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1" r:id="rId6"/>
    <p:sldId id="264" r:id="rId7"/>
    <p:sldId id="265" r:id="rId8"/>
    <p:sldId id="263" r:id="rId9"/>
  </p:sldIdLst>
  <p:sldSz cx="14630400" cy="8229600"/>
  <p:notesSz cx="8229600" cy="14630400"/>
  <p:embeddedFontLst>
    <p:embeddedFont>
      <p:font typeface="Aharoni" panose="02010803020104030203" pitchFamily="2" charset="-79"/>
      <p:bold r:id="rId11"/>
    </p:embeddedFont>
    <p:embeddedFont>
      <p:font typeface="Montserrat" panose="00000500000000000000" pitchFamily="2"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19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1638419"/>
            <a:ext cx="7627382" cy="3934301"/>
          </a:xfrm>
          <a:prstGeom prst="rect">
            <a:avLst/>
          </a:prstGeom>
          <a:noFill/>
          <a:ln/>
        </p:spPr>
        <p:txBody>
          <a:bodyPr wrap="square" lIns="0" tIns="0" rIns="0" bIns="0" rtlCol="0" anchor="t"/>
          <a:lstStyle/>
          <a:p>
            <a:pPr marL="0" indent="0">
              <a:lnSpc>
                <a:spcPts val="7700"/>
              </a:lnSpc>
              <a:buNone/>
            </a:pPr>
            <a:r>
              <a:rPr lang="en-US" sz="6150" b="1" dirty="0">
                <a:solidFill>
                  <a:srgbClr val="7068F4"/>
                </a:solidFill>
                <a:latin typeface="Aharoni" panose="02010803020104030203" pitchFamily="2" charset="-79"/>
                <a:ea typeface="Barlow Bold" pitchFamily="34" charset="-122"/>
                <a:cs typeface="Aharoni" panose="02010803020104030203" pitchFamily="2" charset="-79"/>
              </a:rPr>
              <a:t>Bankruptcy Prediction: Leveraging Data for Business Resilience</a:t>
            </a:r>
            <a:endParaRPr lang="en-US" sz="6150" dirty="0">
              <a:latin typeface="Aharoni" panose="02010803020104030203" pitchFamily="2" charset="-79"/>
              <a:cs typeface="Aharoni" panose="02010803020104030203" pitchFamily="2" charset="-79"/>
            </a:endParaRPr>
          </a:p>
        </p:txBody>
      </p:sp>
      <p:sp>
        <p:nvSpPr>
          <p:cNvPr id="4" name="Text 1"/>
          <p:cNvSpPr/>
          <p:nvPr/>
        </p:nvSpPr>
        <p:spPr>
          <a:xfrm>
            <a:off x="6244709" y="5897642"/>
            <a:ext cx="7627382"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Predicting bankruptcy is crucial. It helps businesses become more resilient.</a:t>
            </a:r>
            <a:endParaRPr lang="en-US" sz="1700" dirty="0"/>
          </a:p>
        </p:txBody>
      </p:sp>
      <p:sp>
        <p:nvSpPr>
          <p:cNvPr id="5" name="Rectangle 4">
            <a:extLst>
              <a:ext uri="{FF2B5EF4-FFF2-40B4-BE49-F238E27FC236}">
                <a16:creationId xmlns:a16="http://schemas.microsoft.com/office/drawing/2014/main" id="{AD01F198-70DD-43F0-A8F0-E8E7FE5D9C6D}"/>
              </a:ext>
            </a:extLst>
          </p:cNvPr>
          <p:cNvSpPr/>
          <p:nvPr/>
        </p:nvSpPr>
        <p:spPr>
          <a:xfrm>
            <a:off x="12588949" y="7729870"/>
            <a:ext cx="1945758" cy="414670"/>
          </a:xfrm>
          <a:prstGeom prst="rect">
            <a:avLst/>
          </a:prstGeom>
          <a:solidFill>
            <a:srgbClr val="EEEFF5"/>
          </a:solidFill>
          <a:ln>
            <a:solidFill>
              <a:srgbClr val="EEE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1881426"/>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Aharoni" panose="02010803020104030203" pitchFamily="2" charset="-79"/>
                <a:ea typeface="Barlow Bold" pitchFamily="34" charset="-122"/>
                <a:cs typeface="Aharoni" panose="02010803020104030203" pitchFamily="2" charset="-79"/>
              </a:rPr>
              <a:t>Introduction to Bankruptcy Prediction</a:t>
            </a:r>
            <a:endParaRPr lang="en-US" sz="4450" dirty="0">
              <a:latin typeface="Aharoni" panose="02010803020104030203" pitchFamily="2" charset="-79"/>
              <a:cs typeface="Aharoni" panose="02010803020104030203" pitchFamily="2" charset="-79"/>
            </a:endParaRPr>
          </a:p>
        </p:txBody>
      </p:sp>
      <p:sp>
        <p:nvSpPr>
          <p:cNvPr id="4" name="Shape 1"/>
          <p:cNvSpPr/>
          <p:nvPr/>
        </p:nvSpPr>
        <p:spPr>
          <a:xfrm>
            <a:off x="6244709" y="3875484"/>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5" name="Text 2"/>
          <p:cNvSpPr/>
          <p:nvPr/>
        </p:nvSpPr>
        <p:spPr>
          <a:xfrm>
            <a:off x="6308714" y="3969277"/>
            <a:ext cx="304239"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Arial" panose="020B0604020202020204" pitchFamily="34" charset="0"/>
                <a:ea typeface="Barlow Bold" pitchFamily="34" charset="-122"/>
                <a:cs typeface="Arial" panose="020B0604020202020204" pitchFamily="34" charset="0"/>
              </a:rPr>
              <a:t>1</a:t>
            </a:r>
            <a:endParaRPr lang="en-US" sz="2650" dirty="0">
              <a:latin typeface="Arial" panose="020B0604020202020204" pitchFamily="34" charset="0"/>
              <a:cs typeface="Arial" panose="020B0604020202020204" pitchFamily="34" charset="0"/>
            </a:endParaRPr>
          </a:p>
        </p:txBody>
      </p:sp>
      <p:sp>
        <p:nvSpPr>
          <p:cNvPr id="6" name="Text 3"/>
          <p:cNvSpPr/>
          <p:nvPr/>
        </p:nvSpPr>
        <p:spPr>
          <a:xfrm>
            <a:off x="6948726" y="387548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Arial" panose="020B0604020202020204" pitchFamily="34" charset="0"/>
                <a:ea typeface="Barlow Bold" pitchFamily="34" charset="-122"/>
                <a:cs typeface="Arial" panose="020B0604020202020204" pitchFamily="34" charset="0"/>
              </a:rPr>
              <a:t>Financial Distress</a:t>
            </a:r>
            <a:endParaRPr lang="en-US" sz="2200" dirty="0">
              <a:latin typeface="Arial" panose="020B0604020202020204" pitchFamily="34" charset="0"/>
              <a:cs typeface="Arial" panose="020B0604020202020204" pitchFamily="34" charset="0"/>
            </a:endParaRPr>
          </a:p>
        </p:txBody>
      </p:sp>
      <p:sp>
        <p:nvSpPr>
          <p:cNvPr id="7" name="Text 4"/>
          <p:cNvSpPr/>
          <p:nvPr/>
        </p:nvSpPr>
        <p:spPr>
          <a:xfrm>
            <a:off x="6948726" y="4361617"/>
            <a:ext cx="3001447"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Early warning signs of financial trouble.</a:t>
            </a:r>
            <a:endParaRPr lang="en-US" sz="1700" dirty="0"/>
          </a:p>
        </p:txBody>
      </p:sp>
      <p:sp>
        <p:nvSpPr>
          <p:cNvPr id="8" name="Shape 5"/>
          <p:cNvSpPr/>
          <p:nvPr/>
        </p:nvSpPr>
        <p:spPr>
          <a:xfrm>
            <a:off x="10166747" y="3875484"/>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dirty="0"/>
          </a:p>
        </p:txBody>
      </p:sp>
      <p:sp>
        <p:nvSpPr>
          <p:cNvPr id="9" name="Text 6"/>
          <p:cNvSpPr/>
          <p:nvPr/>
        </p:nvSpPr>
        <p:spPr>
          <a:xfrm>
            <a:off x="10314623" y="3948113"/>
            <a:ext cx="126549"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Arial" panose="020B0604020202020204" pitchFamily="34" charset="0"/>
                <a:ea typeface="Barlow Bold" pitchFamily="34" charset="-122"/>
                <a:cs typeface="Arial" panose="020B0604020202020204" pitchFamily="34" charset="0"/>
              </a:rPr>
              <a:t>2</a:t>
            </a:r>
            <a:endParaRPr lang="en-US" sz="2650" dirty="0">
              <a:latin typeface="Arial" panose="020B0604020202020204" pitchFamily="34" charset="0"/>
              <a:cs typeface="Arial" panose="020B0604020202020204" pitchFamily="34" charset="0"/>
            </a:endParaRPr>
          </a:p>
        </p:txBody>
      </p:sp>
      <p:sp>
        <p:nvSpPr>
          <p:cNvPr id="10" name="Text 7"/>
          <p:cNvSpPr/>
          <p:nvPr/>
        </p:nvSpPr>
        <p:spPr>
          <a:xfrm>
            <a:off x="10870763" y="387548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Arial" panose="020B0604020202020204" pitchFamily="34" charset="0"/>
                <a:ea typeface="Barlow Bold" pitchFamily="34" charset="-122"/>
                <a:cs typeface="Arial" panose="020B0604020202020204" pitchFamily="34" charset="0"/>
              </a:rPr>
              <a:t>Data Analysis</a:t>
            </a:r>
            <a:endParaRPr lang="en-US" sz="2200" dirty="0">
              <a:latin typeface="Arial" panose="020B0604020202020204" pitchFamily="34" charset="0"/>
              <a:cs typeface="Arial" panose="020B0604020202020204" pitchFamily="34" charset="0"/>
            </a:endParaRPr>
          </a:p>
        </p:txBody>
      </p:sp>
      <p:sp>
        <p:nvSpPr>
          <p:cNvPr id="11" name="Text 8"/>
          <p:cNvSpPr/>
          <p:nvPr/>
        </p:nvSpPr>
        <p:spPr>
          <a:xfrm>
            <a:off x="10870763" y="4361617"/>
            <a:ext cx="3001447"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Analyzing key financial ratios and trends.</a:t>
            </a:r>
            <a:endParaRPr lang="en-US" sz="1700" dirty="0"/>
          </a:p>
        </p:txBody>
      </p:sp>
      <p:sp>
        <p:nvSpPr>
          <p:cNvPr id="12" name="Shape 9"/>
          <p:cNvSpPr/>
          <p:nvPr/>
        </p:nvSpPr>
        <p:spPr>
          <a:xfrm>
            <a:off x="6244709" y="5515332"/>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3" name="Text 10"/>
          <p:cNvSpPr/>
          <p:nvPr/>
        </p:nvSpPr>
        <p:spPr>
          <a:xfrm>
            <a:off x="5760117" y="5570671"/>
            <a:ext cx="1312568"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Arial" panose="020B0604020202020204" pitchFamily="34" charset="0"/>
                <a:ea typeface="Barlow Bold" pitchFamily="34" charset="-122"/>
                <a:cs typeface="Arial" panose="020B0604020202020204" pitchFamily="34" charset="0"/>
              </a:rPr>
              <a:t>3</a:t>
            </a:r>
            <a:endParaRPr lang="en-US" sz="2650" dirty="0">
              <a:latin typeface="Arial" panose="020B0604020202020204" pitchFamily="34" charset="0"/>
              <a:cs typeface="Arial" panose="020B0604020202020204" pitchFamily="34" charset="0"/>
            </a:endParaRPr>
          </a:p>
        </p:txBody>
      </p:sp>
      <p:sp>
        <p:nvSpPr>
          <p:cNvPr id="14" name="Text 11"/>
          <p:cNvSpPr/>
          <p:nvPr/>
        </p:nvSpPr>
        <p:spPr>
          <a:xfrm>
            <a:off x="6948725" y="54806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Arial" panose="020B0604020202020204" pitchFamily="34" charset="0"/>
                <a:ea typeface="Barlow Bold" pitchFamily="34" charset="-122"/>
                <a:cs typeface="Arial" panose="020B0604020202020204" pitchFamily="34" charset="0"/>
              </a:rPr>
              <a:t>Predictive Modeling</a:t>
            </a:r>
            <a:endParaRPr lang="en-US" sz="2200" dirty="0">
              <a:latin typeface="Arial" panose="020B0604020202020204" pitchFamily="34" charset="0"/>
              <a:cs typeface="Arial" panose="020B0604020202020204" pitchFamily="34" charset="0"/>
            </a:endParaRPr>
          </a:p>
        </p:txBody>
      </p:sp>
      <p:sp>
        <p:nvSpPr>
          <p:cNvPr id="15" name="Text 12"/>
          <p:cNvSpPr/>
          <p:nvPr/>
        </p:nvSpPr>
        <p:spPr>
          <a:xfrm>
            <a:off x="6948726" y="6001464"/>
            <a:ext cx="6923365"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Building models to forecast bankruptcy risk.</a:t>
            </a:r>
            <a:endParaRPr lang="en-US" sz="1700" dirty="0"/>
          </a:p>
        </p:txBody>
      </p:sp>
      <p:sp>
        <p:nvSpPr>
          <p:cNvPr id="16" name="Rectangle 15">
            <a:extLst>
              <a:ext uri="{FF2B5EF4-FFF2-40B4-BE49-F238E27FC236}">
                <a16:creationId xmlns:a16="http://schemas.microsoft.com/office/drawing/2014/main" id="{29C40C26-E509-4F33-80AA-762A2BD43745}"/>
              </a:ext>
            </a:extLst>
          </p:cNvPr>
          <p:cNvSpPr/>
          <p:nvPr/>
        </p:nvSpPr>
        <p:spPr>
          <a:xfrm>
            <a:off x="12588949" y="7729870"/>
            <a:ext cx="1945758" cy="414670"/>
          </a:xfrm>
          <a:prstGeom prst="rect">
            <a:avLst/>
          </a:prstGeom>
          <a:solidFill>
            <a:srgbClr val="EEEFF5"/>
          </a:solidFill>
          <a:ln>
            <a:solidFill>
              <a:srgbClr val="EEE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39332" y="488978"/>
            <a:ext cx="11571923"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Aharoni" panose="02010803020104030203" pitchFamily="2" charset="-79"/>
                <a:ea typeface="Barlow Bold" pitchFamily="34" charset="-122"/>
                <a:cs typeface="Aharoni" panose="02010803020104030203" pitchFamily="2" charset="-79"/>
              </a:rPr>
              <a:t> Features of Bankruptcy Prediction Models</a:t>
            </a:r>
            <a:endParaRPr lang="en-US" sz="4450" dirty="0">
              <a:latin typeface="Aharoni" panose="02010803020104030203" pitchFamily="2" charset="-79"/>
              <a:cs typeface="Aharoni" panose="02010803020104030203" pitchFamily="2" charset="-79"/>
            </a:endParaRPr>
          </a:p>
        </p:txBody>
      </p:sp>
      <p:sp>
        <p:nvSpPr>
          <p:cNvPr id="9" name="Rectangle 8">
            <a:extLst>
              <a:ext uri="{FF2B5EF4-FFF2-40B4-BE49-F238E27FC236}">
                <a16:creationId xmlns:a16="http://schemas.microsoft.com/office/drawing/2014/main" id="{F33B2B59-CBBD-46BE-97A0-C284388F7EDF}"/>
              </a:ext>
            </a:extLst>
          </p:cNvPr>
          <p:cNvSpPr/>
          <p:nvPr/>
        </p:nvSpPr>
        <p:spPr>
          <a:xfrm>
            <a:off x="12588949" y="7740503"/>
            <a:ext cx="1945758" cy="414670"/>
          </a:xfrm>
          <a:prstGeom prst="rect">
            <a:avLst/>
          </a:prstGeom>
          <a:solidFill>
            <a:srgbClr val="EEEFF5"/>
          </a:solidFill>
          <a:ln>
            <a:solidFill>
              <a:srgbClr val="EEE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DD34F21-937B-4F74-905A-CB41415D75B3}"/>
              </a:ext>
            </a:extLst>
          </p:cNvPr>
          <p:cNvSpPr txBox="1"/>
          <p:nvPr/>
        </p:nvSpPr>
        <p:spPr>
          <a:xfrm>
            <a:off x="542259" y="1201686"/>
            <a:ext cx="11855303" cy="5632311"/>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Net Income to Stockholder Equity</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Borrowing dependency</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Persistent EPS in the Last Four Seasons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Net profit before tax Paid in capital</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Liability to Equity</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Degree of Financial Leverage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Net Value Per Share A</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Per Share Net profit before tax</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Net worth Assets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Interest Expense Ratio</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Net Value Per Share B</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Non industry income and revenue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Debt ratio</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ROAC before interest and depreciation before interest</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Interest Coverage Ratio</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639842"/>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Aharoni" panose="02010803020104030203" pitchFamily="2" charset="-79"/>
                <a:ea typeface="Barlow Bold" pitchFamily="34" charset="-122"/>
                <a:cs typeface="Aharoni" panose="02010803020104030203" pitchFamily="2" charset="-79"/>
              </a:rPr>
              <a:t>Models</a:t>
            </a:r>
            <a:r>
              <a:rPr lang="en-US" sz="4450" b="1" dirty="0">
                <a:solidFill>
                  <a:srgbClr val="7068F4"/>
                </a:solidFill>
                <a:latin typeface="Barlow Bold" pitchFamily="34" charset="0"/>
                <a:ea typeface="Barlow Bold" pitchFamily="34" charset="-122"/>
                <a:cs typeface="Barlow Bold" pitchFamily="34" charset="-120"/>
              </a:rPr>
              <a:t>:</a:t>
            </a:r>
            <a:endParaRPr lang="en-US" sz="4450" dirty="0"/>
          </a:p>
        </p:txBody>
      </p:sp>
      <p:sp>
        <p:nvSpPr>
          <p:cNvPr id="13" name="Rectangle 12">
            <a:extLst>
              <a:ext uri="{FF2B5EF4-FFF2-40B4-BE49-F238E27FC236}">
                <a16:creationId xmlns:a16="http://schemas.microsoft.com/office/drawing/2014/main" id="{1665A5E4-3714-4E85-B708-0D24886B526A}"/>
              </a:ext>
            </a:extLst>
          </p:cNvPr>
          <p:cNvSpPr/>
          <p:nvPr/>
        </p:nvSpPr>
        <p:spPr>
          <a:xfrm>
            <a:off x="12588949" y="7729870"/>
            <a:ext cx="1945758" cy="414670"/>
          </a:xfrm>
          <a:prstGeom prst="rect">
            <a:avLst/>
          </a:prstGeom>
          <a:solidFill>
            <a:srgbClr val="EEEFF5"/>
          </a:solidFill>
          <a:ln>
            <a:solidFill>
              <a:srgbClr val="EEE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1BD4608-2B4F-31D0-64BD-FA25A92B1CE1}"/>
              </a:ext>
            </a:extLst>
          </p:cNvPr>
          <p:cNvSpPr txBox="1"/>
          <p:nvPr/>
        </p:nvSpPr>
        <p:spPr>
          <a:xfrm>
            <a:off x="6244709" y="2430966"/>
            <a:ext cx="7103327" cy="1754326"/>
          </a:xfrm>
          <a:prstGeom prst="rect">
            <a:avLst/>
          </a:prstGeom>
          <a:noFill/>
        </p:spPr>
        <p:txBody>
          <a:bodyPr wrap="square" rtlCol="0">
            <a:spAutoFit/>
          </a:bodyPr>
          <a:lstStyle/>
          <a:p>
            <a:pPr marL="571500" indent="-571500">
              <a:buFont typeface="Arial" panose="020B0604020202020204" pitchFamily="34" charset="0"/>
              <a:buChar char="•"/>
            </a:pPr>
            <a:r>
              <a:rPr lang="en-IN" sz="3600" b="1" dirty="0">
                <a:solidFill>
                  <a:srgbClr val="FF0000"/>
                </a:solidFill>
              </a:rPr>
              <a:t>Random Forest Classification</a:t>
            </a:r>
          </a:p>
          <a:p>
            <a:pPr marL="571500" indent="-571500">
              <a:buFont typeface="Arial" panose="020B0604020202020204" pitchFamily="34" charset="0"/>
              <a:buChar char="•"/>
            </a:pPr>
            <a:endParaRPr lang="en-IN" sz="3600" b="1" dirty="0">
              <a:solidFill>
                <a:srgbClr val="FF0000"/>
              </a:solidFill>
            </a:endParaRPr>
          </a:p>
          <a:p>
            <a:pPr marL="571500" indent="-571500">
              <a:buFont typeface="Arial" panose="020B0604020202020204" pitchFamily="34" charset="0"/>
              <a:buChar char="•"/>
            </a:pPr>
            <a:r>
              <a:rPr lang="en-IN" sz="3600" b="1" dirty="0">
                <a:solidFill>
                  <a:srgbClr val="FF0000"/>
                </a:solidFill>
              </a:rPr>
              <a:t>XG Boost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396802" y="222069"/>
            <a:ext cx="12362617"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Aharoni" panose="02010803020104030203" pitchFamily="2" charset="-79"/>
                <a:ea typeface="Barlow Bold" pitchFamily="34" charset="-122"/>
                <a:cs typeface="Aharoni" panose="02010803020104030203" pitchFamily="2" charset="-79"/>
              </a:rPr>
              <a:t>Deployment</a:t>
            </a:r>
            <a:r>
              <a:rPr lang="en-US" sz="4450" b="1" dirty="0">
                <a:solidFill>
                  <a:srgbClr val="7068F4"/>
                </a:solidFill>
                <a:latin typeface="Barlow Bold" pitchFamily="34" charset="0"/>
                <a:ea typeface="Barlow Bold" pitchFamily="34" charset="-122"/>
                <a:cs typeface="Barlow Bold" pitchFamily="34" charset="-120"/>
              </a:rPr>
              <a:t>:</a:t>
            </a:r>
          </a:p>
          <a:p>
            <a:pPr marL="0" indent="0">
              <a:lnSpc>
                <a:spcPts val="5600"/>
              </a:lnSpc>
              <a:buNone/>
            </a:pPr>
            <a:endParaRPr lang="en-US" sz="4450" dirty="0"/>
          </a:p>
        </p:txBody>
      </p:sp>
      <p:sp>
        <p:nvSpPr>
          <p:cNvPr id="17" name="Rectangle 16">
            <a:extLst>
              <a:ext uri="{FF2B5EF4-FFF2-40B4-BE49-F238E27FC236}">
                <a16:creationId xmlns:a16="http://schemas.microsoft.com/office/drawing/2014/main" id="{061B04E5-B441-462E-BA6D-DB258C2B6022}"/>
              </a:ext>
            </a:extLst>
          </p:cNvPr>
          <p:cNvSpPr/>
          <p:nvPr/>
        </p:nvSpPr>
        <p:spPr>
          <a:xfrm>
            <a:off x="12588949" y="7729870"/>
            <a:ext cx="1945758" cy="414670"/>
          </a:xfrm>
          <a:prstGeom prst="rect">
            <a:avLst/>
          </a:prstGeom>
          <a:solidFill>
            <a:srgbClr val="EEEFF5"/>
          </a:solidFill>
          <a:ln>
            <a:solidFill>
              <a:srgbClr val="EEE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46DF612A-1CB6-4C5B-AB71-F7FE30D88AB4}"/>
              </a:ext>
            </a:extLst>
          </p:cNvPr>
          <p:cNvPicPr>
            <a:picLocks noChangeAspect="1"/>
          </p:cNvPicPr>
          <p:nvPr/>
        </p:nvPicPr>
        <p:blipFill>
          <a:blip r:embed="rId3"/>
          <a:stretch>
            <a:fillRect/>
          </a:stretch>
        </p:blipFill>
        <p:spPr>
          <a:xfrm>
            <a:off x="618127" y="1034681"/>
            <a:ext cx="13649325" cy="63868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EF4978-EAB0-437A-925C-476A7BEA9531}"/>
              </a:ext>
            </a:extLst>
          </p:cNvPr>
          <p:cNvPicPr>
            <a:picLocks noChangeAspect="1"/>
          </p:cNvPicPr>
          <p:nvPr/>
        </p:nvPicPr>
        <p:blipFill>
          <a:blip r:embed="rId2"/>
          <a:stretch>
            <a:fillRect/>
          </a:stretch>
        </p:blipFill>
        <p:spPr>
          <a:xfrm>
            <a:off x="1414130" y="516636"/>
            <a:ext cx="11440633" cy="7196328"/>
          </a:xfrm>
          <a:prstGeom prst="rect">
            <a:avLst/>
          </a:prstGeom>
        </p:spPr>
      </p:pic>
      <p:sp>
        <p:nvSpPr>
          <p:cNvPr id="3" name="Rectangle 2">
            <a:extLst>
              <a:ext uri="{FF2B5EF4-FFF2-40B4-BE49-F238E27FC236}">
                <a16:creationId xmlns:a16="http://schemas.microsoft.com/office/drawing/2014/main" id="{749DA0E9-0F18-4FCF-B999-998C5E85957A}"/>
              </a:ext>
            </a:extLst>
          </p:cNvPr>
          <p:cNvSpPr/>
          <p:nvPr/>
        </p:nvSpPr>
        <p:spPr>
          <a:xfrm>
            <a:off x="12727172" y="7712964"/>
            <a:ext cx="1775637" cy="431576"/>
          </a:xfrm>
          <a:prstGeom prst="rect">
            <a:avLst/>
          </a:prstGeom>
          <a:solidFill>
            <a:srgbClr val="EEEFF5"/>
          </a:solidFill>
          <a:ln>
            <a:solidFill>
              <a:srgbClr val="EEE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743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CA119E-7E06-4A03-A264-339DE4AA2F80}"/>
              </a:ext>
            </a:extLst>
          </p:cNvPr>
          <p:cNvPicPr>
            <a:picLocks noChangeAspect="1"/>
          </p:cNvPicPr>
          <p:nvPr/>
        </p:nvPicPr>
        <p:blipFill>
          <a:blip r:embed="rId2"/>
          <a:stretch>
            <a:fillRect/>
          </a:stretch>
        </p:blipFill>
        <p:spPr>
          <a:xfrm>
            <a:off x="523875" y="333375"/>
            <a:ext cx="13582650" cy="6896765"/>
          </a:xfrm>
          <a:prstGeom prst="rect">
            <a:avLst/>
          </a:prstGeom>
        </p:spPr>
      </p:pic>
      <p:sp>
        <p:nvSpPr>
          <p:cNvPr id="6" name="Rectangle 5">
            <a:extLst>
              <a:ext uri="{FF2B5EF4-FFF2-40B4-BE49-F238E27FC236}">
                <a16:creationId xmlns:a16="http://schemas.microsoft.com/office/drawing/2014/main" id="{57458961-30AD-4E5A-88C5-7C62021618ED}"/>
              </a:ext>
            </a:extLst>
          </p:cNvPr>
          <p:cNvSpPr/>
          <p:nvPr/>
        </p:nvSpPr>
        <p:spPr>
          <a:xfrm>
            <a:off x="12588949" y="7729870"/>
            <a:ext cx="1945758" cy="414670"/>
          </a:xfrm>
          <a:prstGeom prst="rect">
            <a:avLst/>
          </a:prstGeom>
          <a:solidFill>
            <a:srgbClr val="EEEFF5"/>
          </a:solidFill>
          <a:ln>
            <a:solidFill>
              <a:srgbClr val="EEE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076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08196"/>
          </a:xfrm>
          <a:prstGeom prst="rect">
            <a:avLst/>
          </a:prstGeom>
        </p:spPr>
      </p:pic>
      <p:sp>
        <p:nvSpPr>
          <p:cNvPr id="3" name="Text 0"/>
          <p:cNvSpPr/>
          <p:nvPr/>
        </p:nvSpPr>
        <p:spPr>
          <a:xfrm>
            <a:off x="758309" y="2825162"/>
            <a:ext cx="12246888"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Aharoni" panose="02010803020104030203" pitchFamily="2" charset="-79"/>
                <a:ea typeface="Barlow Bold" pitchFamily="34" charset="-122"/>
                <a:cs typeface="Aharoni" panose="02010803020104030203" pitchFamily="2" charset="-79"/>
              </a:rPr>
              <a:t>Conclusion and Considerations</a:t>
            </a:r>
            <a:endParaRPr lang="en-US" sz="4450" dirty="0">
              <a:latin typeface="Aharoni" panose="02010803020104030203" pitchFamily="2" charset="-79"/>
              <a:cs typeface="Aharoni" panose="02010803020104030203" pitchFamily="2" charset="-79"/>
            </a:endParaRPr>
          </a:p>
        </p:txBody>
      </p:sp>
      <p:pic>
        <p:nvPicPr>
          <p:cNvPr id="4" name="Image 1" descr="preencoded.png"/>
          <p:cNvPicPr>
            <a:picLocks noChangeAspect="1"/>
          </p:cNvPicPr>
          <p:nvPr/>
        </p:nvPicPr>
        <p:blipFill>
          <a:blip r:embed="rId4"/>
          <a:stretch>
            <a:fillRect/>
          </a:stretch>
        </p:blipFill>
        <p:spPr>
          <a:xfrm>
            <a:off x="864635" y="3759935"/>
            <a:ext cx="541615" cy="541615"/>
          </a:xfrm>
          <a:prstGeom prst="rect">
            <a:avLst/>
          </a:prstGeom>
        </p:spPr>
      </p:pic>
      <p:sp>
        <p:nvSpPr>
          <p:cNvPr id="5" name="Text 1"/>
          <p:cNvSpPr/>
          <p:nvPr/>
        </p:nvSpPr>
        <p:spPr>
          <a:xfrm>
            <a:off x="758309" y="4455289"/>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Arial" panose="020B0604020202020204" pitchFamily="34" charset="0"/>
                <a:ea typeface="Barlow Bold" pitchFamily="34" charset="-122"/>
                <a:cs typeface="Arial" panose="020B0604020202020204" pitchFamily="34" charset="0"/>
              </a:rPr>
              <a:t>Fairness</a:t>
            </a:r>
            <a:endParaRPr lang="en-US" sz="2200" dirty="0">
              <a:latin typeface="Arial" panose="020B0604020202020204" pitchFamily="34" charset="0"/>
              <a:cs typeface="Arial" panose="020B0604020202020204" pitchFamily="34" charset="0"/>
            </a:endParaRPr>
          </a:p>
        </p:txBody>
      </p:sp>
      <p:sp>
        <p:nvSpPr>
          <p:cNvPr id="6" name="Text 2"/>
          <p:cNvSpPr/>
          <p:nvPr/>
        </p:nvSpPr>
        <p:spPr>
          <a:xfrm>
            <a:off x="758309" y="4811524"/>
            <a:ext cx="4154567"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Avoiding bias in models.</a:t>
            </a:r>
            <a:endParaRPr lang="en-US" sz="1700" dirty="0"/>
          </a:p>
        </p:txBody>
      </p:sp>
      <p:pic>
        <p:nvPicPr>
          <p:cNvPr id="7" name="Image 2" descr="preencoded.png"/>
          <p:cNvPicPr>
            <a:picLocks noChangeAspect="1"/>
          </p:cNvPicPr>
          <p:nvPr/>
        </p:nvPicPr>
        <p:blipFill>
          <a:blip r:embed="rId5"/>
          <a:stretch>
            <a:fillRect/>
          </a:stretch>
        </p:blipFill>
        <p:spPr>
          <a:xfrm>
            <a:off x="4966990" y="3759935"/>
            <a:ext cx="541615" cy="541615"/>
          </a:xfrm>
          <a:prstGeom prst="rect">
            <a:avLst/>
          </a:prstGeom>
        </p:spPr>
      </p:pic>
      <p:sp>
        <p:nvSpPr>
          <p:cNvPr id="8" name="Text 3"/>
          <p:cNvSpPr/>
          <p:nvPr/>
        </p:nvSpPr>
        <p:spPr>
          <a:xfrm>
            <a:off x="4871931" y="4450526"/>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Arial" panose="020B0604020202020204" pitchFamily="34" charset="0"/>
                <a:ea typeface="Barlow Bold" pitchFamily="34" charset="-122"/>
                <a:cs typeface="Arial" panose="020B0604020202020204" pitchFamily="34" charset="0"/>
              </a:rPr>
              <a:t>Transparency</a:t>
            </a:r>
            <a:endParaRPr lang="en-US" sz="2200" dirty="0">
              <a:latin typeface="Arial" panose="020B0604020202020204" pitchFamily="34" charset="0"/>
              <a:cs typeface="Arial" panose="020B0604020202020204" pitchFamily="34" charset="0"/>
            </a:endParaRPr>
          </a:p>
        </p:txBody>
      </p:sp>
      <p:sp>
        <p:nvSpPr>
          <p:cNvPr id="9" name="Text 4"/>
          <p:cNvSpPr/>
          <p:nvPr/>
        </p:nvSpPr>
        <p:spPr>
          <a:xfrm>
            <a:off x="4804410" y="4813839"/>
            <a:ext cx="4154686"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Explainable AI models.</a:t>
            </a:r>
            <a:endParaRPr lang="en-US" sz="1700" dirty="0"/>
          </a:p>
        </p:txBody>
      </p:sp>
      <p:pic>
        <p:nvPicPr>
          <p:cNvPr id="10" name="Image 3" descr="preencoded.png"/>
          <p:cNvPicPr>
            <a:picLocks noChangeAspect="1"/>
          </p:cNvPicPr>
          <p:nvPr/>
        </p:nvPicPr>
        <p:blipFill>
          <a:blip r:embed="rId6"/>
          <a:stretch>
            <a:fillRect/>
          </a:stretch>
        </p:blipFill>
        <p:spPr>
          <a:xfrm>
            <a:off x="9717405" y="3760937"/>
            <a:ext cx="541615" cy="541615"/>
          </a:xfrm>
          <a:prstGeom prst="rect">
            <a:avLst/>
          </a:prstGeom>
        </p:spPr>
      </p:pic>
      <p:sp>
        <p:nvSpPr>
          <p:cNvPr id="11" name="Text 5"/>
          <p:cNvSpPr/>
          <p:nvPr/>
        </p:nvSpPr>
        <p:spPr>
          <a:xfrm>
            <a:off x="9483489" y="445760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Arial" panose="020B0604020202020204" pitchFamily="34" charset="0"/>
                <a:ea typeface="Barlow Bold" pitchFamily="34" charset="-122"/>
                <a:cs typeface="Arial" panose="020B0604020202020204" pitchFamily="34" charset="0"/>
              </a:rPr>
              <a:t>Accountability</a:t>
            </a:r>
            <a:endParaRPr lang="en-US" sz="2200" dirty="0">
              <a:latin typeface="Arial" panose="020B0604020202020204" pitchFamily="34" charset="0"/>
              <a:cs typeface="Arial" panose="020B0604020202020204" pitchFamily="34" charset="0"/>
            </a:endParaRPr>
          </a:p>
        </p:txBody>
      </p:sp>
      <p:sp>
        <p:nvSpPr>
          <p:cNvPr id="12" name="Text 6"/>
          <p:cNvSpPr/>
          <p:nvPr/>
        </p:nvSpPr>
        <p:spPr>
          <a:xfrm>
            <a:off x="9407261" y="4813839"/>
            <a:ext cx="4154567"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Responsibility for predictions.</a:t>
            </a:r>
            <a:endParaRPr lang="en-US" sz="1700" dirty="0"/>
          </a:p>
        </p:txBody>
      </p:sp>
      <p:sp>
        <p:nvSpPr>
          <p:cNvPr id="13" name="Rectangle 12">
            <a:extLst>
              <a:ext uri="{FF2B5EF4-FFF2-40B4-BE49-F238E27FC236}">
                <a16:creationId xmlns:a16="http://schemas.microsoft.com/office/drawing/2014/main" id="{2EAD9B76-8746-481E-B024-006EA8CA9055}"/>
              </a:ext>
            </a:extLst>
          </p:cNvPr>
          <p:cNvSpPr/>
          <p:nvPr/>
        </p:nvSpPr>
        <p:spPr>
          <a:xfrm>
            <a:off x="12588949" y="7729870"/>
            <a:ext cx="1945758" cy="414670"/>
          </a:xfrm>
          <a:prstGeom prst="rect">
            <a:avLst/>
          </a:prstGeom>
          <a:solidFill>
            <a:srgbClr val="EEEFF5"/>
          </a:solidFill>
          <a:ln>
            <a:solidFill>
              <a:srgbClr val="EEE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2F2F902-90A4-42A1-9B6F-9EBE07F03C61}"/>
              </a:ext>
            </a:extLst>
          </p:cNvPr>
          <p:cNvSpPr txBox="1"/>
          <p:nvPr/>
        </p:nvSpPr>
        <p:spPr>
          <a:xfrm>
            <a:off x="758190" y="5514469"/>
            <a:ext cx="12803638" cy="2308324"/>
          </a:xfrm>
          <a:prstGeom prst="rect">
            <a:avLst/>
          </a:prstGeom>
          <a:noFill/>
        </p:spPr>
        <p:txBody>
          <a:bodyPr wrap="square" rtlCol="0">
            <a:spAutoFit/>
          </a:bodyPr>
          <a:lstStyle/>
          <a:p>
            <a:r>
              <a:rPr lang="en-US" sz="1600" dirty="0">
                <a:latin typeface="Montserrat" panose="020B0604020202020204" charset="0"/>
                <a:cs typeface="Times New Roman" panose="02020603050405020304" pitchFamily="18" charset="0"/>
              </a:rPr>
              <a:t>0 - No Bankruptcy (Safe): This outcome indicates that, based on the input data and the model's predictions, the company is likely to remain financially stable and is not expected to face bankruptcy in the near future. It suggests that the financial indicators are within acceptable limits, implying good financial health.</a:t>
            </a:r>
          </a:p>
          <a:p>
            <a:r>
              <a:rPr lang="en-US" sz="1600" dirty="0">
                <a:latin typeface="Montserrat" panose="020B0604020202020204" charset="0"/>
                <a:cs typeface="Times New Roman" panose="02020603050405020304" pitchFamily="18" charset="0"/>
              </a:rPr>
              <a:t>1 - At Risk (Not Safe): This outcome signifies that the company shows signs of financial distress and may be at risk of bankruptcy. The model has identified certain financial factors or patterns that signal potential instability, requiring closer monitoring or corrective measures.</a:t>
            </a:r>
          </a:p>
          <a:p>
            <a:r>
              <a:rPr lang="en-US" sz="1600" dirty="0">
                <a:latin typeface="Montserrat" panose="020B0604020202020204" charset="0"/>
                <a:cs typeface="Times New Roman" panose="02020603050405020304" pitchFamily="18" charset="0"/>
              </a:rPr>
              <a:t>The prediction model provides valuable insights into a company allowing  stakeholders to make informed decisions. However, while the model predicts potential outcomes, it's important to consider external factors and regular updates to ensure accuracy in changing market conditions.</a:t>
            </a:r>
            <a:endParaRPr lang="en-IN" sz="1600" dirty="0">
              <a:latin typeface="Montserrat" panose="020B060402020202020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309</Words>
  <Application>Microsoft Office PowerPoint</Application>
  <PresentationFormat>Custom</PresentationFormat>
  <Paragraphs>49</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Aharoni</vt:lpstr>
      <vt:lpstr>Times New Roman</vt:lpstr>
      <vt:lpstr>Montserrat</vt:lpstr>
      <vt:lpstr>Barlow Bold</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ExcelR</cp:lastModifiedBy>
  <cp:revision>14</cp:revision>
  <dcterms:created xsi:type="dcterms:W3CDTF">2024-10-20T08:13:21Z</dcterms:created>
  <dcterms:modified xsi:type="dcterms:W3CDTF">2024-10-20T16:13:57Z</dcterms:modified>
</cp:coreProperties>
</file>