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ppt/notesSlides/notesSlide1.xml" ContentType="application/vnd.openxmlformats-officedocument.presentationml.notesSlide+xml"/>
  <Override PartName="/ppt/charts/chart2.xml" ContentType="application/vnd.openxmlformats-officedocument.drawingml.chart+xml"/>
  <Override PartName="/ppt/drawings/drawing2.xml" ContentType="application/vnd.openxmlformats-officedocument.drawingml.chartshape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79" r:id="rId8"/>
    <p:sldId id="262" r:id="rId9"/>
    <p:sldId id="271" r:id="rId10"/>
    <p:sldId id="275" r:id="rId11"/>
    <p:sldId id="273" r:id="rId12"/>
    <p:sldId id="265" r:id="rId13"/>
    <p:sldId id="274" r:id="rId14"/>
    <p:sldId id="268" r:id="rId15"/>
    <p:sldId id="270" r:id="rId16"/>
    <p:sldId id="272" r:id="rId17"/>
    <p:sldId id="263" r:id="rId18"/>
    <p:sldId id="278" r:id="rId19"/>
    <p:sldId id="276" r:id="rId20"/>
    <p:sldId id="277" r:id="rId21"/>
  </p:sldIdLst>
  <p:sldSz cx="123444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43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678" y="72"/>
      </p:cViewPr>
      <p:guideLst>
        <p:guide orient="horz" pos="2160"/>
        <p:guide pos="388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1"/>
          <c:order val="0"/>
          <c:tx>
            <c:strRef>
              <c:f>Sheet1!$C$1</c:f>
              <c:strCache>
                <c:ptCount val="1"/>
                <c:pt idx="0">
                  <c:v>Series 2</c:v>
                </c:pt>
              </c:strCache>
            </c:strRef>
          </c:tx>
          <c:invertIfNegative val="0"/>
          <c:cat>
            <c:strRef>
              <c:f>Sheet1!$A$2:$A$5</c:f>
              <c:strCache>
                <c:ptCount val="2"/>
                <c:pt idx="0">
                  <c:v>Fertilizer 1</c:v>
                </c:pt>
                <c:pt idx="1">
                  <c:v>Fertilizer 2</c:v>
                </c:pt>
              </c:strCache>
            </c:strRef>
          </c:cat>
          <c:val>
            <c:numRef>
              <c:f>Sheet1!$C$2:$C$5</c:f>
              <c:numCache>
                <c:formatCode>General</c:formatCode>
                <c:ptCount val="4"/>
              </c:numCache>
            </c:numRef>
          </c:val>
        </c:ser>
        <c:ser>
          <c:idx val="2"/>
          <c:order val="1"/>
          <c:tx>
            <c:strRef>
              <c:f>Sheet1!$D$1</c:f>
              <c:strCache>
                <c:ptCount val="1"/>
                <c:pt idx="0">
                  <c:v>Column1</c:v>
                </c:pt>
              </c:strCache>
            </c:strRef>
          </c:tx>
          <c:invertIfNegative val="0"/>
          <c:cat>
            <c:strRef>
              <c:f>Sheet1!$A$2:$A$5</c:f>
              <c:strCache>
                <c:ptCount val="2"/>
                <c:pt idx="0">
                  <c:v>Fertilizer 1</c:v>
                </c:pt>
                <c:pt idx="1">
                  <c:v>Fertilizer 2</c:v>
                </c:pt>
              </c:strCache>
            </c:strRef>
          </c:cat>
          <c:val>
            <c:numRef>
              <c:f>Sheet1!$D$2:$D$5</c:f>
              <c:numCache>
                <c:formatCode>General</c:formatCode>
                <c:ptCount val="4"/>
              </c:numCache>
            </c:numRef>
          </c:val>
        </c:ser>
        <c:dLbls>
          <c:showLegendKey val="0"/>
          <c:showVal val="0"/>
          <c:showCatName val="0"/>
          <c:showSerName val="0"/>
          <c:showPercent val="0"/>
          <c:showBubbleSize val="0"/>
        </c:dLbls>
        <c:gapWidth val="150"/>
        <c:axId val="1285892320"/>
        <c:axId val="1285888512"/>
      </c:barChart>
      <c:catAx>
        <c:axId val="1285892320"/>
        <c:scaling>
          <c:orientation val="minMax"/>
        </c:scaling>
        <c:delete val="1"/>
        <c:axPos val="b"/>
        <c:numFmt formatCode="General" sourceLinked="0"/>
        <c:majorTickMark val="out"/>
        <c:minorTickMark val="none"/>
        <c:tickLblPos val="nextTo"/>
        <c:crossAx val="1285888512"/>
        <c:crosses val="autoZero"/>
        <c:auto val="1"/>
        <c:lblAlgn val="ctr"/>
        <c:lblOffset val="100"/>
        <c:noMultiLvlLbl val="0"/>
      </c:catAx>
      <c:valAx>
        <c:axId val="1285888512"/>
        <c:scaling>
          <c:orientation val="minMax"/>
        </c:scaling>
        <c:delete val="0"/>
        <c:axPos val="l"/>
        <c:majorGridlines/>
        <c:numFmt formatCode="General" sourceLinked="1"/>
        <c:majorTickMark val="out"/>
        <c:minorTickMark val="none"/>
        <c:tickLblPos val="nextTo"/>
        <c:crossAx val="1285892320"/>
        <c:crosses val="autoZero"/>
        <c:crossBetween val="between"/>
      </c:valAx>
    </c:plotArea>
    <c:plotVisOnly val="1"/>
    <c:dispBlanksAs val="gap"/>
    <c:showDLblsOverMax val="0"/>
  </c:chart>
  <c:txPr>
    <a:bodyPr/>
    <a:lstStyle/>
    <a:p>
      <a:pPr>
        <a:defRPr sz="1800"/>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1"/>
          <c:order val="0"/>
          <c:tx>
            <c:strRef>
              <c:f>Sheet1!$C$1</c:f>
              <c:strCache>
                <c:ptCount val="1"/>
                <c:pt idx="0">
                  <c:v>Series 2</c:v>
                </c:pt>
              </c:strCache>
            </c:strRef>
          </c:tx>
          <c:invertIfNegative val="0"/>
          <c:cat>
            <c:strRef>
              <c:f>Sheet1!$A$2:$A$5</c:f>
              <c:strCache>
                <c:ptCount val="2"/>
                <c:pt idx="0">
                  <c:v>Fertilizer 1</c:v>
                </c:pt>
                <c:pt idx="1">
                  <c:v>Fertilizer 2</c:v>
                </c:pt>
              </c:strCache>
            </c:strRef>
          </c:cat>
          <c:val>
            <c:numRef>
              <c:f>Sheet1!$C$2:$C$5</c:f>
              <c:numCache>
                <c:formatCode>General</c:formatCode>
                <c:ptCount val="4"/>
              </c:numCache>
            </c:numRef>
          </c:val>
        </c:ser>
        <c:ser>
          <c:idx val="2"/>
          <c:order val="1"/>
          <c:tx>
            <c:strRef>
              <c:f>Sheet1!$D$1</c:f>
              <c:strCache>
                <c:ptCount val="1"/>
                <c:pt idx="0">
                  <c:v>Column1</c:v>
                </c:pt>
              </c:strCache>
            </c:strRef>
          </c:tx>
          <c:invertIfNegative val="0"/>
          <c:cat>
            <c:strRef>
              <c:f>Sheet1!$A$2:$A$5</c:f>
              <c:strCache>
                <c:ptCount val="2"/>
                <c:pt idx="0">
                  <c:v>Fertilizer 1</c:v>
                </c:pt>
                <c:pt idx="1">
                  <c:v>Fertilizer 2</c:v>
                </c:pt>
              </c:strCache>
            </c:strRef>
          </c:cat>
          <c:val>
            <c:numRef>
              <c:f>Sheet1!$D$2:$D$5</c:f>
              <c:numCache>
                <c:formatCode>General</c:formatCode>
                <c:ptCount val="4"/>
              </c:numCache>
            </c:numRef>
          </c:val>
        </c:ser>
        <c:dLbls>
          <c:showLegendKey val="0"/>
          <c:showVal val="0"/>
          <c:showCatName val="0"/>
          <c:showSerName val="0"/>
          <c:showPercent val="0"/>
          <c:showBubbleSize val="0"/>
        </c:dLbls>
        <c:gapWidth val="150"/>
        <c:axId val="1285890144"/>
        <c:axId val="1285898304"/>
      </c:barChart>
      <c:catAx>
        <c:axId val="1285890144"/>
        <c:scaling>
          <c:orientation val="minMax"/>
        </c:scaling>
        <c:delete val="1"/>
        <c:axPos val="b"/>
        <c:numFmt formatCode="General" sourceLinked="0"/>
        <c:majorTickMark val="out"/>
        <c:minorTickMark val="none"/>
        <c:tickLblPos val="nextTo"/>
        <c:crossAx val="1285898304"/>
        <c:crosses val="autoZero"/>
        <c:auto val="1"/>
        <c:lblAlgn val="ctr"/>
        <c:lblOffset val="100"/>
        <c:noMultiLvlLbl val="0"/>
      </c:catAx>
      <c:valAx>
        <c:axId val="1285898304"/>
        <c:scaling>
          <c:orientation val="minMax"/>
        </c:scaling>
        <c:delete val="0"/>
        <c:axPos val="l"/>
        <c:majorGridlines/>
        <c:numFmt formatCode="General" sourceLinked="1"/>
        <c:majorTickMark val="out"/>
        <c:minorTickMark val="none"/>
        <c:tickLblPos val="nextTo"/>
        <c:crossAx val="1285890144"/>
        <c:crosses val="autoZero"/>
        <c:crossBetween val="between"/>
      </c:valAx>
    </c:plotArea>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0.23921</cdr:x>
      <cdr:y>0.34971</cdr:y>
    </cdr:from>
    <cdr:to>
      <cdr:x>0.40226</cdr:x>
      <cdr:y>0.9526</cdr:y>
    </cdr:to>
    <cdr:sp macro="" textlink="">
      <cdr:nvSpPr>
        <cdr:cNvPr id="2" name="Rectangle 1"/>
        <cdr:cNvSpPr/>
      </cdr:nvSpPr>
      <cdr:spPr>
        <a:xfrm xmlns:a="http://schemas.openxmlformats.org/drawingml/2006/main">
          <a:off x="1288442" y="1551608"/>
          <a:ext cx="878244" cy="2674975"/>
        </a:xfrm>
        <a:prstGeom xmlns:a="http://schemas.openxmlformats.org/drawingml/2006/main" prst="rect">
          <a:avLst/>
        </a:prstGeom>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0.64683</cdr:x>
      <cdr:y>0.19746</cdr:y>
    </cdr:from>
    <cdr:to>
      <cdr:x>0.80988</cdr:x>
      <cdr:y>0.95549</cdr:y>
    </cdr:to>
    <cdr:sp macro="" textlink="">
      <cdr:nvSpPr>
        <cdr:cNvPr id="4" name="Rectangle 3"/>
        <cdr:cNvSpPr/>
      </cdr:nvSpPr>
      <cdr:spPr>
        <a:xfrm xmlns:a="http://schemas.openxmlformats.org/drawingml/2006/main">
          <a:off x="3484055" y="876112"/>
          <a:ext cx="878245" cy="3363274"/>
        </a:xfrm>
        <a:prstGeom xmlns:a="http://schemas.openxmlformats.org/drawingml/2006/main" prst="rect">
          <a:avLst/>
        </a:prstGeom>
      </cdr:spPr>
      <cdr:style>
        <a:lnRef xmlns:a="http://schemas.openxmlformats.org/drawingml/2006/main" idx="1">
          <a:schemeClr val="accent2"/>
        </a:lnRef>
        <a:fillRef xmlns:a="http://schemas.openxmlformats.org/drawingml/2006/main" idx="3">
          <a:schemeClr val="accent2"/>
        </a:fillRef>
        <a:effectRef xmlns:a="http://schemas.openxmlformats.org/drawingml/2006/main" idx="2">
          <a:schemeClr val="accent2"/>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0.11036</cdr:x>
      <cdr:y>0.18887</cdr:y>
    </cdr:from>
    <cdr:to>
      <cdr:x>0.80656</cdr:x>
      <cdr:y>0.95249</cdr:y>
    </cdr:to>
    <cdr:cxnSp macro="">
      <cdr:nvCxnSpPr>
        <cdr:cNvPr id="5" name="Straight Connector 4"/>
        <cdr:cNvCxnSpPr/>
      </cdr:nvCxnSpPr>
      <cdr:spPr>
        <a:xfrm xmlns:a="http://schemas.openxmlformats.org/drawingml/2006/main" flipV="1">
          <a:off x="567034" y="812562"/>
          <a:ext cx="3576986" cy="3285272"/>
        </a:xfrm>
        <a:prstGeom xmlns:a="http://schemas.openxmlformats.org/drawingml/2006/main" prst="line">
          <a:avLst/>
        </a:prstGeom>
        <a:ln xmlns:a="http://schemas.openxmlformats.org/drawingml/2006/main" w="57150" cmpd="sng"/>
      </cdr:spPr>
      <cdr:style>
        <a:lnRef xmlns:a="http://schemas.openxmlformats.org/drawingml/2006/main" idx="3">
          <a:schemeClr val="accent2"/>
        </a:lnRef>
        <a:fillRef xmlns:a="http://schemas.openxmlformats.org/drawingml/2006/main" idx="0">
          <a:schemeClr val="accent2"/>
        </a:fillRef>
        <a:effectRef xmlns:a="http://schemas.openxmlformats.org/drawingml/2006/main" idx="2">
          <a:schemeClr val="accent2"/>
        </a:effectRef>
        <a:fontRef xmlns:a="http://schemas.openxmlformats.org/drawingml/2006/main" idx="minor">
          <a:schemeClr val="tx1"/>
        </a:fontRef>
      </cdr:style>
    </cdr:cxnSp>
  </cdr:relSizeAnchor>
  <cdr:relSizeAnchor xmlns:cdr="http://schemas.openxmlformats.org/drawingml/2006/chartDrawing">
    <cdr:from>
      <cdr:x>0.10786</cdr:x>
      <cdr:y>0.35916</cdr:y>
    </cdr:from>
    <cdr:to>
      <cdr:x>0.78816</cdr:x>
      <cdr:y>0.95249</cdr:y>
    </cdr:to>
    <cdr:cxnSp macro="">
      <cdr:nvCxnSpPr>
        <cdr:cNvPr id="7" name="Straight Connector 6"/>
        <cdr:cNvCxnSpPr/>
      </cdr:nvCxnSpPr>
      <cdr:spPr>
        <a:xfrm xmlns:a="http://schemas.openxmlformats.org/drawingml/2006/main" flipV="1">
          <a:off x="554147" y="1545191"/>
          <a:ext cx="3495293" cy="2552640"/>
        </a:xfrm>
        <a:prstGeom xmlns:a="http://schemas.openxmlformats.org/drawingml/2006/main" prst="line">
          <a:avLst/>
        </a:prstGeom>
        <a:ln xmlns:a="http://schemas.openxmlformats.org/drawingml/2006/main" w="57150" cmpd="sng"/>
      </cdr:spPr>
      <cdr:style>
        <a:lnRef xmlns:a="http://schemas.openxmlformats.org/drawingml/2006/main" idx="3">
          <a:schemeClr val="accent1"/>
        </a:lnRef>
        <a:fillRef xmlns:a="http://schemas.openxmlformats.org/drawingml/2006/main" idx="0">
          <a:schemeClr val="accent1"/>
        </a:fillRef>
        <a:effectRef xmlns:a="http://schemas.openxmlformats.org/drawingml/2006/main" idx="2">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8C9F72-B558-0845-B623-7A26E74BFB47}" type="datetimeFigureOut">
              <a:rPr lang="en-US" smtClean="0"/>
              <a:t>6/27/2014</a:t>
            </a:fld>
            <a:endParaRPr lang="en-US"/>
          </a:p>
        </p:txBody>
      </p:sp>
      <p:sp>
        <p:nvSpPr>
          <p:cNvPr id="4" name="Slide Image Placeholder 3"/>
          <p:cNvSpPr>
            <a:spLocks noGrp="1" noRot="1" noChangeAspect="1"/>
          </p:cNvSpPr>
          <p:nvPr>
            <p:ph type="sldImg" idx="2"/>
          </p:nvPr>
        </p:nvSpPr>
        <p:spPr>
          <a:xfrm>
            <a:off x="342900" y="685800"/>
            <a:ext cx="61722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259865-D8DB-F84B-9735-555014CD1830}" type="slidenum">
              <a:rPr lang="en-US" smtClean="0"/>
              <a:t>‹#›</a:t>
            </a:fld>
            <a:endParaRPr lang="en-US"/>
          </a:p>
        </p:txBody>
      </p:sp>
    </p:spTree>
    <p:extLst>
      <p:ext uri="{BB962C8B-B14F-4D97-AF65-F5344CB8AC3E}">
        <p14:creationId xmlns:p14="http://schemas.microsoft.com/office/powerpoint/2010/main" val="40214364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15</a:t>
            </a:fld>
            <a:endParaRPr lang="en-US"/>
          </a:p>
        </p:txBody>
      </p:sp>
    </p:spTree>
    <p:extLst>
      <p:ext uri="{BB962C8B-B14F-4D97-AF65-F5344CB8AC3E}">
        <p14:creationId xmlns:p14="http://schemas.microsoft.com/office/powerpoint/2010/main" val="880413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259865-D8DB-F84B-9735-555014CD1830}" type="slidenum">
              <a:rPr lang="en-US" smtClean="0"/>
              <a:t>16</a:t>
            </a:fld>
            <a:endParaRPr lang="en-US"/>
          </a:p>
        </p:txBody>
      </p:sp>
    </p:spTree>
    <p:extLst>
      <p:ext uri="{BB962C8B-B14F-4D97-AF65-F5344CB8AC3E}">
        <p14:creationId xmlns:p14="http://schemas.microsoft.com/office/powerpoint/2010/main" val="1618635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25830" y="2130426"/>
            <a:ext cx="1049274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51660" y="3886200"/>
            <a:ext cx="864108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1BBD70-07CE-B742-8551-85D67736CEC4}" type="datetimeFigureOut">
              <a:rPr lang="en-US" smtClean="0"/>
              <a:t>6/27/2014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75894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BBD70-07CE-B742-8551-85D67736CEC4}" type="datetimeFigureOut">
              <a:rPr lang="en-US" smtClean="0"/>
              <a:t>6/27/2014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538601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082939" y="274639"/>
            <a:ext cx="374832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3677" y="274639"/>
            <a:ext cx="1104352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BBD70-07CE-B742-8551-85D67736CEC4}" type="datetimeFigureOut">
              <a:rPr lang="en-US" smtClean="0"/>
              <a:t>6/27/2014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870723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BBD70-07CE-B742-8551-85D67736CEC4}" type="datetimeFigureOut">
              <a:rPr lang="en-US" smtClean="0"/>
              <a:t>6/27/2014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372738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5123" y="4406901"/>
            <a:ext cx="1049274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75123" y="2906713"/>
            <a:ext cx="1049274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1BBD70-07CE-B742-8551-85D67736CEC4}" type="datetimeFigureOut">
              <a:rPr lang="en-US" smtClean="0"/>
              <a:t>6/27/2014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261320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3676" y="1600201"/>
            <a:ext cx="739592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435341" y="1600201"/>
            <a:ext cx="7395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1BBD70-07CE-B742-8551-85D67736CEC4}" type="datetimeFigureOut">
              <a:rPr lang="en-US" smtClean="0"/>
              <a:t>6/27/2014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2827854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7220" y="274638"/>
            <a:ext cx="1110996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17220" y="1535113"/>
            <a:ext cx="54542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7220" y="2174875"/>
            <a:ext cx="54542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70785" y="1535113"/>
            <a:ext cx="545639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0785" y="2174875"/>
            <a:ext cx="545639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1BBD70-07CE-B742-8551-85D67736CEC4}" type="datetimeFigureOut">
              <a:rPr lang="en-US" smtClean="0"/>
              <a:t>6/27/2014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379997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1BBD70-07CE-B742-8551-85D67736CEC4}" type="datetimeFigureOut">
              <a:rPr lang="en-US" smtClean="0"/>
              <a:t>6/27/2014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1187446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BBD70-07CE-B742-8551-85D67736CEC4}" type="datetimeFigureOut">
              <a:rPr lang="en-US" smtClean="0"/>
              <a:t>6/27/2014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2566778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7220" y="273050"/>
            <a:ext cx="406122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826317" y="273051"/>
            <a:ext cx="6900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7220" y="1435101"/>
            <a:ext cx="406122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BBD70-07CE-B742-8551-85D67736CEC4}" type="datetimeFigureOut">
              <a:rPr lang="en-US" smtClean="0"/>
              <a:t>6/27/2014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349511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19589" y="4800600"/>
            <a:ext cx="740664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419589" y="612775"/>
            <a:ext cx="740664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419589" y="5367338"/>
            <a:ext cx="740664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BBD70-07CE-B742-8551-85D67736CEC4}" type="datetimeFigureOut">
              <a:rPr lang="en-US" smtClean="0"/>
              <a:t>6/27/2014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E88C64-2AE4-E942-8F8C-A4D86A74BFC9}" type="slidenum">
              <a:rPr lang="en-US" smtClean="0"/>
              <a:t>‹#›</a:t>
            </a:fld>
            <a:endParaRPr lang="en-US"/>
          </a:p>
        </p:txBody>
      </p:sp>
    </p:spTree>
    <p:extLst>
      <p:ext uri="{BB962C8B-B14F-4D97-AF65-F5344CB8AC3E}">
        <p14:creationId xmlns:p14="http://schemas.microsoft.com/office/powerpoint/2010/main" val="4135263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7220" y="274638"/>
            <a:ext cx="1110996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17220" y="1600201"/>
            <a:ext cx="1110996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17220" y="6356351"/>
            <a:ext cx="288036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BBD70-07CE-B742-8551-85D67736CEC4}" type="datetimeFigureOut">
              <a:rPr lang="en-US" smtClean="0"/>
              <a:t>6/27/2014</a:t>
            </a:fld>
            <a:endParaRPr lang="en-US"/>
          </a:p>
        </p:txBody>
      </p:sp>
      <p:sp>
        <p:nvSpPr>
          <p:cNvPr id="5" name="Footer Placeholder 4"/>
          <p:cNvSpPr>
            <a:spLocks noGrp="1"/>
          </p:cNvSpPr>
          <p:nvPr>
            <p:ph type="ftr" sz="quarter" idx="3"/>
          </p:nvPr>
        </p:nvSpPr>
        <p:spPr>
          <a:xfrm>
            <a:off x="4217670" y="6356351"/>
            <a:ext cx="390906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46820" y="6356351"/>
            <a:ext cx="288036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88C64-2AE4-E942-8F8C-A4D86A74BFC9}" type="slidenum">
              <a:rPr lang="en-US" smtClean="0"/>
              <a:t>‹#›</a:t>
            </a:fld>
            <a:endParaRPr lang="en-US"/>
          </a:p>
        </p:txBody>
      </p:sp>
    </p:spTree>
    <p:extLst>
      <p:ext uri="{BB962C8B-B14F-4D97-AF65-F5344CB8AC3E}">
        <p14:creationId xmlns:p14="http://schemas.microsoft.com/office/powerpoint/2010/main" val="375797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merican Typewriter"/>
                <a:cs typeface="American Typewriter"/>
              </a:rPr>
              <a:t>Scientific Method Applied</a:t>
            </a:r>
            <a:endParaRPr lang="en-US" dirty="0">
              <a:latin typeface="American Typewriter"/>
              <a:cs typeface="American Typewriter"/>
            </a:endParaRPr>
          </a:p>
        </p:txBody>
      </p:sp>
    </p:spTree>
    <p:extLst>
      <p:ext uri="{BB962C8B-B14F-4D97-AF65-F5344CB8AC3E}">
        <p14:creationId xmlns:p14="http://schemas.microsoft.com/office/powerpoint/2010/main" val="1022744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907076" y="1630193"/>
            <a:ext cx="6120571" cy="4266619"/>
            <a:chOff x="6402693" y="1301828"/>
            <a:chExt cx="6120571" cy="4266619"/>
          </a:xfrm>
        </p:grpSpPr>
        <p:grpSp>
          <p:nvGrpSpPr>
            <p:cNvPr id="5" name="Group 4"/>
            <p:cNvGrpSpPr/>
            <p:nvPr/>
          </p:nvGrpSpPr>
          <p:grpSpPr>
            <a:xfrm>
              <a:off x="7119964" y="1702257"/>
              <a:ext cx="4243166" cy="3742488"/>
              <a:chOff x="5890423" y="1702257"/>
              <a:chExt cx="4243166" cy="3742488"/>
            </a:xfrm>
          </p:grpSpPr>
          <p:cxnSp>
            <p:nvCxnSpPr>
              <p:cNvPr id="8" name="Straight Connector 7"/>
              <p:cNvCxnSpPr/>
              <p:nvPr/>
            </p:nvCxnSpPr>
            <p:spPr>
              <a:xfrm>
                <a:off x="5890423" y="1702257"/>
                <a:ext cx="0" cy="3728865"/>
              </a:xfrm>
              <a:prstGeom prst="line">
                <a:avLst/>
              </a:prstGeom>
              <a:ln w="76200" cmpd="sng">
                <a:solidFill>
                  <a:srgbClr val="B543BD"/>
                </a:solidFill>
              </a:ln>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flipH="1">
                <a:off x="5890423" y="5444744"/>
                <a:ext cx="4243166" cy="1"/>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grpSp>
        <p:sp>
          <p:nvSpPr>
            <p:cNvPr id="6" name="TextBox 5"/>
            <p:cNvSpPr txBox="1"/>
            <p:nvPr/>
          </p:nvSpPr>
          <p:spPr>
            <a:xfrm>
              <a:off x="6402693" y="1301828"/>
              <a:ext cx="1235500" cy="369332"/>
            </a:xfrm>
            <a:prstGeom prst="rect">
              <a:avLst/>
            </a:prstGeom>
            <a:noFill/>
          </p:spPr>
          <p:txBody>
            <a:bodyPr wrap="square" rtlCol="0">
              <a:spAutoFit/>
            </a:bodyPr>
            <a:lstStyle/>
            <a:p>
              <a:pPr algn="ctr"/>
              <a:r>
                <a:rPr lang="en-US" b="1" dirty="0" smtClean="0">
                  <a:solidFill>
                    <a:srgbClr val="B543BD"/>
                  </a:solidFill>
                </a:rPr>
                <a:t>Y Axis</a:t>
              </a:r>
              <a:endParaRPr lang="en-US" b="1" dirty="0">
                <a:solidFill>
                  <a:srgbClr val="B543BD"/>
                </a:solidFill>
              </a:endParaRPr>
            </a:p>
          </p:txBody>
        </p:sp>
        <p:sp>
          <p:nvSpPr>
            <p:cNvPr id="7" name="TextBox 6"/>
            <p:cNvSpPr txBox="1"/>
            <p:nvPr/>
          </p:nvSpPr>
          <p:spPr>
            <a:xfrm>
              <a:off x="11228016" y="5199115"/>
              <a:ext cx="1295248" cy="369332"/>
            </a:xfrm>
            <a:prstGeom prst="rect">
              <a:avLst/>
            </a:prstGeom>
            <a:noFill/>
          </p:spPr>
          <p:txBody>
            <a:bodyPr wrap="square" rtlCol="0">
              <a:spAutoFit/>
            </a:bodyPr>
            <a:lstStyle/>
            <a:p>
              <a:pPr algn="ctr"/>
              <a:r>
                <a:rPr lang="en-US" b="1" dirty="0" smtClean="0">
                  <a:solidFill>
                    <a:srgbClr val="FF6600"/>
                  </a:solidFill>
                </a:rPr>
                <a:t>X Axis</a:t>
              </a:r>
              <a:endParaRPr lang="en-US" b="1" dirty="0">
                <a:solidFill>
                  <a:srgbClr val="FF6600"/>
                </a:solidFill>
              </a:endParaRPr>
            </a:p>
          </p:txBody>
        </p:sp>
      </p:grpSp>
      <p:sp>
        <p:nvSpPr>
          <p:cNvPr id="10" name="TextBox 9"/>
          <p:cNvSpPr txBox="1"/>
          <p:nvPr/>
        </p:nvSpPr>
        <p:spPr>
          <a:xfrm>
            <a:off x="743129" y="602854"/>
            <a:ext cx="4066947" cy="861774"/>
          </a:xfrm>
          <a:prstGeom prst="rect">
            <a:avLst/>
          </a:prstGeom>
          <a:noFill/>
        </p:spPr>
        <p:txBody>
          <a:bodyPr wrap="square" rtlCol="0">
            <a:spAutoFit/>
          </a:bodyPr>
          <a:lstStyle/>
          <a:p>
            <a:pPr algn="ctr"/>
            <a:r>
              <a:rPr lang="en-US" sz="5000" dirty="0" smtClean="0">
                <a:latin typeface="American Typewriter"/>
                <a:cs typeface="American Typewriter"/>
              </a:rPr>
              <a:t>Graphs</a:t>
            </a:r>
            <a:endParaRPr lang="en-US" sz="5000" dirty="0">
              <a:latin typeface="American Typewriter"/>
              <a:cs typeface="American Typewriter"/>
            </a:endParaRPr>
          </a:p>
        </p:txBody>
      </p:sp>
      <p:sp>
        <p:nvSpPr>
          <p:cNvPr id="12" name="TextBox 11"/>
          <p:cNvSpPr txBox="1"/>
          <p:nvPr/>
        </p:nvSpPr>
        <p:spPr>
          <a:xfrm>
            <a:off x="324274" y="1986064"/>
            <a:ext cx="4891147" cy="3693319"/>
          </a:xfrm>
          <a:prstGeom prst="rect">
            <a:avLst/>
          </a:prstGeom>
          <a:noFill/>
        </p:spPr>
        <p:txBody>
          <a:bodyPr wrap="square" rtlCol="0">
            <a:spAutoFit/>
          </a:bodyPr>
          <a:lstStyle/>
          <a:p>
            <a:pPr algn="ctr"/>
            <a:r>
              <a:rPr lang="en-US" b="1" dirty="0" smtClean="0">
                <a:solidFill>
                  <a:srgbClr val="3366FF"/>
                </a:solidFill>
              </a:rPr>
              <a:t>Graphs</a:t>
            </a:r>
            <a:r>
              <a:rPr lang="en-US" dirty="0" smtClean="0"/>
              <a:t> show us the relationship between two </a:t>
            </a:r>
            <a:r>
              <a:rPr lang="en-US" u="sng" dirty="0"/>
              <a:t>V</a:t>
            </a:r>
            <a:r>
              <a:rPr lang="en-US" u="sng" dirty="0" smtClean="0"/>
              <a:t>ariables</a:t>
            </a:r>
            <a:r>
              <a:rPr lang="en-US" dirty="0" smtClean="0"/>
              <a:t>. Graphs display data so that we can see and understand it more clearly. A Graph is usually made of two lines that form a right angle and where those two lines meet is called the origin. These lines are called Axes. The vertical line on the graph is called the Y Axis and the horizontal line on the graph is called the X axis. The Y Axis represents the </a:t>
            </a:r>
            <a:r>
              <a:rPr lang="en-US" u="sng" dirty="0" smtClean="0"/>
              <a:t>Dependent Variable </a:t>
            </a:r>
            <a:r>
              <a:rPr lang="en-US" dirty="0" smtClean="0"/>
              <a:t>and the X Axis represents the </a:t>
            </a:r>
            <a:r>
              <a:rPr lang="en-US" u="sng" dirty="0" smtClean="0"/>
              <a:t>Independent Variable</a:t>
            </a:r>
            <a:r>
              <a:rPr lang="en-US" dirty="0" smtClean="0"/>
              <a:t>. One of the most important </a:t>
            </a:r>
            <a:r>
              <a:rPr lang="en-US" dirty="0" smtClean="0"/>
              <a:t>parts </a:t>
            </a:r>
            <a:r>
              <a:rPr lang="en-US" dirty="0" smtClean="0"/>
              <a:t>about graphs is that they allow us to see </a:t>
            </a:r>
            <a:r>
              <a:rPr lang="en-US" u="sng" dirty="0" smtClean="0"/>
              <a:t>Patterns and Trends</a:t>
            </a:r>
            <a:r>
              <a:rPr lang="en-US" dirty="0" smtClean="0"/>
              <a:t> </a:t>
            </a:r>
            <a:r>
              <a:rPr lang="en-US" dirty="0" smtClean="0"/>
              <a:t>within our data. </a:t>
            </a:r>
            <a:endParaRPr lang="en-US" dirty="0"/>
          </a:p>
        </p:txBody>
      </p:sp>
      <p:sp>
        <p:nvSpPr>
          <p:cNvPr id="13" name="TextBox 12"/>
          <p:cNvSpPr txBox="1"/>
          <p:nvPr/>
        </p:nvSpPr>
        <p:spPr>
          <a:xfrm>
            <a:off x="7715039" y="5969843"/>
            <a:ext cx="2661756" cy="646331"/>
          </a:xfrm>
          <a:prstGeom prst="rect">
            <a:avLst/>
          </a:prstGeom>
          <a:noFill/>
        </p:spPr>
        <p:txBody>
          <a:bodyPr wrap="square" rtlCol="0">
            <a:spAutoFit/>
          </a:bodyPr>
          <a:lstStyle/>
          <a:p>
            <a:pPr algn="ctr"/>
            <a:r>
              <a:rPr lang="en-US" dirty="0" smtClean="0">
                <a:solidFill>
                  <a:srgbClr val="FF6600"/>
                </a:solidFill>
                <a:latin typeface="Chalkduster"/>
                <a:cs typeface="Chalkduster"/>
              </a:rPr>
              <a:t>Independent Variable</a:t>
            </a:r>
            <a:endParaRPr lang="en-US" dirty="0">
              <a:solidFill>
                <a:srgbClr val="FF6600"/>
              </a:solidFill>
              <a:latin typeface="Chalkduster"/>
              <a:cs typeface="Chalkduster"/>
            </a:endParaRPr>
          </a:p>
        </p:txBody>
      </p:sp>
      <p:sp>
        <p:nvSpPr>
          <p:cNvPr id="14" name="TextBox 13"/>
          <p:cNvSpPr txBox="1"/>
          <p:nvPr/>
        </p:nvSpPr>
        <p:spPr>
          <a:xfrm rot="16200000">
            <a:off x="4837100" y="3728752"/>
            <a:ext cx="2742825" cy="369332"/>
          </a:xfrm>
          <a:prstGeom prst="rect">
            <a:avLst/>
          </a:prstGeom>
          <a:noFill/>
        </p:spPr>
        <p:txBody>
          <a:bodyPr wrap="square" rtlCol="0">
            <a:spAutoFit/>
          </a:bodyPr>
          <a:lstStyle/>
          <a:p>
            <a:pPr algn="ctr"/>
            <a:r>
              <a:rPr lang="en-US" dirty="0" smtClean="0">
                <a:solidFill>
                  <a:srgbClr val="B543BD"/>
                </a:solidFill>
                <a:latin typeface="Chalkduster"/>
                <a:cs typeface="Chalkduster"/>
              </a:rPr>
              <a:t>Dependent Variable</a:t>
            </a:r>
            <a:endParaRPr lang="en-US" dirty="0">
              <a:solidFill>
                <a:srgbClr val="B543BD"/>
              </a:solidFill>
              <a:latin typeface="Chalkduster"/>
              <a:cs typeface="Chalkduster"/>
            </a:endParaRPr>
          </a:p>
        </p:txBody>
      </p:sp>
      <p:sp>
        <p:nvSpPr>
          <p:cNvPr id="15" name="Oval 14"/>
          <p:cNvSpPr/>
          <p:nvPr/>
        </p:nvSpPr>
        <p:spPr>
          <a:xfrm>
            <a:off x="6577057" y="5720629"/>
            <a:ext cx="94580" cy="104961"/>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21" name="Straight Arrow Connector 20"/>
          <p:cNvCxnSpPr>
            <a:endCxn id="15" idx="7"/>
          </p:cNvCxnSpPr>
          <p:nvPr/>
        </p:nvCxnSpPr>
        <p:spPr>
          <a:xfrm flipH="1">
            <a:off x="6657786" y="5145740"/>
            <a:ext cx="645156" cy="5902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7275917" y="4723928"/>
            <a:ext cx="1114694" cy="369332"/>
          </a:xfrm>
          <a:prstGeom prst="rect">
            <a:avLst/>
          </a:prstGeom>
          <a:noFill/>
        </p:spPr>
        <p:txBody>
          <a:bodyPr wrap="square" rtlCol="0">
            <a:spAutoFit/>
          </a:bodyPr>
          <a:lstStyle/>
          <a:p>
            <a:pPr algn="ctr"/>
            <a:r>
              <a:rPr lang="en-US" dirty="0" smtClean="0">
                <a:latin typeface="Chalkduster"/>
                <a:cs typeface="Chalkduster"/>
              </a:rPr>
              <a:t>Origin</a:t>
            </a:r>
            <a:endParaRPr lang="en-US" dirty="0">
              <a:latin typeface="Chalkduster"/>
              <a:cs typeface="Chalkduster"/>
            </a:endParaRPr>
          </a:p>
        </p:txBody>
      </p:sp>
      <p:cxnSp>
        <p:nvCxnSpPr>
          <p:cNvPr id="24" name="Straight Connector 23"/>
          <p:cNvCxnSpPr/>
          <p:nvPr/>
        </p:nvCxnSpPr>
        <p:spPr>
          <a:xfrm>
            <a:off x="5652992" y="-99084"/>
            <a:ext cx="0" cy="6858000"/>
          </a:xfrm>
          <a:prstGeom prst="line">
            <a:avLst/>
          </a:prstGeom>
          <a:ln>
            <a:prstDash val="sys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35127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878" y="846138"/>
            <a:ext cx="4837099" cy="1143000"/>
          </a:xfrm>
        </p:spPr>
        <p:txBody>
          <a:bodyPr>
            <a:noAutofit/>
          </a:bodyPr>
          <a:lstStyle/>
          <a:p>
            <a:r>
              <a:rPr lang="en-US" dirty="0" smtClean="0">
                <a:latin typeface="American Typewriter"/>
                <a:cs typeface="American Typewriter"/>
              </a:rPr>
              <a:t>Independent Variable</a:t>
            </a:r>
            <a:endParaRPr lang="en-US" dirty="0">
              <a:latin typeface="American Typewriter"/>
              <a:cs typeface="American Typewriter"/>
            </a:endParaRPr>
          </a:p>
        </p:txBody>
      </p:sp>
      <p:sp>
        <p:nvSpPr>
          <p:cNvPr id="4" name="TextBox 3"/>
          <p:cNvSpPr txBox="1"/>
          <p:nvPr/>
        </p:nvSpPr>
        <p:spPr>
          <a:xfrm>
            <a:off x="445878" y="2360270"/>
            <a:ext cx="4769543" cy="3693319"/>
          </a:xfrm>
          <a:prstGeom prst="rect">
            <a:avLst/>
          </a:prstGeom>
          <a:noFill/>
        </p:spPr>
        <p:txBody>
          <a:bodyPr wrap="square" rtlCol="0">
            <a:spAutoFit/>
          </a:bodyPr>
          <a:lstStyle/>
          <a:p>
            <a:pPr algn="ctr"/>
            <a:r>
              <a:rPr lang="en-US" dirty="0" smtClean="0"/>
              <a:t>An </a:t>
            </a:r>
            <a:r>
              <a:rPr lang="en-US" b="1" dirty="0" smtClean="0">
                <a:solidFill>
                  <a:srgbClr val="FF6600"/>
                </a:solidFill>
              </a:rPr>
              <a:t>Independent Variable </a:t>
            </a:r>
            <a:r>
              <a:rPr lang="en-US" dirty="0" smtClean="0"/>
              <a:t>is the part of the experiment that you </a:t>
            </a:r>
            <a:r>
              <a:rPr lang="en-US" b="1" dirty="0" smtClean="0"/>
              <a:t>choose to change</a:t>
            </a:r>
            <a:r>
              <a:rPr lang="en-US" dirty="0" smtClean="0"/>
              <a:t>. When you change something in an experiment you are trying to find the answer to your problem or question. The Independent variable in our example experiment is changing which type of fertilizer the two plants are given. This is the independent variable in this experiment because we are controlling the type of fertilizer Plant A and Plant B receive. The Independent Variable will always be shown on the X axis (horizontal axis) of the graph. </a:t>
            </a:r>
          </a:p>
          <a:p>
            <a:endParaRPr lang="en-US" dirty="0"/>
          </a:p>
        </p:txBody>
      </p:sp>
      <p:grpSp>
        <p:nvGrpSpPr>
          <p:cNvPr id="24" name="Group 23"/>
          <p:cNvGrpSpPr/>
          <p:nvPr/>
        </p:nvGrpSpPr>
        <p:grpSpPr>
          <a:xfrm>
            <a:off x="5857273" y="1048306"/>
            <a:ext cx="6120571" cy="4266619"/>
            <a:chOff x="6402693" y="1301828"/>
            <a:chExt cx="6120571" cy="4266619"/>
          </a:xfrm>
        </p:grpSpPr>
        <p:grpSp>
          <p:nvGrpSpPr>
            <p:cNvPr id="12" name="Group 11"/>
            <p:cNvGrpSpPr/>
            <p:nvPr/>
          </p:nvGrpSpPr>
          <p:grpSpPr>
            <a:xfrm>
              <a:off x="7119964" y="1702257"/>
              <a:ext cx="4243166" cy="3742488"/>
              <a:chOff x="5890423" y="1702257"/>
              <a:chExt cx="4243166" cy="3742488"/>
            </a:xfrm>
          </p:grpSpPr>
          <p:cxnSp>
            <p:nvCxnSpPr>
              <p:cNvPr id="6" name="Straight Connector 5"/>
              <p:cNvCxnSpPr/>
              <p:nvPr/>
            </p:nvCxnSpPr>
            <p:spPr>
              <a:xfrm>
                <a:off x="5890423" y="1702257"/>
                <a:ext cx="0" cy="3728865"/>
              </a:xfrm>
              <a:prstGeom prst="line">
                <a:avLst/>
              </a:prstGeom>
              <a:ln/>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flipH="1">
                <a:off x="5890423" y="5444744"/>
                <a:ext cx="4243166" cy="1"/>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grpSp>
        <p:sp>
          <p:nvSpPr>
            <p:cNvPr id="17" name="Rectangle 16"/>
            <p:cNvSpPr/>
            <p:nvPr/>
          </p:nvSpPr>
          <p:spPr>
            <a:xfrm>
              <a:off x="7960756" y="2642303"/>
              <a:ext cx="878244" cy="2741478"/>
            </a:xfrm>
            <a:prstGeom prst="rect">
              <a:avLst/>
            </a:prstGeom>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9" name="Rectangle 18"/>
            <p:cNvSpPr/>
            <p:nvPr/>
          </p:nvSpPr>
          <p:spPr>
            <a:xfrm>
              <a:off x="9816068" y="3647694"/>
              <a:ext cx="878244" cy="1736087"/>
            </a:xfrm>
            <a:prstGeom prst="rect">
              <a:avLst/>
            </a:prstGeom>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2" name="TextBox 21"/>
            <p:cNvSpPr txBox="1"/>
            <p:nvPr/>
          </p:nvSpPr>
          <p:spPr>
            <a:xfrm>
              <a:off x="6402693" y="1301828"/>
              <a:ext cx="1235500" cy="369332"/>
            </a:xfrm>
            <a:prstGeom prst="rect">
              <a:avLst/>
            </a:prstGeom>
            <a:noFill/>
          </p:spPr>
          <p:txBody>
            <a:bodyPr wrap="square" rtlCol="0">
              <a:spAutoFit/>
            </a:bodyPr>
            <a:lstStyle/>
            <a:p>
              <a:pPr algn="ctr"/>
              <a:r>
                <a:rPr lang="en-US" b="1" dirty="0" smtClean="0"/>
                <a:t>Y Axis</a:t>
              </a:r>
              <a:endParaRPr lang="en-US" b="1" dirty="0"/>
            </a:p>
          </p:txBody>
        </p:sp>
        <p:sp>
          <p:nvSpPr>
            <p:cNvPr id="23" name="TextBox 22"/>
            <p:cNvSpPr txBox="1"/>
            <p:nvPr/>
          </p:nvSpPr>
          <p:spPr>
            <a:xfrm>
              <a:off x="11228016" y="5199115"/>
              <a:ext cx="1295248" cy="369332"/>
            </a:xfrm>
            <a:prstGeom prst="rect">
              <a:avLst/>
            </a:prstGeom>
            <a:noFill/>
          </p:spPr>
          <p:txBody>
            <a:bodyPr wrap="square" rtlCol="0">
              <a:spAutoFit/>
            </a:bodyPr>
            <a:lstStyle/>
            <a:p>
              <a:pPr algn="ctr"/>
              <a:r>
                <a:rPr lang="en-US" b="1" dirty="0" smtClean="0">
                  <a:solidFill>
                    <a:srgbClr val="FF6600"/>
                  </a:solidFill>
                </a:rPr>
                <a:t>X Axis</a:t>
              </a:r>
              <a:endParaRPr lang="en-US" b="1" dirty="0">
                <a:solidFill>
                  <a:srgbClr val="FF6600"/>
                </a:solidFill>
              </a:endParaRPr>
            </a:p>
          </p:txBody>
        </p:sp>
      </p:grpSp>
      <p:cxnSp>
        <p:nvCxnSpPr>
          <p:cNvPr id="29" name="Straight Arrow Connector 28"/>
          <p:cNvCxnSpPr/>
          <p:nvPr/>
        </p:nvCxnSpPr>
        <p:spPr>
          <a:xfrm flipV="1">
            <a:off x="8917559" y="5314925"/>
            <a:ext cx="0" cy="6158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TextBox 32"/>
          <p:cNvSpPr txBox="1"/>
          <p:nvPr/>
        </p:nvSpPr>
        <p:spPr>
          <a:xfrm>
            <a:off x="7415336" y="5966759"/>
            <a:ext cx="3222481" cy="369332"/>
          </a:xfrm>
          <a:prstGeom prst="rect">
            <a:avLst/>
          </a:prstGeom>
          <a:noFill/>
        </p:spPr>
        <p:txBody>
          <a:bodyPr wrap="square" rtlCol="0">
            <a:spAutoFit/>
          </a:bodyPr>
          <a:lstStyle/>
          <a:p>
            <a:pPr algn="ctr"/>
            <a:r>
              <a:rPr lang="en-US" dirty="0" smtClean="0">
                <a:solidFill>
                  <a:srgbClr val="FF6600"/>
                </a:solidFill>
                <a:latin typeface="Chalkduster"/>
                <a:cs typeface="Chalkduster"/>
              </a:rPr>
              <a:t>Independent Variable</a:t>
            </a:r>
            <a:endParaRPr lang="en-US" dirty="0">
              <a:solidFill>
                <a:srgbClr val="FF6600"/>
              </a:solidFill>
              <a:latin typeface="Chalkduster"/>
              <a:cs typeface="Chalkduster"/>
            </a:endParaRPr>
          </a:p>
        </p:txBody>
      </p:sp>
      <p:cxnSp>
        <p:nvCxnSpPr>
          <p:cNvPr id="36" name="Straight Connector 35"/>
          <p:cNvCxnSpPr/>
          <p:nvPr/>
        </p:nvCxnSpPr>
        <p:spPr>
          <a:xfrm>
            <a:off x="5680015" y="0"/>
            <a:ext cx="0" cy="6858000"/>
          </a:xfrm>
          <a:prstGeom prst="line">
            <a:avLst/>
          </a:prstGeom>
          <a:ln>
            <a:prstDash val="sys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42313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53" y="846138"/>
            <a:ext cx="5198211" cy="1143000"/>
          </a:xfrm>
        </p:spPr>
        <p:txBody>
          <a:bodyPr>
            <a:noAutofit/>
          </a:bodyPr>
          <a:lstStyle/>
          <a:p>
            <a:r>
              <a:rPr lang="en-US" sz="4800" dirty="0" smtClean="0">
                <a:latin typeface="American Typewriter"/>
                <a:cs typeface="American Typewriter"/>
              </a:rPr>
              <a:t>Dependent Variable</a:t>
            </a:r>
            <a:endParaRPr lang="en-US" sz="4800" dirty="0">
              <a:latin typeface="American Typewriter"/>
              <a:cs typeface="American Typewriter"/>
            </a:endParaRPr>
          </a:p>
        </p:txBody>
      </p:sp>
      <p:sp>
        <p:nvSpPr>
          <p:cNvPr id="5" name="Rectangle 4"/>
          <p:cNvSpPr/>
          <p:nvPr/>
        </p:nvSpPr>
        <p:spPr>
          <a:xfrm>
            <a:off x="422553" y="2452602"/>
            <a:ext cx="5063097" cy="2862322"/>
          </a:xfrm>
          <a:prstGeom prst="rect">
            <a:avLst/>
          </a:prstGeom>
        </p:spPr>
        <p:txBody>
          <a:bodyPr wrap="square">
            <a:spAutoFit/>
          </a:bodyPr>
          <a:lstStyle/>
          <a:p>
            <a:pPr algn="ctr"/>
            <a:r>
              <a:rPr lang="en-US" dirty="0" smtClean="0"/>
              <a:t>The </a:t>
            </a:r>
            <a:r>
              <a:rPr lang="en-US" b="1" dirty="0" smtClean="0">
                <a:solidFill>
                  <a:srgbClr val="B543BD"/>
                </a:solidFill>
              </a:rPr>
              <a:t>Dependent </a:t>
            </a:r>
            <a:r>
              <a:rPr lang="en-US" b="1" dirty="0">
                <a:solidFill>
                  <a:srgbClr val="B543BD"/>
                </a:solidFill>
              </a:rPr>
              <a:t>V</a:t>
            </a:r>
            <a:r>
              <a:rPr lang="en-US" b="1" dirty="0" smtClean="0">
                <a:solidFill>
                  <a:srgbClr val="B543BD"/>
                </a:solidFill>
              </a:rPr>
              <a:t>ariable </a:t>
            </a:r>
            <a:r>
              <a:rPr lang="en-US" dirty="0" smtClean="0"/>
              <a:t>is the part of the experiment that you can not directly control. It is </a:t>
            </a:r>
            <a:r>
              <a:rPr lang="en-US" dirty="0" smtClean="0"/>
              <a:t>the </a:t>
            </a:r>
            <a:r>
              <a:rPr lang="en-US" dirty="0" smtClean="0"/>
              <a:t>variable that </a:t>
            </a:r>
            <a:r>
              <a:rPr lang="en-US" dirty="0" smtClean="0"/>
              <a:t>you want to </a:t>
            </a:r>
            <a:r>
              <a:rPr lang="en-US" b="1" dirty="0" smtClean="0"/>
              <a:t>measure </a:t>
            </a:r>
            <a:r>
              <a:rPr lang="en-US" dirty="0" smtClean="0"/>
              <a:t>in </a:t>
            </a:r>
            <a:r>
              <a:rPr lang="en-US" dirty="0" smtClean="0"/>
              <a:t>the experiment. The Dependent </a:t>
            </a:r>
            <a:r>
              <a:rPr lang="en-US" dirty="0"/>
              <a:t>V</a:t>
            </a:r>
            <a:r>
              <a:rPr lang="en-US" dirty="0" smtClean="0"/>
              <a:t>ariable in our example experiment is the height of your two plants. This is the dependent variable because it is the change that we can not control, the change in the plants’ height</a:t>
            </a:r>
            <a:r>
              <a:rPr lang="en-US" u="sng" dirty="0" smtClean="0"/>
              <a:t> </a:t>
            </a:r>
            <a:r>
              <a:rPr lang="en-US" i="1" u="sng" dirty="0" smtClean="0"/>
              <a:t>depends</a:t>
            </a:r>
            <a:r>
              <a:rPr lang="en-US" u="sng" dirty="0" smtClean="0"/>
              <a:t> </a:t>
            </a:r>
            <a:r>
              <a:rPr lang="en-US" dirty="0" smtClean="0"/>
              <a:t>on which fertilizer they are given. The Dependent Variable will always be shown on the Y axis (vertical axis) of the graph. </a:t>
            </a:r>
          </a:p>
        </p:txBody>
      </p:sp>
      <p:grpSp>
        <p:nvGrpSpPr>
          <p:cNvPr id="7" name="Group 6"/>
          <p:cNvGrpSpPr/>
          <p:nvPr/>
        </p:nvGrpSpPr>
        <p:grpSpPr>
          <a:xfrm>
            <a:off x="6001656" y="1417638"/>
            <a:ext cx="6120571" cy="4266619"/>
            <a:chOff x="6402693" y="1301828"/>
            <a:chExt cx="6120571" cy="4266619"/>
          </a:xfrm>
        </p:grpSpPr>
        <p:grpSp>
          <p:nvGrpSpPr>
            <p:cNvPr id="8" name="Group 7"/>
            <p:cNvGrpSpPr/>
            <p:nvPr/>
          </p:nvGrpSpPr>
          <p:grpSpPr>
            <a:xfrm>
              <a:off x="7119964" y="1702257"/>
              <a:ext cx="4243166" cy="3742488"/>
              <a:chOff x="5890423" y="1702257"/>
              <a:chExt cx="4243166" cy="3742488"/>
            </a:xfrm>
          </p:grpSpPr>
          <p:cxnSp>
            <p:nvCxnSpPr>
              <p:cNvPr id="14" name="Straight Connector 13"/>
              <p:cNvCxnSpPr/>
              <p:nvPr/>
            </p:nvCxnSpPr>
            <p:spPr>
              <a:xfrm>
                <a:off x="5890423" y="1702257"/>
                <a:ext cx="0" cy="3728865"/>
              </a:xfrm>
              <a:prstGeom prst="line">
                <a:avLst/>
              </a:prstGeom>
              <a:ln w="76200" cmpd="sng">
                <a:solidFill>
                  <a:srgbClr val="B543BD"/>
                </a:solidFill>
              </a:ln>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flipH="1">
                <a:off x="5890423" y="5444744"/>
                <a:ext cx="4243166" cy="1"/>
              </a:xfrm>
              <a:prstGeom prst="line">
                <a:avLst/>
              </a:prstGeom>
              <a:ln/>
            </p:spPr>
            <p:style>
              <a:lnRef idx="2">
                <a:schemeClr val="dk1"/>
              </a:lnRef>
              <a:fillRef idx="0">
                <a:schemeClr val="dk1"/>
              </a:fillRef>
              <a:effectRef idx="1">
                <a:schemeClr val="dk1"/>
              </a:effectRef>
              <a:fontRef idx="minor">
                <a:schemeClr val="tx1"/>
              </a:fontRef>
            </p:style>
          </p:cxnSp>
        </p:grpSp>
        <p:sp>
          <p:nvSpPr>
            <p:cNvPr id="9" name="Rectangle 8"/>
            <p:cNvSpPr/>
            <p:nvPr/>
          </p:nvSpPr>
          <p:spPr>
            <a:xfrm>
              <a:off x="8077315" y="2642302"/>
              <a:ext cx="878244" cy="2741478"/>
            </a:xfrm>
            <a:prstGeom prst="rect">
              <a:avLst/>
            </a:prstGeom>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1" name="Rectangle 10"/>
            <p:cNvSpPr/>
            <p:nvPr/>
          </p:nvSpPr>
          <p:spPr>
            <a:xfrm>
              <a:off x="9816068" y="3647693"/>
              <a:ext cx="878244" cy="1736087"/>
            </a:xfrm>
            <a:prstGeom prst="rect">
              <a:avLst/>
            </a:prstGeom>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2" name="TextBox 11"/>
            <p:cNvSpPr txBox="1"/>
            <p:nvPr/>
          </p:nvSpPr>
          <p:spPr>
            <a:xfrm>
              <a:off x="6402693" y="1301828"/>
              <a:ext cx="1235500" cy="369332"/>
            </a:xfrm>
            <a:prstGeom prst="rect">
              <a:avLst/>
            </a:prstGeom>
            <a:noFill/>
          </p:spPr>
          <p:txBody>
            <a:bodyPr wrap="square" rtlCol="0">
              <a:spAutoFit/>
            </a:bodyPr>
            <a:lstStyle/>
            <a:p>
              <a:pPr algn="ctr"/>
              <a:r>
                <a:rPr lang="en-US" b="1" dirty="0" smtClean="0">
                  <a:solidFill>
                    <a:srgbClr val="B543BD"/>
                  </a:solidFill>
                </a:rPr>
                <a:t>Y Axis</a:t>
              </a:r>
              <a:endParaRPr lang="en-US" b="1" dirty="0">
                <a:solidFill>
                  <a:srgbClr val="B543BD"/>
                </a:solidFill>
              </a:endParaRPr>
            </a:p>
          </p:txBody>
        </p:sp>
        <p:sp>
          <p:nvSpPr>
            <p:cNvPr id="13" name="TextBox 12"/>
            <p:cNvSpPr txBox="1"/>
            <p:nvPr/>
          </p:nvSpPr>
          <p:spPr>
            <a:xfrm>
              <a:off x="11228016" y="5199115"/>
              <a:ext cx="1295248" cy="369332"/>
            </a:xfrm>
            <a:prstGeom prst="rect">
              <a:avLst/>
            </a:prstGeom>
            <a:noFill/>
          </p:spPr>
          <p:txBody>
            <a:bodyPr wrap="square" rtlCol="0">
              <a:spAutoFit/>
            </a:bodyPr>
            <a:lstStyle/>
            <a:p>
              <a:pPr algn="ctr"/>
              <a:r>
                <a:rPr lang="en-US" b="1" dirty="0" smtClean="0"/>
                <a:t>X Axis</a:t>
              </a:r>
              <a:endParaRPr lang="en-US" b="1" dirty="0"/>
            </a:p>
          </p:txBody>
        </p:sp>
      </p:grpSp>
      <p:cxnSp>
        <p:nvCxnSpPr>
          <p:cNvPr id="17" name="Straight Arrow Connector 16"/>
          <p:cNvCxnSpPr/>
          <p:nvPr/>
        </p:nvCxnSpPr>
        <p:spPr>
          <a:xfrm flipH="1">
            <a:off x="6718927" y="972286"/>
            <a:ext cx="1617639"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8250515" y="643484"/>
            <a:ext cx="2711578" cy="369332"/>
          </a:xfrm>
          <a:prstGeom prst="rect">
            <a:avLst/>
          </a:prstGeom>
          <a:noFill/>
        </p:spPr>
        <p:txBody>
          <a:bodyPr wrap="square" rtlCol="0">
            <a:spAutoFit/>
          </a:bodyPr>
          <a:lstStyle/>
          <a:p>
            <a:r>
              <a:rPr lang="en-US" dirty="0" smtClean="0">
                <a:solidFill>
                  <a:srgbClr val="B543BD"/>
                </a:solidFill>
                <a:latin typeface="Chalkduster"/>
                <a:cs typeface="Chalkduster"/>
              </a:rPr>
              <a:t>Dependent Variable</a:t>
            </a:r>
            <a:endParaRPr lang="en-US" dirty="0">
              <a:solidFill>
                <a:srgbClr val="B543BD"/>
              </a:solidFill>
              <a:latin typeface="Chalkduster"/>
              <a:cs typeface="Chalkduster"/>
            </a:endParaRPr>
          </a:p>
        </p:txBody>
      </p:sp>
      <p:cxnSp>
        <p:nvCxnSpPr>
          <p:cNvPr id="22" name="Straight Connector 21"/>
          <p:cNvCxnSpPr/>
          <p:nvPr/>
        </p:nvCxnSpPr>
        <p:spPr>
          <a:xfrm>
            <a:off x="5907076" y="0"/>
            <a:ext cx="0" cy="6858000"/>
          </a:xfrm>
          <a:prstGeom prst="line">
            <a:avLst/>
          </a:prstGeom>
          <a:ln>
            <a:prstDash val="sys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27657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319" y="588414"/>
            <a:ext cx="3774002" cy="1143000"/>
          </a:xfrm>
        </p:spPr>
        <p:txBody>
          <a:bodyPr>
            <a:normAutofit/>
          </a:bodyPr>
          <a:lstStyle/>
          <a:p>
            <a:r>
              <a:rPr lang="en-US" sz="5400" dirty="0" smtClean="0">
                <a:latin typeface="American Typewriter"/>
                <a:cs typeface="American Typewriter"/>
              </a:rPr>
              <a:t>Patterns</a:t>
            </a:r>
            <a:endParaRPr lang="en-US" sz="5400" dirty="0">
              <a:latin typeface="American Typewriter"/>
              <a:cs typeface="American Typewriter"/>
            </a:endParaRPr>
          </a:p>
        </p:txBody>
      </p:sp>
      <p:grpSp>
        <p:nvGrpSpPr>
          <p:cNvPr id="4" name="Group 3"/>
          <p:cNvGrpSpPr/>
          <p:nvPr/>
        </p:nvGrpSpPr>
        <p:grpSpPr>
          <a:xfrm>
            <a:off x="5907076" y="1630193"/>
            <a:ext cx="6120571" cy="4266619"/>
            <a:chOff x="6402693" y="1301828"/>
            <a:chExt cx="6120571" cy="4266619"/>
          </a:xfrm>
        </p:grpSpPr>
        <p:grpSp>
          <p:nvGrpSpPr>
            <p:cNvPr id="5" name="Group 4"/>
            <p:cNvGrpSpPr/>
            <p:nvPr/>
          </p:nvGrpSpPr>
          <p:grpSpPr>
            <a:xfrm>
              <a:off x="7119964" y="1702257"/>
              <a:ext cx="4243166" cy="3742488"/>
              <a:chOff x="5890423" y="1702257"/>
              <a:chExt cx="4243166" cy="3742488"/>
            </a:xfrm>
          </p:grpSpPr>
          <p:cxnSp>
            <p:nvCxnSpPr>
              <p:cNvPr id="11" name="Straight Connector 10"/>
              <p:cNvCxnSpPr/>
              <p:nvPr/>
            </p:nvCxnSpPr>
            <p:spPr>
              <a:xfrm>
                <a:off x="5890423" y="1702257"/>
                <a:ext cx="0" cy="3728865"/>
              </a:xfrm>
              <a:prstGeom prst="line">
                <a:avLst/>
              </a:prstGeom>
              <a:ln w="57150" cmpd="sng">
                <a:solidFill>
                  <a:schemeClr val="tx1"/>
                </a:solidFill>
              </a:ln>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flipH="1">
                <a:off x="5890423" y="5444744"/>
                <a:ext cx="4243166" cy="1"/>
              </a:xfrm>
              <a:prstGeom prst="line">
                <a:avLst/>
              </a:prstGeom>
              <a:ln w="5715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 name="TextBox 8"/>
            <p:cNvSpPr txBox="1"/>
            <p:nvPr/>
          </p:nvSpPr>
          <p:spPr>
            <a:xfrm>
              <a:off x="6402693" y="1301828"/>
              <a:ext cx="1235500" cy="369332"/>
            </a:xfrm>
            <a:prstGeom prst="rect">
              <a:avLst/>
            </a:prstGeom>
            <a:noFill/>
          </p:spPr>
          <p:txBody>
            <a:bodyPr wrap="square" rtlCol="0">
              <a:spAutoFit/>
            </a:bodyPr>
            <a:lstStyle/>
            <a:p>
              <a:pPr algn="ctr"/>
              <a:r>
                <a:rPr lang="en-US" b="1" dirty="0" smtClean="0"/>
                <a:t>Y Axis</a:t>
              </a:r>
              <a:endParaRPr lang="en-US" b="1" dirty="0"/>
            </a:p>
          </p:txBody>
        </p:sp>
        <p:sp>
          <p:nvSpPr>
            <p:cNvPr id="10" name="TextBox 9"/>
            <p:cNvSpPr txBox="1"/>
            <p:nvPr/>
          </p:nvSpPr>
          <p:spPr>
            <a:xfrm>
              <a:off x="11228016" y="5199115"/>
              <a:ext cx="1295248" cy="369332"/>
            </a:xfrm>
            <a:prstGeom prst="rect">
              <a:avLst/>
            </a:prstGeom>
            <a:noFill/>
          </p:spPr>
          <p:txBody>
            <a:bodyPr wrap="square" rtlCol="0">
              <a:spAutoFit/>
            </a:bodyPr>
            <a:lstStyle/>
            <a:p>
              <a:pPr algn="ctr"/>
              <a:r>
                <a:rPr lang="en-US" b="1" dirty="0" smtClean="0">
                  <a:solidFill>
                    <a:srgbClr val="000000"/>
                  </a:solidFill>
                </a:rPr>
                <a:t>X Axis</a:t>
              </a:r>
              <a:endParaRPr lang="en-US" b="1" dirty="0">
                <a:solidFill>
                  <a:srgbClr val="000000"/>
                </a:solidFill>
              </a:endParaRPr>
            </a:p>
          </p:txBody>
        </p:sp>
      </p:grpSp>
      <p:sp>
        <p:nvSpPr>
          <p:cNvPr id="13" name="TextBox 12"/>
          <p:cNvSpPr txBox="1"/>
          <p:nvPr/>
        </p:nvSpPr>
        <p:spPr>
          <a:xfrm>
            <a:off x="352798" y="2066168"/>
            <a:ext cx="4964409" cy="3693319"/>
          </a:xfrm>
          <a:prstGeom prst="rect">
            <a:avLst/>
          </a:prstGeom>
          <a:noFill/>
        </p:spPr>
        <p:txBody>
          <a:bodyPr wrap="square" rtlCol="0">
            <a:spAutoFit/>
          </a:bodyPr>
          <a:lstStyle/>
          <a:p>
            <a:pPr algn="ctr"/>
            <a:r>
              <a:rPr lang="en-US" dirty="0" smtClean="0"/>
              <a:t>Graphs are a major way that we express data so that we can visualize our data better. Graphs also allow us to see Patterns that form in our data. A </a:t>
            </a:r>
            <a:r>
              <a:rPr lang="en-US" b="1" dirty="0" smtClean="0">
                <a:solidFill>
                  <a:srgbClr val="3366FF"/>
                </a:solidFill>
              </a:rPr>
              <a:t>Pattern</a:t>
            </a:r>
            <a:r>
              <a:rPr lang="en-US" dirty="0" smtClean="0"/>
              <a:t> is when data is repeated in a way that </a:t>
            </a:r>
            <a:r>
              <a:rPr lang="en-US" b="1" dirty="0" smtClean="0"/>
              <a:t>shows a sequence</a:t>
            </a:r>
            <a:r>
              <a:rPr lang="en-US" dirty="0" smtClean="0"/>
              <a:t>. </a:t>
            </a:r>
          </a:p>
          <a:p>
            <a:pPr algn="ctr"/>
            <a:endParaRPr lang="en-US" dirty="0" smtClean="0"/>
          </a:p>
          <a:p>
            <a:pPr algn="ctr"/>
            <a:endParaRPr lang="en-US" dirty="0"/>
          </a:p>
          <a:p>
            <a:r>
              <a:rPr lang="en-US" dirty="0" smtClean="0"/>
              <a:t>For example, this line is increasing. This is a pattern because each individual point that makes up the line is increasing. So, the data points form a pattern and when they are put into a graph, it gives us a larger picture. This larger picture makes it very clear to see that our data points are increasing.</a:t>
            </a:r>
            <a:endParaRPr lang="en-US" dirty="0"/>
          </a:p>
        </p:txBody>
      </p:sp>
      <p:cxnSp>
        <p:nvCxnSpPr>
          <p:cNvPr id="17" name="Straight Arrow Connector 16"/>
          <p:cNvCxnSpPr/>
          <p:nvPr/>
        </p:nvCxnSpPr>
        <p:spPr>
          <a:xfrm flipV="1">
            <a:off x="6624347" y="2418285"/>
            <a:ext cx="3752448" cy="3354824"/>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rot="19062546">
            <a:off x="6790348" y="3428675"/>
            <a:ext cx="3661604" cy="369332"/>
          </a:xfrm>
          <a:prstGeom prst="rect">
            <a:avLst/>
          </a:prstGeom>
          <a:noFill/>
        </p:spPr>
        <p:txBody>
          <a:bodyPr wrap="square" rtlCol="0">
            <a:spAutoFit/>
          </a:bodyPr>
          <a:lstStyle/>
          <a:p>
            <a:r>
              <a:rPr lang="en-US" dirty="0"/>
              <a:t>I</a:t>
            </a:r>
            <a:r>
              <a:rPr lang="en-US" dirty="0" smtClean="0"/>
              <a:t>ncreasing points create a pattern</a:t>
            </a:r>
            <a:endParaRPr lang="en-US" dirty="0"/>
          </a:p>
        </p:txBody>
      </p:sp>
      <p:sp>
        <p:nvSpPr>
          <p:cNvPr id="19" name="Oval 18"/>
          <p:cNvSpPr/>
          <p:nvPr/>
        </p:nvSpPr>
        <p:spPr>
          <a:xfrm>
            <a:off x="6759273" y="5436142"/>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7509950" y="4799208"/>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7901783" y="4486937"/>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8335358" y="4092167"/>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8700167" y="3740907"/>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9119021" y="3376138"/>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9483831" y="3024879"/>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9878559" y="2687129"/>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7119099" y="5153751"/>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6577057" y="5720629"/>
            <a:ext cx="94580" cy="104961"/>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29" name="Straight Connector 28"/>
          <p:cNvCxnSpPr/>
          <p:nvPr/>
        </p:nvCxnSpPr>
        <p:spPr>
          <a:xfrm>
            <a:off x="5639480" y="0"/>
            <a:ext cx="0" cy="6858000"/>
          </a:xfrm>
          <a:prstGeom prst="line">
            <a:avLst/>
          </a:prstGeom>
          <a:ln>
            <a:prstDash val="sys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79803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549854" y="405303"/>
            <a:ext cx="3958855" cy="769441"/>
          </a:xfrm>
          <a:prstGeom prst="rect">
            <a:avLst/>
          </a:prstGeom>
          <a:noFill/>
        </p:spPr>
        <p:txBody>
          <a:bodyPr wrap="square" rtlCol="0">
            <a:spAutoFit/>
          </a:bodyPr>
          <a:lstStyle/>
          <a:p>
            <a:pPr algn="ctr"/>
            <a:r>
              <a:rPr lang="en-US" sz="4400" dirty="0" smtClean="0">
                <a:latin typeface="American Typewriter"/>
                <a:cs typeface="American Typewriter"/>
              </a:rPr>
              <a:t>Bar Graphs</a:t>
            </a:r>
            <a:endParaRPr lang="en-US" sz="4400" dirty="0">
              <a:latin typeface="American Typewriter"/>
              <a:cs typeface="American Typewriter"/>
            </a:endParaRPr>
          </a:p>
        </p:txBody>
      </p:sp>
      <p:sp>
        <p:nvSpPr>
          <p:cNvPr id="26" name="TextBox 25"/>
          <p:cNvSpPr txBox="1"/>
          <p:nvPr/>
        </p:nvSpPr>
        <p:spPr>
          <a:xfrm>
            <a:off x="175649" y="1778197"/>
            <a:ext cx="4688474" cy="4185761"/>
          </a:xfrm>
          <a:prstGeom prst="rect">
            <a:avLst/>
          </a:prstGeom>
          <a:noFill/>
        </p:spPr>
        <p:txBody>
          <a:bodyPr wrap="square" rtlCol="0">
            <a:spAutoFit/>
          </a:bodyPr>
          <a:lstStyle/>
          <a:p>
            <a:pPr algn="ctr"/>
            <a:r>
              <a:rPr lang="en-US" sz="1900" b="1" dirty="0" smtClean="0">
                <a:solidFill>
                  <a:srgbClr val="3366FF"/>
                </a:solidFill>
              </a:rPr>
              <a:t>Bar Graphs </a:t>
            </a:r>
            <a:r>
              <a:rPr lang="en-US" sz="1900" dirty="0" smtClean="0"/>
              <a:t>are used to show the </a:t>
            </a:r>
            <a:r>
              <a:rPr lang="en-US" sz="1900" b="1" u="sng" dirty="0" smtClean="0"/>
              <a:t>total change </a:t>
            </a:r>
            <a:r>
              <a:rPr lang="en-US" sz="1900" dirty="0" smtClean="0"/>
              <a:t>in something.</a:t>
            </a:r>
          </a:p>
          <a:p>
            <a:pPr algn="ctr"/>
            <a:endParaRPr lang="en-US" sz="1900" dirty="0"/>
          </a:p>
          <a:p>
            <a:pPr algn="ctr"/>
            <a:endParaRPr lang="en-US" sz="1900" dirty="0" smtClean="0"/>
          </a:p>
          <a:p>
            <a:r>
              <a:rPr lang="en-US" sz="1900" dirty="0" smtClean="0"/>
              <a:t> For our example, we took the final height of Plant A and the final height of Plant B from our chart and displayed it on this graph. As you can see, the Independent Variable</a:t>
            </a:r>
            <a:r>
              <a:rPr lang="en-US" sz="1900" b="1" dirty="0" smtClean="0">
                <a:solidFill>
                  <a:srgbClr val="FF6600"/>
                </a:solidFill>
              </a:rPr>
              <a:t> </a:t>
            </a:r>
            <a:r>
              <a:rPr lang="en-US" sz="1900" dirty="0" smtClean="0"/>
              <a:t>(the type of fertilizer used) goes on the </a:t>
            </a:r>
            <a:r>
              <a:rPr lang="en-US" sz="1900" dirty="0" smtClean="0">
                <a:solidFill>
                  <a:srgbClr val="000000"/>
                </a:solidFill>
              </a:rPr>
              <a:t>X axis</a:t>
            </a:r>
            <a:r>
              <a:rPr lang="en-US" sz="1900" dirty="0" smtClean="0"/>
              <a:t>. The </a:t>
            </a:r>
            <a:r>
              <a:rPr lang="en-US" sz="1900" dirty="0" smtClean="0">
                <a:solidFill>
                  <a:srgbClr val="000000"/>
                </a:solidFill>
              </a:rPr>
              <a:t>Dependent Variable </a:t>
            </a:r>
            <a:r>
              <a:rPr lang="en-US" sz="1900" dirty="0" smtClean="0"/>
              <a:t>(the height of the plant) goes on the </a:t>
            </a:r>
            <a:r>
              <a:rPr lang="en-US" sz="1900" dirty="0" smtClean="0">
                <a:solidFill>
                  <a:srgbClr val="000000"/>
                </a:solidFill>
              </a:rPr>
              <a:t>Y axis</a:t>
            </a:r>
            <a:r>
              <a:rPr lang="en-US" sz="1900" dirty="0" smtClean="0"/>
              <a:t>. By displaying our data this way, we are able to easily see that Plant B grew taller using Fertilizer 2 than Plant A did using Fertilizer 1. </a:t>
            </a:r>
            <a:endParaRPr lang="en-US" sz="1900" dirty="0"/>
          </a:p>
        </p:txBody>
      </p:sp>
      <p:cxnSp>
        <p:nvCxnSpPr>
          <p:cNvPr id="34" name="Straight Connector 33"/>
          <p:cNvCxnSpPr/>
          <p:nvPr/>
        </p:nvCxnSpPr>
        <p:spPr>
          <a:xfrm>
            <a:off x="4985726" y="0"/>
            <a:ext cx="0" cy="6858000"/>
          </a:xfrm>
          <a:prstGeom prst="line">
            <a:avLst/>
          </a:prstGeom>
          <a:ln>
            <a:prstDash val="sysDash"/>
          </a:ln>
        </p:spPr>
        <p:style>
          <a:lnRef idx="2">
            <a:schemeClr val="dk1"/>
          </a:lnRef>
          <a:fillRef idx="0">
            <a:schemeClr val="dk1"/>
          </a:fillRef>
          <a:effectRef idx="1">
            <a:schemeClr val="dk1"/>
          </a:effectRef>
          <a:fontRef idx="minor">
            <a:schemeClr val="tx1"/>
          </a:fontRef>
        </p:style>
      </p:cxnSp>
      <p:grpSp>
        <p:nvGrpSpPr>
          <p:cNvPr id="43" name="Group 42"/>
          <p:cNvGrpSpPr/>
          <p:nvPr/>
        </p:nvGrpSpPr>
        <p:grpSpPr>
          <a:xfrm>
            <a:off x="5346420" y="394321"/>
            <a:ext cx="6876377" cy="6057664"/>
            <a:chOff x="5346420" y="394321"/>
            <a:chExt cx="6876377" cy="6057664"/>
          </a:xfrm>
        </p:grpSpPr>
        <p:grpSp>
          <p:nvGrpSpPr>
            <p:cNvPr id="22" name="Group 21"/>
            <p:cNvGrpSpPr/>
            <p:nvPr/>
          </p:nvGrpSpPr>
          <p:grpSpPr>
            <a:xfrm>
              <a:off x="5346420" y="394321"/>
              <a:ext cx="5863396" cy="6057664"/>
              <a:chOff x="1159722" y="634969"/>
              <a:chExt cx="5863396" cy="6057664"/>
            </a:xfrm>
          </p:grpSpPr>
          <p:grpSp>
            <p:nvGrpSpPr>
              <p:cNvPr id="20" name="Group 19"/>
              <p:cNvGrpSpPr/>
              <p:nvPr/>
            </p:nvGrpSpPr>
            <p:grpSpPr>
              <a:xfrm>
                <a:off x="1159722" y="634969"/>
                <a:ext cx="5863396" cy="5670348"/>
                <a:chOff x="1159722" y="634969"/>
                <a:chExt cx="5863396" cy="5670348"/>
              </a:xfrm>
            </p:grpSpPr>
            <p:graphicFrame>
              <p:nvGraphicFramePr>
                <p:cNvPr id="4" name="Chart 3"/>
                <p:cNvGraphicFramePr/>
                <p:nvPr>
                  <p:extLst>
                    <p:ext uri="{D42A27DB-BD31-4B8C-83A1-F6EECF244321}">
                      <p14:modId xmlns:p14="http://schemas.microsoft.com/office/powerpoint/2010/main" val="757405137"/>
                    </p:ext>
                  </p:extLst>
                </p:nvPr>
              </p:nvGraphicFramePr>
              <p:xfrm>
                <a:off x="1636785" y="1539643"/>
                <a:ext cx="5386333" cy="443687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2702290" y="5935985"/>
                  <a:ext cx="1297100" cy="369332"/>
                </a:xfrm>
                <a:prstGeom prst="rect">
                  <a:avLst/>
                </a:prstGeom>
                <a:noFill/>
              </p:spPr>
              <p:txBody>
                <a:bodyPr wrap="square" rtlCol="0">
                  <a:spAutoFit/>
                </a:bodyPr>
                <a:lstStyle/>
                <a:p>
                  <a:pPr algn="ctr"/>
                  <a:r>
                    <a:rPr lang="en-US" dirty="0" smtClean="0"/>
                    <a:t>Fertilizer 1</a:t>
                  </a:r>
                  <a:endParaRPr lang="en-US" dirty="0"/>
                </a:p>
              </p:txBody>
            </p:sp>
            <p:sp>
              <p:nvSpPr>
                <p:cNvPr id="7" name="TextBox 6"/>
                <p:cNvSpPr txBox="1"/>
                <p:nvPr/>
              </p:nvSpPr>
              <p:spPr>
                <a:xfrm>
                  <a:off x="4945192" y="5935985"/>
                  <a:ext cx="1297100" cy="369332"/>
                </a:xfrm>
                <a:prstGeom prst="rect">
                  <a:avLst/>
                </a:prstGeom>
                <a:noFill/>
              </p:spPr>
              <p:txBody>
                <a:bodyPr wrap="square" rtlCol="0">
                  <a:spAutoFit/>
                </a:bodyPr>
                <a:lstStyle/>
                <a:p>
                  <a:pPr algn="ctr"/>
                  <a:r>
                    <a:rPr lang="en-US" dirty="0" smtClean="0"/>
                    <a:t>Fertilizer 2</a:t>
                  </a:r>
                  <a:endParaRPr lang="en-US" dirty="0"/>
                </a:p>
              </p:txBody>
            </p:sp>
            <p:sp>
              <p:nvSpPr>
                <p:cNvPr id="8" name="TextBox 7"/>
                <p:cNvSpPr txBox="1"/>
                <p:nvPr/>
              </p:nvSpPr>
              <p:spPr>
                <a:xfrm rot="16200000">
                  <a:off x="406320" y="3398824"/>
                  <a:ext cx="1876136" cy="369332"/>
                </a:xfrm>
                <a:prstGeom prst="rect">
                  <a:avLst/>
                </a:prstGeom>
                <a:noFill/>
              </p:spPr>
              <p:txBody>
                <a:bodyPr wrap="square" rtlCol="0">
                  <a:spAutoFit/>
                </a:bodyPr>
                <a:lstStyle/>
                <a:p>
                  <a:pPr algn="ctr"/>
                  <a:r>
                    <a:rPr lang="en-US" b="1" dirty="0" smtClean="0">
                      <a:solidFill>
                        <a:srgbClr val="B543BD"/>
                      </a:solidFill>
                    </a:rPr>
                    <a:t>Plant Height (cm) </a:t>
                  </a:r>
                  <a:endParaRPr lang="en-US" b="1" dirty="0">
                    <a:solidFill>
                      <a:srgbClr val="B543BD"/>
                    </a:solidFill>
                  </a:endParaRPr>
                </a:p>
              </p:txBody>
            </p:sp>
            <p:sp>
              <p:nvSpPr>
                <p:cNvPr id="11" name="TextBox 10"/>
                <p:cNvSpPr txBox="1"/>
                <p:nvPr/>
              </p:nvSpPr>
              <p:spPr>
                <a:xfrm>
                  <a:off x="2925227" y="634969"/>
                  <a:ext cx="3354614" cy="707886"/>
                </a:xfrm>
                <a:prstGeom prst="rect">
                  <a:avLst/>
                </a:prstGeom>
                <a:noFill/>
              </p:spPr>
              <p:txBody>
                <a:bodyPr wrap="square" rtlCol="0">
                  <a:spAutoFit/>
                </a:bodyPr>
                <a:lstStyle/>
                <a:p>
                  <a:pPr algn="ctr"/>
                  <a:r>
                    <a:rPr lang="en-US" sz="2000" b="1" dirty="0" smtClean="0"/>
                    <a:t>Effect of Type of Fertilizer on Plant Growth</a:t>
                  </a:r>
                  <a:endParaRPr lang="en-US" sz="2000" b="1" dirty="0"/>
                </a:p>
              </p:txBody>
            </p:sp>
            <p:grpSp>
              <p:nvGrpSpPr>
                <p:cNvPr id="17" name="Group 16"/>
                <p:cNvGrpSpPr/>
                <p:nvPr/>
              </p:nvGrpSpPr>
              <p:grpSpPr>
                <a:xfrm>
                  <a:off x="2925227" y="3871264"/>
                  <a:ext cx="3154926" cy="369522"/>
                  <a:chOff x="2925227" y="4388160"/>
                  <a:chExt cx="3154926" cy="369522"/>
                </a:xfrm>
              </p:grpSpPr>
              <p:sp>
                <p:nvSpPr>
                  <p:cNvPr id="12" name="TextBox 11"/>
                  <p:cNvSpPr txBox="1"/>
                  <p:nvPr/>
                </p:nvSpPr>
                <p:spPr>
                  <a:xfrm>
                    <a:off x="2925227" y="4388160"/>
                    <a:ext cx="959313" cy="369332"/>
                  </a:xfrm>
                  <a:prstGeom prst="rect">
                    <a:avLst/>
                  </a:prstGeom>
                  <a:noFill/>
                </p:spPr>
                <p:txBody>
                  <a:bodyPr wrap="square" rtlCol="0">
                    <a:spAutoFit/>
                  </a:bodyPr>
                  <a:lstStyle/>
                  <a:p>
                    <a:r>
                      <a:rPr lang="en-US" dirty="0" smtClean="0"/>
                      <a:t>Plant A</a:t>
                    </a:r>
                    <a:endParaRPr lang="en-US" dirty="0"/>
                  </a:p>
                </p:txBody>
              </p:sp>
              <p:sp>
                <p:nvSpPr>
                  <p:cNvPr id="16" name="TextBox 15"/>
                  <p:cNvSpPr txBox="1"/>
                  <p:nvPr/>
                </p:nvSpPr>
                <p:spPr>
                  <a:xfrm>
                    <a:off x="5120840" y="4388350"/>
                    <a:ext cx="959313" cy="369332"/>
                  </a:xfrm>
                  <a:prstGeom prst="rect">
                    <a:avLst/>
                  </a:prstGeom>
                  <a:noFill/>
                </p:spPr>
                <p:txBody>
                  <a:bodyPr wrap="square" rtlCol="0">
                    <a:spAutoFit/>
                  </a:bodyPr>
                  <a:lstStyle/>
                  <a:p>
                    <a:r>
                      <a:rPr lang="en-US" dirty="0" smtClean="0"/>
                      <a:t>Plant B</a:t>
                    </a:r>
                    <a:endParaRPr lang="en-US" dirty="0"/>
                  </a:p>
                </p:txBody>
              </p:sp>
            </p:grpSp>
          </p:grpSp>
          <p:sp>
            <p:nvSpPr>
              <p:cNvPr id="21" name="TextBox 20"/>
              <p:cNvSpPr txBox="1"/>
              <p:nvPr/>
            </p:nvSpPr>
            <p:spPr>
              <a:xfrm>
                <a:off x="3404884" y="6323301"/>
                <a:ext cx="2378017" cy="369332"/>
              </a:xfrm>
              <a:prstGeom prst="rect">
                <a:avLst/>
              </a:prstGeom>
              <a:noFill/>
            </p:spPr>
            <p:txBody>
              <a:bodyPr wrap="square" rtlCol="0">
                <a:spAutoFit/>
              </a:bodyPr>
              <a:lstStyle/>
              <a:p>
                <a:r>
                  <a:rPr lang="en-US" b="1" dirty="0" smtClean="0">
                    <a:solidFill>
                      <a:srgbClr val="FF6600"/>
                    </a:solidFill>
                  </a:rPr>
                  <a:t>Type of Fertilizer Used</a:t>
                </a:r>
                <a:endParaRPr lang="en-US" b="1" dirty="0">
                  <a:solidFill>
                    <a:srgbClr val="FF6600"/>
                  </a:solidFill>
                </a:endParaRPr>
              </a:p>
            </p:txBody>
          </p:sp>
        </p:grpSp>
        <p:sp>
          <p:nvSpPr>
            <p:cNvPr id="27" name="TextBox 26"/>
            <p:cNvSpPr txBox="1"/>
            <p:nvPr/>
          </p:nvSpPr>
          <p:spPr>
            <a:xfrm>
              <a:off x="10927549" y="5326005"/>
              <a:ext cx="1295248" cy="369332"/>
            </a:xfrm>
            <a:prstGeom prst="rect">
              <a:avLst/>
            </a:prstGeom>
            <a:noFill/>
          </p:spPr>
          <p:txBody>
            <a:bodyPr wrap="square" rtlCol="0">
              <a:spAutoFit/>
            </a:bodyPr>
            <a:lstStyle/>
            <a:p>
              <a:pPr algn="ctr"/>
              <a:r>
                <a:rPr lang="en-US" b="1" dirty="0" smtClean="0">
                  <a:solidFill>
                    <a:srgbClr val="FF6600"/>
                  </a:solidFill>
                </a:rPr>
                <a:t>X Axis</a:t>
              </a:r>
              <a:endParaRPr lang="en-US" b="1" dirty="0">
                <a:solidFill>
                  <a:srgbClr val="FF6600"/>
                </a:solidFill>
              </a:endParaRPr>
            </a:p>
          </p:txBody>
        </p:sp>
        <p:sp>
          <p:nvSpPr>
            <p:cNvPr id="28" name="TextBox 27"/>
            <p:cNvSpPr txBox="1"/>
            <p:nvPr/>
          </p:nvSpPr>
          <p:spPr>
            <a:xfrm>
              <a:off x="5753101" y="929663"/>
              <a:ext cx="1295248" cy="369332"/>
            </a:xfrm>
            <a:prstGeom prst="rect">
              <a:avLst/>
            </a:prstGeom>
            <a:noFill/>
          </p:spPr>
          <p:txBody>
            <a:bodyPr wrap="square" rtlCol="0">
              <a:spAutoFit/>
            </a:bodyPr>
            <a:lstStyle/>
            <a:p>
              <a:pPr algn="ctr"/>
              <a:r>
                <a:rPr lang="en-US" b="1" dirty="0" smtClean="0">
                  <a:solidFill>
                    <a:srgbClr val="B543BD"/>
                  </a:solidFill>
                </a:rPr>
                <a:t>Y Axis</a:t>
              </a:r>
              <a:endParaRPr lang="en-US" b="1" dirty="0">
                <a:solidFill>
                  <a:srgbClr val="B543BD"/>
                </a:solidFill>
              </a:endParaRPr>
            </a:p>
          </p:txBody>
        </p:sp>
        <p:cxnSp>
          <p:nvCxnSpPr>
            <p:cNvPr id="30" name="Straight Connector 29"/>
            <p:cNvCxnSpPr/>
            <p:nvPr/>
          </p:nvCxnSpPr>
          <p:spPr>
            <a:xfrm>
              <a:off x="6397022" y="1513117"/>
              <a:ext cx="0" cy="4025972"/>
            </a:xfrm>
            <a:prstGeom prst="line">
              <a:avLst/>
            </a:prstGeom>
            <a:ln w="57150" cmpd="sng">
              <a:solidFill>
                <a:srgbClr val="B543BD"/>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6400725" y="5525579"/>
              <a:ext cx="4690325" cy="0"/>
            </a:xfrm>
            <a:prstGeom prst="line">
              <a:avLst/>
            </a:prstGeom>
            <a:ln w="57150" cmpd="sng">
              <a:solidFill>
                <a:srgbClr val="FF6600"/>
              </a:solidFill>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823483" y="4684572"/>
              <a:ext cx="485957" cy="369332"/>
            </a:xfrm>
            <a:prstGeom prst="rect">
              <a:avLst/>
            </a:prstGeom>
            <a:solidFill>
              <a:schemeClr val="bg1"/>
            </a:solidFill>
          </p:spPr>
          <p:txBody>
            <a:bodyPr wrap="square" rtlCol="0">
              <a:spAutoFit/>
            </a:bodyPr>
            <a:lstStyle/>
            <a:p>
              <a:pPr algn="ctr"/>
              <a:r>
                <a:rPr lang="en-US" dirty="0"/>
                <a:t>5</a:t>
              </a:r>
            </a:p>
          </p:txBody>
        </p:sp>
        <p:sp>
          <p:nvSpPr>
            <p:cNvPr id="38" name="TextBox 37"/>
            <p:cNvSpPr txBox="1"/>
            <p:nvPr/>
          </p:nvSpPr>
          <p:spPr>
            <a:xfrm>
              <a:off x="5823483" y="4002670"/>
              <a:ext cx="485957" cy="369332"/>
            </a:xfrm>
            <a:prstGeom prst="rect">
              <a:avLst/>
            </a:prstGeom>
            <a:solidFill>
              <a:schemeClr val="bg1"/>
            </a:solidFill>
          </p:spPr>
          <p:txBody>
            <a:bodyPr wrap="square" rtlCol="0">
              <a:spAutoFit/>
            </a:bodyPr>
            <a:lstStyle/>
            <a:p>
              <a:pPr algn="ctr"/>
              <a:r>
                <a:rPr lang="en-US" dirty="0" smtClean="0"/>
                <a:t>10</a:t>
              </a:r>
              <a:endParaRPr lang="en-US" dirty="0"/>
            </a:p>
          </p:txBody>
        </p:sp>
        <p:sp>
          <p:nvSpPr>
            <p:cNvPr id="39" name="TextBox 38"/>
            <p:cNvSpPr txBox="1"/>
            <p:nvPr/>
          </p:nvSpPr>
          <p:spPr>
            <a:xfrm>
              <a:off x="5823483" y="3261474"/>
              <a:ext cx="485957" cy="369332"/>
            </a:xfrm>
            <a:prstGeom prst="rect">
              <a:avLst/>
            </a:prstGeom>
            <a:solidFill>
              <a:schemeClr val="bg1"/>
            </a:solidFill>
          </p:spPr>
          <p:txBody>
            <a:bodyPr wrap="square" rtlCol="0">
              <a:spAutoFit/>
            </a:bodyPr>
            <a:lstStyle/>
            <a:p>
              <a:pPr algn="ctr"/>
              <a:r>
                <a:rPr lang="en-US" dirty="0" smtClean="0"/>
                <a:t>15</a:t>
              </a:r>
              <a:endParaRPr lang="en-US" dirty="0"/>
            </a:p>
          </p:txBody>
        </p:sp>
        <p:sp>
          <p:nvSpPr>
            <p:cNvPr id="40" name="TextBox 39"/>
            <p:cNvSpPr txBox="1"/>
            <p:nvPr/>
          </p:nvSpPr>
          <p:spPr>
            <a:xfrm>
              <a:off x="5823483" y="2612300"/>
              <a:ext cx="485957" cy="369332"/>
            </a:xfrm>
            <a:prstGeom prst="rect">
              <a:avLst/>
            </a:prstGeom>
            <a:solidFill>
              <a:schemeClr val="bg1"/>
            </a:solidFill>
          </p:spPr>
          <p:txBody>
            <a:bodyPr wrap="square" rtlCol="0">
              <a:spAutoFit/>
            </a:bodyPr>
            <a:lstStyle/>
            <a:p>
              <a:pPr algn="ctr"/>
              <a:r>
                <a:rPr lang="en-US" dirty="0" smtClean="0"/>
                <a:t>20</a:t>
              </a:r>
              <a:endParaRPr lang="en-US" dirty="0"/>
            </a:p>
          </p:txBody>
        </p:sp>
        <p:sp>
          <p:nvSpPr>
            <p:cNvPr id="41" name="TextBox 40"/>
            <p:cNvSpPr txBox="1"/>
            <p:nvPr/>
          </p:nvSpPr>
          <p:spPr>
            <a:xfrm>
              <a:off x="5823483" y="2035843"/>
              <a:ext cx="485957" cy="369332"/>
            </a:xfrm>
            <a:prstGeom prst="rect">
              <a:avLst/>
            </a:prstGeom>
            <a:solidFill>
              <a:schemeClr val="bg1"/>
            </a:solidFill>
          </p:spPr>
          <p:txBody>
            <a:bodyPr wrap="square" rtlCol="0">
              <a:spAutoFit/>
            </a:bodyPr>
            <a:lstStyle/>
            <a:p>
              <a:pPr algn="ctr"/>
              <a:r>
                <a:rPr lang="en-US" dirty="0" smtClean="0"/>
                <a:t>25</a:t>
              </a:r>
              <a:endParaRPr lang="en-US" dirty="0"/>
            </a:p>
          </p:txBody>
        </p:sp>
        <p:sp>
          <p:nvSpPr>
            <p:cNvPr id="42" name="TextBox 41"/>
            <p:cNvSpPr txBox="1"/>
            <p:nvPr/>
          </p:nvSpPr>
          <p:spPr>
            <a:xfrm>
              <a:off x="5823483" y="1328451"/>
              <a:ext cx="485957" cy="369332"/>
            </a:xfrm>
            <a:prstGeom prst="rect">
              <a:avLst/>
            </a:prstGeom>
            <a:solidFill>
              <a:schemeClr val="bg1"/>
            </a:solidFill>
          </p:spPr>
          <p:txBody>
            <a:bodyPr wrap="square" rtlCol="0">
              <a:spAutoFit/>
            </a:bodyPr>
            <a:lstStyle/>
            <a:p>
              <a:pPr algn="ctr"/>
              <a:r>
                <a:rPr lang="en-US" dirty="0" smtClean="0"/>
                <a:t>30</a:t>
              </a:r>
              <a:endParaRPr lang="en-US" dirty="0"/>
            </a:p>
          </p:txBody>
        </p:sp>
      </p:grpSp>
      <p:sp>
        <p:nvSpPr>
          <p:cNvPr id="45" name="Oval 44"/>
          <p:cNvSpPr/>
          <p:nvPr/>
        </p:nvSpPr>
        <p:spPr>
          <a:xfrm>
            <a:off x="6400725" y="5473098"/>
            <a:ext cx="94252" cy="104961"/>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5564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401228" y="421833"/>
            <a:ext cx="3958855" cy="769441"/>
          </a:xfrm>
          <a:prstGeom prst="rect">
            <a:avLst/>
          </a:prstGeom>
          <a:noFill/>
        </p:spPr>
        <p:txBody>
          <a:bodyPr wrap="square" rtlCol="0">
            <a:spAutoFit/>
          </a:bodyPr>
          <a:lstStyle/>
          <a:p>
            <a:pPr algn="ctr"/>
            <a:r>
              <a:rPr lang="en-US" sz="4400" dirty="0" smtClean="0">
                <a:latin typeface="American Typewriter"/>
                <a:cs typeface="American Typewriter"/>
              </a:rPr>
              <a:t>Line Graphs</a:t>
            </a:r>
            <a:endParaRPr lang="en-US" sz="4400" dirty="0">
              <a:latin typeface="American Typewriter"/>
              <a:cs typeface="American Typewriter"/>
            </a:endParaRPr>
          </a:p>
        </p:txBody>
      </p:sp>
      <p:grpSp>
        <p:nvGrpSpPr>
          <p:cNvPr id="31" name="Group 30"/>
          <p:cNvGrpSpPr/>
          <p:nvPr/>
        </p:nvGrpSpPr>
        <p:grpSpPr>
          <a:xfrm>
            <a:off x="4898861" y="421833"/>
            <a:ext cx="7482756" cy="5909795"/>
            <a:chOff x="4189018" y="421833"/>
            <a:chExt cx="7844619" cy="6094771"/>
          </a:xfrm>
        </p:grpSpPr>
        <p:grpSp>
          <p:nvGrpSpPr>
            <p:cNvPr id="4" name="Group 3"/>
            <p:cNvGrpSpPr/>
            <p:nvPr/>
          </p:nvGrpSpPr>
          <p:grpSpPr>
            <a:xfrm>
              <a:off x="4189018" y="421833"/>
              <a:ext cx="7844619" cy="6094771"/>
              <a:chOff x="1150793" y="634969"/>
              <a:chExt cx="7844619" cy="6094771"/>
            </a:xfrm>
          </p:grpSpPr>
          <p:grpSp>
            <p:nvGrpSpPr>
              <p:cNvPr id="5" name="Group 4"/>
              <p:cNvGrpSpPr/>
              <p:nvPr/>
            </p:nvGrpSpPr>
            <p:grpSpPr>
              <a:xfrm>
                <a:off x="1150793" y="634969"/>
                <a:ext cx="7844619" cy="5681908"/>
                <a:chOff x="1150793" y="634969"/>
                <a:chExt cx="7844619" cy="5681908"/>
              </a:xfrm>
            </p:grpSpPr>
            <p:graphicFrame>
              <p:nvGraphicFramePr>
                <p:cNvPr id="7" name="Chart 6"/>
                <p:cNvGraphicFramePr/>
                <p:nvPr>
                  <p:extLst>
                    <p:ext uri="{D42A27DB-BD31-4B8C-83A1-F6EECF244321}">
                      <p14:modId xmlns:p14="http://schemas.microsoft.com/office/powerpoint/2010/main" val="1522226493"/>
                    </p:ext>
                  </p:extLst>
                </p:nvPr>
              </p:nvGraphicFramePr>
              <p:xfrm>
                <a:off x="1636785" y="1539643"/>
                <a:ext cx="5386333" cy="4436872"/>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308607" y="5935985"/>
                  <a:ext cx="702594" cy="380892"/>
                </a:xfrm>
                <a:prstGeom prst="rect">
                  <a:avLst/>
                </a:prstGeom>
                <a:noFill/>
              </p:spPr>
              <p:txBody>
                <a:bodyPr wrap="square" rtlCol="0">
                  <a:spAutoFit/>
                </a:bodyPr>
                <a:lstStyle/>
                <a:p>
                  <a:pPr algn="ctr"/>
                  <a:r>
                    <a:rPr lang="en-US" dirty="0" smtClean="0"/>
                    <a:t> 1</a:t>
                  </a:r>
                  <a:endParaRPr lang="en-US" dirty="0"/>
                </a:p>
              </p:txBody>
            </p:sp>
            <p:sp>
              <p:nvSpPr>
                <p:cNvPr id="10" name="TextBox 9"/>
                <p:cNvSpPr txBox="1"/>
                <p:nvPr/>
              </p:nvSpPr>
              <p:spPr>
                <a:xfrm rot="16200000">
                  <a:off x="361766" y="3418999"/>
                  <a:ext cx="1965248" cy="387193"/>
                </a:xfrm>
                <a:prstGeom prst="rect">
                  <a:avLst/>
                </a:prstGeom>
                <a:noFill/>
              </p:spPr>
              <p:txBody>
                <a:bodyPr wrap="square" rtlCol="0">
                  <a:spAutoFit/>
                </a:bodyPr>
                <a:lstStyle/>
                <a:p>
                  <a:pPr algn="ctr"/>
                  <a:r>
                    <a:rPr lang="en-US" b="1" dirty="0" smtClean="0">
                      <a:solidFill>
                        <a:srgbClr val="B543BD"/>
                      </a:solidFill>
                    </a:rPr>
                    <a:t>Plant Height (cm)</a:t>
                  </a:r>
                  <a:endParaRPr lang="en-US" b="1" dirty="0">
                    <a:solidFill>
                      <a:srgbClr val="B543BD"/>
                    </a:solidFill>
                  </a:endParaRPr>
                </a:p>
              </p:txBody>
            </p:sp>
            <p:sp>
              <p:nvSpPr>
                <p:cNvPr id="11" name="TextBox 10"/>
                <p:cNvSpPr txBox="1"/>
                <p:nvPr/>
              </p:nvSpPr>
              <p:spPr>
                <a:xfrm>
                  <a:off x="3094122" y="634969"/>
                  <a:ext cx="3354614" cy="707886"/>
                </a:xfrm>
                <a:prstGeom prst="rect">
                  <a:avLst/>
                </a:prstGeom>
                <a:noFill/>
              </p:spPr>
              <p:txBody>
                <a:bodyPr wrap="square" rtlCol="0">
                  <a:spAutoFit/>
                </a:bodyPr>
                <a:lstStyle/>
                <a:p>
                  <a:pPr algn="ctr"/>
                  <a:r>
                    <a:rPr lang="en-US" sz="2000" b="1" dirty="0" smtClean="0"/>
                    <a:t>Effect of Type of Fertilizer on Plant Growth</a:t>
                  </a:r>
                  <a:endParaRPr lang="en-US" sz="2000" b="1" dirty="0"/>
                </a:p>
              </p:txBody>
            </p:sp>
            <p:grpSp>
              <p:nvGrpSpPr>
                <p:cNvPr id="12" name="Group 11"/>
                <p:cNvGrpSpPr/>
                <p:nvPr/>
              </p:nvGrpSpPr>
              <p:grpSpPr>
                <a:xfrm>
                  <a:off x="7323209" y="2629971"/>
                  <a:ext cx="1672203" cy="1774802"/>
                  <a:chOff x="7782598" y="2629971"/>
                  <a:chExt cx="1672203" cy="1774802"/>
                </a:xfrm>
              </p:grpSpPr>
              <p:grpSp>
                <p:nvGrpSpPr>
                  <p:cNvPr id="13" name="Group 12"/>
                  <p:cNvGrpSpPr/>
                  <p:nvPr/>
                </p:nvGrpSpPr>
                <p:grpSpPr>
                  <a:xfrm>
                    <a:off x="7782598" y="3133198"/>
                    <a:ext cx="1672203" cy="1271575"/>
                    <a:chOff x="7323209" y="3650094"/>
                    <a:chExt cx="1672203" cy="1271575"/>
                  </a:xfrm>
                </p:grpSpPr>
                <p:sp>
                  <p:nvSpPr>
                    <p:cNvPr id="15" name="TextBox 14"/>
                    <p:cNvSpPr txBox="1"/>
                    <p:nvPr/>
                  </p:nvSpPr>
                  <p:spPr>
                    <a:xfrm>
                      <a:off x="7633971" y="3650094"/>
                      <a:ext cx="1361441" cy="584776"/>
                    </a:xfrm>
                    <a:prstGeom prst="rect">
                      <a:avLst/>
                    </a:prstGeom>
                    <a:noFill/>
                  </p:spPr>
                  <p:txBody>
                    <a:bodyPr wrap="square" rtlCol="0">
                      <a:spAutoFit/>
                    </a:bodyPr>
                    <a:lstStyle/>
                    <a:p>
                      <a:r>
                        <a:rPr lang="en-US" sz="1600" dirty="0" smtClean="0"/>
                        <a:t>Plant A (Fertilizer 1)</a:t>
                      </a:r>
                      <a:endParaRPr lang="en-US" sz="1600" dirty="0"/>
                    </a:p>
                  </p:txBody>
                </p:sp>
                <p:sp>
                  <p:nvSpPr>
                    <p:cNvPr id="16" name="Rectangle 15"/>
                    <p:cNvSpPr/>
                    <p:nvPr/>
                  </p:nvSpPr>
                  <p:spPr>
                    <a:xfrm>
                      <a:off x="7323209" y="3717771"/>
                      <a:ext cx="310762" cy="32017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7323209" y="4453019"/>
                      <a:ext cx="310762" cy="3087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TextBox 17"/>
                    <p:cNvSpPr txBox="1"/>
                    <p:nvPr/>
                  </p:nvSpPr>
                  <p:spPr>
                    <a:xfrm>
                      <a:off x="7633971" y="4336893"/>
                      <a:ext cx="1361441" cy="584776"/>
                    </a:xfrm>
                    <a:prstGeom prst="rect">
                      <a:avLst/>
                    </a:prstGeom>
                    <a:noFill/>
                  </p:spPr>
                  <p:txBody>
                    <a:bodyPr wrap="square" rtlCol="0">
                      <a:spAutoFit/>
                    </a:bodyPr>
                    <a:lstStyle/>
                    <a:p>
                      <a:r>
                        <a:rPr lang="en-US" sz="1600" dirty="0" smtClean="0"/>
                        <a:t>Plant B (Fertilizer 2)</a:t>
                      </a:r>
                      <a:endParaRPr lang="en-US" sz="1600" dirty="0"/>
                    </a:p>
                  </p:txBody>
                </p:sp>
              </p:grpSp>
              <p:sp>
                <p:nvSpPr>
                  <p:cNvPr id="14" name="TextBox 13"/>
                  <p:cNvSpPr txBox="1"/>
                  <p:nvPr/>
                </p:nvSpPr>
                <p:spPr>
                  <a:xfrm>
                    <a:off x="8093360" y="2629971"/>
                    <a:ext cx="999847" cy="369332"/>
                  </a:xfrm>
                  <a:prstGeom prst="rect">
                    <a:avLst/>
                  </a:prstGeom>
                  <a:noFill/>
                </p:spPr>
                <p:txBody>
                  <a:bodyPr wrap="square" rtlCol="0">
                    <a:spAutoFit/>
                  </a:bodyPr>
                  <a:lstStyle/>
                  <a:p>
                    <a:pPr algn="ctr"/>
                    <a:r>
                      <a:rPr lang="en-US" b="1" dirty="0" smtClean="0"/>
                      <a:t>Key</a:t>
                    </a:r>
                    <a:endParaRPr lang="en-US" b="1" dirty="0"/>
                  </a:p>
                </p:txBody>
              </p:sp>
            </p:grpSp>
          </p:grpSp>
          <p:sp>
            <p:nvSpPr>
              <p:cNvPr id="6" name="TextBox 5"/>
              <p:cNvSpPr txBox="1"/>
              <p:nvPr/>
            </p:nvSpPr>
            <p:spPr>
              <a:xfrm>
                <a:off x="3404884" y="6360408"/>
                <a:ext cx="2378017" cy="369332"/>
              </a:xfrm>
              <a:prstGeom prst="rect">
                <a:avLst/>
              </a:prstGeom>
              <a:noFill/>
            </p:spPr>
            <p:txBody>
              <a:bodyPr wrap="square" rtlCol="0">
                <a:spAutoFit/>
              </a:bodyPr>
              <a:lstStyle/>
              <a:p>
                <a:pPr algn="ctr"/>
                <a:r>
                  <a:rPr lang="en-US" b="1" dirty="0" smtClean="0">
                    <a:solidFill>
                      <a:srgbClr val="FF6600"/>
                    </a:solidFill>
                  </a:rPr>
                  <a:t>Time (Days)</a:t>
                </a:r>
                <a:endParaRPr lang="en-US" b="1" dirty="0">
                  <a:solidFill>
                    <a:srgbClr val="FF6600"/>
                  </a:solidFill>
                </a:endParaRPr>
              </a:p>
            </p:txBody>
          </p:sp>
        </p:grpSp>
        <p:sp>
          <p:nvSpPr>
            <p:cNvPr id="21" name="TextBox 20"/>
            <p:cNvSpPr txBox="1"/>
            <p:nvPr/>
          </p:nvSpPr>
          <p:spPr>
            <a:xfrm>
              <a:off x="6317802" y="5703960"/>
              <a:ext cx="702594" cy="380892"/>
            </a:xfrm>
            <a:prstGeom prst="rect">
              <a:avLst/>
            </a:prstGeom>
            <a:noFill/>
          </p:spPr>
          <p:txBody>
            <a:bodyPr wrap="square" rtlCol="0">
              <a:spAutoFit/>
            </a:bodyPr>
            <a:lstStyle/>
            <a:p>
              <a:pPr algn="ctr"/>
              <a:r>
                <a:rPr lang="en-US" dirty="0" smtClean="0"/>
                <a:t> 2</a:t>
              </a:r>
              <a:endParaRPr lang="en-US" dirty="0"/>
            </a:p>
          </p:txBody>
        </p:sp>
        <p:sp>
          <p:nvSpPr>
            <p:cNvPr id="22" name="TextBox 21"/>
            <p:cNvSpPr txBox="1"/>
            <p:nvPr/>
          </p:nvSpPr>
          <p:spPr>
            <a:xfrm>
              <a:off x="7417858" y="5703960"/>
              <a:ext cx="702594" cy="380892"/>
            </a:xfrm>
            <a:prstGeom prst="rect">
              <a:avLst/>
            </a:prstGeom>
            <a:noFill/>
          </p:spPr>
          <p:txBody>
            <a:bodyPr wrap="square" rtlCol="0">
              <a:spAutoFit/>
            </a:bodyPr>
            <a:lstStyle/>
            <a:p>
              <a:pPr algn="ctr"/>
              <a:r>
                <a:rPr lang="en-US" dirty="0" smtClean="0"/>
                <a:t> 3</a:t>
              </a:r>
              <a:endParaRPr lang="en-US" dirty="0"/>
            </a:p>
          </p:txBody>
        </p:sp>
        <p:sp>
          <p:nvSpPr>
            <p:cNvPr id="23" name="TextBox 22"/>
            <p:cNvSpPr txBox="1"/>
            <p:nvPr/>
          </p:nvSpPr>
          <p:spPr>
            <a:xfrm>
              <a:off x="8411086" y="5703960"/>
              <a:ext cx="702594" cy="380892"/>
            </a:xfrm>
            <a:prstGeom prst="rect">
              <a:avLst/>
            </a:prstGeom>
            <a:noFill/>
          </p:spPr>
          <p:txBody>
            <a:bodyPr wrap="square" rtlCol="0">
              <a:spAutoFit/>
            </a:bodyPr>
            <a:lstStyle/>
            <a:p>
              <a:pPr algn="ctr"/>
              <a:r>
                <a:rPr lang="en-US" dirty="0" smtClean="0"/>
                <a:t> 4</a:t>
              </a:r>
              <a:endParaRPr lang="en-US" dirty="0"/>
            </a:p>
          </p:txBody>
        </p:sp>
        <p:cxnSp>
          <p:nvCxnSpPr>
            <p:cNvPr id="26" name="Straight Connector 25"/>
            <p:cNvCxnSpPr/>
            <p:nvPr/>
          </p:nvCxnSpPr>
          <p:spPr>
            <a:xfrm>
              <a:off x="5228532" y="1534076"/>
              <a:ext cx="0" cy="4025972"/>
            </a:xfrm>
            <a:prstGeom prst="line">
              <a:avLst/>
            </a:prstGeom>
            <a:ln w="57150" cmpd="sng">
              <a:solidFill>
                <a:srgbClr val="B543BD"/>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228532" y="5560048"/>
              <a:ext cx="4690325" cy="0"/>
            </a:xfrm>
            <a:prstGeom prst="line">
              <a:avLst/>
            </a:prstGeom>
            <a:ln w="57150" cmpd="sng">
              <a:solidFill>
                <a:srgbClr val="FF6600"/>
              </a:solidFill>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567279" y="929663"/>
              <a:ext cx="1295248" cy="369332"/>
            </a:xfrm>
            <a:prstGeom prst="rect">
              <a:avLst/>
            </a:prstGeom>
            <a:noFill/>
          </p:spPr>
          <p:txBody>
            <a:bodyPr wrap="square" rtlCol="0">
              <a:spAutoFit/>
            </a:bodyPr>
            <a:lstStyle/>
            <a:p>
              <a:pPr algn="ctr"/>
              <a:r>
                <a:rPr lang="en-US" b="1" dirty="0" smtClean="0">
                  <a:solidFill>
                    <a:srgbClr val="B543BD"/>
                  </a:solidFill>
                </a:rPr>
                <a:t>Y Axis</a:t>
              </a:r>
              <a:endParaRPr lang="en-US" b="1" dirty="0">
                <a:solidFill>
                  <a:srgbClr val="B543BD"/>
                </a:solidFill>
              </a:endParaRPr>
            </a:p>
          </p:txBody>
        </p:sp>
        <p:sp>
          <p:nvSpPr>
            <p:cNvPr id="29" name="TextBox 28"/>
            <p:cNvSpPr txBox="1"/>
            <p:nvPr/>
          </p:nvSpPr>
          <p:spPr>
            <a:xfrm>
              <a:off x="9727319" y="5326005"/>
              <a:ext cx="1295248" cy="369332"/>
            </a:xfrm>
            <a:prstGeom prst="rect">
              <a:avLst/>
            </a:prstGeom>
            <a:noFill/>
          </p:spPr>
          <p:txBody>
            <a:bodyPr wrap="square" rtlCol="0">
              <a:spAutoFit/>
            </a:bodyPr>
            <a:lstStyle/>
            <a:p>
              <a:pPr algn="ctr"/>
              <a:r>
                <a:rPr lang="en-US" b="1" dirty="0" smtClean="0">
                  <a:solidFill>
                    <a:srgbClr val="FF6600"/>
                  </a:solidFill>
                </a:rPr>
                <a:t>X Axis</a:t>
              </a:r>
              <a:endParaRPr lang="en-US" b="1" dirty="0">
                <a:solidFill>
                  <a:srgbClr val="FF6600"/>
                </a:solidFill>
              </a:endParaRPr>
            </a:p>
          </p:txBody>
        </p:sp>
      </p:grpSp>
      <p:sp>
        <p:nvSpPr>
          <p:cNvPr id="32" name="Rectangle 31"/>
          <p:cNvSpPr/>
          <p:nvPr/>
        </p:nvSpPr>
        <p:spPr>
          <a:xfrm>
            <a:off x="239091" y="1491900"/>
            <a:ext cx="4284138" cy="3970318"/>
          </a:xfrm>
          <a:prstGeom prst="rect">
            <a:avLst/>
          </a:prstGeom>
        </p:spPr>
        <p:txBody>
          <a:bodyPr wrap="square">
            <a:spAutoFit/>
          </a:bodyPr>
          <a:lstStyle/>
          <a:p>
            <a:pPr algn="ctr"/>
            <a:r>
              <a:rPr lang="en-US" b="1" dirty="0" smtClean="0">
                <a:solidFill>
                  <a:srgbClr val="3366FF"/>
                </a:solidFill>
              </a:rPr>
              <a:t>Line Graphs </a:t>
            </a:r>
            <a:r>
              <a:rPr lang="en-US" dirty="0" smtClean="0"/>
              <a:t>show how something changes </a:t>
            </a:r>
            <a:r>
              <a:rPr lang="en-US" b="1" u="sng" dirty="0" smtClean="0"/>
              <a:t>over time</a:t>
            </a:r>
            <a:r>
              <a:rPr lang="en-US" dirty="0" smtClean="0"/>
              <a:t>. Line graphs help us see trends (patterns) in how things change over time. </a:t>
            </a:r>
          </a:p>
          <a:p>
            <a:pPr algn="ctr"/>
            <a:endParaRPr lang="en-US" dirty="0" smtClean="0"/>
          </a:p>
          <a:p>
            <a:pPr algn="ctr"/>
            <a:endParaRPr lang="en-US" dirty="0"/>
          </a:p>
          <a:p>
            <a:r>
              <a:rPr lang="en-US" dirty="0" smtClean="0"/>
              <a:t>For our example, we took all of the height measurements for Plant A and Plant B from our chart and </a:t>
            </a:r>
            <a:r>
              <a:rPr lang="en-US" dirty="0" smtClean="0">
                <a:solidFill>
                  <a:srgbClr val="000000"/>
                </a:solidFill>
              </a:rPr>
              <a:t>displayed it on this graph. As you can see, the Independent Variable (the type of fertilizer used) goes on the X axis. The Dependent Variable (the height of the plant) goes on the Y axis. </a:t>
            </a:r>
            <a:r>
              <a:rPr lang="en-US" dirty="0" smtClean="0"/>
              <a:t>Since this graph includes time, it helps us see that Plant B grew taller AND faster than Plant A. </a:t>
            </a:r>
            <a:endParaRPr lang="en-US" dirty="0"/>
          </a:p>
        </p:txBody>
      </p:sp>
      <p:cxnSp>
        <p:nvCxnSpPr>
          <p:cNvPr id="34" name="Straight Connector 33"/>
          <p:cNvCxnSpPr/>
          <p:nvPr/>
        </p:nvCxnSpPr>
        <p:spPr>
          <a:xfrm>
            <a:off x="4707190" y="0"/>
            <a:ext cx="0" cy="6858000"/>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5362434" y="4499906"/>
            <a:ext cx="485957" cy="369332"/>
          </a:xfrm>
          <a:prstGeom prst="rect">
            <a:avLst/>
          </a:prstGeom>
          <a:solidFill>
            <a:schemeClr val="bg1"/>
          </a:solidFill>
        </p:spPr>
        <p:txBody>
          <a:bodyPr wrap="square" rtlCol="0">
            <a:spAutoFit/>
          </a:bodyPr>
          <a:lstStyle/>
          <a:p>
            <a:pPr algn="ctr"/>
            <a:r>
              <a:rPr lang="en-US" dirty="0"/>
              <a:t>5</a:t>
            </a:r>
          </a:p>
        </p:txBody>
      </p:sp>
      <p:sp>
        <p:nvSpPr>
          <p:cNvPr id="37" name="TextBox 36"/>
          <p:cNvSpPr txBox="1"/>
          <p:nvPr/>
        </p:nvSpPr>
        <p:spPr>
          <a:xfrm>
            <a:off x="5362435" y="1336628"/>
            <a:ext cx="485957" cy="369332"/>
          </a:xfrm>
          <a:prstGeom prst="rect">
            <a:avLst/>
          </a:prstGeom>
          <a:solidFill>
            <a:schemeClr val="bg1"/>
          </a:solidFill>
        </p:spPr>
        <p:txBody>
          <a:bodyPr wrap="square" rtlCol="0">
            <a:spAutoFit/>
          </a:bodyPr>
          <a:lstStyle/>
          <a:p>
            <a:pPr algn="ctr"/>
            <a:r>
              <a:rPr lang="en-US" dirty="0" smtClean="0"/>
              <a:t>30</a:t>
            </a:r>
            <a:endParaRPr lang="en-US" dirty="0"/>
          </a:p>
        </p:txBody>
      </p:sp>
      <p:sp>
        <p:nvSpPr>
          <p:cNvPr id="38" name="TextBox 37"/>
          <p:cNvSpPr txBox="1"/>
          <p:nvPr/>
        </p:nvSpPr>
        <p:spPr>
          <a:xfrm>
            <a:off x="5362435" y="1925593"/>
            <a:ext cx="485957" cy="369332"/>
          </a:xfrm>
          <a:prstGeom prst="rect">
            <a:avLst/>
          </a:prstGeom>
          <a:solidFill>
            <a:schemeClr val="bg1"/>
          </a:solidFill>
        </p:spPr>
        <p:txBody>
          <a:bodyPr wrap="square" rtlCol="0">
            <a:spAutoFit/>
          </a:bodyPr>
          <a:lstStyle/>
          <a:p>
            <a:pPr algn="ctr"/>
            <a:r>
              <a:rPr lang="en-US" dirty="0" smtClean="0"/>
              <a:t>25</a:t>
            </a:r>
            <a:endParaRPr lang="en-US" dirty="0"/>
          </a:p>
        </p:txBody>
      </p:sp>
      <p:sp>
        <p:nvSpPr>
          <p:cNvPr id="39" name="TextBox 38"/>
          <p:cNvSpPr txBox="1"/>
          <p:nvPr/>
        </p:nvSpPr>
        <p:spPr>
          <a:xfrm>
            <a:off x="5362435" y="2540532"/>
            <a:ext cx="485957" cy="369332"/>
          </a:xfrm>
          <a:prstGeom prst="rect">
            <a:avLst/>
          </a:prstGeom>
          <a:solidFill>
            <a:schemeClr val="bg1"/>
          </a:solidFill>
        </p:spPr>
        <p:txBody>
          <a:bodyPr wrap="square" rtlCol="0">
            <a:spAutoFit/>
          </a:bodyPr>
          <a:lstStyle/>
          <a:p>
            <a:pPr algn="ctr"/>
            <a:r>
              <a:rPr lang="en-US" dirty="0" smtClean="0"/>
              <a:t>20</a:t>
            </a:r>
            <a:endParaRPr lang="en-US" dirty="0"/>
          </a:p>
        </p:txBody>
      </p:sp>
      <p:sp>
        <p:nvSpPr>
          <p:cNvPr id="40" name="TextBox 39"/>
          <p:cNvSpPr txBox="1"/>
          <p:nvPr/>
        </p:nvSpPr>
        <p:spPr>
          <a:xfrm>
            <a:off x="5337526" y="3261447"/>
            <a:ext cx="485957" cy="369332"/>
          </a:xfrm>
          <a:prstGeom prst="rect">
            <a:avLst/>
          </a:prstGeom>
          <a:solidFill>
            <a:schemeClr val="bg1"/>
          </a:solidFill>
        </p:spPr>
        <p:txBody>
          <a:bodyPr wrap="square" rtlCol="0">
            <a:spAutoFit/>
          </a:bodyPr>
          <a:lstStyle/>
          <a:p>
            <a:pPr algn="ctr"/>
            <a:r>
              <a:rPr lang="en-US" dirty="0" smtClean="0"/>
              <a:t>15</a:t>
            </a:r>
            <a:endParaRPr lang="en-US" dirty="0"/>
          </a:p>
        </p:txBody>
      </p:sp>
      <p:sp>
        <p:nvSpPr>
          <p:cNvPr id="41" name="TextBox 40"/>
          <p:cNvSpPr txBox="1"/>
          <p:nvPr/>
        </p:nvSpPr>
        <p:spPr>
          <a:xfrm>
            <a:off x="5362434" y="3892558"/>
            <a:ext cx="485957" cy="369332"/>
          </a:xfrm>
          <a:prstGeom prst="rect">
            <a:avLst/>
          </a:prstGeom>
          <a:solidFill>
            <a:schemeClr val="bg1"/>
          </a:solidFill>
        </p:spPr>
        <p:txBody>
          <a:bodyPr wrap="square" rtlCol="0">
            <a:spAutoFit/>
          </a:bodyPr>
          <a:lstStyle/>
          <a:p>
            <a:pPr algn="ctr"/>
            <a:r>
              <a:rPr lang="en-US" dirty="0" smtClean="0"/>
              <a:t>10</a:t>
            </a:r>
            <a:endParaRPr lang="en-US" dirty="0"/>
          </a:p>
        </p:txBody>
      </p:sp>
      <p:sp>
        <p:nvSpPr>
          <p:cNvPr id="42" name="Oval 41"/>
          <p:cNvSpPr/>
          <p:nvPr/>
        </p:nvSpPr>
        <p:spPr>
          <a:xfrm>
            <a:off x="6223737" y="4994488"/>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7240930" y="4322178"/>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8240778" y="3556974"/>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9317295" y="2752903"/>
            <a:ext cx="189160" cy="1826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9317295" y="2111612"/>
            <a:ext cx="189160" cy="18267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7" name="Oval 46"/>
          <p:cNvSpPr/>
          <p:nvPr/>
        </p:nvSpPr>
        <p:spPr>
          <a:xfrm>
            <a:off x="8240778" y="3128979"/>
            <a:ext cx="189160" cy="18267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8" name="Oval 47"/>
          <p:cNvSpPr/>
          <p:nvPr/>
        </p:nvSpPr>
        <p:spPr>
          <a:xfrm>
            <a:off x="7240930" y="3995366"/>
            <a:ext cx="189160" cy="18267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9" name="Oval 48"/>
          <p:cNvSpPr/>
          <p:nvPr/>
        </p:nvSpPr>
        <p:spPr>
          <a:xfrm>
            <a:off x="6223737" y="4903150"/>
            <a:ext cx="189160" cy="18267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0" name="Oval 49"/>
          <p:cNvSpPr/>
          <p:nvPr/>
        </p:nvSpPr>
        <p:spPr>
          <a:xfrm>
            <a:off x="5848391" y="5383781"/>
            <a:ext cx="130264" cy="112163"/>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0904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5267" y="695629"/>
            <a:ext cx="3337329" cy="830997"/>
          </a:xfrm>
          <a:prstGeom prst="rect">
            <a:avLst/>
          </a:prstGeom>
          <a:noFill/>
        </p:spPr>
        <p:txBody>
          <a:bodyPr wrap="square" rtlCol="0">
            <a:spAutoFit/>
          </a:bodyPr>
          <a:lstStyle/>
          <a:p>
            <a:r>
              <a:rPr lang="en-US" sz="4800" dirty="0" smtClean="0">
                <a:latin typeface="American Typewriter"/>
                <a:cs typeface="American Typewriter"/>
              </a:rPr>
              <a:t>Pie Charts</a:t>
            </a:r>
            <a:endParaRPr lang="en-US" sz="4800" dirty="0">
              <a:latin typeface="American Typewriter"/>
              <a:cs typeface="American Typewriter"/>
            </a:endParaRPr>
          </a:p>
        </p:txBody>
      </p:sp>
      <p:sp>
        <p:nvSpPr>
          <p:cNvPr id="16" name="TextBox 15"/>
          <p:cNvSpPr txBox="1"/>
          <p:nvPr/>
        </p:nvSpPr>
        <p:spPr>
          <a:xfrm>
            <a:off x="243206" y="1851667"/>
            <a:ext cx="4445267" cy="4524316"/>
          </a:xfrm>
          <a:prstGeom prst="rect">
            <a:avLst/>
          </a:prstGeom>
          <a:noFill/>
        </p:spPr>
        <p:txBody>
          <a:bodyPr wrap="square" rtlCol="0">
            <a:spAutoFit/>
          </a:bodyPr>
          <a:lstStyle/>
          <a:p>
            <a:pPr algn="ctr"/>
            <a:r>
              <a:rPr lang="en-US" b="1" dirty="0" smtClean="0">
                <a:solidFill>
                  <a:srgbClr val="3366FF"/>
                </a:solidFill>
              </a:rPr>
              <a:t>Pie Charts </a:t>
            </a:r>
            <a:r>
              <a:rPr lang="en-US" dirty="0" smtClean="0"/>
              <a:t>help us look </a:t>
            </a:r>
            <a:r>
              <a:rPr lang="en-US" b="1" u="sng" dirty="0" smtClean="0"/>
              <a:t>at fractions of a whole</a:t>
            </a:r>
            <a:r>
              <a:rPr lang="en-US" dirty="0" smtClean="0"/>
              <a:t>. Percentages and fractions represent what proportion of a group had a certain result. </a:t>
            </a:r>
          </a:p>
          <a:p>
            <a:pPr algn="ctr"/>
            <a:endParaRPr lang="en-US" dirty="0"/>
          </a:p>
          <a:p>
            <a:r>
              <a:rPr lang="en-US" dirty="0" smtClean="0"/>
              <a:t>For our example experiment, we decided to do multiple trials of testing Fertilizer 1 and Fertilizer 2. This time, we wanted to see how many plants grew over 20 cm for fertilizer 1 and fertilizer 2. We decided to test four plants using Fertilizer 1 and four plants using Fertilizer 2. The table expresses the results of the experiment. As you can see, it is much easier to understand the percentage of plants that grew over 20 cm for fertilizer 1 versus fertilizer 2 when it is in the form of pie charts.</a:t>
            </a:r>
            <a:endParaRPr lang="en-US" dirty="0"/>
          </a:p>
        </p:txBody>
      </p:sp>
      <p:sp>
        <p:nvSpPr>
          <p:cNvPr id="24" name="TextBox 23"/>
          <p:cNvSpPr txBox="1"/>
          <p:nvPr/>
        </p:nvSpPr>
        <p:spPr>
          <a:xfrm>
            <a:off x="6259575" y="5809470"/>
            <a:ext cx="1621374" cy="400110"/>
          </a:xfrm>
          <a:prstGeom prst="rect">
            <a:avLst/>
          </a:prstGeom>
          <a:noFill/>
        </p:spPr>
        <p:txBody>
          <a:bodyPr wrap="square" rtlCol="0">
            <a:spAutoFit/>
          </a:bodyPr>
          <a:lstStyle/>
          <a:p>
            <a:pPr algn="ctr"/>
            <a:r>
              <a:rPr lang="en-US" sz="2000" b="1" dirty="0" smtClean="0"/>
              <a:t>Fertilizer 1</a:t>
            </a:r>
            <a:endParaRPr lang="en-US" sz="2000" b="1" dirty="0"/>
          </a:p>
        </p:txBody>
      </p:sp>
      <p:sp>
        <p:nvSpPr>
          <p:cNvPr id="25" name="TextBox 24"/>
          <p:cNvSpPr txBox="1"/>
          <p:nvPr/>
        </p:nvSpPr>
        <p:spPr>
          <a:xfrm>
            <a:off x="9679683" y="5821985"/>
            <a:ext cx="1621374" cy="400110"/>
          </a:xfrm>
          <a:prstGeom prst="rect">
            <a:avLst/>
          </a:prstGeom>
          <a:noFill/>
        </p:spPr>
        <p:txBody>
          <a:bodyPr wrap="square" rtlCol="0">
            <a:spAutoFit/>
          </a:bodyPr>
          <a:lstStyle/>
          <a:p>
            <a:pPr algn="ctr"/>
            <a:r>
              <a:rPr lang="en-US" sz="2000" b="1" dirty="0" smtClean="0"/>
              <a:t>Fertilizer 2</a:t>
            </a:r>
            <a:endParaRPr lang="en-US" sz="2000" b="1" dirty="0"/>
          </a:p>
        </p:txBody>
      </p:sp>
      <p:grpSp>
        <p:nvGrpSpPr>
          <p:cNvPr id="34" name="Group 33"/>
          <p:cNvGrpSpPr/>
          <p:nvPr/>
        </p:nvGrpSpPr>
        <p:grpSpPr>
          <a:xfrm>
            <a:off x="9063083" y="2963513"/>
            <a:ext cx="2854574" cy="2729502"/>
            <a:chOff x="5472139" y="2924592"/>
            <a:chExt cx="2854574" cy="2729502"/>
          </a:xfrm>
        </p:grpSpPr>
        <p:pic>
          <p:nvPicPr>
            <p:cNvPr id="22" name="Picture 21"/>
            <p:cNvPicPr>
              <a:picLocks noChangeAspect="1"/>
            </p:cNvPicPr>
            <p:nvPr/>
          </p:nvPicPr>
          <p:blipFill>
            <a:blip r:embed="rId3">
              <a:clrChange>
                <a:clrFrom>
                  <a:srgbClr val="FFFFFF"/>
                </a:clrFrom>
                <a:clrTo>
                  <a:srgbClr val="FFFFFF">
                    <a:alpha val="0"/>
                  </a:srgbClr>
                </a:clrTo>
              </a:clrChange>
            </a:blip>
            <a:stretch>
              <a:fillRect/>
            </a:stretch>
          </p:blipFill>
          <p:spPr>
            <a:xfrm>
              <a:off x="5472139" y="2924592"/>
              <a:ext cx="2854574" cy="2729502"/>
            </a:xfrm>
            <a:prstGeom prst="rect">
              <a:avLst/>
            </a:prstGeom>
          </p:spPr>
        </p:pic>
        <p:grpSp>
          <p:nvGrpSpPr>
            <p:cNvPr id="33" name="Group 32"/>
            <p:cNvGrpSpPr/>
            <p:nvPr/>
          </p:nvGrpSpPr>
          <p:grpSpPr>
            <a:xfrm>
              <a:off x="5862380" y="3971591"/>
              <a:ext cx="2298974" cy="1015663"/>
              <a:chOff x="9195333" y="3966939"/>
              <a:chExt cx="2298974" cy="1015663"/>
            </a:xfrm>
          </p:grpSpPr>
          <p:sp>
            <p:nvSpPr>
              <p:cNvPr id="29" name="TextBox 28"/>
              <p:cNvSpPr txBox="1"/>
              <p:nvPr/>
            </p:nvSpPr>
            <p:spPr>
              <a:xfrm>
                <a:off x="10291787" y="3966939"/>
                <a:ext cx="1202520" cy="1015663"/>
              </a:xfrm>
              <a:prstGeom prst="rect">
                <a:avLst/>
              </a:prstGeom>
              <a:noFill/>
            </p:spPr>
            <p:txBody>
              <a:bodyPr wrap="square" rtlCol="0">
                <a:spAutoFit/>
              </a:bodyPr>
              <a:lstStyle/>
              <a:p>
                <a:pPr algn="ctr"/>
                <a:r>
                  <a:rPr lang="en-US" sz="2400" b="1" dirty="0" smtClean="0"/>
                  <a:t>50% </a:t>
                </a:r>
                <a:r>
                  <a:rPr lang="en-US" b="1" dirty="0" smtClean="0"/>
                  <a:t>Grew over 20 cm</a:t>
                </a:r>
                <a:endParaRPr lang="en-US" b="1" dirty="0"/>
              </a:p>
            </p:txBody>
          </p:sp>
          <p:sp>
            <p:nvSpPr>
              <p:cNvPr id="30" name="TextBox 29"/>
              <p:cNvSpPr txBox="1"/>
              <p:nvPr/>
            </p:nvSpPr>
            <p:spPr>
              <a:xfrm>
                <a:off x="9195333" y="4013106"/>
                <a:ext cx="918779" cy="461665"/>
              </a:xfrm>
              <a:prstGeom prst="rect">
                <a:avLst/>
              </a:prstGeom>
              <a:noFill/>
            </p:spPr>
            <p:txBody>
              <a:bodyPr wrap="square" rtlCol="0">
                <a:spAutoFit/>
              </a:bodyPr>
              <a:lstStyle/>
              <a:p>
                <a:pPr algn="ctr"/>
                <a:r>
                  <a:rPr lang="en-US" sz="2400" b="1" dirty="0" smtClean="0"/>
                  <a:t>50%</a:t>
                </a:r>
              </a:p>
            </p:txBody>
          </p:sp>
        </p:grpSp>
      </p:grpSp>
      <p:graphicFrame>
        <p:nvGraphicFramePr>
          <p:cNvPr id="31" name="Table 30"/>
          <p:cNvGraphicFramePr>
            <a:graphicFrameLocks noGrp="1"/>
          </p:cNvGraphicFramePr>
          <p:nvPr>
            <p:extLst>
              <p:ext uri="{D42A27DB-BD31-4B8C-83A1-F6EECF244321}">
                <p14:modId xmlns:p14="http://schemas.microsoft.com/office/powerpoint/2010/main" val="1346693922"/>
              </p:ext>
            </p:extLst>
          </p:nvPr>
        </p:nvGraphicFramePr>
        <p:xfrm>
          <a:off x="5310001" y="1364507"/>
          <a:ext cx="6636305" cy="1112520"/>
        </p:xfrm>
        <a:graphic>
          <a:graphicData uri="http://schemas.openxmlformats.org/drawingml/2006/table">
            <a:tbl>
              <a:tblPr firstRow="1" bandRow="1">
                <a:tableStyleId>{5C22544A-7EE6-4342-B048-85BDC9FD1C3A}</a:tableStyleId>
              </a:tblPr>
              <a:tblGrid>
                <a:gridCol w="1327261"/>
                <a:gridCol w="1327261"/>
                <a:gridCol w="1327261"/>
                <a:gridCol w="1327261"/>
                <a:gridCol w="1327261"/>
              </a:tblGrid>
              <a:tr h="370840">
                <a:tc>
                  <a:txBody>
                    <a:bodyPr/>
                    <a:lstStyle/>
                    <a:p>
                      <a:pPr algn="ctr"/>
                      <a:endParaRPr lang="en-US" dirty="0"/>
                    </a:p>
                  </a:txBody>
                  <a:tcPr/>
                </a:tc>
                <a:tc>
                  <a:txBody>
                    <a:bodyPr/>
                    <a:lstStyle/>
                    <a:p>
                      <a:pPr algn="ctr"/>
                      <a:r>
                        <a:rPr lang="en-US" dirty="0" smtClean="0"/>
                        <a:t>1</a:t>
                      </a:r>
                      <a:r>
                        <a:rPr lang="en-US" baseline="30000" dirty="0" smtClean="0"/>
                        <a:t>st</a:t>
                      </a:r>
                      <a:r>
                        <a:rPr lang="en-US" dirty="0" smtClean="0"/>
                        <a:t> Plant</a:t>
                      </a:r>
                      <a:endParaRPr lang="en-US" dirty="0"/>
                    </a:p>
                  </a:txBody>
                  <a:tcPr/>
                </a:tc>
                <a:tc>
                  <a:txBody>
                    <a:bodyPr/>
                    <a:lstStyle/>
                    <a:p>
                      <a:pPr algn="ctr"/>
                      <a:r>
                        <a:rPr lang="en-US" dirty="0" smtClean="0"/>
                        <a:t>2</a:t>
                      </a:r>
                      <a:r>
                        <a:rPr lang="en-US" baseline="30000" dirty="0" smtClean="0"/>
                        <a:t>nd</a:t>
                      </a:r>
                      <a:r>
                        <a:rPr lang="en-US" dirty="0" smtClean="0"/>
                        <a:t> Plant</a:t>
                      </a:r>
                      <a:endParaRPr lang="en-US" dirty="0"/>
                    </a:p>
                  </a:txBody>
                  <a:tcPr/>
                </a:tc>
                <a:tc>
                  <a:txBody>
                    <a:bodyPr/>
                    <a:lstStyle/>
                    <a:p>
                      <a:pPr algn="ctr"/>
                      <a:r>
                        <a:rPr lang="en-US" dirty="0" smtClean="0"/>
                        <a:t>3</a:t>
                      </a:r>
                      <a:r>
                        <a:rPr lang="en-US" baseline="30000" dirty="0" smtClean="0"/>
                        <a:t>rd</a:t>
                      </a:r>
                      <a:r>
                        <a:rPr lang="en-US" dirty="0" smtClean="0"/>
                        <a:t> Plant </a:t>
                      </a:r>
                      <a:endParaRPr lang="en-US" dirty="0"/>
                    </a:p>
                  </a:txBody>
                  <a:tcPr/>
                </a:tc>
                <a:tc>
                  <a:txBody>
                    <a:bodyPr/>
                    <a:lstStyle/>
                    <a:p>
                      <a:pPr algn="ctr"/>
                      <a:r>
                        <a:rPr lang="en-US" dirty="0" smtClean="0"/>
                        <a:t>4</a:t>
                      </a:r>
                      <a:r>
                        <a:rPr lang="en-US" baseline="30000" dirty="0" smtClean="0"/>
                        <a:t>th</a:t>
                      </a:r>
                      <a:r>
                        <a:rPr lang="en-US" dirty="0" smtClean="0"/>
                        <a:t> Plant</a:t>
                      </a:r>
                      <a:endParaRPr lang="en-US" dirty="0"/>
                    </a:p>
                  </a:txBody>
                  <a:tcPr/>
                </a:tc>
              </a:tr>
              <a:tr h="370840">
                <a:tc>
                  <a:txBody>
                    <a:bodyPr/>
                    <a:lstStyle/>
                    <a:p>
                      <a:pPr algn="ctr"/>
                      <a:r>
                        <a:rPr lang="en-US" dirty="0" smtClean="0"/>
                        <a:t>Fertilizer</a:t>
                      </a:r>
                      <a:r>
                        <a:rPr lang="en-US" baseline="0" dirty="0" smtClean="0"/>
                        <a:t> 1</a:t>
                      </a:r>
                      <a:endParaRPr lang="en-US" dirty="0"/>
                    </a:p>
                  </a:txBody>
                  <a:tcPr/>
                </a:tc>
                <a:tc>
                  <a:txBody>
                    <a:bodyPr/>
                    <a:lstStyle/>
                    <a:p>
                      <a:pPr algn="ctr"/>
                      <a:r>
                        <a:rPr lang="en-US" dirty="0" smtClean="0"/>
                        <a:t>18 cm</a:t>
                      </a:r>
                      <a:endParaRPr lang="en-US" dirty="0"/>
                    </a:p>
                  </a:txBody>
                  <a:tcPr/>
                </a:tc>
                <a:tc>
                  <a:txBody>
                    <a:bodyPr/>
                    <a:lstStyle/>
                    <a:p>
                      <a:pPr algn="ctr"/>
                      <a:r>
                        <a:rPr lang="en-US" dirty="0" smtClean="0"/>
                        <a:t>16cm</a:t>
                      </a:r>
                      <a:endParaRPr lang="en-US" dirty="0"/>
                    </a:p>
                  </a:txBody>
                  <a:tcPr/>
                </a:tc>
                <a:tc>
                  <a:txBody>
                    <a:bodyPr/>
                    <a:lstStyle/>
                    <a:p>
                      <a:pPr algn="ctr"/>
                      <a:r>
                        <a:rPr lang="en-US" dirty="0" smtClean="0"/>
                        <a:t>19cm</a:t>
                      </a:r>
                      <a:endParaRPr lang="en-US" dirty="0"/>
                    </a:p>
                  </a:txBody>
                  <a:tcPr/>
                </a:tc>
                <a:tc>
                  <a:txBody>
                    <a:bodyPr/>
                    <a:lstStyle/>
                    <a:p>
                      <a:pPr algn="ctr"/>
                      <a:r>
                        <a:rPr lang="en-US" dirty="0" smtClean="0"/>
                        <a:t>21 cm</a:t>
                      </a:r>
                      <a:endParaRPr lang="en-US" dirty="0"/>
                    </a:p>
                  </a:txBody>
                  <a:tcPr/>
                </a:tc>
              </a:tr>
              <a:tr h="370840">
                <a:tc>
                  <a:txBody>
                    <a:bodyPr/>
                    <a:lstStyle/>
                    <a:p>
                      <a:pPr algn="ctr"/>
                      <a:r>
                        <a:rPr lang="en-US" dirty="0" smtClean="0"/>
                        <a:t>Fertilizer 2</a:t>
                      </a:r>
                      <a:endParaRPr lang="en-US" dirty="0"/>
                    </a:p>
                  </a:txBody>
                  <a:tcPr/>
                </a:tc>
                <a:tc>
                  <a:txBody>
                    <a:bodyPr/>
                    <a:lstStyle/>
                    <a:p>
                      <a:pPr algn="ctr"/>
                      <a:r>
                        <a:rPr lang="en-US" dirty="0" smtClean="0"/>
                        <a:t>22 cm</a:t>
                      </a:r>
                      <a:endParaRPr lang="en-US" dirty="0"/>
                    </a:p>
                  </a:txBody>
                  <a:tcPr/>
                </a:tc>
                <a:tc>
                  <a:txBody>
                    <a:bodyPr/>
                    <a:lstStyle/>
                    <a:p>
                      <a:pPr algn="ctr"/>
                      <a:r>
                        <a:rPr lang="en-US" dirty="0" smtClean="0"/>
                        <a:t>19cm</a:t>
                      </a:r>
                      <a:endParaRPr lang="en-US" dirty="0"/>
                    </a:p>
                  </a:txBody>
                  <a:tcPr/>
                </a:tc>
                <a:tc>
                  <a:txBody>
                    <a:bodyPr/>
                    <a:lstStyle/>
                    <a:p>
                      <a:pPr algn="ctr"/>
                      <a:r>
                        <a:rPr lang="en-US" dirty="0" smtClean="0"/>
                        <a:t>24 cm</a:t>
                      </a:r>
                      <a:endParaRPr lang="en-US" dirty="0"/>
                    </a:p>
                  </a:txBody>
                  <a:tcPr/>
                </a:tc>
                <a:tc>
                  <a:txBody>
                    <a:bodyPr/>
                    <a:lstStyle/>
                    <a:p>
                      <a:pPr algn="ctr"/>
                      <a:r>
                        <a:rPr lang="en-US" dirty="0" smtClean="0"/>
                        <a:t>17cm</a:t>
                      </a:r>
                      <a:endParaRPr lang="en-US" dirty="0"/>
                    </a:p>
                  </a:txBody>
                  <a:tcPr/>
                </a:tc>
              </a:tr>
            </a:tbl>
          </a:graphicData>
        </a:graphic>
      </p:graphicFrame>
      <p:cxnSp>
        <p:nvCxnSpPr>
          <p:cNvPr id="35" name="Straight Connector 34"/>
          <p:cNvCxnSpPr/>
          <p:nvPr/>
        </p:nvCxnSpPr>
        <p:spPr>
          <a:xfrm>
            <a:off x="4923373" y="0"/>
            <a:ext cx="0" cy="6858000"/>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7621369" y="695629"/>
            <a:ext cx="2634735" cy="400110"/>
          </a:xfrm>
          <a:prstGeom prst="rect">
            <a:avLst/>
          </a:prstGeom>
          <a:noFill/>
        </p:spPr>
        <p:txBody>
          <a:bodyPr wrap="square" rtlCol="0">
            <a:spAutoFit/>
          </a:bodyPr>
          <a:lstStyle/>
          <a:p>
            <a:pPr algn="ctr"/>
            <a:r>
              <a:rPr lang="en-US" sz="2000" dirty="0" smtClean="0"/>
              <a:t>Plant Growth Chart</a:t>
            </a:r>
            <a:endParaRPr lang="en-US" sz="2000" dirty="0"/>
          </a:p>
        </p:txBody>
      </p:sp>
      <p:grpSp>
        <p:nvGrpSpPr>
          <p:cNvPr id="2" name="Group 1"/>
          <p:cNvGrpSpPr/>
          <p:nvPr/>
        </p:nvGrpSpPr>
        <p:grpSpPr>
          <a:xfrm>
            <a:off x="5645202" y="2926274"/>
            <a:ext cx="2854574" cy="2766741"/>
            <a:chOff x="5645202" y="2926274"/>
            <a:chExt cx="2854574" cy="2766741"/>
          </a:xfrm>
        </p:grpSpPr>
        <p:grpSp>
          <p:nvGrpSpPr>
            <p:cNvPr id="32" name="Group 31"/>
            <p:cNvGrpSpPr/>
            <p:nvPr/>
          </p:nvGrpSpPr>
          <p:grpSpPr>
            <a:xfrm>
              <a:off x="5645202" y="2926274"/>
              <a:ext cx="2854574" cy="2766741"/>
              <a:chOff x="4893328" y="2713616"/>
              <a:chExt cx="2854574" cy="2766741"/>
            </a:xfrm>
          </p:grpSpPr>
          <p:pic>
            <p:nvPicPr>
              <p:cNvPr id="23" name="Picture 22"/>
              <p:cNvPicPr>
                <a:picLocks noChangeAspect="1"/>
              </p:cNvPicPr>
              <p:nvPr/>
            </p:nvPicPr>
            <p:blipFill>
              <a:blip r:embed="rId4">
                <a:clrChange>
                  <a:clrFrom>
                    <a:srgbClr val="FFFFFF"/>
                  </a:clrFrom>
                  <a:clrTo>
                    <a:srgbClr val="FFFFFF">
                      <a:alpha val="0"/>
                    </a:srgbClr>
                  </a:clrTo>
                </a:clrChange>
              </a:blip>
              <a:stretch>
                <a:fillRect/>
              </a:stretch>
            </p:blipFill>
            <p:spPr>
              <a:xfrm>
                <a:off x="4893328" y="2713616"/>
                <a:ext cx="2854574" cy="2766741"/>
              </a:xfrm>
              <a:prstGeom prst="rect">
                <a:avLst/>
              </a:prstGeom>
            </p:spPr>
          </p:pic>
          <p:sp>
            <p:nvSpPr>
              <p:cNvPr id="28" name="TextBox 27"/>
              <p:cNvSpPr txBox="1"/>
              <p:nvPr/>
            </p:nvSpPr>
            <p:spPr>
              <a:xfrm>
                <a:off x="5381330" y="4301896"/>
                <a:ext cx="918779" cy="461665"/>
              </a:xfrm>
              <a:prstGeom prst="rect">
                <a:avLst/>
              </a:prstGeom>
              <a:noFill/>
            </p:spPr>
            <p:txBody>
              <a:bodyPr wrap="square" rtlCol="0">
                <a:spAutoFit/>
              </a:bodyPr>
              <a:lstStyle/>
              <a:p>
                <a:pPr algn="ctr"/>
                <a:r>
                  <a:rPr lang="en-US" sz="2400" b="1" dirty="0"/>
                  <a:t>7</a:t>
                </a:r>
                <a:r>
                  <a:rPr lang="en-US" sz="2400" b="1" dirty="0" smtClean="0"/>
                  <a:t>5%</a:t>
                </a:r>
                <a:endParaRPr lang="en-US" sz="2400" b="1" dirty="0"/>
              </a:p>
            </p:txBody>
          </p:sp>
        </p:grpSp>
        <p:sp>
          <p:nvSpPr>
            <p:cNvPr id="39" name="TextBox 38"/>
            <p:cNvSpPr txBox="1"/>
            <p:nvPr/>
          </p:nvSpPr>
          <p:spPr>
            <a:xfrm>
              <a:off x="7070262" y="3293981"/>
              <a:ext cx="1202520" cy="1015663"/>
            </a:xfrm>
            <a:prstGeom prst="rect">
              <a:avLst/>
            </a:prstGeom>
            <a:noFill/>
          </p:spPr>
          <p:txBody>
            <a:bodyPr wrap="square" rtlCol="0">
              <a:spAutoFit/>
            </a:bodyPr>
            <a:lstStyle/>
            <a:p>
              <a:pPr algn="ctr"/>
              <a:r>
                <a:rPr lang="en-US" sz="2400" b="1" dirty="0" smtClean="0"/>
                <a:t>25% </a:t>
              </a:r>
              <a:r>
                <a:rPr lang="en-US" b="1" dirty="0" smtClean="0"/>
                <a:t>Grew over 20 cm</a:t>
              </a:r>
              <a:endParaRPr lang="en-US" b="1" dirty="0"/>
            </a:p>
          </p:txBody>
        </p:sp>
      </p:grpSp>
    </p:spTree>
    <p:extLst>
      <p:ext uri="{BB962C8B-B14F-4D97-AF65-F5344CB8AC3E}">
        <p14:creationId xmlns:p14="http://schemas.microsoft.com/office/powerpoint/2010/main" val="1603948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20" y="404512"/>
            <a:ext cx="11109960" cy="1143000"/>
          </a:xfrm>
        </p:spPr>
        <p:txBody>
          <a:bodyPr/>
          <a:lstStyle/>
          <a:p>
            <a:r>
              <a:rPr lang="en-US" dirty="0" smtClean="0">
                <a:latin typeface="American Typewriter"/>
                <a:cs typeface="American Typewriter"/>
              </a:rPr>
              <a:t>Data Analysis</a:t>
            </a:r>
            <a:endParaRPr lang="en-US" dirty="0">
              <a:latin typeface="American Typewriter"/>
              <a:cs typeface="American Typewriter"/>
            </a:endParaRPr>
          </a:p>
        </p:txBody>
      </p:sp>
      <p:sp>
        <p:nvSpPr>
          <p:cNvPr id="3" name="Content Placeholder 2"/>
          <p:cNvSpPr>
            <a:spLocks noGrp="1"/>
          </p:cNvSpPr>
          <p:nvPr>
            <p:ph idx="1"/>
          </p:nvPr>
        </p:nvSpPr>
        <p:spPr>
          <a:xfrm>
            <a:off x="617220" y="1547512"/>
            <a:ext cx="11109960" cy="3630930"/>
          </a:xfrm>
        </p:spPr>
        <p:txBody>
          <a:bodyPr>
            <a:normAutofit fontScale="85000" lnSpcReduction="10000"/>
          </a:bodyPr>
          <a:lstStyle/>
          <a:p>
            <a:r>
              <a:rPr lang="en-US" dirty="0" smtClean="0"/>
              <a:t>To understand your data, you must analyze it by putting it in to tables, charts, and graphs. This allows you to view your data more clearly to help you reach a conclusion (answer) for your problem/question.</a:t>
            </a:r>
          </a:p>
          <a:p>
            <a:pPr marL="0" indent="0">
              <a:buNone/>
            </a:pPr>
            <a:endParaRPr lang="en-US" dirty="0" smtClean="0"/>
          </a:p>
          <a:p>
            <a:r>
              <a:rPr lang="en-US" dirty="0" smtClean="0"/>
              <a:t>You put your results in to a table and translated your data into a bar graph, a line graph, and even a pie chart. Looking at your results from different perspectives helps you reach a conclusion accurately. Based on the graphs of your data so far, what seems to have been the overall result of your experiment? </a:t>
            </a:r>
            <a:endParaRPr lang="en-US" dirty="0"/>
          </a:p>
        </p:txBody>
      </p:sp>
    </p:spTree>
    <p:extLst>
      <p:ext uri="{BB962C8B-B14F-4D97-AF65-F5344CB8AC3E}">
        <p14:creationId xmlns:p14="http://schemas.microsoft.com/office/powerpoint/2010/main" val="2276661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a:cs typeface="American Typewriter"/>
              </a:rPr>
              <a:t>Conclusion</a:t>
            </a:r>
            <a:endParaRPr lang="en-US" dirty="0">
              <a:latin typeface="American Typewriter"/>
              <a:cs typeface="American Typewriter"/>
            </a:endParaRPr>
          </a:p>
        </p:txBody>
      </p:sp>
      <p:sp>
        <p:nvSpPr>
          <p:cNvPr id="4" name="TextBox 3"/>
          <p:cNvSpPr txBox="1"/>
          <p:nvPr/>
        </p:nvSpPr>
        <p:spPr>
          <a:xfrm>
            <a:off x="719708" y="1552222"/>
            <a:ext cx="10640386" cy="4524316"/>
          </a:xfrm>
          <a:prstGeom prst="rect">
            <a:avLst/>
          </a:prstGeom>
          <a:noFill/>
        </p:spPr>
        <p:txBody>
          <a:bodyPr wrap="square" rtlCol="0">
            <a:spAutoFit/>
          </a:bodyPr>
          <a:lstStyle/>
          <a:p>
            <a:r>
              <a:rPr lang="en-US" dirty="0" smtClean="0"/>
              <a:t>After analyzing all of your data by creating different types of graphs, it is clear that using Fertilizer 2 made Plant B grow taller than Plant A. The Bar Graph helped you understand that after four days, Fertilizer 2 helped Plant B grow to 25 centimeters while Fertilizer 1 only helped Plant A grow to 20 centimeters. The Line Graph helped you see that Fertilizer 2 helped Plant B grow taller and faster than Fertilizer 1 did for Plant A. When you completed this experiment multiple times to create your pie charts, you also learned that Fertilizer 2 consistently makes plants grow taller than Fertilizer 1. All of these different expressions of your results helps you to reach your conclusion.</a:t>
            </a:r>
          </a:p>
          <a:p>
            <a:endParaRPr lang="en-US" dirty="0"/>
          </a:p>
          <a:p>
            <a:r>
              <a:rPr lang="en-US" dirty="0" smtClean="0"/>
              <a:t>Let’s think back to our question: </a:t>
            </a:r>
            <a:r>
              <a:rPr lang="en-US" b="1" dirty="0"/>
              <a:t>W</a:t>
            </a:r>
            <a:r>
              <a:rPr lang="en-US" b="1" dirty="0" smtClean="0"/>
              <a:t>hat type of fertilizer will make my favorite type of flower grow the tallest, Fertilizer 1 or Fertilizer 2?</a:t>
            </a:r>
          </a:p>
          <a:p>
            <a:endParaRPr lang="en-US" dirty="0" smtClean="0"/>
          </a:p>
          <a:p>
            <a:r>
              <a:rPr lang="en-US" dirty="0" smtClean="0"/>
              <a:t>Based on your results and graphs, we can come up with a conclusion/answer to the above question: </a:t>
            </a:r>
          </a:p>
          <a:p>
            <a:endParaRPr lang="en-US" b="1" dirty="0"/>
          </a:p>
          <a:p>
            <a:r>
              <a:rPr lang="en-US" b="1" dirty="0" smtClean="0"/>
              <a:t>Fertilizer 2 helped Plant A reach 25cm while Fertilizer 1 only helped plant B reach 20cm. When this experiment was repeated, Fertilizer 2 consistently produced taller plants than Fertilizer 1. Overall, Fertilizer 2 will help make my favorite type of flower grow the tallest.</a:t>
            </a:r>
            <a:endParaRPr lang="en-US" dirty="0"/>
          </a:p>
        </p:txBody>
      </p:sp>
    </p:spTree>
    <p:extLst>
      <p:ext uri="{BB962C8B-B14F-4D97-AF65-F5344CB8AC3E}">
        <p14:creationId xmlns:p14="http://schemas.microsoft.com/office/powerpoint/2010/main" val="186172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5954" y="824108"/>
            <a:ext cx="6431451" cy="369332"/>
          </a:xfrm>
          <a:prstGeom prst="rect">
            <a:avLst/>
          </a:prstGeom>
          <a:noFill/>
        </p:spPr>
        <p:txBody>
          <a:bodyPr wrap="square" rtlCol="0">
            <a:spAutoFit/>
          </a:bodyPr>
          <a:lstStyle/>
          <a:p>
            <a:r>
              <a:rPr lang="en-US" dirty="0" smtClean="0"/>
              <a:t>Measurement Tools</a:t>
            </a:r>
            <a:endParaRPr lang="en-US" dirty="0"/>
          </a:p>
        </p:txBody>
      </p:sp>
    </p:spTree>
    <p:extLst>
      <p:ext uri="{BB962C8B-B14F-4D97-AF65-F5344CB8AC3E}">
        <p14:creationId xmlns:p14="http://schemas.microsoft.com/office/powerpoint/2010/main" val="1350080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a:cs typeface="American Typewriter"/>
              </a:rPr>
              <a:t>Scientific Method</a:t>
            </a:r>
            <a:endParaRPr lang="en-US" dirty="0">
              <a:latin typeface="American Typewriter"/>
              <a:cs typeface="American Typewriter"/>
            </a:endParaRPr>
          </a:p>
        </p:txBody>
      </p:sp>
      <p:sp>
        <p:nvSpPr>
          <p:cNvPr id="3" name="Content Placeholder 2"/>
          <p:cNvSpPr>
            <a:spLocks noGrp="1"/>
          </p:cNvSpPr>
          <p:nvPr>
            <p:ph idx="1"/>
          </p:nvPr>
        </p:nvSpPr>
        <p:spPr/>
        <p:txBody>
          <a:bodyPr>
            <a:normAutofit lnSpcReduction="10000"/>
          </a:bodyPr>
          <a:lstStyle/>
          <a:p>
            <a:r>
              <a:rPr lang="en-US" dirty="0" smtClean="0"/>
              <a:t>Every time you solve a problem, you are using the Scientific Method.</a:t>
            </a:r>
            <a:endParaRPr lang="en-US" dirty="0" smtClean="0"/>
          </a:p>
          <a:p>
            <a:r>
              <a:rPr lang="en-US" dirty="0" smtClean="0"/>
              <a:t>You use some form of the Scientific Method everyday without even thinking about it!</a:t>
            </a:r>
          </a:p>
          <a:p>
            <a:r>
              <a:rPr lang="en-US" dirty="0" smtClean="0"/>
              <a:t>For instance, when you walk into a dark room you are faced with a problem that you can’t see. You know that you can turn the lights on with a light switch. You test this by flipping the switch. If </a:t>
            </a:r>
            <a:r>
              <a:rPr lang="en-US" smtClean="0"/>
              <a:t>the lights come </a:t>
            </a:r>
            <a:r>
              <a:rPr lang="en-US" dirty="0" smtClean="0"/>
              <a:t>on, you can conclude that the lights were turned off. If not, you then maybe the bulbs are burnt out.</a:t>
            </a:r>
            <a:endParaRPr lang="en-US" dirty="0"/>
          </a:p>
        </p:txBody>
      </p:sp>
    </p:spTree>
    <p:extLst>
      <p:ext uri="{BB962C8B-B14F-4D97-AF65-F5344CB8AC3E}">
        <p14:creationId xmlns:p14="http://schemas.microsoft.com/office/powerpoint/2010/main" val="3570218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9619" y="1310467"/>
            <a:ext cx="5647786" cy="646331"/>
          </a:xfrm>
          <a:prstGeom prst="rect">
            <a:avLst/>
          </a:prstGeom>
          <a:noFill/>
        </p:spPr>
        <p:txBody>
          <a:bodyPr wrap="square" rtlCol="0">
            <a:spAutoFit/>
          </a:bodyPr>
          <a:lstStyle/>
          <a:p>
            <a:r>
              <a:rPr lang="en-US" dirty="0" smtClean="0"/>
              <a:t>Going between standard measurement &amp; US measurement. Also switching between units</a:t>
            </a:r>
            <a:endParaRPr lang="en-US" dirty="0"/>
          </a:p>
        </p:txBody>
      </p:sp>
    </p:spTree>
    <p:extLst>
      <p:ext uri="{BB962C8B-B14F-4D97-AF65-F5344CB8AC3E}">
        <p14:creationId xmlns:p14="http://schemas.microsoft.com/office/powerpoint/2010/main" val="61996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a:cs typeface="American Typewriter"/>
              </a:rPr>
              <a:t>Steps of the scientific method</a:t>
            </a:r>
            <a:endParaRPr lang="en-US" dirty="0">
              <a:latin typeface="American Typewriter"/>
              <a:cs typeface="American Typewriter"/>
            </a:endParaRPr>
          </a:p>
        </p:txBody>
      </p:sp>
      <p:sp>
        <p:nvSpPr>
          <p:cNvPr id="3" name="Content Placeholder 2"/>
          <p:cNvSpPr>
            <a:spLocks noGrp="1"/>
          </p:cNvSpPr>
          <p:nvPr>
            <p:ph idx="1"/>
          </p:nvPr>
        </p:nvSpPr>
        <p:spPr/>
        <p:txBody>
          <a:bodyPr/>
          <a:lstStyle/>
          <a:p>
            <a:r>
              <a:rPr lang="en-US" dirty="0" smtClean="0"/>
              <a:t>Problem/question</a:t>
            </a:r>
          </a:p>
          <a:p>
            <a:r>
              <a:rPr lang="en-US" dirty="0" smtClean="0"/>
              <a:t>Research </a:t>
            </a:r>
          </a:p>
          <a:p>
            <a:r>
              <a:rPr lang="en-US" dirty="0" smtClean="0"/>
              <a:t>Hypothesis</a:t>
            </a:r>
          </a:p>
          <a:p>
            <a:r>
              <a:rPr lang="en-US" dirty="0" smtClean="0"/>
              <a:t>Procedure/Experiment</a:t>
            </a:r>
          </a:p>
          <a:p>
            <a:r>
              <a:rPr lang="en-US" dirty="0" smtClean="0"/>
              <a:t>Analyze data </a:t>
            </a:r>
          </a:p>
          <a:p>
            <a:r>
              <a:rPr lang="en-US" dirty="0" smtClean="0"/>
              <a:t>Conclusion</a:t>
            </a:r>
            <a:endParaRPr lang="en-US" dirty="0"/>
          </a:p>
        </p:txBody>
      </p:sp>
    </p:spTree>
    <p:extLst>
      <p:ext uri="{BB962C8B-B14F-4D97-AF65-F5344CB8AC3E}">
        <p14:creationId xmlns:p14="http://schemas.microsoft.com/office/powerpoint/2010/main" val="2800819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a:cs typeface="American Typewriter"/>
              </a:rPr>
              <a:t>Question/Proble</a:t>
            </a:r>
            <a:r>
              <a:rPr lang="en-US" dirty="0">
                <a:latin typeface="American Typewriter"/>
                <a:cs typeface="American Typewriter"/>
              </a:rPr>
              <a:t>m</a:t>
            </a:r>
            <a:r>
              <a:rPr lang="en-US" dirty="0" smtClean="0">
                <a:latin typeface="American Typewriter"/>
                <a:cs typeface="American Typewriter"/>
              </a:rPr>
              <a:t> </a:t>
            </a:r>
            <a:endParaRPr lang="en-US" dirty="0">
              <a:latin typeface="American Typewriter"/>
              <a:cs typeface="American Typewriter"/>
            </a:endParaRPr>
          </a:p>
        </p:txBody>
      </p:sp>
      <p:sp>
        <p:nvSpPr>
          <p:cNvPr id="3" name="Content Placeholder 2"/>
          <p:cNvSpPr>
            <a:spLocks noGrp="1"/>
          </p:cNvSpPr>
          <p:nvPr>
            <p:ph idx="1"/>
          </p:nvPr>
        </p:nvSpPr>
        <p:spPr/>
        <p:txBody>
          <a:bodyPr>
            <a:normAutofit/>
          </a:bodyPr>
          <a:lstStyle/>
          <a:p>
            <a:r>
              <a:rPr lang="en-US" sz="2800" dirty="0" smtClean="0"/>
              <a:t>Everyday you are faced with problems or come up with questions. Having a question is the first step to finding the solution.</a:t>
            </a:r>
            <a:endParaRPr lang="en-US" sz="2800" dirty="0" smtClean="0"/>
          </a:p>
          <a:p>
            <a:pPr marL="0" indent="0">
              <a:buNone/>
            </a:pPr>
            <a:endParaRPr lang="en-US" sz="2800" dirty="0" smtClean="0"/>
          </a:p>
          <a:p>
            <a:r>
              <a:rPr lang="en-US" sz="2800" dirty="0" smtClean="0"/>
              <a:t>For example, you bought seeds for your favorite type of flower but you are not sure what the best type of fertilizer to use is. You have two types of fertilizer in your garage so you come up with the question: What type of fertilizer will make my favorite type of flower grow the tallest, fertilizer 1 or fertilizer 2?</a:t>
            </a:r>
            <a:endParaRPr lang="en-US" sz="2800" dirty="0"/>
          </a:p>
        </p:txBody>
      </p:sp>
    </p:spTree>
    <p:extLst>
      <p:ext uri="{BB962C8B-B14F-4D97-AF65-F5344CB8AC3E}">
        <p14:creationId xmlns:p14="http://schemas.microsoft.com/office/powerpoint/2010/main" val="148165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a:cs typeface="American Typewriter"/>
              </a:rPr>
              <a:t>Research</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To begin answering your question, you have to research the topic your experiment is on. </a:t>
            </a:r>
          </a:p>
          <a:p>
            <a:pPr marL="0" indent="0">
              <a:buNone/>
            </a:pPr>
            <a:endParaRPr lang="en-US" sz="2800" dirty="0" smtClean="0"/>
          </a:p>
          <a:p>
            <a:r>
              <a:rPr lang="en-US" sz="2800" dirty="0" smtClean="0"/>
              <a:t>For example, </a:t>
            </a:r>
            <a:r>
              <a:rPr lang="en-US" sz="2800" dirty="0" smtClean="0"/>
              <a:t>if you researched plant fertilizers you would find that they have different nutrients in them. Some are better for making plants bigger and some are better for making them flower more.</a:t>
            </a:r>
          </a:p>
          <a:p>
            <a:r>
              <a:rPr lang="en-US" sz="2800" dirty="0" smtClean="0"/>
              <a:t>Different fertilizers have different amounts of these nutrients for the plants. </a:t>
            </a:r>
          </a:p>
          <a:p>
            <a:r>
              <a:rPr lang="en-US" sz="2800" dirty="0" smtClean="0"/>
              <a:t>You see Fertilizer 1 has a lot of flowering nutrients in it while Fertilizer 2 has lot of growth nutrients.</a:t>
            </a:r>
            <a:endParaRPr lang="en-US" sz="2800" dirty="0" smtClean="0"/>
          </a:p>
        </p:txBody>
      </p:sp>
    </p:spTree>
    <p:extLst>
      <p:ext uri="{BB962C8B-B14F-4D97-AF65-F5344CB8AC3E}">
        <p14:creationId xmlns:p14="http://schemas.microsoft.com/office/powerpoint/2010/main" val="3782419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a:cs typeface="American Typewriter"/>
              </a:rPr>
              <a:t>Hypothesis</a:t>
            </a:r>
            <a:endParaRPr lang="en-US" dirty="0">
              <a:latin typeface="American Typewriter"/>
              <a:cs typeface="American Typewriter"/>
            </a:endParaRPr>
          </a:p>
        </p:txBody>
      </p:sp>
      <p:sp>
        <p:nvSpPr>
          <p:cNvPr id="3" name="Content Placeholder 2"/>
          <p:cNvSpPr>
            <a:spLocks noGrp="1"/>
          </p:cNvSpPr>
          <p:nvPr>
            <p:ph idx="1"/>
          </p:nvPr>
        </p:nvSpPr>
        <p:spPr/>
        <p:txBody>
          <a:bodyPr>
            <a:normAutofit/>
          </a:bodyPr>
          <a:lstStyle/>
          <a:p>
            <a:r>
              <a:rPr lang="en-US" sz="2800" dirty="0" smtClean="0"/>
              <a:t>Researching the topic of your experiment gives you the information you need to create a prediction of how your experiment will </a:t>
            </a:r>
            <a:r>
              <a:rPr lang="en-US" sz="2800" dirty="0" smtClean="0"/>
              <a:t>end. This prediction is called a </a:t>
            </a:r>
            <a:r>
              <a:rPr lang="en-US" sz="2800" b="1" dirty="0" smtClean="0">
                <a:solidFill>
                  <a:srgbClr val="3366FF"/>
                </a:solidFill>
              </a:rPr>
              <a:t>hypothesis</a:t>
            </a:r>
            <a:r>
              <a:rPr lang="en-US" sz="2800" dirty="0" smtClean="0"/>
              <a:t>. </a:t>
            </a:r>
            <a:r>
              <a:rPr lang="en-US" sz="2800" dirty="0" smtClean="0"/>
              <a:t>Based on your research, you can make the following </a:t>
            </a:r>
            <a:r>
              <a:rPr lang="en-US" sz="2800" b="1" dirty="0" smtClean="0"/>
              <a:t>Hypothesis:</a:t>
            </a:r>
            <a:endParaRPr lang="en-US" sz="2800" dirty="0" smtClean="0"/>
          </a:p>
          <a:p>
            <a:endParaRPr lang="en-US" sz="2800" dirty="0" smtClean="0"/>
          </a:p>
          <a:p>
            <a:r>
              <a:rPr lang="en-US" sz="2800" b="1" u="sng" dirty="0" smtClean="0"/>
              <a:t>If</a:t>
            </a:r>
            <a:r>
              <a:rPr lang="en-US" sz="2800" b="1" dirty="0" smtClean="0"/>
              <a:t> you use Fertilizer 1 on Plant A and Fertilizer 2 on Plant B, </a:t>
            </a:r>
            <a:r>
              <a:rPr lang="en-US" sz="2800" b="1" u="sng" dirty="0" smtClean="0"/>
              <a:t>then</a:t>
            </a:r>
            <a:r>
              <a:rPr lang="en-US" sz="2800" b="1" dirty="0" smtClean="0"/>
              <a:t> you can expect Plant B to grow taller </a:t>
            </a:r>
            <a:r>
              <a:rPr lang="en-US" sz="2800" b="1" u="sng" dirty="0" smtClean="0"/>
              <a:t>because</a:t>
            </a:r>
            <a:r>
              <a:rPr lang="en-US" sz="2800" b="1" dirty="0" smtClean="0"/>
              <a:t> its fertilizer has more growth nutrients.</a:t>
            </a:r>
            <a:endParaRPr lang="en-US" sz="2800" b="1" dirty="0"/>
          </a:p>
        </p:txBody>
      </p:sp>
    </p:spTree>
    <p:extLst>
      <p:ext uri="{BB962C8B-B14F-4D97-AF65-F5344CB8AC3E}">
        <p14:creationId xmlns:p14="http://schemas.microsoft.com/office/powerpoint/2010/main" val="3248128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Continued</a:t>
            </a:r>
            <a:endParaRPr lang="en-US" dirty="0"/>
          </a:p>
        </p:txBody>
      </p:sp>
      <p:sp>
        <p:nvSpPr>
          <p:cNvPr id="3" name="Content Placeholder 2"/>
          <p:cNvSpPr>
            <a:spLocks noGrp="1"/>
          </p:cNvSpPr>
          <p:nvPr>
            <p:ph idx="1"/>
          </p:nvPr>
        </p:nvSpPr>
        <p:spPr>
          <a:xfrm>
            <a:off x="617220" y="1228299"/>
            <a:ext cx="11109960" cy="5295331"/>
          </a:xfrm>
        </p:spPr>
        <p:txBody>
          <a:bodyPr>
            <a:normAutofit lnSpcReduction="10000"/>
          </a:bodyPr>
          <a:lstStyle/>
          <a:p>
            <a:r>
              <a:rPr lang="en-US" dirty="0" smtClean="0"/>
              <a:t>Most of the time a hypothesis turns out to be incorrect, but that’s okay. They are not supposed to be right all of the time. They are just your guess at what will happen based on what you know.</a:t>
            </a:r>
          </a:p>
          <a:p>
            <a:r>
              <a:rPr lang="en-US" dirty="0" smtClean="0"/>
              <a:t>This is why you always have to set up an experiment to test and see what really happens. </a:t>
            </a:r>
          </a:p>
          <a:p>
            <a:pPr lvl="1"/>
            <a:r>
              <a:rPr lang="en-US" dirty="0" smtClean="0"/>
              <a:t>If your hypothesis is correct then you can use your research and experiment to explain why. </a:t>
            </a:r>
          </a:p>
          <a:p>
            <a:pPr lvl="1"/>
            <a:r>
              <a:rPr lang="en-US" dirty="0" smtClean="0"/>
              <a:t>If it is incorrect, then you can look at your experiment and try to explain what happened. It’s also possible that you overlooked something in your research.</a:t>
            </a:r>
            <a:endParaRPr lang="en-US" dirty="0"/>
          </a:p>
        </p:txBody>
      </p:sp>
    </p:spTree>
    <p:extLst>
      <p:ext uri="{BB962C8B-B14F-4D97-AF65-F5344CB8AC3E}">
        <p14:creationId xmlns:p14="http://schemas.microsoft.com/office/powerpoint/2010/main" val="1242224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
            </a:r>
            <a:endParaRPr lang="en-US" dirty="0"/>
          </a:p>
        </p:txBody>
      </p:sp>
      <p:sp>
        <p:nvSpPr>
          <p:cNvPr id="3" name="Content Placeholder 2"/>
          <p:cNvSpPr>
            <a:spLocks noGrp="1"/>
          </p:cNvSpPr>
          <p:nvPr>
            <p:ph idx="1"/>
          </p:nvPr>
        </p:nvSpPr>
        <p:spPr/>
        <p:txBody>
          <a:bodyPr>
            <a:normAutofit/>
          </a:bodyPr>
          <a:lstStyle/>
          <a:p>
            <a:r>
              <a:rPr lang="en-US" sz="2800" dirty="0" smtClean="0"/>
              <a:t>Now you have to test and your hypothesis to see if it is correct or not. </a:t>
            </a:r>
          </a:p>
          <a:p>
            <a:endParaRPr lang="en-US" sz="2800" dirty="0" smtClean="0"/>
          </a:p>
          <a:p>
            <a:r>
              <a:rPr lang="en-US" sz="2800" dirty="0" smtClean="0"/>
              <a:t>You plant the seeds for Plant </a:t>
            </a:r>
            <a:r>
              <a:rPr lang="en-US" sz="2800" dirty="0" smtClean="0"/>
              <a:t>A </a:t>
            </a:r>
            <a:r>
              <a:rPr lang="en-US" sz="2800" dirty="0" smtClean="0"/>
              <a:t>and Plant </a:t>
            </a:r>
            <a:r>
              <a:rPr lang="en-US" sz="2800" dirty="0" smtClean="0"/>
              <a:t>B </a:t>
            </a:r>
            <a:r>
              <a:rPr lang="en-US" sz="2800" dirty="0" smtClean="0"/>
              <a:t>with the same amount of soil, water, and fertilizer. However, </a:t>
            </a:r>
            <a:r>
              <a:rPr lang="en-US" sz="2800" dirty="0" smtClean="0"/>
              <a:t>Plant A receives Fertilizer </a:t>
            </a:r>
            <a:r>
              <a:rPr lang="en-US" sz="2800" dirty="0" smtClean="0"/>
              <a:t>1 and </a:t>
            </a:r>
            <a:r>
              <a:rPr lang="en-US" sz="2800" dirty="0" smtClean="0"/>
              <a:t>Plant B </a:t>
            </a:r>
            <a:r>
              <a:rPr lang="en-US" sz="2800" dirty="0" smtClean="0"/>
              <a:t>receives </a:t>
            </a:r>
            <a:r>
              <a:rPr lang="en-US" sz="2800" dirty="0" smtClean="0"/>
              <a:t>Fertilizer </a:t>
            </a:r>
            <a:r>
              <a:rPr lang="en-US" sz="2800" dirty="0" smtClean="0"/>
              <a:t>2. You record the heights of Plant </a:t>
            </a:r>
            <a:r>
              <a:rPr lang="en-US" sz="2800" dirty="0" smtClean="0"/>
              <a:t>A </a:t>
            </a:r>
            <a:r>
              <a:rPr lang="en-US" sz="2800" dirty="0" smtClean="0"/>
              <a:t>and Plant </a:t>
            </a:r>
            <a:r>
              <a:rPr lang="en-US" sz="2800" dirty="0" smtClean="0"/>
              <a:t>B </a:t>
            </a:r>
            <a:r>
              <a:rPr lang="en-US" sz="2800" dirty="0" smtClean="0"/>
              <a:t>for 4 days in a row.  </a:t>
            </a:r>
            <a:endParaRPr lang="en-US" sz="2800" dirty="0"/>
          </a:p>
        </p:txBody>
      </p:sp>
    </p:spTree>
    <p:extLst>
      <p:ext uri="{BB962C8B-B14F-4D97-AF65-F5344CB8AC3E}">
        <p14:creationId xmlns:p14="http://schemas.microsoft.com/office/powerpoint/2010/main" val="1012694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943968477"/>
              </p:ext>
            </p:extLst>
          </p:nvPr>
        </p:nvGraphicFramePr>
        <p:xfrm>
          <a:off x="2368163" y="4768595"/>
          <a:ext cx="6752064" cy="1854200"/>
        </p:xfrm>
        <a:graphic>
          <a:graphicData uri="http://schemas.openxmlformats.org/drawingml/2006/table">
            <a:tbl>
              <a:tblPr firstRow="1" bandRow="1">
                <a:tableStyleId>{5C22544A-7EE6-4342-B048-85BDC9FD1C3A}</a:tableStyleId>
              </a:tblPr>
              <a:tblGrid>
                <a:gridCol w="2250688"/>
                <a:gridCol w="2250688"/>
                <a:gridCol w="2250688"/>
              </a:tblGrid>
              <a:tr h="370840">
                <a:tc>
                  <a:txBody>
                    <a:bodyPr/>
                    <a:lstStyle/>
                    <a:p>
                      <a:r>
                        <a:rPr lang="en-US" b="1" dirty="0" smtClean="0"/>
                        <a:t>Day</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smtClean="0"/>
                        <a:t>Plant</a:t>
                      </a:r>
                      <a:r>
                        <a:rPr lang="en-US" baseline="0" dirty="0" smtClean="0"/>
                        <a:t> A (Fertilizer 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smtClean="0"/>
                        <a:t>Plant</a:t>
                      </a:r>
                      <a:r>
                        <a:rPr lang="en-US" baseline="0" dirty="0" smtClean="0"/>
                        <a:t> B (Fertilizer 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r>
                        <a:rPr lang="en-US" b="1" dirty="0" smtClean="0"/>
                        <a:t>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baseline="0" dirty="0" smtClean="0"/>
                        <a:t>2 cm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t> 2.5 cm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r>
                        <a:rPr lang="en-US" b="1" dirty="0" smtClean="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t>7.5 cm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t>10 cm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r>
                        <a:rPr lang="en-US" b="1" dirty="0" smtClean="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t>13cm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t>17cm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r>
                        <a:rPr lang="en-US" b="1" dirty="0" smtClean="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dirty="0" smtClean="0"/>
                        <a:t>20 cm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dirty="0" smtClean="0"/>
                        <a:t>25cm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grpSp>
        <p:nvGrpSpPr>
          <p:cNvPr id="22" name="Group 21"/>
          <p:cNvGrpSpPr/>
          <p:nvPr/>
        </p:nvGrpSpPr>
        <p:grpSpPr>
          <a:xfrm>
            <a:off x="122672" y="4623966"/>
            <a:ext cx="2245491" cy="1323439"/>
            <a:chOff x="1435311" y="2322934"/>
            <a:chExt cx="3300172" cy="1323439"/>
          </a:xfrm>
        </p:grpSpPr>
        <p:sp>
          <p:nvSpPr>
            <p:cNvPr id="7" name="TextBox 6"/>
            <p:cNvSpPr txBox="1"/>
            <p:nvPr/>
          </p:nvSpPr>
          <p:spPr>
            <a:xfrm>
              <a:off x="1435311" y="2322934"/>
              <a:ext cx="2635189" cy="1323439"/>
            </a:xfrm>
            <a:prstGeom prst="rect">
              <a:avLst/>
            </a:prstGeom>
            <a:noFill/>
          </p:spPr>
          <p:txBody>
            <a:bodyPr wrap="square" rtlCol="0">
              <a:spAutoFit/>
            </a:bodyPr>
            <a:lstStyle/>
            <a:p>
              <a:pPr algn="ctr"/>
              <a:r>
                <a:rPr lang="en-US" sz="1600" dirty="0" smtClean="0">
                  <a:latin typeface="Chalkduster"/>
                  <a:cs typeface="Chalkduster"/>
                </a:rPr>
                <a:t>We record days as a measurement so it goes in rows.</a:t>
              </a:r>
              <a:endParaRPr lang="en-US" sz="1600" dirty="0">
                <a:latin typeface="Chalkduster"/>
                <a:cs typeface="Chalkduster"/>
              </a:endParaRPr>
            </a:p>
          </p:txBody>
        </p:sp>
        <p:cxnSp>
          <p:nvCxnSpPr>
            <p:cNvPr id="9" name="Straight Arrow Connector 8"/>
            <p:cNvCxnSpPr/>
            <p:nvPr/>
          </p:nvCxnSpPr>
          <p:spPr>
            <a:xfrm>
              <a:off x="4070499" y="2963135"/>
              <a:ext cx="664984" cy="446007"/>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40" name="Group 39"/>
          <p:cNvGrpSpPr/>
          <p:nvPr/>
        </p:nvGrpSpPr>
        <p:grpSpPr>
          <a:xfrm>
            <a:off x="9120227" y="5069973"/>
            <a:ext cx="3080612" cy="1077218"/>
            <a:chOff x="9120227" y="5069973"/>
            <a:chExt cx="3080612" cy="1077218"/>
          </a:xfrm>
        </p:grpSpPr>
        <p:sp>
          <p:nvSpPr>
            <p:cNvPr id="10" name="TextBox 9"/>
            <p:cNvSpPr txBox="1"/>
            <p:nvPr/>
          </p:nvSpPr>
          <p:spPr>
            <a:xfrm>
              <a:off x="9917404" y="5069973"/>
              <a:ext cx="2283435" cy="1077218"/>
            </a:xfrm>
            <a:prstGeom prst="rect">
              <a:avLst/>
            </a:prstGeom>
            <a:noFill/>
          </p:spPr>
          <p:txBody>
            <a:bodyPr wrap="square" rtlCol="0">
              <a:spAutoFit/>
            </a:bodyPr>
            <a:lstStyle/>
            <a:p>
              <a:pPr algn="ctr"/>
              <a:r>
                <a:rPr lang="en-US" sz="1600" dirty="0" smtClean="0">
                  <a:latin typeface="Chalkduster"/>
                  <a:cs typeface="Chalkduster"/>
                </a:rPr>
                <a:t>The height of both plants is a measurement so it goes in rows.</a:t>
              </a:r>
              <a:endParaRPr lang="en-US" sz="1600" dirty="0">
                <a:latin typeface="Chalkduster"/>
                <a:cs typeface="Chalkduster"/>
              </a:endParaRPr>
            </a:p>
          </p:txBody>
        </p:sp>
        <p:cxnSp>
          <p:nvCxnSpPr>
            <p:cNvPr id="25" name="Straight Arrow Connector 24"/>
            <p:cNvCxnSpPr/>
            <p:nvPr/>
          </p:nvCxnSpPr>
          <p:spPr>
            <a:xfrm flipH="1">
              <a:off x="9120227" y="5471497"/>
              <a:ext cx="810688" cy="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499924" y="249478"/>
            <a:ext cx="11376642" cy="2741652"/>
            <a:chOff x="302161" y="722968"/>
            <a:chExt cx="4726277" cy="3015992"/>
          </a:xfrm>
        </p:grpSpPr>
        <p:sp>
          <p:nvSpPr>
            <p:cNvPr id="6" name="TextBox 5"/>
            <p:cNvSpPr txBox="1"/>
            <p:nvPr/>
          </p:nvSpPr>
          <p:spPr>
            <a:xfrm>
              <a:off x="302161" y="1859875"/>
              <a:ext cx="4726277" cy="1879085"/>
            </a:xfrm>
            <a:prstGeom prst="rect">
              <a:avLst/>
            </a:prstGeom>
            <a:noFill/>
          </p:spPr>
          <p:txBody>
            <a:bodyPr wrap="square" rtlCol="0">
              <a:spAutoFit/>
            </a:bodyPr>
            <a:lstStyle/>
            <a:p>
              <a:r>
                <a:rPr lang="en-US" sz="2100" dirty="0" smtClean="0"/>
                <a:t>	When conducting an experiment, it is always important to </a:t>
              </a:r>
              <a:r>
                <a:rPr lang="en-US" sz="2100" u="sng" dirty="0" smtClean="0"/>
                <a:t>record </a:t>
              </a:r>
              <a:r>
                <a:rPr lang="en-US" sz="2100" dirty="0" smtClean="0"/>
                <a:t>your data. To </a:t>
              </a:r>
              <a:r>
                <a:rPr lang="en-US" sz="2100" dirty="0" smtClean="0"/>
                <a:t>organize the data </a:t>
              </a:r>
              <a:r>
                <a:rPr lang="en-US" sz="2100" dirty="0" smtClean="0"/>
                <a:t>better we use </a:t>
              </a:r>
              <a:r>
                <a:rPr lang="en-US" sz="2100" b="1" dirty="0" smtClean="0"/>
                <a:t>Tables, </a:t>
              </a:r>
              <a:r>
                <a:rPr lang="en-US" sz="2100" dirty="0" smtClean="0"/>
                <a:t>just like the one below. Tables have columns </a:t>
              </a:r>
              <a:r>
                <a:rPr lang="en-US" sz="2100" dirty="0" smtClean="0"/>
                <a:t>(</a:t>
              </a:r>
              <a:r>
                <a:rPr lang="en-US" sz="2100" dirty="0" err="1" smtClean="0"/>
                <a:t>verticle</a:t>
              </a:r>
              <a:r>
                <a:rPr lang="en-US" sz="2100" dirty="0" smtClean="0"/>
                <a:t>) </a:t>
              </a:r>
              <a:r>
                <a:rPr lang="en-US" sz="2100" dirty="0" smtClean="0"/>
                <a:t>and rows </a:t>
              </a:r>
              <a:r>
                <a:rPr lang="en-US" sz="2100" dirty="0" smtClean="0"/>
                <a:t>(horizontal). </a:t>
              </a:r>
              <a:r>
                <a:rPr lang="en-US" sz="2100" dirty="0" smtClean="0"/>
                <a:t>There is a Column for each Variable and Rows are used to record </a:t>
              </a:r>
              <a:r>
                <a:rPr lang="en-US" sz="2100" dirty="0" smtClean="0"/>
                <a:t>the measurements of each variable. </a:t>
              </a:r>
              <a:r>
                <a:rPr lang="en-US" sz="2100" dirty="0" smtClean="0"/>
                <a:t>For our example, the Table you set up shows how much Plant A and Plant B grew during the 4 days that you were observing their growth. </a:t>
              </a:r>
              <a:endParaRPr lang="en-US" sz="2100" dirty="0"/>
            </a:p>
          </p:txBody>
        </p:sp>
        <p:sp>
          <p:nvSpPr>
            <p:cNvPr id="46" name="TextBox 45"/>
            <p:cNvSpPr txBox="1"/>
            <p:nvPr/>
          </p:nvSpPr>
          <p:spPr>
            <a:xfrm>
              <a:off x="427253" y="722968"/>
              <a:ext cx="4508674" cy="948006"/>
            </a:xfrm>
            <a:prstGeom prst="rect">
              <a:avLst/>
            </a:prstGeom>
            <a:noFill/>
          </p:spPr>
          <p:txBody>
            <a:bodyPr wrap="square" rtlCol="0">
              <a:spAutoFit/>
            </a:bodyPr>
            <a:lstStyle/>
            <a:p>
              <a:pPr algn="ctr"/>
              <a:r>
                <a:rPr lang="en-US" sz="5000" dirty="0" smtClean="0">
                  <a:latin typeface="American Typewriter"/>
                  <a:cs typeface="American Typewriter"/>
                </a:rPr>
                <a:t>Recording Results</a:t>
              </a:r>
              <a:endParaRPr lang="en-US" sz="5000" dirty="0">
                <a:latin typeface="American Typewriter"/>
                <a:cs typeface="American Typewriter"/>
              </a:endParaRPr>
            </a:p>
          </p:txBody>
        </p:sp>
      </p:grpSp>
      <p:sp>
        <p:nvSpPr>
          <p:cNvPr id="51" name="TextBox 50"/>
          <p:cNvSpPr txBox="1"/>
          <p:nvPr/>
        </p:nvSpPr>
        <p:spPr>
          <a:xfrm>
            <a:off x="6681263" y="3199415"/>
            <a:ext cx="3016057" cy="830997"/>
          </a:xfrm>
          <a:prstGeom prst="rect">
            <a:avLst/>
          </a:prstGeom>
          <a:noFill/>
        </p:spPr>
        <p:txBody>
          <a:bodyPr wrap="square" rtlCol="0">
            <a:spAutoFit/>
          </a:bodyPr>
          <a:lstStyle/>
          <a:p>
            <a:pPr algn="ctr"/>
            <a:r>
              <a:rPr lang="en-US" sz="1600" dirty="0" smtClean="0">
                <a:latin typeface="Chalkduster"/>
                <a:cs typeface="Chalkduster"/>
              </a:rPr>
              <a:t>The Fertilizer we use is </a:t>
            </a:r>
            <a:r>
              <a:rPr lang="en-US" sz="1600" dirty="0" smtClean="0">
                <a:latin typeface="Chalkduster"/>
                <a:cs typeface="Chalkduster"/>
              </a:rPr>
              <a:t>a Variable </a:t>
            </a:r>
            <a:r>
              <a:rPr lang="en-US" sz="1600" dirty="0" smtClean="0">
                <a:latin typeface="Chalkduster"/>
                <a:cs typeface="Chalkduster"/>
              </a:rPr>
              <a:t>so we put the different types in Columns</a:t>
            </a:r>
            <a:endParaRPr lang="en-US" sz="1600" dirty="0">
              <a:latin typeface="Chalkduster"/>
              <a:cs typeface="Chalkduster"/>
            </a:endParaRPr>
          </a:p>
        </p:txBody>
      </p:sp>
      <p:cxnSp>
        <p:nvCxnSpPr>
          <p:cNvPr id="53" name="Straight Arrow Connector 52"/>
          <p:cNvCxnSpPr/>
          <p:nvPr/>
        </p:nvCxnSpPr>
        <p:spPr>
          <a:xfrm flipH="1">
            <a:off x="6285205" y="3983765"/>
            <a:ext cx="1024882" cy="640201"/>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7310088" y="3998495"/>
            <a:ext cx="158974" cy="625471"/>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58" name="Group 57"/>
          <p:cNvGrpSpPr/>
          <p:nvPr/>
        </p:nvGrpSpPr>
        <p:grpSpPr>
          <a:xfrm>
            <a:off x="1463678" y="3054306"/>
            <a:ext cx="4197311" cy="1656443"/>
            <a:chOff x="1013773" y="1824752"/>
            <a:chExt cx="4303621" cy="1656443"/>
          </a:xfrm>
        </p:grpSpPr>
        <p:sp>
          <p:nvSpPr>
            <p:cNvPr id="59" name="TextBox 58"/>
            <p:cNvSpPr txBox="1"/>
            <p:nvPr/>
          </p:nvSpPr>
          <p:spPr>
            <a:xfrm>
              <a:off x="1013773" y="1824752"/>
              <a:ext cx="4303621" cy="1077218"/>
            </a:xfrm>
            <a:prstGeom prst="rect">
              <a:avLst/>
            </a:prstGeom>
            <a:noFill/>
          </p:spPr>
          <p:txBody>
            <a:bodyPr wrap="square" rtlCol="0">
              <a:spAutoFit/>
            </a:bodyPr>
            <a:lstStyle/>
            <a:p>
              <a:pPr algn="ctr"/>
              <a:r>
                <a:rPr lang="en-US" sz="1600" dirty="0" smtClean="0">
                  <a:latin typeface="Chalkduster"/>
                  <a:cs typeface="Chalkduster"/>
                </a:rPr>
                <a:t>Days are something that changes so it is considered a variable, which is why it appears as a column.</a:t>
              </a:r>
              <a:endParaRPr lang="en-US" sz="1600" dirty="0">
                <a:latin typeface="Chalkduster"/>
                <a:cs typeface="Chalkduster"/>
              </a:endParaRPr>
            </a:p>
          </p:txBody>
        </p:sp>
        <p:cxnSp>
          <p:nvCxnSpPr>
            <p:cNvPr id="60" name="Straight Arrow Connector 59"/>
            <p:cNvCxnSpPr/>
            <p:nvPr/>
          </p:nvCxnSpPr>
          <p:spPr>
            <a:xfrm>
              <a:off x="3130305" y="3035188"/>
              <a:ext cx="0" cy="446007"/>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927926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1673</TotalTime>
  <Words>1927</Words>
  <Application>Microsoft Office PowerPoint</Application>
  <PresentationFormat>Custom</PresentationFormat>
  <Paragraphs>165</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American Typewriter</vt:lpstr>
      <vt:lpstr>Arial</vt:lpstr>
      <vt:lpstr>Calibri</vt:lpstr>
      <vt:lpstr>Chalkduster</vt:lpstr>
      <vt:lpstr>Office Theme</vt:lpstr>
      <vt:lpstr>Scientific Method Applied</vt:lpstr>
      <vt:lpstr>Scientific Method</vt:lpstr>
      <vt:lpstr>Steps of the scientific method</vt:lpstr>
      <vt:lpstr>Question/Problem </vt:lpstr>
      <vt:lpstr>Research </vt:lpstr>
      <vt:lpstr>Hypothesis</vt:lpstr>
      <vt:lpstr>Hypothesis: Continued</vt:lpstr>
      <vt:lpstr>Experiment</vt:lpstr>
      <vt:lpstr>PowerPoint Presentation</vt:lpstr>
      <vt:lpstr>PowerPoint Presentation</vt:lpstr>
      <vt:lpstr>Independent Variable</vt:lpstr>
      <vt:lpstr>Dependent Variable</vt:lpstr>
      <vt:lpstr>Patterns</vt:lpstr>
      <vt:lpstr>PowerPoint Presentation</vt:lpstr>
      <vt:lpstr>PowerPoint Presentation</vt:lpstr>
      <vt:lpstr>PowerPoint Presentation</vt:lpstr>
      <vt:lpstr>Data Analysis</vt:lpstr>
      <vt:lpstr>Conclusion</vt:lpstr>
      <vt:lpstr>PowerPoint Presentation</vt:lpstr>
      <vt:lpstr>PowerPoint Presentation</vt:lpstr>
    </vt:vector>
  </TitlesOfParts>
  <Company>GEICO Insurance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of Science</dc:title>
  <dc:creator>Lily Hummer</dc:creator>
  <cp:lastModifiedBy>Adam Mills</cp:lastModifiedBy>
  <cp:revision>62</cp:revision>
  <dcterms:created xsi:type="dcterms:W3CDTF">2014-06-25T17:47:55Z</dcterms:created>
  <dcterms:modified xsi:type="dcterms:W3CDTF">2014-06-27T14:20:52Z</dcterms:modified>
</cp:coreProperties>
</file>