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3DD4DE-4131-44BD-A24A-EAF2E8D244D3}"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2849370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DD4DE-4131-44BD-A24A-EAF2E8D244D3}"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389279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DD4DE-4131-44BD-A24A-EAF2E8D244D3}"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229580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DD4DE-4131-44BD-A24A-EAF2E8D244D3}"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14417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3DD4DE-4131-44BD-A24A-EAF2E8D244D3}"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64727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DD4DE-4131-44BD-A24A-EAF2E8D244D3}" type="datetimeFigureOut">
              <a:rPr lang="en-US" smtClean="0"/>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251591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3DD4DE-4131-44BD-A24A-EAF2E8D244D3}" type="datetimeFigureOut">
              <a:rPr lang="en-US" smtClean="0"/>
              <a:t>7/10/2014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72842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3DD4DE-4131-44BD-A24A-EAF2E8D244D3}" type="datetimeFigureOut">
              <a:rPr lang="en-US" smtClean="0"/>
              <a:t>7/10/2014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232044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DD4DE-4131-44BD-A24A-EAF2E8D244D3}" type="datetimeFigureOut">
              <a:rPr lang="en-US" smtClean="0"/>
              <a:t>7/10/2014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377288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3DD4DE-4131-44BD-A24A-EAF2E8D244D3}" type="datetimeFigureOut">
              <a:rPr lang="en-US" smtClean="0"/>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181535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3DD4DE-4131-44BD-A24A-EAF2E8D244D3}" type="datetimeFigureOut">
              <a:rPr lang="en-US" smtClean="0"/>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A246A-AE53-481D-A734-877C764502FC}" type="slidenum">
              <a:rPr lang="en-US" smtClean="0"/>
              <a:t>‹#›</a:t>
            </a:fld>
            <a:endParaRPr lang="en-US"/>
          </a:p>
        </p:txBody>
      </p:sp>
    </p:spTree>
    <p:extLst>
      <p:ext uri="{BB962C8B-B14F-4D97-AF65-F5344CB8AC3E}">
        <p14:creationId xmlns:p14="http://schemas.microsoft.com/office/powerpoint/2010/main" val="1635303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DD4DE-4131-44BD-A24A-EAF2E8D244D3}" type="datetimeFigureOut">
              <a:rPr lang="en-US" smtClean="0"/>
              <a:t>7/10/2014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A246A-AE53-481D-A734-877C764502FC}" type="slidenum">
              <a:rPr lang="en-US" smtClean="0"/>
              <a:t>‹#›</a:t>
            </a:fld>
            <a:endParaRPr lang="en-US"/>
          </a:p>
        </p:txBody>
      </p:sp>
    </p:spTree>
    <p:extLst>
      <p:ext uri="{BB962C8B-B14F-4D97-AF65-F5344CB8AC3E}">
        <p14:creationId xmlns:p14="http://schemas.microsoft.com/office/powerpoint/2010/main" val="202805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Scientific Method In Everyday Life</a:t>
            </a:r>
            <a:endParaRPr lang="en-US" dirty="0"/>
          </a:p>
        </p:txBody>
      </p:sp>
      <p:sp>
        <p:nvSpPr>
          <p:cNvPr id="3" name="Subtitle 2"/>
          <p:cNvSpPr>
            <a:spLocks noGrp="1"/>
          </p:cNvSpPr>
          <p:nvPr>
            <p:ph type="subTitle" idx="1"/>
          </p:nvPr>
        </p:nvSpPr>
        <p:spPr/>
        <p:txBody>
          <a:bodyPr/>
          <a:lstStyle/>
          <a:p>
            <a:r>
              <a:rPr lang="en-US" dirty="0" smtClean="0"/>
              <a:t>The Grocery Store</a:t>
            </a:r>
            <a:endParaRPr lang="en-US" dirty="0"/>
          </a:p>
        </p:txBody>
      </p:sp>
    </p:spTree>
    <p:extLst>
      <p:ext uri="{BB962C8B-B14F-4D97-AF65-F5344CB8AC3E}">
        <p14:creationId xmlns:p14="http://schemas.microsoft.com/office/powerpoint/2010/main" val="1132893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What Actually Happens</a:t>
            </a:r>
            <a:endParaRPr lang="en-US" dirty="0"/>
          </a:p>
        </p:txBody>
      </p:sp>
      <p:sp>
        <p:nvSpPr>
          <p:cNvPr id="3" name="Content Placeholder 2"/>
          <p:cNvSpPr>
            <a:spLocks noGrp="1"/>
          </p:cNvSpPr>
          <p:nvPr>
            <p:ph idx="1"/>
          </p:nvPr>
        </p:nvSpPr>
        <p:spPr/>
        <p:txBody>
          <a:bodyPr/>
          <a:lstStyle/>
          <a:p>
            <a:r>
              <a:rPr lang="en-US" dirty="0" smtClean="0"/>
              <a:t>However, this is not the case. Delays happen that cause cashiers to deviate from their average of 12 minutes per customer.</a:t>
            </a:r>
          </a:p>
          <a:p>
            <a:r>
              <a:rPr lang="en-US" dirty="0" smtClean="0"/>
              <a:t>More importantly, customers show up in bunches at random times. This leads to lines backing up for short periods of time and then being empty for other periods of time.</a:t>
            </a:r>
          </a:p>
        </p:txBody>
      </p:sp>
    </p:spTree>
    <p:extLst>
      <p:ext uri="{BB962C8B-B14F-4D97-AF65-F5344CB8AC3E}">
        <p14:creationId xmlns:p14="http://schemas.microsoft.com/office/powerpoint/2010/main" val="216699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You didn’t have enough cashiers</a:t>
            </a:r>
            <a:endParaRPr lang="en-US" dirty="0"/>
          </a:p>
        </p:txBody>
      </p:sp>
    </p:spTree>
    <p:extLst>
      <p:ext uri="{BB962C8B-B14F-4D97-AF65-F5344CB8AC3E}">
        <p14:creationId xmlns:p14="http://schemas.microsoft.com/office/powerpoint/2010/main" val="210258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Now We Have Another Problem</a:t>
            </a:r>
            <a:endParaRPr lang="en-US" dirty="0"/>
          </a:p>
        </p:txBody>
      </p:sp>
      <p:sp>
        <p:nvSpPr>
          <p:cNvPr id="3" name="Content Placeholder 2"/>
          <p:cNvSpPr>
            <a:spLocks noGrp="1"/>
          </p:cNvSpPr>
          <p:nvPr>
            <p:ph idx="1"/>
          </p:nvPr>
        </p:nvSpPr>
        <p:spPr/>
        <p:txBody>
          <a:bodyPr/>
          <a:lstStyle/>
          <a:p>
            <a:r>
              <a:rPr lang="en-US" smtClean="0"/>
              <a:t>Unfortunately, when the lines back up for the short periods of time, you are losing customers. They don’t want to wait and will either leave your store or not come back.</a:t>
            </a:r>
          </a:p>
          <a:p>
            <a:r>
              <a:rPr lang="en-US" smtClean="0"/>
              <a:t>So you need to find out how many cashiers you actually need.</a:t>
            </a:r>
          </a:p>
          <a:p>
            <a:pPr lvl="1"/>
            <a:r>
              <a:rPr lang="en-US" smtClean="0"/>
              <a:t>Remember, you want to hire as few cashiers as possible to save money, but enough to handle all of the customers</a:t>
            </a:r>
            <a:endParaRPr lang="en-US" dirty="0"/>
          </a:p>
        </p:txBody>
      </p:sp>
    </p:spTree>
    <p:extLst>
      <p:ext uri="{BB962C8B-B14F-4D97-AF65-F5344CB8AC3E}">
        <p14:creationId xmlns:p14="http://schemas.microsoft.com/office/powerpoint/2010/main" val="351703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We need more cashiers, we just don’t know how many more.</a:t>
            </a:r>
            <a:endParaRPr lang="en-US" dirty="0"/>
          </a:p>
        </p:txBody>
      </p:sp>
    </p:spTree>
    <p:extLst>
      <p:ext uri="{BB962C8B-B14F-4D97-AF65-F5344CB8AC3E}">
        <p14:creationId xmlns:p14="http://schemas.microsoft.com/office/powerpoint/2010/main" val="327765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Experimentally Determine the Correct Amount</a:t>
            </a:r>
            <a:endParaRPr lang="en-US" dirty="0"/>
          </a:p>
        </p:txBody>
      </p:sp>
      <p:sp>
        <p:nvSpPr>
          <p:cNvPr id="3" name="Content Placeholder 2"/>
          <p:cNvSpPr>
            <a:spLocks noGrp="1"/>
          </p:cNvSpPr>
          <p:nvPr>
            <p:ph idx="1"/>
          </p:nvPr>
        </p:nvSpPr>
        <p:spPr/>
        <p:txBody>
          <a:bodyPr/>
          <a:lstStyle/>
          <a:p>
            <a:r>
              <a:rPr lang="en-US" dirty="0" smtClean="0"/>
              <a:t>We can find out how many cashiers we need by trying 4 cashiers for a week, 5 cashiers for another week, and 6 cashiers for a final week.</a:t>
            </a:r>
          </a:p>
          <a:p>
            <a:r>
              <a:rPr lang="en-US" dirty="0" smtClean="0"/>
              <a:t>We will determine which was more cost effective and best at serving the customers.</a:t>
            </a:r>
            <a:endParaRPr lang="en-US" dirty="0"/>
          </a:p>
        </p:txBody>
      </p:sp>
    </p:spTree>
    <p:extLst>
      <p:ext uri="{BB962C8B-B14F-4D97-AF65-F5344CB8AC3E}">
        <p14:creationId xmlns:p14="http://schemas.microsoft.com/office/powerpoint/2010/main" val="191883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Manage a Grocery </a:t>
            </a:r>
            <a:r>
              <a:rPr lang="en-US" dirty="0"/>
              <a:t>S</a:t>
            </a:r>
            <a:r>
              <a:rPr lang="en-US" dirty="0" smtClean="0"/>
              <a:t>tore</a:t>
            </a:r>
            <a:endParaRPr lang="en-US" dirty="0"/>
          </a:p>
        </p:txBody>
      </p:sp>
      <p:sp>
        <p:nvSpPr>
          <p:cNvPr id="3" name="Content Placeholder 2"/>
          <p:cNvSpPr>
            <a:spLocks noGrp="1"/>
          </p:cNvSpPr>
          <p:nvPr>
            <p:ph idx="1"/>
          </p:nvPr>
        </p:nvSpPr>
        <p:spPr/>
        <p:txBody>
          <a:bodyPr/>
          <a:lstStyle/>
          <a:p>
            <a:r>
              <a:rPr lang="en-US" dirty="0" smtClean="0"/>
              <a:t>You are store manager and you know that your store is going to be very busy, so you want to make sure that you have enough cashiers to check everybody out.</a:t>
            </a:r>
          </a:p>
          <a:p>
            <a:r>
              <a:rPr lang="en-US" dirty="0" smtClean="0"/>
              <a:t>If your lines get too long your customers will get angry and maybe even leave. So it’s important that you keep the lines short.</a:t>
            </a:r>
          </a:p>
          <a:p>
            <a:r>
              <a:rPr lang="en-US" dirty="0" smtClean="0"/>
              <a:t>However, you don’t want to hire too many people because that costs a lot of money. You are looking for the perfect balance of employees to customers.</a:t>
            </a:r>
            <a:endParaRPr lang="en-US" dirty="0"/>
          </a:p>
        </p:txBody>
      </p:sp>
    </p:spTree>
    <p:extLst>
      <p:ext uri="{BB962C8B-B14F-4D97-AF65-F5344CB8AC3E}">
        <p14:creationId xmlns:p14="http://schemas.microsoft.com/office/powerpoint/2010/main" val="2035551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Research</a:t>
            </a:r>
            <a:endParaRPr lang="en-US" dirty="0"/>
          </a:p>
        </p:txBody>
      </p:sp>
      <p:sp>
        <p:nvSpPr>
          <p:cNvPr id="3" name="Content Placeholder 2"/>
          <p:cNvSpPr>
            <a:spLocks noGrp="1"/>
          </p:cNvSpPr>
          <p:nvPr>
            <p:ph idx="1"/>
          </p:nvPr>
        </p:nvSpPr>
        <p:spPr/>
        <p:txBody>
          <a:bodyPr/>
          <a:lstStyle/>
          <a:p>
            <a:r>
              <a:rPr lang="en-US" dirty="0" smtClean="0"/>
              <a:t>You count the number of people that come into the store every day and find the average number of customers per day.</a:t>
            </a:r>
          </a:p>
          <a:p>
            <a:pPr lvl="1"/>
            <a:r>
              <a:rPr lang="en-US" dirty="0" smtClean="0"/>
              <a:t>You did this for seven days and got the following seven numbers:</a:t>
            </a:r>
          </a:p>
          <a:p>
            <a:pPr lvl="2"/>
            <a:r>
              <a:rPr lang="en-US" dirty="0" smtClean="0"/>
              <a:t>102, 93, 130, 125, 120, 140, 130</a:t>
            </a:r>
          </a:p>
          <a:p>
            <a:pPr lvl="2"/>
            <a:r>
              <a:rPr lang="en-US" dirty="0" smtClean="0"/>
              <a:t>What is the average?  </a:t>
            </a:r>
            <a:r>
              <a:rPr lang="en-US" u="sng" dirty="0"/>
              <a:t>	</a:t>
            </a:r>
            <a:r>
              <a:rPr lang="en-US" u="sng" dirty="0" smtClean="0"/>
              <a:t>	</a:t>
            </a:r>
            <a:endParaRPr lang="en-US" dirty="0"/>
          </a:p>
          <a:p>
            <a:r>
              <a:rPr lang="en-US" dirty="0" smtClean="0"/>
              <a:t>If your store is open for 8 hours a day, how many people come in per hour, on average?</a:t>
            </a:r>
          </a:p>
          <a:p>
            <a:pPr lvl="1"/>
            <a:r>
              <a:rPr lang="en-US" dirty="0" smtClean="0"/>
              <a:t>To do this, use the average number of people that you got from before and divide it by 8. This will be the average number of people per hour that visit your store. </a:t>
            </a:r>
          </a:p>
        </p:txBody>
      </p:sp>
    </p:spTree>
    <p:extLst>
      <p:ext uri="{BB962C8B-B14F-4D97-AF65-F5344CB8AC3E}">
        <p14:creationId xmlns:p14="http://schemas.microsoft.com/office/powerpoint/2010/main" val="3554070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How to find the average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32440"/>
                <a:ext cx="10515600" cy="4351338"/>
              </a:xfrm>
            </p:spPr>
            <p:txBody>
              <a:bodyPr/>
              <a:lstStyle/>
              <a:p>
                <a:r>
                  <a:rPr lang="en-US" dirty="0" smtClean="0"/>
                  <a:t>Add up all of the people that came to the store for the week and then divide by the number of days in the week. This will give you the average number of people who visit per day.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102+93+</m:t>
                      </m:r>
                      <m:r>
                        <m:rPr>
                          <m:nor/>
                        </m:rPr>
                        <a:rPr lang="en-US" dirty="0" smtClean="0"/>
                        <m:t>130 + 125 + 120 + 140 + 130 = 840</m:t>
                      </m:r>
                    </m:oMath>
                  </m:oMathPara>
                </a14:m>
                <a:endParaRPr lang="en-US" dirty="0" smtClean="0"/>
              </a:p>
              <a:p>
                <a:r>
                  <a:rPr lang="en-US" dirty="0" smtClean="0"/>
                  <a:t>Now divide 840 by 7:</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32440"/>
                <a:ext cx="10515600" cy="4351338"/>
              </a:xfrm>
              <a:blipFill rotWithShape="0">
                <a:blip r:embed="rId2"/>
                <a:stretch>
                  <a:fillRect l="-1043" t="-2381" r="-1333"/>
                </a:stretch>
              </a:blipFill>
            </p:spPr>
            <p:txBody>
              <a:bodyPr/>
              <a:lstStyle/>
              <a:p>
                <a:r>
                  <a:rPr lang="en-US">
                    <a:noFill/>
                  </a:rPr>
                  <a:t> </a:t>
                </a:r>
              </a:p>
            </p:txBody>
          </p:sp>
        </mc:Fallback>
      </mc:AlternateContent>
      <p:grpSp>
        <p:nvGrpSpPr>
          <p:cNvPr id="18" name="Group 17"/>
          <p:cNvGrpSpPr/>
          <p:nvPr/>
        </p:nvGrpSpPr>
        <p:grpSpPr>
          <a:xfrm>
            <a:off x="4446800" y="3031632"/>
            <a:ext cx="2422635" cy="3826368"/>
            <a:chOff x="4884682" y="3158677"/>
            <a:chExt cx="2422635" cy="3826368"/>
          </a:xfrm>
        </p:grpSpPr>
        <p:grpSp>
          <p:nvGrpSpPr>
            <p:cNvPr id="7" name="Group 6"/>
            <p:cNvGrpSpPr/>
            <p:nvPr/>
          </p:nvGrpSpPr>
          <p:grpSpPr>
            <a:xfrm>
              <a:off x="4884682" y="3709113"/>
              <a:ext cx="2422635" cy="1068948"/>
              <a:chOff x="4295106" y="4520484"/>
              <a:chExt cx="2422635" cy="1068948"/>
            </a:xfrm>
          </p:grpSpPr>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16" t="32247" r="7584" b="8274"/>
              <a:stretch/>
            </p:blipFill>
            <p:spPr>
              <a:xfrm>
                <a:off x="4649272" y="4520484"/>
                <a:ext cx="2068469" cy="1068948"/>
              </a:xfrm>
              <a:prstGeom prst="rect">
                <a:avLst/>
              </a:prstGeom>
            </p:spPr>
          </p:pic>
          <p:sp>
            <p:nvSpPr>
              <p:cNvPr id="5" name="TextBox 4"/>
              <p:cNvSpPr txBox="1"/>
              <p:nvPr/>
            </p:nvSpPr>
            <p:spPr>
              <a:xfrm>
                <a:off x="4295106" y="4711054"/>
                <a:ext cx="502276" cy="830997"/>
              </a:xfrm>
              <a:prstGeom prst="rect">
                <a:avLst/>
              </a:prstGeom>
              <a:noFill/>
            </p:spPr>
            <p:txBody>
              <a:bodyPr wrap="square" rtlCol="0">
                <a:spAutoFit/>
              </a:bodyPr>
              <a:lstStyle/>
              <a:p>
                <a:r>
                  <a:rPr lang="en-US" sz="4800" dirty="0" smtClean="0"/>
                  <a:t>7</a:t>
                </a:r>
                <a:endParaRPr lang="en-US" dirty="0"/>
              </a:p>
            </p:txBody>
          </p:sp>
          <p:sp>
            <p:nvSpPr>
              <p:cNvPr id="6" name="TextBox 5"/>
              <p:cNvSpPr txBox="1"/>
              <p:nvPr/>
            </p:nvSpPr>
            <p:spPr>
              <a:xfrm>
                <a:off x="5003445" y="4711053"/>
                <a:ext cx="1126900" cy="830997"/>
              </a:xfrm>
              <a:prstGeom prst="rect">
                <a:avLst/>
              </a:prstGeom>
              <a:noFill/>
            </p:spPr>
            <p:txBody>
              <a:bodyPr wrap="square" rtlCol="0">
                <a:spAutoFit/>
              </a:bodyPr>
              <a:lstStyle/>
              <a:p>
                <a:r>
                  <a:rPr lang="en-US" sz="4800" dirty="0" smtClean="0"/>
                  <a:t>840</a:t>
                </a:r>
                <a:endParaRPr lang="en-US" dirty="0"/>
              </a:p>
            </p:txBody>
          </p:sp>
        </p:grpSp>
        <p:sp>
          <p:nvSpPr>
            <p:cNvPr id="9" name="TextBox 8"/>
            <p:cNvSpPr txBox="1"/>
            <p:nvPr/>
          </p:nvSpPr>
          <p:spPr>
            <a:xfrm>
              <a:off x="5593021" y="3158677"/>
              <a:ext cx="1126900" cy="830997"/>
            </a:xfrm>
            <a:prstGeom prst="rect">
              <a:avLst/>
            </a:prstGeom>
            <a:noFill/>
          </p:spPr>
          <p:txBody>
            <a:bodyPr wrap="square" rtlCol="0">
              <a:spAutoFit/>
            </a:bodyPr>
            <a:lstStyle/>
            <a:p>
              <a:r>
                <a:rPr lang="en-US" sz="4800" b="1" dirty="0" smtClean="0"/>
                <a:t>120</a:t>
              </a:r>
              <a:endParaRPr lang="en-US" b="1" dirty="0"/>
            </a:p>
          </p:txBody>
        </p:sp>
        <p:sp>
          <p:nvSpPr>
            <p:cNvPr id="10" name="TextBox 9"/>
            <p:cNvSpPr txBox="1"/>
            <p:nvPr/>
          </p:nvSpPr>
          <p:spPr>
            <a:xfrm>
              <a:off x="5386959" y="4450117"/>
              <a:ext cx="1052478" cy="830997"/>
            </a:xfrm>
            <a:prstGeom prst="rect">
              <a:avLst/>
            </a:prstGeom>
            <a:noFill/>
          </p:spPr>
          <p:txBody>
            <a:bodyPr wrap="square" rtlCol="0">
              <a:spAutoFit/>
            </a:bodyPr>
            <a:lstStyle/>
            <a:p>
              <a:r>
                <a:rPr lang="en-US" sz="4800" dirty="0" smtClean="0"/>
                <a:t>-70</a:t>
              </a:r>
              <a:endParaRPr lang="en-US" dirty="0"/>
            </a:p>
          </p:txBody>
        </p:sp>
        <p:cxnSp>
          <p:nvCxnSpPr>
            <p:cNvPr id="12" name="Straight Connector 11"/>
            <p:cNvCxnSpPr/>
            <p:nvPr/>
          </p:nvCxnSpPr>
          <p:spPr>
            <a:xfrm>
              <a:off x="5593021" y="5190961"/>
              <a:ext cx="11269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12344" y="5056184"/>
              <a:ext cx="1126900" cy="830997"/>
            </a:xfrm>
            <a:prstGeom prst="rect">
              <a:avLst/>
            </a:prstGeom>
            <a:noFill/>
          </p:spPr>
          <p:txBody>
            <a:bodyPr wrap="square" rtlCol="0">
              <a:spAutoFit/>
            </a:bodyPr>
            <a:lstStyle/>
            <a:p>
              <a:r>
                <a:rPr lang="en-US" sz="4800" dirty="0" smtClean="0"/>
                <a:t>14</a:t>
              </a:r>
              <a:endParaRPr lang="en-US" dirty="0"/>
            </a:p>
          </p:txBody>
        </p:sp>
        <p:sp>
          <p:nvSpPr>
            <p:cNvPr id="15" name="TextBox 14"/>
            <p:cNvSpPr txBox="1"/>
            <p:nvPr/>
          </p:nvSpPr>
          <p:spPr>
            <a:xfrm>
              <a:off x="5444917" y="5591971"/>
              <a:ext cx="1126900" cy="830997"/>
            </a:xfrm>
            <a:prstGeom prst="rect">
              <a:avLst/>
            </a:prstGeom>
            <a:noFill/>
          </p:spPr>
          <p:txBody>
            <a:bodyPr wrap="square" rtlCol="0">
              <a:spAutoFit/>
            </a:bodyPr>
            <a:lstStyle/>
            <a:p>
              <a:r>
                <a:rPr lang="en-US" sz="4800" dirty="0" smtClean="0"/>
                <a:t>-14</a:t>
              </a:r>
              <a:endParaRPr lang="en-US" dirty="0"/>
            </a:p>
          </p:txBody>
        </p:sp>
        <p:cxnSp>
          <p:nvCxnSpPr>
            <p:cNvPr id="16" name="Straight Connector 15"/>
            <p:cNvCxnSpPr/>
            <p:nvPr/>
          </p:nvCxnSpPr>
          <p:spPr>
            <a:xfrm>
              <a:off x="5593021" y="6296398"/>
              <a:ext cx="11269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1960" y="6154048"/>
              <a:ext cx="1052478" cy="830997"/>
            </a:xfrm>
            <a:prstGeom prst="rect">
              <a:avLst/>
            </a:prstGeom>
            <a:noFill/>
          </p:spPr>
          <p:txBody>
            <a:bodyPr wrap="square" rtlCol="0">
              <a:spAutoFit/>
            </a:bodyPr>
            <a:lstStyle/>
            <a:p>
              <a:r>
                <a:rPr lang="en-US" sz="4800" dirty="0" smtClean="0"/>
                <a:t>0</a:t>
              </a:r>
              <a:endParaRPr lang="en-US" dirty="0"/>
            </a:p>
          </p:txBody>
        </p:sp>
      </p:grpSp>
      <p:cxnSp>
        <p:nvCxnSpPr>
          <p:cNvPr id="20" name="Straight Arrow Connector 19"/>
          <p:cNvCxnSpPr/>
          <p:nvPr/>
        </p:nvCxnSpPr>
        <p:spPr>
          <a:xfrm flipH="1">
            <a:off x="6282039" y="3447130"/>
            <a:ext cx="2076350"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a:off x="8551572" y="3219718"/>
            <a:ext cx="1790163" cy="923330"/>
          </a:xfrm>
          <a:prstGeom prst="rect">
            <a:avLst/>
          </a:prstGeom>
          <a:noFill/>
        </p:spPr>
        <p:txBody>
          <a:bodyPr wrap="square" rtlCol="0">
            <a:spAutoFit/>
          </a:bodyPr>
          <a:lstStyle/>
          <a:p>
            <a:r>
              <a:rPr lang="en-US" dirty="0" smtClean="0"/>
              <a:t>Average number of people per day.</a:t>
            </a:r>
            <a:endParaRPr lang="en-US" dirty="0"/>
          </a:p>
        </p:txBody>
      </p:sp>
    </p:spTree>
    <p:extLst>
      <p:ext uri="{BB962C8B-B14F-4D97-AF65-F5344CB8AC3E}">
        <p14:creationId xmlns:p14="http://schemas.microsoft.com/office/powerpoint/2010/main" val="548431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What is the Average Number of People Per Hour?</a:t>
            </a:r>
            <a:endParaRPr lang="en-US" dirty="0"/>
          </a:p>
        </p:txBody>
      </p:sp>
      <p:sp>
        <p:nvSpPr>
          <p:cNvPr id="3" name="Content Placeholder 2"/>
          <p:cNvSpPr>
            <a:spLocks noGrp="1"/>
          </p:cNvSpPr>
          <p:nvPr>
            <p:ph idx="1"/>
          </p:nvPr>
        </p:nvSpPr>
        <p:spPr/>
        <p:txBody>
          <a:bodyPr/>
          <a:lstStyle/>
          <a:p>
            <a:r>
              <a:rPr lang="en-US" dirty="0" smtClean="0"/>
              <a:t>If 120 people come in every day and each day you are open for 8 hours, what is the number of people that come in per hour?</a:t>
            </a:r>
          </a:p>
          <a:p>
            <a:r>
              <a:rPr lang="en-US" dirty="0" smtClean="0"/>
              <a:t>So we have 15 people come into the store every hour.</a:t>
            </a:r>
          </a:p>
        </p:txBody>
      </p:sp>
    </p:spTree>
    <p:extLst>
      <p:ext uri="{BB962C8B-B14F-4D97-AF65-F5344CB8AC3E}">
        <p14:creationId xmlns:p14="http://schemas.microsoft.com/office/powerpoint/2010/main" val="1389644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How Many People Can a Cashier Check Out in an Hour?</a:t>
            </a:r>
            <a:endParaRPr lang="en-US" dirty="0"/>
          </a:p>
        </p:txBody>
      </p:sp>
      <p:sp>
        <p:nvSpPr>
          <p:cNvPr id="3" name="Content Placeholder 2"/>
          <p:cNvSpPr>
            <a:spLocks noGrp="1"/>
          </p:cNvSpPr>
          <p:nvPr>
            <p:ph idx="1"/>
          </p:nvPr>
        </p:nvSpPr>
        <p:spPr/>
        <p:txBody>
          <a:bodyPr/>
          <a:lstStyle/>
          <a:p>
            <a:r>
              <a:rPr lang="en-US" dirty="0" smtClean="0"/>
              <a:t>You watch your cashier check out a few customers to find out how many customers they can service in an hour.</a:t>
            </a:r>
          </a:p>
          <a:p>
            <a:r>
              <a:rPr lang="en-US" dirty="0" smtClean="0"/>
              <a:t>Your cashier checks out customers at a rate of one customer every twelve minutes. (They have to wrap packages, check coupons, and barter with customers.) How many customers can they service in an hour?</a:t>
            </a:r>
            <a:endParaRPr lang="en-US" dirty="0"/>
          </a:p>
        </p:txBody>
      </p:sp>
    </p:spTree>
    <p:extLst>
      <p:ext uri="{BB962C8B-B14F-4D97-AF65-F5344CB8AC3E}">
        <p14:creationId xmlns:p14="http://schemas.microsoft.com/office/powerpoint/2010/main" val="2799385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From your research, you know that you are going to average 15 customers </a:t>
            </a:r>
            <a:r>
              <a:rPr lang="en-US" dirty="0" smtClean="0"/>
              <a:t>per</a:t>
            </a:r>
            <a:r>
              <a:rPr lang="en-US" dirty="0" smtClean="0"/>
              <a:t> </a:t>
            </a:r>
            <a:r>
              <a:rPr lang="en-US" dirty="0" smtClean="0"/>
              <a:t>hour at your store. You also know that your cashiers can service 5 per hour.</a:t>
            </a:r>
          </a:p>
          <a:p>
            <a:r>
              <a:rPr lang="en-US" dirty="0" smtClean="0"/>
              <a:t>So you can make a guess that if you hire 3 cashiers you should be able to handle all of the customers without lines backing up and customers getting angry.</a:t>
            </a:r>
            <a:endParaRPr lang="en-US" dirty="0"/>
          </a:p>
        </p:txBody>
      </p:sp>
    </p:spTree>
    <p:extLst>
      <p:ext uri="{BB962C8B-B14F-4D97-AF65-F5344CB8AC3E}">
        <p14:creationId xmlns:p14="http://schemas.microsoft.com/office/powerpoint/2010/main" val="2351665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Now it’s time to test and see if you were right.</a:t>
            </a:r>
          </a:p>
          <a:p>
            <a:r>
              <a:rPr lang="en-US" dirty="0" smtClean="0"/>
              <a:t>You </a:t>
            </a:r>
            <a:r>
              <a:rPr lang="en-US" smtClean="0"/>
              <a:t>put </a:t>
            </a:r>
            <a:r>
              <a:rPr lang="en-US" smtClean="0"/>
              <a:t>3 </a:t>
            </a:r>
            <a:r>
              <a:rPr lang="en-US" dirty="0" smtClean="0"/>
              <a:t>cashiers on the job for the 8 hour shift and observe the lines.</a:t>
            </a:r>
          </a:p>
        </p:txBody>
      </p:sp>
    </p:spTree>
    <p:extLst>
      <p:ext uri="{BB962C8B-B14F-4D97-AF65-F5344CB8AC3E}">
        <p14:creationId xmlns:p14="http://schemas.microsoft.com/office/powerpoint/2010/main" val="3689369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Would Expect to See</a:t>
            </a:r>
            <a:endParaRPr lang="en-US" dirty="0"/>
          </a:p>
        </p:txBody>
      </p:sp>
      <p:sp>
        <p:nvSpPr>
          <p:cNvPr id="3" name="Content Placeholder 2"/>
          <p:cNvSpPr>
            <a:spLocks noGrp="1"/>
          </p:cNvSpPr>
          <p:nvPr>
            <p:ph idx="1"/>
          </p:nvPr>
        </p:nvSpPr>
        <p:spPr/>
        <p:txBody>
          <a:bodyPr/>
          <a:lstStyle/>
          <a:p>
            <a:r>
              <a:rPr lang="en-US" dirty="0" smtClean="0"/>
              <a:t>If there were no delays and customers showed up evenly, then the lines should not back up.</a:t>
            </a:r>
            <a:endParaRPr lang="en-US" dirty="0"/>
          </a:p>
        </p:txBody>
      </p:sp>
    </p:spTree>
    <p:extLst>
      <p:ext uri="{BB962C8B-B14F-4D97-AF65-F5344CB8AC3E}">
        <p14:creationId xmlns:p14="http://schemas.microsoft.com/office/powerpoint/2010/main" val="3959288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695</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Scientific Method In Everyday Life</vt:lpstr>
      <vt:lpstr>You Manage a Grocery Store</vt:lpstr>
      <vt:lpstr>Background Research</vt:lpstr>
      <vt:lpstr>Research: How to find the average</vt:lpstr>
      <vt:lpstr>Research: What is the Average Number of People Per Hour?</vt:lpstr>
      <vt:lpstr>Research: How Many People Can a Cashier Check Out in an Hour?</vt:lpstr>
      <vt:lpstr>Hypothesis</vt:lpstr>
      <vt:lpstr>Experiment</vt:lpstr>
      <vt:lpstr>What You Would Expect to See</vt:lpstr>
      <vt:lpstr>Data: What Actually Happens</vt:lpstr>
      <vt:lpstr>Conclusion</vt:lpstr>
      <vt:lpstr>Now We Have Another Problem</vt:lpstr>
      <vt:lpstr>Hypothesis</vt:lpstr>
      <vt:lpstr>Experimentally Determine the Correct Amount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Method In Everyday Life</dc:title>
  <dc:creator>Adam Mills</dc:creator>
  <cp:lastModifiedBy>Adam Mills</cp:lastModifiedBy>
  <cp:revision>18</cp:revision>
  <dcterms:created xsi:type="dcterms:W3CDTF">2014-06-27T18:02:41Z</dcterms:created>
  <dcterms:modified xsi:type="dcterms:W3CDTF">2014-07-10T18:09:13Z</dcterms:modified>
</cp:coreProperties>
</file>