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3" r:id="rId5"/>
    <p:sldId id="259" r:id="rId6"/>
    <p:sldId id="260" r:id="rId7"/>
    <p:sldId id="276" r:id="rId8"/>
    <p:sldId id="261" r:id="rId9"/>
    <p:sldId id="277" r:id="rId10"/>
    <p:sldId id="278" r:id="rId11"/>
    <p:sldId id="279" r:id="rId12"/>
    <p:sldId id="280" r:id="rId13"/>
    <p:sldId id="263" r:id="rId14"/>
    <p:sldId id="264" r:id="rId15"/>
    <p:sldId id="265" r:id="rId16"/>
    <p:sldId id="262" r:id="rId17"/>
    <p:sldId id="281" r:id="rId18"/>
    <p:sldId id="275" r:id="rId19"/>
    <p:sldId id="282" r:id="rId20"/>
    <p:sldId id="283" r:id="rId21"/>
    <p:sldId id="272" r:id="rId22"/>
    <p:sldId id="274" r:id="rId23"/>
    <p:sldId id="284" r:id="rId24"/>
  </p:sldIdLst>
  <p:sldSz cx="123444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43050" y="1122363"/>
            <a:ext cx="92583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43050" y="3602038"/>
            <a:ext cx="92583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DD245E-CB72-43D7-8B54-3F22C40B6523}" type="datetimeFigureOut">
              <a:rPr lang="en-US" smtClean="0"/>
              <a:t>6/26/2014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2129-EA7A-411B-857B-58E24796A896}" type="slidenum">
              <a:rPr lang="en-US" smtClean="0"/>
              <a:t>‹#›</a:t>
            </a:fld>
            <a:endParaRPr lang="en-US"/>
          </a:p>
        </p:txBody>
      </p:sp>
    </p:spTree>
    <p:extLst>
      <p:ext uri="{BB962C8B-B14F-4D97-AF65-F5344CB8AC3E}">
        <p14:creationId xmlns:p14="http://schemas.microsoft.com/office/powerpoint/2010/main" val="3251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DD245E-CB72-43D7-8B54-3F22C40B6523}" type="datetimeFigureOut">
              <a:rPr lang="en-US" smtClean="0"/>
              <a:t>6/26/2014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2129-EA7A-411B-857B-58E24796A896}" type="slidenum">
              <a:rPr lang="en-US" smtClean="0"/>
              <a:t>‹#›</a:t>
            </a:fld>
            <a:endParaRPr lang="en-US"/>
          </a:p>
        </p:txBody>
      </p:sp>
    </p:spTree>
    <p:extLst>
      <p:ext uri="{BB962C8B-B14F-4D97-AF65-F5344CB8AC3E}">
        <p14:creationId xmlns:p14="http://schemas.microsoft.com/office/powerpoint/2010/main" val="360114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3961" y="365125"/>
            <a:ext cx="2661761"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48677" y="365125"/>
            <a:ext cx="783097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DD245E-CB72-43D7-8B54-3F22C40B6523}" type="datetimeFigureOut">
              <a:rPr lang="en-US" smtClean="0"/>
              <a:t>6/26/2014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2129-EA7A-411B-857B-58E24796A896}" type="slidenum">
              <a:rPr lang="en-US" smtClean="0"/>
              <a:t>‹#›</a:t>
            </a:fld>
            <a:endParaRPr lang="en-US"/>
          </a:p>
        </p:txBody>
      </p:sp>
    </p:spTree>
    <p:extLst>
      <p:ext uri="{BB962C8B-B14F-4D97-AF65-F5344CB8AC3E}">
        <p14:creationId xmlns:p14="http://schemas.microsoft.com/office/powerpoint/2010/main" val="300257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DD245E-CB72-43D7-8B54-3F22C40B6523}" type="datetimeFigureOut">
              <a:rPr lang="en-US" smtClean="0"/>
              <a:t>6/26/2014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2129-EA7A-411B-857B-58E24796A896}" type="slidenum">
              <a:rPr lang="en-US" smtClean="0"/>
              <a:t>‹#›</a:t>
            </a:fld>
            <a:endParaRPr lang="en-US"/>
          </a:p>
        </p:txBody>
      </p:sp>
    </p:spTree>
    <p:extLst>
      <p:ext uri="{BB962C8B-B14F-4D97-AF65-F5344CB8AC3E}">
        <p14:creationId xmlns:p14="http://schemas.microsoft.com/office/powerpoint/2010/main" val="335891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2248" y="1709739"/>
            <a:ext cx="1064704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42248" y="4589464"/>
            <a:ext cx="1064704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DD245E-CB72-43D7-8B54-3F22C40B6523}" type="datetimeFigureOut">
              <a:rPr lang="en-US" smtClean="0"/>
              <a:t>6/26/2014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2129-EA7A-411B-857B-58E24796A896}" type="slidenum">
              <a:rPr lang="en-US" smtClean="0"/>
              <a:t>‹#›</a:t>
            </a:fld>
            <a:endParaRPr lang="en-US"/>
          </a:p>
        </p:txBody>
      </p:sp>
    </p:spTree>
    <p:extLst>
      <p:ext uri="{BB962C8B-B14F-4D97-AF65-F5344CB8AC3E}">
        <p14:creationId xmlns:p14="http://schemas.microsoft.com/office/powerpoint/2010/main" val="75131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8678" y="1825625"/>
            <a:ext cx="524637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49353" y="1825625"/>
            <a:ext cx="524637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DD245E-CB72-43D7-8B54-3F22C40B6523}" type="datetimeFigureOut">
              <a:rPr lang="en-US" smtClean="0"/>
              <a:t>6/26/2014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2129-EA7A-411B-857B-58E24796A896}" type="slidenum">
              <a:rPr lang="en-US" smtClean="0"/>
              <a:t>‹#›</a:t>
            </a:fld>
            <a:endParaRPr lang="en-US"/>
          </a:p>
        </p:txBody>
      </p:sp>
    </p:spTree>
    <p:extLst>
      <p:ext uri="{BB962C8B-B14F-4D97-AF65-F5344CB8AC3E}">
        <p14:creationId xmlns:p14="http://schemas.microsoft.com/office/powerpoint/2010/main" val="2371278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0285" y="365126"/>
            <a:ext cx="1064704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0286" y="1681163"/>
            <a:ext cx="522225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0286" y="2505075"/>
            <a:ext cx="5222259"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49352" y="1681163"/>
            <a:ext cx="52479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352" y="2505075"/>
            <a:ext cx="524797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DD245E-CB72-43D7-8B54-3F22C40B6523}" type="datetimeFigureOut">
              <a:rPr lang="en-US" smtClean="0"/>
              <a:t>6/26/2014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42129-EA7A-411B-857B-58E24796A896}" type="slidenum">
              <a:rPr lang="en-US" smtClean="0"/>
              <a:t>‹#›</a:t>
            </a:fld>
            <a:endParaRPr lang="en-US"/>
          </a:p>
        </p:txBody>
      </p:sp>
    </p:spTree>
    <p:extLst>
      <p:ext uri="{BB962C8B-B14F-4D97-AF65-F5344CB8AC3E}">
        <p14:creationId xmlns:p14="http://schemas.microsoft.com/office/powerpoint/2010/main" val="319260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DD245E-CB72-43D7-8B54-3F22C40B6523}" type="datetimeFigureOut">
              <a:rPr lang="en-US" smtClean="0"/>
              <a:t>6/26/2014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42129-EA7A-411B-857B-58E24796A896}" type="slidenum">
              <a:rPr lang="en-US" smtClean="0"/>
              <a:t>‹#›</a:t>
            </a:fld>
            <a:endParaRPr lang="en-US"/>
          </a:p>
        </p:txBody>
      </p:sp>
    </p:spTree>
    <p:extLst>
      <p:ext uri="{BB962C8B-B14F-4D97-AF65-F5344CB8AC3E}">
        <p14:creationId xmlns:p14="http://schemas.microsoft.com/office/powerpoint/2010/main" val="835793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D245E-CB72-43D7-8B54-3F22C40B6523}" type="datetimeFigureOut">
              <a:rPr lang="en-US" smtClean="0"/>
              <a:t>6/26/2014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42129-EA7A-411B-857B-58E24796A896}" type="slidenum">
              <a:rPr lang="en-US" smtClean="0"/>
              <a:t>‹#›</a:t>
            </a:fld>
            <a:endParaRPr lang="en-US"/>
          </a:p>
        </p:txBody>
      </p:sp>
    </p:spTree>
    <p:extLst>
      <p:ext uri="{BB962C8B-B14F-4D97-AF65-F5344CB8AC3E}">
        <p14:creationId xmlns:p14="http://schemas.microsoft.com/office/powerpoint/2010/main" val="289042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0286" y="457200"/>
            <a:ext cx="3981390"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247978" y="987426"/>
            <a:ext cx="624935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0286" y="2057400"/>
            <a:ext cx="398139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D245E-CB72-43D7-8B54-3F22C40B6523}" type="datetimeFigureOut">
              <a:rPr lang="en-US" smtClean="0"/>
              <a:t>6/26/2014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2129-EA7A-411B-857B-58E24796A896}" type="slidenum">
              <a:rPr lang="en-US" smtClean="0"/>
              <a:t>‹#›</a:t>
            </a:fld>
            <a:endParaRPr lang="en-US"/>
          </a:p>
        </p:txBody>
      </p:sp>
    </p:spTree>
    <p:extLst>
      <p:ext uri="{BB962C8B-B14F-4D97-AF65-F5344CB8AC3E}">
        <p14:creationId xmlns:p14="http://schemas.microsoft.com/office/powerpoint/2010/main" val="400944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0286" y="457200"/>
            <a:ext cx="3981390"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47978" y="987426"/>
            <a:ext cx="624935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0286" y="2057400"/>
            <a:ext cx="398139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D245E-CB72-43D7-8B54-3F22C40B6523}" type="datetimeFigureOut">
              <a:rPr lang="en-US" smtClean="0"/>
              <a:t>6/26/2014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2129-EA7A-411B-857B-58E24796A896}" type="slidenum">
              <a:rPr lang="en-US" smtClean="0"/>
              <a:t>‹#›</a:t>
            </a:fld>
            <a:endParaRPr lang="en-US"/>
          </a:p>
        </p:txBody>
      </p:sp>
    </p:spTree>
    <p:extLst>
      <p:ext uri="{BB962C8B-B14F-4D97-AF65-F5344CB8AC3E}">
        <p14:creationId xmlns:p14="http://schemas.microsoft.com/office/powerpoint/2010/main" val="47583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8678" y="365126"/>
            <a:ext cx="1064704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8678" y="1825625"/>
            <a:ext cx="1064704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48678" y="6356351"/>
            <a:ext cx="277749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D245E-CB72-43D7-8B54-3F22C40B6523}" type="datetimeFigureOut">
              <a:rPr lang="en-US" smtClean="0"/>
              <a:t>6/26/2014</a:t>
            </a:fld>
            <a:endParaRPr lang="en-US"/>
          </a:p>
        </p:txBody>
      </p:sp>
      <p:sp>
        <p:nvSpPr>
          <p:cNvPr id="5" name="Footer Placeholder 4"/>
          <p:cNvSpPr>
            <a:spLocks noGrp="1"/>
          </p:cNvSpPr>
          <p:nvPr>
            <p:ph type="ftr" sz="quarter" idx="3"/>
          </p:nvPr>
        </p:nvSpPr>
        <p:spPr>
          <a:xfrm>
            <a:off x="4089083" y="6356351"/>
            <a:ext cx="416623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18233" y="6356351"/>
            <a:ext cx="277749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42129-EA7A-411B-857B-58E24796A896}" type="slidenum">
              <a:rPr lang="en-US" smtClean="0"/>
              <a:t>‹#›</a:t>
            </a:fld>
            <a:endParaRPr lang="en-US"/>
          </a:p>
        </p:txBody>
      </p:sp>
    </p:spTree>
    <p:extLst>
      <p:ext uri="{BB962C8B-B14F-4D97-AF65-F5344CB8AC3E}">
        <p14:creationId xmlns:p14="http://schemas.microsoft.com/office/powerpoint/2010/main" val="739350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Applying the Scientific Method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31571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Customers Choose Randomly</a:t>
            </a:r>
            <a:endParaRPr lang="en-US" dirty="0"/>
          </a:p>
        </p:txBody>
      </p:sp>
      <p:sp>
        <p:nvSpPr>
          <p:cNvPr id="3" name="Content Placeholder 2"/>
          <p:cNvSpPr>
            <a:spLocks noGrp="1"/>
          </p:cNvSpPr>
          <p:nvPr>
            <p:ph idx="1"/>
          </p:nvPr>
        </p:nvSpPr>
        <p:spPr/>
        <p:txBody>
          <a:bodyPr/>
          <a:lstStyle/>
          <a:p>
            <a:r>
              <a:rPr lang="en-US" dirty="0" smtClean="0"/>
              <a:t>You go to Wal-Mart to watch what happens when customers choose their lines randomly.</a:t>
            </a:r>
          </a:p>
          <a:p>
            <a:r>
              <a:rPr lang="en-US" dirty="0" smtClean="0"/>
              <a:t>The customers sometimes show up in bunches and back up the lines, or sometimes all of the lines seem empty.</a:t>
            </a:r>
          </a:p>
          <a:p>
            <a:r>
              <a:rPr lang="en-US" dirty="0" smtClean="0"/>
              <a:t>If a delay happens it effects everyone that chose that line.</a:t>
            </a:r>
            <a:endParaRPr lang="en-US" dirty="0"/>
          </a:p>
        </p:txBody>
      </p:sp>
    </p:spTree>
    <p:extLst>
      <p:ext uri="{BB962C8B-B14F-4D97-AF65-F5344CB8AC3E}">
        <p14:creationId xmlns:p14="http://schemas.microsoft.com/office/powerpoint/2010/main" val="3709223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Line Feeds All Registers</a:t>
            </a:r>
            <a:endParaRPr lang="en-US" dirty="0"/>
          </a:p>
        </p:txBody>
      </p:sp>
      <p:sp>
        <p:nvSpPr>
          <p:cNvPr id="3" name="Content Placeholder 2"/>
          <p:cNvSpPr>
            <a:spLocks noGrp="1"/>
          </p:cNvSpPr>
          <p:nvPr>
            <p:ph idx="1"/>
          </p:nvPr>
        </p:nvSpPr>
        <p:spPr/>
        <p:txBody>
          <a:bodyPr/>
          <a:lstStyle/>
          <a:p>
            <a:r>
              <a:rPr lang="en-US" dirty="0" smtClean="0"/>
              <a:t>Now you go to a bank.</a:t>
            </a:r>
          </a:p>
          <a:p>
            <a:r>
              <a:rPr lang="en-US" dirty="0" smtClean="0"/>
              <a:t>There is one long line, but it goes to all of the tellers. When a teller is available, the next person in line goes there.</a:t>
            </a:r>
          </a:p>
          <a:p>
            <a:r>
              <a:rPr lang="en-US" dirty="0" smtClean="0"/>
              <a:t>If a delay happens, only the person at that teller is effected as the line still gets to feed to the other operating tellers.</a:t>
            </a:r>
            <a:endParaRPr lang="en-US" dirty="0"/>
          </a:p>
        </p:txBody>
      </p:sp>
    </p:spTree>
    <p:extLst>
      <p:ext uri="{BB962C8B-B14F-4D97-AF65-F5344CB8AC3E}">
        <p14:creationId xmlns:p14="http://schemas.microsoft.com/office/powerpoint/2010/main" val="2014613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Learned From Background Research</a:t>
            </a:r>
            <a:endParaRPr lang="en-US" dirty="0"/>
          </a:p>
        </p:txBody>
      </p:sp>
      <p:sp>
        <p:nvSpPr>
          <p:cNvPr id="3" name="Content Placeholder 2"/>
          <p:cNvSpPr>
            <a:spLocks noGrp="1"/>
          </p:cNvSpPr>
          <p:nvPr>
            <p:ph idx="1"/>
          </p:nvPr>
        </p:nvSpPr>
        <p:spPr/>
        <p:txBody>
          <a:bodyPr/>
          <a:lstStyle/>
          <a:p>
            <a:r>
              <a:rPr lang="en-US" dirty="0" smtClean="0"/>
              <a:t>We can see that the most efficient way to handle lines when we are faced with randomness is by forming a single line (queue) that feeds the cashiers, tellers, enzymes, or whatever is serving the ‘customers’.</a:t>
            </a:r>
          </a:p>
          <a:p>
            <a:r>
              <a:rPr lang="en-US" dirty="0" smtClean="0"/>
              <a:t>Now we can see if our cell forms a single line for all of the proteins or if the proteins show up randomly at the enzymes</a:t>
            </a:r>
            <a:endParaRPr lang="en-US" dirty="0"/>
          </a:p>
        </p:txBody>
      </p:sp>
    </p:spTree>
    <p:extLst>
      <p:ext uri="{BB962C8B-B14F-4D97-AF65-F5344CB8AC3E}">
        <p14:creationId xmlns:p14="http://schemas.microsoft.com/office/powerpoint/2010/main" val="4160663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Variables?</a:t>
            </a:r>
            <a:endParaRPr lang="en-US" dirty="0"/>
          </a:p>
        </p:txBody>
      </p:sp>
      <p:sp>
        <p:nvSpPr>
          <p:cNvPr id="3" name="Content Placeholder 2"/>
          <p:cNvSpPr>
            <a:spLocks noGrp="1"/>
          </p:cNvSpPr>
          <p:nvPr>
            <p:ph idx="1"/>
          </p:nvPr>
        </p:nvSpPr>
        <p:spPr/>
        <p:txBody>
          <a:bodyPr>
            <a:normAutofit lnSpcReduction="10000"/>
          </a:bodyPr>
          <a:lstStyle/>
          <a:p>
            <a:r>
              <a:rPr lang="en-US" dirty="0" smtClean="0"/>
              <a:t>A variable is something that changes (or better yet, varies)</a:t>
            </a:r>
          </a:p>
          <a:p>
            <a:r>
              <a:rPr lang="en-US" dirty="0"/>
              <a:t>There are two types of variables</a:t>
            </a:r>
          </a:p>
          <a:p>
            <a:pPr lvl="1"/>
            <a:r>
              <a:rPr lang="en-US" dirty="0" smtClean="0"/>
              <a:t>Independent (link)</a:t>
            </a:r>
            <a:endParaRPr lang="en-US" dirty="0"/>
          </a:p>
          <a:p>
            <a:pPr lvl="1"/>
            <a:r>
              <a:rPr lang="en-US" dirty="0" smtClean="0"/>
              <a:t>Dependent    (link)</a:t>
            </a:r>
          </a:p>
          <a:p>
            <a:r>
              <a:rPr lang="en-US" dirty="0" smtClean="0"/>
              <a:t>In your experiment, you are going to </a:t>
            </a:r>
            <a:r>
              <a:rPr lang="en-US" dirty="0" smtClean="0"/>
              <a:t>measure the amounts of protein A and protein D at different times.</a:t>
            </a:r>
            <a:endParaRPr lang="en-US" dirty="0" smtClean="0"/>
          </a:p>
          <a:p>
            <a:r>
              <a:rPr lang="en-US" dirty="0" smtClean="0"/>
              <a:t>That means </a:t>
            </a:r>
            <a:r>
              <a:rPr lang="en-US" dirty="0" smtClean="0"/>
              <a:t>you have three variables. </a:t>
            </a:r>
          </a:p>
          <a:p>
            <a:pPr lvl="1"/>
            <a:r>
              <a:rPr lang="en-US" dirty="0" smtClean="0"/>
              <a:t>T</a:t>
            </a:r>
            <a:r>
              <a:rPr lang="en-US" dirty="0" smtClean="0"/>
              <a:t>he </a:t>
            </a:r>
            <a:r>
              <a:rPr lang="en-US" u="sng" dirty="0" smtClean="0"/>
              <a:t>amount of protein D</a:t>
            </a:r>
            <a:r>
              <a:rPr lang="en-US" dirty="0" smtClean="0"/>
              <a:t> </a:t>
            </a:r>
            <a:endParaRPr lang="en-US" dirty="0" smtClean="0"/>
          </a:p>
          <a:p>
            <a:pPr lvl="1"/>
            <a:r>
              <a:rPr lang="en-US" dirty="0"/>
              <a:t>T</a:t>
            </a:r>
            <a:r>
              <a:rPr lang="en-US" dirty="0" smtClean="0"/>
              <a:t>he </a:t>
            </a:r>
            <a:r>
              <a:rPr lang="en-US" u="sng" dirty="0" smtClean="0"/>
              <a:t>amount of protein </a:t>
            </a:r>
            <a:r>
              <a:rPr lang="en-US" u="sng" dirty="0" smtClean="0"/>
              <a:t>A</a:t>
            </a:r>
          </a:p>
          <a:p>
            <a:pPr lvl="1"/>
            <a:r>
              <a:rPr lang="en-US" u="sng" dirty="0" smtClean="0"/>
              <a:t>Time</a:t>
            </a:r>
            <a:endParaRPr lang="en-US" u="sng" dirty="0" smtClean="0"/>
          </a:p>
        </p:txBody>
      </p:sp>
    </p:spTree>
    <p:extLst>
      <p:ext uri="{BB962C8B-B14F-4D97-AF65-F5344CB8AC3E}">
        <p14:creationId xmlns:p14="http://schemas.microsoft.com/office/powerpoint/2010/main" val="3519163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Independent Variable</a:t>
            </a:r>
            <a:endParaRPr lang="en-US" b="1" dirty="0">
              <a:solidFill>
                <a:srgbClr val="7030A0"/>
              </a:solidFill>
            </a:endParaRPr>
          </a:p>
        </p:txBody>
      </p:sp>
      <p:sp>
        <p:nvSpPr>
          <p:cNvPr id="3" name="Content Placeholder 2"/>
          <p:cNvSpPr>
            <a:spLocks noGrp="1"/>
          </p:cNvSpPr>
          <p:nvPr>
            <p:ph idx="1"/>
          </p:nvPr>
        </p:nvSpPr>
        <p:spPr/>
        <p:txBody>
          <a:bodyPr/>
          <a:lstStyle/>
          <a:p>
            <a:r>
              <a:rPr lang="en-US" dirty="0" smtClean="0"/>
              <a:t>The </a:t>
            </a:r>
            <a:r>
              <a:rPr lang="en-US" dirty="0" smtClean="0">
                <a:solidFill>
                  <a:srgbClr val="7030A0"/>
                </a:solidFill>
              </a:rPr>
              <a:t>Independent </a:t>
            </a:r>
            <a:r>
              <a:rPr lang="en-US" dirty="0">
                <a:solidFill>
                  <a:srgbClr val="7030A0"/>
                </a:solidFill>
              </a:rPr>
              <a:t>V</a:t>
            </a:r>
            <a:r>
              <a:rPr lang="en-US" dirty="0" smtClean="0">
                <a:solidFill>
                  <a:srgbClr val="7030A0"/>
                </a:solidFill>
              </a:rPr>
              <a:t>ariable</a:t>
            </a:r>
            <a:r>
              <a:rPr lang="en-US" dirty="0" smtClean="0"/>
              <a:t> is the one that you get to control</a:t>
            </a:r>
          </a:p>
          <a:p>
            <a:r>
              <a:rPr lang="en-US" dirty="0" smtClean="0"/>
              <a:t>It does not depend on the other variable</a:t>
            </a:r>
          </a:p>
          <a:p>
            <a:r>
              <a:rPr lang="en-US" dirty="0" smtClean="0"/>
              <a:t>In your experiment, you are controlling the </a:t>
            </a:r>
            <a:r>
              <a:rPr lang="en-US" u="sng" dirty="0" smtClean="0">
                <a:solidFill>
                  <a:srgbClr val="7030A0"/>
                </a:solidFill>
              </a:rPr>
              <a:t>Times that you observe the proteins</a:t>
            </a:r>
            <a:r>
              <a:rPr lang="en-US" dirty="0" smtClean="0">
                <a:solidFill>
                  <a:srgbClr val="7030A0"/>
                </a:solidFill>
              </a:rPr>
              <a:t> </a:t>
            </a:r>
            <a:r>
              <a:rPr lang="en-US" dirty="0" smtClean="0"/>
              <a:t>in </a:t>
            </a:r>
            <a:r>
              <a:rPr lang="en-US" dirty="0" smtClean="0"/>
              <a:t>the cells</a:t>
            </a:r>
          </a:p>
          <a:p>
            <a:pPr lvl="1"/>
            <a:r>
              <a:rPr lang="en-US" dirty="0" smtClean="0"/>
              <a:t>This is the </a:t>
            </a:r>
            <a:r>
              <a:rPr lang="en-US" u="sng" dirty="0" smtClean="0">
                <a:solidFill>
                  <a:srgbClr val="7030A0"/>
                </a:solidFill>
              </a:rPr>
              <a:t>Independent Variable</a:t>
            </a:r>
          </a:p>
          <a:p>
            <a:pPr lvl="1"/>
            <a:r>
              <a:rPr lang="en-US" dirty="0" smtClean="0"/>
              <a:t>The </a:t>
            </a:r>
            <a:r>
              <a:rPr lang="en-US" dirty="0" smtClean="0">
                <a:solidFill>
                  <a:srgbClr val="7030A0"/>
                </a:solidFill>
              </a:rPr>
              <a:t>Time</a:t>
            </a:r>
            <a:r>
              <a:rPr lang="en-US" dirty="0" smtClean="0"/>
              <a:t> </a:t>
            </a:r>
            <a:r>
              <a:rPr lang="en-US" dirty="0" smtClean="0"/>
              <a:t>does </a:t>
            </a:r>
            <a:r>
              <a:rPr lang="en-US" u="sng" dirty="0" smtClean="0"/>
              <a:t>NOT</a:t>
            </a:r>
            <a:r>
              <a:rPr lang="en-US" dirty="0" smtClean="0"/>
              <a:t> depend on the </a:t>
            </a:r>
            <a:r>
              <a:rPr lang="en-US" dirty="0" smtClean="0">
                <a:solidFill>
                  <a:schemeClr val="accent5">
                    <a:lumMod val="50000"/>
                  </a:schemeClr>
                </a:solidFill>
              </a:rPr>
              <a:t>levels of protein</a:t>
            </a:r>
            <a:endParaRPr lang="en-US" dirty="0">
              <a:solidFill>
                <a:schemeClr val="accent5">
                  <a:lumMod val="50000"/>
                </a:schemeClr>
              </a:solidFill>
            </a:endParaRPr>
          </a:p>
        </p:txBody>
      </p:sp>
    </p:spTree>
    <p:extLst>
      <p:ext uri="{BB962C8B-B14F-4D97-AF65-F5344CB8AC3E}">
        <p14:creationId xmlns:p14="http://schemas.microsoft.com/office/powerpoint/2010/main" val="1602841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50000"/>
                  </a:schemeClr>
                </a:solidFill>
              </a:rPr>
              <a:t>Dependent Variable</a:t>
            </a:r>
            <a:endParaRPr lang="en-US" dirty="0">
              <a:solidFill>
                <a:schemeClr val="accent5">
                  <a:lumMod val="50000"/>
                </a:schemeClr>
              </a:solidFill>
            </a:endParaRPr>
          </a:p>
        </p:txBody>
      </p:sp>
      <p:sp>
        <p:nvSpPr>
          <p:cNvPr id="3" name="Content Placeholder 2"/>
          <p:cNvSpPr>
            <a:spLocks noGrp="1"/>
          </p:cNvSpPr>
          <p:nvPr>
            <p:ph idx="1"/>
          </p:nvPr>
        </p:nvSpPr>
        <p:spPr/>
        <p:txBody>
          <a:bodyPr/>
          <a:lstStyle/>
          <a:p>
            <a:r>
              <a:rPr lang="en-US" dirty="0" smtClean="0"/>
              <a:t>The </a:t>
            </a:r>
            <a:r>
              <a:rPr lang="en-US" u="sng" dirty="0" smtClean="0">
                <a:solidFill>
                  <a:schemeClr val="tx2"/>
                </a:solidFill>
              </a:rPr>
              <a:t>Dependent Variable</a:t>
            </a:r>
            <a:r>
              <a:rPr lang="en-US" dirty="0" smtClean="0"/>
              <a:t> is not in your direct control</a:t>
            </a:r>
          </a:p>
          <a:p>
            <a:r>
              <a:rPr lang="en-US" dirty="0" smtClean="0"/>
              <a:t>It is the outcome of your experiment, the </a:t>
            </a:r>
            <a:r>
              <a:rPr lang="en-US" b="1" i="1" dirty="0" smtClean="0"/>
              <a:t>value that you are interested in observing</a:t>
            </a:r>
          </a:p>
          <a:p>
            <a:r>
              <a:rPr lang="en-US" dirty="0" smtClean="0"/>
              <a:t>In your </a:t>
            </a:r>
            <a:r>
              <a:rPr lang="en-US" dirty="0" smtClean="0"/>
              <a:t>experiment you have two </a:t>
            </a:r>
            <a:r>
              <a:rPr lang="en-US" u="sng" dirty="0" smtClean="0">
                <a:solidFill>
                  <a:schemeClr val="accent5">
                    <a:lumMod val="50000"/>
                  </a:schemeClr>
                </a:solidFill>
              </a:rPr>
              <a:t>Dependent Variables</a:t>
            </a:r>
            <a:r>
              <a:rPr lang="en-US" dirty="0" smtClean="0"/>
              <a:t> </a:t>
            </a:r>
          </a:p>
          <a:p>
            <a:pPr marL="914400" lvl="1" indent="-457200">
              <a:buFont typeface="+mj-lt"/>
              <a:buAutoNum type="arabicPeriod"/>
            </a:pPr>
            <a:r>
              <a:rPr lang="en-US" dirty="0"/>
              <a:t>T</a:t>
            </a:r>
            <a:r>
              <a:rPr lang="en-US" dirty="0" smtClean="0"/>
              <a:t>he </a:t>
            </a:r>
            <a:r>
              <a:rPr lang="en-US" u="sng" dirty="0" smtClean="0">
                <a:solidFill>
                  <a:schemeClr val="accent5">
                    <a:lumMod val="50000"/>
                  </a:schemeClr>
                </a:solidFill>
              </a:rPr>
              <a:t>Amount of Protein A</a:t>
            </a:r>
          </a:p>
          <a:p>
            <a:pPr marL="914400" lvl="1" indent="-457200">
              <a:buFont typeface="+mj-lt"/>
              <a:buAutoNum type="arabicPeriod"/>
            </a:pPr>
            <a:r>
              <a:rPr lang="en-US" dirty="0" smtClean="0"/>
              <a:t>The </a:t>
            </a:r>
            <a:r>
              <a:rPr lang="en-US" u="sng" dirty="0" smtClean="0">
                <a:solidFill>
                  <a:schemeClr val="accent5">
                    <a:lumMod val="50000"/>
                  </a:schemeClr>
                </a:solidFill>
              </a:rPr>
              <a:t>Amount of Protein D</a:t>
            </a:r>
            <a:endParaRPr lang="en-US" u="sng" dirty="0" smtClean="0">
              <a:solidFill>
                <a:schemeClr val="accent5">
                  <a:lumMod val="50000"/>
                </a:schemeClr>
              </a:solidFill>
            </a:endParaRPr>
          </a:p>
          <a:p>
            <a:r>
              <a:rPr lang="en-US" dirty="0" smtClean="0"/>
              <a:t>According to your hypothesis, the </a:t>
            </a:r>
            <a:r>
              <a:rPr lang="en-US" dirty="0" smtClean="0">
                <a:solidFill>
                  <a:schemeClr val="accent5">
                    <a:lumMod val="50000"/>
                  </a:schemeClr>
                </a:solidFill>
              </a:rPr>
              <a:t>Amounts of the Proteins </a:t>
            </a:r>
            <a:r>
              <a:rPr lang="en-US" dirty="0" smtClean="0"/>
              <a:t>will </a:t>
            </a:r>
            <a:r>
              <a:rPr lang="en-US" u="sng" dirty="0" smtClean="0"/>
              <a:t>DEPEND</a:t>
            </a:r>
            <a:r>
              <a:rPr lang="en-US" dirty="0" smtClean="0"/>
              <a:t> </a:t>
            </a:r>
            <a:r>
              <a:rPr lang="en-US" dirty="0" smtClean="0"/>
              <a:t>on the </a:t>
            </a:r>
            <a:r>
              <a:rPr lang="en-US" dirty="0" smtClean="0">
                <a:solidFill>
                  <a:srgbClr val="7030A0"/>
                </a:solidFill>
              </a:rPr>
              <a:t>Time </a:t>
            </a:r>
            <a:r>
              <a:rPr lang="en-US" dirty="0" smtClean="0"/>
              <a:t>that you observe them because they are going to keep changing throughout time</a:t>
            </a:r>
            <a:endParaRPr lang="en-US" dirty="0" smtClean="0">
              <a:solidFill>
                <a:srgbClr val="7030A0"/>
              </a:solidFill>
            </a:endParaRPr>
          </a:p>
        </p:txBody>
      </p:sp>
    </p:spTree>
    <p:extLst>
      <p:ext uri="{BB962C8B-B14F-4D97-AF65-F5344CB8AC3E}">
        <p14:creationId xmlns:p14="http://schemas.microsoft.com/office/powerpoint/2010/main" val="2253226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a:t>
            </a:r>
            <a:endParaRPr lang="en-US" dirty="0"/>
          </a:p>
        </p:txBody>
      </p:sp>
      <p:sp>
        <p:nvSpPr>
          <p:cNvPr id="3" name="Content Placeholder 2"/>
          <p:cNvSpPr>
            <a:spLocks noGrp="1"/>
          </p:cNvSpPr>
          <p:nvPr>
            <p:ph idx="1"/>
          </p:nvPr>
        </p:nvSpPr>
        <p:spPr>
          <a:xfrm>
            <a:off x="0" y="1555169"/>
            <a:ext cx="6711221" cy="4351338"/>
          </a:xfrm>
        </p:spPr>
        <p:txBody>
          <a:bodyPr/>
          <a:lstStyle/>
          <a:p>
            <a:r>
              <a:rPr lang="en-US" dirty="0" smtClean="0"/>
              <a:t>A </a:t>
            </a:r>
            <a:r>
              <a:rPr lang="en-US" u="sng" dirty="0" smtClean="0"/>
              <a:t>Table</a:t>
            </a:r>
            <a:r>
              <a:rPr lang="en-US" dirty="0" smtClean="0"/>
              <a:t> is used for recording data in an organized manner.</a:t>
            </a:r>
          </a:p>
          <a:p>
            <a:r>
              <a:rPr lang="en-US" u="sng" dirty="0" smtClean="0"/>
              <a:t>Tables</a:t>
            </a:r>
            <a:r>
              <a:rPr lang="en-US" dirty="0" smtClean="0"/>
              <a:t> have columns and rows</a:t>
            </a:r>
            <a:r>
              <a:rPr lang="en-US" dirty="0" smtClean="0"/>
              <a:t>. </a:t>
            </a:r>
          </a:p>
          <a:p>
            <a:r>
              <a:rPr lang="en-US" dirty="0" smtClean="0"/>
              <a:t>There </a:t>
            </a:r>
            <a:r>
              <a:rPr lang="en-US" dirty="0" smtClean="0"/>
              <a:t>is a column for each </a:t>
            </a:r>
            <a:r>
              <a:rPr lang="en-US" u="sng" dirty="0" smtClean="0"/>
              <a:t>Variable</a:t>
            </a:r>
          </a:p>
          <a:p>
            <a:pPr lvl="1"/>
            <a:r>
              <a:rPr lang="en-US" dirty="0" smtClean="0"/>
              <a:t>Then </a:t>
            </a:r>
            <a:r>
              <a:rPr lang="en-US" dirty="0" smtClean="0"/>
              <a:t>there are rows for each measurement that you take</a:t>
            </a:r>
          </a:p>
          <a:p>
            <a:pPr lvl="1"/>
            <a:r>
              <a:rPr lang="en-US" dirty="0" smtClean="0"/>
              <a:t>The data from your experiments goes into the rows</a:t>
            </a:r>
          </a:p>
        </p:txBody>
      </p:sp>
      <p:graphicFrame>
        <p:nvGraphicFramePr>
          <p:cNvPr id="4" name="Table 3"/>
          <p:cNvGraphicFramePr>
            <a:graphicFrameLocks noGrp="1"/>
          </p:cNvGraphicFramePr>
          <p:nvPr>
            <p:extLst>
              <p:ext uri="{D42A27DB-BD31-4B8C-83A1-F6EECF244321}">
                <p14:modId xmlns:p14="http://schemas.microsoft.com/office/powerpoint/2010/main" val="1223306305"/>
              </p:ext>
            </p:extLst>
          </p:nvPr>
        </p:nvGraphicFramePr>
        <p:xfrm>
          <a:off x="6529589" y="1307027"/>
          <a:ext cx="5692462" cy="4953390"/>
        </p:xfrm>
        <a:graphic>
          <a:graphicData uri="http://schemas.openxmlformats.org/drawingml/2006/table">
            <a:tbl>
              <a:tblPr firstRow="1" bandRow="1">
                <a:tableStyleId>{5C22544A-7EE6-4342-B048-85BDC9FD1C3A}</a:tableStyleId>
              </a:tblPr>
              <a:tblGrid>
                <a:gridCol w="1403797"/>
                <a:gridCol w="2137893"/>
                <a:gridCol w="2150772"/>
              </a:tblGrid>
              <a:tr h="381030">
                <a:tc>
                  <a:txBody>
                    <a:bodyPr/>
                    <a:lstStyle/>
                    <a:p>
                      <a:pPr algn="ctr"/>
                      <a:r>
                        <a:rPr lang="en-US" dirty="0" smtClean="0"/>
                        <a:t>Time</a:t>
                      </a:r>
                      <a:endParaRPr lang="en-US" dirty="0"/>
                    </a:p>
                  </a:txBody>
                  <a:tcPr/>
                </a:tc>
                <a:tc>
                  <a:txBody>
                    <a:bodyPr/>
                    <a:lstStyle/>
                    <a:p>
                      <a:pPr algn="ctr"/>
                      <a:r>
                        <a:rPr lang="en-US" dirty="0" smtClean="0"/>
                        <a:t>Amount of </a:t>
                      </a:r>
                      <a:r>
                        <a:rPr lang="en-US" dirty="0" smtClean="0"/>
                        <a:t>Protein A</a:t>
                      </a:r>
                      <a:endParaRPr lang="en-US" dirty="0"/>
                    </a:p>
                  </a:txBody>
                  <a:tcPr/>
                </a:tc>
                <a:tc>
                  <a:txBody>
                    <a:bodyPr/>
                    <a:lstStyle/>
                    <a:p>
                      <a:pPr algn="ctr"/>
                      <a:r>
                        <a:rPr lang="en-US" dirty="0" smtClean="0"/>
                        <a:t>Amount of Protein D</a:t>
                      </a:r>
                      <a:endParaRPr lang="en-US" dirty="0"/>
                    </a:p>
                  </a:txBody>
                  <a:tcPr/>
                </a:tc>
              </a:tr>
              <a:tr h="381030">
                <a:tc>
                  <a:txBody>
                    <a:bodyPr/>
                    <a:lstStyle/>
                    <a:p>
                      <a:pPr algn="ctr"/>
                      <a:r>
                        <a:rPr lang="en-US" dirty="0" smtClean="0"/>
                        <a:t>0 </a:t>
                      </a:r>
                      <a:r>
                        <a:rPr lang="en-US" dirty="0" smtClean="0"/>
                        <a:t>minutes</a:t>
                      </a:r>
                      <a:endParaRPr lang="en-US" dirty="0"/>
                    </a:p>
                  </a:txBody>
                  <a:tcPr/>
                </a:tc>
                <a:tc>
                  <a:txBody>
                    <a:bodyPr/>
                    <a:lstStyle/>
                    <a:p>
                      <a:pPr algn="ctr"/>
                      <a:r>
                        <a:rPr lang="en-US" dirty="0" smtClean="0"/>
                        <a:t>1 gram</a:t>
                      </a:r>
                      <a:endParaRPr lang="en-US" dirty="0"/>
                    </a:p>
                  </a:txBody>
                  <a:tcPr/>
                </a:tc>
                <a:tc>
                  <a:txBody>
                    <a:bodyPr/>
                    <a:lstStyle/>
                    <a:p>
                      <a:pPr algn="ctr"/>
                      <a:r>
                        <a:rPr lang="en-US" dirty="0" smtClean="0"/>
                        <a:t>0 grams</a:t>
                      </a:r>
                      <a:endParaRPr lang="en-US" dirty="0"/>
                    </a:p>
                  </a:txBody>
                  <a:tcPr/>
                </a:tc>
              </a:tr>
              <a:tr h="381030">
                <a:tc>
                  <a:txBody>
                    <a:bodyPr/>
                    <a:lstStyle/>
                    <a:p>
                      <a:pPr algn="ctr"/>
                      <a:r>
                        <a:rPr lang="en-US" dirty="0" smtClean="0"/>
                        <a:t>1 </a:t>
                      </a:r>
                      <a:r>
                        <a:rPr lang="en-US" dirty="0" smtClean="0"/>
                        <a:t>minutes</a:t>
                      </a:r>
                      <a:endParaRPr lang="en-US" dirty="0"/>
                    </a:p>
                  </a:txBody>
                  <a:tcPr/>
                </a:tc>
                <a:tc>
                  <a:txBody>
                    <a:bodyPr/>
                    <a:lstStyle/>
                    <a:p>
                      <a:pPr algn="ctr"/>
                      <a:r>
                        <a:rPr lang="en-US" dirty="0" smtClean="0"/>
                        <a:t>1 gram</a:t>
                      </a:r>
                      <a:endParaRPr lang="en-US" dirty="0"/>
                    </a:p>
                  </a:txBody>
                  <a:tcPr/>
                </a:tc>
                <a:tc>
                  <a:txBody>
                    <a:bodyPr/>
                    <a:lstStyle/>
                    <a:p>
                      <a:pPr algn="ctr"/>
                      <a:r>
                        <a:rPr lang="en-US" dirty="0" smtClean="0"/>
                        <a:t>6 grams</a:t>
                      </a:r>
                      <a:endParaRPr lang="en-US" dirty="0"/>
                    </a:p>
                  </a:txBody>
                  <a:tcPr/>
                </a:tc>
              </a:tr>
              <a:tr h="381030">
                <a:tc>
                  <a:txBody>
                    <a:bodyPr/>
                    <a:lstStyle/>
                    <a:p>
                      <a:pPr algn="ctr"/>
                      <a:r>
                        <a:rPr lang="en-US" dirty="0" smtClean="0"/>
                        <a:t>2 </a:t>
                      </a:r>
                      <a:r>
                        <a:rPr lang="en-US" dirty="0" smtClean="0"/>
                        <a:t>minutes</a:t>
                      </a:r>
                      <a:endParaRPr lang="en-US" dirty="0"/>
                    </a:p>
                  </a:txBody>
                  <a:tcPr/>
                </a:tc>
                <a:tc>
                  <a:txBody>
                    <a:bodyPr/>
                    <a:lstStyle/>
                    <a:p>
                      <a:pPr algn="ctr"/>
                      <a:r>
                        <a:rPr lang="en-US" dirty="0" smtClean="0"/>
                        <a:t>5 grams</a:t>
                      </a:r>
                      <a:endParaRPr lang="en-US" dirty="0"/>
                    </a:p>
                  </a:txBody>
                  <a:tcPr/>
                </a:tc>
                <a:tc>
                  <a:txBody>
                    <a:bodyPr/>
                    <a:lstStyle/>
                    <a:p>
                      <a:pPr algn="ctr"/>
                      <a:r>
                        <a:rPr lang="en-US" dirty="0" smtClean="0"/>
                        <a:t>6 grams</a:t>
                      </a:r>
                      <a:endParaRPr lang="en-US" dirty="0"/>
                    </a:p>
                  </a:txBody>
                  <a:tcPr/>
                </a:tc>
              </a:tr>
              <a:tr h="381030">
                <a:tc>
                  <a:txBody>
                    <a:bodyPr/>
                    <a:lstStyle/>
                    <a:p>
                      <a:pPr algn="ctr"/>
                      <a:r>
                        <a:rPr lang="en-US" dirty="0" smtClean="0"/>
                        <a:t>3 </a:t>
                      </a:r>
                      <a:r>
                        <a:rPr lang="en-US" dirty="0" smtClean="0"/>
                        <a:t>minutes</a:t>
                      </a:r>
                      <a:endParaRPr lang="en-US" dirty="0"/>
                    </a:p>
                  </a:txBody>
                  <a:tcPr/>
                </a:tc>
                <a:tc>
                  <a:txBody>
                    <a:bodyPr/>
                    <a:lstStyle/>
                    <a:p>
                      <a:pPr algn="ctr"/>
                      <a:r>
                        <a:rPr lang="en-US" dirty="0" smtClean="0"/>
                        <a:t>3 grams</a:t>
                      </a:r>
                      <a:endParaRPr lang="en-US" dirty="0"/>
                    </a:p>
                  </a:txBody>
                  <a:tcPr/>
                </a:tc>
                <a:tc>
                  <a:txBody>
                    <a:bodyPr/>
                    <a:lstStyle/>
                    <a:p>
                      <a:pPr algn="ctr"/>
                      <a:r>
                        <a:rPr lang="en-US" dirty="0" smtClean="0"/>
                        <a:t>4 grams</a:t>
                      </a:r>
                      <a:endParaRPr lang="en-US" dirty="0"/>
                    </a:p>
                  </a:txBody>
                  <a:tcPr/>
                </a:tc>
              </a:tr>
              <a:tr h="381030">
                <a:tc>
                  <a:txBody>
                    <a:bodyPr/>
                    <a:lstStyle/>
                    <a:p>
                      <a:pPr algn="ctr"/>
                      <a:r>
                        <a:rPr lang="en-US" dirty="0" smtClean="0"/>
                        <a:t>4 </a:t>
                      </a:r>
                      <a:r>
                        <a:rPr lang="en-US" dirty="0" smtClean="0"/>
                        <a:t>minutes</a:t>
                      </a:r>
                      <a:endParaRPr lang="en-US" dirty="0"/>
                    </a:p>
                  </a:txBody>
                  <a:tcPr/>
                </a:tc>
                <a:tc>
                  <a:txBody>
                    <a:bodyPr/>
                    <a:lstStyle/>
                    <a:p>
                      <a:pPr algn="ctr"/>
                      <a:r>
                        <a:rPr lang="en-US" dirty="0" smtClean="0"/>
                        <a:t>2 </a:t>
                      </a:r>
                      <a:r>
                        <a:rPr lang="en-US" dirty="0" smtClean="0"/>
                        <a:t>grams</a:t>
                      </a:r>
                      <a:endParaRPr lang="en-US" dirty="0"/>
                    </a:p>
                  </a:txBody>
                  <a:tcPr/>
                </a:tc>
                <a:tc>
                  <a:txBody>
                    <a:bodyPr/>
                    <a:lstStyle/>
                    <a:p>
                      <a:pPr algn="ctr"/>
                      <a:r>
                        <a:rPr lang="en-US" dirty="0" smtClean="0"/>
                        <a:t>1 grams</a:t>
                      </a:r>
                    </a:p>
                  </a:txBody>
                  <a:tcPr/>
                </a:tc>
              </a:tr>
              <a:tr h="381030">
                <a:tc>
                  <a:txBody>
                    <a:bodyPr/>
                    <a:lstStyle/>
                    <a:p>
                      <a:pPr algn="ctr"/>
                      <a:r>
                        <a:rPr lang="en-US" dirty="0" smtClean="0"/>
                        <a:t>5 minutes</a:t>
                      </a:r>
                      <a:endParaRPr lang="en-US" dirty="0"/>
                    </a:p>
                  </a:txBody>
                  <a:tcPr/>
                </a:tc>
                <a:tc>
                  <a:txBody>
                    <a:bodyPr/>
                    <a:lstStyle/>
                    <a:p>
                      <a:pPr algn="ctr"/>
                      <a:r>
                        <a:rPr lang="en-US" dirty="0" smtClean="0"/>
                        <a:t>1 gram</a:t>
                      </a:r>
                      <a:endParaRPr lang="en-US" dirty="0"/>
                    </a:p>
                  </a:txBody>
                  <a:tcPr/>
                </a:tc>
                <a:tc>
                  <a:txBody>
                    <a:bodyPr/>
                    <a:lstStyle/>
                    <a:p>
                      <a:pPr algn="ctr"/>
                      <a:r>
                        <a:rPr lang="en-US" dirty="0" smtClean="0"/>
                        <a:t>0 grams</a:t>
                      </a:r>
                    </a:p>
                  </a:txBody>
                  <a:tcPr/>
                </a:tc>
              </a:tr>
              <a:tr h="381030">
                <a:tc>
                  <a:txBody>
                    <a:bodyPr/>
                    <a:lstStyle/>
                    <a:p>
                      <a:pPr algn="ctr"/>
                      <a:r>
                        <a:rPr lang="en-US" dirty="0" smtClean="0"/>
                        <a:t>6 minutes</a:t>
                      </a:r>
                      <a:endParaRPr lang="en-US" dirty="0"/>
                    </a:p>
                  </a:txBody>
                  <a:tcPr/>
                </a:tc>
                <a:tc>
                  <a:txBody>
                    <a:bodyPr/>
                    <a:lstStyle/>
                    <a:p>
                      <a:pPr algn="ctr"/>
                      <a:r>
                        <a:rPr lang="en-US" dirty="0" smtClean="0"/>
                        <a:t>1 gram</a:t>
                      </a:r>
                      <a:endParaRPr lang="en-US" dirty="0"/>
                    </a:p>
                  </a:txBody>
                  <a:tcPr/>
                </a:tc>
                <a:tc>
                  <a:txBody>
                    <a:bodyPr/>
                    <a:lstStyle/>
                    <a:p>
                      <a:pPr algn="ctr"/>
                      <a:r>
                        <a:rPr lang="en-US" dirty="0" smtClean="0"/>
                        <a:t>0 grams</a:t>
                      </a:r>
                    </a:p>
                  </a:txBody>
                  <a:tcPr/>
                </a:tc>
              </a:tr>
              <a:tr h="381030">
                <a:tc>
                  <a:txBody>
                    <a:bodyPr/>
                    <a:lstStyle/>
                    <a:p>
                      <a:pPr algn="ctr"/>
                      <a:r>
                        <a:rPr lang="en-US" dirty="0" smtClean="0"/>
                        <a:t>7 minutes</a:t>
                      </a:r>
                      <a:endParaRPr lang="en-US" dirty="0"/>
                    </a:p>
                  </a:txBody>
                  <a:tcPr/>
                </a:tc>
                <a:tc>
                  <a:txBody>
                    <a:bodyPr/>
                    <a:lstStyle/>
                    <a:p>
                      <a:pPr algn="ctr"/>
                      <a:r>
                        <a:rPr lang="en-US" dirty="0" smtClean="0"/>
                        <a:t>1 grams</a:t>
                      </a:r>
                      <a:endParaRPr lang="en-US" dirty="0"/>
                    </a:p>
                  </a:txBody>
                  <a:tcPr/>
                </a:tc>
                <a:tc>
                  <a:txBody>
                    <a:bodyPr/>
                    <a:lstStyle/>
                    <a:p>
                      <a:pPr algn="ctr"/>
                      <a:r>
                        <a:rPr lang="en-US" dirty="0" smtClean="0"/>
                        <a:t>6 grams</a:t>
                      </a:r>
                    </a:p>
                  </a:txBody>
                  <a:tcPr/>
                </a:tc>
              </a:tr>
              <a:tr h="381030">
                <a:tc>
                  <a:txBody>
                    <a:bodyPr/>
                    <a:lstStyle/>
                    <a:p>
                      <a:pPr algn="ctr"/>
                      <a:r>
                        <a:rPr lang="en-US" dirty="0" smtClean="0"/>
                        <a:t>8 minutes</a:t>
                      </a:r>
                      <a:endParaRPr lang="en-US" dirty="0"/>
                    </a:p>
                  </a:txBody>
                  <a:tcPr/>
                </a:tc>
                <a:tc>
                  <a:txBody>
                    <a:bodyPr/>
                    <a:lstStyle/>
                    <a:p>
                      <a:pPr algn="ctr"/>
                      <a:r>
                        <a:rPr lang="en-US" dirty="0" smtClean="0"/>
                        <a:t>4</a:t>
                      </a:r>
                      <a:r>
                        <a:rPr lang="en-US" baseline="0" dirty="0" smtClean="0"/>
                        <a:t> grams</a:t>
                      </a:r>
                      <a:endParaRPr lang="en-US" dirty="0"/>
                    </a:p>
                  </a:txBody>
                  <a:tcPr/>
                </a:tc>
                <a:tc>
                  <a:txBody>
                    <a:bodyPr/>
                    <a:lstStyle/>
                    <a:p>
                      <a:pPr algn="ctr"/>
                      <a:r>
                        <a:rPr lang="en-US" dirty="0" smtClean="0"/>
                        <a:t>6 grams</a:t>
                      </a:r>
                    </a:p>
                  </a:txBody>
                  <a:tcPr/>
                </a:tc>
              </a:tr>
              <a:tr h="381030">
                <a:tc>
                  <a:txBody>
                    <a:bodyPr/>
                    <a:lstStyle/>
                    <a:p>
                      <a:pPr algn="ctr"/>
                      <a:r>
                        <a:rPr lang="en-US" dirty="0" smtClean="0"/>
                        <a:t>9 minutes</a:t>
                      </a:r>
                      <a:endParaRPr lang="en-US" dirty="0"/>
                    </a:p>
                  </a:txBody>
                  <a:tcPr/>
                </a:tc>
                <a:tc>
                  <a:txBody>
                    <a:bodyPr/>
                    <a:lstStyle/>
                    <a:p>
                      <a:pPr algn="ctr"/>
                      <a:r>
                        <a:rPr lang="en-US" dirty="0" smtClean="0"/>
                        <a:t>5 grams</a:t>
                      </a:r>
                      <a:endParaRPr lang="en-US" dirty="0"/>
                    </a:p>
                  </a:txBody>
                  <a:tcPr/>
                </a:tc>
                <a:tc>
                  <a:txBody>
                    <a:bodyPr/>
                    <a:lstStyle/>
                    <a:p>
                      <a:pPr algn="ctr"/>
                      <a:r>
                        <a:rPr lang="en-US" dirty="0" smtClean="0"/>
                        <a:t>5 grams</a:t>
                      </a:r>
                    </a:p>
                  </a:txBody>
                  <a:tcPr/>
                </a:tc>
              </a:tr>
              <a:tr h="381030">
                <a:tc>
                  <a:txBody>
                    <a:bodyPr/>
                    <a:lstStyle/>
                    <a:p>
                      <a:pPr algn="ctr"/>
                      <a:r>
                        <a:rPr lang="en-US" dirty="0" smtClean="0"/>
                        <a:t>10 minutes</a:t>
                      </a:r>
                      <a:endParaRPr lang="en-US" dirty="0"/>
                    </a:p>
                  </a:txBody>
                  <a:tcPr/>
                </a:tc>
                <a:tc>
                  <a:txBody>
                    <a:bodyPr/>
                    <a:lstStyle/>
                    <a:p>
                      <a:pPr algn="ctr"/>
                      <a:r>
                        <a:rPr lang="en-US" dirty="0" smtClean="0"/>
                        <a:t>3</a:t>
                      </a:r>
                      <a:r>
                        <a:rPr lang="en-US" baseline="0" dirty="0" smtClean="0"/>
                        <a:t> grams</a:t>
                      </a:r>
                      <a:endParaRPr lang="en-US" dirty="0"/>
                    </a:p>
                  </a:txBody>
                  <a:tcPr/>
                </a:tc>
                <a:tc>
                  <a:txBody>
                    <a:bodyPr/>
                    <a:lstStyle/>
                    <a:p>
                      <a:pPr algn="ctr"/>
                      <a:r>
                        <a:rPr lang="en-US" dirty="0" smtClean="0"/>
                        <a:t>2 grams</a:t>
                      </a:r>
                    </a:p>
                  </a:txBody>
                  <a:tcPr/>
                </a:tc>
              </a:tr>
              <a:tr h="381030">
                <a:tc>
                  <a:txBody>
                    <a:bodyPr/>
                    <a:lstStyle/>
                    <a:p>
                      <a:pPr algn="ctr"/>
                      <a:r>
                        <a:rPr lang="en-US" dirty="0" smtClean="0"/>
                        <a:t>11 minutes</a:t>
                      </a:r>
                      <a:endParaRPr lang="en-US" dirty="0"/>
                    </a:p>
                  </a:txBody>
                  <a:tcPr/>
                </a:tc>
                <a:tc>
                  <a:txBody>
                    <a:bodyPr/>
                    <a:lstStyle/>
                    <a:p>
                      <a:pPr algn="ctr"/>
                      <a:r>
                        <a:rPr lang="en-US" dirty="0" smtClean="0"/>
                        <a:t>1 grams</a:t>
                      </a:r>
                      <a:endParaRPr lang="en-US" dirty="0"/>
                    </a:p>
                  </a:txBody>
                  <a:tcPr/>
                </a:tc>
                <a:tc>
                  <a:txBody>
                    <a:bodyPr/>
                    <a:lstStyle/>
                    <a:p>
                      <a:pPr algn="ctr"/>
                      <a:r>
                        <a:rPr lang="en-US" dirty="0" smtClean="0"/>
                        <a:t>0 grams</a:t>
                      </a:r>
                    </a:p>
                  </a:txBody>
                  <a:tcPr/>
                </a:tc>
              </a:tr>
            </a:tbl>
          </a:graphicData>
        </a:graphic>
      </p:graphicFrame>
    </p:spTree>
    <p:extLst>
      <p:ext uri="{BB962C8B-B14F-4D97-AF65-F5344CB8AC3E}">
        <p14:creationId xmlns:p14="http://schemas.microsoft.com/office/powerpoint/2010/main" val="3338014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in Table)</a:t>
            </a:r>
            <a:endParaRPr lang="en-US" dirty="0"/>
          </a:p>
        </p:txBody>
      </p:sp>
      <p:sp>
        <p:nvSpPr>
          <p:cNvPr id="3" name="Content Placeholder 2"/>
          <p:cNvSpPr>
            <a:spLocks noGrp="1"/>
          </p:cNvSpPr>
          <p:nvPr>
            <p:ph idx="1"/>
          </p:nvPr>
        </p:nvSpPr>
        <p:spPr/>
        <p:txBody>
          <a:bodyPr/>
          <a:lstStyle/>
          <a:p>
            <a:r>
              <a:rPr lang="en-US" dirty="0" smtClean="0"/>
              <a:t>I would like to make a small animation where they are running the experiment and the values for the proteins comes up on their measuring device.  They will read these values and put them in the table correctly to move on.</a:t>
            </a:r>
            <a:endParaRPr lang="en-US" dirty="0"/>
          </a:p>
        </p:txBody>
      </p:sp>
    </p:spTree>
    <p:extLst>
      <p:ext uri="{BB962C8B-B14F-4D97-AF65-F5344CB8AC3E}">
        <p14:creationId xmlns:p14="http://schemas.microsoft.com/office/powerpoint/2010/main" val="4010918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idx="1"/>
          </p:nvPr>
        </p:nvSpPr>
        <p:spPr>
          <a:xfrm>
            <a:off x="302578" y="1881189"/>
            <a:ext cx="10454321" cy="4351338"/>
          </a:xfrm>
        </p:spPr>
        <p:txBody>
          <a:bodyPr/>
          <a:lstStyle/>
          <a:p>
            <a:r>
              <a:rPr lang="en-US" dirty="0" smtClean="0"/>
              <a:t>Now that we have the data organized in a table we need to graph it.</a:t>
            </a:r>
          </a:p>
          <a:p>
            <a:r>
              <a:rPr lang="en-US" dirty="0" smtClean="0"/>
              <a:t>A </a:t>
            </a:r>
            <a:r>
              <a:rPr lang="en-US" u="sng" dirty="0" smtClean="0"/>
              <a:t>Graph</a:t>
            </a:r>
            <a:r>
              <a:rPr lang="en-US" dirty="0" smtClean="0"/>
              <a:t> is used to help you visualize and understand the data.</a:t>
            </a:r>
          </a:p>
          <a:p>
            <a:r>
              <a:rPr lang="en-US" dirty="0" smtClean="0"/>
              <a:t>A Graph takes the information from your table and makes into a picture that makes sense</a:t>
            </a:r>
            <a:r>
              <a:rPr lang="en-US" dirty="0" smtClean="0"/>
              <a:t>.</a:t>
            </a:r>
            <a:endParaRPr lang="en-US" dirty="0" smtClean="0"/>
          </a:p>
        </p:txBody>
      </p:sp>
    </p:spTree>
    <p:extLst>
      <p:ext uri="{BB962C8B-B14F-4D97-AF65-F5344CB8AC3E}">
        <p14:creationId xmlns:p14="http://schemas.microsoft.com/office/powerpoint/2010/main" val="2464893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the Data</a:t>
            </a:r>
            <a:endParaRPr lang="en-US" dirty="0"/>
          </a:p>
        </p:txBody>
      </p:sp>
      <p:sp>
        <p:nvSpPr>
          <p:cNvPr id="3" name="Content Placeholder 2"/>
          <p:cNvSpPr>
            <a:spLocks noGrp="1"/>
          </p:cNvSpPr>
          <p:nvPr>
            <p:ph idx="1"/>
          </p:nvPr>
        </p:nvSpPr>
        <p:spPr/>
        <p:txBody>
          <a:bodyPr/>
          <a:lstStyle/>
          <a:p>
            <a:r>
              <a:rPr lang="en-US" dirty="0" smtClean="0"/>
              <a:t>Let’s take a close look at the graph</a:t>
            </a:r>
          </a:p>
          <a:p>
            <a:r>
              <a:rPr lang="en-US" dirty="0" smtClean="0"/>
              <a:t>When you put in a lot of protein D, protein A would increase.</a:t>
            </a:r>
          </a:p>
          <a:p>
            <a:r>
              <a:rPr lang="en-US" dirty="0" smtClean="0"/>
              <a:t>As time goes on, the cell clears out both proteins. A returns to a normal level of 1 gram, and D returns to a normal level of 0 grams</a:t>
            </a:r>
          </a:p>
          <a:p>
            <a:r>
              <a:rPr lang="en-US" dirty="0" smtClean="0"/>
              <a:t>So we can conclude that these two proteins are likely sharing an enzyme on their way to being degraded.</a:t>
            </a:r>
            <a:endParaRPr lang="en-US" dirty="0"/>
          </a:p>
        </p:txBody>
      </p:sp>
    </p:spTree>
    <p:extLst>
      <p:ext uri="{BB962C8B-B14F-4D97-AF65-F5344CB8AC3E}">
        <p14:creationId xmlns:p14="http://schemas.microsoft.com/office/powerpoint/2010/main" val="1298499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Are a Scientist Studying Proteins and Enzymes in Cells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92909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Guess How the Cell Handled the Proteins</a:t>
            </a:r>
            <a:endParaRPr lang="en-US" dirty="0"/>
          </a:p>
        </p:txBody>
      </p:sp>
      <p:sp>
        <p:nvSpPr>
          <p:cNvPr id="3" name="Content Placeholder 2"/>
          <p:cNvSpPr>
            <a:spLocks noGrp="1"/>
          </p:cNvSpPr>
          <p:nvPr>
            <p:ph idx="1"/>
          </p:nvPr>
        </p:nvSpPr>
        <p:spPr/>
        <p:txBody>
          <a:bodyPr/>
          <a:lstStyle/>
          <a:p>
            <a:r>
              <a:rPr lang="en-US" dirty="0" smtClean="0"/>
              <a:t>It is difficult to know for sure how the cell is processing the proteins.</a:t>
            </a:r>
          </a:p>
          <a:p>
            <a:r>
              <a:rPr lang="en-US" dirty="0" smtClean="0"/>
              <a:t>However, we can see that the cell was able to efficiently clean up the overloaded proteins in a short amount of time each time the levels were increased.</a:t>
            </a:r>
          </a:p>
          <a:p>
            <a:r>
              <a:rPr lang="en-US" dirty="0" smtClean="0"/>
              <a:t>We can make a logical guess that the cell is using a system similar to the bank, where one big line of proteins A and D feed into the next available enzyme.</a:t>
            </a:r>
            <a:endParaRPr lang="en-US" dirty="0"/>
          </a:p>
        </p:txBody>
      </p:sp>
    </p:spTree>
    <p:extLst>
      <p:ext uri="{BB962C8B-B14F-4D97-AF65-F5344CB8AC3E}">
        <p14:creationId xmlns:p14="http://schemas.microsoft.com/office/powerpoint/2010/main" val="3392592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05570" y="487367"/>
            <a:ext cx="1756045" cy="1760533"/>
            <a:chOff x="305570" y="487367"/>
            <a:chExt cx="3987139" cy="3946251"/>
          </a:xfrm>
        </p:grpSpPr>
        <p:grpSp>
          <p:nvGrpSpPr>
            <p:cNvPr id="6" name="Group 5"/>
            <p:cNvGrpSpPr/>
            <p:nvPr/>
          </p:nvGrpSpPr>
          <p:grpSpPr>
            <a:xfrm>
              <a:off x="305570" y="1712912"/>
              <a:ext cx="2786792" cy="2720706"/>
              <a:chOff x="2372754" y="1249430"/>
              <a:chExt cx="2786792" cy="2720706"/>
            </a:xfrm>
          </p:grpSpPr>
          <p:grpSp>
            <p:nvGrpSpPr>
              <p:cNvPr id="2" name="Group 1"/>
              <p:cNvGrpSpPr/>
              <p:nvPr/>
            </p:nvGrpSpPr>
            <p:grpSpPr>
              <a:xfrm>
                <a:off x="2372754" y="1249430"/>
                <a:ext cx="2786792" cy="2720706"/>
                <a:chOff x="7160654" y="3090930"/>
                <a:chExt cx="2786792" cy="2720706"/>
              </a:xfrm>
            </p:grpSpPr>
            <p:sp>
              <p:nvSpPr>
                <p:cNvPr id="3" name="Pie 2"/>
                <p:cNvSpPr/>
                <p:nvPr/>
              </p:nvSpPr>
              <p:spPr>
                <a:xfrm>
                  <a:off x="7160654" y="3090930"/>
                  <a:ext cx="1854557" cy="1815921"/>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Pie 3"/>
                <p:cNvSpPr/>
                <p:nvPr/>
              </p:nvSpPr>
              <p:spPr>
                <a:xfrm>
                  <a:off x="8092889" y="3995715"/>
                  <a:ext cx="1854557" cy="1815921"/>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 name="Chord 4"/>
              <p:cNvSpPr/>
              <p:nvPr/>
            </p:nvSpPr>
            <p:spPr>
              <a:xfrm rot="20344468">
                <a:off x="2588019" y="2157857"/>
                <a:ext cx="1539545" cy="1489749"/>
              </a:xfrm>
              <a:prstGeom prst="chor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1476582" y="487367"/>
              <a:ext cx="2082800" cy="1270000"/>
            </a:xfrm>
            <a:prstGeom prst="rect">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Flowchart: Process 7"/>
            <p:cNvSpPr/>
            <p:nvPr/>
          </p:nvSpPr>
          <p:spPr>
            <a:xfrm>
              <a:off x="2967101" y="2341678"/>
              <a:ext cx="1325608" cy="907959"/>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3728195" y="748187"/>
            <a:ext cx="1294527" cy="1297625"/>
            <a:chOff x="4582518" y="1844250"/>
            <a:chExt cx="3200312" cy="3079636"/>
          </a:xfrm>
        </p:grpSpPr>
        <p:grpSp>
          <p:nvGrpSpPr>
            <p:cNvPr id="9" name="Group 8"/>
            <p:cNvGrpSpPr/>
            <p:nvPr/>
          </p:nvGrpSpPr>
          <p:grpSpPr>
            <a:xfrm>
              <a:off x="4582518" y="2203180"/>
              <a:ext cx="2786792" cy="2720706"/>
              <a:chOff x="2372754" y="1249430"/>
              <a:chExt cx="2786792" cy="2720706"/>
            </a:xfrm>
          </p:grpSpPr>
          <p:grpSp>
            <p:nvGrpSpPr>
              <p:cNvPr id="10" name="Group 9"/>
              <p:cNvGrpSpPr/>
              <p:nvPr/>
            </p:nvGrpSpPr>
            <p:grpSpPr>
              <a:xfrm>
                <a:off x="2372754" y="1249430"/>
                <a:ext cx="2786792" cy="2720706"/>
                <a:chOff x="7160654" y="3090930"/>
                <a:chExt cx="2786792" cy="2720706"/>
              </a:xfrm>
            </p:grpSpPr>
            <p:sp>
              <p:nvSpPr>
                <p:cNvPr id="12" name="Pie 11"/>
                <p:cNvSpPr/>
                <p:nvPr/>
              </p:nvSpPr>
              <p:spPr>
                <a:xfrm>
                  <a:off x="7160654" y="3090930"/>
                  <a:ext cx="1854557" cy="1815921"/>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Pie 12"/>
                <p:cNvSpPr/>
                <p:nvPr/>
              </p:nvSpPr>
              <p:spPr>
                <a:xfrm>
                  <a:off x="8092889" y="3995715"/>
                  <a:ext cx="1854557" cy="1815921"/>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Chord 10"/>
              <p:cNvSpPr/>
              <p:nvPr/>
            </p:nvSpPr>
            <p:spPr>
              <a:xfrm rot="20344468">
                <a:off x="2588019" y="2157857"/>
                <a:ext cx="1539545" cy="1489749"/>
              </a:xfrm>
              <a:prstGeom prst="chor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5509796" y="1844250"/>
              <a:ext cx="2273034" cy="1252457"/>
            </a:xfrm>
            <a:prstGeom prst="rect">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Flowchart: Process 16"/>
            <p:cNvSpPr/>
            <p:nvPr/>
          </p:nvSpPr>
          <p:spPr>
            <a:xfrm>
              <a:off x="6432811" y="3107966"/>
              <a:ext cx="1350019" cy="907960"/>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6467921" y="669918"/>
            <a:ext cx="1850688" cy="1733563"/>
            <a:chOff x="7438455" y="1517160"/>
            <a:chExt cx="3954561" cy="3569203"/>
          </a:xfrm>
        </p:grpSpPr>
        <p:grpSp>
          <p:nvGrpSpPr>
            <p:cNvPr id="18" name="Group 17"/>
            <p:cNvGrpSpPr/>
            <p:nvPr/>
          </p:nvGrpSpPr>
          <p:grpSpPr>
            <a:xfrm>
              <a:off x="7438455" y="2365657"/>
              <a:ext cx="2786792" cy="2720706"/>
              <a:chOff x="2372754" y="1249430"/>
              <a:chExt cx="2786792" cy="2720706"/>
            </a:xfrm>
          </p:grpSpPr>
          <p:grpSp>
            <p:nvGrpSpPr>
              <p:cNvPr id="19" name="Group 18"/>
              <p:cNvGrpSpPr/>
              <p:nvPr/>
            </p:nvGrpSpPr>
            <p:grpSpPr>
              <a:xfrm>
                <a:off x="2372754" y="1249430"/>
                <a:ext cx="2786792" cy="2720706"/>
                <a:chOff x="7160654" y="3090930"/>
                <a:chExt cx="2786792" cy="2720706"/>
              </a:xfrm>
            </p:grpSpPr>
            <p:sp>
              <p:nvSpPr>
                <p:cNvPr id="21" name="Pie 20"/>
                <p:cNvSpPr/>
                <p:nvPr/>
              </p:nvSpPr>
              <p:spPr>
                <a:xfrm>
                  <a:off x="7160654" y="3090930"/>
                  <a:ext cx="1854557" cy="1815921"/>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Pie 21"/>
                <p:cNvSpPr/>
                <p:nvPr/>
              </p:nvSpPr>
              <p:spPr>
                <a:xfrm>
                  <a:off x="8092889" y="3995715"/>
                  <a:ext cx="1854557" cy="1815921"/>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Chord 19"/>
              <p:cNvSpPr/>
              <p:nvPr/>
            </p:nvSpPr>
            <p:spPr>
              <a:xfrm rot="20344468">
                <a:off x="2588019" y="2157857"/>
                <a:ext cx="1539545" cy="1489749"/>
              </a:xfrm>
              <a:prstGeom prst="chor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Flowchart: Process 22"/>
            <p:cNvSpPr/>
            <p:nvPr/>
          </p:nvSpPr>
          <p:spPr>
            <a:xfrm>
              <a:off x="10332828" y="2769617"/>
              <a:ext cx="1060188" cy="907960"/>
            </a:xfrm>
            <a:prstGeom prst="flowChartProces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408531" y="1517160"/>
              <a:ext cx="1983204" cy="1252457"/>
            </a:xfrm>
            <a:prstGeom prst="rect">
              <a:avLst/>
            </a:prstGeom>
            <a:solidFill>
              <a:schemeClr val="tx2">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27" name="Right Arrow 26"/>
          <p:cNvSpPr/>
          <p:nvPr/>
        </p:nvSpPr>
        <p:spPr>
          <a:xfrm>
            <a:off x="2413000" y="1257300"/>
            <a:ext cx="558800"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5398633" y="1266271"/>
            <a:ext cx="558800"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2489938">
            <a:off x="278819" y="1637429"/>
            <a:ext cx="1157514" cy="369332"/>
          </a:xfrm>
          <a:prstGeom prst="rect">
            <a:avLst/>
          </a:prstGeom>
          <a:noFill/>
        </p:spPr>
        <p:txBody>
          <a:bodyPr wrap="square" rtlCol="0">
            <a:spAutoFit/>
          </a:bodyPr>
          <a:lstStyle/>
          <a:p>
            <a:r>
              <a:rPr lang="en-US" dirty="0" smtClean="0"/>
              <a:t>ENZYME</a:t>
            </a:r>
            <a:endParaRPr lang="en-US" dirty="0"/>
          </a:p>
        </p:txBody>
      </p:sp>
      <p:sp>
        <p:nvSpPr>
          <p:cNvPr id="30" name="TextBox 29"/>
          <p:cNvSpPr txBox="1"/>
          <p:nvPr/>
        </p:nvSpPr>
        <p:spPr>
          <a:xfrm rot="2836661">
            <a:off x="3683676" y="1443891"/>
            <a:ext cx="1157514" cy="369332"/>
          </a:xfrm>
          <a:prstGeom prst="rect">
            <a:avLst/>
          </a:prstGeom>
          <a:noFill/>
        </p:spPr>
        <p:txBody>
          <a:bodyPr wrap="square" rtlCol="0">
            <a:spAutoFit/>
          </a:bodyPr>
          <a:lstStyle/>
          <a:p>
            <a:r>
              <a:rPr lang="en-US" dirty="0" smtClean="0"/>
              <a:t>ENZYME</a:t>
            </a:r>
            <a:endParaRPr lang="en-US" dirty="0"/>
          </a:p>
        </p:txBody>
      </p:sp>
      <p:sp>
        <p:nvSpPr>
          <p:cNvPr id="31" name="TextBox 30"/>
          <p:cNvSpPr txBox="1"/>
          <p:nvPr/>
        </p:nvSpPr>
        <p:spPr>
          <a:xfrm rot="2778778">
            <a:off x="6485748" y="1763952"/>
            <a:ext cx="1157514" cy="369332"/>
          </a:xfrm>
          <a:prstGeom prst="rect">
            <a:avLst/>
          </a:prstGeom>
          <a:noFill/>
        </p:spPr>
        <p:txBody>
          <a:bodyPr wrap="square" rtlCol="0">
            <a:spAutoFit/>
          </a:bodyPr>
          <a:lstStyle/>
          <a:p>
            <a:r>
              <a:rPr lang="en-US" dirty="0" smtClean="0"/>
              <a:t>ENZYME</a:t>
            </a:r>
            <a:endParaRPr lang="en-US" dirty="0"/>
          </a:p>
        </p:txBody>
      </p:sp>
      <p:sp>
        <p:nvSpPr>
          <p:cNvPr id="32" name="TextBox 31"/>
          <p:cNvSpPr txBox="1"/>
          <p:nvPr/>
        </p:nvSpPr>
        <p:spPr>
          <a:xfrm>
            <a:off x="801052" y="655503"/>
            <a:ext cx="1410879" cy="307777"/>
          </a:xfrm>
          <a:prstGeom prst="rect">
            <a:avLst/>
          </a:prstGeom>
          <a:noFill/>
        </p:spPr>
        <p:txBody>
          <a:bodyPr wrap="square" rtlCol="0">
            <a:spAutoFit/>
          </a:bodyPr>
          <a:lstStyle/>
          <a:p>
            <a:r>
              <a:rPr lang="en-US" sz="1400" dirty="0" smtClean="0"/>
              <a:t>PROTEIN A</a:t>
            </a:r>
            <a:endParaRPr lang="en-US" sz="1400" dirty="0"/>
          </a:p>
        </p:txBody>
      </p:sp>
      <p:sp>
        <p:nvSpPr>
          <p:cNvPr id="33" name="TextBox 32"/>
          <p:cNvSpPr txBox="1"/>
          <p:nvPr/>
        </p:nvSpPr>
        <p:spPr>
          <a:xfrm>
            <a:off x="4103279" y="855844"/>
            <a:ext cx="1008693" cy="307777"/>
          </a:xfrm>
          <a:prstGeom prst="rect">
            <a:avLst/>
          </a:prstGeom>
          <a:noFill/>
        </p:spPr>
        <p:txBody>
          <a:bodyPr wrap="square" rtlCol="0">
            <a:spAutoFit/>
          </a:bodyPr>
          <a:lstStyle/>
          <a:p>
            <a:pPr algn="ctr"/>
            <a:r>
              <a:rPr lang="en-US" sz="1400" dirty="0" smtClean="0"/>
              <a:t>PROTEIN A</a:t>
            </a:r>
            <a:endParaRPr lang="en-US" sz="1400" dirty="0"/>
          </a:p>
        </p:txBody>
      </p:sp>
      <p:sp>
        <p:nvSpPr>
          <p:cNvPr id="34" name="TextBox 33"/>
          <p:cNvSpPr txBox="1"/>
          <p:nvPr/>
        </p:nvSpPr>
        <p:spPr>
          <a:xfrm>
            <a:off x="1050095" y="1335712"/>
            <a:ext cx="1410879" cy="461665"/>
          </a:xfrm>
          <a:prstGeom prst="rect">
            <a:avLst/>
          </a:prstGeom>
          <a:noFill/>
        </p:spPr>
        <p:txBody>
          <a:bodyPr wrap="square" rtlCol="0">
            <a:spAutoFit/>
          </a:bodyPr>
          <a:lstStyle/>
          <a:p>
            <a:pPr algn="ctr"/>
            <a:r>
              <a:rPr lang="en-US" sz="1200" dirty="0" smtClean="0">
                <a:solidFill>
                  <a:schemeClr val="tx2">
                    <a:lumMod val="20000"/>
                    <a:lumOff val="80000"/>
                  </a:schemeClr>
                </a:solidFill>
              </a:rPr>
              <a:t>PROTEIN</a:t>
            </a:r>
          </a:p>
          <a:p>
            <a:pPr algn="ctr"/>
            <a:r>
              <a:rPr lang="en-US" sz="1200" dirty="0" smtClean="0">
                <a:solidFill>
                  <a:schemeClr val="tx2">
                    <a:lumMod val="20000"/>
                    <a:lumOff val="80000"/>
                  </a:schemeClr>
                </a:solidFill>
              </a:rPr>
              <a:t> B</a:t>
            </a:r>
            <a:endParaRPr lang="en-US" sz="1200" dirty="0">
              <a:solidFill>
                <a:schemeClr val="tx2">
                  <a:lumMod val="20000"/>
                  <a:lumOff val="80000"/>
                </a:schemeClr>
              </a:solidFill>
            </a:endParaRPr>
          </a:p>
        </p:txBody>
      </p:sp>
      <p:sp>
        <p:nvSpPr>
          <p:cNvPr id="35" name="TextBox 34"/>
          <p:cNvSpPr txBox="1"/>
          <p:nvPr/>
        </p:nvSpPr>
        <p:spPr>
          <a:xfrm>
            <a:off x="4046306" y="1225052"/>
            <a:ext cx="1410879" cy="461665"/>
          </a:xfrm>
          <a:prstGeom prst="rect">
            <a:avLst/>
          </a:prstGeom>
          <a:noFill/>
        </p:spPr>
        <p:txBody>
          <a:bodyPr wrap="square" rtlCol="0">
            <a:spAutoFit/>
          </a:bodyPr>
          <a:lstStyle/>
          <a:p>
            <a:pPr algn="ctr"/>
            <a:r>
              <a:rPr lang="en-US" sz="1200" dirty="0" smtClean="0">
                <a:solidFill>
                  <a:schemeClr val="tx2">
                    <a:lumMod val="20000"/>
                    <a:lumOff val="80000"/>
                  </a:schemeClr>
                </a:solidFill>
              </a:rPr>
              <a:t>PROTEIN</a:t>
            </a:r>
          </a:p>
          <a:p>
            <a:pPr algn="ctr"/>
            <a:r>
              <a:rPr lang="en-US" sz="1200" dirty="0" smtClean="0">
                <a:solidFill>
                  <a:schemeClr val="tx2">
                    <a:lumMod val="20000"/>
                    <a:lumOff val="80000"/>
                  </a:schemeClr>
                </a:solidFill>
              </a:rPr>
              <a:t> B</a:t>
            </a:r>
            <a:endParaRPr lang="en-US" sz="1200" dirty="0">
              <a:solidFill>
                <a:schemeClr val="tx2">
                  <a:lumMod val="20000"/>
                  <a:lumOff val="80000"/>
                </a:schemeClr>
              </a:solidFill>
            </a:endParaRPr>
          </a:p>
        </p:txBody>
      </p:sp>
      <p:sp>
        <p:nvSpPr>
          <p:cNvPr id="36" name="TextBox 35"/>
          <p:cNvSpPr txBox="1"/>
          <p:nvPr/>
        </p:nvSpPr>
        <p:spPr>
          <a:xfrm rot="2427411">
            <a:off x="7194940" y="887417"/>
            <a:ext cx="1410879" cy="338554"/>
          </a:xfrm>
          <a:prstGeom prst="rect">
            <a:avLst/>
          </a:prstGeom>
          <a:noFill/>
        </p:spPr>
        <p:txBody>
          <a:bodyPr wrap="square" rtlCol="0">
            <a:spAutoFit/>
          </a:bodyPr>
          <a:lstStyle/>
          <a:p>
            <a:pPr algn="ctr"/>
            <a:r>
              <a:rPr lang="en-US" sz="1600" dirty="0" smtClean="0">
                <a:solidFill>
                  <a:schemeClr val="tx2">
                    <a:lumMod val="20000"/>
                    <a:lumOff val="80000"/>
                  </a:schemeClr>
                </a:solidFill>
              </a:rPr>
              <a:t>PROTEIN C</a:t>
            </a:r>
            <a:endParaRPr lang="en-US" sz="1600" dirty="0">
              <a:solidFill>
                <a:schemeClr val="tx2">
                  <a:lumMod val="20000"/>
                  <a:lumOff val="80000"/>
                </a:schemeClr>
              </a:solidFill>
            </a:endParaRPr>
          </a:p>
        </p:txBody>
      </p:sp>
      <p:grpSp>
        <p:nvGrpSpPr>
          <p:cNvPr id="89" name="Group 88"/>
          <p:cNvGrpSpPr/>
          <p:nvPr/>
        </p:nvGrpSpPr>
        <p:grpSpPr>
          <a:xfrm>
            <a:off x="588122" y="4596503"/>
            <a:ext cx="7736404" cy="1852093"/>
            <a:chOff x="588122" y="4596503"/>
            <a:chExt cx="7736404" cy="1852093"/>
          </a:xfrm>
        </p:grpSpPr>
        <p:grpSp>
          <p:nvGrpSpPr>
            <p:cNvPr id="87" name="Group 86"/>
            <p:cNvGrpSpPr/>
            <p:nvPr/>
          </p:nvGrpSpPr>
          <p:grpSpPr>
            <a:xfrm>
              <a:off x="588122" y="4596503"/>
              <a:ext cx="2676607" cy="1852093"/>
              <a:chOff x="280853" y="4601396"/>
              <a:chExt cx="2676607" cy="1852093"/>
            </a:xfrm>
          </p:grpSpPr>
          <p:grpSp>
            <p:nvGrpSpPr>
              <p:cNvPr id="38" name="Group 37"/>
              <p:cNvGrpSpPr/>
              <p:nvPr/>
            </p:nvGrpSpPr>
            <p:grpSpPr>
              <a:xfrm>
                <a:off x="280853" y="4601396"/>
                <a:ext cx="1850688" cy="1733563"/>
                <a:chOff x="7438455" y="1517160"/>
                <a:chExt cx="3954561" cy="3569203"/>
              </a:xfrm>
            </p:grpSpPr>
            <p:grpSp>
              <p:nvGrpSpPr>
                <p:cNvPr id="39" name="Group 38"/>
                <p:cNvGrpSpPr/>
                <p:nvPr/>
              </p:nvGrpSpPr>
              <p:grpSpPr>
                <a:xfrm>
                  <a:off x="7438455" y="2365657"/>
                  <a:ext cx="2786792" cy="2720706"/>
                  <a:chOff x="2372754" y="1249430"/>
                  <a:chExt cx="2786792" cy="2720706"/>
                </a:xfrm>
              </p:grpSpPr>
              <p:grpSp>
                <p:nvGrpSpPr>
                  <p:cNvPr id="42" name="Group 41"/>
                  <p:cNvGrpSpPr/>
                  <p:nvPr/>
                </p:nvGrpSpPr>
                <p:grpSpPr>
                  <a:xfrm>
                    <a:off x="2372754" y="1249430"/>
                    <a:ext cx="2786792" cy="2720706"/>
                    <a:chOff x="7160654" y="3090930"/>
                    <a:chExt cx="2786792" cy="2720706"/>
                  </a:xfrm>
                </p:grpSpPr>
                <p:sp>
                  <p:nvSpPr>
                    <p:cNvPr id="44" name="Pie 43"/>
                    <p:cNvSpPr/>
                    <p:nvPr/>
                  </p:nvSpPr>
                  <p:spPr>
                    <a:xfrm>
                      <a:off x="7160654" y="3090930"/>
                      <a:ext cx="1854557" cy="1815921"/>
                    </a:xfrm>
                    <a:prstGeom prst="pi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Pie 44"/>
                    <p:cNvSpPr/>
                    <p:nvPr/>
                  </p:nvSpPr>
                  <p:spPr>
                    <a:xfrm>
                      <a:off x="8092889" y="3995715"/>
                      <a:ext cx="1854557" cy="1815921"/>
                    </a:xfrm>
                    <a:prstGeom prst="pi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3" name="Chord 42"/>
                  <p:cNvSpPr/>
                  <p:nvPr/>
                </p:nvSpPr>
                <p:spPr>
                  <a:xfrm rot="20344468">
                    <a:off x="2588019" y="2157857"/>
                    <a:ext cx="1539545" cy="1489749"/>
                  </a:xfrm>
                  <a:prstGeom prst="chor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Flowchart: Process 39"/>
                <p:cNvSpPr/>
                <p:nvPr/>
              </p:nvSpPr>
              <p:spPr>
                <a:xfrm>
                  <a:off x="10332828" y="2769617"/>
                  <a:ext cx="1060188" cy="907960"/>
                </a:xfrm>
                <a:prstGeom prst="flowChartProces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9408531" y="1517160"/>
                  <a:ext cx="1983204" cy="1252457"/>
                </a:xfrm>
                <a:prstGeom prst="rect">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46" name="TextBox 45"/>
              <p:cNvSpPr txBox="1"/>
              <p:nvPr/>
            </p:nvSpPr>
            <p:spPr>
              <a:xfrm rot="2778778">
                <a:off x="267245" y="5690066"/>
                <a:ext cx="1157514" cy="369332"/>
              </a:xfrm>
              <a:prstGeom prst="rect">
                <a:avLst/>
              </a:prstGeom>
              <a:noFill/>
            </p:spPr>
            <p:txBody>
              <a:bodyPr wrap="square" rtlCol="0">
                <a:spAutoFit/>
              </a:bodyPr>
              <a:lstStyle/>
              <a:p>
                <a:r>
                  <a:rPr lang="en-US" dirty="0" smtClean="0"/>
                  <a:t>ENZYME</a:t>
                </a:r>
                <a:endParaRPr lang="en-US" dirty="0"/>
              </a:p>
            </p:txBody>
          </p:sp>
          <p:sp>
            <p:nvSpPr>
              <p:cNvPr id="47" name="TextBox 46"/>
              <p:cNvSpPr txBox="1"/>
              <p:nvPr/>
            </p:nvSpPr>
            <p:spPr>
              <a:xfrm rot="2427411">
                <a:off x="976437" y="4813531"/>
                <a:ext cx="1410879" cy="338554"/>
              </a:xfrm>
              <a:prstGeom prst="rect">
                <a:avLst/>
              </a:prstGeom>
              <a:noFill/>
            </p:spPr>
            <p:txBody>
              <a:bodyPr wrap="square" rtlCol="0">
                <a:spAutoFit/>
              </a:bodyPr>
              <a:lstStyle/>
              <a:p>
                <a:pPr algn="ctr"/>
                <a:r>
                  <a:rPr lang="en-US" sz="1600" dirty="0" smtClean="0">
                    <a:solidFill>
                      <a:schemeClr val="tx2">
                        <a:lumMod val="20000"/>
                        <a:lumOff val="80000"/>
                      </a:schemeClr>
                    </a:solidFill>
                  </a:rPr>
                  <a:t>PROTEIN A</a:t>
                </a:r>
                <a:endParaRPr lang="en-US" sz="1600" dirty="0">
                  <a:solidFill>
                    <a:schemeClr val="tx2">
                      <a:lumMod val="20000"/>
                      <a:lumOff val="80000"/>
                    </a:schemeClr>
                  </a:solidFill>
                </a:endParaRPr>
              </a:p>
            </p:txBody>
          </p:sp>
          <p:sp>
            <p:nvSpPr>
              <p:cNvPr id="48" name="Right Arrow 47"/>
              <p:cNvSpPr/>
              <p:nvPr/>
            </p:nvSpPr>
            <p:spPr>
              <a:xfrm>
                <a:off x="2398660" y="5569353"/>
                <a:ext cx="558800"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3674021" y="4798788"/>
              <a:ext cx="1727788" cy="1459127"/>
              <a:chOff x="3674021" y="4798788"/>
              <a:chExt cx="1727788" cy="1459127"/>
            </a:xfrm>
          </p:grpSpPr>
          <p:grpSp>
            <p:nvGrpSpPr>
              <p:cNvPr id="60" name="Group 59"/>
              <p:cNvGrpSpPr/>
              <p:nvPr/>
            </p:nvGrpSpPr>
            <p:grpSpPr>
              <a:xfrm>
                <a:off x="3674021" y="4798788"/>
                <a:ext cx="1294527" cy="1297625"/>
                <a:chOff x="4582518" y="1844250"/>
                <a:chExt cx="3200312" cy="3079636"/>
              </a:xfrm>
            </p:grpSpPr>
            <p:grpSp>
              <p:nvGrpSpPr>
                <p:cNvPr id="61" name="Group 60"/>
                <p:cNvGrpSpPr/>
                <p:nvPr/>
              </p:nvGrpSpPr>
              <p:grpSpPr>
                <a:xfrm>
                  <a:off x="4582518" y="2203180"/>
                  <a:ext cx="2786792" cy="2720706"/>
                  <a:chOff x="2372754" y="1249430"/>
                  <a:chExt cx="2786792" cy="2720706"/>
                </a:xfrm>
              </p:grpSpPr>
              <p:grpSp>
                <p:nvGrpSpPr>
                  <p:cNvPr id="64" name="Group 63"/>
                  <p:cNvGrpSpPr/>
                  <p:nvPr/>
                </p:nvGrpSpPr>
                <p:grpSpPr>
                  <a:xfrm>
                    <a:off x="2372754" y="1249430"/>
                    <a:ext cx="2786792" cy="2720706"/>
                    <a:chOff x="7160654" y="3090930"/>
                    <a:chExt cx="2786792" cy="2720706"/>
                  </a:xfrm>
                </p:grpSpPr>
                <p:sp>
                  <p:nvSpPr>
                    <p:cNvPr id="66" name="Pie 65"/>
                    <p:cNvSpPr/>
                    <p:nvPr/>
                  </p:nvSpPr>
                  <p:spPr>
                    <a:xfrm>
                      <a:off x="7160654" y="3090930"/>
                      <a:ext cx="1854557" cy="1815921"/>
                    </a:xfrm>
                    <a:prstGeom prst="pi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Pie 66"/>
                    <p:cNvSpPr/>
                    <p:nvPr/>
                  </p:nvSpPr>
                  <p:spPr>
                    <a:xfrm>
                      <a:off x="8092889" y="3995715"/>
                      <a:ext cx="1854557" cy="1815921"/>
                    </a:xfrm>
                    <a:prstGeom prst="pi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5" name="Chord 64"/>
                  <p:cNvSpPr/>
                  <p:nvPr/>
                </p:nvSpPr>
                <p:spPr>
                  <a:xfrm rot="20344468">
                    <a:off x="2588019" y="2157857"/>
                    <a:ext cx="1539545" cy="1489749"/>
                  </a:xfrm>
                  <a:prstGeom prst="chor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61"/>
                <p:cNvSpPr/>
                <p:nvPr/>
              </p:nvSpPr>
              <p:spPr>
                <a:xfrm>
                  <a:off x="5509796" y="1844250"/>
                  <a:ext cx="2273034" cy="1252457"/>
                </a:xfrm>
                <a:prstGeom prst="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3" name="Flowchart: Process 62"/>
                <p:cNvSpPr/>
                <p:nvPr/>
              </p:nvSpPr>
              <p:spPr>
                <a:xfrm>
                  <a:off x="6432811" y="3107966"/>
                  <a:ext cx="1350019" cy="907960"/>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rot="2836661">
                <a:off x="3629502" y="5494492"/>
                <a:ext cx="1157514" cy="369332"/>
              </a:xfrm>
              <a:prstGeom prst="rect">
                <a:avLst/>
              </a:prstGeom>
              <a:noFill/>
            </p:spPr>
            <p:txBody>
              <a:bodyPr wrap="square" rtlCol="0">
                <a:spAutoFit/>
              </a:bodyPr>
              <a:lstStyle/>
              <a:p>
                <a:r>
                  <a:rPr lang="en-US" dirty="0" smtClean="0"/>
                  <a:t>ENZYME</a:t>
                </a:r>
                <a:endParaRPr lang="en-US" dirty="0"/>
              </a:p>
            </p:txBody>
          </p:sp>
          <p:sp>
            <p:nvSpPr>
              <p:cNvPr id="69" name="TextBox 68"/>
              <p:cNvSpPr txBox="1"/>
              <p:nvPr/>
            </p:nvSpPr>
            <p:spPr>
              <a:xfrm>
                <a:off x="4049105" y="4906445"/>
                <a:ext cx="1008693" cy="307777"/>
              </a:xfrm>
              <a:prstGeom prst="rect">
                <a:avLst/>
              </a:prstGeom>
              <a:noFill/>
            </p:spPr>
            <p:txBody>
              <a:bodyPr wrap="square" rtlCol="0">
                <a:spAutoFit/>
              </a:bodyPr>
              <a:lstStyle/>
              <a:p>
                <a:pPr algn="ctr"/>
                <a:r>
                  <a:rPr lang="en-US" sz="1400" dirty="0" smtClean="0"/>
                  <a:t>PROTEIN B</a:t>
                </a:r>
                <a:endParaRPr lang="en-US" sz="1400" dirty="0"/>
              </a:p>
            </p:txBody>
          </p:sp>
          <p:sp>
            <p:nvSpPr>
              <p:cNvPr id="70" name="TextBox 69"/>
              <p:cNvSpPr txBox="1"/>
              <p:nvPr/>
            </p:nvSpPr>
            <p:spPr>
              <a:xfrm>
                <a:off x="3990930" y="5317929"/>
                <a:ext cx="1410879" cy="461665"/>
              </a:xfrm>
              <a:prstGeom prst="rect">
                <a:avLst/>
              </a:prstGeom>
              <a:noFill/>
            </p:spPr>
            <p:txBody>
              <a:bodyPr wrap="square" rtlCol="0">
                <a:spAutoFit/>
              </a:bodyPr>
              <a:lstStyle/>
              <a:p>
                <a:pPr algn="ctr"/>
                <a:r>
                  <a:rPr lang="en-US" sz="1200" dirty="0" smtClean="0">
                    <a:solidFill>
                      <a:schemeClr val="tx2">
                        <a:lumMod val="20000"/>
                        <a:lumOff val="80000"/>
                      </a:schemeClr>
                    </a:solidFill>
                  </a:rPr>
                  <a:t>PROTEIN</a:t>
                </a:r>
              </a:p>
              <a:p>
                <a:pPr algn="ctr"/>
                <a:r>
                  <a:rPr lang="en-US" sz="1200" dirty="0" smtClean="0">
                    <a:solidFill>
                      <a:schemeClr val="tx2">
                        <a:lumMod val="20000"/>
                        <a:lumOff val="80000"/>
                      </a:schemeClr>
                    </a:solidFill>
                  </a:rPr>
                  <a:t> C</a:t>
                </a:r>
                <a:endParaRPr lang="en-US" sz="1200" dirty="0">
                  <a:solidFill>
                    <a:schemeClr val="tx2">
                      <a:lumMod val="20000"/>
                      <a:lumOff val="80000"/>
                    </a:schemeClr>
                  </a:solidFill>
                </a:endParaRPr>
              </a:p>
            </p:txBody>
          </p:sp>
        </p:grpSp>
        <p:grpSp>
          <p:nvGrpSpPr>
            <p:cNvPr id="86" name="Group 85"/>
            <p:cNvGrpSpPr/>
            <p:nvPr/>
          </p:nvGrpSpPr>
          <p:grpSpPr>
            <a:xfrm>
              <a:off x="6457203" y="4617860"/>
              <a:ext cx="1867323" cy="1659884"/>
              <a:chOff x="6748546" y="4552639"/>
              <a:chExt cx="1867323" cy="1659884"/>
            </a:xfrm>
          </p:grpSpPr>
          <p:grpSp>
            <p:nvGrpSpPr>
              <p:cNvPr id="85" name="Group 84"/>
              <p:cNvGrpSpPr/>
              <p:nvPr/>
            </p:nvGrpSpPr>
            <p:grpSpPr>
              <a:xfrm>
                <a:off x="6748546" y="4552639"/>
                <a:ext cx="1867323" cy="1511999"/>
                <a:chOff x="6742629" y="4539022"/>
                <a:chExt cx="1867323" cy="1511999"/>
              </a:xfrm>
            </p:grpSpPr>
            <p:grpSp>
              <p:nvGrpSpPr>
                <p:cNvPr id="72" name="Group 71"/>
                <p:cNvGrpSpPr/>
                <p:nvPr/>
              </p:nvGrpSpPr>
              <p:grpSpPr>
                <a:xfrm>
                  <a:off x="6742629" y="4904634"/>
                  <a:ext cx="1127258" cy="1146387"/>
                  <a:chOff x="2372754" y="1249430"/>
                  <a:chExt cx="2786792" cy="2720706"/>
                </a:xfrm>
              </p:grpSpPr>
              <p:grpSp>
                <p:nvGrpSpPr>
                  <p:cNvPr id="75" name="Group 74"/>
                  <p:cNvGrpSpPr/>
                  <p:nvPr/>
                </p:nvGrpSpPr>
                <p:grpSpPr>
                  <a:xfrm>
                    <a:off x="2372754" y="1249430"/>
                    <a:ext cx="2786792" cy="2720706"/>
                    <a:chOff x="7160654" y="3090930"/>
                    <a:chExt cx="2786792" cy="2720706"/>
                  </a:xfrm>
                </p:grpSpPr>
                <p:sp>
                  <p:nvSpPr>
                    <p:cNvPr id="77" name="Pie 76"/>
                    <p:cNvSpPr/>
                    <p:nvPr/>
                  </p:nvSpPr>
                  <p:spPr>
                    <a:xfrm>
                      <a:off x="7160654" y="3090930"/>
                      <a:ext cx="1854557" cy="1815921"/>
                    </a:xfrm>
                    <a:prstGeom prst="pi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Pie 77"/>
                    <p:cNvSpPr/>
                    <p:nvPr/>
                  </p:nvSpPr>
                  <p:spPr>
                    <a:xfrm>
                      <a:off x="8092889" y="3995715"/>
                      <a:ext cx="1854557" cy="1815921"/>
                    </a:xfrm>
                    <a:prstGeom prst="pi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6" name="Chord 75"/>
                  <p:cNvSpPr/>
                  <p:nvPr/>
                </p:nvSpPr>
                <p:spPr>
                  <a:xfrm rot="20344468">
                    <a:off x="2588019" y="2157857"/>
                    <a:ext cx="1539545" cy="1489749"/>
                  </a:xfrm>
                  <a:prstGeom prst="chor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7276867" y="4539022"/>
                  <a:ext cx="1008693" cy="527731"/>
                  <a:chOff x="7491073" y="4348501"/>
                  <a:chExt cx="1008693" cy="527731"/>
                </a:xfrm>
              </p:grpSpPr>
              <p:sp>
                <p:nvSpPr>
                  <p:cNvPr id="73" name="Rectangle 72"/>
                  <p:cNvSpPr/>
                  <p:nvPr/>
                </p:nvSpPr>
                <p:spPr>
                  <a:xfrm>
                    <a:off x="7491073" y="4348501"/>
                    <a:ext cx="919443" cy="527731"/>
                  </a:xfrm>
                  <a:prstGeom prst="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0" name="TextBox 79"/>
                  <p:cNvSpPr txBox="1"/>
                  <p:nvPr/>
                </p:nvSpPr>
                <p:spPr>
                  <a:xfrm>
                    <a:off x="7491073" y="4469509"/>
                    <a:ext cx="1008693" cy="307777"/>
                  </a:xfrm>
                  <a:prstGeom prst="rect">
                    <a:avLst/>
                  </a:prstGeom>
                  <a:noFill/>
                </p:spPr>
                <p:txBody>
                  <a:bodyPr wrap="square" rtlCol="0">
                    <a:spAutoFit/>
                  </a:bodyPr>
                  <a:lstStyle/>
                  <a:p>
                    <a:pPr algn="ctr"/>
                    <a:r>
                      <a:rPr lang="en-US" sz="1400" dirty="0" smtClean="0"/>
                      <a:t>PROTEIN B</a:t>
                    </a:r>
                    <a:endParaRPr lang="en-US" sz="1400" dirty="0"/>
                  </a:p>
                </p:txBody>
              </p:sp>
            </p:grpSp>
            <p:grpSp>
              <p:nvGrpSpPr>
                <p:cNvPr id="83" name="Group 82"/>
                <p:cNvGrpSpPr/>
                <p:nvPr/>
              </p:nvGrpSpPr>
              <p:grpSpPr>
                <a:xfrm>
                  <a:off x="7782667" y="5214222"/>
                  <a:ext cx="827285" cy="461665"/>
                  <a:chOff x="7915182" y="5095686"/>
                  <a:chExt cx="827285" cy="461665"/>
                </a:xfrm>
              </p:grpSpPr>
              <p:sp>
                <p:nvSpPr>
                  <p:cNvPr id="74" name="Flowchart: Process 73"/>
                  <p:cNvSpPr/>
                  <p:nvPr/>
                </p:nvSpPr>
                <p:spPr>
                  <a:xfrm>
                    <a:off x="8057180" y="5095686"/>
                    <a:ext cx="546083" cy="382575"/>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7915182" y="5095686"/>
                    <a:ext cx="827285" cy="461665"/>
                  </a:xfrm>
                  <a:prstGeom prst="rect">
                    <a:avLst/>
                  </a:prstGeom>
                  <a:noFill/>
                </p:spPr>
                <p:txBody>
                  <a:bodyPr wrap="square" rtlCol="0">
                    <a:spAutoFit/>
                  </a:bodyPr>
                  <a:lstStyle/>
                  <a:p>
                    <a:pPr algn="ctr"/>
                    <a:r>
                      <a:rPr lang="en-US" sz="1200" dirty="0" smtClean="0">
                        <a:solidFill>
                          <a:schemeClr val="tx2">
                            <a:lumMod val="20000"/>
                            <a:lumOff val="80000"/>
                          </a:schemeClr>
                        </a:solidFill>
                      </a:rPr>
                      <a:t>PROTEIN</a:t>
                    </a:r>
                  </a:p>
                  <a:p>
                    <a:pPr algn="ctr"/>
                    <a:r>
                      <a:rPr lang="en-US" sz="1200" dirty="0" smtClean="0">
                        <a:solidFill>
                          <a:schemeClr val="tx2">
                            <a:lumMod val="20000"/>
                            <a:lumOff val="80000"/>
                          </a:schemeClr>
                        </a:solidFill>
                      </a:rPr>
                      <a:t> C</a:t>
                    </a:r>
                    <a:endParaRPr lang="en-US" sz="1200" dirty="0">
                      <a:solidFill>
                        <a:schemeClr val="tx2">
                          <a:lumMod val="20000"/>
                          <a:lumOff val="80000"/>
                        </a:schemeClr>
                      </a:solidFill>
                    </a:endParaRPr>
                  </a:p>
                </p:txBody>
              </p:sp>
            </p:grpSp>
          </p:grpSp>
          <p:sp>
            <p:nvSpPr>
              <p:cNvPr id="79" name="TextBox 78"/>
              <p:cNvSpPr txBox="1"/>
              <p:nvPr/>
            </p:nvSpPr>
            <p:spPr>
              <a:xfrm rot="2836661">
                <a:off x="6698110" y="5449100"/>
                <a:ext cx="1157514" cy="369332"/>
              </a:xfrm>
              <a:prstGeom prst="rect">
                <a:avLst/>
              </a:prstGeom>
              <a:noFill/>
            </p:spPr>
            <p:txBody>
              <a:bodyPr wrap="square" rtlCol="0">
                <a:spAutoFit/>
              </a:bodyPr>
              <a:lstStyle/>
              <a:p>
                <a:r>
                  <a:rPr lang="en-US" dirty="0" smtClean="0"/>
                  <a:t>ENZYME</a:t>
                </a:r>
                <a:endParaRPr lang="en-US" dirty="0"/>
              </a:p>
            </p:txBody>
          </p:sp>
        </p:grpSp>
        <p:sp>
          <p:nvSpPr>
            <p:cNvPr id="84" name="Right Arrow 83"/>
            <p:cNvSpPr/>
            <p:nvPr/>
          </p:nvSpPr>
          <p:spPr>
            <a:xfrm>
              <a:off x="5449681" y="5382850"/>
              <a:ext cx="558800"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96081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Group 104"/>
          <p:cNvGrpSpPr/>
          <p:nvPr/>
        </p:nvGrpSpPr>
        <p:grpSpPr>
          <a:xfrm>
            <a:off x="956470" y="1517869"/>
            <a:ext cx="1861352" cy="1037643"/>
            <a:chOff x="956470" y="1517869"/>
            <a:chExt cx="1861352" cy="1037643"/>
          </a:xfrm>
        </p:grpSpPr>
        <p:sp>
          <p:nvSpPr>
            <p:cNvPr id="2" name="Chord 1"/>
            <p:cNvSpPr/>
            <p:nvPr/>
          </p:nvSpPr>
          <p:spPr>
            <a:xfrm rot="17548599">
              <a:off x="1651454" y="1915432"/>
              <a:ext cx="640080" cy="64008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ord 2"/>
            <p:cNvSpPr/>
            <p:nvPr/>
          </p:nvSpPr>
          <p:spPr>
            <a:xfrm rot="6749015">
              <a:off x="1651433" y="1548581"/>
              <a:ext cx="640080" cy="64008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673225" y="1984375"/>
              <a:ext cx="593725" cy="1333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rot="5400000">
              <a:off x="1924049" y="1955800"/>
              <a:ext cx="92075" cy="190500"/>
              <a:chOff x="539750" y="3114675"/>
              <a:chExt cx="92075" cy="190500"/>
            </a:xfrm>
          </p:grpSpPr>
          <p:sp>
            <p:nvSpPr>
              <p:cNvPr id="9" name="Oval 8"/>
              <p:cNvSpPr/>
              <p:nvPr/>
            </p:nvSpPr>
            <p:spPr>
              <a:xfrm>
                <a:off x="539750" y="311467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9750" y="320992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Arrow Connector 16"/>
            <p:cNvCxnSpPr/>
            <p:nvPr/>
          </p:nvCxnSpPr>
          <p:spPr>
            <a:xfrm>
              <a:off x="1204913" y="2051050"/>
              <a:ext cx="6405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2126284" y="2051050"/>
              <a:ext cx="3525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1768870" y="1517869"/>
              <a:ext cx="402432" cy="461665"/>
            </a:xfrm>
            <a:prstGeom prst="rect">
              <a:avLst/>
            </a:prstGeom>
            <a:noFill/>
          </p:spPr>
          <p:txBody>
            <a:bodyPr wrap="square" rtlCol="0">
              <a:spAutoFit/>
            </a:bodyPr>
            <a:lstStyle/>
            <a:p>
              <a:pPr algn="ctr"/>
              <a:r>
                <a:rPr lang="en-US" sz="2400" b="1" dirty="0" smtClean="0"/>
                <a:t>G</a:t>
              </a:r>
              <a:endParaRPr lang="en-US" b="1" dirty="0"/>
            </a:p>
          </p:txBody>
        </p:sp>
        <p:grpSp>
          <p:nvGrpSpPr>
            <p:cNvPr id="77" name="Group 76"/>
            <p:cNvGrpSpPr/>
            <p:nvPr/>
          </p:nvGrpSpPr>
          <p:grpSpPr>
            <a:xfrm>
              <a:off x="956470" y="1958717"/>
              <a:ext cx="219868" cy="184666"/>
              <a:chOff x="956470" y="1958717"/>
              <a:chExt cx="219868" cy="184666"/>
            </a:xfrm>
          </p:grpSpPr>
          <p:grpSp>
            <p:nvGrpSpPr>
              <p:cNvPr id="7" name="Group 6"/>
              <p:cNvGrpSpPr/>
              <p:nvPr/>
            </p:nvGrpSpPr>
            <p:grpSpPr>
              <a:xfrm rot="5400000">
                <a:off x="1035050" y="1955801"/>
                <a:ext cx="92076" cy="190500"/>
                <a:chOff x="539750" y="3114675"/>
                <a:chExt cx="92076" cy="190500"/>
              </a:xfrm>
            </p:grpSpPr>
            <p:sp>
              <p:nvSpPr>
                <p:cNvPr id="5" name="Oval 4"/>
                <p:cNvSpPr/>
                <p:nvPr/>
              </p:nvSpPr>
              <p:spPr>
                <a:xfrm>
                  <a:off x="539751" y="311467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39750" y="320992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956470" y="1958717"/>
                <a:ext cx="107156" cy="184666"/>
              </a:xfrm>
              <a:prstGeom prst="rect">
                <a:avLst/>
              </a:prstGeom>
              <a:noFill/>
            </p:spPr>
            <p:txBody>
              <a:bodyPr wrap="square" rtlCol="0">
                <a:spAutoFit/>
              </a:bodyPr>
              <a:lstStyle/>
              <a:p>
                <a:r>
                  <a:rPr lang="en-US" sz="600" dirty="0" smtClean="0"/>
                  <a:t>A</a:t>
                </a:r>
                <a:endParaRPr lang="en-US" sz="1100" dirty="0"/>
              </a:p>
            </p:txBody>
          </p:sp>
          <p:sp>
            <p:nvSpPr>
              <p:cNvPr id="23" name="TextBox 22"/>
              <p:cNvSpPr txBox="1"/>
              <p:nvPr/>
            </p:nvSpPr>
            <p:spPr>
              <a:xfrm>
                <a:off x="1056877" y="1958717"/>
                <a:ext cx="107156" cy="184666"/>
              </a:xfrm>
              <a:prstGeom prst="rect">
                <a:avLst/>
              </a:prstGeom>
              <a:noFill/>
            </p:spPr>
            <p:txBody>
              <a:bodyPr wrap="square" rtlCol="0">
                <a:spAutoFit/>
              </a:bodyPr>
              <a:lstStyle/>
              <a:p>
                <a:r>
                  <a:rPr lang="en-US" sz="600" dirty="0" smtClean="0"/>
                  <a:t>A</a:t>
                </a:r>
                <a:endParaRPr lang="en-US" sz="1100" dirty="0"/>
              </a:p>
            </p:txBody>
          </p:sp>
        </p:grpSp>
        <p:sp>
          <p:nvSpPr>
            <p:cNvPr id="24" name="TextBox 23"/>
            <p:cNvSpPr txBox="1"/>
            <p:nvPr/>
          </p:nvSpPr>
          <p:spPr>
            <a:xfrm>
              <a:off x="1862761" y="1958717"/>
              <a:ext cx="82338" cy="184666"/>
            </a:xfrm>
            <a:prstGeom prst="rect">
              <a:avLst/>
            </a:prstGeom>
            <a:noFill/>
          </p:spPr>
          <p:txBody>
            <a:bodyPr wrap="square" rtlCol="0">
              <a:spAutoFit/>
            </a:bodyPr>
            <a:lstStyle/>
            <a:p>
              <a:r>
                <a:rPr lang="en-US" sz="600" dirty="0" smtClean="0"/>
                <a:t>A</a:t>
              </a:r>
              <a:endParaRPr lang="en-US" sz="1100" dirty="0"/>
            </a:p>
          </p:txBody>
        </p:sp>
        <p:sp>
          <p:nvSpPr>
            <p:cNvPr id="25" name="TextBox 24"/>
            <p:cNvSpPr txBox="1"/>
            <p:nvPr/>
          </p:nvSpPr>
          <p:spPr>
            <a:xfrm>
              <a:off x="1956209" y="1958717"/>
              <a:ext cx="82338" cy="184666"/>
            </a:xfrm>
            <a:prstGeom prst="rect">
              <a:avLst/>
            </a:prstGeom>
            <a:noFill/>
          </p:spPr>
          <p:txBody>
            <a:bodyPr wrap="square" rtlCol="0">
              <a:spAutoFit/>
            </a:bodyPr>
            <a:lstStyle/>
            <a:p>
              <a:r>
                <a:rPr lang="en-US" sz="600" dirty="0" smtClean="0"/>
                <a:t>A</a:t>
              </a:r>
              <a:endParaRPr lang="en-US" sz="1100" dirty="0"/>
            </a:p>
          </p:txBody>
        </p:sp>
        <p:grpSp>
          <p:nvGrpSpPr>
            <p:cNvPr id="98" name="Group 97"/>
            <p:cNvGrpSpPr/>
            <p:nvPr/>
          </p:nvGrpSpPr>
          <p:grpSpPr>
            <a:xfrm>
              <a:off x="2520120" y="1938241"/>
              <a:ext cx="297702" cy="241538"/>
              <a:chOff x="2520120" y="1938241"/>
              <a:chExt cx="297702" cy="241538"/>
            </a:xfrm>
          </p:grpSpPr>
          <p:grpSp>
            <p:nvGrpSpPr>
              <p:cNvPr id="11" name="Group 10"/>
              <p:cNvGrpSpPr/>
              <p:nvPr/>
            </p:nvGrpSpPr>
            <p:grpSpPr>
              <a:xfrm rot="6307703">
                <a:off x="2627322" y="1917711"/>
                <a:ext cx="92075" cy="288925"/>
                <a:chOff x="539750" y="3114675"/>
                <a:chExt cx="92075" cy="288925"/>
              </a:xfrm>
            </p:grpSpPr>
            <p:sp>
              <p:nvSpPr>
                <p:cNvPr id="12" name="Oval 11"/>
                <p:cNvSpPr/>
                <p:nvPr/>
              </p:nvSpPr>
              <p:spPr>
                <a:xfrm>
                  <a:off x="539750" y="3114675"/>
                  <a:ext cx="92075" cy="9525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9750" y="3308350"/>
                  <a:ext cx="92075" cy="95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p:cNvSpPr txBox="1"/>
              <p:nvPr/>
            </p:nvSpPr>
            <p:spPr>
              <a:xfrm>
                <a:off x="2520120" y="1938241"/>
                <a:ext cx="82338" cy="184666"/>
              </a:xfrm>
              <a:prstGeom prst="rect">
                <a:avLst/>
              </a:prstGeom>
              <a:noFill/>
            </p:spPr>
            <p:txBody>
              <a:bodyPr wrap="square" rtlCol="0">
                <a:spAutoFit/>
              </a:bodyPr>
              <a:lstStyle/>
              <a:p>
                <a:r>
                  <a:rPr lang="en-US" sz="600" dirty="0"/>
                  <a:t>B</a:t>
                </a:r>
                <a:endParaRPr lang="en-US" sz="1100" dirty="0"/>
              </a:p>
            </p:txBody>
          </p:sp>
          <p:sp>
            <p:nvSpPr>
              <p:cNvPr id="27" name="TextBox 26"/>
              <p:cNvSpPr txBox="1"/>
              <p:nvPr/>
            </p:nvSpPr>
            <p:spPr>
              <a:xfrm>
                <a:off x="2700633" y="1995113"/>
                <a:ext cx="82338" cy="184666"/>
              </a:xfrm>
              <a:prstGeom prst="rect">
                <a:avLst/>
              </a:prstGeom>
              <a:noFill/>
            </p:spPr>
            <p:txBody>
              <a:bodyPr wrap="square" rtlCol="0">
                <a:spAutoFit/>
              </a:bodyPr>
              <a:lstStyle/>
              <a:p>
                <a:r>
                  <a:rPr lang="en-US" sz="600" dirty="0" smtClean="0"/>
                  <a:t>C</a:t>
                </a:r>
                <a:endParaRPr lang="en-US" sz="600" dirty="0"/>
              </a:p>
            </p:txBody>
          </p:sp>
        </p:grpSp>
      </p:grpSp>
      <p:grpSp>
        <p:nvGrpSpPr>
          <p:cNvPr id="29" name="Group 28"/>
          <p:cNvGrpSpPr/>
          <p:nvPr/>
        </p:nvGrpSpPr>
        <p:grpSpPr>
          <a:xfrm>
            <a:off x="3442473" y="1526513"/>
            <a:ext cx="1860001" cy="1037643"/>
            <a:chOff x="758436" y="3013294"/>
            <a:chExt cx="1860001" cy="1037643"/>
          </a:xfrm>
        </p:grpSpPr>
        <p:sp>
          <p:nvSpPr>
            <p:cNvPr id="30" name="Chord 29"/>
            <p:cNvSpPr/>
            <p:nvPr/>
          </p:nvSpPr>
          <p:spPr>
            <a:xfrm rot="17548599">
              <a:off x="1451429" y="3410857"/>
              <a:ext cx="640080" cy="640080"/>
            </a:xfrm>
            <a:prstGeom prst="chord">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hord 30"/>
            <p:cNvSpPr/>
            <p:nvPr/>
          </p:nvSpPr>
          <p:spPr>
            <a:xfrm rot="6749015">
              <a:off x="1451408" y="3044006"/>
              <a:ext cx="640080" cy="640080"/>
            </a:xfrm>
            <a:prstGeom prst="chord">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473200" y="3479800"/>
              <a:ext cx="593725" cy="133350"/>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rot="5400000">
              <a:off x="835025" y="3451225"/>
              <a:ext cx="92075" cy="190500"/>
              <a:chOff x="539750" y="3114675"/>
              <a:chExt cx="92075" cy="190500"/>
            </a:xfrm>
          </p:grpSpPr>
          <p:sp>
            <p:nvSpPr>
              <p:cNvPr id="49" name="Oval 48"/>
              <p:cNvSpPr/>
              <p:nvPr/>
            </p:nvSpPr>
            <p:spPr>
              <a:xfrm>
                <a:off x="539750" y="311467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39750" y="320992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rot="5400000">
              <a:off x="1724024" y="3451225"/>
              <a:ext cx="92075" cy="190500"/>
              <a:chOff x="539750" y="3114675"/>
              <a:chExt cx="92075" cy="190500"/>
            </a:xfrm>
          </p:grpSpPr>
          <p:sp>
            <p:nvSpPr>
              <p:cNvPr id="47" name="Oval 46"/>
              <p:cNvSpPr/>
              <p:nvPr/>
            </p:nvSpPr>
            <p:spPr>
              <a:xfrm>
                <a:off x="539750" y="311467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39750" y="320992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rot="6307703">
              <a:off x="2420280" y="3403970"/>
              <a:ext cx="95383" cy="300931"/>
              <a:chOff x="536442" y="3114675"/>
              <a:chExt cx="95383" cy="300931"/>
            </a:xfrm>
          </p:grpSpPr>
          <p:sp>
            <p:nvSpPr>
              <p:cNvPr id="45" name="Oval 44"/>
              <p:cNvSpPr/>
              <p:nvPr/>
            </p:nvSpPr>
            <p:spPr>
              <a:xfrm>
                <a:off x="539750" y="3114675"/>
                <a:ext cx="92075" cy="9525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36442" y="3320356"/>
                <a:ext cx="92075" cy="95250"/>
              </a:xfrm>
              <a:prstGeom prst="ellipse">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Arrow Connector 35"/>
            <p:cNvCxnSpPr/>
            <p:nvPr/>
          </p:nvCxnSpPr>
          <p:spPr>
            <a:xfrm>
              <a:off x="1004888" y="3546475"/>
              <a:ext cx="6405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1926259" y="3546475"/>
              <a:ext cx="3525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1568845" y="3013294"/>
              <a:ext cx="402432" cy="461665"/>
            </a:xfrm>
            <a:prstGeom prst="rect">
              <a:avLst/>
            </a:prstGeom>
            <a:noFill/>
          </p:spPr>
          <p:txBody>
            <a:bodyPr wrap="square" rtlCol="0">
              <a:spAutoFit/>
            </a:bodyPr>
            <a:lstStyle/>
            <a:p>
              <a:pPr algn="ctr"/>
              <a:r>
                <a:rPr lang="en-US" sz="2400" b="1" dirty="0"/>
                <a:t>H</a:t>
              </a:r>
            </a:p>
          </p:txBody>
        </p:sp>
        <p:sp>
          <p:nvSpPr>
            <p:cNvPr id="39" name="TextBox 38"/>
            <p:cNvSpPr txBox="1"/>
            <p:nvPr/>
          </p:nvSpPr>
          <p:spPr>
            <a:xfrm>
              <a:off x="758436" y="3454142"/>
              <a:ext cx="107156" cy="184666"/>
            </a:xfrm>
            <a:prstGeom prst="rect">
              <a:avLst/>
            </a:prstGeom>
            <a:noFill/>
          </p:spPr>
          <p:txBody>
            <a:bodyPr wrap="square" rtlCol="0">
              <a:spAutoFit/>
            </a:bodyPr>
            <a:lstStyle/>
            <a:p>
              <a:r>
                <a:rPr lang="en-US" sz="600" dirty="0"/>
                <a:t>D</a:t>
              </a:r>
              <a:endParaRPr lang="en-US" sz="1100" dirty="0"/>
            </a:p>
          </p:txBody>
        </p:sp>
        <p:sp>
          <p:nvSpPr>
            <p:cNvPr id="40" name="TextBox 39"/>
            <p:cNvSpPr txBox="1"/>
            <p:nvPr/>
          </p:nvSpPr>
          <p:spPr>
            <a:xfrm>
              <a:off x="856852" y="3454142"/>
              <a:ext cx="107156" cy="184666"/>
            </a:xfrm>
            <a:prstGeom prst="rect">
              <a:avLst/>
            </a:prstGeom>
            <a:noFill/>
          </p:spPr>
          <p:txBody>
            <a:bodyPr wrap="square" rtlCol="0">
              <a:spAutoFit/>
            </a:bodyPr>
            <a:lstStyle/>
            <a:p>
              <a:r>
                <a:rPr lang="en-US" sz="600" dirty="0"/>
                <a:t>D</a:t>
              </a:r>
              <a:endParaRPr lang="en-US" sz="1050" dirty="0"/>
            </a:p>
          </p:txBody>
        </p:sp>
        <p:sp>
          <p:nvSpPr>
            <p:cNvPr id="41" name="TextBox 40"/>
            <p:cNvSpPr txBox="1"/>
            <p:nvPr/>
          </p:nvSpPr>
          <p:spPr>
            <a:xfrm>
              <a:off x="1662736" y="3454142"/>
              <a:ext cx="82338" cy="184666"/>
            </a:xfrm>
            <a:prstGeom prst="rect">
              <a:avLst/>
            </a:prstGeom>
            <a:noFill/>
          </p:spPr>
          <p:txBody>
            <a:bodyPr wrap="square" rtlCol="0">
              <a:spAutoFit/>
            </a:bodyPr>
            <a:lstStyle/>
            <a:p>
              <a:r>
                <a:rPr lang="en-US" sz="600" dirty="0"/>
                <a:t>D</a:t>
              </a:r>
              <a:endParaRPr lang="en-US" sz="1100" dirty="0"/>
            </a:p>
          </p:txBody>
        </p:sp>
        <p:sp>
          <p:nvSpPr>
            <p:cNvPr id="42" name="TextBox 41"/>
            <p:cNvSpPr txBox="1"/>
            <p:nvPr/>
          </p:nvSpPr>
          <p:spPr>
            <a:xfrm>
              <a:off x="1753803" y="3454142"/>
              <a:ext cx="82338" cy="184666"/>
            </a:xfrm>
            <a:prstGeom prst="rect">
              <a:avLst/>
            </a:prstGeom>
            <a:noFill/>
          </p:spPr>
          <p:txBody>
            <a:bodyPr wrap="square" rtlCol="0">
              <a:spAutoFit/>
            </a:bodyPr>
            <a:lstStyle/>
            <a:p>
              <a:r>
                <a:rPr lang="en-US" sz="600" dirty="0"/>
                <a:t>D</a:t>
              </a:r>
              <a:endParaRPr lang="en-US" sz="1100" dirty="0"/>
            </a:p>
          </p:txBody>
        </p:sp>
        <p:sp>
          <p:nvSpPr>
            <p:cNvPr id="43" name="TextBox 42"/>
            <p:cNvSpPr txBox="1"/>
            <p:nvPr/>
          </p:nvSpPr>
          <p:spPr>
            <a:xfrm>
              <a:off x="2303428" y="3433666"/>
              <a:ext cx="82338" cy="184666"/>
            </a:xfrm>
            <a:prstGeom prst="rect">
              <a:avLst/>
            </a:prstGeom>
            <a:noFill/>
          </p:spPr>
          <p:txBody>
            <a:bodyPr wrap="square" rtlCol="0">
              <a:spAutoFit/>
            </a:bodyPr>
            <a:lstStyle/>
            <a:p>
              <a:r>
                <a:rPr lang="en-US" sz="600" dirty="0" smtClean="0"/>
                <a:t>E</a:t>
              </a:r>
              <a:endParaRPr lang="en-US" sz="1100" dirty="0"/>
            </a:p>
          </p:txBody>
        </p:sp>
        <p:sp>
          <p:nvSpPr>
            <p:cNvPr id="44" name="TextBox 43"/>
            <p:cNvSpPr txBox="1"/>
            <p:nvPr/>
          </p:nvSpPr>
          <p:spPr>
            <a:xfrm>
              <a:off x="2500608" y="3490538"/>
              <a:ext cx="82338" cy="184666"/>
            </a:xfrm>
            <a:prstGeom prst="rect">
              <a:avLst/>
            </a:prstGeom>
            <a:noFill/>
          </p:spPr>
          <p:txBody>
            <a:bodyPr wrap="square" rtlCol="0">
              <a:spAutoFit/>
            </a:bodyPr>
            <a:lstStyle/>
            <a:p>
              <a:r>
                <a:rPr lang="en-US" sz="600" dirty="0"/>
                <a:t>F</a:t>
              </a:r>
            </a:p>
          </p:txBody>
        </p:sp>
      </p:grpSp>
      <p:cxnSp>
        <p:nvCxnSpPr>
          <p:cNvPr id="52" name="Straight Connector 51"/>
          <p:cNvCxnSpPr/>
          <p:nvPr/>
        </p:nvCxnSpPr>
        <p:spPr>
          <a:xfrm flipH="1">
            <a:off x="3094028" y="1197734"/>
            <a:ext cx="0" cy="181592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412837" y="494072"/>
            <a:ext cx="3615797" cy="707886"/>
          </a:xfrm>
          <a:prstGeom prst="rect">
            <a:avLst/>
          </a:prstGeom>
          <a:noFill/>
        </p:spPr>
        <p:txBody>
          <a:bodyPr wrap="none" lIns="91440" tIns="45720" rIns="91440" bIns="45720">
            <a:spAutoFit/>
          </a:bodyPr>
          <a:lstStyle/>
          <a:p>
            <a:pPr algn="ctr"/>
            <a:r>
              <a:rPr lang="en-US" sz="4000" dirty="0" smtClean="0">
                <a:ln w="0"/>
                <a:effectLst>
                  <a:outerShdw blurRad="38100" dist="19050" dir="2700000" algn="tl" rotWithShape="0">
                    <a:schemeClr val="dk1">
                      <a:alpha val="40000"/>
                    </a:schemeClr>
                  </a:outerShdw>
                </a:effectLst>
              </a:rPr>
              <a:t>Normal Pathway</a:t>
            </a:r>
            <a:endParaRPr lang="en-US" sz="4000" dirty="0">
              <a:ln w="0"/>
              <a:effectLst>
                <a:outerShdw blurRad="38100" dist="19050" dir="2700000" algn="tl" rotWithShape="0">
                  <a:schemeClr val="dk1">
                    <a:alpha val="40000"/>
                  </a:schemeClr>
                </a:outerShdw>
              </a:effectLst>
            </a:endParaRPr>
          </a:p>
        </p:txBody>
      </p:sp>
      <p:grpSp>
        <p:nvGrpSpPr>
          <p:cNvPr id="106" name="Group 105"/>
          <p:cNvGrpSpPr/>
          <p:nvPr/>
        </p:nvGrpSpPr>
        <p:grpSpPr>
          <a:xfrm>
            <a:off x="1794991" y="4428452"/>
            <a:ext cx="2598006" cy="1037643"/>
            <a:chOff x="1794991" y="4428452"/>
            <a:chExt cx="2598006" cy="1037643"/>
          </a:xfrm>
        </p:grpSpPr>
        <p:sp>
          <p:nvSpPr>
            <p:cNvPr id="56" name="Chord 55"/>
            <p:cNvSpPr/>
            <p:nvPr/>
          </p:nvSpPr>
          <p:spPr>
            <a:xfrm rot="17548599">
              <a:off x="2770235" y="4826015"/>
              <a:ext cx="640080" cy="640080"/>
            </a:xfrm>
            <a:prstGeom prst="chord">
              <a:avLst/>
            </a:prstGeom>
            <a:solidFill>
              <a:srgbClr val="00B0F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hord 56"/>
            <p:cNvSpPr/>
            <p:nvPr/>
          </p:nvSpPr>
          <p:spPr>
            <a:xfrm rot="6749015">
              <a:off x="2770214" y="4459164"/>
              <a:ext cx="640080" cy="640080"/>
            </a:xfrm>
            <a:prstGeom prst="chord">
              <a:avLst/>
            </a:prstGeom>
            <a:solidFill>
              <a:srgbClr val="00B0F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792006" y="4894958"/>
              <a:ext cx="593725" cy="133350"/>
            </a:xfrm>
            <a:prstGeom prst="rect">
              <a:avLst/>
            </a:prstGeom>
            <a:solidFill>
              <a:schemeClr val="accent5">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rot="5400000">
              <a:off x="3114275" y="4866383"/>
              <a:ext cx="92075" cy="190500"/>
              <a:chOff x="539750" y="3114675"/>
              <a:chExt cx="92075" cy="190500"/>
            </a:xfrm>
          </p:grpSpPr>
          <p:sp>
            <p:nvSpPr>
              <p:cNvPr id="73" name="Oval 72"/>
              <p:cNvSpPr/>
              <p:nvPr/>
            </p:nvSpPr>
            <p:spPr>
              <a:xfrm>
                <a:off x="539750" y="311467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39750" y="320992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rot="6307703">
              <a:off x="3739086" y="4819128"/>
              <a:ext cx="95383" cy="300931"/>
              <a:chOff x="536442" y="3114675"/>
              <a:chExt cx="95383" cy="300931"/>
            </a:xfrm>
          </p:grpSpPr>
          <p:sp>
            <p:nvSpPr>
              <p:cNvPr id="71" name="Oval 70"/>
              <p:cNvSpPr/>
              <p:nvPr/>
            </p:nvSpPr>
            <p:spPr>
              <a:xfrm>
                <a:off x="539750" y="3114675"/>
                <a:ext cx="92075" cy="9525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36442" y="3320356"/>
                <a:ext cx="92075" cy="95250"/>
              </a:xfrm>
              <a:prstGeom prst="ellipse">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Arrow Connector 62"/>
            <p:cNvCxnSpPr/>
            <p:nvPr/>
          </p:nvCxnSpPr>
          <p:spPr>
            <a:xfrm>
              <a:off x="3321273" y="4961633"/>
              <a:ext cx="274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2887651" y="4428452"/>
              <a:ext cx="402432" cy="461665"/>
            </a:xfrm>
            <a:prstGeom prst="rect">
              <a:avLst/>
            </a:prstGeom>
            <a:noFill/>
          </p:spPr>
          <p:txBody>
            <a:bodyPr wrap="square" rtlCol="0">
              <a:spAutoFit/>
            </a:bodyPr>
            <a:lstStyle/>
            <a:p>
              <a:pPr algn="ctr"/>
              <a:r>
                <a:rPr lang="en-US" sz="2400" b="1" dirty="0"/>
                <a:t>J</a:t>
              </a:r>
            </a:p>
          </p:txBody>
        </p:sp>
        <p:grpSp>
          <p:nvGrpSpPr>
            <p:cNvPr id="85" name="Group 84"/>
            <p:cNvGrpSpPr/>
            <p:nvPr/>
          </p:nvGrpSpPr>
          <p:grpSpPr>
            <a:xfrm>
              <a:off x="1794991" y="5197307"/>
              <a:ext cx="217877" cy="184666"/>
              <a:chOff x="2077242" y="4869300"/>
              <a:chExt cx="217877" cy="184666"/>
            </a:xfrm>
          </p:grpSpPr>
          <p:grpSp>
            <p:nvGrpSpPr>
              <p:cNvPr id="59" name="Group 58"/>
              <p:cNvGrpSpPr/>
              <p:nvPr/>
            </p:nvGrpSpPr>
            <p:grpSpPr>
              <a:xfrm rot="5400000">
                <a:off x="2153831" y="4866383"/>
                <a:ext cx="92075" cy="190500"/>
                <a:chOff x="539750" y="3114675"/>
                <a:chExt cx="92075" cy="190500"/>
              </a:xfrm>
            </p:grpSpPr>
            <p:sp>
              <p:nvSpPr>
                <p:cNvPr id="75" name="Oval 74"/>
                <p:cNvSpPr/>
                <p:nvPr/>
              </p:nvSpPr>
              <p:spPr>
                <a:xfrm>
                  <a:off x="539750" y="311467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39750" y="320992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p:cNvSpPr txBox="1"/>
              <p:nvPr/>
            </p:nvSpPr>
            <p:spPr>
              <a:xfrm>
                <a:off x="2077242" y="4869300"/>
                <a:ext cx="107156" cy="184666"/>
              </a:xfrm>
              <a:prstGeom prst="rect">
                <a:avLst/>
              </a:prstGeom>
              <a:noFill/>
            </p:spPr>
            <p:txBody>
              <a:bodyPr wrap="square" rtlCol="0">
                <a:spAutoFit/>
              </a:bodyPr>
              <a:lstStyle/>
              <a:p>
                <a:r>
                  <a:rPr lang="en-US" sz="600" dirty="0"/>
                  <a:t>D</a:t>
                </a:r>
                <a:endParaRPr lang="en-US" sz="1100" dirty="0"/>
              </a:p>
            </p:txBody>
          </p:sp>
          <p:sp>
            <p:nvSpPr>
              <p:cNvPr id="66" name="TextBox 65"/>
              <p:cNvSpPr txBox="1"/>
              <p:nvPr/>
            </p:nvSpPr>
            <p:spPr>
              <a:xfrm>
                <a:off x="2175658" y="4869300"/>
                <a:ext cx="107156" cy="184666"/>
              </a:xfrm>
              <a:prstGeom prst="rect">
                <a:avLst/>
              </a:prstGeom>
              <a:noFill/>
            </p:spPr>
            <p:txBody>
              <a:bodyPr wrap="square" rtlCol="0">
                <a:spAutoFit/>
              </a:bodyPr>
              <a:lstStyle/>
              <a:p>
                <a:r>
                  <a:rPr lang="en-US" sz="600" dirty="0"/>
                  <a:t>D</a:t>
                </a:r>
                <a:endParaRPr lang="en-US" sz="1050" dirty="0"/>
              </a:p>
            </p:txBody>
          </p:sp>
        </p:grpSp>
        <p:sp>
          <p:nvSpPr>
            <p:cNvPr id="67" name="TextBox 66"/>
            <p:cNvSpPr txBox="1"/>
            <p:nvPr/>
          </p:nvSpPr>
          <p:spPr>
            <a:xfrm>
              <a:off x="3052987" y="4869300"/>
              <a:ext cx="82338" cy="184666"/>
            </a:xfrm>
            <a:prstGeom prst="rect">
              <a:avLst/>
            </a:prstGeom>
            <a:noFill/>
          </p:spPr>
          <p:txBody>
            <a:bodyPr wrap="square" rtlCol="0">
              <a:spAutoFit/>
            </a:bodyPr>
            <a:lstStyle/>
            <a:p>
              <a:r>
                <a:rPr lang="en-US" sz="600" dirty="0"/>
                <a:t>D</a:t>
              </a:r>
              <a:endParaRPr lang="en-US" sz="1100" dirty="0"/>
            </a:p>
          </p:txBody>
        </p:sp>
        <p:sp>
          <p:nvSpPr>
            <p:cNvPr id="68" name="TextBox 67"/>
            <p:cNvSpPr txBox="1"/>
            <p:nvPr/>
          </p:nvSpPr>
          <p:spPr>
            <a:xfrm>
              <a:off x="3144054" y="4869300"/>
              <a:ext cx="82338" cy="184666"/>
            </a:xfrm>
            <a:prstGeom prst="rect">
              <a:avLst/>
            </a:prstGeom>
            <a:noFill/>
          </p:spPr>
          <p:txBody>
            <a:bodyPr wrap="square" rtlCol="0">
              <a:spAutoFit/>
            </a:bodyPr>
            <a:lstStyle/>
            <a:p>
              <a:r>
                <a:rPr lang="en-US" sz="600" dirty="0"/>
                <a:t>D</a:t>
              </a:r>
              <a:endParaRPr lang="en-US" sz="1100" dirty="0"/>
            </a:p>
          </p:txBody>
        </p:sp>
        <p:sp>
          <p:nvSpPr>
            <p:cNvPr id="69" name="TextBox 68"/>
            <p:cNvSpPr txBox="1"/>
            <p:nvPr/>
          </p:nvSpPr>
          <p:spPr>
            <a:xfrm>
              <a:off x="3622234" y="4848824"/>
              <a:ext cx="82338" cy="184666"/>
            </a:xfrm>
            <a:prstGeom prst="rect">
              <a:avLst/>
            </a:prstGeom>
            <a:noFill/>
          </p:spPr>
          <p:txBody>
            <a:bodyPr wrap="square" rtlCol="0">
              <a:spAutoFit/>
            </a:bodyPr>
            <a:lstStyle/>
            <a:p>
              <a:r>
                <a:rPr lang="en-US" sz="600" dirty="0" smtClean="0"/>
                <a:t>E</a:t>
              </a:r>
              <a:endParaRPr lang="en-US" sz="1100" dirty="0"/>
            </a:p>
          </p:txBody>
        </p:sp>
        <p:sp>
          <p:nvSpPr>
            <p:cNvPr id="70" name="TextBox 69"/>
            <p:cNvSpPr txBox="1"/>
            <p:nvPr/>
          </p:nvSpPr>
          <p:spPr>
            <a:xfrm>
              <a:off x="3819414" y="4905696"/>
              <a:ext cx="82338" cy="184666"/>
            </a:xfrm>
            <a:prstGeom prst="rect">
              <a:avLst/>
            </a:prstGeom>
            <a:noFill/>
          </p:spPr>
          <p:txBody>
            <a:bodyPr wrap="square" rtlCol="0">
              <a:spAutoFit/>
            </a:bodyPr>
            <a:lstStyle/>
            <a:p>
              <a:r>
                <a:rPr lang="en-US" sz="600" dirty="0"/>
                <a:t>F</a:t>
              </a:r>
            </a:p>
          </p:txBody>
        </p:sp>
        <p:grpSp>
          <p:nvGrpSpPr>
            <p:cNvPr id="78" name="Group 77"/>
            <p:cNvGrpSpPr/>
            <p:nvPr/>
          </p:nvGrpSpPr>
          <p:grpSpPr>
            <a:xfrm>
              <a:off x="1835165" y="4664914"/>
              <a:ext cx="219868" cy="184666"/>
              <a:chOff x="956470" y="1958717"/>
              <a:chExt cx="219868" cy="184666"/>
            </a:xfrm>
          </p:grpSpPr>
          <p:grpSp>
            <p:nvGrpSpPr>
              <p:cNvPr id="79" name="Group 78"/>
              <p:cNvGrpSpPr/>
              <p:nvPr/>
            </p:nvGrpSpPr>
            <p:grpSpPr>
              <a:xfrm rot="5400000">
                <a:off x="1035050" y="1955801"/>
                <a:ext cx="92076" cy="190500"/>
                <a:chOff x="539750" y="3114675"/>
                <a:chExt cx="92076" cy="190500"/>
              </a:xfrm>
            </p:grpSpPr>
            <p:sp>
              <p:nvSpPr>
                <p:cNvPr id="82" name="Oval 81"/>
                <p:cNvSpPr/>
                <p:nvPr/>
              </p:nvSpPr>
              <p:spPr>
                <a:xfrm>
                  <a:off x="539751" y="311467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39750" y="320992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p:cNvSpPr txBox="1"/>
              <p:nvPr/>
            </p:nvSpPr>
            <p:spPr>
              <a:xfrm>
                <a:off x="956470" y="1958717"/>
                <a:ext cx="107156" cy="184666"/>
              </a:xfrm>
              <a:prstGeom prst="rect">
                <a:avLst/>
              </a:prstGeom>
              <a:noFill/>
            </p:spPr>
            <p:txBody>
              <a:bodyPr wrap="square" rtlCol="0">
                <a:spAutoFit/>
              </a:bodyPr>
              <a:lstStyle/>
              <a:p>
                <a:r>
                  <a:rPr lang="en-US" sz="600" dirty="0" smtClean="0"/>
                  <a:t>A</a:t>
                </a:r>
                <a:endParaRPr lang="en-US" sz="1100" dirty="0"/>
              </a:p>
            </p:txBody>
          </p:sp>
          <p:sp>
            <p:nvSpPr>
              <p:cNvPr id="81" name="TextBox 80"/>
              <p:cNvSpPr txBox="1"/>
              <p:nvPr/>
            </p:nvSpPr>
            <p:spPr>
              <a:xfrm>
                <a:off x="1056877" y="1958717"/>
                <a:ext cx="107156" cy="184666"/>
              </a:xfrm>
              <a:prstGeom prst="rect">
                <a:avLst/>
              </a:prstGeom>
              <a:noFill/>
            </p:spPr>
            <p:txBody>
              <a:bodyPr wrap="square" rtlCol="0">
                <a:spAutoFit/>
              </a:bodyPr>
              <a:lstStyle/>
              <a:p>
                <a:r>
                  <a:rPr lang="en-US" sz="600" dirty="0" smtClean="0"/>
                  <a:t>A</a:t>
                </a:r>
                <a:endParaRPr lang="en-US" sz="1100" dirty="0"/>
              </a:p>
            </p:txBody>
          </p:sp>
        </p:grpSp>
        <p:cxnSp>
          <p:nvCxnSpPr>
            <p:cNvPr id="87" name="Curved Connector 86"/>
            <p:cNvCxnSpPr/>
            <p:nvPr/>
          </p:nvCxnSpPr>
          <p:spPr>
            <a:xfrm>
              <a:off x="2171302" y="4779204"/>
              <a:ext cx="531399" cy="20638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9" name="Curved Connector 88"/>
            <p:cNvCxnSpPr/>
            <p:nvPr/>
          </p:nvCxnSpPr>
          <p:spPr>
            <a:xfrm flipV="1">
              <a:off x="2065337" y="5028308"/>
              <a:ext cx="604043" cy="30737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grpSp>
          <p:nvGrpSpPr>
            <p:cNvPr id="92" name="Group 91"/>
            <p:cNvGrpSpPr/>
            <p:nvPr/>
          </p:nvGrpSpPr>
          <p:grpSpPr>
            <a:xfrm>
              <a:off x="2735857" y="4869300"/>
              <a:ext cx="219868" cy="184666"/>
              <a:chOff x="956470" y="1958717"/>
              <a:chExt cx="219868" cy="184666"/>
            </a:xfrm>
          </p:grpSpPr>
          <p:grpSp>
            <p:nvGrpSpPr>
              <p:cNvPr id="93" name="Group 92"/>
              <p:cNvGrpSpPr/>
              <p:nvPr/>
            </p:nvGrpSpPr>
            <p:grpSpPr>
              <a:xfrm rot="5400000">
                <a:off x="1035050" y="1955801"/>
                <a:ext cx="92076" cy="190500"/>
                <a:chOff x="539750" y="3114675"/>
                <a:chExt cx="92076" cy="190500"/>
              </a:xfrm>
            </p:grpSpPr>
            <p:sp>
              <p:nvSpPr>
                <p:cNvPr id="96" name="Oval 95"/>
                <p:cNvSpPr/>
                <p:nvPr/>
              </p:nvSpPr>
              <p:spPr>
                <a:xfrm>
                  <a:off x="539751" y="311467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539750" y="320992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956470" y="1958717"/>
                <a:ext cx="107156" cy="184666"/>
              </a:xfrm>
              <a:prstGeom prst="rect">
                <a:avLst/>
              </a:prstGeom>
              <a:noFill/>
            </p:spPr>
            <p:txBody>
              <a:bodyPr wrap="square" rtlCol="0">
                <a:spAutoFit/>
              </a:bodyPr>
              <a:lstStyle/>
              <a:p>
                <a:r>
                  <a:rPr lang="en-US" sz="600" dirty="0" smtClean="0"/>
                  <a:t>A</a:t>
                </a:r>
                <a:endParaRPr lang="en-US" sz="1100" dirty="0"/>
              </a:p>
            </p:txBody>
          </p:sp>
          <p:sp>
            <p:nvSpPr>
              <p:cNvPr id="95" name="TextBox 94"/>
              <p:cNvSpPr txBox="1"/>
              <p:nvPr/>
            </p:nvSpPr>
            <p:spPr>
              <a:xfrm>
                <a:off x="1056877" y="1958717"/>
                <a:ext cx="107156" cy="184666"/>
              </a:xfrm>
              <a:prstGeom prst="rect">
                <a:avLst/>
              </a:prstGeom>
              <a:noFill/>
            </p:spPr>
            <p:txBody>
              <a:bodyPr wrap="square" rtlCol="0">
                <a:spAutoFit/>
              </a:bodyPr>
              <a:lstStyle/>
              <a:p>
                <a:r>
                  <a:rPr lang="en-US" sz="600" dirty="0" smtClean="0"/>
                  <a:t>A</a:t>
                </a:r>
                <a:endParaRPr lang="en-US" sz="1100" dirty="0"/>
              </a:p>
            </p:txBody>
          </p:sp>
        </p:grpSp>
        <p:grpSp>
          <p:nvGrpSpPr>
            <p:cNvPr id="99" name="Group 98"/>
            <p:cNvGrpSpPr/>
            <p:nvPr/>
          </p:nvGrpSpPr>
          <p:grpSpPr>
            <a:xfrm rot="20867199">
              <a:off x="4095295" y="4682516"/>
              <a:ext cx="297702" cy="241538"/>
              <a:chOff x="2520120" y="1938241"/>
              <a:chExt cx="297702" cy="241538"/>
            </a:xfrm>
          </p:grpSpPr>
          <p:grpSp>
            <p:nvGrpSpPr>
              <p:cNvPr id="100" name="Group 99"/>
              <p:cNvGrpSpPr/>
              <p:nvPr/>
            </p:nvGrpSpPr>
            <p:grpSpPr>
              <a:xfrm rot="6307703">
                <a:off x="2627322" y="1917711"/>
                <a:ext cx="92075" cy="288925"/>
                <a:chOff x="539750" y="3114675"/>
                <a:chExt cx="92075" cy="288925"/>
              </a:xfrm>
            </p:grpSpPr>
            <p:sp>
              <p:nvSpPr>
                <p:cNvPr id="103" name="Oval 102"/>
                <p:cNvSpPr/>
                <p:nvPr/>
              </p:nvSpPr>
              <p:spPr>
                <a:xfrm>
                  <a:off x="539750" y="3114675"/>
                  <a:ext cx="92075" cy="9525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539750" y="3308350"/>
                  <a:ext cx="92075" cy="95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p:cNvSpPr txBox="1"/>
              <p:nvPr/>
            </p:nvSpPr>
            <p:spPr>
              <a:xfrm>
                <a:off x="2520120" y="1938241"/>
                <a:ext cx="82338" cy="184666"/>
              </a:xfrm>
              <a:prstGeom prst="rect">
                <a:avLst/>
              </a:prstGeom>
              <a:noFill/>
            </p:spPr>
            <p:txBody>
              <a:bodyPr wrap="square" rtlCol="0">
                <a:spAutoFit/>
              </a:bodyPr>
              <a:lstStyle/>
              <a:p>
                <a:r>
                  <a:rPr lang="en-US" sz="600" dirty="0"/>
                  <a:t>B</a:t>
                </a:r>
                <a:endParaRPr lang="en-US" sz="1100" dirty="0"/>
              </a:p>
            </p:txBody>
          </p:sp>
          <p:sp>
            <p:nvSpPr>
              <p:cNvPr id="102" name="TextBox 101"/>
              <p:cNvSpPr txBox="1"/>
              <p:nvPr/>
            </p:nvSpPr>
            <p:spPr>
              <a:xfrm>
                <a:off x="2700633" y="1995113"/>
                <a:ext cx="82338" cy="184666"/>
              </a:xfrm>
              <a:prstGeom prst="rect">
                <a:avLst/>
              </a:prstGeom>
              <a:noFill/>
            </p:spPr>
            <p:txBody>
              <a:bodyPr wrap="square" rtlCol="0">
                <a:spAutoFit/>
              </a:bodyPr>
              <a:lstStyle/>
              <a:p>
                <a:r>
                  <a:rPr lang="en-US" sz="600" dirty="0" smtClean="0"/>
                  <a:t>C</a:t>
                </a:r>
                <a:endParaRPr lang="en-US" sz="600" dirty="0"/>
              </a:p>
            </p:txBody>
          </p:sp>
        </p:grpSp>
      </p:grpSp>
    </p:spTree>
    <p:extLst>
      <p:ext uri="{BB962C8B-B14F-4D97-AF65-F5344CB8AC3E}">
        <p14:creationId xmlns:p14="http://schemas.microsoft.com/office/powerpoint/2010/main" val="1800822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816699" y="2189409"/>
            <a:ext cx="1886755" cy="1809481"/>
            <a:chOff x="6259133" y="3528811"/>
            <a:chExt cx="1371600" cy="1371600"/>
          </a:xfrm>
        </p:grpSpPr>
        <p:sp>
          <p:nvSpPr>
            <p:cNvPr id="8" name="Oval 7"/>
            <p:cNvSpPr/>
            <p:nvPr/>
          </p:nvSpPr>
          <p:spPr>
            <a:xfrm>
              <a:off x="6259133" y="3528811"/>
              <a:ext cx="1371600" cy="1371600"/>
            </a:xfrm>
            <a:prstGeom prst="ellipse">
              <a:avLst/>
            </a:prstGeom>
            <a:solidFill>
              <a:schemeClr val="accent4">
                <a:lumMod val="40000"/>
                <a:lumOff val="60000"/>
              </a:schemeClr>
            </a:solidFill>
            <a:ln w="5715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6583237" y="3737176"/>
              <a:ext cx="115910" cy="141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04022" y="3957821"/>
              <a:ext cx="115910" cy="141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81330" y="4095294"/>
              <a:ext cx="115910" cy="141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708822" y="4262621"/>
              <a:ext cx="115910" cy="141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147902" y="3743316"/>
              <a:ext cx="115910" cy="141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013622" y="4567421"/>
              <a:ext cx="115910" cy="141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126060" y="4141991"/>
              <a:ext cx="115910" cy="141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65450" y="4496587"/>
              <a:ext cx="115910" cy="141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525282" y="4567421"/>
              <a:ext cx="115910" cy="141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990421" y="4354706"/>
              <a:ext cx="115910" cy="141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245439" y="4404289"/>
              <a:ext cx="115910" cy="141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187484" y="3923935"/>
              <a:ext cx="115910" cy="141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780982" y="3885859"/>
              <a:ext cx="115910" cy="141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611153" y="3957821"/>
              <a:ext cx="115910" cy="141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491614" y="4341913"/>
              <a:ext cx="115910" cy="141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930713" y="3757268"/>
              <a:ext cx="115910" cy="141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706370" y="380130"/>
            <a:ext cx="1777284" cy="2708999"/>
            <a:chOff x="1481070" y="1655486"/>
            <a:chExt cx="1777284" cy="2708999"/>
          </a:xfrm>
        </p:grpSpPr>
        <p:grpSp>
          <p:nvGrpSpPr>
            <p:cNvPr id="28" name="Group 27"/>
            <p:cNvGrpSpPr/>
            <p:nvPr/>
          </p:nvGrpSpPr>
          <p:grpSpPr>
            <a:xfrm>
              <a:off x="1481070" y="1655486"/>
              <a:ext cx="1777284" cy="2708999"/>
              <a:chOff x="721217" y="2588654"/>
              <a:chExt cx="1365160" cy="1622738"/>
            </a:xfrm>
          </p:grpSpPr>
          <p:sp>
            <p:nvSpPr>
              <p:cNvPr id="26" name="Isosceles Triangle 25"/>
              <p:cNvSpPr/>
              <p:nvPr/>
            </p:nvSpPr>
            <p:spPr>
              <a:xfrm>
                <a:off x="721217" y="2588654"/>
                <a:ext cx="1365160" cy="162273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114022" y="2599900"/>
                <a:ext cx="579550" cy="80893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Freeform 29"/>
            <p:cNvSpPr/>
            <p:nvPr/>
          </p:nvSpPr>
          <p:spPr>
            <a:xfrm>
              <a:off x="1685185" y="3693417"/>
              <a:ext cx="1378039" cy="90591"/>
            </a:xfrm>
            <a:custGeom>
              <a:avLst/>
              <a:gdLst>
                <a:gd name="connsiteX0" fmla="*/ 0 w 1378039"/>
                <a:gd name="connsiteY0" fmla="*/ 51954 h 90591"/>
                <a:gd name="connsiteX1" fmla="*/ 360608 w 1378039"/>
                <a:gd name="connsiteY1" fmla="*/ 439 h 90591"/>
                <a:gd name="connsiteX2" fmla="*/ 618186 w 1378039"/>
                <a:gd name="connsiteY2" fmla="*/ 77712 h 90591"/>
                <a:gd name="connsiteX3" fmla="*/ 1107583 w 1378039"/>
                <a:gd name="connsiteY3" fmla="*/ 26196 h 90591"/>
                <a:gd name="connsiteX4" fmla="*/ 1378039 w 1378039"/>
                <a:gd name="connsiteY4" fmla="*/ 90591 h 90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39" h="90591">
                  <a:moveTo>
                    <a:pt x="0" y="51954"/>
                  </a:moveTo>
                  <a:cubicBezTo>
                    <a:pt x="128788" y="24050"/>
                    <a:pt x="257577" y="-3854"/>
                    <a:pt x="360608" y="439"/>
                  </a:cubicBezTo>
                  <a:cubicBezTo>
                    <a:pt x="463639" y="4732"/>
                    <a:pt x="493690" y="73419"/>
                    <a:pt x="618186" y="77712"/>
                  </a:cubicBezTo>
                  <a:cubicBezTo>
                    <a:pt x="742682" y="82005"/>
                    <a:pt x="980941" y="24050"/>
                    <a:pt x="1107583" y="26196"/>
                  </a:cubicBezTo>
                  <a:cubicBezTo>
                    <a:pt x="1234225" y="28342"/>
                    <a:pt x="1306132" y="59466"/>
                    <a:pt x="1378039" y="9059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231610" y="3278970"/>
            <a:ext cx="2590800" cy="3162300"/>
            <a:chOff x="2129297" y="2965433"/>
            <a:chExt cx="2590800" cy="3162300"/>
          </a:xfrm>
        </p:grpSpPr>
        <p:pic>
          <p:nvPicPr>
            <p:cNvPr id="32" name="Picture 31"/>
            <p:cNvPicPr>
              <a:picLocks noChangeAspect="1"/>
            </p:cNvPicPr>
            <p:nvPr/>
          </p:nvPicPr>
          <p:blipFill>
            <a:blip r:embed="rId2">
              <a:clrChange>
                <a:clrFrom>
                  <a:srgbClr val="FFFFFF"/>
                </a:clrFrom>
                <a:clrTo>
                  <a:srgbClr val="FFFFFF">
                    <a:alpha val="0"/>
                  </a:srgbClr>
                </a:clrTo>
              </a:clrChange>
            </a:blip>
            <a:stretch>
              <a:fillRect/>
            </a:stretch>
          </p:blipFill>
          <p:spPr>
            <a:xfrm>
              <a:off x="2129297" y="2965433"/>
              <a:ext cx="2590800" cy="3162300"/>
            </a:xfrm>
            <a:prstGeom prst="rect">
              <a:avLst/>
            </a:prstGeom>
          </p:spPr>
        </p:pic>
        <p:sp>
          <p:nvSpPr>
            <p:cNvPr id="33" name="Rectangle 32"/>
            <p:cNvSpPr/>
            <p:nvPr/>
          </p:nvSpPr>
          <p:spPr>
            <a:xfrm>
              <a:off x="2798033" y="4660900"/>
              <a:ext cx="1188720" cy="215900"/>
            </a:xfrm>
            <a:prstGeom prst="rect">
              <a:avLst/>
            </a:prstGeom>
            <a:solidFill>
              <a:schemeClr val="accent6">
                <a:lumMod val="20000"/>
                <a:lumOff val="80000"/>
              </a:schemeClr>
            </a:solidFill>
            <a:ln>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p:cNvSpPr txBox="1"/>
            <p:nvPr/>
          </p:nvSpPr>
          <p:spPr>
            <a:xfrm>
              <a:off x="2925033" y="4635501"/>
              <a:ext cx="935767" cy="276999"/>
            </a:xfrm>
            <a:prstGeom prst="rect">
              <a:avLst/>
            </a:prstGeom>
            <a:noFill/>
          </p:spPr>
          <p:txBody>
            <a:bodyPr wrap="square" rtlCol="0">
              <a:spAutoFit/>
            </a:bodyPr>
            <a:lstStyle/>
            <a:p>
              <a:pPr algn="ctr"/>
              <a:r>
                <a:rPr lang="en-US" sz="1200" b="1" dirty="0" smtClean="0"/>
                <a:t>Protein D</a:t>
              </a:r>
              <a:endParaRPr lang="en-US" sz="1100" b="1" dirty="0"/>
            </a:p>
          </p:txBody>
        </p:sp>
      </p:grpSp>
      <p:pic>
        <p:nvPicPr>
          <p:cNvPr id="37" name="Picture 36"/>
          <p:cNvPicPr>
            <a:picLocks noChangeAspect="1"/>
          </p:cNvPicPr>
          <p:nvPr/>
        </p:nvPicPr>
        <p:blipFill>
          <a:blip r:embed="rId3">
            <a:clrChange>
              <a:clrFrom>
                <a:srgbClr val="FFFFFF"/>
              </a:clrFrom>
              <a:clrTo>
                <a:srgbClr val="FFFFFF">
                  <a:alpha val="0"/>
                </a:srgbClr>
              </a:clrTo>
            </a:clrChange>
          </a:blip>
          <a:stretch>
            <a:fillRect/>
          </a:stretch>
        </p:blipFill>
        <p:spPr>
          <a:xfrm>
            <a:off x="7709404" y="1568100"/>
            <a:ext cx="2143125" cy="2924175"/>
          </a:xfrm>
          <a:prstGeom prst="rect">
            <a:avLst/>
          </a:prstGeom>
        </p:spPr>
      </p:pic>
    </p:spTree>
    <p:extLst>
      <p:ext uri="{BB962C8B-B14F-4D97-AF65-F5344CB8AC3E}">
        <p14:creationId xmlns:p14="http://schemas.microsoft.com/office/powerpoint/2010/main" val="4054908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Proteins</a:t>
            </a:r>
            <a:endParaRPr lang="en-US" dirty="0"/>
          </a:p>
        </p:txBody>
      </p:sp>
      <p:sp>
        <p:nvSpPr>
          <p:cNvPr id="3" name="Content Placeholder 2"/>
          <p:cNvSpPr>
            <a:spLocks noGrp="1"/>
          </p:cNvSpPr>
          <p:nvPr>
            <p:ph idx="1"/>
          </p:nvPr>
        </p:nvSpPr>
        <p:spPr>
          <a:xfrm>
            <a:off x="385038" y="1690689"/>
            <a:ext cx="10647045" cy="4351338"/>
          </a:xfrm>
        </p:spPr>
        <p:txBody>
          <a:bodyPr/>
          <a:lstStyle/>
          <a:p>
            <a:r>
              <a:rPr lang="en-US" dirty="0" smtClean="0"/>
              <a:t>Cells make many proteins to do various tasks like:</a:t>
            </a:r>
          </a:p>
          <a:p>
            <a:pPr lvl="1"/>
            <a:r>
              <a:rPr lang="en-US" dirty="0" smtClean="0"/>
              <a:t>Providing structure</a:t>
            </a:r>
          </a:p>
          <a:p>
            <a:pPr lvl="1"/>
            <a:r>
              <a:rPr lang="en-US" dirty="0" smtClean="0"/>
              <a:t>Sending Signals</a:t>
            </a:r>
          </a:p>
          <a:p>
            <a:pPr lvl="1"/>
            <a:r>
              <a:rPr lang="en-US" dirty="0" smtClean="0"/>
              <a:t>Allowing the body to move</a:t>
            </a:r>
            <a:endParaRPr lang="en-US" dirty="0"/>
          </a:p>
          <a:p>
            <a:pPr lvl="1"/>
            <a:endParaRPr lang="en-US" dirty="0"/>
          </a:p>
        </p:txBody>
      </p:sp>
    </p:spTree>
    <p:extLst>
      <p:ext uri="{BB962C8B-B14F-4D97-AF65-F5344CB8AC3E}">
        <p14:creationId xmlns:p14="http://schemas.microsoft.com/office/powerpoint/2010/main" val="2664883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Enzymes </a:t>
            </a:r>
            <a:endParaRPr lang="en-US" dirty="0"/>
          </a:p>
        </p:txBody>
      </p:sp>
      <p:sp>
        <p:nvSpPr>
          <p:cNvPr id="3" name="Content Placeholder 2"/>
          <p:cNvSpPr>
            <a:spLocks noGrp="1"/>
          </p:cNvSpPr>
          <p:nvPr>
            <p:ph idx="1"/>
          </p:nvPr>
        </p:nvSpPr>
        <p:spPr/>
        <p:txBody>
          <a:bodyPr/>
          <a:lstStyle/>
          <a:p>
            <a:r>
              <a:rPr lang="en-US" dirty="0" smtClean="0"/>
              <a:t>Enzymes are a type of protein that can help make new molecules or take old molecules apart</a:t>
            </a:r>
            <a:endParaRPr lang="en-US" dirty="0"/>
          </a:p>
        </p:txBody>
      </p:sp>
      <p:grpSp>
        <p:nvGrpSpPr>
          <p:cNvPr id="4" name="Group 3"/>
          <p:cNvGrpSpPr/>
          <p:nvPr/>
        </p:nvGrpSpPr>
        <p:grpSpPr>
          <a:xfrm>
            <a:off x="1599619" y="2756963"/>
            <a:ext cx="8327000" cy="2040008"/>
            <a:chOff x="278819" y="487367"/>
            <a:chExt cx="8327000" cy="2040008"/>
          </a:xfrm>
        </p:grpSpPr>
        <p:grpSp>
          <p:nvGrpSpPr>
            <p:cNvPr id="5" name="Group 4"/>
            <p:cNvGrpSpPr/>
            <p:nvPr/>
          </p:nvGrpSpPr>
          <p:grpSpPr>
            <a:xfrm>
              <a:off x="305570" y="487367"/>
              <a:ext cx="1756045" cy="1760533"/>
              <a:chOff x="305570" y="487367"/>
              <a:chExt cx="3987139" cy="3946251"/>
            </a:xfrm>
          </p:grpSpPr>
          <p:grpSp>
            <p:nvGrpSpPr>
              <p:cNvPr id="32" name="Group 31"/>
              <p:cNvGrpSpPr/>
              <p:nvPr/>
            </p:nvGrpSpPr>
            <p:grpSpPr>
              <a:xfrm>
                <a:off x="305570" y="1712912"/>
                <a:ext cx="2786792" cy="2720706"/>
                <a:chOff x="2372754" y="1249430"/>
                <a:chExt cx="2786792" cy="2720706"/>
              </a:xfrm>
            </p:grpSpPr>
            <p:grpSp>
              <p:nvGrpSpPr>
                <p:cNvPr id="35" name="Group 34"/>
                <p:cNvGrpSpPr/>
                <p:nvPr/>
              </p:nvGrpSpPr>
              <p:grpSpPr>
                <a:xfrm>
                  <a:off x="2372754" y="1249430"/>
                  <a:ext cx="2786792" cy="2720706"/>
                  <a:chOff x="7160654" y="3090930"/>
                  <a:chExt cx="2786792" cy="2720706"/>
                </a:xfrm>
              </p:grpSpPr>
              <p:sp>
                <p:nvSpPr>
                  <p:cNvPr id="37" name="Pie 36"/>
                  <p:cNvSpPr/>
                  <p:nvPr/>
                </p:nvSpPr>
                <p:spPr>
                  <a:xfrm>
                    <a:off x="7160654" y="3090930"/>
                    <a:ext cx="1854557" cy="1815921"/>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Pie 37"/>
                  <p:cNvSpPr/>
                  <p:nvPr/>
                </p:nvSpPr>
                <p:spPr>
                  <a:xfrm>
                    <a:off x="8092889" y="3995715"/>
                    <a:ext cx="1854557" cy="1815921"/>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6" name="Chord 35"/>
                <p:cNvSpPr/>
                <p:nvPr/>
              </p:nvSpPr>
              <p:spPr>
                <a:xfrm rot="20344468">
                  <a:off x="2588019" y="2157857"/>
                  <a:ext cx="1539545" cy="1489749"/>
                </a:xfrm>
                <a:prstGeom prst="chor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1476582" y="487367"/>
                <a:ext cx="2082800" cy="1270000"/>
              </a:xfrm>
              <a:prstGeom prst="rect">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Flowchart: Process 33"/>
              <p:cNvSpPr/>
              <p:nvPr/>
            </p:nvSpPr>
            <p:spPr>
              <a:xfrm>
                <a:off x="2967101" y="2341678"/>
                <a:ext cx="1325608" cy="907959"/>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3728195" y="748187"/>
              <a:ext cx="1294527" cy="1297625"/>
              <a:chOff x="4582518" y="1844250"/>
              <a:chExt cx="3200312" cy="3079636"/>
            </a:xfrm>
          </p:grpSpPr>
          <p:grpSp>
            <p:nvGrpSpPr>
              <p:cNvPr id="25" name="Group 24"/>
              <p:cNvGrpSpPr/>
              <p:nvPr/>
            </p:nvGrpSpPr>
            <p:grpSpPr>
              <a:xfrm>
                <a:off x="4582518" y="2203180"/>
                <a:ext cx="2786792" cy="2720706"/>
                <a:chOff x="2372754" y="1249430"/>
                <a:chExt cx="2786792" cy="2720706"/>
              </a:xfrm>
            </p:grpSpPr>
            <p:grpSp>
              <p:nvGrpSpPr>
                <p:cNvPr id="28" name="Group 27"/>
                <p:cNvGrpSpPr/>
                <p:nvPr/>
              </p:nvGrpSpPr>
              <p:grpSpPr>
                <a:xfrm>
                  <a:off x="2372754" y="1249430"/>
                  <a:ext cx="2786792" cy="2720706"/>
                  <a:chOff x="7160654" y="3090930"/>
                  <a:chExt cx="2786792" cy="2720706"/>
                </a:xfrm>
              </p:grpSpPr>
              <p:sp>
                <p:nvSpPr>
                  <p:cNvPr id="30" name="Pie 29"/>
                  <p:cNvSpPr/>
                  <p:nvPr/>
                </p:nvSpPr>
                <p:spPr>
                  <a:xfrm>
                    <a:off x="7160654" y="3090930"/>
                    <a:ext cx="1854557" cy="1815921"/>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Pie 30"/>
                  <p:cNvSpPr/>
                  <p:nvPr/>
                </p:nvSpPr>
                <p:spPr>
                  <a:xfrm>
                    <a:off x="8092889" y="3995715"/>
                    <a:ext cx="1854557" cy="1815921"/>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9" name="Chord 28"/>
                <p:cNvSpPr/>
                <p:nvPr/>
              </p:nvSpPr>
              <p:spPr>
                <a:xfrm rot="20344468">
                  <a:off x="2588019" y="2157857"/>
                  <a:ext cx="1539545" cy="1489749"/>
                </a:xfrm>
                <a:prstGeom prst="chor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5509796" y="1844250"/>
                <a:ext cx="2273034" cy="1252457"/>
              </a:xfrm>
              <a:prstGeom prst="rect">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7" name="Flowchart: Process 26"/>
              <p:cNvSpPr/>
              <p:nvPr/>
            </p:nvSpPr>
            <p:spPr>
              <a:xfrm>
                <a:off x="6432811" y="3107966"/>
                <a:ext cx="1350019" cy="907960"/>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6467921" y="669918"/>
              <a:ext cx="1850688" cy="1733563"/>
              <a:chOff x="7438455" y="1517160"/>
              <a:chExt cx="3954561" cy="3569203"/>
            </a:xfrm>
          </p:grpSpPr>
          <p:grpSp>
            <p:nvGrpSpPr>
              <p:cNvPr id="18" name="Group 17"/>
              <p:cNvGrpSpPr/>
              <p:nvPr/>
            </p:nvGrpSpPr>
            <p:grpSpPr>
              <a:xfrm>
                <a:off x="7438455" y="2365657"/>
                <a:ext cx="2786792" cy="2720706"/>
                <a:chOff x="2372754" y="1249430"/>
                <a:chExt cx="2786792" cy="2720706"/>
              </a:xfrm>
            </p:grpSpPr>
            <p:grpSp>
              <p:nvGrpSpPr>
                <p:cNvPr id="21" name="Group 20"/>
                <p:cNvGrpSpPr/>
                <p:nvPr/>
              </p:nvGrpSpPr>
              <p:grpSpPr>
                <a:xfrm>
                  <a:off x="2372754" y="1249430"/>
                  <a:ext cx="2786792" cy="2720706"/>
                  <a:chOff x="7160654" y="3090930"/>
                  <a:chExt cx="2786792" cy="2720706"/>
                </a:xfrm>
              </p:grpSpPr>
              <p:sp>
                <p:nvSpPr>
                  <p:cNvPr id="23" name="Pie 22"/>
                  <p:cNvSpPr/>
                  <p:nvPr/>
                </p:nvSpPr>
                <p:spPr>
                  <a:xfrm>
                    <a:off x="7160654" y="3090930"/>
                    <a:ext cx="1854557" cy="1815921"/>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Pie 23"/>
                  <p:cNvSpPr/>
                  <p:nvPr/>
                </p:nvSpPr>
                <p:spPr>
                  <a:xfrm>
                    <a:off x="8092889" y="3995715"/>
                    <a:ext cx="1854557" cy="1815921"/>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2" name="Chord 21"/>
                <p:cNvSpPr/>
                <p:nvPr/>
              </p:nvSpPr>
              <p:spPr>
                <a:xfrm rot="20344468">
                  <a:off x="2588019" y="2157857"/>
                  <a:ext cx="1539545" cy="1489749"/>
                </a:xfrm>
                <a:prstGeom prst="chor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Flowchart: Process 18"/>
              <p:cNvSpPr/>
              <p:nvPr/>
            </p:nvSpPr>
            <p:spPr>
              <a:xfrm>
                <a:off x="10332828" y="2769617"/>
                <a:ext cx="1060188" cy="907960"/>
              </a:xfrm>
              <a:prstGeom prst="flowChartProces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408531" y="1517160"/>
                <a:ext cx="1983204" cy="1252457"/>
              </a:xfrm>
              <a:prstGeom prst="rect">
                <a:avLst/>
              </a:prstGeom>
              <a:solidFill>
                <a:schemeClr val="tx2">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8" name="Right Arrow 7"/>
            <p:cNvSpPr/>
            <p:nvPr/>
          </p:nvSpPr>
          <p:spPr>
            <a:xfrm>
              <a:off x="2413000" y="1257300"/>
              <a:ext cx="558800"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398633" y="1266271"/>
              <a:ext cx="558800"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2489938">
              <a:off x="278819" y="1637429"/>
              <a:ext cx="1157514" cy="369332"/>
            </a:xfrm>
            <a:prstGeom prst="rect">
              <a:avLst/>
            </a:prstGeom>
            <a:noFill/>
          </p:spPr>
          <p:txBody>
            <a:bodyPr wrap="square" rtlCol="0">
              <a:spAutoFit/>
            </a:bodyPr>
            <a:lstStyle/>
            <a:p>
              <a:r>
                <a:rPr lang="en-US" dirty="0" smtClean="0"/>
                <a:t>ENZYME</a:t>
              </a:r>
              <a:endParaRPr lang="en-US" dirty="0"/>
            </a:p>
          </p:txBody>
        </p:sp>
        <p:sp>
          <p:nvSpPr>
            <p:cNvPr id="11" name="TextBox 10"/>
            <p:cNvSpPr txBox="1"/>
            <p:nvPr/>
          </p:nvSpPr>
          <p:spPr>
            <a:xfrm rot="2836661">
              <a:off x="3683676" y="1443891"/>
              <a:ext cx="1157514" cy="369332"/>
            </a:xfrm>
            <a:prstGeom prst="rect">
              <a:avLst/>
            </a:prstGeom>
            <a:noFill/>
          </p:spPr>
          <p:txBody>
            <a:bodyPr wrap="square" rtlCol="0">
              <a:spAutoFit/>
            </a:bodyPr>
            <a:lstStyle/>
            <a:p>
              <a:r>
                <a:rPr lang="en-US" dirty="0" smtClean="0"/>
                <a:t>ENZYME</a:t>
              </a:r>
              <a:endParaRPr lang="en-US" dirty="0"/>
            </a:p>
          </p:txBody>
        </p:sp>
        <p:sp>
          <p:nvSpPr>
            <p:cNvPr id="12" name="TextBox 11"/>
            <p:cNvSpPr txBox="1"/>
            <p:nvPr/>
          </p:nvSpPr>
          <p:spPr>
            <a:xfrm rot="2778778">
              <a:off x="6485748" y="1763952"/>
              <a:ext cx="1157514" cy="369332"/>
            </a:xfrm>
            <a:prstGeom prst="rect">
              <a:avLst/>
            </a:prstGeom>
            <a:noFill/>
          </p:spPr>
          <p:txBody>
            <a:bodyPr wrap="square" rtlCol="0">
              <a:spAutoFit/>
            </a:bodyPr>
            <a:lstStyle/>
            <a:p>
              <a:r>
                <a:rPr lang="en-US" dirty="0" smtClean="0"/>
                <a:t>ENZYME</a:t>
              </a:r>
              <a:endParaRPr lang="en-US" dirty="0"/>
            </a:p>
          </p:txBody>
        </p:sp>
        <p:sp>
          <p:nvSpPr>
            <p:cNvPr id="13" name="TextBox 12"/>
            <p:cNvSpPr txBox="1"/>
            <p:nvPr/>
          </p:nvSpPr>
          <p:spPr>
            <a:xfrm>
              <a:off x="801052" y="655503"/>
              <a:ext cx="1410879" cy="307777"/>
            </a:xfrm>
            <a:prstGeom prst="rect">
              <a:avLst/>
            </a:prstGeom>
            <a:noFill/>
          </p:spPr>
          <p:txBody>
            <a:bodyPr wrap="square" rtlCol="0">
              <a:spAutoFit/>
            </a:bodyPr>
            <a:lstStyle/>
            <a:p>
              <a:r>
                <a:rPr lang="en-US" sz="1400" dirty="0" smtClean="0"/>
                <a:t>PROTEIN A</a:t>
              </a:r>
              <a:endParaRPr lang="en-US" sz="1400" dirty="0"/>
            </a:p>
          </p:txBody>
        </p:sp>
        <p:sp>
          <p:nvSpPr>
            <p:cNvPr id="14" name="TextBox 13"/>
            <p:cNvSpPr txBox="1"/>
            <p:nvPr/>
          </p:nvSpPr>
          <p:spPr>
            <a:xfrm>
              <a:off x="4103279" y="855844"/>
              <a:ext cx="1008693" cy="307777"/>
            </a:xfrm>
            <a:prstGeom prst="rect">
              <a:avLst/>
            </a:prstGeom>
            <a:noFill/>
          </p:spPr>
          <p:txBody>
            <a:bodyPr wrap="square" rtlCol="0">
              <a:spAutoFit/>
            </a:bodyPr>
            <a:lstStyle/>
            <a:p>
              <a:pPr algn="ctr"/>
              <a:r>
                <a:rPr lang="en-US" sz="1400" dirty="0" smtClean="0"/>
                <a:t>PROTEIN A</a:t>
              </a:r>
              <a:endParaRPr lang="en-US" sz="1400" dirty="0"/>
            </a:p>
          </p:txBody>
        </p:sp>
        <p:sp>
          <p:nvSpPr>
            <p:cNvPr id="15" name="TextBox 14"/>
            <p:cNvSpPr txBox="1"/>
            <p:nvPr/>
          </p:nvSpPr>
          <p:spPr>
            <a:xfrm>
              <a:off x="1050095" y="1335712"/>
              <a:ext cx="1410879" cy="461665"/>
            </a:xfrm>
            <a:prstGeom prst="rect">
              <a:avLst/>
            </a:prstGeom>
            <a:noFill/>
          </p:spPr>
          <p:txBody>
            <a:bodyPr wrap="square" rtlCol="0">
              <a:spAutoFit/>
            </a:bodyPr>
            <a:lstStyle/>
            <a:p>
              <a:pPr algn="ctr"/>
              <a:r>
                <a:rPr lang="en-US" sz="1200" dirty="0" smtClean="0">
                  <a:solidFill>
                    <a:schemeClr val="tx2">
                      <a:lumMod val="20000"/>
                      <a:lumOff val="80000"/>
                    </a:schemeClr>
                  </a:solidFill>
                </a:rPr>
                <a:t>PROTEIN</a:t>
              </a:r>
            </a:p>
            <a:p>
              <a:pPr algn="ctr"/>
              <a:r>
                <a:rPr lang="en-US" sz="1200" dirty="0" smtClean="0">
                  <a:solidFill>
                    <a:schemeClr val="tx2">
                      <a:lumMod val="20000"/>
                      <a:lumOff val="80000"/>
                    </a:schemeClr>
                  </a:solidFill>
                </a:rPr>
                <a:t> B</a:t>
              </a:r>
              <a:endParaRPr lang="en-US" sz="1200" dirty="0">
                <a:solidFill>
                  <a:schemeClr val="tx2">
                    <a:lumMod val="20000"/>
                    <a:lumOff val="80000"/>
                  </a:schemeClr>
                </a:solidFill>
              </a:endParaRPr>
            </a:p>
          </p:txBody>
        </p:sp>
        <p:sp>
          <p:nvSpPr>
            <p:cNvPr id="16" name="TextBox 15"/>
            <p:cNvSpPr txBox="1"/>
            <p:nvPr/>
          </p:nvSpPr>
          <p:spPr>
            <a:xfrm>
              <a:off x="4046306" y="1225052"/>
              <a:ext cx="1410879" cy="461665"/>
            </a:xfrm>
            <a:prstGeom prst="rect">
              <a:avLst/>
            </a:prstGeom>
            <a:noFill/>
          </p:spPr>
          <p:txBody>
            <a:bodyPr wrap="square" rtlCol="0">
              <a:spAutoFit/>
            </a:bodyPr>
            <a:lstStyle/>
            <a:p>
              <a:pPr algn="ctr"/>
              <a:r>
                <a:rPr lang="en-US" sz="1200" dirty="0" smtClean="0">
                  <a:solidFill>
                    <a:schemeClr val="tx2">
                      <a:lumMod val="20000"/>
                      <a:lumOff val="80000"/>
                    </a:schemeClr>
                  </a:solidFill>
                </a:rPr>
                <a:t>PROTEIN</a:t>
              </a:r>
            </a:p>
            <a:p>
              <a:pPr algn="ctr"/>
              <a:r>
                <a:rPr lang="en-US" sz="1200" dirty="0" smtClean="0">
                  <a:solidFill>
                    <a:schemeClr val="tx2">
                      <a:lumMod val="20000"/>
                      <a:lumOff val="80000"/>
                    </a:schemeClr>
                  </a:solidFill>
                </a:rPr>
                <a:t> B</a:t>
              </a:r>
              <a:endParaRPr lang="en-US" sz="1200" dirty="0">
                <a:solidFill>
                  <a:schemeClr val="tx2">
                    <a:lumMod val="20000"/>
                    <a:lumOff val="80000"/>
                  </a:schemeClr>
                </a:solidFill>
              </a:endParaRPr>
            </a:p>
          </p:txBody>
        </p:sp>
        <p:sp>
          <p:nvSpPr>
            <p:cNvPr id="17" name="TextBox 16"/>
            <p:cNvSpPr txBox="1"/>
            <p:nvPr/>
          </p:nvSpPr>
          <p:spPr>
            <a:xfrm rot="2427411">
              <a:off x="7194940" y="887417"/>
              <a:ext cx="1410879" cy="338554"/>
            </a:xfrm>
            <a:prstGeom prst="rect">
              <a:avLst/>
            </a:prstGeom>
            <a:noFill/>
          </p:spPr>
          <p:txBody>
            <a:bodyPr wrap="square" rtlCol="0">
              <a:spAutoFit/>
            </a:bodyPr>
            <a:lstStyle/>
            <a:p>
              <a:pPr algn="ctr"/>
              <a:r>
                <a:rPr lang="en-US" sz="1600" dirty="0" smtClean="0">
                  <a:solidFill>
                    <a:schemeClr val="tx2">
                      <a:lumMod val="20000"/>
                      <a:lumOff val="80000"/>
                    </a:schemeClr>
                  </a:solidFill>
                </a:rPr>
                <a:t>PROTEIN C</a:t>
              </a:r>
              <a:endParaRPr lang="en-US" sz="1600" dirty="0">
                <a:solidFill>
                  <a:schemeClr val="tx2">
                    <a:lumMod val="20000"/>
                    <a:lumOff val="80000"/>
                  </a:schemeClr>
                </a:solidFill>
              </a:endParaRPr>
            </a:p>
          </p:txBody>
        </p:sp>
      </p:grpSp>
      <p:grpSp>
        <p:nvGrpSpPr>
          <p:cNvPr id="39" name="Group 38"/>
          <p:cNvGrpSpPr/>
          <p:nvPr/>
        </p:nvGrpSpPr>
        <p:grpSpPr>
          <a:xfrm>
            <a:off x="1666673" y="4975714"/>
            <a:ext cx="7736404" cy="1852093"/>
            <a:chOff x="588122" y="4596503"/>
            <a:chExt cx="7736404" cy="1852093"/>
          </a:xfrm>
        </p:grpSpPr>
        <p:grpSp>
          <p:nvGrpSpPr>
            <p:cNvPr id="40" name="Group 39"/>
            <p:cNvGrpSpPr/>
            <p:nvPr/>
          </p:nvGrpSpPr>
          <p:grpSpPr>
            <a:xfrm>
              <a:off x="588122" y="4596503"/>
              <a:ext cx="2676607" cy="1852093"/>
              <a:chOff x="280853" y="4601396"/>
              <a:chExt cx="2676607" cy="1852093"/>
            </a:xfrm>
          </p:grpSpPr>
          <p:grpSp>
            <p:nvGrpSpPr>
              <p:cNvPr id="68" name="Group 67"/>
              <p:cNvGrpSpPr/>
              <p:nvPr/>
            </p:nvGrpSpPr>
            <p:grpSpPr>
              <a:xfrm>
                <a:off x="280853" y="4601396"/>
                <a:ext cx="1850688" cy="1733563"/>
                <a:chOff x="7438455" y="1517160"/>
                <a:chExt cx="3954561" cy="3569203"/>
              </a:xfrm>
            </p:grpSpPr>
            <p:grpSp>
              <p:nvGrpSpPr>
                <p:cNvPr id="72" name="Group 71"/>
                <p:cNvGrpSpPr/>
                <p:nvPr/>
              </p:nvGrpSpPr>
              <p:grpSpPr>
                <a:xfrm>
                  <a:off x="7438455" y="2365657"/>
                  <a:ext cx="2786792" cy="2720706"/>
                  <a:chOff x="2372754" y="1249430"/>
                  <a:chExt cx="2786792" cy="2720706"/>
                </a:xfrm>
              </p:grpSpPr>
              <p:grpSp>
                <p:nvGrpSpPr>
                  <p:cNvPr id="75" name="Group 74"/>
                  <p:cNvGrpSpPr/>
                  <p:nvPr/>
                </p:nvGrpSpPr>
                <p:grpSpPr>
                  <a:xfrm>
                    <a:off x="2372754" y="1249430"/>
                    <a:ext cx="2786792" cy="2720706"/>
                    <a:chOff x="7160654" y="3090930"/>
                    <a:chExt cx="2786792" cy="2720706"/>
                  </a:xfrm>
                </p:grpSpPr>
                <p:sp>
                  <p:nvSpPr>
                    <p:cNvPr id="77" name="Pie 76"/>
                    <p:cNvSpPr/>
                    <p:nvPr/>
                  </p:nvSpPr>
                  <p:spPr>
                    <a:xfrm>
                      <a:off x="7160654" y="3090930"/>
                      <a:ext cx="1854557" cy="1815921"/>
                    </a:xfrm>
                    <a:prstGeom prst="pi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Pie 77"/>
                    <p:cNvSpPr/>
                    <p:nvPr/>
                  </p:nvSpPr>
                  <p:spPr>
                    <a:xfrm>
                      <a:off x="8092889" y="3995715"/>
                      <a:ext cx="1854557" cy="1815921"/>
                    </a:xfrm>
                    <a:prstGeom prst="pi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6" name="Chord 75"/>
                  <p:cNvSpPr/>
                  <p:nvPr/>
                </p:nvSpPr>
                <p:spPr>
                  <a:xfrm rot="20344468">
                    <a:off x="2588019" y="2157857"/>
                    <a:ext cx="1539545" cy="1489749"/>
                  </a:xfrm>
                  <a:prstGeom prst="chor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Flowchart: Process 72"/>
                <p:cNvSpPr/>
                <p:nvPr/>
              </p:nvSpPr>
              <p:spPr>
                <a:xfrm>
                  <a:off x="10332828" y="2769617"/>
                  <a:ext cx="1060188" cy="907960"/>
                </a:xfrm>
                <a:prstGeom prst="flowChartProces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9408531" y="1517160"/>
                  <a:ext cx="1983204" cy="1252457"/>
                </a:xfrm>
                <a:prstGeom prst="rect">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69" name="TextBox 68"/>
              <p:cNvSpPr txBox="1"/>
              <p:nvPr/>
            </p:nvSpPr>
            <p:spPr>
              <a:xfrm rot="2778778">
                <a:off x="267245" y="5690066"/>
                <a:ext cx="1157514" cy="369332"/>
              </a:xfrm>
              <a:prstGeom prst="rect">
                <a:avLst/>
              </a:prstGeom>
              <a:noFill/>
            </p:spPr>
            <p:txBody>
              <a:bodyPr wrap="square" rtlCol="0">
                <a:spAutoFit/>
              </a:bodyPr>
              <a:lstStyle/>
              <a:p>
                <a:r>
                  <a:rPr lang="en-US" dirty="0" smtClean="0"/>
                  <a:t>ENZYME</a:t>
                </a:r>
                <a:endParaRPr lang="en-US" dirty="0"/>
              </a:p>
            </p:txBody>
          </p:sp>
          <p:sp>
            <p:nvSpPr>
              <p:cNvPr id="70" name="TextBox 69"/>
              <p:cNvSpPr txBox="1"/>
              <p:nvPr/>
            </p:nvSpPr>
            <p:spPr>
              <a:xfrm rot="2427411">
                <a:off x="976437" y="4813531"/>
                <a:ext cx="1410879" cy="338554"/>
              </a:xfrm>
              <a:prstGeom prst="rect">
                <a:avLst/>
              </a:prstGeom>
              <a:noFill/>
            </p:spPr>
            <p:txBody>
              <a:bodyPr wrap="square" rtlCol="0">
                <a:spAutoFit/>
              </a:bodyPr>
              <a:lstStyle/>
              <a:p>
                <a:pPr algn="ctr"/>
                <a:r>
                  <a:rPr lang="en-US" sz="1600" dirty="0" smtClean="0">
                    <a:solidFill>
                      <a:schemeClr val="tx2">
                        <a:lumMod val="20000"/>
                        <a:lumOff val="80000"/>
                      </a:schemeClr>
                    </a:solidFill>
                  </a:rPr>
                  <a:t>PROTEIN A</a:t>
                </a:r>
                <a:endParaRPr lang="en-US" sz="1600" dirty="0">
                  <a:solidFill>
                    <a:schemeClr val="tx2">
                      <a:lumMod val="20000"/>
                      <a:lumOff val="80000"/>
                    </a:schemeClr>
                  </a:solidFill>
                </a:endParaRPr>
              </a:p>
            </p:txBody>
          </p:sp>
          <p:sp>
            <p:nvSpPr>
              <p:cNvPr id="71" name="Right Arrow 70"/>
              <p:cNvSpPr/>
              <p:nvPr/>
            </p:nvSpPr>
            <p:spPr>
              <a:xfrm>
                <a:off x="2398660" y="5569353"/>
                <a:ext cx="558800"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3674021" y="4798788"/>
              <a:ext cx="1727788" cy="1459127"/>
              <a:chOff x="3674021" y="4798788"/>
              <a:chExt cx="1727788" cy="1459127"/>
            </a:xfrm>
          </p:grpSpPr>
          <p:grpSp>
            <p:nvGrpSpPr>
              <p:cNvPr id="57" name="Group 56"/>
              <p:cNvGrpSpPr/>
              <p:nvPr/>
            </p:nvGrpSpPr>
            <p:grpSpPr>
              <a:xfrm>
                <a:off x="3674021" y="4798788"/>
                <a:ext cx="1294527" cy="1297625"/>
                <a:chOff x="4582518" y="1844250"/>
                <a:chExt cx="3200312" cy="3079636"/>
              </a:xfrm>
            </p:grpSpPr>
            <p:grpSp>
              <p:nvGrpSpPr>
                <p:cNvPr id="61" name="Group 60"/>
                <p:cNvGrpSpPr/>
                <p:nvPr/>
              </p:nvGrpSpPr>
              <p:grpSpPr>
                <a:xfrm>
                  <a:off x="4582518" y="2203180"/>
                  <a:ext cx="2786792" cy="2720706"/>
                  <a:chOff x="2372754" y="1249430"/>
                  <a:chExt cx="2786792" cy="2720706"/>
                </a:xfrm>
              </p:grpSpPr>
              <p:grpSp>
                <p:nvGrpSpPr>
                  <p:cNvPr id="64" name="Group 63"/>
                  <p:cNvGrpSpPr/>
                  <p:nvPr/>
                </p:nvGrpSpPr>
                <p:grpSpPr>
                  <a:xfrm>
                    <a:off x="2372754" y="1249430"/>
                    <a:ext cx="2786792" cy="2720706"/>
                    <a:chOff x="7160654" y="3090930"/>
                    <a:chExt cx="2786792" cy="2720706"/>
                  </a:xfrm>
                </p:grpSpPr>
                <p:sp>
                  <p:nvSpPr>
                    <p:cNvPr id="66" name="Pie 65"/>
                    <p:cNvSpPr/>
                    <p:nvPr/>
                  </p:nvSpPr>
                  <p:spPr>
                    <a:xfrm>
                      <a:off x="7160654" y="3090930"/>
                      <a:ext cx="1854557" cy="1815921"/>
                    </a:xfrm>
                    <a:prstGeom prst="pi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Pie 66"/>
                    <p:cNvSpPr/>
                    <p:nvPr/>
                  </p:nvSpPr>
                  <p:spPr>
                    <a:xfrm>
                      <a:off x="8092889" y="3995715"/>
                      <a:ext cx="1854557" cy="1815921"/>
                    </a:xfrm>
                    <a:prstGeom prst="pi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5" name="Chord 64"/>
                  <p:cNvSpPr/>
                  <p:nvPr/>
                </p:nvSpPr>
                <p:spPr>
                  <a:xfrm rot="20344468">
                    <a:off x="2588019" y="2157857"/>
                    <a:ext cx="1539545" cy="1489749"/>
                  </a:xfrm>
                  <a:prstGeom prst="chor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61"/>
                <p:cNvSpPr/>
                <p:nvPr/>
              </p:nvSpPr>
              <p:spPr>
                <a:xfrm>
                  <a:off x="5509796" y="1844250"/>
                  <a:ext cx="2273034" cy="1252457"/>
                </a:xfrm>
                <a:prstGeom prst="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3" name="Flowchart: Process 62"/>
                <p:cNvSpPr/>
                <p:nvPr/>
              </p:nvSpPr>
              <p:spPr>
                <a:xfrm>
                  <a:off x="6432811" y="3107966"/>
                  <a:ext cx="1350019" cy="907960"/>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rot="2836661">
                <a:off x="3629502" y="5494492"/>
                <a:ext cx="1157514" cy="369332"/>
              </a:xfrm>
              <a:prstGeom prst="rect">
                <a:avLst/>
              </a:prstGeom>
              <a:noFill/>
            </p:spPr>
            <p:txBody>
              <a:bodyPr wrap="square" rtlCol="0">
                <a:spAutoFit/>
              </a:bodyPr>
              <a:lstStyle/>
              <a:p>
                <a:r>
                  <a:rPr lang="en-US" dirty="0" smtClean="0"/>
                  <a:t>ENZYME</a:t>
                </a:r>
                <a:endParaRPr lang="en-US" dirty="0"/>
              </a:p>
            </p:txBody>
          </p:sp>
          <p:sp>
            <p:nvSpPr>
              <p:cNvPr id="59" name="TextBox 58"/>
              <p:cNvSpPr txBox="1"/>
              <p:nvPr/>
            </p:nvSpPr>
            <p:spPr>
              <a:xfrm>
                <a:off x="4049105" y="4906445"/>
                <a:ext cx="1008693" cy="307777"/>
              </a:xfrm>
              <a:prstGeom prst="rect">
                <a:avLst/>
              </a:prstGeom>
              <a:noFill/>
            </p:spPr>
            <p:txBody>
              <a:bodyPr wrap="square" rtlCol="0">
                <a:spAutoFit/>
              </a:bodyPr>
              <a:lstStyle/>
              <a:p>
                <a:pPr algn="ctr"/>
                <a:r>
                  <a:rPr lang="en-US" sz="1400" dirty="0" smtClean="0"/>
                  <a:t>PROTEIN B</a:t>
                </a:r>
                <a:endParaRPr lang="en-US" sz="1400" dirty="0"/>
              </a:p>
            </p:txBody>
          </p:sp>
          <p:sp>
            <p:nvSpPr>
              <p:cNvPr id="60" name="TextBox 59"/>
              <p:cNvSpPr txBox="1"/>
              <p:nvPr/>
            </p:nvSpPr>
            <p:spPr>
              <a:xfrm>
                <a:off x="3990930" y="5317929"/>
                <a:ext cx="1410879" cy="461665"/>
              </a:xfrm>
              <a:prstGeom prst="rect">
                <a:avLst/>
              </a:prstGeom>
              <a:noFill/>
            </p:spPr>
            <p:txBody>
              <a:bodyPr wrap="square" rtlCol="0">
                <a:spAutoFit/>
              </a:bodyPr>
              <a:lstStyle/>
              <a:p>
                <a:pPr algn="ctr"/>
                <a:r>
                  <a:rPr lang="en-US" sz="1200" dirty="0" smtClean="0">
                    <a:solidFill>
                      <a:schemeClr val="tx2">
                        <a:lumMod val="20000"/>
                        <a:lumOff val="80000"/>
                      </a:schemeClr>
                    </a:solidFill>
                  </a:rPr>
                  <a:t>PROTEIN</a:t>
                </a:r>
              </a:p>
              <a:p>
                <a:pPr algn="ctr"/>
                <a:r>
                  <a:rPr lang="en-US" sz="1200" dirty="0" smtClean="0">
                    <a:solidFill>
                      <a:schemeClr val="tx2">
                        <a:lumMod val="20000"/>
                        <a:lumOff val="80000"/>
                      </a:schemeClr>
                    </a:solidFill>
                  </a:rPr>
                  <a:t> C</a:t>
                </a:r>
                <a:endParaRPr lang="en-US" sz="1200" dirty="0">
                  <a:solidFill>
                    <a:schemeClr val="tx2">
                      <a:lumMod val="20000"/>
                      <a:lumOff val="80000"/>
                    </a:schemeClr>
                  </a:solidFill>
                </a:endParaRPr>
              </a:p>
            </p:txBody>
          </p:sp>
        </p:grpSp>
        <p:grpSp>
          <p:nvGrpSpPr>
            <p:cNvPr id="42" name="Group 41"/>
            <p:cNvGrpSpPr/>
            <p:nvPr/>
          </p:nvGrpSpPr>
          <p:grpSpPr>
            <a:xfrm>
              <a:off x="6457203" y="4617860"/>
              <a:ext cx="1867323" cy="1659884"/>
              <a:chOff x="6748546" y="4552639"/>
              <a:chExt cx="1867323" cy="1659884"/>
            </a:xfrm>
          </p:grpSpPr>
          <p:grpSp>
            <p:nvGrpSpPr>
              <p:cNvPr id="44" name="Group 43"/>
              <p:cNvGrpSpPr/>
              <p:nvPr/>
            </p:nvGrpSpPr>
            <p:grpSpPr>
              <a:xfrm>
                <a:off x="6748546" y="4552639"/>
                <a:ext cx="1867323" cy="1511999"/>
                <a:chOff x="6742629" y="4539022"/>
                <a:chExt cx="1867323" cy="1511999"/>
              </a:xfrm>
            </p:grpSpPr>
            <p:grpSp>
              <p:nvGrpSpPr>
                <p:cNvPr id="46" name="Group 45"/>
                <p:cNvGrpSpPr/>
                <p:nvPr/>
              </p:nvGrpSpPr>
              <p:grpSpPr>
                <a:xfrm>
                  <a:off x="6742629" y="4904634"/>
                  <a:ext cx="1127258" cy="1146387"/>
                  <a:chOff x="2372754" y="1249430"/>
                  <a:chExt cx="2786792" cy="2720706"/>
                </a:xfrm>
              </p:grpSpPr>
              <p:grpSp>
                <p:nvGrpSpPr>
                  <p:cNvPr id="53" name="Group 52"/>
                  <p:cNvGrpSpPr/>
                  <p:nvPr/>
                </p:nvGrpSpPr>
                <p:grpSpPr>
                  <a:xfrm>
                    <a:off x="2372754" y="1249430"/>
                    <a:ext cx="2786792" cy="2720706"/>
                    <a:chOff x="7160654" y="3090930"/>
                    <a:chExt cx="2786792" cy="2720706"/>
                  </a:xfrm>
                </p:grpSpPr>
                <p:sp>
                  <p:nvSpPr>
                    <p:cNvPr id="55" name="Pie 54"/>
                    <p:cNvSpPr/>
                    <p:nvPr/>
                  </p:nvSpPr>
                  <p:spPr>
                    <a:xfrm>
                      <a:off x="7160654" y="3090930"/>
                      <a:ext cx="1854557" cy="1815921"/>
                    </a:xfrm>
                    <a:prstGeom prst="pi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Pie 55"/>
                    <p:cNvSpPr/>
                    <p:nvPr/>
                  </p:nvSpPr>
                  <p:spPr>
                    <a:xfrm>
                      <a:off x="8092889" y="3995715"/>
                      <a:ext cx="1854557" cy="1815921"/>
                    </a:xfrm>
                    <a:prstGeom prst="pi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4" name="Chord 53"/>
                  <p:cNvSpPr/>
                  <p:nvPr/>
                </p:nvSpPr>
                <p:spPr>
                  <a:xfrm rot="20344468">
                    <a:off x="2588019" y="2157857"/>
                    <a:ext cx="1539545" cy="1489749"/>
                  </a:xfrm>
                  <a:prstGeom prst="chor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7276867" y="4539022"/>
                  <a:ext cx="1008693" cy="527731"/>
                  <a:chOff x="7491073" y="4348501"/>
                  <a:chExt cx="1008693" cy="527731"/>
                </a:xfrm>
              </p:grpSpPr>
              <p:sp>
                <p:nvSpPr>
                  <p:cNvPr id="51" name="Rectangle 50"/>
                  <p:cNvSpPr/>
                  <p:nvPr/>
                </p:nvSpPr>
                <p:spPr>
                  <a:xfrm>
                    <a:off x="7491073" y="4348501"/>
                    <a:ext cx="919443" cy="527731"/>
                  </a:xfrm>
                  <a:prstGeom prst="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TextBox 51"/>
                  <p:cNvSpPr txBox="1"/>
                  <p:nvPr/>
                </p:nvSpPr>
                <p:spPr>
                  <a:xfrm>
                    <a:off x="7491073" y="4469509"/>
                    <a:ext cx="1008693" cy="307777"/>
                  </a:xfrm>
                  <a:prstGeom prst="rect">
                    <a:avLst/>
                  </a:prstGeom>
                  <a:noFill/>
                </p:spPr>
                <p:txBody>
                  <a:bodyPr wrap="square" rtlCol="0">
                    <a:spAutoFit/>
                  </a:bodyPr>
                  <a:lstStyle/>
                  <a:p>
                    <a:pPr algn="ctr"/>
                    <a:r>
                      <a:rPr lang="en-US" sz="1400" dirty="0" smtClean="0"/>
                      <a:t>PROTEIN B</a:t>
                    </a:r>
                    <a:endParaRPr lang="en-US" sz="1400" dirty="0"/>
                  </a:p>
                </p:txBody>
              </p:sp>
            </p:grpSp>
            <p:grpSp>
              <p:nvGrpSpPr>
                <p:cNvPr id="48" name="Group 47"/>
                <p:cNvGrpSpPr/>
                <p:nvPr/>
              </p:nvGrpSpPr>
              <p:grpSpPr>
                <a:xfrm>
                  <a:off x="7782667" y="5214222"/>
                  <a:ext cx="827285" cy="461665"/>
                  <a:chOff x="7915182" y="5095686"/>
                  <a:chExt cx="827285" cy="461665"/>
                </a:xfrm>
              </p:grpSpPr>
              <p:sp>
                <p:nvSpPr>
                  <p:cNvPr id="49" name="Flowchart: Process 48"/>
                  <p:cNvSpPr/>
                  <p:nvPr/>
                </p:nvSpPr>
                <p:spPr>
                  <a:xfrm>
                    <a:off x="8057180" y="5095686"/>
                    <a:ext cx="546083" cy="382575"/>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915182" y="5095686"/>
                    <a:ext cx="827285" cy="461665"/>
                  </a:xfrm>
                  <a:prstGeom prst="rect">
                    <a:avLst/>
                  </a:prstGeom>
                  <a:noFill/>
                </p:spPr>
                <p:txBody>
                  <a:bodyPr wrap="square" rtlCol="0">
                    <a:spAutoFit/>
                  </a:bodyPr>
                  <a:lstStyle/>
                  <a:p>
                    <a:pPr algn="ctr"/>
                    <a:r>
                      <a:rPr lang="en-US" sz="1200" dirty="0" smtClean="0">
                        <a:solidFill>
                          <a:schemeClr val="tx2">
                            <a:lumMod val="20000"/>
                            <a:lumOff val="80000"/>
                          </a:schemeClr>
                        </a:solidFill>
                      </a:rPr>
                      <a:t>PROTEIN</a:t>
                    </a:r>
                  </a:p>
                  <a:p>
                    <a:pPr algn="ctr"/>
                    <a:r>
                      <a:rPr lang="en-US" sz="1200" dirty="0" smtClean="0">
                        <a:solidFill>
                          <a:schemeClr val="tx2">
                            <a:lumMod val="20000"/>
                            <a:lumOff val="80000"/>
                          </a:schemeClr>
                        </a:solidFill>
                      </a:rPr>
                      <a:t> C</a:t>
                    </a:r>
                    <a:endParaRPr lang="en-US" sz="1200" dirty="0">
                      <a:solidFill>
                        <a:schemeClr val="tx2">
                          <a:lumMod val="20000"/>
                          <a:lumOff val="80000"/>
                        </a:schemeClr>
                      </a:solidFill>
                    </a:endParaRPr>
                  </a:p>
                </p:txBody>
              </p:sp>
            </p:grpSp>
          </p:grpSp>
          <p:sp>
            <p:nvSpPr>
              <p:cNvPr id="45" name="TextBox 44"/>
              <p:cNvSpPr txBox="1"/>
              <p:nvPr/>
            </p:nvSpPr>
            <p:spPr>
              <a:xfrm rot="2836661">
                <a:off x="6698110" y="5449100"/>
                <a:ext cx="1157514" cy="369332"/>
              </a:xfrm>
              <a:prstGeom prst="rect">
                <a:avLst/>
              </a:prstGeom>
              <a:noFill/>
            </p:spPr>
            <p:txBody>
              <a:bodyPr wrap="square" rtlCol="0">
                <a:spAutoFit/>
              </a:bodyPr>
              <a:lstStyle/>
              <a:p>
                <a:r>
                  <a:rPr lang="en-US" dirty="0" smtClean="0"/>
                  <a:t>ENZYME</a:t>
                </a:r>
                <a:endParaRPr lang="en-US" dirty="0"/>
              </a:p>
            </p:txBody>
          </p:sp>
        </p:grpSp>
        <p:sp>
          <p:nvSpPr>
            <p:cNvPr id="43" name="Right Arrow 42"/>
            <p:cNvSpPr/>
            <p:nvPr/>
          </p:nvSpPr>
          <p:spPr>
            <a:xfrm>
              <a:off x="5449681" y="5382850"/>
              <a:ext cx="558800"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76865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Question</a:t>
            </a:r>
            <a:endParaRPr lang="en-US" dirty="0"/>
          </a:p>
        </p:txBody>
      </p:sp>
      <p:sp>
        <p:nvSpPr>
          <p:cNvPr id="3" name="Content Placeholder 2"/>
          <p:cNvSpPr>
            <a:spLocks noGrp="1"/>
          </p:cNvSpPr>
          <p:nvPr>
            <p:ph idx="1"/>
          </p:nvPr>
        </p:nvSpPr>
        <p:spPr/>
        <p:txBody>
          <a:bodyPr/>
          <a:lstStyle/>
          <a:p>
            <a:r>
              <a:rPr lang="en-US" dirty="0" smtClean="0"/>
              <a:t>You noticed in one of your experiments that the amount of protein A started to rise when you accidentally put extra protein D in the cells.</a:t>
            </a:r>
            <a:endParaRPr lang="en-US" dirty="0"/>
          </a:p>
        </p:txBody>
      </p:sp>
    </p:spTree>
    <p:extLst>
      <p:ext uri="{BB962C8B-B14F-4D97-AF65-F5344CB8AC3E}">
        <p14:creationId xmlns:p14="http://schemas.microsoft.com/office/powerpoint/2010/main" val="3666923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a:t>A lot of times there is a specific enzyme for breaking down a certain protein in a cell.</a:t>
            </a:r>
          </a:p>
          <a:p>
            <a:r>
              <a:rPr lang="en-US" dirty="0"/>
              <a:t>However, you think that your cells are using one enzyme to break apart two different types of proteins.</a:t>
            </a:r>
          </a:p>
          <a:p>
            <a:r>
              <a:rPr lang="en-US" dirty="0"/>
              <a:t>Why might this be a problem?</a:t>
            </a:r>
          </a:p>
          <a:p>
            <a:endParaRPr lang="en-US" dirty="0"/>
          </a:p>
        </p:txBody>
      </p:sp>
      <p:grpSp>
        <p:nvGrpSpPr>
          <p:cNvPr id="4" name="Group 3"/>
          <p:cNvGrpSpPr/>
          <p:nvPr/>
        </p:nvGrpSpPr>
        <p:grpSpPr>
          <a:xfrm>
            <a:off x="905670" y="5137369"/>
            <a:ext cx="1861352" cy="1037643"/>
            <a:chOff x="956470" y="1517869"/>
            <a:chExt cx="1861352" cy="1037643"/>
          </a:xfrm>
        </p:grpSpPr>
        <p:sp>
          <p:nvSpPr>
            <p:cNvPr id="5" name="Chord 4"/>
            <p:cNvSpPr/>
            <p:nvPr/>
          </p:nvSpPr>
          <p:spPr>
            <a:xfrm rot="17548599">
              <a:off x="1651454" y="1915432"/>
              <a:ext cx="640080" cy="64008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hord 5"/>
            <p:cNvSpPr/>
            <p:nvPr/>
          </p:nvSpPr>
          <p:spPr>
            <a:xfrm rot="6749015">
              <a:off x="1651433" y="1548581"/>
              <a:ext cx="640080" cy="64008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73225" y="1984375"/>
              <a:ext cx="593725" cy="1333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rot="5400000">
              <a:off x="1924049" y="1955800"/>
              <a:ext cx="92075" cy="190500"/>
              <a:chOff x="539750" y="3114675"/>
              <a:chExt cx="92075" cy="190500"/>
            </a:xfrm>
          </p:grpSpPr>
          <p:sp>
            <p:nvSpPr>
              <p:cNvPr id="26" name="Oval 25"/>
              <p:cNvSpPr/>
              <p:nvPr/>
            </p:nvSpPr>
            <p:spPr>
              <a:xfrm>
                <a:off x="539750" y="311467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39750" y="320992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p:cNvCxnSpPr/>
            <p:nvPr/>
          </p:nvCxnSpPr>
          <p:spPr>
            <a:xfrm>
              <a:off x="1204913" y="2051050"/>
              <a:ext cx="6405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2126284" y="2051050"/>
              <a:ext cx="3525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768870" y="1517869"/>
              <a:ext cx="402432" cy="461665"/>
            </a:xfrm>
            <a:prstGeom prst="rect">
              <a:avLst/>
            </a:prstGeom>
            <a:noFill/>
          </p:spPr>
          <p:txBody>
            <a:bodyPr wrap="square" rtlCol="0">
              <a:spAutoFit/>
            </a:bodyPr>
            <a:lstStyle/>
            <a:p>
              <a:pPr algn="ctr"/>
              <a:r>
                <a:rPr lang="en-US" sz="2400" b="1" dirty="0" smtClean="0"/>
                <a:t>G</a:t>
              </a:r>
              <a:endParaRPr lang="en-US" b="1" dirty="0"/>
            </a:p>
          </p:txBody>
        </p:sp>
        <p:grpSp>
          <p:nvGrpSpPr>
            <p:cNvPr id="12" name="Group 11"/>
            <p:cNvGrpSpPr/>
            <p:nvPr/>
          </p:nvGrpSpPr>
          <p:grpSpPr>
            <a:xfrm>
              <a:off x="956470" y="1958717"/>
              <a:ext cx="219868" cy="184666"/>
              <a:chOff x="956470" y="1958717"/>
              <a:chExt cx="219868" cy="184666"/>
            </a:xfrm>
          </p:grpSpPr>
          <p:grpSp>
            <p:nvGrpSpPr>
              <p:cNvPr id="21" name="Group 20"/>
              <p:cNvGrpSpPr/>
              <p:nvPr/>
            </p:nvGrpSpPr>
            <p:grpSpPr>
              <a:xfrm rot="5400000">
                <a:off x="1035050" y="1955801"/>
                <a:ext cx="92076" cy="190500"/>
                <a:chOff x="539750" y="3114675"/>
                <a:chExt cx="92076" cy="190500"/>
              </a:xfrm>
            </p:grpSpPr>
            <p:sp>
              <p:nvSpPr>
                <p:cNvPr id="24" name="Oval 23"/>
                <p:cNvSpPr/>
                <p:nvPr/>
              </p:nvSpPr>
              <p:spPr>
                <a:xfrm>
                  <a:off x="539751" y="311467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39750" y="320992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956470" y="1958717"/>
                <a:ext cx="107156" cy="184666"/>
              </a:xfrm>
              <a:prstGeom prst="rect">
                <a:avLst/>
              </a:prstGeom>
              <a:noFill/>
            </p:spPr>
            <p:txBody>
              <a:bodyPr wrap="square" rtlCol="0">
                <a:spAutoFit/>
              </a:bodyPr>
              <a:lstStyle/>
              <a:p>
                <a:r>
                  <a:rPr lang="en-US" sz="600" dirty="0" smtClean="0"/>
                  <a:t>A</a:t>
                </a:r>
                <a:endParaRPr lang="en-US" sz="1100" dirty="0"/>
              </a:p>
            </p:txBody>
          </p:sp>
          <p:sp>
            <p:nvSpPr>
              <p:cNvPr id="23" name="TextBox 22"/>
              <p:cNvSpPr txBox="1"/>
              <p:nvPr/>
            </p:nvSpPr>
            <p:spPr>
              <a:xfrm>
                <a:off x="1056877" y="1958717"/>
                <a:ext cx="107156" cy="184666"/>
              </a:xfrm>
              <a:prstGeom prst="rect">
                <a:avLst/>
              </a:prstGeom>
              <a:noFill/>
            </p:spPr>
            <p:txBody>
              <a:bodyPr wrap="square" rtlCol="0">
                <a:spAutoFit/>
              </a:bodyPr>
              <a:lstStyle/>
              <a:p>
                <a:r>
                  <a:rPr lang="en-US" sz="600" dirty="0" smtClean="0"/>
                  <a:t>A</a:t>
                </a:r>
                <a:endParaRPr lang="en-US" sz="1100" dirty="0"/>
              </a:p>
            </p:txBody>
          </p:sp>
        </p:grpSp>
        <p:sp>
          <p:nvSpPr>
            <p:cNvPr id="13" name="TextBox 12"/>
            <p:cNvSpPr txBox="1"/>
            <p:nvPr/>
          </p:nvSpPr>
          <p:spPr>
            <a:xfrm>
              <a:off x="1862761" y="1958717"/>
              <a:ext cx="82338" cy="184666"/>
            </a:xfrm>
            <a:prstGeom prst="rect">
              <a:avLst/>
            </a:prstGeom>
            <a:noFill/>
          </p:spPr>
          <p:txBody>
            <a:bodyPr wrap="square" rtlCol="0">
              <a:spAutoFit/>
            </a:bodyPr>
            <a:lstStyle/>
            <a:p>
              <a:r>
                <a:rPr lang="en-US" sz="600" dirty="0" smtClean="0"/>
                <a:t>A</a:t>
              </a:r>
              <a:endParaRPr lang="en-US" sz="1100" dirty="0"/>
            </a:p>
          </p:txBody>
        </p:sp>
        <p:sp>
          <p:nvSpPr>
            <p:cNvPr id="14" name="TextBox 13"/>
            <p:cNvSpPr txBox="1"/>
            <p:nvPr/>
          </p:nvSpPr>
          <p:spPr>
            <a:xfrm>
              <a:off x="1956209" y="1958717"/>
              <a:ext cx="82338" cy="184666"/>
            </a:xfrm>
            <a:prstGeom prst="rect">
              <a:avLst/>
            </a:prstGeom>
            <a:noFill/>
          </p:spPr>
          <p:txBody>
            <a:bodyPr wrap="square" rtlCol="0">
              <a:spAutoFit/>
            </a:bodyPr>
            <a:lstStyle/>
            <a:p>
              <a:r>
                <a:rPr lang="en-US" sz="600" dirty="0" smtClean="0"/>
                <a:t>A</a:t>
              </a:r>
              <a:endParaRPr lang="en-US" sz="1100" dirty="0"/>
            </a:p>
          </p:txBody>
        </p:sp>
        <p:grpSp>
          <p:nvGrpSpPr>
            <p:cNvPr id="15" name="Group 14"/>
            <p:cNvGrpSpPr/>
            <p:nvPr/>
          </p:nvGrpSpPr>
          <p:grpSpPr>
            <a:xfrm>
              <a:off x="2520120" y="1938241"/>
              <a:ext cx="297702" cy="241538"/>
              <a:chOff x="2520120" y="1938241"/>
              <a:chExt cx="297702" cy="241538"/>
            </a:xfrm>
          </p:grpSpPr>
          <p:grpSp>
            <p:nvGrpSpPr>
              <p:cNvPr id="16" name="Group 15"/>
              <p:cNvGrpSpPr/>
              <p:nvPr/>
            </p:nvGrpSpPr>
            <p:grpSpPr>
              <a:xfrm rot="6307703">
                <a:off x="2627322" y="1917711"/>
                <a:ext cx="92075" cy="288925"/>
                <a:chOff x="539750" y="3114675"/>
                <a:chExt cx="92075" cy="288925"/>
              </a:xfrm>
            </p:grpSpPr>
            <p:sp>
              <p:nvSpPr>
                <p:cNvPr id="19" name="Oval 18"/>
                <p:cNvSpPr/>
                <p:nvPr/>
              </p:nvSpPr>
              <p:spPr>
                <a:xfrm>
                  <a:off x="539750" y="3114675"/>
                  <a:ext cx="92075" cy="9525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39750" y="3308350"/>
                  <a:ext cx="92075" cy="95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2520120" y="1938241"/>
                <a:ext cx="82338" cy="184666"/>
              </a:xfrm>
              <a:prstGeom prst="rect">
                <a:avLst/>
              </a:prstGeom>
              <a:noFill/>
            </p:spPr>
            <p:txBody>
              <a:bodyPr wrap="square" rtlCol="0">
                <a:spAutoFit/>
              </a:bodyPr>
              <a:lstStyle/>
              <a:p>
                <a:r>
                  <a:rPr lang="en-US" sz="600" dirty="0"/>
                  <a:t>B</a:t>
                </a:r>
                <a:endParaRPr lang="en-US" sz="1100" dirty="0"/>
              </a:p>
            </p:txBody>
          </p:sp>
          <p:sp>
            <p:nvSpPr>
              <p:cNvPr id="18" name="TextBox 17"/>
              <p:cNvSpPr txBox="1"/>
              <p:nvPr/>
            </p:nvSpPr>
            <p:spPr>
              <a:xfrm>
                <a:off x="2700633" y="1995113"/>
                <a:ext cx="82338" cy="184666"/>
              </a:xfrm>
              <a:prstGeom prst="rect">
                <a:avLst/>
              </a:prstGeom>
              <a:noFill/>
            </p:spPr>
            <p:txBody>
              <a:bodyPr wrap="square" rtlCol="0">
                <a:spAutoFit/>
              </a:bodyPr>
              <a:lstStyle/>
              <a:p>
                <a:r>
                  <a:rPr lang="en-US" sz="600" dirty="0" smtClean="0"/>
                  <a:t>C</a:t>
                </a:r>
                <a:endParaRPr lang="en-US" sz="600" dirty="0"/>
              </a:p>
            </p:txBody>
          </p:sp>
        </p:grpSp>
      </p:grpSp>
      <p:grpSp>
        <p:nvGrpSpPr>
          <p:cNvPr id="28" name="Group 27"/>
          <p:cNvGrpSpPr/>
          <p:nvPr/>
        </p:nvGrpSpPr>
        <p:grpSpPr>
          <a:xfrm>
            <a:off x="3391673" y="5146013"/>
            <a:ext cx="1860001" cy="1037643"/>
            <a:chOff x="758436" y="3013294"/>
            <a:chExt cx="1860001" cy="1037643"/>
          </a:xfrm>
        </p:grpSpPr>
        <p:sp>
          <p:nvSpPr>
            <p:cNvPr id="29" name="Chord 28"/>
            <p:cNvSpPr/>
            <p:nvPr/>
          </p:nvSpPr>
          <p:spPr>
            <a:xfrm rot="17548599">
              <a:off x="1451429" y="3410857"/>
              <a:ext cx="640080" cy="640080"/>
            </a:xfrm>
            <a:prstGeom prst="chord">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hord 29"/>
            <p:cNvSpPr/>
            <p:nvPr/>
          </p:nvSpPr>
          <p:spPr>
            <a:xfrm rot="6749015">
              <a:off x="1451408" y="3044006"/>
              <a:ext cx="640080" cy="640080"/>
            </a:xfrm>
            <a:prstGeom prst="chord">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473200" y="3479800"/>
              <a:ext cx="593725" cy="133350"/>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rot="5400000">
              <a:off x="835025" y="3451225"/>
              <a:ext cx="92075" cy="190500"/>
              <a:chOff x="539750" y="3114675"/>
              <a:chExt cx="92075" cy="190500"/>
            </a:xfrm>
          </p:grpSpPr>
          <p:sp>
            <p:nvSpPr>
              <p:cNvPr id="48" name="Oval 47"/>
              <p:cNvSpPr/>
              <p:nvPr/>
            </p:nvSpPr>
            <p:spPr>
              <a:xfrm>
                <a:off x="539750" y="311467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39750" y="320992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rot="5400000">
              <a:off x="1724024" y="3451225"/>
              <a:ext cx="92075" cy="190500"/>
              <a:chOff x="539750" y="3114675"/>
              <a:chExt cx="92075" cy="190500"/>
            </a:xfrm>
          </p:grpSpPr>
          <p:sp>
            <p:nvSpPr>
              <p:cNvPr id="46" name="Oval 45"/>
              <p:cNvSpPr/>
              <p:nvPr/>
            </p:nvSpPr>
            <p:spPr>
              <a:xfrm>
                <a:off x="539750" y="311467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39750" y="320992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rot="6307703">
              <a:off x="2420280" y="3403970"/>
              <a:ext cx="95383" cy="300931"/>
              <a:chOff x="536442" y="3114675"/>
              <a:chExt cx="95383" cy="300931"/>
            </a:xfrm>
          </p:grpSpPr>
          <p:sp>
            <p:nvSpPr>
              <p:cNvPr id="44" name="Oval 43"/>
              <p:cNvSpPr/>
              <p:nvPr/>
            </p:nvSpPr>
            <p:spPr>
              <a:xfrm>
                <a:off x="539750" y="3114675"/>
                <a:ext cx="92075" cy="9525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36442" y="3320356"/>
                <a:ext cx="92075" cy="95250"/>
              </a:xfrm>
              <a:prstGeom prst="ellipse">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Arrow Connector 34"/>
            <p:cNvCxnSpPr/>
            <p:nvPr/>
          </p:nvCxnSpPr>
          <p:spPr>
            <a:xfrm>
              <a:off x="1004888" y="3546475"/>
              <a:ext cx="6405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1926259" y="3546475"/>
              <a:ext cx="3525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1568845" y="3013294"/>
              <a:ext cx="402432" cy="461665"/>
            </a:xfrm>
            <a:prstGeom prst="rect">
              <a:avLst/>
            </a:prstGeom>
            <a:noFill/>
          </p:spPr>
          <p:txBody>
            <a:bodyPr wrap="square" rtlCol="0">
              <a:spAutoFit/>
            </a:bodyPr>
            <a:lstStyle/>
            <a:p>
              <a:pPr algn="ctr"/>
              <a:r>
                <a:rPr lang="en-US" sz="2400" b="1" dirty="0"/>
                <a:t>H</a:t>
              </a:r>
            </a:p>
          </p:txBody>
        </p:sp>
        <p:sp>
          <p:nvSpPr>
            <p:cNvPr id="38" name="TextBox 37"/>
            <p:cNvSpPr txBox="1"/>
            <p:nvPr/>
          </p:nvSpPr>
          <p:spPr>
            <a:xfrm>
              <a:off x="758436" y="3454142"/>
              <a:ext cx="107156" cy="184666"/>
            </a:xfrm>
            <a:prstGeom prst="rect">
              <a:avLst/>
            </a:prstGeom>
            <a:noFill/>
          </p:spPr>
          <p:txBody>
            <a:bodyPr wrap="square" rtlCol="0">
              <a:spAutoFit/>
            </a:bodyPr>
            <a:lstStyle/>
            <a:p>
              <a:r>
                <a:rPr lang="en-US" sz="600" dirty="0"/>
                <a:t>D</a:t>
              </a:r>
              <a:endParaRPr lang="en-US" sz="1100" dirty="0"/>
            </a:p>
          </p:txBody>
        </p:sp>
        <p:sp>
          <p:nvSpPr>
            <p:cNvPr id="39" name="TextBox 38"/>
            <p:cNvSpPr txBox="1"/>
            <p:nvPr/>
          </p:nvSpPr>
          <p:spPr>
            <a:xfrm>
              <a:off x="856852" y="3454142"/>
              <a:ext cx="107156" cy="184666"/>
            </a:xfrm>
            <a:prstGeom prst="rect">
              <a:avLst/>
            </a:prstGeom>
            <a:noFill/>
          </p:spPr>
          <p:txBody>
            <a:bodyPr wrap="square" rtlCol="0">
              <a:spAutoFit/>
            </a:bodyPr>
            <a:lstStyle/>
            <a:p>
              <a:r>
                <a:rPr lang="en-US" sz="600" dirty="0"/>
                <a:t>D</a:t>
              </a:r>
              <a:endParaRPr lang="en-US" sz="1050" dirty="0"/>
            </a:p>
          </p:txBody>
        </p:sp>
        <p:sp>
          <p:nvSpPr>
            <p:cNvPr id="40" name="TextBox 39"/>
            <p:cNvSpPr txBox="1"/>
            <p:nvPr/>
          </p:nvSpPr>
          <p:spPr>
            <a:xfrm>
              <a:off x="1662736" y="3454142"/>
              <a:ext cx="82338" cy="184666"/>
            </a:xfrm>
            <a:prstGeom prst="rect">
              <a:avLst/>
            </a:prstGeom>
            <a:noFill/>
          </p:spPr>
          <p:txBody>
            <a:bodyPr wrap="square" rtlCol="0">
              <a:spAutoFit/>
            </a:bodyPr>
            <a:lstStyle/>
            <a:p>
              <a:r>
                <a:rPr lang="en-US" sz="600" dirty="0"/>
                <a:t>D</a:t>
              </a:r>
              <a:endParaRPr lang="en-US" sz="1100" dirty="0"/>
            </a:p>
          </p:txBody>
        </p:sp>
        <p:sp>
          <p:nvSpPr>
            <p:cNvPr id="41" name="TextBox 40"/>
            <p:cNvSpPr txBox="1"/>
            <p:nvPr/>
          </p:nvSpPr>
          <p:spPr>
            <a:xfrm>
              <a:off x="1753803" y="3454142"/>
              <a:ext cx="82338" cy="184666"/>
            </a:xfrm>
            <a:prstGeom prst="rect">
              <a:avLst/>
            </a:prstGeom>
            <a:noFill/>
          </p:spPr>
          <p:txBody>
            <a:bodyPr wrap="square" rtlCol="0">
              <a:spAutoFit/>
            </a:bodyPr>
            <a:lstStyle/>
            <a:p>
              <a:r>
                <a:rPr lang="en-US" sz="600" dirty="0"/>
                <a:t>D</a:t>
              </a:r>
              <a:endParaRPr lang="en-US" sz="1100" dirty="0"/>
            </a:p>
          </p:txBody>
        </p:sp>
        <p:sp>
          <p:nvSpPr>
            <p:cNvPr id="42" name="TextBox 41"/>
            <p:cNvSpPr txBox="1"/>
            <p:nvPr/>
          </p:nvSpPr>
          <p:spPr>
            <a:xfrm>
              <a:off x="2303428" y="3433666"/>
              <a:ext cx="82338" cy="184666"/>
            </a:xfrm>
            <a:prstGeom prst="rect">
              <a:avLst/>
            </a:prstGeom>
            <a:noFill/>
          </p:spPr>
          <p:txBody>
            <a:bodyPr wrap="square" rtlCol="0">
              <a:spAutoFit/>
            </a:bodyPr>
            <a:lstStyle/>
            <a:p>
              <a:r>
                <a:rPr lang="en-US" sz="600" dirty="0" smtClean="0"/>
                <a:t>E</a:t>
              </a:r>
              <a:endParaRPr lang="en-US" sz="1100" dirty="0"/>
            </a:p>
          </p:txBody>
        </p:sp>
        <p:sp>
          <p:nvSpPr>
            <p:cNvPr id="43" name="TextBox 42"/>
            <p:cNvSpPr txBox="1"/>
            <p:nvPr/>
          </p:nvSpPr>
          <p:spPr>
            <a:xfrm>
              <a:off x="2500608" y="3490538"/>
              <a:ext cx="82338" cy="184666"/>
            </a:xfrm>
            <a:prstGeom prst="rect">
              <a:avLst/>
            </a:prstGeom>
            <a:noFill/>
          </p:spPr>
          <p:txBody>
            <a:bodyPr wrap="square" rtlCol="0">
              <a:spAutoFit/>
            </a:bodyPr>
            <a:lstStyle/>
            <a:p>
              <a:r>
                <a:rPr lang="en-US" sz="600" dirty="0"/>
                <a:t>F</a:t>
              </a:r>
            </a:p>
          </p:txBody>
        </p:sp>
      </p:grpSp>
      <p:cxnSp>
        <p:nvCxnSpPr>
          <p:cNvPr id="50" name="Straight Connector 49"/>
          <p:cNvCxnSpPr/>
          <p:nvPr/>
        </p:nvCxnSpPr>
        <p:spPr>
          <a:xfrm flipH="1">
            <a:off x="3043228" y="4817234"/>
            <a:ext cx="0" cy="181592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362037" y="4113572"/>
            <a:ext cx="3615797" cy="707886"/>
          </a:xfrm>
          <a:prstGeom prst="rect">
            <a:avLst/>
          </a:prstGeom>
          <a:noFill/>
        </p:spPr>
        <p:txBody>
          <a:bodyPr wrap="none" lIns="91440" tIns="45720" rIns="91440" bIns="45720">
            <a:spAutoFit/>
          </a:bodyPr>
          <a:lstStyle/>
          <a:p>
            <a:pPr algn="ctr"/>
            <a:r>
              <a:rPr lang="en-US" sz="4000" dirty="0" smtClean="0">
                <a:ln w="0"/>
                <a:effectLst>
                  <a:outerShdw blurRad="38100" dist="19050" dir="2700000" algn="tl" rotWithShape="0">
                    <a:schemeClr val="dk1">
                      <a:alpha val="40000"/>
                    </a:schemeClr>
                  </a:outerShdw>
                </a:effectLst>
              </a:rPr>
              <a:t>Normal Pathway</a:t>
            </a:r>
            <a:endParaRPr lang="en-US" sz="4000" dirty="0">
              <a:ln w="0"/>
              <a:effectLst>
                <a:outerShdw blurRad="38100" dist="19050" dir="2700000" algn="tl" rotWithShape="0">
                  <a:schemeClr val="dk1">
                    <a:alpha val="40000"/>
                  </a:schemeClr>
                </a:outerShdw>
              </a:effectLst>
            </a:endParaRPr>
          </a:p>
        </p:txBody>
      </p:sp>
      <p:grpSp>
        <p:nvGrpSpPr>
          <p:cNvPr id="52" name="Group 51"/>
          <p:cNvGrpSpPr/>
          <p:nvPr/>
        </p:nvGrpSpPr>
        <p:grpSpPr>
          <a:xfrm>
            <a:off x="7471891" y="5104435"/>
            <a:ext cx="2598006" cy="1037643"/>
            <a:chOff x="1794991" y="4428452"/>
            <a:chExt cx="2598006" cy="1037643"/>
          </a:xfrm>
        </p:grpSpPr>
        <p:sp>
          <p:nvSpPr>
            <p:cNvPr id="53" name="Chord 52"/>
            <p:cNvSpPr/>
            <p:nvPr/>
          </p:nvSpPr>
          <p:spPr>
            <a:xfrm rot="17548599">
              <a:off x="2770235" y="4826015"/>
              <a:ext cx="640080" cy="640080"/>
            </a:xfrm>
            <a:prstGeom prst="chord">
              <a:avLst/>
            </a:prstGeom>
            <a:solidFill>
              <a:srgbClr val="00B0F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hord 53"/>
            <p:cNvSpPr/>
            <p:nvPr/>
          </p:nvSpPr>
          <p:spPr>
            <a:xfrm rot="6749015">
              <a:off x="2770214" y="4459164"/>
              <a:ext cx="640080" cy="640080"/>
            </a:xfrm>
            <a:prstGeom prst="chord">
              <a:avLst/>
            </a:prstGeom>
            <a:solidFill>
              <a:srgbClr val="00B0F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792006" y="4894958"/>
              <a:ext cx="593725" cy="133350"/>
            </a:xfrm>
            <a:prstGeom prst="rect">
              <a:avLst/>
            </a:prstGeom>
            <a:solidFill>
              <a:schemeClr val="accent5">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rot="5400000">
              <a:off x="3114275" y="4866383"/>
              <a:ext cx="92075" cy="190500"/>
              <a:chOff x="539750" y="3114675"/>
              <a:chExt cx="92075" cy="190500"/>
            </a:xfrm>
          </p:grpSpPr>
          <p:sp>
            <p:nvSpPr>
              <p:cNvPr id="92" name="Oval 91"/>
              <p:cNvSpPr/>
              <p:nvPr/>
            </p:nvSpPr>
            <p:spPr>
              <a:xfrm>
                <a:off x="539750" y="311467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39750" y="320992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rot="6307703">
              <a:off x="3739086" y="4819128"/>
              <a:ext cx="95383" cy="300931"/>
              <a:chOff x="536442" y="3114675"/>
              <a:chExt cx="95383" cy="300931"/>
            </a:xfrm>
          </p:grpSpPr>
          <p:sp>
            <p:nvSpPr>
              <p:cNvPr id="90" name="Oval 89"/>
              <p:cNvSpPr/>
              <p:nvPr/>
            </p:nvSpPr>
            <p:spPr>
              <a:xfrm>
                <a:off x="539750" y="3114675"/>
                <a:ext cx="92075" cy="9525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536442" y="3320356"/>
                <a:ext cx="92075" cy="95250"/>
              </a:xfrm>
              <a:prstGeom prst="ellipse">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8" name="Straight Arrow Connector 57"/>
            <p:cNvCxnSpPr/>
            <p:nvPr/>
          </p:nvCxnSpPr>
          <p:spPr>
            <a:xfrm>
              <a:off x="3321273" y="4961633"/>
              <a:ext cx="274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887651" y="4428452"/>
              <a:ext cx="402432" cy="461665"/>
            </a:xfrm>
            <a:prstGeom prst="rect">
              <a:avLst/>
            </a:prstGeom>
            <a:noFill/>
          </p:spPr>
          <p:txBody>
            <a:bodyPr wrap="square" rtlCol="0">
              <a:spAutoFit/>
            </a:bodyPr>
            <a:lstStyle/>
            <a:p>
              <a:pPr algn="ctr"/>
              <a:r>
                <a:rPr lang="en-US" sz="2400" b="1" dirty="0"/>
                <a:t>J</a:t>
              </a:r>
            </a:p>
          </p:txBody>
        </p:sp>
        <p:grpSp>
          <p:nvGrpSpPr>
            <p:cNvPr id="60" name="Group 59"/>
            <p:cNvGrpSpPr/>
            <p:nvPr/>
          </p:nvGrpSpPr>
          <p:grpSpPr>
            <a:xfrm>
              <a:off x="1794991" y="5197307"/>
              <a:ext cx="217877" cy="184666"/>
              <a:chOff x="2077242" y="4869300"/>
              <a:chExt cx="217877" cy="184666"/>
            </a:xfrm>
          </p:grpSpPr>
          <p:grpSp>
            <p:nvGrpSpPr>
              <p:cNvPr id="85" name="Group 84"/>
              <p:cNvGrpSpPr/>
              <p:nvPr/>
            </p:nvGrpSpPr>
            <p:grpSpPr>
              <a:xfrm rot="5400000">
                <a:off x="2153831" y="4866383"/>
                <a:ext cx="92075" cy="190500"/>
                <a:chOff x="539750" y="3114675"/>
                <a:chExt cx="92075" cy="190500"/>
              </a:xfrm>
            </p:grpSpPr>
            <p:sp>
              <p:nvSpPr>
                <p:cNvPr id="88" name="Oval 87"/>
                <p:cNvSpPr/>
                <p:nvPr/>
              </p:nvSpPr>
              <p:spPr>
                <a:xfrm>
                  <a:off x="539750" y="311467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539750" y="320992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TextBox 85"/>
              <p:cNvSpPr txBox="1"/>
              <p:nvPr/>
            </p:nvSpPr>
            <p:spPr>
              <a:xfrm>
                <a:off x="2077242" y="4869300"/>
                <a:ext cx="107156" cy="184666"/>
              </a:xfrm>
              <a:prstGeom prst="rect">
                <a:avLst/>
              </a:prstGeom>
              <a:noFill/>
            </p:spPr>
            <p:txBody>
              <a:bodyPr wrap="square" rtlCol="0">
                <a:spAutoFit/>
              </a:bodyPr>
              <a:lstStyle/>
              <a:p>
                <a:r>
                  <a:rPr lang="en-US" sz="600" dirty="0"/>
                  <a:t>D</a:t>
                </a:r>
                <a:endParaRPr lang="en-US" sz="1100" dirty="0"/>
              </a:p>
            </p:txBody>
          </p:sp>
          <p:sp>
            <p:nvSpPr>
              <p:cNvPr id="87" name="TextBox 86"/>
              <p:cNvSpPr txBox="1"/>
              <p:nvPr/>
            </p:nvSpPr>
            <p:spPr>
              <a:xfrm>
                <a:off x="2175658" y="4869300"/>
                <a:ext cx="107156" cy="184666"/>
              </a:xfrm>
              <a:prstGeom prst="rect">
                <a:avLst/>
              </a:prstGeom>
              <a:noFill/>
            </p:spPr>
            <p:txBody>
              <a:bodyPr wrap="square" rtlCol="0">
                <a:spAutoFit/>
              </a:bodyPr>
              <a:lstStyle/>
              <a:p>
                <a:r>
                  <a:rPr lang="en-US" sz="600" dirty="0"/>
                  <a:t>D</a:t>
                </a:r>
                <a:endParaRPr lang="en-US" sz="1050" dirty="0"/>
              </a:p>
            </p:txBody>
          </p:sp>
        </p:grpSp>
        <p:sp>
          <p:nvSpPr>
            <p:cNvPr id="61" name="TextBox 60"/>
            <p:cNvSpPr txBox="1"/>
            <p:nvPr/>
          </p:nvSpPr>
          <p:spPr>
            <a:xfrm>
              <a:off x="3052987" y="4869300"/>
              <a:ext cx="82338" cy="184666"/>
            </a:xfrm>
            <a:prstGeom prst="rect">
              <a:avLst/>
            </a:prstGeom>
            <a:noFill/>
          </p:spPr>
          <p:txBody>
            <a:bodyPr wrap="square" rtlCol="0">
              <a:spAutoFit/>
            </a:bodyPr>
            <a:lstStyle/>
            <a:p>
              <a:r>
                <a:rPr lang="en-US" sz="600" dirty="0"/>
                <a:t>D</a:t>
              </a:r>
              <a:endParaRPr lang="en-US" sz="1100" dirty="0"/>
            </a:p>
          </p:txBody>
        </p:sp>
        <p:sp>
          <p:nvSpPr>
            <p:cNvPr id="62" name="TextBox 61"/>
            <p:cNvSpPr txBox="1"/>
            <p:nvPr/>
          </p:nvSpPr>
          <p:spPr>
            <a:xfrm>
              <a:off x="3144054" y="4869300"/>
              <a:ext cx="82338" cy="184666"/>
            </a:xfrm>
            <a:prstGeom prst="rect">
              <a:avLst/>
            </a:prstGeom>
            <a:noFill/>
          </p:spPr>
          <p:txBody>
            <a:bodyPr wrap="square" rtlCol="0">
              <a:spAutoFit/>
            </a:bodyPr>
            <a:lstStyle/>
            <a:p>
              <a:r>
                <a:rPr lang="en-US" sz="600" dirty="0"/>
                <a:t>D</a:t>
              </a:r>
              <a:endParaRPr lang="en-US" sz="1100" dirty="0"/>
            </a:p>
          </p:txBody>
        </p:sp>
        <p:sp>
          <p:nvSpPr>
            <p:cNvPr id="63" name="TextBox 62"/>
            <p:cNvSpPr txBox="1"/>
            <p:nvPr/>
          </p:nvSpPr>
          <p:spPr>
            <a:xfrm>
              <a:off x="3622234" y="4848824"/>
              <a:ext cx="82338" cy="184666"/>
            </a:xfrm>
            <a:prstGeom prst="rect">
              <a:avLst/>
            </a:prstGeom>
            <a:noFill/>
          </p:spPr>
          <p:txBody>
            <a:bodyPr wrap="square" rtlCol="0">
              <a:spAutoFit/>
            </a:bodyPr>
            <a:lstStyle/>
            <a:p>
              <a:r>
                <a:rPr lang="en-US" sz="600" dirty="0" smtClean="0"/>
                <a:t>E</a:t>
              </a:r>
              <a:endParaRPr lang="en-US" sz="1100" dirty="0"/>
            </a:p>
          </p:txBody>
        </p:sp>
        <p:sp>
          <p:nvSpPr>
            <p:cNvPr id="64" name="TextBox 63"/>
            <p:cNvSpPr txBox="1"/>
            <p:nvPr/>
          </p:nvSpPr>
          <p:spPr>
            <a:xfrm>
              <a:off x="3819414" y="4905696"/>
              <a:ext cx="82338" cy="184666"/>
            </a:xfrm>
            <a:prstGeom prst="rect">
              <a:avLst/>
            </a:prstGeom>
            <a:noFill/>
          </p:spPr>
          <p:txBody>
            <a:bodyPr wrap="square" rtlCol="0">
              <a:spAutoFit/>
            </a:bodyPr>
            <a:lstStyle/>
            <a:p>
              <a:r>
                <a:rPr lang="en-US" sz="600" dirty="0"/>
                <a:t>F</a:t>
              </a:r>
            </a:p>
          </p:txBody>
        </p:sp>
        <p:grpSp>
          <p:nvGrpSpPr>
            <p:cNvPr id="65" name="Group 64"/>
            <p:cNvGrpSpPr/>
            <p:nvPr/>
          </p:nvGrpSpPr>
          <p:grpSpPr>
            <a:xfrm>
              <a:off x="1835165" y="4664914"/>
              <a:ext cx="219868" cy="184666"/>
              <a:chOff x="956470" y="1958717"/>
              <a:chExt cx="219868" cy="184666"/>
            </a:xfrm>
          </p:grpSpPr>
          <p:grpSp>
            <p:nvGrpSpPr>
              <p:cNvPr id="80" name="Group 79"/>
              <p:cNvGrpSpPr/>
              <p:nvPr/>
            </p:nvGrpSpPr>
            <p:grpSpPr>
              <a:xfrm rot="5400000">
                <a:off x="1035050" y="1955801"/>
                <a:ext cx="92076" cy="190500"/>
                <a:chOff x="539750" y="3114675"/>
                <a:chExt cx="92076" cy="190500"/>
              </a:xfrm>
            </p:grpSpPr>
            <p:sp>
              <p:nvSpPr>
                <p:cNvPr id="83" name="Oval 82"/>
                <p:cNvSpPr/>
                <p:nvPr/>
              </p:nvSpPr>
              <p:spPr>
                <a:xfrm>
                  <a:off x="539751" y="311467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39750" y="320992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TextBox 80"/>
              <p:cNvSpPr txBox="1"/>
              <p:nvPr/>
            </p:nvSpPr>
            <p:spPr>
              <a:xfrm>
                <a:off x="956470" y="1958717"/>
                <a:ext cx="107156" cy="184666"/>
              </a:xfrm>
              <a:prstGeom prst="rect">
                <a:avLst/>
              </a:prstGeom>
              <a:noFill/>
            </p:spPr>
            <p:txBody>
              <a:bodyPr wrap="square" rtlCol="0">
                <a:spAutoFit/>
              </a:bodyPr>
              <a:lstStyle/>
              <a:p>
                <a:r>
                  <a:rPr lang="en-US" sz="600" dirty="0" smtClean="0"/>
                  <a:t>A</a:t>
                </a:r>
                <a:endParaRPr lang="en-US" sz="1100" dirty="0"/>
              </a:p>
            </p:txBody>
          </p:sp>
          <p:sp>
            <p:nvSpPr>
              <p:cNvPr id="82" name="TextBox 81"/>
              <p:cNvSpPr txBox="1"/>
              <p:nvPr/>
            </p:nvSpPr>
            <p:spPr>
              <a:xfrm>
                <a:off x="1056877" y="1958717"/>
                <a:ext cx="107156" cy="184666"/>
              </a:xfrm>
              <a:prstGeom prst="rect">
                <a:avLst/>
              </a:prstGeom>
              <a:noFill/>
            </p:spPr>
            <p:txBody>
              <a:bodyPr wrap="square" rtlCol="0">
                <a:spAutoFit/>
              </a:bodyPr>
              <a:lstStyle/>
              <a:p>
                <a:r>
                  <a:rPr lang="en-US" sz="600" dirty="0" smtClean="0"/>
                  <a:t>A</a:t>
                </a:r>
                <a:endParaRPr lang="en-US" sz="1100" dirty="0"/>
              </a:p>
            </p:txBody>
          </p:sp>
        </p:grpSp>
        <p:cxnSp>
          <p:nvCxnSpPr>
            <p:cNvPr id="66" name="Curved Connector 65"/>
            <p:cNvCxnSpPr/>
            <p:nvPr/>
          </p:nvCxnSpPr>
          <p:spPr>
            <a:xfrm>
              <a:off x="2171302" y="4779204"/>
              <a:ext cx="531399" cy="20638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7" name="Curved Connector 66"/>
            <p:cNvCxnSpPr/>
            <p:nvPr/>
          </p:nvCxnSpPr>
          <p:spPr>
            <a:xfrm flipV="1">
              <a:off x="2065337" y="5028308"/>
              <a:ext cx="604043" cy="30737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grpSp>
          <p:nvGrpSpPr>
            <p:cNvPr id="68" name="Group 67"/>
            <p:cNvGrpSpPr/>
            <p:nvPr/>
          </p:nvGrpSpPr>
          <p:grpSpPr>
            <a:xfrm>
              <a:off x="2735857" y="4869300"/>
              <a:ext cx="219868" cy="184666"/>
              <a:chOff x="956470" y="1958717"/>
              <a:chExt cx="219868" cy="184666"/>
            </a:xfrm>
          </p:grpSpPr>
          <p:grpSp>
            <p:nvGrpSpPr>
              <p:cNvPr id="75" name="Group 74"/>
              <p:cNvGrpSpPr/>
              <p:nvPr/>
            </p:nvGrpSpPr>
            <p:grpSpPr>
              <a:xfrm rot="5400000">
                <a:off x="1035050" y="1955801"/>
                <a:ext cx="92076" cy="190500"/>
                <a:chOff x="539750" y="3114675"/>
                <a:chExt cx="92076" cy="190500"/>
              </a:xfrm>
            </p:grpSpPr>
            <p:sp>
              <p:nvSpPr>
                <p:cNvPr id="78" name="Oval 77"/>
                <p:cNvSpPr/>
                <p:nvPr/>
              </p:nvSpPr>
              <p:spPr>
                <a:xfrm>
                  <a:off x="539751" y="311467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539750" y="320992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p:cNvSpPr txBox="1"/>
              <p:nvPr/>
            </p:nvSpPr>
            <p:spPr>
              <a:xfrm>
                <a:off x="956470" y="1958717"/>
                <a:ext cx="107156" cy="184666"/>
              </a:xfrm>
              <a:prstGeom prst="rect">
                <a:avLst/>
              </a:prstGeom>
              <a:noFill/>
            </p:spPr>
            <p:txBody>
              <a:bodyPr wrap="square" rtlCol="0">
                <a:spAutoFit/>
              </a:bodyPr>
              <a:lstStyle/>
              <a:p>
                <a:r>
                  <a:rPr lang="en-US" sz="600" dirty="0" smtClean="0"/>
                  <a:t>A</a:t>
                </a:r>
                <a:endParaRPr lang="en-US" sz="1100" dirty="0"/>
              </a:p>
            </p:txBody>
          </p:sp>
          <p:sp>
            <p:nvSpPr>
              <p:cNvPr id="77" name="TextBox 76"/>
              <p:cNvSpPr txBox="1"/>
              <p:nvPr/>
            </p:nvSpPr>
            <p:spPr>
              <a:xfrm>
                <a:off x="1056877" y="1958717"/>
                <a:ext cx="107156" cy="184666"/>
              </a:xfrm>
              <a:prstGeom prst="rect">
                <a:avLst/>
              </a:prstGeom>
              <a:noFill/>
            </p:spPr>
            <p:txBody>
              <a:bodyPr wrap="square" rtlCol="0">
                <a:spAutoFit/>
              </a:bodyPr>
              <a:lstStyle/>
              <a:p>
                <a:r>
                  <a:rPr lang="en-US" sz="600" dirty="0" smtClean="0"/>
                  <a:t>A</a:t>
                </a:r>
                <a:endParaRPr lang="en-US" sz="1100" dirty="0"/>
              </a:p>
            </p:txBody>
          </p:sp>
        </p:grpSp>
        <p:grpSp>
          <p:nvGrpSpPr>
            <p:cNvPr id="69" name="Group 68"/>
            <p:cNvGrpSpPr/>
            <p:nvPr/>
          </p:nvGrpSpPr>
          <p:grpSpPr>
            <a:xfrm rot="20867199">
              <a:off x="4095295" y="4682516"/>
              <a:ext cx="297702" cy="241538"/>
              <a:chOff x="2520120" y="1938241"/>
              <a:chExt cx="297702" cy="241538"/>
            </a:xfrm>
          </p:grpSpPr>
          <p:grpSp>
            <p:nvGrpSpPr>
              <p:cNvPr id="70" name="Group 69"/>
              <p:cNvGrpSpPr/>
              <p:nvPr/>
            </p:nvGrpSpPr>
            <p:grpSpPr>
              <a:xfrm rot="6307703">
                <a:off x="2627322" y="1917711"/>
                <a:ext cx="92075" cy="288925"/>
                <a:chOff x="539750" y="3114675"/>
                <a:chExt cx="92075" cy="288925"/>
              </a:xfrm>
            </p:grpSpPr>
            <p:sp>
              <p:nvSpPr>
                <p:cNvPr id="73" name="Oval 72"/>
                <p:cNvSpPr/>
                <p:nvPr/>
              </p:nvSpPr>
              <p:spPr>
                <a:xfrm>
                  <a:off x="539750" y="3114675"/>
                  <a:ext cx="92075" cy="9525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39750" y="3308350"/>
                  <a:ext cx="92075" cy="95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TextBox 70"/>
              <p:cNvSpPr txBox="1"/>
              <p:nvPr/>
            </p:nvSpPr>
            <p:spPr>
              <a:xfrm>
                <a:off x="2520120" y="1938241"/>
                <a:ext cx="82338" cy="184666"/>
              </a:xfrm>
              <a:prstGeom prst="rect">
                <a:avLst/>
              </a:prstGeom>
              <a:noFill/>
            </p:spPr>
            <p:txBody>
              <a:bodyPr wrap="square" rtlCol="0">
                <a:spAutoFit/>
              </a:bodyPr>
              <a:lstStyle/>
              <a:p>
                <a:r>
                  <a:rPr lang="en-US" sz="600" dirty="0"/>
                  <a:t>B</a:t>
                </a:r>
                <a:endParaRPr lang="en-US" sz="1100" dirty="0"/>
              </a:p>
            </p:txBody>
          </p:sp>
          <p:sp>
            <p:nvSpPr>
              <p:cNvPr id="72" name="TextBox 71"/>
              <p:cNvSpPr txBox="1"/>
              <p:nvPr/>
            </p:nvSpPr>
            <p:spPr>
              <a:xfrm>
                <a:off x="2700633" y="1995113"/>
                <a:ext cx="82338" cy="184666"/>
              </a:xfrm>
              <a:prstGeom prst="rect">
                <a:avLst/>
              </a:prstGeom>
              <a:noFill/>
            </p:spPr>
            <p:txBody>
              <a:bodyPr wrap="square" rtlCol="0">
                <a:spAutoFit/>
              </a:bodyPr>
              <a:lstStyle/>
              <a:p>
                <a:r>
                  <a:rPr lang="en-US" sz="600" dirty="0" smtClean="0"/>
                  <a:t>C</a:t>
                </a:r>
                <a:endParaRPr lang="en-US" sz="600" dirty="0"/>
              </a:p>
            </p:txBody>
          </p:sp>
        </p:grpSp>
      </p:grpSp>
      <p:sp>
        <p:nvSpPr>
          <p:cNvPr id="94" name="Rectangle 93"/>
          <p:cNvSpPr/>
          <p:nvPr/>
        </p:nvSpPr>
        <p:spPr>
          <a:xfrm>
            <a:off x="7068372" y="4113572"/>
            <a:ext cx="2992358" cy="707886"/>
          </a:xfrm>
          <a:prstGeom prst="rect">
            <a:avLst/>
          </a:prstGeom>
          <a:noFill/>
        </p:spPr>
        <p:txBody>
          <a:bodyPr wrap="none" lIns="91440" tIns="45720" rIns="91440" bIns="45720">
            <a:spAutoFit/>
          </a:bodyPr>
          <a:lstStyle/>
          <a:p>
            <a:pPr algn="ctr"/>
            <a:r>
              <a:rPr lang="en-US" sz="4000" dirty="0" smtClean="0">
                <a:ln w="0"/>
                <a:effectLst>
                  <a:outerShdw blurRad="38100" dist="19050" dir="2700000" algn="tl" rotWithShape="0">
                    <a:schemeClr val="dk1">
                      <a:alpha val="40000"/>
                    </a:schemeClr>
                  </a:outerShdw>
                </a:effectLst>
              </a:rPr>
              <a:t>Your Pathway</a:t>
            </a:r>
            <a:endParaRPr lang="en-US" sz="4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44451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826" y="8199"/>
            <a:ext cx="10647045" cy="1325563"/>
          </a:xfrm>
        </p:spPr>
        <p:txBody>
          <a:bodyPr/>
          <a:lstStyle/>
          <a:p>
            <a:r>
              <a:rPr lang="en-US" dirty="0" smtClean="0"/>
              <a:t>Hypothesis: continued</a:t>
            </a:r>
            <a:endParaRPr lang="en-US" dirty="0"/>
          </a:p>
        </p:txBody>
      </p:sp>
      <p:sp>
        <p:nvSpPr>
          <p:cNvPr id="3" name="Content Placeholder 2"/>
          <p:cNvSpPr>
            <a:spLocks noGrp="1"/>
          </p:cNvSpPr>
          <p:nvPr>
            <p:ph idx="1"/>
          </p:nvPr>
        </p:nvSpPr>
        <p:spPr>
          <a:xfrm>
            <a:off x="676462" y="1044526"/>
            <a:ext cx="11381422" cy="4351338"/>
          </a:xfrm>
        </p:spPr>
        <p:txBody>
          <a:bodyPr/>
          <a:lstStyle/>
          <a:p>
            <a:r>
              <a:rPr lang="en-US" b="1" dirty="0" smtClean="0"/>
              <a:t>Why would using one enzyme for the processing of two different proteins lead to a problem?</a:t>
            </a:r>
          </a:p>
          <a:p>
            <a:r>
              <a:rPr lang="en-US" dirty="0" smtClean="0"/>
              <a:t>If something happens that causes one of the protein levels to rise, it will start causing a back up at the enzyme for both of the proteins</a:t>
            </a:r>
            <a:r>
              <a:rPr lang="en-US" dirty="0" smtClean="0"/>
              <a:t>.</a:t>
            </a:r>
          </a:p>
          <a:p>
            <a:pPr lvl="1"/>
            <a:r>
              <a:rPr lang="en-US" dirty="0" smtClean="0"/>
              <a:t>As time goes on, these proteins will build up and have to be processed by the cell</a:t>
            </a:r>
            <a:endParaRPr lang="en-US" dirty="0" smtClean="0"/>
          </a:p>
          <a:p>
            <a:r>
              <a:rPr lang="en-US" dirty="0" smtClean="0"/>
              <a:t>This is like customers waiting in line at a grocery store.</a:t>
            </a:r>
          </a:p>
          <a:p>
            <a:pPr lvl="1"/>
            <a:r>
              <a:rPr lang="en-US" dirty="0" smtClean="0"/>
              <a:t>If more customers keep showing up, the lines get very long</a:t>
            </a:r>
          </a:p>
          <a:p>
            <a:pPr lvl="1"/>
            <a:r>
              <a:rPr lang="en-US" dirty="0" smtClean="0"/>
              <a:t>When this happens in the cell, the cell has to find out how to move the lines faster</a:t>
            </a:r>
            <a:endParaRPr lang="en-US" dirty="0"/>
          </a:p>
        </p:txBody>
      </p:sp>
      <p:grpSp>
        <p:nvGrpSpPr>
          <p:cNvPr id="129" name="Group 128"/>
          <p:cNvGrpSpPr/>
          <p:nvPr/>
        </p:nvGrpSpPr>
        <p:grpSpPr>
          <a:xfrm>
            <a:off x="5348538" y="4692651"/>
            <a:ext cx="4822304" cy="1725552"/>
            <a:chOff x="5348538" y="4692651"/>
            <a:chExt cx="4822304" cy="1725552"/>
          </a:xfrm>
        </p:grpSpPr>
        <p:sp>
          <p:nvSpPr>
            <p:cNvPr id="5" name="Chord 4"/>
            <p:cNvSpPr/>
            <p:nvPr/>
          </p:nvSpPr>
          <p:spPr>
            <a:xfrm rot="17548599">
              <a:off x="7719592" y="5343805"/>
              <a:ext cx="1007688" cy="957160"/>
            </a:xfrm>
            <a:prstGeom prst="chord">
              <a:avLst/>
            </a:prstGeom>
            <a:solidFill>
              <a:srgbClr val="00B0F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hord 5"/>
            <p:cNvSpPr/>
            <p:nvPr/>
          </p:nvSpPr>
          <p:spPr>
            <a:xfrm rot="6749015">
              <a:off x="7719561" y="4766265"/>
              <a:ext cx="1007688" cy="957160"/>
            </a:xfrm>
            <a:prstGeom prst="chord">
              <a:avLst/>
            </a:prstGeom>
            <a:solidFill>
              <a:srgbClr val="00B0F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777412" y="5427079"/>
              <a:ext cx="887842" cy="209935"/>
            </a:xfrm>
            <a:prstGeom prst="rect">
              <a:avLst/>
            </a:prstGeom>
            <a:solidFill>
              <a:schemeClr val="accent5">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rot="6307703">
              <a:off x="9189888" y="5319576"/>
              <a:ext cx="150163" cy="450005"/>
              <a:chOff x="536442" y="3114675"/>
              <a:chExt cx="95383" cy="300931"/>
            </a:xfrm>
          </p:grpSpPr>
          <p:sp>
            <p:nvSpPr>
              <p:cNvPr id="42" name="Oval 41"/>
              <p:cNvSpPr/>
              <p:nvPr/>
            </p:nvSpPr>
            <p:spPr>
              <a:xfrm>
                <a:off x="539750" y="3114675"/>
                <a:ext cx="92075" cy="9525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36442" y="3320356"/>
                <a:ext cx="92075" cy="95250"/>
              </a:xfrm>
              <a:prstGeom prst="ellipse">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Arrow Connector 9"/>
            <p:cNvCxnSpPr/>
            <p:nvPr/>
          </p:nvCxnSpPr>
          <p:spPr>
            <a:xfrm>
              <a:off x="8568865" y="5532046"/>
              <a:ext cx="410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920437" y="4692651"/>
              <a:ext cx="601787" cy="726807"/>
            </a:xfrm>
            <a:prstGeom prst="rect">
              <a:avLst/>
            </a:prstGeom>
            <a:noFill/>
          </p:spPr>
          <p:txBody>
            <a:bodyPr wrap="square" rtlCol="0">
              <a:spAutoFit/>
            </a:bodyPr>
            <a:lstStyle/>
            <a:p>
              <a:pPr algn="ctr"/>
              <a:r>
                <a:rPr lang="en-US" sz="2400" b="1" dirty="0"/>
                <a:t>J</a:t>
              </a:r>
            </a:p>
          </p:txBody>
        </p:sp>
        <p:sp>
          <p:nvSpPr>
            <p:cNvPr id="15" name="TextBox 14"/>
            <p:cNvSpPr txBox="1"/>
            <p:nvPr/>
          </p:nvSpPr>
          <p:spPr>
            <a:xfrm>
              <a:off x="9025265" y="5367149"/>
              <a:ext cx="123126" cy="261610"/>
            </a:xfrm>
            <a:prstGeom prst="rect">
              <a:avLst/>
            </a:prstGeom>
            <a:noFill/>
          </p:spPr>
          <p:txBody>
            <a:bodyPr wrap="square" rtlCol="0">
              <a:spAutoFit/>
            </a:bodyPr>
            <a:lstStyle/>
            <a:p>
              <a:r>
                <a:rPr lang="en-US" sz="1100" b="1" dirty="0" smtClean="0"/>
                <a:t>E</a:t>
              </a:r>
              <a:endParaRPr lang="en-US" sz="1100" b="1" dirty="0"/>
            </a:p>
          </p:txBody>
        </p:sp>
        <p:sp>
          <p:nvSpPr>
            <p:cNvPr id="16" name="TextBox 15"/>
            <p:cNvSpPr txBox="1"/>
            <p:nvPr/>
          </p:nvSpPr>
          <p:spPr>
            <a:xfrm>
              <a:off x="9320124" y="5443984"/>
              <a:ext cx="123126" cy="261610"/>
            </a:xfrm>
            <a:prstGeom prst="rect">
              <a:avLst/>
            </a:prstGeom>
            <a:noFill/>
          </p:spPr>
          <p:txBody>
            <a:bodyPr wrap="square" rtlCol="0">
              <a:spAutoFit/>
            </a:bodyPr>
            <a:lstStyle/>
            <a:p>
              <a:r>
                <a:rPr lang="en-US" sz="1100" b="1" dirty="0"/>
                <a:t>F</a:t>
              </a:r>
            </a:p>
          </p:txBody>
        </p:sp>
        <p:grpSp>
          <p:nvGrpSpPr>
            <p:cNvPr id="17" name="Group 16"/>
            <p:cNvGrpSpPr/>
            <p:nvPr/>
          </p:nvGrpSpPr>
          <p:grpSpPr>
            <a:xfrm>
              <a:off x="5671822" y="5020919"/>
              <a:ext cx="335135" cy="261612"/>
              <a:chOff x="952224" y="1962749"/>
              <a:chExt cx="224114" cy="166175"/>
            </a:xfrm>
          </p:grpSpPr>
          <p:grpSp>
            <p:nvGrpSpPr>
              <p:cNvPr id="32" name="Group 31"/>
              <p:cNvGrpSpPr/>
              <p:nvPr/>
            </p:nvGrpSpPr>
            <p:grpSpPr>
              <a:xfrm rot="5400000">
                <a:off x="1035050" y="1955801"/>
                <a:ext cx="92076" cy="190500"/>
                <a:chOff x="539750" y="3114675"/>
                <a:chExt cx="92076" cy="190500"/>
              </a:xfrm>
            </p:grpSpPr>
            <p:sp>
              <p:nvSpPr>
                <p:cNvPr id="35" name="Oval 34"/>
                <p:cNvSpPr/>
                <p:nvPr/>
              </p:nvSpPr>
              <p:spPr>
                <a:xfrm>
                  <a:off x="539751" y="311467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39750" y="320992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952224" y="1962750"/>
                <a:ext cx="107156" cy="166174"/>
              </a:xfrm>
              <a:prstGeom prst="rect">
                <a:avLst/>
              </a:prstGeom>
              <a:noFill/>
            </p:spPr>
            <p:txBody>
              <a:bodyPr wrap="square" rtlCol="0">
                <a:spAutoFit/>
              </a:bodyPr>
              <a:lstStyle/>
              <a:p>
                <a:r>
                  <a:rPr lang="en-US" sz="1100" b="1" dirty="0" smtClean="0"/>
                  <a:t>A</a:t>
                </a:r>
                <a:endParaRPr lang="en-US" sz="2400" b="1" dirty="0"/>
              </a:p>
            </p:txBody>
          </p:sp>
          <p:sp>
            <p:nvSpPr>
              <p:cNvPr id="34" name="TextBox 33"/>
              <p:cNvSpPr txBox="1"/>
              <p:nvPr/>
            </p:nvSpPr>
            <p:spPr>
              <a:xfrm>
                <a:off x="1048385" y="1962749"/>
                <a:ext cx="107156" cy="166174"/>
              </a:xfrm>
              <a:prstGeom prst="rect">
                <a:avLst/>
              </a:prstGeom>
              <a:noFill/>
            </p:spPr>
            <p:txBody>
              <a:bodyPr wrap="square" rtlCol="0">
                <a:spAutoFit/>
              </a:bodyPr>
              <a:lstStyle/>
              <a:p>
                <a:r>
                  <a:rPr lang="en-US" sz="1100" b="1" dirty="0" smtClean="0"/>
                  <a:t>A</a:t>
                </a:r>
                <a:endParaRPr lang="en-US" sz="1400" b="1" dirty="0"/>
              </a:p>
            </p:txBody>
          </p:sp>
        </p:grpSp>
        <p:cxnSp>
          <p:nvCxnSpPr>
            <p:cNvPr id="18" name="Curved Connector 17"/>
            <p:cNvCxnSpPr/>
            <p:nvPr/>
          </p:nvCxnSpPr>
          <p:spPr>
            <a:xfrm>
              <a:off x="6193429" y="4703369"/>
              <a:ext cx="775493" cy="72188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urved Connector 18"/>
            <p:cNvCxnSpPr/>
            <p:nvPr/>
          </p:nvCxnSpPr>
          <p:spPr>
            <a:xfrm flipV="1">
              <a:off x="6283823" y="5673713"/>
              <a:ext cx="652295" cy="63375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grpSp>
          <p:nvGrpSpPr>
            <p:cNvPr id="21" name="Group 20"/>
            <p:cNvGrpSpPr/>
            <p:nvPr/>
          </p:nvGrpSpPr>
          <p:grpSpPr>
            <a:xfrm rot="20867199">
              <a:off x="9725665" y="5107265"/>
              <a:ext cx="445177" cy="344940"/>
              <a:chOff x="2520120" y="1947487"/>
              <a:chExt cx="297702" cy="219104"/>
            </a:xfrm>
          </p:grpSpPr>
          <p:grpSp>
            <p:nvGrpSpPr>
              <p:cNvPr id="22" name="Group 21"/>
              <p:cNvGrpSpPr/>
              <p:nvPr/>
            </p:nvGrpSpPr>
            <p:grpSpPr>
              <a:xfrm rot="6307703">
                <a:off x="2627322" y="1917711"/>
                <a:ext cx="92075" cy="288925"/>
                <a:chOff x="539750" y="3114675"/>
                <a:chExt cx="92075" cy="288925"/>
              </a:xfrm>
            </p:grpSpPr>
            <p:sp>
              <p:nvSpPr>
                <p:cNvPr id="25" name="Oval 24"/>
                <p:cNvSpPr/>
                <p:nvPr/>
              </p:nvSpPr>
              <p:spPr>
                <a:xfrm>
                  <a:off x="539750" y="3114675"/>
                  <a:ext cx="92075" cy="9525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9750" y="3308350"/>
                  <a:ext cx="92075" cy="95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a:off x="2520120" y="1947487"/>
                <a:ext cx="82338" cy="166173"/>
              </a:xfrm>
              <a:prstGeom prst="rect">
                <a:avLst/>
              </a:prstGeom>
              <a:noFill/>
            </p:spPr>
            <p:txBody>
              <a:bodyPr wrap="square" rtlCol="0">
                <a:spAutoFit/>
              </a:bodyPr>
              <a:lstStyle/>
              <a:p>
                <a:r>
                  <a:rPr lang="en-US" sz="1100" b="1" dirty="0"/>
                  <a:t>B</a:t>
                </a:r>
                <a:endParaRPr lang="en-US" sz="2400" b="1" dirty="0"/>
              </a:p>
            </p:txBody>
          </p:sp>
          <p:sp>
            <p:nvSpPr>
              <p:cNvPr id="24" name="TextBox 23"/>
              <p:cNvSpPr txBox="1"/>
              <p:nvPr/>
            </p:nvSpPr>
            <p:spPr>
              <a:xfrm>
                <a:off x="2701531" y="2000418"/>
                <a:ext cx="82338" cy="166173"/>
              </a:xfrm>
              <a:prstGeom prst="rect">
                <a:avLst/>
              </a:prstGeom>
              <a:noFill/>
            </p:spPr>
            <p:txBody>
              <a:bodyPr wrap="square" rtlCol="0">
                <a:spAutoFit/>
              </a:bodyPr>
              <a:lstStyle/>
              <a:p>
                <a:r>
                  <a:rPr lang="en-US" sz="1100" b="1" dirty="0" smtClean="0"/>
                  <a:t>C</a:t>
                </a:r>
                <a:endParaRPr lang="en-US" sz="1100" b="1" dirty="0"/>
              </a:p>
            </p:txBody>
          </p:sp>
        </p:grpSp>
        <p:grpSp>
          <p:nvGrpSpPr>
            <p:cNvPr id="47" name="Group 46"/>
            <p:cNvGrpSpPr/>
            <p:nvPr/>
          </p:nvGrpSpPr>
          <p:grpSpPr>
            <a:xfrm>
              <a:off x="7005659" y="5412102"/>
              <a:ext cx="331331" cy="263678"/>
              <a:chOff x="6280977" y="5917627"/>
              <a:chExt cx="331331" cy="263678"/>
            </a:xfrm>
          </p:grpSpPr>
          <p:grpSp>
            <p:nvGrpSpPr>
              <p:cNvPr id="12" name="Group 11"/>
              <p:cNvGrpSpPr/>
              <p:nvPr/>
            </p:nvGrpSpPr>
            <p:grpSpPr>
              <a:xfrm>
                <a:off x="6280977" y="5919695"/>
                <a:ext cx="331331" cy="261610"/>
                <a:chOff x="2073549" y="4879859"/>
                <a:chExt cx="221570" cy="166174"/>
              </a:xfrm>
            </p:grpSpPr>
            <p:grpSp>
              <p:nvGrpSpPr>
                <p:cNvPr id="37" name="Group 36"/>
                <p:cNvGrpSpPr/>
                <p:nvPr/>
              </p:nvGrpSpPr>
              <p:grpSpPr>
                <a:xfrm rot="5400000">
                  <a:off x="2153831" y="4866383"/>
                  <a:ext cx="92075" cy="190500"/>
                  <a:chOff x="539750" y="3114675"/>
                  <a:chExt cx="92075" cy="190500"/>
                </a:xfrm>
              </p:grpSpPr>
              <p:sp>
                <p:nvSpPr>
                  <p:cNvPr id="40" name="Oval 39"/>
                  <p:cNvSpPr/>
                  <p:nvPr/>
                </p:nvSpPr>
                <p:spPr>
                  <a:xfrm>
                    <a:off x="539750" y="311467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39750" y="320992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p:cNvSpPr txBox="1"/>
                <p:nvPr/>
              </p:nvSpPr>
              <p:spPr>
                <a:xfrm>
                  <a:off x="2073549" y="4879859"/>
                  <a:ext cx="107156" cy="166174"/>
                </a:xfrm>
                <a:prstGeom prst="rect">
                  <a:avLst/>
                </a:prstGeom>
                <a:noFill/>
              </p:spPr>
              <p:txBody>
                <a:bodyPr wrap="square" rtlCol="0">
                  <a:spAutoFit/>
                </a:bodyPr>
                <a:lstStyle/>
                <a:p>
                  <a:r>
                    <a:rPr lang="en-US" sz="1100" b="1" dirty="0"/>
                    <a:t>D</a:t>
                  </a:r>
                </a:p>
              </p:txBody>
            </p:sp>
          </p:grpSp>
          <p:sp>
            <p:nvSpPr>
              <p:cNvPr id="46" name="TextBox 45"/>
              <p:cNvSpPr txBox="1"/>
              <p:nvPr/>
            </p:nvSpPr>
            <p:spPr>
              <a:xfrm>
                <a:off x="6420344" y="5917627"/>
                <a:ext cx="160239" cy="261611"/>
              </a:xfrm>
              <a:prstGeom prst="rect">
                <a:avLst/>
              </a:prstGeom>
              <a:noFill/>
            </p:spPr>
            <p:txBody>
              <a:bodyPr wrap="square" rtlCol="0">
                <a:spAutoFit/>
              </a:bodyPr>
              <a:lstStyle/>
              <a:p>
                <a:r>
                  <a:rPr lang="en-US" sz="1100" b="1" dirty="0"/>
                  <a:t>D</a:t>
                </a:r>
              </a:p>
            </p:txBody>
          </p:sp>
        </p:grpSp>
        <p:grpSp>
          <p:nvGrpSpPr>
            <p:cNvPr id="48" name="Group 47"/>
            <p:cNvGrpSpPr/>
            <p:nvPr/>
          </p:nvGrpSpPr>
          <p:grpSpPr>
            <a:xfrm>
              <a:off x="8225457" y="5401371"/>
              <a:ext cx="331331" cy="263678"/>
              <a:chOff x="6280977" y="5917627"/>
              <a:chExt cx="331331" cy="263678"/>
            </a:xfrm>
          </p:grpSpPr>
          <p:grpSp>
            <p:nvGrpSpPr>
              <p:cNvPr id="49" name="Group 48"/>
              <p:cNvGrpSpPr/>
              <p:nvPr/>
            </p:nvGrpSpPr>
            <p:grpSpPr>
              <a:xfrm>
                <a:off x="6280977" y="5919695"/>
                <a:ext cx="331331" cy="261610"/>
                <a:chOff x="2073549" y="4879859"/>
                <a:chExt cx="221570" cy="166174"/>
              </a:xfrm>
            </p:grpSpPr>
            <p:grpSp>
              <p:nvGrpSpPr>
                <p:cNvPr id="51" name="Group 50"/>
                <p:cNvGrpSpPr/>
                <p:nvPr/>
              </p:nvGrpSpPr>
              <p:grpSpPr>
                <a:xfrm rot="5400000">
                  <a:off x="2153831" y="4866383"/>
                  <a:ext cx="92075" cy="190500"/>
                  <a:chOff x="539750" y="3114675"/>
                  <a:chExt cx="92075" cy="190500"/>
                </a:xfrm>
              </p:grpSpPr>
              <p:sp>
                <p:nvSpPr>
                  <p:cNvPr id="53" name="Oval 52"/>
                  <p:cNvSpPr/>
                  <p:nvPr/>
                </p:nvSpPr>
                <p:spPr>
                  <a:xfrm>
                    <a:off x="539750" y="311467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39750" y="320992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p:cNvSpPr txBox="1"/>
                <p:nvPr/>
              </p:nvSpPr>
              <p:spPr>
                <a:xfrm>
                  <a:off x="2073549" y="4879859"/>
                  <a:ext cx="107156" cy="166174"/>
                </a:xfrm>
                <a:prstGeom prst="rect">
                  <a:avLst/>
                </a:prstGeom>
                <a:noFill/>
              </p:spPr>
              <p:txBody>
                <a:bodyPr wrap="square" rtlCol="0">
                  <a:spAutoFit/>
                </a:bodyPr>
                <a:lstStyle/>
                <a:p>
                  <a:r>
                    <a:rPr lang="en-US" sz="1100" b="1" dirty="0"/>
                    <a:t>D</a:t>
                  </a:r>
                </a:p>
              </p:txBody>
            </p:sp>
          </p:grpSp>
          <p:sp>
            <p:nvSpPr>
              <p:cNvPr id="50" name="TextBox 49"/>
              <p:cNvSpPr txBox="1"/>
              <p:nvPr/>
            </p:nvSpPr>
            <p:spPr>
              <a:xfrm>
                <a:off x="6420344" y="5917627"/>
                <a:ext cx="160239" cy="261611"/>
              </a:xfrm>
              <a:prstGeom prst="rect">
                <a:avLst/>
              </a:prstGeom>
              <a:noFill/>
            </p:spPr>
            <p:txBody>
              <a:bodyPr wrap="square" rtlCol="0">
                <a:spAutoFit/>
              </a:bodyPr>
              <a:lstStyle/>
              <a:p>
                <a:r>
                  <a:rPr lang="en-US" sz="1100" b="1" dirty="0"/>
                  <a:t>D</a:t>
                </a:r>
              </a:p>
            </p:txBody>
          </p:sp>
        </p:grpSp>
        <p:grpSp>
          <p:nvGrpSpPr>
            <p:cNvPr id="55" name="Group 54"/>
            <p:cNvGrpSpPr/>
            <p:nvPr/>
          </p:nvGrpSpPr>
          <p:grpSpPr>
            <a:xfrm>
              <a:off x="7690328" y="5392294"/>
              <a:ext cx="335135" cy="261612"/>
              <a:chOff x="952224" y="1962749"/>
              <a:chExt cx="224114" cy="166175"/>
            </a:xfrm>
          </p:grpSpPr>
          <p:grpSp>
            <p:nvGrpSpPr>
              <p:cNvPr id="56" name="Group 55"/>
              <p:cNvGrpSpPr/>
              <p:nvPr/>
            </p:nvGrpSpPr>
            <p:grpSpPr>
              <a:xfrm rot="5400000">
                <a:off x="1035050" y="1955801"/>
                <a:ext cx="92076" cy="190500"/>
                <a:chOff x="539750" y="3114675"/>
                <a:chExt cx="92076" cy="190500"/>
              </a:xfrm>
            </p:grpSpPr>
            <p:sp>
              <p:nvSpPr>
                <p:cNvPr id="59" name="Oval 58"/>
                <p:cNvSpPr/>
                <p:nvPr/>
              </p:nvSpPr>
              <p:spPr>
                <a:xfrm>
                  <a:off x="539751" y="311467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39750" y="320992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p:cNvSpPr txBox="1"/>
              <p:nvPr/>
            </p:nvSpPr>
            <p:spPr>
              <a:xfrm>
                <a:off x="952224" y="1962750"/>
                <a:ext cx="107156" cy="166174"/>
              </a:xfrm>
              <a:prstGeom prst="rect">
                <a:avLst/>
              </a:prstGeom>
              <a:noFill/>
            </p:spPr>
            <p:txBody>
              <a:bodyPr wrap="square" rtlCol="0">
                <a:spAutoFit/>
              </a:bodyPr>
              <a:lstStyle/>
              <a:p>
                <a:r>
                  <a:rPr lang="en-US" sz="1100" b="1" dirty="0" smtClean="0"/>
                  <a:t>A</a:t>
                </a:r>
                <a:endParaRPr lang="en-US" sz="2400" b="1" dirty="0"/>
              </a:p>
            </p:txBody>
          </p:sp>
          <p:sp>
            <p:nvSpPr>
              <p:cNvPr id="58" name="TextBox 57"/>
              <p:cNvSpPr txBox="1"/>
              <p:nvPr/>
            </p:nvSpPr>
            <p:spPr>
              <a:xfrm>
                <a:off x="1048385" y="1962749"/>
                <a:ext cx="107156" cy="166174"/>
              </a:xfrm>
              <a:prstGeom prst="rect">
                <a:avLst/>
              </a:prstGeom>
              <a:noFill/>
            </p:spPr>
            <p:txBody>
              <a:bodyPr wrap="square" rtlCol="0">
                <a:spAutoFit/>
              </a:bodyPr>
              <a:lstStyle/>
              <a:p>
                <a:r>
                  <a:rPr lang="en-US" sz="1100" b="1" dirty="0" smtClean="0"/>
                  <a:t>A</a:t>
                </a:r>
                <a:endParaRPr lang="en-US" sz="1400" b="1" dirty="0"/>
              </a:p>
            </p:txBody>
          </p:sp>
        </p:grpSp>
        <p:grpSp>
          <p:nvGrpSpPr>
            <p:cNvPr id="61" name="Group 60"/>
            <p:cNvGrpSpPr/>
            <p:nvPr/>
          </p:nvGrpSpPr>
          <p:grpSpPr>
            <a:xfrm>
              <a:off x="5896899" y="5166544"/>
              <a:ext cx="335135" cy="261612"/>
              <a:chOff x="952224" y="1962749"/>
              <a:chExt cx="224114" cy="166175"/>
            </a:xfrm>
          </p:grpSpPr>
          <p:grpSp>
            <p:nvGrpSpPr>
              <p:cNvPr id="62" name="Group 61"/>
              <p:cNvGrpSpPr/>
              <p:nvPr/>
            </p:nvGrpSpPr>
            <p:grpSpPr>
              <a:xfrm rot="5400000">
                <a:off x="1035050" y="1955801"/>
                <a:ext cx="92076" cy="190500"/>
                <a:chOff x="539750" y="3114675"/>
                <a:chExt cx="92076" cy="190500"/>
              </a:xfrm>
            </p:grpSpPr>
            <p:sp>
              <p:nvSpPr>
                <p:cNvPr id="65" name="Oval 64"/>
                <p:cNvSpPr/>
                <p:nvPr/>
              </p:nvSpPr>
              <p:spPr>
                <a:xfrm>
                  <a:off x="539751" y="311467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39750" y="320992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952224" y="1962750"/>
                <a:ext cx="107156" cy="166174"/>
              </a:xfrm>
              <a:prstGeom prst="rect">
                <a:avLst/>
              </a:prstGeom>
              <a:noFill/>
            </p:spPr>
            <p:txBody>
              <a:bodyPr wrap="square" rtlCol="0">
                <a:spAutoFit/>
              </a:bodyPr>
              <a:lstStyle/>
              <a:p>
                <a:r>
                  <a:rPr lang="en-US" sz="1100" b="1" dirty="0" smtClean="0"/>
                  <a:t>A</a:t>
                </a:r>
                <a:endParaRPr lang="en-US" sz="2400" b="1" dirty="0"/>
              </a:p>
            </p:txBody>
          </p:sp>
          <p:sp>
            <p:nvSpPr>
              <p:cNvPr id="64" name="TextBox 63"/>
              <p:cNvSpPr txBox="1"/>
              <p:nvPr/>
            </p:nvSpPr>
            <p:spPr>
              <a:xfrm>
                <a:off x="1048385" y="1962749"/>
                <a:ext cx="107156" cy="166174"/>
              </a:xfrm>
              <a:prstGeom prst="rect">
                <a:avLst/>
              </a:prstGeom>
              <a:noFill/>
            </p:spPr>
            <p:txBody>
              <a:bodyPr wrap="square" rtlCol="0">
                <a:spAutoFit/>
              </a:bodyPr>
              <a:lstStyle/>
              <a:p>
                <a:r>
                  <a:rPr lang="en-US" sz="1100" b="1" dirty="0" smtClean="0"/>
                  <a:t>A</a:t>
                </a:r>
                <a:endParaRPr lang="en-US" sz="1400" b="1" dirty="0"/>
              </a:p>
            </p:txBody>
          </p:sp>
        </p:grpSp>
        <p:grpSp>
          <p:nvGrpSpPr>
            <p:cNvPr id="67" name="Group 66"/>
            <p:cNvGrpSpPr/>
            <p:nvPr/>
          </p:nvGrpSpPr>
          <p:grpSpPr>
            <a:xfrm>
              <a:off x="6206934" y="5326097"/>
              <a:ext cx="335135" cy="261612"/>
              <a:chOff x="952224" y="1962749"/>
              <a:chExt cx="224114" cy="166175"/>
            </a:xfrm>
          </p:grpSpPr>
          <p:grpSp>
            <p:nvGrpSpPr>
              <p:cNvPr id="68" name="Group 67"/>
              <p:cNvGrpSpPr/>
              <p:nvPr/>
            </p:nvGrpSpPr>
            <p:grpSpPr>
              <a:xfrm rot="5400000">
                <a:off x="1035050" y="1955801"/>
                <a:ext cx="92076" cy="190500"/>
                <a:chOff x="539750" y="3114675"/>
                <a:chExt cx="92076" cy="190500"/>
              </a:xfrm>
            </p:grpSpPr>
            <p:sp>
              <p:nvSpPr>
                <p:cNvPr id="71" name="Oval 70"/>
                <p:cNvSpPr/>
                <p:nvPr/>
              </p:nvSpPr>
              <p:spPr>
                <a:xfrm>
                  <a:off x="539751" y="311467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39750" y="320992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TextBox 68"/>
              <p:cNvSpPr txBox="1"/>
              <p:nvPr/>
            </p:nvSpPr>
            <p:spPr>
              <a:xfrm>
                <a:off x="952224" y="1962750"/>
                <a:ext cx="107156" cy="166174"/>
              </a:xfrm>
              <a:prstGeom prst="rect">
                <a:avLst/>
              </a:prstGeom>
              <a:noFill/>
            </p:spPr>
            <p:txBody>
              <a:bodyPr wrap="square" rtlCol="0">
                <a:spAutoFit/>
              </a:bodyPr>
              <a:lstStyle/>
              <a:p>
                <a:r>
                  <a:rPr lang="en-US" sz="1100" b="1" dirty="0" smtClean="0"/>
                  <a:t>A</a:t>
                </a:r>
                <a:endParaRPr lang="en-US" sz="2400" b="1" dirty="0"/>
              </a:p>
            </p:txBody>
          </p:sp>
          <p:sp>
            <p:nvSpPr>
              <p:cNvPr id="70" name="TextBox 69"/>
              <p:cNvSpPr txBox="1"/>
              <p:nvPr/>
            </p:nvSpPr>
            <p:spPr>
              <a:xfrm>
                <a:off x="1048385" y="1962749"/>
                <a:ext cx="107156" cy="166174"/>
              </a:xfrm>
              <a:prstGeom prst="rect">
                <a:avLst/>
              </a:prstGeom>
              <a:noFill/>
            </p:spPr>
            <p:txBody>
              <a:bodyPr wrap="square" rtlCol="0">
                <a:spAutoFit/>
              </a:bodyPr>
              <a:lstStyle/>
              <a:p>
                <a:r>
                  <a:rPr lang="en-US" sz="1100" b="1" dirty="0" smtClean="0"/>
                  <a:t>A</a:t>
                </a:r>
                <a:endParaRPr lang="en-US" sz="1400" b="1" dirty="0"/>
              </a:p>
            </p:txBody>
          </p:sp>
        </p:grpSp>
        <p:grpSp>
          <p:nvGrpSpPr>
            <p:cNvPr id="73" name="Group 72"/>
            <p:cNvGrpSpPr/>
            <p:nvPr/>
          </p:nvGrpSpPr>
          <p:grpSpPr>
            <a:xfrm>
              <a:off x="5901599" y="5431484"/>
              <a:ext cx="335135" cy="261612"/>
              <a:chOff x="952224" y="1962749"/>
              <a:chExt cx="224114" cy="166175"/>
            </a:xfrm>
          </p:grpSpPr>
          <p:grpSp>
            <p:nvGrpSpPr>
              <p:cNvPr id="74" name="Group 73"/>
              <p:cNvGrpSpPr/>
              <p:nvPr/>
            </p:nvGrpSpPr>
            <p:grpSpPr>
              <a:xfrm rot="5400000">
                <a:off x="1035050" y="1955801"/>
                <a:ext cx="92076" cy="190500"/>
                <a:chOff x="539750" y="3114675"/>
                <a:chExt cx="92076" cy="190500"/>
              </a:xfrm>
            </p:grpSpPr>
            <p:sp>
              <p:nvSpPr>
                <p:cNvPr id="77" name="Oval 76"/>
                <p:cNvSpPr/>
                <p:nvPr/>
              </p:nvSpPr>
              <p:spPr>
                <a:xfrm>
                  <a:off x="539751" y="311467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39750" y="320992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p:cNvSpPr txBox="1"/>
              <p:nvPr/>
            </p:nvSpPr>
            <p:spPr>
              <a:xfrm>
                <a:off x="952224" y="1962750"/>
                <a:ext cx="107156" cy="166174"/>
              </a:xfrm>
              <a:prstGeom prst="rect">
                <a:avLst/>
              </a:prstGeom>
              <a:noFill/>
            </p:spPr>
            <p:txBody>
              <a:bodyPr wrap="square" rtlCol="0">
                <a:spAutoFit/>
              </a:bodyPr>
              <a:lstStyle/>
              <a:p>
                <a:r>
                  <a:rPr lang="en-US" sz="1100" b="1" dirty="0" smtClean="0"/>
                  <a:t>A</a:t>
                </a:r>
                <a:endParaRPr lang="en-US" sz="2400" b="1" dirty="0"/>
              </a:p>
            </p:txBody>
          </p:sp>
          <p:sp>
            <p:nvSpPr>
              <p:cNvPr id="76" name="TextBox 75"/>
              <p:cNvSpPr txBox="1"/>
              <p:nvPr/>
            </p:nvSpPr>
            <p:spPr>
              <a:xfrm>
                <a:off x="1048385" y="1962749"/>
                <a:ext cx="107156" cy="166174"/>
              </a:xfrm>
              <a:prstGeom prst="rect">
                <a:avLst/>
              </a:prstGeom>
              <a:noFill/>
            </p:spPr>
            <p:txBody>
              <a:bodyPr wrap="square" rtlCol="0">
                <a:spAutoFit/>
              </a:bodyPr>
              <a:lstStyle/>
              <a:p>
                <a:r>
                  <a:rPr lang="en-US" sz="1100" b="1" dirty="0" smtClean="0"/>
                  <a:t>A</a:t>
                </a:r>
                <a:endParaRPr lang="en-US" sz="1400" b="1" dirty="0"/>
              </a:p>
            </p:txBody>
          </p:sp>
        </p:grpSp>
        <p:grpSp>
          <p:nvGrpSpPr>
            <p:cNvPr id="79" name="Group 78"/>
            <p:cNvGrpSpPr/>
            <p:nvPr/>
          </p:nvGrpSpPr>
          <p:grpSpPr>
            <a:xfrm>
              <a:off x="6003457" y="4900410"/>
              <a:ext cx="335135" cy="261612"/>
              <a:chOff x="952224" y="1962749"/>
              <a:chExt cx="224114" cy="166175"/>
            </a:xfrm>
          </p:grpSpPr>
          <p:grpSp>
            <p:nvGrpSpPr>
              <p:cNvPr id="80" name="Group 79"/>
              <p:cNvGrpSpPr/>
              <p:nvPr/>
            </p:nvGrpSpPr>
            <p:grpSpPr>
              <a:xfrm rot="5400000">
                <a:off x="1035050" y="1955801"/>
                <a:ext cx="92076" cy="190500"/>
                <a:chOff x="539750" y="3114675"/>
                <a:chExt cx="92076" cy="190500"/>
              </a:xfrm>
            </p:grpSpPr>
            <p:sp>
              <p:nvSpPr>
                <p:cNvPr id="83" name="Oval 82"/>
                <p:cNvSpPr/>
                <p:nvPr/>
              </p:nvSpPr>
              <p:spPr>
                <a:xfrm>
                  <a:off x="539751" y="311467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39750" y="320992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TextBox 80"/>
              <p:cNvSpPr txBox="1"/>
              <p:nvPr/>
            </p:nvSpPr>
            <p:spPr>
              <a:xfrm>
                <a:off x="952224" y="1962750"/>
                <a:ext cx="107156" cy="166174"/>
              </a:xfrm>
              <a:prstGeom prst="rect">
                <a:avLst/>
              </a:prstGeom>
              <a:noFill/>
            </p:spPr>
            <p:txBody>
              <a:bodyPr wrap="square" rtlCol="0">
                <a:spAutoFit/>
              </a:bodyPr>
              <a:lstStyle/>
              <a:p>
                <a:r>
                  <a:rPr lang="en-US" sz="1100" b="1" dirty="0" smtClean="0"/>
                  <a:t>A</a:t>
                </a:r>
                <a:endParaRPr lang="en-US" sz="2400" b="1" dirty="0"/>
              </a:p>
            </p:txBody>
          </p:sp>
          <p:sp>
            <p:nvSpPr>
              <p:cNvPr id="82" name="TextBox 81"/>
              <p:cNvSpPr txBox="1"/>
              <p:nvPr/>
            </p:nvSpPr>
            <p:spPr>
              <a:xfrm>
                <a:off x="1048385" y="1962749"/>
                <a:ext cx="107156" cy="166174"/>
              </a:xfrm>
              <a:prstGeom prst="rect">
                <a:avLst/>
              </a:prstGeom>
              <a:noFill/>
            </p:spPr>
            <p:txBody>
              <a:bodyPr wrap="square" rtlCol="0">
                <a:spAutoFit/>
              </a:bodyPr>
              <a:lstStyle/>
              <a:p>
                <a:r>
                  <a:rPr lang="en-US" sz="1100" b="1" dirty="0" smtClean="0"/>
                  <a:t>A</a:t>
                </a:r>
                <a:endParaRPr lang="en-US" sz="1400" b="1" dirty="0"/>
              </a:p>
            </p:txBody>
          </p:sp>
        </p:grpSp>
        <p:grpSp>
          <p:nvGrpSpPr>
            <p:cNvPr id="85" name="Group 84"/>
            <p:cNvGrpSpPr/>
            <p:nvPr/>
          </p:nvGrpSpPr>
          <p:grpSpPr>
            <a:xfrm>
              <a:off x="5917433" y="5922748"/>
              <a:ext cx="335135" cy="261612"/>
              <a:chOff x="952224" y="1962749"/>
              <a:chExt cx="224114" cy="166175"/>
            </a:xfrm>
          </p:grpSpPr>
          <p:grpSp>
            <p:nvGrpSpPr>
              <p:cNvPr id="86" name="Group 85"/>
              <p:cNvGrpSpPr/>
              <p:nvPr/>
            </p:nvGrpSpPr>
            <p:grpSpPr>
              <a:xfrm rot="5400000">
                <a:off x="1035050" y="1955801"/>
                <a:ext cx="92076" cy="190500"/>
                <a:chOff x="539750" y="3114675"/>
                <a:chExt cx="92076" cy="190500"/>
              </a:xfrm>
            </p:grpSpPr>
            <p:sp>
              <p:nvSpPr>
                <p:cNvPr id="89" name="Oval 88"/>
                <p:cNvSpPr/>
                <p:nvPr/>
              </p:nvSpPr>
              <p:spPr>
                <a:xfrm>
                  <a:off x="539751" y="311467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539750" y="320992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p:cNvSpPr txBox="1"/>
              <p:nvPr/>
            </p:nvSpPr>
            <p:spPr>
              <a:xfrm>
                <a:off x="952224" y="1962750"/>
                <a:ext cx="107156" cy="166174"/>
              </a:xfrm>
              <a:prstGeom prst="rect">
                <a:avLst/>
              </a:prstGeom>
              <a:noFill/>
            </p:spPr>
            <p:txBody>
              <a:bodyPr wrap="square" rtlCol="0">
                <a:spAutoFit/>
              </a:bodyPr>
              <a:lstStyle/>
              <a:p>
                <a:r>
                  <a:rPr lang="en-US" sz="1100" b="1" dirty="0" smtClean="0"/>
                  <a:t>A</a:t>
                </a:r>
                <a:endParaRPr lang="en-US" sz="2400" b="1" dirty="0"/>
              </a:p>
            </p:txBody>
          </p:sp>
          <p:sp>
            <p:nvSpPr>
              <p:cNvPr id="88" name="TextBox 87"/>
              <p:cNvSpPr txBox="1"/>
              <p:nvPr/>
            </p:nvSpPr>
            <p:spPr>
              <a:xfrm>
                <a:off x="1048385" y="1962749"/>
                <a:ext cx="107156" cy="166174"/>
              </a:xfrm>
              <a:prstGeom prst="rect">
                <a:avLst/>
              </a:prstGeom>
              <a:noFill/>
            </p:spPr>
            <p:txBody>
              <a:bodyPr wrap="square" rtlCol="0">
                <a:spAutoFit/>
              </a:bodyPr>
              <a:lstStyle/>
              <a:p>
                <a:r>
                  <a:rPr lang="en-US" sz="1100" b="1" dirty="0" smtClean="0"/>
                  <a:t>A</a:t>
                </a:r>
                <a:endParaRPr lang="en-US" sz="1400" b="1" dirty="0"/>
              </a:p>
            </p:txBody>
          </p:sp>
        </p:grpSp>
        <p:grpSp>
          <p:nvGrpSpPr>
            <p:cNvPr id="91" name="Group 90"/>
            <p:cNvGrpSpPr/>
            <p:nvPr/>
          </p:nvGrpSpPr>
          <p:grpSpPr>
            <a:xfrm>
              <a:off x="7370378" y="5401371"/>
              <a:ext cx="335135" cy="261612"/>
              <a:chOff x="952224" y="1962749"/>
              <a:chExt cx="224114" cy="166175"/>
            </a:xfrm>
          </p:grpSpPr>
          <p:grpSp>
            <p:nvGrpSpPr>
              <p:cNvPr id="92" name="Group 91"/>
              <p:cNvGrpSpPr/>
              <p:nvPr/>
            </p:nvGrpSpPr>
            <p:grpSpPr>
              <a:xfrm rot="5400000">
                <a:off x="1035050" y="1955801"/>
                <a:ext cx="92076" cy="190500"/>
                <a:chOff x="539750" y="3114675"/>
                <a:chExt cx="92076" cy="190500"/>
              </a:xfrm>
            </p:grpSpPr>
            <p:sp>
              <p:nvSpPr>
                <p:cNvPr id="95" name="Oval 94"/>
                <p:cNvSpPr/>
                <p:nvPr/>
              </p:nvSpPr>
              <p:spPr>
                <a:xfrm>
                  <a:off x="539751" y="311467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539750" y="3209925"/>
                  <a:ext cx="92075" cy="9525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p:cNvSpPr txBox="1"/>
              <p:nvPr/>
            </p:nvSpPr>
            <p:spPr>
              <a:xfrm>
                <a:off x="952224" y="1962750"/>
                <a:ext cx="107156" cy="166174"/>
              </a:xfrm>
              <a:prstGeom prst="rect">
                <a:avLst/>
              </a:prstGeom>
              <a:noFill/>
            </p:spPr>
            <p:txBody>
              <a:bodyPr wrap="square" rtlCol="0">
                <a:spAutoFit/>
              </a:bodyPr>
              <a:lstStyle/>
              <a:p>
                <a:r>
                  <a:rPr lang="en-US" sz="1100" b="1" dirty="0" smtClean="0"/>
                  <a:t>A</a:t>
                </a:r>
                <a:endParaRPr lang="en-US" sz="2400" b="1" dirty="0"/>
              </a:p>
            </p:txBody>
          </p:sp>
          <p:sp>
            <p:nvSpPr>
              <p:cNvPr id="94" name="TextBox 93"/>
              <p:cNvSpPr txBox="1"/>
              <p:nvPr/>
            </p:nvSpPr>
            <p:spPr>
              <a:xfrm>
                <a:off x="1048385" y="1962749"/>
                <a:ext cx="107156" cy="166174"/>
              </a:xfrm>
              <a:prstGeom prst="rect">
                <a:avLst/>
              </a:prstGeom>
              <a:noFill/>
            </p:spPr>
            <p:txBody>
              <a:bodyPr wrap="square" rtlCol="0">
                <a:spAutoFit/>
              </a:bodyPr>
              <a:lstStyle/>
              <a:p>
                <a:r>
                  <a:rPr lang="en-US" sz="1100" b="1" dirty="0" smtClean="0"/>
                  <a:t>A</a:t>
                </a:r>
                <a:endParaRPr lang="en-US" sz="1400" b="1" dirty="0"/>
              </a:p>
            </p:txBody>
          </p:sp>
        </p:grpSp>
        <p:grpSp>
          <p:nvGrpSpPr>
            <p:cNvPr id="97" name="Group 96"/>
            <p:cNvGrpSpPr/>
            <p:nvPr/>
          </p:nvGrpSpPr>
          <p:grpSpPr>
            <a:xfrm>
              <a:off x="5545587" y="5202070"/>
              <a:ext cx="331331" cy="263678"/>
              <a:chOff x="6280977" y="5917627"/>
              <a:chExt cx="331331" cy="263678"/>
            </a:xfrm>
          </p:grpSpPr>
          <p:grpSp>
            <p:nvGrpSpPr>
              <p:cNvPr id="98" name="Group 97"/>
              <p:cNvGrpSpPr/>
              <p:nvPr/>
            </p:nvGrpSpPr>
            <p:grpSpPr>
              <a:xfrm>
                <a:off x="6280977" y="5919695"/>
                <a:ext cx="331331" cy="261610"/>
                <a:chOff x="2073549" y="4879859"/>
                <a:chExt cx="221570" cy="166174"/>
              </a:xfrm>
            </p:grpSpPr>
            <p:grpSp>
              <p:nvGrpSpPr>
                <p:cNvPr id="100" name="Group 99"/>
                <p:cNvGrpSpPr/>
                <p:nvPr/>
              </p:nvGrpSpPr>
              <p:grpSpPr>
                <a:xfrm rot="5400000">
                  <a:off x="2153831" y="4866383"/>
                  <a:ext cx="92075" cy="190500"/>
                  <a:chOff x="539750" y="3114675"/>
                  <a:chExt cx="92075" cy="190500"/>
                </a:xfrm>
              </p:grpSpPr>
              <p:sp>
                <p:nvSpPr>
                  <p:cNvPr id="102" name="Oval 101"/>
                  <p:cNvSpPr/>
                  <p:nvPr/>
                </p:nvSpPr>
                <p:spPr>
                  <a:xfrm>
                    <a:off x="539750" y="311467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539750" y="320992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p:cNvSpPr txBox="1"/>
                <p:nvPr/>
              </p:nvSpPr>
              <p:spPr>
                <a:xfrm>
                  <a:off x="2073549" y="4879859"/>
                  <a:ext cx="107156" cy="166174"/>
                </a:xfrm>
                <a:prstGeom prst="rect">
                  <a:avLst/>
                </a:prstGeom>
                <a:noFill/>
              </p:spPr>
              <p:txBody>
                <a:bodyPr wrap="square" rtlCol="0">
                  <a:spAutoFit/>
                </a:bodyPr>
                <a:lstStyle/>
                <a:p>
                  <a:r>
                    <a:rPr lang="en-US" sz="1100" b="1" dirty="0"/>
                    <a:t>D</a:t>
                  </a:r>
                </a:p>
              </p:txBody>
            </p:sp>
          </p:grpSp>
          <p:sp>
            <p:nvSpPr>
              <p:cNvPr id="99" name="TextBox 98"/>
              <p:cNvSpPr txBox="1"/>
              <p:nvPr/>
            </p:nvSpPr>
            <p:spPr>
              <a:xfrm>
                <a:off x="6420344" y="5917627"/>
                <a:ext cx="160239" cy="261611"/>
              </a:xfrm>
              <a:prstGeom prst="rect">
                <a:avLst/>
              </a:prstGeom>
              <a:noFill/>
            </p:spPr>
            <p:txBody>
              <a:bodyPr wrap="square" rtlCol="0">
                <a:spAutoFit/>
              </a:bodyPr>
              <a:lstStyle/>
              <a:p>
                <a:r>
                  <a:rPr lang="en-US" sz="1100" b="1" dirty="0"/>
                  <a:t>D</a:t>
                </a:r>
              </a:p>
            </p:txBody>
          </p:sp>
        </p:grpSp>
        <p:grpSp>
          <p:nvGrpSpPr>
            <p:cNvPr id="104" name="Group 103"/>
            <p:cNvGrpSpPr/>
            <p:nvPr/>
          </p:nvGrpSpPr>
          <p:grpSpPr>
            <a:xfrm>
              <a:off x="5692924" y="6154525"/>
              <a:ext cx="331331" cy="263678"/>
              <a:chOff x="6280977" y="5917627"/>
              <a:chExt cx="331331" cy="263678"/>
            </a:xfrm>
          </p:grpSpPr>
          <p:grpSp>
            <p:nvGrpSpPr>
              <p:cNvPr id="105" name="Group 104"/>
              <p:cNvGrpSpPr/>
              <p:nvPr/>
            </p:nvGrpSpPr>
            <p:grpSpPr>
              <a:xfrm>
                <a:off x="6280977" y="5919695"/>
                <a:ext cx="331331" cy="261610"/>
                <a:chOff x="2073549" y="4879859"/>
                <a:chExt cx="221570" cy="166174"/>
              </a:xfrm>
            </p:grpSpPr>
            <p:grpSp>
              <p:nvGrpSpPr>
                <p:cNvPr id="107" name="Group 106"/>
                <p:cNvGrpSpPr/>
                <p:nvPr/>
              </p:nvGrpSpPr>
              <p:grpSpPr>
                <a:xfrm rot="5400000">
                  <a:off x="2153831" y="4866383"/>
                  <a:ext cx="92075" cy="190500"/>
                  <a:chOff x="539750" y="3114675"/>
                  <a:chExt cx="92075" cy="190500"/>
                </a:xfrm>
              </p:grpSpPr>
              <p:sp>
                <p:nvSpPr>
                  <p:cNvPr id="109" name="Oval 108"/>
                  <p:cNvSpPr/>
                  <p:nvPr/>
                </p:nvSpPr>
                <p:spPr>
                  <a:xfrm>
                    <a:off x="539750" y="311467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539750" y="320992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TextBox 107"/>
                <p:cNvSpPr txBox="1"/>
                <p:nvPr/>
              </p:nvSpPr>
              <p:spPr>
                <a:xfrm>
                  <a:off x="2073549" y="4879859"/>
                  <a:ext cx="107156" cy="166174"/>
                </a:xfrm>
                <a:prstGeom prst="rect">
                  <a:avLst/>
                </a:prstGeom>
                <a:noFill/>
              </p:spPr>
              <p:txBody>
                <a:bodyPr wrap="square" rtlCol="0">
                  <a:spAutoFit/>
                </a:bodyPr>
                <a:lstStyle/>
                <a:p>
                  <a:r>
                    <a:rPr lang="en-US" sz="1100" b="1" dirty="0"/>
                    <a:t>D</a:t>
                  </a:r>
                </a:p>
              </p:txBody>
            </p:sp>
          </p:grpSp>
          <p:sp>
            <p:nvSpPr>
              <p:cNvPr id="106" name="TextBox 105"/>
              <p:cNvSpPr txBox="1"/>
              <p:nvPr/>
            </p:nvSpPr>
            <p:spPr>
              <a:xfrm>
                <a:off x="6420344" y="5917627"/>
                <a:ext cx="160239" cy="261611"/>
              </a:xfrm>
              <a:prstGeom prst="rect">
                <a:avLst/>
              </a:prstGeom>
              <a:noFill/>
            </p:spPr>
            <p:txBody>
              <a:bodyPr wrap="square" rtlCol="0">
                <a:spAutoFit/>
              </a:bodyPr>
              <a:lstStyle/>
              <a:p>
                <a:r>
                  <a:rPr lang="en-US" sz="1100" b="1" dirty="0"/>
                  <a:t>D</a:t>
                </a:r>
              </a:p>
            </p:txBody>
          </p:sp>
        </p:grpSp>
        <p:grpSp>
          <p:nvGrpSpPr>
            <p:cNvPr id="111" name="Group 110"/>
            <p:cNvGrpSpPr/>
            <p:nvPr/>
          </p:nvGrpSpPr>
          <p:grpSpPr>
            <a:xfrm>
              <a:off x="5830620" y="4697669"/>
              <a:ext cx="331331" cy="263678"/>
              <a:chOff x="6280977" y="5917627"/>
              <a:chExt cx="331331" cy="263678"/>
            </a:xfrm>
          </p:grpSpPr>
          <p:grpSp>
            <p:nvGrpSpPr>
              <p:cNvPr id="112" name="Group 111"/>
              <p:cNvGrpSpPr/>
              <p:nvPr/>
            </p:nvGrpSpPr>
            <p:grpSpPr>
              <a:xfrm>
                <a:off x="6280977" y="5919695"/>
                <a:ext cx="331331" cy="261610"/>
                <a:chOff x="2073549" y="4879859"/>
                <a:chExt cx="221570" cy="166174"/>
              </a:xfrm>
            </p:grpSpPr>
            <p:grpSp>
              <p:nvGrpSpPr>
                <p:cNvPr id="114" name="Group 113"/>
                <p:cNvGrpSpPr/>
                <p:nvPr/>
              </p:nvGrpSpPr>
              <p:grpSpPr>
                <a:xfrm rot="5400000">
                  <a:off x="2153831" y="4866383"/>
                  <a:ext cx="92075" cy="190500"/>
                  <a:chOff x="539750" y="3114675"/>
                  <a:chExt cx="92075" cy="190500"/>
                </a:xfrm>
              </p:grpSpPr>
              <p:sp>
                <p:nvSpPr>
                  <p:cNvPr id="116" name="Oval 115"/>
                  <p:cNvSpPr/>
                  <p:nvPr/>
                </p:nvSpPr>
                <p:spPr>
                  <a:xfrm>
                    <a:off x="539750" y="311467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39750" y="320992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TextBox 114"/>
                <p:cNvSpPr txBox="1"/>
                <p:nvPr/>
              </p:nvSpPr>
              <p:spPr>
                <a:xfrm>
                  <a:off x="2073549" y="4879859"/>
                  <a:ext cx="107156" cy="166174"/>
                </a:xfrm>
                <a:prstGeom prst="rect">
                  <a:avLst/>
                </a:prstGeom>
                <a:noFill/>
              </p:spPr>
              <p:txBody>
                <a:bodyPr wrap="square" rtlCol="0">
                  <a:spAutoFit/>
                </a:bodyPr>
                <a:lstStyle/>
                <a:p>
                  <a:r>
                    <a:rPr lang="en-US" sz="1100" b="1" dirty="0"/>
                    <a:t>D</a:t>
                  </a:r>
                </a:p>
              </p:txBody>
            </p:sp>
          </p:grpSp>
          <p:sp>
            <p:nvSpPr>
              <p:cNvPr id="113" name="TextBox 112"/>
              <p:cNvSpPr txBox="1"/>
              <p:nvPr/>
            </p:nvSpPr>
            <p:spPr>
              <a:xfrm>
                <a:off x="6420344" y="5917627"/>
                <a:ext cx="160239" cy="261611"/>
              </a:xfrm>
              <a:prstGeom prst="rect">
                <a:avLst/>
              </a:prstGeom>
              <a:noFill/>
            </p:spPr>
            <p:txBody>
              <a:bodyPr wrap="square" rtlCol="0">
                <a:spAutoFit/>
              </a:bodyPr>
              <a:lstStyle/>
              <a:p>
                <a:r>
                  <a:rPr lang="en-US" sz="1100" b="1" dirty="0"/>
                  <a:t>D</a:t>
                </a:r>
              </a:p>
            </p:txBody>
          </p:sp>
        </p:grpSp>
        <p:grpSp>
          <p:nvGrpSpPr>
            <p:cNvPr id="118" name="Group 117"/>
            <p:cNvGrpSpPr/>
            <p:nvPr/>
          </p:nvGrpSpPr>
          <p:grpSpPr>
            <a:xfrm>
              <a:off x="5348538" y="5915565"/>
              <a:ext cx="331331" cy="263678"/>
              <a:chOff x="6280977" y="5917627"/>
              <a:chExt cx="331331" cy="263678"/>
            </a:xfrm>
          </p:grpSpPr>
          <p:grpSp>
            <p:nvGrpSpPr>
              <p:cNvPr id="119" name="Group 118"/>
              <p:cNvGrpSpPr/>
              <p:nvPr/>
            </p:nvGrpSpPr>
            <p:grpSpPr>
              <a:xfrm>
                <a:off x="6280977" y="5919695"/>
                <a:ext cx="331331" cy="261610"/>
                <a:chOff x="2073549" y="4879859"/>
                <a:chExt cx="221570" cy="166174"/>
              </a:xfrm>
            </p:grpSpPr>
            <p:grpSp>
              <p:nvGrpSpPr>
                <p:cNvPr id="121" name="Group 120"/>
                <p:cNvGrpSpPr/>
                <p:nvPr/>
              </p:nvGrpSpPr>
              <p:grpSpPr>
                <a:xfrm rot="5400000">
                  <a:off x="2153831" y="4866383"/>
                  <a:ext cx="92075" cy="190500"/>
                  <a:chOff x="539750" y="3114675"/>
                  <a:chExt cx="92075" cy="190500"/>
                </a:xfrm>
              </p:grpSpPr>
              <p:sp>
                <p:nvSpPr>
                  <p:cNvPr id="123" name="Oval 122"/>
                  <p:cNvSpPr/>
                  <p:nvPr/>
                </p:nvSpPr>
                <p:spPr>
                  <a:xfrm>
                    <a:off x="539750" y="311467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539750" y="3209925"/>
                    <a:ext cx="92075" cy="9525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2" name="TextBox 121"/>
                <p:cNvSpPr txBox="1"/>
                <p:nvPr/>
              </p:nvSpPr>
              <p:spPr>
                <a:xfrm>
                  <a:off x="2073549" y="4879859"/>
                  <a:ext cx="107156" cy="166174"/>
                </a:xfrm>
                <a:prstGeom prst="rect">
                  <a:avLst/>
                </a:prstGeom>
                <a:noFill/>
              </p:spPr>
              <p:txBody>
                <a:bodyPr wrap="square" rtlCol="0">
                  <a:spAutoFit/>
                </a:bodyPr>
                <a:lstStyle/>
                <a:p>
                  <a:r>
                    <a:rPr lang="en-US" sz="1100" b="1" dirty="0"/>
                    <a:t>D</a:t>
                  </a:r>
                </a:p>
              </p:txBody>
            </p:sp>
          </p:grpSp>
          <p:sp>
            <p:nvSpPr>
              <p:cNvPr id="120" name="TextBox 119"/>
              <p:cNvSpPr txBox="1"/>
              <p:nvPr/>
            </p:nvSpPr>
            <p:spPr>
              <a:xfrm>
                <a:off x="6420344" y="5917627"/>
                <a:ext cx="160239" cy="261611"/>
              </a:xfrm>
              <a:prstGeom prst="rect">
                <a:avLst/>
              </a:prstGeom>
              <a:noFill/>
            </p:spPr>
            <p:txBody>
              <a:bodyPr wrap="square" rtlCol="0">
                <a:spAutoFit/>
              </a:bodyPr>
              <a:lstStyle/>
              <a:p>
                <a:r>
                  <a:rPr lang="en-US" sz="1100" b="1" dirty="0"/>
                  <a:t>D</a:t>
                </a:r>
              </a:p>
            </p:txBody>
          </p:sp>
        </p:grpSp>
      </p:grpSp>
    </p:spTree>
    <p:extLst>
      <p:ext uri="{BB962C8B-B14F-4D97-AF65-F5344CB8AC3E}">
        <p14:creationId xmlns:p14="http://schemas.microsoft.com/office/powerpoint/2010/main" val="946634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
        <p:nvSpPr>
          <p:cNvPr id="3" name="Content Placeholder 2"/>
          <p:cNvSpPr>
            <a:spLocks noGrp="1"/>
          </p:cNvSpPr>
          <p:nvPr>
            <p:ph idx="1"/>
          </p:nvPr>
        </p:nvSpPr>
        <p:spPr/>
        <p:txBody>
          <a:bodyPr/>
          <a:lstStyle/>
          <a:p>
            <a:r>
              <a:rPr lang="en-US" dirty="0" smtClean="0"/>
              <a:t>You are going to go to the store to watch how cashiers handle large amounts of customers.</a:t>
            </a:r>
          </a:p>
          <a:p>
            <a:r>
              <a:rPr lang="en-US" dirty="0" smtClean="0"/>
              <a:t>This will give you an idea of how lines form and how they can be taken care of quicker.</a:t>
            </a:r>
          </a:p>
        </p:txBody>
      </p:sp>
    </p:spTree>
    <p:extLst>
      <p:ext uri="{BB962C8B-B14F-4D97-AF65-F5344CB8AC3E}">
        <p14:creationId xmlns:p14="http://schemas.microsoft.com/office/powerpoint/2010/main" val="2457596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Lines at the Store (Queues) </a:t>
            </a:r>
            <a:endParaRPr lang="en-US" dirty="0"/>
          </a:p>
        </p:txBody>
      </p:sp>
      <p:sp>
        <p:nvSpPr>
          <p:cNvPr id="3" name="Content Placeholder 2"/>
          <p:cNvSpPr>
            <a:spLocks noGrp="1"/>
          </p:cNvSpPr>
          <p:nvPr>
            <p:ph idx="1"/>
          </p:nvPr>
        </p:nvSpPr>
        <p:spPr/>
        <p:txBody>
          <a:bodyPr/>
          <a:lstStyle/>
          <a:p>
            <a:r>
              <a:rPr lang="en-US" dirty="0" smtClean="0"/>
              <a:t>There are two ways to handle customer lines at the store</a:t>
            </a:r>
          </a:p>
          <a:p>
            <a:pPr lvl="1"/>
            <a:r>
              <a:rPr lang="en-US" dirty="0" smtClean="0"/>
              <a:t>Let the customers choose which line to go to</a:t>
            </a:r>
          </a:p>
          <a:p>
            <a:pPr lvl="1"/>
            <a:r>
              <a:rPr lang="en-US" dirty="0" smtClean="0"/>
              <a:t>Make one line that feeds to all of the cashiers as they </a:t>
            </a:r>
            <a:r>
              <a:rPr lang="en-US" smtClean="0"/>
              <a:t>become available</a:t>
            </a:r>
            <a:endParaRPr lang="en-US"/>
          </a:p>
        </p:txBody>
      </p:sp>
    </p:spTree>
    <p:extLst>
      <p:ext uri="{BB962C8B-B14F-4D97-AF65-F5344CB8AC3E}">
        <p14:creationId xmlns:p14="http://schemas.microsoft.com/office/powerpoint/2010/main" val="3712380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2256</TotalTime>
  <Words>1251</Words>
  <Application>Microsoft Office PowerPoint</Application>
  <PresentationFormat>Custom</PresentationFormat>
  <Paragraphs>254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Applying the Scientific Method</vt:lpstr>
      <vt:lpstr>You Are a Scientist Studying Proteins and Enzymes in Cells</vt:lpstr>
      <vt:lpstr>Proteins</vt:lpstr>
      <vt:lpstr>Enzymes </vt:lpstr>
      <vt:lpstr>The Question</vt:lpstr>
      <vt:lpstr>Hypothesis</vt:lpstr>
      <vt:lpstr>Hypothesis: continued</vt:lpstr>
      <vt:lpstr>Research</vt:lpstr>
      <vt:lpstr>Lines at the Store (Queues) </vt:lpstr>
      <vt:lpstr>Customers Choose Randomly</vt:lpstr>
      <vt:lpstr>Single Line Feeds All Registers</vt:lpstr>
      <vt:lpstr>What We Learned From Background Research</vt:lpstr>
      <vt:lpstr>What are the Variables?</vt:lpstr>
      <vt:lpstr>Independent Variable</vt:lpstr>
      <vt:lpstr>Dependent Variable</vt:lpstr>
      <vt:lpstr>Tables</vt:lpstr>
      <vt:lpstr>(Fill in Table)</vt:lpstr>
      <vt:lpstr>Graphs</vt:lpstr>
      <vt:lpstr>Analyze the Data</vt:lpstr>
      <vt:lpstr>Can We Guess How the Cell Handled the Proteins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Method</dc:title>
  <dc:creator>Adam Mills</dc:creator>
  <cp:lastModifiedBy>Adam Mills</cp:lastModifiedBy>
  <cp:revision>81</cp:revision>
  <dcterms:created xsi:type="dcterms:W3CDTF">2014-06-24T13:20:30Z</dcterms:created>
  <dcterms:modified xsi:type="dcterms:W3CDTF">2014-06-26T18:19:37Z</dcterms:modified>
</cp:coreProperties>
</file>