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122363"/>
            <a:ext cx="92583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602038"/>
            <a:ext cx="92583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65125"/>
            <a:ext cx="266176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65125"/>
            <a:ext cx="783097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709739"/>
            <a:ext cx="1064704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589464"/>
            <a:ext cx="1064704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825625"/>
            <a:ext cx="52463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825625"/>
            <a:ext cx="52463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7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65126"/>
            <a:ext cx="1064704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681163"/>
            <a:ext cx="52222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505075"/>
            <a:ext cx="522225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681163"/>
            <a:ext cx="52479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505075"/>
            <a:ext cx="524797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57200"/>
            <a:ext cx="39813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987426"/>
            <a:ext cx="62493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057400"/>
            <a:ext cx="39813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57200"/>
            <a:ext cx="39813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987426"/>
            <a:ext cx="62493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057400"/>
            <a:ext cx="39813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65126"/>
            <a:ext cx="10647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825625"/>
            <a:ext cx="106470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6356351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245E-CB72-43D7-8B54-3F22C40B652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6356351"/>
            <a:ext cx="416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6356351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2129-EA7A-411B-857B-58E24796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Dependent Variable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Dependent Variable is not in your direct control</a:t>
            </a:r>
          </a:p>
          <a:p>
            <a:r>
              <a:rPr lang="en-US" dirty="0" smtClean="0"/>
              <a:t>It is the outcome of your experiment, the value that you are interested in observing</a:t>
            </a:r>
          </a:p>
          <a:p>
            <a:r>
              <a:rPr lang="en-US" dirty="0" smtClean="0"/>
              <a:t>In your experiment the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Dependent Variable</a:t>
            </a:r>
            <a:r>
              <a:rPr lang="en-US" dirty="0" smtClean="0"/>
              <a:t> is the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Number of Mitochondrion</a:t>
            </a:r>
          </a:p>
          <a:p>
            <a:pPr lvl="1"/>
            <a:r>
              <a:rPr lang="en-US" dirty="0" smtClean="0"/>
              <a:t>According to your hypothesis,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Number of Mitochondrion</a:t>
            </a:r>
            <a:r>
              <a:rPr lang="en-US" dirty="0" smtClean="0"/>
              <a:t> </a:t>
            </a:r>
            <a:r>
              <a:rPr lang="en-US" u="sng" dirty="0" smtClean="0"/>
              <a:t>DEPENDS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7030A0"/>
                </a:solidFill>
              </a:rPr>
              <a:t>Amount of Food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Scientists record their data in tables because it helps organize the results</a:t>
            </a:r>
          </a:p>
          <a:p>
            <a:r>
              <a:rPr lang="en-US" dirty="0" smtClean="0"/>
              <a:t>Your chart will have two columns, one for the </a:t>
            </a:r>
            <a:r>
              <a:rPr lang="en-US" dirty="0" smtClean="0">
                <a:solidFill>
                  <a:srgbClr val="7030A0"/>
                </a:solidFill>
              </a:rPr>
              <a:t>Amount of Food</a:t>
            </a:r>
            <a:r>
              <a:rPr lang="en-US" dirty="0" smtClean="0"/>
              <a:t> and one for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Number of Mitochondrion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5819"/>
              </p:ext>
            </p:extLst>
          </p:nvPr>
        </p:nvGraphicFramePr>
        <p:xfrm>
          <a:off x="1683913" y="3699457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Drops</a:t>
                      </a:r>
                      <a:r>
                        <a:rPr lang="en-US" baseline="0" dirty="0" smtClean="0"/>
                        <a:t> of Food per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Mitochondrion in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7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How to Count the Mitochondrion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really want a good idea for the number of Mitochondrion in the cells, then we need to look at the average number of Mitochondrion in the group</a:t>
            </a:r>
          </a:p>
          <a:p>
            <a:r>
              <a:rPr lang="en-US" dirty="0" smtClean="0"/>
              <a:t>This means that we can’t just use 1 cell in our petri dish and expect it to correctly represent the whole group. However, we also can’t count all of the mitochondrion in every cell in the plate.</a:t>
            </a:r>
          </a:p>
          <a:p>
            <a:r>
              <a:rPr lang="en-US" dirty="0" smtClean="0"/>
              <a:t>We have to chose a large enough amount of cells to count so that we have a good understanding of the group, but don’t waste too much time counting.</a:t>
            </a:r>
          </a:p>
        </p:txBody>
      </p:sp>
    </p:spTree>
    <p:extLst>
      <p:ext uri="{BB962C8B-B14F-4D97-AF65-F5344CB8AC3E}">
        <p14:creationId xmlns:p14="http://schemas.microsoft.com/office/powerpoint/2010/main" val="37344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choose 10 cells out of each petri dish to count the mitochondrion in.</a:t>
            </a:r>
          </a:p>
          <a:p>
            <a:r>
              <a:rPr lang="en-US" dirty="0" smtClean="0"/>
              <a:t>Then we are going to find the average number, or Mean Number, of mitochondrion in the cells</a:t>
            </a:r>
          </a:p>
          <a:p>
            <a:r>
              <a:rPr lang="en-US" dirty="0" smtClean="0"/>
              <a:t>We find the </a:t>
            </a:r>
            <a:r>
              <a:rPr lang="en-US" u="sng" dirty="0" smtClean="0"/>
              <a:t>Mean</a:t>
            </a:r>
            <a:r>
              <a:rPr lang="en-US" dirty="0" smtClean="0"/>
              <a:t> by adding up all of the mitochondrion in our 10 cells and then dividing that sum by the number of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678" y="1374865"/>
            <a:ext cx="10647045" cy="4351338"/>
          </a:xfrm>
        </p:spPr>
        <p:txBody>
          <a:bodyPr/>
          <a:lstStyle/>
          <a:p>
            <a:r>
              <a:rPr lang="en-US" dirty="0" smtClean="0"/>
              <a:t>You put agarose gel in six different petri dishes and add some sugar dissolved in water to the gel</a:t>
            </a:r>
          </a:p>
          <a:p>
            <a:r>
              <a:rPr lang="en-US" dirty="0" smtClean="0"/>
              <a:t>Then you place one yeast cell on each dish and label the dishes with numbers 1, 2, 3, 4, 5, 6</a:t>
            </a:r>
          </a:p>
          <a:p>
            <a:r>
              <a:rPr lang="en-US" dirty="0" smtClean="0"/>
              <a:t>You put each of them in a box with a different temperature and record the temperature of the box and plate number in a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0291"/>
              </p:ext>
            </p:extLst>
          </p:nvPr>
        </p:nvGraphicFramePr>
        <p:xfrm>
          <a:off x="1928611" y="399567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 in</a:t>
                      </a:r>
                      <a:r>
                        <a:rPr lang="en-US" baseline="0" dirty="0" smtClean="0"/>
                        <a:t> Celsius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677" y="1568048"/>
            <a:ext cx="10647045" cy="4351338"/>
          </a:xfrm>
        </p:spPr>
        <p:txBody>
          <a:bodyPr/>
          <a:lstStyle/>
          <a:p>
            <a:r>
              <a:rPr lang="en-US" dirty="0" smtClean="0"/>
              <a:t>It‘s been 1 hour. Now we need to count the number of yeast cells in our plates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72733" y="3527738"/>
            <a:ext cx="13716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01533" y="3527738"/>
            <a:ext cx="13716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0333" y="3527738"/>
            <a:ext cx="13716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87933" y="3528811"/>
            <a:ext cx="13716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16733" y="3528811"/>
            <a:ext cx="13716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96409" y="380801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8533" y="406560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5023" y="380801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91626" y="382748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29378" y="411650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11513" y="434079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91129" y="375726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43529" y="390966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97881" y="4136437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01484" y="437760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91943" y="4143492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37000" y="4506934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20235" y="3800269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87906" y="42055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412304" y="37294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64704" y="38818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717104" y="40342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869504" y="41866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021904" y="43390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174304" y="44914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579906" y="401044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01194" y="361487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22975" y="357172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62114" y="421303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856622" y="431227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556492" y="440071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875621" y="396156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66281" y="388183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432946" y="4452549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69504" y="378921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52515" y="39137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04915" y="40661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57315" y="42185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709715" y="43709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862115" y="45233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014515" y="46757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010922" y="368176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81750" y="3937827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84775" y="407265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477648" y="464319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825625" y="467578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205270" y="428916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728086" y="374707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622659" y="4582844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108960" y="409408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271797" y="426820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168788" y="37100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321188" y="38624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473588" y="40148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625988" y="41672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78388" y="43196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930788" y="44720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336390" y="399107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357678" y="359550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579459" y="355235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418598" y="419367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613106" y="429291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312976" y="438134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632105" y="394220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822765" y="38624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189430" y="4433184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625988" y="376985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08999" y="38944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161399" y="40468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313799" y="41992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466199" y="43516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18599" y="45040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770999" y="46564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67406" y="366240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1038234" y="3918462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941259" y="405329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234132" y="462383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582109" y="46564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961754" y="426980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484570" y="372771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379143" y="4563479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865444" y="407472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028281" y="424883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321188" y="38624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473588" y="40148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625988" y="41672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778388" y="43196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930788" y="44720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1042905" y="422696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488790" y="414347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510078" y="374790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731859" y="370475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0570998" y="434607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765506" y="444531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465376" y="453374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0784505" y="409460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975165" y="401487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341830" y="4585584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778388" y="392225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161399" y="40468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313799" y="41992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466199" y="43516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618599" y="45040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770999" y="4656418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884851" y="4629197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919806" y="381480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101303" y="401970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93659" y="4205693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425472" y="4673015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490687" y="3869627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051605" y="440935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636970" y="3880110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531543" y="4715879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017844" y="4227121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180681" y="4401236"/>
            <a:ext cx="115910" cy="14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68950" y="4899338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917066" y="4923109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782348" y="4921133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259133" y="3528811"/>
            <a:ext cx="1371600" cy="1760068"/>
            <a:chOff x="6259133" y="3528811"/>
            <a:chExt cx="1371600" cy="1760068"/>
          </a:xfrm>
        </p:grpSpPr>
        <p:sp>
          <p:nvSpPr>
            <p:cNvPr id="7" name="Oval 6"/>
            <p:cNvSpPr/>
            <p:nvPr/>
          </p:nvSpPr>
          <p:spPr>
            <a:xfrm>
              <a:off x="6259133" y="3528811"/>
              <a:ext cx="1371600" cy="1371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83237" y="3737176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404022" y="395782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56422" y="411022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708822" y="426262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850490" y="4065604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013622" y="456742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126060" y="414199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65450" y="4496587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525282" y="456742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990421" y="4354706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45439" y="4404289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87484" y="3923935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80982" y="3885859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611153" y="3957821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491614" y="4341913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930713" y="3757268"/>
              <a:ext cx="115910" cy="141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571445" y="4919547"/>
              <a:ext cx="7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8398222" y="4891183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3504" y="4928495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2808696" y="3084732"/>
            <a:ext cx="95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Plate 2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60613" y="3102493"/>
            <a:ext cx="99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Plate 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678250" y="3114357"/>
            <a:ext cx="87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Plate 3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431528" y="3115026"/>
            <a:ext cx="99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Plate 4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300686" y="3102493"/>
            <a:ext cx="9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Plate 5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0098204" y="3084987"/>
            <a:ext cx="97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6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number of yeast cells you counted in a table</a:t>
            </a:r>
          </a:p>
          <a:p>
            <a:r>
              <a:rPr lang="en-US" dirty="0" smtClean="0"/>
              <a:t>Then we will use this number to calculate the number of times they divided in one hour (the growth rate)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110"/>
              </p:ext>
            </p:extLst>
          </p:nvPr>
        </p:nvGraphicFramePr>
        <p:xfrm>
          <a:off x="1271789" y="358108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Yeast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4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individual cells survive in the environment?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Yeast is a single-cell organism</a:t>
            </a:r>
          </a:p>
          <a:p>
            <a:r>
              <a:rPr lang="en-US" dirty="0" smtClean="0"/>
              <a:t>It eats glucose (sugar) and grows</a:t>
            </a:r>
          </a:p>
          <a:p>
            <a:r>
              <a:rPr lang="en-US" dirty="0" smtClean="0"/>
              <a:t>When it gets big enough, it divides into two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8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 microbiologist in your lab and you want to study a new, special type of yeast cells</a:t>
            </a:r>
          </a:p>
          <a:p>
            <a:r>
              <a:rPr lang="en-US" dirty="0" smtClean="0"/>
              <a:t>These yeast cells grow very quickly when there is food present, but are also able to survive for a long time without food before they die</a:t>
            </a:r>
          </a:p>
          <a:p>
            <a:r>
              <a:rPr lang="en-US" dirty="0" smtClean="0"/>
              <a:t>You want to know what the cell is doing inside to allow it to live in both of these extreme conditions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2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that the mitochondrion inside of the cells are where food is turned into energy</a:t>
            </a:r>
          </a:p>
          <a:p>
            <a:r>
              <a:rPr lang="en-US" dirty="0" smtClean="0"/>
              <a:t>You also know that the cell has to use resources to maintain its mitochondria and make more</a:t>
            </a:r>
          </a:p>
          <a:p>
            <a:r>
              <a:rPr lang="en-US" dirty="0" smtClean="0"/>
              <a:t>Your hypothesis is that the cell is changing the number of mitochondrion to adjust to the different conditions</a:t>
            </a:r>
          </a:p>
          <a:p>
            <a:pPr lvl="1"/>
            <a:r>
              <a:rPr lang="en-US" dirty="0" smtClean="0"/>
              <a:t>There will be more mitochondrion when there is a lot of food</a:t>
            </a:r>
          </a:p>
          <a:p>
            <a:pPr lvl="1"/>
            <a:r>
              <a:rPr lang="en-US" dirty="0" smtClean="0"/>
              <a:t>There will be less mitochondrion when food is scarce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5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research how to take care of the yeast cells</a:t>
            </a:r>
          </a:p>
          <a:p>
            <a:r>
              <a:rPr lang="en-US" dirty="0" smtClean="0"/>
              <a:t>Other labs are using glucose for food and are putting them on agarose gel in a petri dish</a:t>
            </a:r>
          </a:p>
          <a:p>
            <a:pPr lvl="1"/>
            <a:r>
              <a:rPr lang="en-US" dirty="0" smtClean="0"/>
              <a:t>Agarose gel is a stiff gel that is often used to support bacteria cultures</a:t>
            </a:r>
          </a:p>
          <a:p>
            <a:pPr lvl="1"/>
            <a:endParaRPr lang="en-US" dirty="0"/>
          </a:p>
          <a:p>
            <a:r>
              <a:rPr lang="en-US" dirty="0" smtClean="0"/>
              <a:t>(Have picture of petri dish, glucose, and agarose gel)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Plan for the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start with 10 yeast cells in your petri dish with agarose</a:t>
            </a:r>
          </a:p>
          <a:p>
            <a:r>
              <a:rPr lang="en-US" dirty="0" smtClean="0"/>
              <a:t>Then you will give them 5 drops of sugar water to get them started</a:t>
            </a:r>
          </a:p>
          <a:p>
            <a:r>
              <a:rPr lang="en-US" dirty="0" smtClean="0"/>
              <a:t>Every hour you will give them more drops of sugar water so that they have plenty of food</a:t>
            </a:r>
          </a:p>
          <a:p>
            <a:pPr lvl="1"/>
            <a:r>
              <a:rPr lang="en-US" dirty="0" smtClean="0"/>
              <a:t>You are going to change the number of drops of sugar water you give them so that you can study how this changes the number of mitochondrion</a:t>
            </a:r>
          </a:p>
          <a:p>
            <a:r>
              <a:rPr lang="en-US" dirty="0" smtClean="0"/>
              <a:t>After 24 hours the yeast cells will be adjusted to the amount of food</a:t>
            </a:r>
          </a:p>
          <a:p>
            <a:pPr lvl="1"/>
            <a:r>
              <a:rPr lang="en-US" dirty="0" smtClean="0"/>
              <a:t>You will look at them under the microscope and count the number of mitochondria that you see in the cells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0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is something that changes (or better yet, varies)</a:t>
            </a:r>
          </a:p>
          <a:p>
            <a:r>
              <a:rPr lang="en-US" dirty="0"/>
              <a:t>There are two types of variables</a:t>
            </a:r>
          </a:p>
          <a:p>
            <a:pPr lvl="1"/>
            <a:r>
              <a:rPr lang="en-US" dirty="0" smtClean="0"/>
              <a:t>Independent (link)</a:t>
            </a:r>
            <a:endParaRPr lang="en-US" dirty="0"/>
          </a:p>
          <a:p>
            <a:pPr lvl="1"/>
            <a:r>
              <a:rPr lang="en-US" dirty="0" smtClean="0"/>
              <a:t>Dependent    (link)</a:t>
            </a:r>
          </a:p>
          <a:p>
            <a:r>
              <a:rPr lang="en-US" dirty="0" smtClean="0"/>
              <a:t>In your experiment, you are going to change the amount of food that you give the cells and you are going to count the different amounts of mitochondrion in the cells</a:t>
            </a:r>
          </a:p>
          <a:p>
            <a:r>
              <a:rPr lang="en-US" dirty="0" smtClean="0"/>
              <a:t>That means your two variables are the </a:t>
            </a:r>
            <a:r>
              <a:rPr lang="en-US" u="sng" dirty="0" smtClean="0"/>
              <a:t>amount of food</a:t>
            </a:r>
            <a:r>
              <a:rPr lang="en-US" dirty="0" smtClean="0"/>
              <a:t> and the </a:t>
            </a:r>
            <a:r>
              <a:rPr lang="en-US" u="sng" dirty="0" smtClean="0"/>
              <a:t>number of mitochondrion</a:t>
            </a:r>
          </a:p>
        </p:txBody>
      </p:sp>
    </p:spTree>
    <p:extLst>
      <p:ext uri="{BB962C8B-B14F-4D97-AF65-F5344CB8AC3E}">
        <p14:creationId xmlns:p14="http://schemas.microsoft.com/office/powerpoint/2010/main" val="351916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Independent Variable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Independent </a:t>
            </a:r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dirty="0" smtClean="0">
                <a:solidFill>
                  <a:srgbClr val="7030A0"/>
                </a:solidFill>
              </a:rPr>
              <a:t>ariable</a:t>
            </a:r>
            <a:r>
              <a:rPr lang="en-US" dirty="0" smtClean="0"/>
              <a:t> is the one that you get to control</a:t>
            </a:r>
          </a:p>
          <a:p>
            <a:r>
              <a:rPr lang="en-US" dirty="0" smtClean="0"/>
              <a:t>It does not depend on the other variable</a:t>
            </a:r>
          </a:p>
          <a:p>
            <a:r>
              <a:rPr lang="en-US" dirty="0" smtClean="0"/>
              <a:t>In your experiment, you are controlling the </a:t>
            </a:r>
            <a:r>
              <a:rPr lang="en-US" u="sng" dirty="0" smtClean="0">
                <a:solidFill>
                  <a:srgbClr val="7030A0"/>
                </a:solidFill>
              </a:rPr>
              <a:t>Amount of Food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for the cells</a:t>
            </a:r>
          </a:p>
          <a:p>
            <a:pPr lvl="1"/>
            <a:r>
              <a:rPr lang="en-US" dirty="0" smtClean="0"/>
              <a:t>This is the </a:t>
            </a:r>
            <a:r>
              <a:rPr lang="en-US" u="sng" dirty="0" smtClean="0">
                <a:solidFill>
                  <a:srgbClr val="7030A0"/>
                </a:solidFill>
              </a:rPr>
              <a:t>Independent Variable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Amount of Food</a:t>
            </a:r>
            <a:r>
              <a:rPr lang="en-US" dirty="0" smtClean="0"/>
              <a:t> does </a:t>
            </a:r>
            <a:r>
              <a:rPr lang="en-US" u="sng" dirty="0" smtClean="0"/>
              <a:t>NOT</a:t>
            </a:r>
            <a:r>
              <a:rPr lang="en-US" dirty="0" smtClean="0"/>
              <a:t> depend on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Number of Mitochondrion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4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947</Words>
  <Application>Microsoft Office PowerPoint</Application>
  <PresentationFormat>Custom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Scientific Method</vt:lpstr>
      <vt:lpstr>How do individual cells survive in the environment?</vt:lpstr>
      <vt:lpstr>Yeast Cells</vt:lpstr>
      <vt:lpstr>In The Lab</vt:lpstr>
      <vt:lpstr>Hypothesis</vt:lpstr>
      <vt:lpstr>Research</vt:lpstr>
      <vt:lpstr>Make a Plan for the Experiment</vt:lpstr>
      <vt:lpstr>What are the Variables?</vt:lpstr>
      <vt:lpstr>Independent Variable</vt:lpstr>
      <vt:lpstr>Dependent Variable</vt:lpstr>
      <vt:lpstr>Recording Your Data</vt:lpstr>
      <vt:lpstr>Determining How to Count the Mitochondrion</vt:lpstr>
      <vt:lpstr>The Mean</vt:lpstr>
      <vt:lpstr>Performing the Experiment</vt:lpstr>
      <vt:lpstr>Collecting the Data</vt:lpstr>
      <vt:lpstr>Record the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Method</dc:title>
  <dc:creator>Adam Mills</dc:creator>
  <cp:lastModifiedBy>Adam Mills</cp:lastModifiedBy>
  <cp:revision>44</cp:revision>
  <dcterms:created xsi:type="dcterms:W3CDTF">2014-06-24T13:20:30Z</dcterms:created>
  <dcterms:modified xsi:type="dcterms:W3CDTF">2014-06-26T21:00:10Z</dcterms:modified>
</cp:coreProperties>
</file>