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80" r:id="rId2"/>
    <p:sldId id="257" r:id="rId3"/>
    <p:sldId id="258" r:id="rId4"/>
    <p:sldId id="259" r:id="rId5"/>
    <p:sldId id="260" r:id="rId6"/>
    <p:sldId id="261" r:id="rId7"/>
    <p:sldId id="279" r:id="rId8"/>
    <p:sldId id="283" r:id="rId9"/>
    <p:sldId id="284" r:id="rId10"/>
    <p:sldId id="285" r:id="rId11"/>
    <p:sldId id="262" r:id="rId12"/>
    <p:sldId id="271" r:id="rId13"/>
    <p:sldId id="281" r:id="rId14"/>
    <p:sldId id="282" r:id="rId15"/>
    <p:sldId id="286" r:id="rId16"/>
    <p:sldId id="263" r:id="rId17"/>
    <p:sldId id="268" r:id="rId18"/>
    <p:sldId id="289" r:id="rId19"/>
    <p:sldId id="287" r:id="rId20"/>
    <p:sldId id="275" r:id="rId21"/>
    <p:sldId id="288" r:id="rId22"/>
    <p:sldId id="290" r:id="rId23"/>
    <p:sldId id="273" r:id="rId24"/>
    <p:sldId id="265" r:id="rId25"/>
    <p:sldId id="270" r:id="rId26"/>
    <p:sldId id="274" r:id="rId27"/>
    <p:sldId id="272" r:id="rId28"/>
    <p:sldId id="291" r:id="rId29"/>
    <p:sldId id="278" r:id="rId30"/>
    <p:sldId id="276" r:id="rId31"/>
    <p:sldId id="277" r:id="rId32"/>
  </p:sldIdLst>
  <p:sldSz cx="123444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3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102" y="240"/>
      </p:cViewPr>
      <p:guideLst>
        <p:guide orient="horz" pos="2160"/>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0137657660601378"/>
          <c:y val="2.8587933120450625E-2"/>
          <c:w val="0.86561395294349608"/>
          <c:h val="0.90847561074558836"/>
        </c:manualLayout>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1149836320"/>
        <c:axId val="1149828160"/>
      </c:barChart>
      <c:catAx>
        <c:axId val="1149836320"/>
        <c:scaling>
          <c:orientation val="minMax"/>
        </c:scaling>
        <c:delete val="1"/>
        <c:axPos val="b"/>
        <c:numFmt formatCode="General" sourceLinked="0"/>
        <c:majorTickMark val="out"/>
        <c:minorTickMark val="none"/>
        <c:tickLblPos val="nextTo"/>
        <c:crossAx val="1149828160"/>
        <c:crosses val="autoZero"/>
        <c:auto val="1"/>
        <c:lblAlgn val="ctr"/>
        <c:lblOffset val="100"/>
        <c:noMultiLvlLbl val="0"/>
      </c:catAx>
      <c:valAx>
        <c:axId val="1149828160"/>
        <c:scaling>
          <c:orientation val="minMax"/>
        </c:scaling>
        <c:delete val="1"/>
        <c:axPos val="l"/>
        <c:majorGridlines/>
        <c:numFmt formatCode="General" sourceLinked="1"/>
        <c:majorTickMark val="out"/>
        <c:minorTickMark val="none"/>
        <c:tickLblPos val="nextTo"/>
        <c:crossAx val="1149836320"/>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0628922346778859"/>
          <c:y val="4.4279537066156414E-2"/>
          <c:w val="0.86404866765747967"/>
          <c:h val="0.92029683328091849"/>
        </c:manualLayout>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1259512448"/>
        <c:axId val="1259514624"/>
      </c:barChart>
      <c:catAx>
        <c:axId val="1259512448"/>
        <c:scaling>
          <c:orientation val="minMax"/>
        </c:scaling>
        <c:delete val="1"/>
        <c:axPos val="b"/>
        <c:numFmt formatCode="General" sourceLinked="0"/>
        <c:majorTickMark val="out"/>
        <c:minorTickMark val="none"/>
        <c:tickLblPos val="nextTo"/>
        <c:crossAx val="1259514624"/>
        <c:crosses val="autoZero"/>
        <c:auto val="1"/>
        <c:lblAlgn val="ctr"/>
        <c:lblOffset val="100"/>
        <c:noMultiLvlLbl val="0"/>
      </c:catAx>
      <c:valAx>
        <c:axId val="1259514624"/>
        <c:scaling>
          <c:orientation val="minMax"/>
        </c:scaling>
        <c:delete val="1"/>
        <c:axPos val="l"/>
        <c:majorGridlines/>
        <c:numFmt formatCode="General" sourceLinked="1"/>
        <c:majorTickMark val="out"/>
        <c:minorTickMark val="none"/>
        <c:tickLblPos val="nextTo"/>
        <c:crossAx val="12595124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0628922346778859"/>
          <c:y val="4.4279537066156414E-2"/>
          <c:w val="0.86404866765747967"/>
          <c:h val="0.92029683328091849"/>
        </c:manualLayout>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910830512"/>
        <c:axId val="910823984"/>
      </c:barChart>
      <c:catAx>
        <c:axId val="910830512"/>
        <c:scaling>
          <c:orientation val="minMax"/>
        </c:scaling>
        <c:delete val="1"/>
        <c:axPos val="b"/>
        <c:numFmt formatCode="General" sourceLinked="0"/>
        <c:majorTickMark val="out"/>
        <c:minorTickMark val="none"/>
        <c:tickLblPos val="nextTo"/>
        <c:crossAx val="910823984"/>
        <c:crosses val="autoZero"/>
        <c:auto val="1"/>
        <c:lblAlgn val="ctr"/>
        <c:lblOffset val="100"/>
        <c:noMultiLvlLbl val="0"/>
      </c:catAx>
      <c:valAx>
        <c:axId val="910823984"/>
        <c:scaling>
          <c:orientation val="minMax"/>
        </c:scaling>
        <c:delete val="1"/>
        <c:axPos val="l"/>
        <c:majorGridlines/>
        <c:numFmt formatCode="General" sourceLinked="1"/>
        <c:majorTickMark val="out"/>
        <c:minorTickMark val="none"/>
        <c:tickLblPos val="nextTo"/>
        <c:crossAx val="910830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0.23921</cdr:x>
      <cdr:y>0.32818</cdr:y>
    </cdr:from>
    <cdr:to>
      <cdr:x>0.40226</cdr:x>
      <cdr:y>0.93107</cdr:y>
    </cdr:to>
    <cdr:sp macro="" textlink="">
      <cdr:nvSpPr>
        <cdr:cNvPr id="2" name="Rectangle 1"/>
        <cdr:cNvSpPr/>
      </cdr:nvSpPr>
      <cdr:spPr>
        <a:xfrm xmlns:a="http://schemas.openxmlformats.org/drawingml/2006/main">
          <a:off x="1288465" y="1456083"/>
          <a:ext cx="878241" cy="2674945"/>
        </a:xfrm>
        <a:prstGeom xmlns:a="http://schemas.openxmlformats.org/drawingml/2006/main" prst="rect">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0.64683</cdr:x>
      <cdr:y>0.179</cdr:y>
    </cdr:from>
    <cdr:to>
      <cdr:x>0.80988</cdr:x>
      <cdr:y>0.93124</cdr:y>
    </cdr:to>
    <cdr:sp macro="" textlink="">
      <cdr:nvSpPr>
        <cdr:cNvPr id="4" name="Rectangle 3"/>
        <cdr:cNvSpPr/>
      </cdr:nvSpPr>
      <cdr:spPr>
        <a:xfrm xmlns:a="http://schemas.openxmlformats.org/drawingml/2006/main">
          <a:off x="3484042" y="794217"/>
          <a:ext cx="878241" cy="3337560"/>
        </a:xfrm>
        <a:prstGeom xmlns:a="http://schemas.openxmlformats.org/drawingml/2006/main" prst="rect">
          <a:avLst/>
        </a:prstGeom>
      </cdr:spPr>
      <cdr:style>
        <a:lnRef xmlns:a="http://schemas.openxmlformats.org/drawingml/2006/main" idx="1">
          <a:schemeClr val="accent2"/>
        </a:lnRef>
        <a:fillRef xmlns:a="http://schemas.openxmlformats.org/drawingml/2006/main" idx="3">
          <a:schemeClr val="accent2"/>
        </a:fillRef>
        <a:effectRef xmlns:a="http://schemas.openxmlformats.org/drawingml/2006/main" idx="2">
          <a:schemeClr val="accent2"/>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C9F72-B558-0845-B623-7A26E74BFB47}" type="datetimeFigureOut">
              <a:rPr lang="en-US" smtClean="0"/>
              <a:t>7/7/2014</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59865-D8DB-F84B-9735-555014CD1830}" type="slidenum">
              <a:rPr lang="en-US" smtClean="0"/>
              <a:t>‹#›</a:t>
            </a:fld>
            <a:endParaRPr lang="en-US"/>
          </a:p>
        </p:txBody>
      </p:sp>
    </p:spTree>
    <p:extLst>
      <p:ext uri="{BB962C8B-B14F-4D97-AF65-F5344CB8AC3E}">
        <p14:creationId xmlns:p14="http://schemas.microsoft.com/office/powerpoint/2010/main" val="40214364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25</a:t>
            </a:fld>
            <a:endParaRPr lang="en-US"/>
          </a:p>
        </p:txBody>
      </p:sp>
    </p:spTree>
    <p:extLst>
      <p:ext uri="{BB962C8B-B14F-4D97-AF65-F5344CB8AC3E}">
        <p14:creationId xmlns:p14="http://schemas.microsoft.com/office/powerpoint/2010/main" val="88041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27</a:t>
            </a:fld>
            <a:endParaRPr lang="en-US"/>
          </a:p>
        </p:txBody>
      </p:sp>
    </p:spTree>
    <p:extLst>
      <p:ext uri="{BB962C8B-B14F-4D97-AF65-F5344CB8AC3E}">
        <p14:creationId xmlns:p14="http://schemas.microsoft.com/office/powerpoint/2010/main" val="161863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30426"/>
            <a:ext cx="1049274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51660" y="3886200"/>
            <a:ext cx="864108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7589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53860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82939" y="274639"/>
            <a:ext cx="374832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3677" y="274639"/>
            <a:ext cx="1104352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87072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273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06901"/>
            <a:ext cx="1049274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75123" y="2906713"/>
            <a:ext cx="1049274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BBD70-07CE-B742-8551-85D67736CEC4}" type="datetimeFigureOut">
              <a:rPr lang="en-US" smtClean="0"/>
              <a:t>7/7/2014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61320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3676" y="1600201"/>
            <a:ext cx="73959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435341" y="1600201"/>
            <a:ext cx="7395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BBD70-07CE-B742-8551-85D67736CEC4}" type="datetimeFigureOut">
              <a:rPr lang="en-US" smtClean="0"/>
              <a:t>7/7/2014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8278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7220" y="1535113"/>
            <a:ext cx="54542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7220" y="2174875"/>
            <a:ext cx="54542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70785" y="1535113"/>
            <a:ext cx="54563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0785" y="2174875"/>
            <a:ext cx="54563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BBD70-07CE-B742-8551-85D67736CEC4}" type="datetimeFigureOut">
              <a:rPr lang="en-US" smtClean="0"/>
              <a:t>7/7/2014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9997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BBD70-07CE-B742-8551-85D67736CEC4}" type="datetimeFigureOut">
              <a:rPr lang="en-US" smtClean="0"/>
              <a:t>7/7/2014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118744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BBD70-07CE-B742-8551-85D67736CEC4}" type="datetimeFigureOut">
              <a:rPr lang="en-US" smtClean="0"/>
              <a:t>7/7/2014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56677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3050"/>
            <a:ext cx="406122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826317" y="273051"/>
            <a:ext cx="6900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7220" y="1435101"/>
            <a:ext cx="406122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7/7/2014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49511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00600"/>
            <a:ext cx="740664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419589" y="612775"/>
            <a:ext cx="74066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19589" y="5367338"/>
            <a:ext cx="74066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7/7/2014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413526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4638"/>
            <a:ext cx="1110996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7220" y="1600201"/>
            <a:ext cx="111099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7220" y="6356351"/>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BBD70-07CE-B742-8551-85D67736CEC4}" type="datetimeFigureOut">
              <a:rPr lang="en-US" smtClean="0"/>
              <a:t>7/7/2014</a:t>
            </a:fld>
            <a:endParaRPr lang="en-US"/>
          </a:p>
        </p:txBody>
      </p:sp>
      <p:sp>
        <p:nvSpPr>
          <p:cNvPr id="5" name="Footer Placeholder 4"/>
          <p:cNvSpPr>
            <a:spLocks noGrp="1"/>
          </p:cNvSpPr>
          <p:nvPr>
            <p:ph type="ftr" sz="quarter" idx="3"/>
          </p:nvPr>
        </p:nvSpPr>
        <p:spPr>
          <a:xfrm>
            <a:off x="4217670" y="6356351"/>
            <a:ext cx="39090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46820" y="6356351"/>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8C64-2AE4-E942-8F8C-A4D86A74BFC9}" type="slidenum">
              <a:rPr lang="en-US" smtClean="0"/>
              <a:t>‹#›</a:t>
            </a:fld>
            <a:endParaRPr lang="en-US"/>
          </a:p>
        </p:txBody>
      </p:sp>
    </p:spTree>
    <p:extLst>
      <p:ext uri="{BB962C8B-B14F-4D97-AF65-F5344CB8AC3E}">
        <p14:creationId xmlns:p14="http://schemas.microsoft.com/office/powerpoint/2010/main" val="375797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12" y="810090"/>
            <a:ext cx="10492740" cy="1470025"/>
          </a:xfrm>
        </p:spPr>
        <p:txBody>
          <a:bodyPr>
            <a:noAutofit/>
          </a:bodyPr>
          <a:lstStyle/>
          <a:p>
            <a:r>
              <a:rPr lang="en-US" sz="7200" dirty="0" smtClean="0">
                <a:latin typeface="American Typewriter"/>
                <a:cs typeface="American Typewriter"/>
              </a:rPr>
              <a:t>Scientific Method </a:t>
            </a:r>
            <a:br>
              <a:rPr lang="en-US" sz="7200" dirty="0" smtClean="0">
                <a:latin typeface="American Typewriter"/>
                <a:cs typeface="American Typewriter"/>
              </a:rPr>
            </a:br>
            <a:r>
              <a:rPr lang="en-US" sz="7200" dirty="0" smtClean="0">
                <a:latin typeface="American Typewriter"/>
                <a:cs typeface="American Typewriter"/>
              </a:rPr>
              <a:t>Applied</a:t>
            </a:r>
            <a:endParaRPr lang="en-US" sz="7200" dirty="0">
              <a:latin typeface="American Typewriter"/>
              <a:cs typeface="American Typewriter"/>
            </a:endParaRPr>
          </a:p>
        </p:txBody>
      </p:sp>
      <p:pic>
        <p:nvPicPr>
          <p:cNvPr id="7" name="Picture 6"/>
          <p:cNvPicPr>
            <a:picLocks noChangeAspect="1"/>
          </p:cNvPicPr>
          <p:nvPr/>
        </p:nvPicPr>
        <p:blipFill>
          <a:blip r:embed="rId2">
            <a:clrChange>
              <a:clrFrom>
                <a:srgbClr val="F5F5F5"/>
              </a:clrFrom>
              <a:clrTo>
                <a:srgbClr val="F5F5F5">
                  <a:alpha val="0"/>
                </a:srgbClr>
              </a:clrTo>
            </a:clrChange>
          </a:blip>
          <a:stretch>
            <a:fillRect/>
          </a:stretch>
        </p:blipFill>
        <p:spPr>
          <a:xfrm>
            <a:off x="9484269" y="287078"/>
            <a:ext cx="2860132" cy="6304592"/>
          </a:xfrm>
          <a:prstGeom prst="rect">
            <a:avLst/>
          </a:prstGeom>
        </p:spPr>
      </p:pic>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494390" y="1819100"/>
            <a:ext cx="3177624" cy="3240548"/>
          </a:xfrm>
          <a:prstGeom prst="rect">
            <a:avLst/>
          </a:prstGeom>
        </p:spPr>
      </p:pic>
      <p:pic>
        <p:nvPicPr>
          <p:cNvPr id="10" name="Picture 9"/>
          <p:cNvPicPr>
            <a:picLocks noChangeAspect="1"/>
          </p:cNvPicPr>
          <p:nvPr/>
        </p:nvPicPr>
        <p:blipFill>
          <a:blip r:embed="rId4">
            <a:clrChange>
              <a:clrFrom>
                <a:srgbClr val="FFFFFF"/>
              </a:clrFrom>
              <a:clrTo>
                <a:srgbClr val="FFFFFF">
                  <a:alpha val="0"/>
                </a:srgbClr>
              </a:clrTo>
            </a:clrChange>
          </a:blip>
          <a:stretch>
            <a:fillRect/>
          </a:stretch>
        </p:blipFill>
        <p:spPr>
          <a:xfrm rot="20195132">
            <a:off x="2482629" y="4263324"/>
            <a:ext cx="7505700" cy="1257300"/>
          </a:xfrm>
          <a:prstGeom prst="rect">
            <a:avLst/>
          </a:prstGeom>
        </p:spPr>
      </p:pic>
      <p:pic>
        <p:nvPicPr>
          <p:cNvPr id="6" name="Picture 5" descr="Macintosh HD:Users:h2ogirlswims:Desktop:klji.png"/>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1618" r="49478"/>
          <a:stretch/>
        </p:blipFill>
        <p:spPr bwMode="auto">
          <a:xfrm rot="20212959">
            <a:off x="3371865" y="2008269"/>
            <a:ext cx="2134477" cy="3136900"/>
          </a:xfrm>
          <a:prstGeom prst="rect">
            <a:avLst/>
          </a:prstGeom>
          <a:noFill/>
          <a:ln>
            <a:noFill/>
          </a:ln>
        </p:spPr>
      </p:pic>
    </p:spTree>
    <p:extLst>
      <p:ext uri="{BB962C8B-B14F-4D97-AF65-F5344CB8AC3E}">
        <p14:creationId xmlns:p14="http://schemas.microsoft.com/office/powerpoint/2010/main" val="236679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Height of the Plants</a:t>
            </a:r>
            <a:r>
              <a:rPr lang="en-US" dirty="0" smtClean="0"/>
              <a:t>: The height of the plants (according to your hypothesis) should change </a:t>
            </a:r>
            <a:r>
              <a:rPr lang="en-US" b="1" i="1" u="dbl" dirty="0" smtClean="0">
                <a:solidFill>
                  <a:srgbClr val="FF0000"/>
                </a:solidFill>
              </a:rPr>
              <a:t>depending</a:t>
            </a:r>
            <a:r>
              <a:rPr lang="en-US" i="1" dirty="0" smtClean="0">
                <a:solidFill>
                  <a:srgbClr val="FF0000"/>
                </a:solidFill>
              </a:rPr>
              <a:t> </a:t>
            </a:r>
            <a:r>
              <a:rPr lang="en-US" dirty="0" smtClean="0"/>
              <a:t>on which fertilizer you use. Because this variable </a:t>
            </a:r>
            <a:r>
              <a:rPr lang="en-US" b="1" i="1" u="dbl" dirty="0">
                <a:solidFill>
                  <a:srgbClr val="FF0000"/>
                </a:solidFill>
              </a:rPr>
              <a:t>depends</a:t>
            </a:r>
            <a:r>
              <a:rPr lang="en-US" dirty="0" smtClean="0"/>
              <a:t> on another variable, the Height of the Plants is a </a:t>
            </a:r>
            <a:r>
              <a:rPr lang="en-US" i="1" dirty="0" smtClean="0"/>
              <a:t>Dependent Variable</a:t>
            </a:r>
            <a:r>
              <a:rPr lang="en-US" dirty="0" smtClean="0"/>
              <a:t>.</a:t>
            </a:r>
            <a:endParaRPr lang="en-US" b="1" dirty="0"/>
          </a:p>
        </p:txBody>
      </p:sp>
      <p:sp>
        <p:nvSpPr>
          <p:cNvPr id="4" name="Rounded Rectangle 3"/>
          <p:cNvSpPr/>
          <p:nvPr/>
        </p:nvSpPr>
        <p:spPr>
          <a:xfrm>
            <a:off x="2787234" y="415251"/>
            <a:ext cx="7040880" cy="914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874331" y="415251"/>
            <a:ext cx="10852849" cy="861774"/>
          </a:xfrm>
          <a:prstGeom prst="rect">
            <a:avLst/>
          </a:prstGeom>
          <a:noFill/>
        </p:spPr>
        <p:txBody>
          <a:bodyPr wrap="square" rtlCol="0">
            <a:spAutoFit/>
          </a:bodyPr>
          <a:lstStyle/>
          <a:p>
            <a:pPr algn="ctr"/>
            <a:r>
              <a:rPr lang="en-US" sz="4800" dirty="0">
                <a:latin typeface="American Typewriter"/>
                <a:cs typeface="American Typewriter"/>
              </a:rPr>
              <a:t>D</a:t>
            </a:r>
            <a:r>
              <a:rPr lang="en-US" sz="4800" dirty="0" smtClean="0">
                <a:latin typeface="American Typewriter"/>
                <a:cs typeface="American Typewriter"/>
              </a:rPr>
              <a:t>ependent Variables</a:t>
            </a:r>
            <a:endParaRPr lang="en-US" sz="4800" dirty="0">
              <a:latin typeface="American Typewriter"/>
              <a:cs typeface="American Typewriter"/>
            </a:endParaRPr>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89408" y="3538166"/>
            <a:ext cx="2149451" cy="2858548"/>
          </a:xfrm>
          <a:prstGeom prst="rect">
            <a:avLst/>
          </a:prstGeom>
        </p:spPr>
      </p:pic>
    </p:spTree>
    <p:extLst>
      <p:ext uri="{BB962C8B-B14F-4D97-AF65-F5344CB8AC3E}">
        <p14:creationId xmlns:p14="http://schemas.microsoft.com/office/powerpoint/2010/main" val="3403086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25309" y="274638"/>
            <a:ext cx="5760720" cy="1143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203" y="174040"/>
            <a:ext cx="11109960" cy="1143000"/>
          </a:xfrm>
        </p:spPr>
        <p:txBody>
          <a:bodyPr>
            <a:normAutofit/>
          </a:bodyPr>
          <a:lstStyle/>
          <a:p>
            <a:r>
              <a:rPr lang="en-US" sz="5400" dirty="0" smtClean="0"/>
              <a:t>Perform Experiment</a:t>
            </a:r>
            <a:endParaRPr lang="en-US" sz="5400" dirty="0"/>
          </a:p>
        </p:txBody>
      </p:sp>
      <p:sp>
        <p:nvSpPr>
          <p:cNvPr id="3" name="Content Placeholder 2"/>
          <p:cNvSpPr>
            <a:spLocks noGrp="1"/>
          </p:cNvSpPr>
          <p:nvPr>
            <p:ph idx="1"/>
          </p:nvPr>
        </p:nvSpPr>
        <p:spPr>
          <a:xfrm>
            <a:off x="617220" y="1763674"/>
            <a:ext cx="11109960" cy="3442307"/>
          </a:xfrm>
        </p:spPr>
        <p:txBody>
          <a:bodyPr>
            <a:normAutofit/>
          </a:bodyPr>
          <a:lstStyle/>
          <a:p>
            <a:r>
              <a:rPr lang="en-US" sz="2800" dirty="0" smtClean="0"/>
              <a:t>You plant the seeds for Plant A and Plant B with the same amount of soil, water, sunlight, and fertilizer. However, Plant A receives Fertilizer 1 and Plant B receives Fertilizer 2. </a:t>
            </a:r>
          </a:p>
          <a:p>
            <a:r>
              <a:rPr lang="en-US" sz="2800" dirty="0" smtClean="0"/>
              <a:t>You record the heights of Plant A and Plant B for 4 days in a row once they start sprouting.  </a:t>
            </a:r>
            <a:endParaRPr lang="en-US" sz="2800" dirty="0"/>
          </a:p>
        </p:txBody>
      </p:sp>
      <p:grpSp>
        <p:nvGrpSpPr>
          <p:cNvPr id="8" name="Group 7"/>
          <p:cNvGrpSpPr/>
          <p:nvPr/>
        </p:nvGrpSpPr>
        <p:grpSpPr>
          <a:xfrm>
            <a:off x="2620182" y="4226021"/>
            <a:ext cx="2533194" cy="2318113"/>
            <a:chOff x="2251882" y="3895821"/>
            <a:chExt cx="2533194" cy="2318113"/>
          </a:xfrm>
        </p:grpSpPr>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6691" t="20703" r="66436" b="51504"/>
            <a:stretch/>
          </p:blipFill>
          <p:spPr>
            <a:xfrm>
              <a:off x="2251882" y="3895821"/>
              <a:ext cx="2533194" cy="2318113"/>
            </a:xfrm>
            <a:prstGeom prst="rect">
              <a:avLst/>
            </a:prstGeom>
          </p:spPr>
        </p:pic>
        <p:sp>
          <p:nvSpPr>
            <p:cNvPr id="7" name="Teardrop 6"/>
            <p:cNvSpPr/>
            <p:nvPr/>
          </p:nvSpPr>
          <p:spPr>
            <a:xfrm rot="18943222">
              <a:off x="4282922" y="4987463"/>
              <a:ext cx="45720" cy="45720"/>
            </a:xfrm>
            <a:prstGeom prst="teardrop">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55391" y="3829268"/>
            <a:ext cx="2142834" cy="3028731"/>
          </a:xfrm>
          <a:prstGeom prst="rect">
            <a:avLst/>
          </a:prstGeom>
        </p:spPr>
      </p:pic>
    </p:spTree>
    <p:extLst>
      <p:ext uri="{BB962C8B-B14F-4D97-AF65-F5344CB8AC3E}">
        <p14:creationId xmlns:p14="http://schemas.microsoft.com/office/powerpoint/2010/main" val="1012694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19503" y="249478"/>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47" name="Group 46"/>
          <p:cNvGrpSpPr/>
          <p:nvPr/>
        </p:nvGrpSpPr>
        <p:grpSpPr>
          <a:xfrm>
            <a:off x="499924" y="224924"/>
            <a:ext cx="11376642" cy="4146592"/>
            <a:chOff x="302161" y="695957"/>
            <a:chExt cx="4726277" cy="4561512"/>
          </a:xfrm>
        </p:grpSpPr>
        <p:sp>
          <p:nvSpPr>
            <p:cNvPr id="6" name="TextBox 5"/>
            <p:cNvSpPr txBox="1"/>
            <p:nvPr/>
          </p:nvSpPr>
          <p:spPr>
            <a:xfrm>
              <a:off x="302161" y="2430380"/>
              <a:ext cx="4726277" cy="282708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When conducting an experiment, it is always important to </a:t>
              </a:r>
              <a:r>
                <a:rPr lang="en-US" sz="2000" u="sng" dirty="0" smtClean="0"/>
                <a:t>record your observations</a:t>
              </a:r>
              <a:r>
                <a:rPr lang="en-US" sz="2000" dirty="0" smtClean="0"/>
                <a:t>. These observations are the </a:t>
              </a:r>
              <a:r>
                <a:rPr lang="en-US" sz="2000" b="1" dirty="0" smtClean="0"/>
                <a:t>data</a:t>
              </a:r>
              <a:r>
                <a:rPr lang="en-US" sz="2000" dirty="0" smtClean="0"/>
                <a:t>. </a:t>
              </a:r>
            </a:p>
            <a:p>
              <a:pPr marL="342900" indent="-342900">
                <a:buFont typeface="Arial" panose="020B0604020202020204" pitchFamily="34" charset="0"/>
                <a:buChar char="•"/>
              </a:pPr>
              <a:r>
                <a:rPr lang="en-US" sz="2000" dirty="0" smtClean="0"/>
                <a:t>Data is a collection of results and observations that you can refer to later on to help you learn about what happened during your experiment. To organize the data better we use</a:t>
              </a:r>
              <a:r>
                <a:rPr lang="en-US" sz="2000" dirty="0" smtClean="0">
                  <a:solidFill>
                    <a:srgbClr val="FF6600"/>
                  </a:solidFill>
                </a:rPr>
                <a:t> </a:t>
              </a:r>
              <a:r>
                <a:rPr lang="en-US" sz="2000" b="1" dirty="0" smtClean="0">
                  <a:solidFill>
                    <a:srgbClr val="FF6600"/>
                  </a:solidFill>
                </a:rPr>
                <a:t>Tables</a:t>
              </a:r>
              <a:r>
                <a:rPr lang="en-US" sz="2000" dirty="0" smtClean="0"/>
                <a:t>. </a:t>
              </a:r>
            </a:p>
            <a:p>
              <a:pPr marL="342900" indent="-342900">
                <a:buFont typeface="Arial" panose="020B0604020202020204" pitchFamily="34" charset="0"/>
                <a:buChar char="•"/>
              </a:pPr>
              <a:r>
                <a:rPr lang="en-US" sz="2000" dirty="0" smtClean="0"/>
                <a:t>Before starting your experiment you will draw a blank table and then fill it in as you make observations/collect data.</a:t>
              </a:r>
            </a:p>
            <a:p>
              <a:pPr marL="342900" indent="-342900">
                <a:buFont typeface="Arial" panose="020B0604020202020204" pitchFamily="34" charset="0"/>
                <a:buChar char="•"/>
              </a:pPr>
              <a:r>
                <a:rPr lang="en-US" sz="2000" dirty="0" smtClean="0"/>
                <a:t>Tables have columns (vertical – like columns on buildings) and rows (horizontal – like rows or corn across a field).</a:t>
              </a:r>
              <a:endParaRPr lang="en-US" sz="2000" dirty="0"/>
            </a:p>
          </p:txBody>
        </p:sp>
        <p:sp>
          <p:nvSpPr>
            <p:cNvPr id="46" name="TextBox 45"/>
            <p:cNvSpPr txBox="1"/>
            <p:nvPr/>
          </p:nvSpPr>
          <p:spPr>
            <a:xfrm>
              <a:off x="454574" y="695957"/>
              <a:ext cx="4508674" cy="948006"/>
            </a:xfrm>
            <a:prstGeom prst="rect">
              <a:avLst/>
            </a:prstGeom>
            <a:noFill/>
          </p:spPr>
          <p:txBody>
            <a:bodyPr wrap="square" rtlCol="0">
              <a:spAutoFit/>
            </a:bodyPr>
            <a:lstStyle/>
            <a:p>
              <a:pPr algn="ctr"/>
              <a:r>
                <a:rPr lang="en-US" sz="4800" dirty="0" smtClean="0">
                  <a:latin typeface="American Typewriter"/>
                  <a:cs typeface="American Typewriter"/>
                </a:rPr>
                <a:t>Make a Table</a:t>
              </a:r>
              <a:endParaRPr lang="en-US" sz="4800" dirty="0">
                <a:latin typeface="American Typewriter"/>
                <a:cs typeface="American Typewriter"/>
              </a:endParaRPr>
            </a:p>
          </p:txBody>
        </p:sp>
      </p:grpSp>
      <p:pic>
        <p:nvPicPr>
          <p:cNvPr id="3" name="Pictur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64999" y="3930555"/>
            <a:ext cx="2996905" cy="2793342"/>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29521" y="3975731"/>
            <a:ext cx="1194916" cy="269872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770068444"/>
              </p:ext>
            </p:extLst>
          </p:nvPr>
        </p:nvGraphicFramePr>
        <p:xfrm>
          <a:off x="6974184" y="4398811"/>
          <a:ext cx="5018964" cy="1991740"/>
        </p:xfrm>
        <a:graphic>
          <a:graphicData uri="http://schemas.openxmlformats.org/drawingml/2006/table">
            <a:tbl>
              <a:tblPr firstRow="1" bandRow="1">
                <a:tableStyleId>{5C22544A-7EE6-4342-B048-85BDC9FD1C3A}</a:tableStyleId>
              </a:tblPr>
              <a:tblGrid>
                <a:gridCol w="1672988"/>
                <a:gridCol w="1672988"/>
                <a:gridCol w="1672988"/>
              </a:tblGrid>
              <a:tr h="497935">
                <a:tc>
                  <a:txBody>
                    <a:bodyPr/>
                    <a:lstStyle/>
                    <a:p>
                      <a:pPr algn="ctr"/>
                      <a:r>
                        <a:rPr lang="en-US" dirty="0" smtClean="0"/>
                        <a:t>Variable 1</a:t>
                      </a:r>
                      <a:endParaRPr lang="en-US" dirty="0"/>
                    </a:p>
                  </a:txBody>
                  <a:tcPr/>
                </a:tc>
                <a:tc>
                  <a:txBody>
                    <a:bodyPr/>
                    <a:lstStyle/>
                    <a:p>
                      <a:pPr algn="ctr"/>
                      <a:r>
                        <a:rPr lang="en-US" dirty="0" smtClean="0"/>
                        <a:t>Variable</a:t>
                      </a:r>
                      <a:r>
                        <a:rPr lang="en-US" baseline="0" dirty="0" smtClean="0"/>
                        <a:t> 2</a:t>
                      </a:r>
                      <a:endParaRPr lang="en-US" dirty="0"/>
                    </a:p>
                  </a:txBody>
                  <a:tcPr/>
                </a:tc>
                <a:tc>
                  <a:txBody>
                    <a:bodyPr/>
                    <a:lstStyle/>
                    <a:p>
                      <a:pPr algn="ctr"/>
                      <a:r>
                        <a:rPr lang="en-US" dirty="0" smtClean="0"/>
                        <a:t>Variable 3</a:t>
                      </a:r>
                      <a:endParaRPr lang="en-US" dirty="0"/>
                    </a:p>
                  </a:txBody>
                  <a:tcPr/>
                </a:tc>
              </a:tr>
              <a:tr h="497935">
                <a:tc>
                  <a:txBody>
                    <a:bodyPr/>
                    <a:lstStyle/>
                    <a:p>
                      <a:pPr algn="ctr"/>
                      <a:r>
                        <a:rPr lang="en-US" dirty="0" smtClean="0"/>
                        <a:t>Data</a:t>
                      </a:r>
                      <a:endParaRPr lang="en-US" dirty="0"/>
                    </a:p>
                  </a:txBody>
                  <a:tcPr/>
                </a:tc>
                <a:tc>
                  <a:txBody>
                    <a:bodyPr/>
                    <a:lstStyle/>
                    <a:p>
                      <a:pPr algn="ctr"/>
                      <a:r>
                        <a:rPr lang="en-US" dirty="0" smtClean="0"/>
                        <a:t>Data</a:t>
                      </a:r>
                      <a:endParaRPr lang="en-US" dirty="0"/>
                    </a:p>
                  </a:txBody>
                  <a:tcPr/>
                </a:tc>
                <a:tc>
                  <a:txBody>
                    <a:bodyPr/>
                    <a:lstStyle/>
                    <a:p>
                      <a:pPr algn="ctr"/>
                      <a:r>
                        <a:rPr lang="en-US" dirty="0" smtClean="0"/>
                        <a:t>Data</a:t>
                      </a:r>
                      <a:endParaRPr lang="en-US" dirty="0"/>
                    </a:p>
                  </a:txBody>
                  <a:tcPr/>
                </a:tc>
              </a:tr>
              <a:tr h="497935">
                <a:tc>
                  <a:txBody>
                    <a:bodyPr/>
                    <a:lstStyle/>
                    <a:p>
                      <a:pPr algn="ctr"/>
                      <a:r>
                        <a:rPr lang="en-US" dirty="0" smtClean="0"/>
                        <a:t>Data</a:t>
                      </a:r>
                      <a:endParaRPr lang="en-US" dirty="0"/>
                    </a:p>
                  </a:txBody>
                  <a:tcPr/>
                </a:tc>
                <a:tc>
                  <a:txBody>
                    <a:bodyPr/>
                    <a:lstStyle/>
                    <a:p>
                      <a:pPr algn="ctr"/>
                      <a:r>
                        <a:rPr lang="en-US" dirty="0" smtClean="0"/>
                        <a:t>Data</a:t>
                      </a:r>
                      <a:endParaRPr lang="en-US" dirty="0"/>
                    </a:p>
                  </a:txBody>
                  <a:tcPr/>
                </a:tc>
                <a:tc>
                  <a:txBody>
                    <a:bodyPr/>
                    <a:lstStyle/>
                    <a:p>
                      <a:pPr algn="ctr"/>
                      <a:r>
                        <a:rPr lang="en-US" dirty="0" smtClean="0"/>
                        <a:t>Data</a:t>
                      </a:r>
                      <a:endParaRPr lang="en-US" dirty="0"/>
                    </a:p>
                  </a:txBody>
                  <a:tcPr/>
                </a:tc>
              </a:tr>
              <a:tr h="497935">
                <a:tc>
                  <a:txBody>
                    <a:bodyPr/>
                    <a:lstStyle/>
                    <a:p>
                      <a:pPr algn="ctr"/>
                      <a:r>
                        <a:rPr lang="en-US" dirty="0" smtClean="0"/>
                        <a:t>Data</a:t>
                      </a:r>
                      <a:endParaRPr lang="en-US" dirty="0"/>
                    </a:p>
                  </a:txBody>
                  <a:tcPr/>
                </a:tc>
                <a:tc>
                  <a:txBody>
                    <a:bodyPr/>
                    <a:lstStyle/>
                    <a:p>
                      <a:pPr algn="ctr"/>
                      <a:r>
                        <a:rPr lang="en-US" dirty="0" smtClean="0"/>
                        <a:t>Data</a:t>
                      </a:r>
                      <a:endParaRPr lang="en-US" dirty="0"/>
                    </a:p>
                  </a:txBody>
                  <a:tcPr/>
                </a:tc>
                <a:tc>
                  <a:txBody>
                    <a:bodyPr/>
                    <a:lstStyle/>
                    <a:p>
                      <a:pPr algn="ctr"/>
                      <a:r>
                        <a:rPr lang="en-US" dirty="0" smtClean="0"/>
                        <a:t>Data</a:t>
                      </a:r>
                      <a:endParaRPr lang="en-US" dirty="0"/>
                    </a:p>
                  </a:txBody>
                  <a:tcPr/>
                </a:tc>
              </a:tr>
            </a:tbl>
          </a:graphicData>
        </a:graphic>
      </p:graphicFrame>
    </p:spTree>
    <p:extLst>
      <p:ext uri="{BB962C8B-B14F-4D97-AF65-F5344CB8AC3E}">
        <p14:creationId xmlns:p14="http://schemas.microsoft.com/office/powerpoint/2010/main" val="1927926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r>
              <a:rPr lang="en-US" sz="2400" dirty="0" smtClean="0"/>
              <a:t>Each column of a table is for one variable. If you have three variables, then you will need three columns.</a:t>
            </a:r>
          </a:p>
          <a:p>
            <a:r>
              <a:rPr lang="en-US" sz="2400" dirty="0" smtClean="0"/>
              <a:t>In our experiment we have three variables.</a:t>
            </a:r>
          </a:p>
          <a:p>
            <a:pPr lvl="1"/>
            <a:r>
              <a:rPr lang="en-US" sz="2000" dirty="0" smtClean="0"/>
              <a:t>The Day (independent variable)</a:t>
            </a:r>
          </a:p>
          <a:p>
            <a:pPr lvl="1"/>
            <a:r>
              <a:rPr lang="en-US" sz="2000" dirty="0" smtClean="0"/>
              <a:t>Height of Plant A (dependent variable)</a:t>
            </a:r>
          </a:p>
          <a:p>
            <a:pPr lvl="1"/>
            <a:r>
              <a:rPr lang="en-US" sz="2000" dirty="0" smtClean="0"/>
              <a:t>Height of Plant B (dependent variable)</a:t>
            </a:r>
            <a:endParaRPr lang="en-US" sz="2000" dirty="0"/>
          </a:p>
          <a:p>
            <a:pPr marL="457200" lvl="1" indent="0">
              <a:buNone/>
            </a:pPr>
            <a:endParaRPr lang="en-US" sz="2000" dirty="0"/>
          </a:p>
        </p:txBody>
      </p:sp>
      <p:sp>
        <p:nvSpPr>
          <p:cNvPr id="4" name="Rounded Rectangle 3"/>
          <p:cNvSpPr/>
          <p:nvPr/>
        </p:nvSpPr>
        <p:spPr>
          <a:xfrm>
            <a:off x="3319503" y="415251"/>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874331" y="415251"/>
            <a:ext cx="10852849" cy="861774"/>
          </a:xfrm>
          <a:prstGeom prst="rect">
            <a:avLst/>
          </a:prstGeom>
          <a:noFill/>
        </p:spPr>
        <p:txBody>
          <a:bodyPr wrap="square" rtlCol="0">
            <a:spAutoFit/>
          </a:bodyPr>
          <a:lstStyle/>
          <a:p>
            <a:pPr algn="ctr"/>
            <a:r>
              <a:rPr lang="en-US" sz="4800" dirty="0" smtClean="0">
                <a:latin typeface="American Typewriter"/>
                <a:cs typeface="American Typewriter"/>
              </a:rPr>
              <a:t>Tables: Columns</a:t>
            </a:r>
            <a:endParaRPr lang="en-US" sz="4800" dirty="0">
              <a:latin typeface="American Typewriter"/>
              <a:cs typeface="American Typewriter"/>
            </a:endParaRPr>
          </a:p>
        </p:txBody>
      </p:sp>
      <p:grpSp>
        <p:nvGrpSpPr>
          <p:cNvPr id="8" name="Group 7"/>
          <p:cNvGrpSpPr/>
          <p:nvPr/>
        </p:nvGrpSpPr>
        <p:grpSpPr>
          <a:xfrm>
            <a:off x="6469044" y="2683111"/>
            <a:ext cx="5796831" cy="3388221"/>
            <a:chOff x="6469044" y="2683111"/>
            <a:chExt cx="5796831" cy="3388221"/>
          </a:xfrm>
        </p:grpSpPr>
        <p:sp>
          <p:nvSpPr>
            <p:cNvPr id="13" name="TextBox 12"/>
            <p:cNvSpPr txBox="1"/>
            <p:nvPr/>
          </p:nvSpPr>
          <p:spPr>
            <a:xfrm>
              <a:off x="6469044" y="3889609"/>
              <a:ext cx="2088106" cy="1323439"/>
            </a:xfrm>
            <a:prstGeom prst="rect">
              <a:avLst/>
            </a:prstGeom>
            <a:noFill/>
          </p:spPr>
          <p:txBody>
            <a:bodyPr wrap="square" rtlCol="0">
              <a:spAutoFit/>
            </a:bodyPr>
            <a:lstStyle/>
            <a:p>
              <a:pPr algn="just"/>
              <a:r>
                <a:rPr lang="en-US" sz="2000" b="1" dirty="0" smtClean="0"/>
                <a:t>The top of the column is where you put the name of your variable.</a:t>
              </a:r>
              <a:endParaRPr lang="en-US" sz="2000" b="1" dirty="0"/>
            </a:p>
          </p:txBody>
        </p:sp>
        <p:grpSp>
          <p:nvGrpSpPr>
            <p:cNvPr id="6" name="Group 5"/>
            <p:cNvGrpSpPr/>
            <p:nvPr/>
          </p:nvGrpSpPr>
          <p:grpSpPr>
            <a:xfrm>
              <a:off x="8666328" y="3288244"/>
              <a:ext cx="3531626" cy="2783088"/>
              <a:chOff x="8666328" y="3288244"/>
              <a:chExt cx="3531626" cy="2783088"/>
            </a:xfrm>
          </p:grpSpPr>
          <p:cxnSp>
            <p:nvCxnSpPr>
              <p:cNvPr id="14" name="Straight Arrow Connector 13"/>
              <p:cNvCxnSpPr/>
              <p:nvPr/>
            </p:nvCxnSpPr>
            <p:spPr>
              <a:xfrm>
                <a:off x="8666328" y="4331492"/>
                <a:ext cx="1030127"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9814701" y="3575713"/>
                <a:ext cx="0" cy="287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2179175" y="3584378"/>
                <a:ext cx="0" cy="287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9814701" y="3575713"/>
                <a:ext cx="2364474"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10996938" y="3288244"/>
                <a:ext cx="0" cy="287469"/>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922" y="4096057"/>
                <a:ext cx="2402032" cy="1975275"/>
              </a:xfrm>
              <a:prstGeom prst="rect">
                <a:avLst/>
              </a:prstGeom>
            </p:spPr>
          </p:pic>
        </p:grpSp>
        <p:sp>
          <p:nvSpPr>
            <p:cNvPr id="7" name="Rectangle 6"/>
            <p:cNvSpPr/>
            <p:nvPr/>
          </p:nvSpPr>
          <p:spPr>
            <a:xfrm>
              <a:off x="9728001" y="2683111"/>
              <a:ext cx="2537874"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This is a Column</a:t>
              </a:r>
              <a:endParaRPr lang="en-US" sz="40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734992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Each row of a table is for a set of observations for your variables.</a:t>
            </a:r>
          </a:p>
          <a:p>
            <a:r>
              <a:rPr lang="en-US" sz="2400" dirty="0" smtClean="0"/>
              <a:t>For example: On Day 1 you measure Plant A to be 2 cm tall and Plant B to be 2.5 cm tall.</a:t>
            </a:r>
          </a:p>
          <a:p>
            <a:pPr lvl="1"/>
            <a:r>
              <a:rPr lang="en-US" sz="2000" dirty="0" smtClean="0"/>
              <a:t>The first row has each of these observations recorded in the correct columns. The Day column has a 1, the Plant A column has 2 cm, and the Plant B column has 2.5 cm </a:t>
            </a:r>
            <a:endParaRPr lang="en-US" sz="2000" dirty="0"/>
          </a:p>
        </p:txBody>
      </p:sp>
      <p:sp>
        <p:nvSpPr>
          <p:cNvPr id="4" name="Rounded Rectangle 3"/>
          <p:cNvSpPr/>
          <p:nvPr/>
        </p:nvSpPr>
        <p:spPr>
          <a:xfrm>
            <a:off x="3319503" y="415251"/>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874331" y="415251"/>
            <a:ext cx="10852849" cy="861774"/>
          </a:xfrm>
          <a:prstGeom prst="rect">
            <a:avLst/>
          </a:prstGeom>
          <a:noFill/>
        </p:spPr>
        <p:txBody>
          <a:bodyPr wrap="square" rtlCol="0">
            <a:spAutoFit/>
          </a:bodyPr>
          <a:lstStyle/>
          <a:p>
            <a:pPr algn="ctr"/>
            <a:r>
              <a:rPr lang="en-US" sz="4800" dirty="0" smtClean="0">
                <a:latin typeface="American Typewriter"/>
                <a:cs typeface="American Typewriter"/>
              </a:rPr>
              <a:t>Tables: Rows</a:t>
            </a:r>
            <a:endParaRPr lang="en-US" sz="4800" dirty="0">
              <a:latin typeface="American Typewriter"/>
              <a:cs typeface="American Typewriter"/>
            </a:endParaRPr>
          </a:p>
        </p:txBody>
      </p:sp>
      <p:graphicFrame>
        <p:nvGraphicFramePr>
          <p:cNvPr id="22" name="Table 21"/>
          <p:cNvGraphicFramePr>
            <a:graphicFrameLocks noGrp="1"/>
          </p:cNvGraphicFramePr>
          <p:nvPr>
            <p:extLst>
              <p:ext uri="{D42A27DB-BD31-4B8C-83A1-F6EECF244321}">
                <p14:modId xmlns:p14="http://schemas.microsoft.com/office/powerpoint/2010/main" val="2565121450"/>
              </p:ext>
            </p:extLst>
          </p:nvPr>
        </p:nvGraphicFramePr>
        <p:xfrm>
          <a:off x="6847770" y="2206376"/>
          <a:ext cx="4838350" cy="1463040"/>
        </p:xfrm>
        <a:graphic>
          <a:graphicData uri="http://schemas.openxmlformats.org/drawingml/2006/table">
            <a:tbl>
              <a:tblPr firstRow="1" bandRow="1">
                <a:tableStyleId>{5C22544A-7EE6-4342-B048-85BDC9FD1C3A}</a:tableStyleId>
              </a:tblPr>
              <a:tblGrid>
                <a:gridCol w="706075"/>
                <a:gridCol w="2059318"/>
                <a:gridCol w="2072957"/>
              </a:tblGrid>
              <a:tr h="192462">
                <a:tc>
                  <a:txBody>
                    <a:bodyPr/>
                    <a:lstStyle/>
                    <a:p>
                      <a:pPr algn="ctr"/>
                      <a:r>
                        <a:rPr lang="en-US" b="1" dirty="0" smtClean="0"/>
                        <a:t>Day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tcPr>
                </a:tc>
                <a:tc>
                  <a:txBody>
                    <a:bodyPr/>
                    <a:lstStyle/>
                    <a:p>
                      <a:pPr algn="ctr"/>
                      <a:r>
                        <a:rPr lang="en-US" dirty="0" smtClean="0"/>
                        <a:t>Plant</a:t>
                      </a:r>
                      <a:r>
                        <a:rPr lang="en-US" baseline="0" dirty="0" smtClean="0"/>
                        <a:t> A (Fertilizer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tcPr>
                </a:tc>
                <a:tc>
                  <a:txBody>
                    <a:bodyPr/>
                    <a:lstStyle/>
                    <a:p>
                      <a:pPr algn="ctr"/>
                      <a:r>
                        <a:rPr lang="en-US" dirty="0" smtClean="0"/>
                        <a:t>Plant</a:t>
                      </a:r>
                      <a:r>
                        <a:rPr lang="en-US" baseline="0" dirty="0" smtClean="0"/>
                        <a:t> B (Fertilizer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tcPr>
                </a:tc>
              </a:tr>
              <a:tr h="192462">
                <a:tc>
                  <a:txBody>
                    <a:bodyPr/>
                    <a:lstStyle/>
                    <a:p>
                      <a:pPr algn="ctr"/>
                      <a:r>
                        <a:rPr lang="en-US" b="1" dirty="0" smtClean="0"/>
                        <a:t>1</a:t>
                      </a:r>
                      <a:endParaRPr lang="en-US" b="1" dirty="0"/>
                    </a:p>
                  </a:txBody>
                  <a:tcPr>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tcPr>
                </a:tc>
                <a:tc>
                  <a:txBody>
                    <a:bodyPr/>
                    <a:lstStyle/>
                    <a:p>
                      <a:pPr algn="ctr"/>
                      <a:r>
                        <a:rPr lang="en-US" baseline="0" dirty="0" smtClean="0"/>
                        <a:t>2 </a:t>
                      </a:r>
                      <a:r>
                        <a:rPr lang="en-US" baseline="0" dirty="0" smtClean="0"/>
                        <a:t>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tcPr>
                </a:tc>
                <a:tc>
                  <a:txBody>
                    <a:bodyPr/>
                    <a:lstStyle/>
                    <a:p>
                      <a:pPr algn="ctr"/>
                      <a:r>
                        <a:rPr lang="en-US" dirty="0" smtClean="0"/>
                        <a:t> </a:t>
                      </a:r>
                      <a:r>
                        <a:rPr lang="en-US" dirty="0" smtClean="0"/>
                        <a:t>2.5 </a:t>
                      </a:r>
                      <a:r>
                        <a:rPr lang="en-US" dirty="0" smtClean="0"/>
                        <a:t>cm</a:t>
                      </a:r>
                      <a:endParaRPr lang="en-US" dirty="0"/>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tcPr>
                </a:tc>
              </a:tr>
              <a:tr h="192462">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tcPr>
                </a:tc>
              </a:tr>
              <a:tr h="192462">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grpSp>
        <p:nvGrpSpPr>
          <p:cNvPr id="8" name="Group 7"/>
          <p:cNvGrpSpPr/>
          <p:nvPr/>
        </p:nvGrpSpPr>
        <p:grpSpPr>
          <a:xfrm>
            <a:off x="109182" y="5048317"/>
            <a:ext cx="10834123" cy="1575339"/>
            <a:chOff x="109182" y="5048317"/>
            <a:chExt cx="10834123" cy="1575339"/>
          </a:xfrm>
        </p:grpSpPr>
        <p:grpSp>
          <p:nvGrpSpPr>
            <p:cNvPr id="34" name="Group 33"/>
            <p:cNvGrpSpPr/>
            <p:nvPr/>
          </p:nvGrpSpPr>
          <p:grpSpPr>
            <a:xfrm>
              <a:off x="109182" y="5048317"/>
              <a:ext cx="10834123" cy="1323439"/>
              <a:chOff x="109182" y="5048317"/>
              <a:chExt cx="10834123" cy="1323439"/>
            </a:xfrm>
          </p:grpSpPr>
          <p:grpSp>
            <p:nvGrpSpPr>
              <p:cNvPr id="17" name="Group 16"/>
              <p:cNvGrpSpPr/>
              <p:nvPr/>
            </p:nvGrpSpPr>
            <p:grpSpPr>
              <a:xfrm>
                <a:off x="109182" y="5048317"/>
                <a:ext cx="3278836" cy="1323439"/>
                <a:chOff x="-71051" y="5048317"/>
                <a:chExt cx="4200127" cy="1323439"/>
              </a:xfrm>
            </p:grpSpPr>
            <p:cxnSp>
              <p:nvCxnSpPr>
                <p:cNvPr id="11" name="Straight Arrow Connector 10"/>
                <p:cNvCxnSpPr/>
                <p:nvPr/>
              </p:nvCxnSpPr>
              <p:spPr>
                <a:xfrm>
                  <a:off x="3069381" y="5657599"/>
                  <a:ext cx="1059695"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051" y="5048317"/>
                  <a:ext cx="3146852" cy="1323439"/>
                </a:xfrm>
                <a:prstGeom prst="rect">
                  <a:avLst/>
                </a:prstGeom>
                <a:noFill/>
              </p:spPr>
              <p:txBody>
                <a:bodyPr wrap="square" rtlCol="0">
                  <a:spAutoFit/>
                </a:bodyPr>
                <a:lstStyle/>
                <a:p>
                  <a:pPr algn="just"/>
                  <a:r>
                    <a:rPr lang="en-US" sz="2000" b="1" dirty="0" smtClean="0"/>
                    <a:t>This is the first row where we put our first observation for each variable.</a:t>
                  </a:r>
                  <a:endParaRPr lang="en-US" sz="2000" b="1" dirty="0"/>
                </a:p>
              </p:txBody>
            </p:sp>
          </p:grpSp>
          <p:grpSp>
            <p:nvGrpSpPr>
              <p:cNvPr id="31" name="Group 30"/>
              <p:cNvGrpSpPr/>
              <p:nvPr/>
            </p:nvGrpSpPr>
            <p:grpSpPr>
              <a:xfrm>
                <a:off x="8584440" y="5474495"/>
                <a:ext cx="382137" cy="393192"/>
                <a:chOff x="8366078" y="5488143"/>
                <a:chExt cx="382137" cy="393192"/>
              </a:xfrm>
            </p:grpSpPr>
            <p:cxnSp>
              <p:nvCxnSpPr>
                <p:cNvPr id="24" name="Straight Connector 23"/>
                <p:cNvCxnSpPr/>
                <p:nvPr/>
              </p:nvCxnSpPr>
              <p:spPr>
                <a:xfrm>
                  <a:off x="8366078" y="5500048"/>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368350" y="5870816"/>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584442" y="5488143"/>
                  <a:ext cx="0" cy="393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584442" y="5671247"/>
                  <a:ext cx="163773"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2" name="Rectangle 31"/>
              <p:cNvSpPr/>
              <p:nvPr/>
            </p:nvSpPr>
            <p:spPr>
              <a:xfrm>
                <a:off x="8899925" y="5395989"/>
                <a:ext cx="2043380"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This is a Row</a:t>
                </a:r>
                <a:endParaRPr lang="en-US" sz="4000" b="0" cap="none" spc="0" dirty="0">
                  <a:ln w="0"/>
                  <a:solidFill>
                    <a:schemeClr val="tx1"/>
                  </a:solidFill>
                  <a:effectLst>
                    <a:outerShdw blurRad="38100" dist="19050" dir="2700000" algn="tl" rotWithShape="0">
                      <a:schemeClr val="dk1">
                        <a:alpha val="40000"/>
                      </a:schemeClr>
                    </a:outerShdw>
                  </a:effectLst>
                </a:endParaRP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780" y="5111717"/>
              <a:ext cx="4956478" cy="1511939"/>
            </a:xfrm>
            <a:prstGeom prst="rect">
              <a:avLst/>
            </a:prstGeom>
          </p:spPr>
        </p:pic>
      </p:grpSp>
    </p:spTree>
    <p:extLst>
      <p:ext uri="{BB962C8B-B14F-4D97-AF65-F5344CB8AC3E}">
        <p14:creationId xmlns:p14="http://schemas.microsoft.com/office/powerpoint/2010/main" val="4155143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 continue to make measurements of the plants for each day and record the following values:</a:t>
            </a:r>
          </a:p>
          <a:p>
            <a:pPr lvl="1"/>
            <a:r>
              <a:rPr lang="en-US" dirty="0" smtClean="0"/>
              <a:t>Day 2: Plant A was 7.5 cm tall and Plant B was 10 cm tall</a:t>
            </a:r>
          </a:p>
          <a:p>
            <a:pPr lvl="1"/>
            <a:r>
              <a:rPr lang="en-US" dirty="0" smtClean="0"/>
              <a:t>Day 3: Plant A was 13 cm tall and Plant B was 17 cm tall</a:t>
            </a:r>
          </a:p>
          <a:p>
            <a:pPr lvl="1"/>
            <a:r>
              <a:rPr lang="en-US" dirty="0" smtClean="0"/>
              <a:t>Day 4: Plant A was </a:t>
            </a:r>
            <a:r>
              <a:rPr lang="en-US" dirty="0" smtClean="0"/>
              <a:t>15 </a:t>
            </a:r>
            <a:r>
              <a:rPr lang="en-US" dirty="0" smtClean="0"/>
              <a:t>cm tall and Plant B was 25 cm tall</a:t>
            </a:r>
          </a:p>
          <a:p>
            <a:pPr marL="0" indent="0">
              <a:buNone/>
            </a:pPr>
            <a:r>
              <a:rPr lang="en-US" dirty="0" smtClean="0"/>
              <a:t>Record this data in the table below.</a:t>
            </a:r>
            <a:endParaRPr lang="en-US" dirty="0"/>
          </a:p>
        </p:txBody>
      </p:sp>
      <p:grpSp>
        <p:nvGrpSpPr>
          <p:cNvPr id="10" name="Group 9"/>
          <p:cNvGrpSpPr/>
          <p:nvPr/>
        </p:nvGrpSpPr>
        <p:grpSpPr>
          <a:xfrm>
            <a:off x="8891586" y="2102644"/>
            <a:ext cx="2886075" cy="4248150"/>
            <a:chOff x="8891586" y="2102644"/>
            <a:chExt cx="2886075" cy="4248150"/>
          </a:xfrm>
        </p:grpSpPr>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91586" y="2102644"/>
              <a:ext cx="2886075" cy="4248150"/>
            </a:xfrm>
            <a:prstGeom prst="rect">
              <a:avLst/>
            </a:prstGeom>
          </p:spPr>
        </p:pic>
        <p:sp>
          <p:nvSpPr>
            <p:cNvPr id="7" name="TextBox 6"/>
            <p:cNvSpPr txBox="1"/>
            <p:nvPr/>
          </p:nvSpPr>
          <p:spPr>
            <a:xfrm>
              <a:off x="9799208" y="4321969"/>
              <a:ext cx="1019175" cy="138499"/>
            </a:xfrm>
            <a:prstGeom prst="rect">
              <a:avLst/>
            </a:prstGeom>
            <a:noFill/>
          </p:spPr>
          <p:txBody>
            <a:bodyPr wrap="square" rtlCol="0">
              <a:spAutoFit/>
            </a:bodyPr>
            <a:lstStyle/>
            <a:p>
              <a:r>
                <a:rPr lang="en-US" sz="300" b="1" dirty="0" smtClean="0"/>
                <a:t>Kids’ Tech University Rules</a:t>
              </a:r>
              <a:endParaRPr lang="en-US" sz="300" b="1" dirty="0"/>
            </a:p>
          </p:txBody>
        </p:sp>
      </p:grpSp>
      <p:graphicFrame>
        <p:nvGraphicFramePr>
          <p:cNvPr id="4" name="Table 3"/>
          <p:cNvGraphicFramePr>
            <a:graphicFrameLocks noGrp="1"/>
          </p:cNvGraphicFramePr>
          <p:nvPr>
            <p:extLst>
              <p:ext uri="{D42A27DB-BD31-4B8C-83A1-F6EECF244321}">
                <p14:modId xmlns:p14="http://schemas.microsoft.com/office/powerpoint/2010/main" val="2359114368"/>
              </p:ext>
            </p:extLst>
          </p:nvPr>
        </p:nvGraphicFramePr>
        <p:xfrm>
          <a:off x="3047144" y="5199064"/>
          <a:ext cx="6752064" cy="1854200"/>
        </p:xfrm>
        <a:graphic>
          <a:graphicData uri="http://schemas.openxmlformats.org/drawingml/2006/table">
            <a:tbl>
              <a:tblPr firstRow="1" bandRow="1">
                <a:tableStyleId>{5C22544A-7EE6-4342-B048-85BDC9FD1C3A}</a:tableStyleId>
              </a:tblPr>
              <a:tblGrid>
                <a:gridCol w="2250688"/>
                <a:gridCol w="2250688"/>
                <a:gridCol w="2250688"/>
              </a:tblGrid>
              <a:tr h="370840">
                <a:tc>
                  <a:txBody>
                    <a:bodyPr/>
                    <a:lstStyle/>
                    <a:p>
                      <a:r>
                        <a:rPr lang="en-US" b="1" dirty="0" smtClean="0"/>
                        <a:t>Day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Plant</a:t>
                      </a:r>
                      <a:r>
                        <a:rPr lang="en-US" baseline="0" dirty="0" smtClean="0"/>
                        <a:t> A (Fertilizer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mtClean="0"/>
                        <a:t>Plant</a:t>
                      </a:r>
                      <a:r>
                        <a:rPr lang="en-US" baseline="0" smtClean="0"/>
                        <a:t> B (Fertilizer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baseline="0" dirty="0" smtClean="0"/>
                        <a:t>2 </a:t>
                      </a:r>
                      <a:r>
                        <a:rPr lang="en-US" baseline="0" dirty="0" smtClean="0"/>
                        <a:t>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 </a:t>
                      </a:r>
                      <a:r>
                        <a:rPr lang="en-US" dirty="0" smtClean="0"/>
                        <a:t>2.5 </a:t>
                      </a:r>
                      <a:r>
                        <a:rPr lang="en-US" dirty="0" smtClean="0"/>
                        <a:t>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b="1"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7.5 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mtClean="0"/>
                        <a:t>10 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b="1" dirty="0" smtClean="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13cm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17cm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b="1"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15 </a:t>
                      </a:r>
                      <a:r>
                        <a:rPr lang="en-US" dirty="0" smtClean="0"/>
                        <a:t>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25cm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Rounded Rectangle 7"/>
          <p:cNvSpPr/>
          <p:nvPr/>
        </p:nvSpPr>
        <p:spPr>
          <a:xfrm>
            <a:off x="3319503" y="415251"/>
            <a:ext cx="5947442" cy="86177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874331" y="415251"/>
            <a:ext cx="10852849" cy="861774"/>
          </a:xfrm>
          <a:prstGeom prst="rect">
            <a:avLst/>
          </a:prstGeom>
          <a:noFill/>
        </p:spPr>
        <p:txBody>
          <a:bodyPr wrap="square" rtlCol="0">
            <a:spAutoFit/>
          </a:bodyPr>
          <a:lstStyle/>
          <a:p>
            <a:pPr algn="ctr"/>
            <a:r>
              <a:rPr lang="en-US" sz="4800" dirty="0" smtClean="0">
                <a:latin typeface="American Typewriter"/>
                <a:cs typeface="American Typewriter"/>
              </a:rPr>
              <a:t>Record the Data</a:t>
            </a:r>
            <a:endParaRPr lang="en-US" sz="4800" dirty="0">
              <a:latin typeface="American Typewriter"/>
              <a:cs typeface="American Typewriter"/>
            </a:endParaRPr>
          </a:p>
        </p:txBody>
      </p:sp>
      <p:cxnSp>
        <p:nvCxnSpPr>
          <p:cNvPr id="11" name="Straight Arrow Connector 10"/>
          <p:cNvCxnSpPr/>
          <p:nvPr/>
        </p:nvCxnSpPr>
        <p:spPr>
          <a:xfrm flipH="1">
            <a:off x="1419367" y="5349922"/>
            <a:ext cx="0" cy="776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Down Arrow 11"/>
          <p:cNvSpPr/>
          <p:nvPr/>
        </p:nvSpPr>
        <p:spPr>
          <a:xfrm>
            <a:off x="1842448" y="5486401"/>
            <a:ext cx="95534" cy="47767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809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96719" y="404512"/>
            <a:ext cx="4878664" cy="122056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7220" y="404512"/>
            <a:ext cx="11109960" cy="1143000"/>
          </a:xfrm>
        </p:spPr>
        <p:txBody>
          <a:bodyPr>
            <a:normAutofit/>
          </a:bodyPr>
          <a:lstStyle/>
          <a:p>
            <a:r>
              <a:rPr lang="en-US" sz="5400" dirty="0" smtClean="0">
                <a:latin typeface="American Typewriter"/>
                <a:cs typeface="American Typewriter"/>
              </a:rPr>
              <a:t>Data Analysis</a:t>
            </a:r>
            <a:endParaRPr lang="en-US" sz="5400" dirty="0">
              <a:latin typeface="American Typewriter"/>
              <a:cs typeface="American Typewriter"/>
            </a:endParaRPr>
          </a:p>
        </p:txBody>
      </p:sp>
      <p:sp>
        <p:nvSpPr>
          <p:cNvPr id="3" name="Content Placeholder 2"/>
          <p:cNvSpPr>
            <a:spLocks noGrp="1"/>
          </p:cNvSpPr>
          <p:nvPr>
            <p:ph idx="1"/>
          </p:nvPr>
        </p:nvSpPr>
        <p:spPr>
          <a:xfrm>
            <a:off x="617220" y="1736134"/>
            <a:ext cx="11109960" cy="3630930"/>
          </a:xfrm>
        </p:spPr>
        <p:txBody>
          <a:bodyPr>
            <a:normAutofit fontScale="85000" lnSpcReduction="10000"/>
          </a:bodyPr>
          <a:lstStyle/>
          <a:p>
            <a:r>
              <a:rPr lang="en-US" dirty="0" smtClean="0"/>
              <a:t>To understand your data, you must analyze it by putting it in to tables, charts, and graphs. This allows you to view your data more clearly to help you reach a conclusion (answer) for your problem/question.</a:t>
            </a:r>
          </a:p>
          <a:p>
            <a:pPr marL="0" indent="0">
              <a:buNone/>
            </a:pPr>
            <a:endParaRPr lang="en-US" dirty="0" smtClean="0"/>
          </a:p>
          <a:p>
            <a:r>
              <a:rPr lang="en-US" dirty="0" smtClean="0"/>
              <a:t>You put your results in to a table and translated your data into a bar graph, a line graph, and even a pie chart. Looking at your results from different perspectives helps you reach a conclusion accurately. Based on the graphs of your data so far, what seems to have been the overall result of your experiment? </a:t>
            </a:r>
            <a:endParaRPr lang="en-US" dirty="0"/>
          </a:p>
        </p:txBody>
      </p:sp>
    </p:spTree>
    <p:extLst>
      <p:ext uri="{BB962C8B-B14F-4D97-AF65-F5344CB8AC3E}">
        <p14:creationId xmlns:p14="http://schemas.microsoft.com/office/powerpoint/2010/main" val="2276661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49854" y="405303"/>
            <a:ext cx="3958855" cy="769441"/>
          </a:xfrm>
          <a:prstGeom prst="rect">
            <a:avLst/>
          </a:prstGeom>
          <a:noFill/>
        </p:spPr>
        <p:txBody>
          <a:bodyPr wrap="square" rtlCol="0">
            <a:spAutoFit/>
          </a:bodyPr>
          <a:lstStyle/>
          <a:p>
            <a:pPr algn="ctr"/>
            <a:r>
              <a:rPr lang="en-US" sz="4400" dirty="0" smtClean="0">
                <a:latin typeface="American Typewriter"/>
                <a:cs typeface="American Typewriter"/>
              </a:rPr>
              <a:t>Bar Graphs</a:t>
            </a:r>
            <a:endParaRPr lang="en-US" sz="4400" dirty="0">
              <a:latin typeface="American Typewriter"/>
              <a:cs typeface="American Typewriter"/>
            </a:endParaRPr>
          </a:p>
        </p:txBody>
      </p:sp>
      <p:sp>
        <p:nvSpPr>
          <p:cNvPr id="26" name="TextBox 25"/>
          <p:cNvSpPr txBox="1"/>
          <p:nvPr/>
        </p:nvSpPr>
        <p:spPr>
          <a:xfrm>
            <a:off x="175649" y="1778197"/>
            <a:ext cx="4688474" cy="4185761"/>
          </a:xfrm>
          <a:prstGeom prst="rect">
            <a:avLst/>
          </a:prstGeom>
          <a:noFill/>
        </p:spPr>
        <p:txBody>
          <a:bodyPr wrap="square" rtlCol="0">
            <a:spAutoFit/>
          </a:bodyPr>
          <a:lstStyle/>
          <a:p>
            <a:pPr algn="ctr"/>
            <a:r>
              <a:rPr lang="en-US" sz="1900" b="1" dirty="0" smtClean="0">
                <a:solidFill>
                  <a:srgbClr val="3366FF"/>
                </a:solidFill>
              </a:rPr>
              <a:t>Bar Graphs </a:t>
            </a:r>
            <a:r>
              <a:rPr lang="en-US" sz="1900" dirty="0" smtClean="0"/>
              <a:t>are used to show the </a:t>
            </a:r>
            <a:r>
              <a:rPr lang="en-US" sz="1900" b="1" u="sng" dirty="0" smtClean="0"/>
              <a:t>total change </a:t>
            </a:r>
            <a:r>
              <a:rPr lang="en-US" sz="1900" dirty="0" smtClean="0"/>
              <a:t>in something.</a:t>
            </a:r>
          </a:p>
          <a:p>
            <a:pPr algn="ctr"/>
            <a:endParaRPr lang="en-US" sz="1900" dirty="0"/>
          </a:p>
          <a:p>
            <a:pPr algn="ctr"/>
            <a:endParaRPr lang="en-US" sz="1900" dirty="0" smtClean="0"/>
          </a:p>
          <a:p>
            <a:r>
              <a:rPr lang="en-US" sz="1900" dirty="0" smtClean="0"/>
              <a:t> For our example, we took the final height of Plant A and the final height of Plant B from our chart and displayed it on this graph. As you can see, the Independent Variable</a:t>
            </a:r>
            <a:r>
              <a:rPr lang="en-US" sz="1900" b="1" dirty="0" smtClean="0">
                <a:solidFill>
                  <a:srgbClr val="FF6600"/>
                </a:solidFill>
              </a:rPr>
              <a:t> </a:t>
            </a:r>
            <a:r>
              <a:rPr lang="en-US" sz="1900" dirty="0" smtClean="0"/>
              <a:t>(the type of fertilizer used) goes on the </a:t>
            </a:r>
            <a:r>
              <a:rPr lang="en-US" sz="1900" dirty="0" smtClean="0">
                <a:solidFill>
                  <a:srgbClr val="000000"/>
                </a:solidFill>
              </a:rPr>
              <a:t>X axis</a:t>
            </a:r>
            <a:r>
              <a:rPr lang="en-US" sz="1900" dirty="0" smtClean="0"/>
              <a:t>. The </a:t>
            </a:r>
            <a:r>
              <a:rPr lang="en-US" sz="1900" dirty="0" smtClean="0">
                <a:solidFill>
                  <a:srgbClr val="000000"/>
                </a:solidFill>
              </a:rPr>
              <a:t>Dependent Variable </a:t>
            </a:r>
            <a:r>
              <a:rPr lang="en-US" sz="1900" dirty="0" smtClean="0"/>
              <a:t>(the height of the plant) goes on the </a:t>
            </a:r>
            <a:r>
              <a:rPr lang="en-US" sz="1900" dirty="0" smtClean="0">
                <a:solidFill>
                  <a:srgbClr val="000000"/>
                </a:solidFill>
              </a:rPr>
              <a:t>Y axis</a:t>
            </a:r>
            <a:r>
              <a:rPr lang="en-US" sz="1900" dirty="0" smtClean="0"/>
              <a:t>. By displaying our data this way, we are able to easily see that Plant B grew taller using Fertilizer 2 than Plant A did using Fertilizer 1. </a:t>
            </a:r>
            <a:endParaRPr lang="en-US" sz="1900" dirty="0"/>
          </a:p>
        </p:txBody>
      </p:sp>
      <p:cxnSp>
        <p:nvCxnSpPr>
          <p:cNvPr id="34" name="Straight Connector 33"/>
          <p:cNvCxnSpPr/>
          <p:nvPr/>
        </p:nvCxnSpPr>
        <p:spPr>
          <a:xfrm>
            <a:off x="4985726"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2" name="Group 1"/>
          <p:cNvGrpSpPr/>
          <p:nvPr/>
        </p:nvGrpSpPr>
        <p:grpSpPr>
          <a:xfrm>
            <a:off x="5285255" y="405303"/>
            <a:ext cx="6876377" cy="6057664"/>
            <a:chOff x="5285255" y="405303"/>
            <a:chExt cx="6876377" cy="6057664"/>
          </a:xfrm>
        </p:grpSpPr>
        <p:grpSp>
          <p:nvGrpSpPr>
            <p:cNvPr id="43" name="Group 42"/>
            <p:cNvGrpSpPr/>
            <p:nvPr/>
          </p:nvGrpSpPr>
          <p:grpSpPr>
            <a:xfrm>
              <a:off x="5285255" y="405303"/>
              <a:ext cx="6876377" cy="6057664"/>
              <a:chOff x="5346420" y="394321"/>
              <a:chExt cx="6876377" cy="6057664"/>
            </a:xfrm>
          </p:grpSpPr>
          <p:grpSp>
            <p:nvGrpSpPr>
              <p:cNvPr id="22" name="Group 21"/>
              <p:cNvGrpSpPr/>
              <p:nvPr/>
            </p:nvGrpSpPr>
            <p:grpSpPr>
              <a:xfrm>
                <a:off x="5346420" y="394321"/>
                <a:ext cx="5863396" cy="6057664"/>
                <a:chOff x="1159722" y="634969"/>
                <a:chExt cx="5863396" cy="6057664"/>
              </a:xfrm>
            </p:grpSpPr>
            <p:grpSp>
              <p:nvGrpSpPr>
                <p:cNvPr id="20" name="Group 19"/>
                <p:cNvGrpSpPr/>
                <p:nvPr/>
              </p:nvGrpSpPr>
              <p:grpSpPr>
                <a:xfrm>
                  <a:off x="1159722" y="634969"/>
                  <a:ext cx="5863396" cy="5670348"/>
                  <a:chOff x="1159722" y="634969"/>
                  <a:chExt cx="5863396" cy="5670348"/>
                </a:xfrm>
              </p:grpSpPr>
              <p:graphicFrame>
                <p:nvGraphicFramePr>
                  <p:cNvPr id="4" name="Chart 3"/>
                  <p:cNvGraphicFramePr/>
                  <p:nvPr>
                    <p:extLst>
                      <p:ext uri="{D42A27DB-BD31-4B8C-83A1-F6EECF244321}">
                        <p14:modId xmlns:p14="http://schemas.microsoft.com/office/powerpoint/2010/main" val="1748294514"/>
                      </p:ext>
                    </p:extLst>
                  </p:nvPr>
                </p:nvGraphicFramePr>
                <p:xfrm>
                  <a:off x="1636785" y="1622128"/>
                  <a:ext cx="5386333" cy="44368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702290" y="5935985"/>
                    <a:ext cx="1297100" cy="369332"/>
                  </a:xfrm>
                  <a:prstGeom prst="rect">
                    <a:avLst/>
                  </a:prstGeom>
                  <a:noFill/>
                </p:spPr>
                <p:txBody>
                  <a:bodyPr wrap="square" rtlCol="0">
                    <a:spAutoFit/>
                  </a:bodyPr>
                  <a:lstStyle/>
                  <a:p>
                    <a:pPr algn="ctr"/>
                    <a:r>
                      <a:rPr lang="en-US" dirty="0" smtClean="0"/>
                      <a:t>Fertilizer 1</a:t>
                    </a:r>
                    <a:endParaRPr lang="en-US" dirty="0"/>
                  </a:p>
                </p:txBody>
              </p:sp>
              <p:sp>
                <p:nvSpPr>
                  <p:cNvPr id="7" name="TextBox 6"/>
                  <p:cNvSpPr txBox="1"/>
                  <p:nvPr/>
                </p:nvSpPr>
                <p:spPr>
                  <a:xfrm>
                    <a:off x="4945192" y="5935985"/>
                    <a:ext cx="1297100" cy="369332"/>
                  </a:xfrm>
                  <a:prstGeom prst="rect">
                    <a:avLst/>
                  </a:prstGeom>
                  <a:noFill/>
                </p:spPr>
                <p:txBody>
                  <a:bodyPr wrap="square" rtlCol="0">
                    <a:spAutoFit/>
                  </a:bodyPr>
                  <a:lstStyle/>
                  <a:p>
                    <a:pPr algn="ctr"/>
                    <a:r>
                      <a:rPr lang="en-US" dirty="0" smtClean="0"/>
                      <a:t>Fertilizer 2</a:t>
                    </a:r>
                    <a:endParaRPr lang="en-US" dirty="0"/>
                  </a:p>
                </p:txBody>
              </p:sp>
              <p:sp>
                <p:nvSpPr>
                  <p:cNvPr id="8" name="TextBox 7"/>
                  <p:cNvSpPr txBox="1"/>
                  <p:nvPr/>
                </p:nvSpPr>
                <p:spPr>
                  <a:xfrm rot="16200000">
                    <a:off x="406320" y="3398824"/>
                    <a:ext cx="1876136" cy="369332"/>
                  </a:xfrm>
                  <a:prstGeom prst="rect">
                    <a:avLst/>
                  </a:prstGeom>
                  <a:noFill/>
                </p:spPr>
                <p:txBody>
                  <a:bodyPr wrap="square" rtlCol="0">
                    <a:spAutoFit/>
                  </a:bodyPr>
                  <a:lstStyle/>
                  <a:p>
                    <a:pPr algn="ctr"/>
                    <a:r>
                      <a:rPr lang="en-US" b="1" dirty="0" smtClean="0">
                        <a:solidFill>
                          <a:srgbClr val="B543BD"/>
                        </a:solidFill>
                      </a:rPr>
                      <a:t>Plant Height (cm) </a:t>
                    </a:r>
                    <a:endParaRPr lang="en-US" b="1" dirty="0">
                      <a:solidFill>
                        <a:srgbClr val="B543BD"/>
                      </a:solidFill>
                    </a:endParaRPr>
                  </a:p>
                </p:txBody>
              </p:sp>
              <p:sp>
                <p:nvSpPr>
                  <p:cNvPr id="11" name="TextBox 10"/>
                  <p:cNvSpPr txBox="1"/>
                  <p:nvPr/>
                </p:nvSpPr>
                <p:spPr>
                  <a:xfrm>
                    <a:off x="2925227"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17" name="Group 16"/>
                  <p:cNvGrpSpPr/>
                  <p:nvPr/>
                </p:nvGrpSpPr>
                <p:grpSpPr>
                  <a:xfrm>
                    <a:off x="2925227" y="3871264"/>
                    <a:ext cx="3154926" cy="369522"/>
                    <a:chOff x="2925227" y="4388160"/>
                    <a:chExt cx="3154926" cy="369522"/>
                  </a:xfrm>
                </p:grpSpPr>
                <p:sp>
                  <p:nvSpPr>
                    <p:cNvPr id="12" name="TextBox 11"/>
                    <p:cNvSpPr txBox="1"/>
                    <p:nvPr/>
                  </p:nvSpPr>
                  <p:spPr>
                    <a:xfrm>
                      <a:off x="2925227" y="4388160"/>
                      <a:ext cx="959313" cy="369332"/>
                    </a:xfrm>
                    <a:prstGeom prst="rect">
                      <a:avLst/>
                    </a:prstGeom>
                    <a:noFill/>
                  </p:spPr>
                  <p:txBody>
                    <a:bodyPr wrap="square" rtlCol="0">
                      <a:spAutoFit/>
                    </a:bodyPr>
                    <a:lstStyle/>
                    <a:p>
                      <a:r>
                        <a:rPr lang="en-US" dirty="0" smtClean="0"/>
                        <a:t>Plant A</a:t>
                      </a:r>
                      <a:endParaRPr lang="en-US" dirty="0"/>
                    </a:p>
                  </p:txBody>
                </p:sp>
                <p:sp>
                  <p:nvSpPr>
                    <p:cNvPr id="16" name="TextBox 15"/>
                    <p:cNvSpPr txBox="1"/>
                    <p:nvPr/>
                  </p:nvSpPr>
                  <p:spPr>
                    <a:xfrm>
                      <a:off x="5120840" y="4388350"/>
                      <a:ext cx="959313" cy="369332"/>
                    </a:xfrm>
                    <a:prstGeom prst="rect">
                      <a:avLst/>
                    </a:prstGeom>
                    <a:noFill/>
                  </p:spPr>
                  <p:txBody>
                    <a:bodyPr wrap="square" rtlCol="0">
                      <a:spAutoFit/>
                    </a:bodyPr>
                    <a:lstStyle/>
                    <a:p>
                      <a:r>
                        <a:rPr lang="en-US" dirty="0" smtClean="0"/>
                        <a:t>Plant B</a:t>
                      </a:r>
                      <a:endParaRPr lang="en-US" dirty="0"/>
                    </a:p>
                  </p:txBody>
                </p:sp>
              </p:grpSp>
            </p:grpSp>
            <p:sp>
              <p:nvSpPr>
                <p:cNvPr id="21" name="TextBox 20"/>
                <p:cNvSpPr txBox="1"/>
                <p:nvPr/>
              </p:nvSpPr>
              <p:spPr>
                <a:xfrm>
                  <a:off x="3404884" y="6323301"/>
                  <a:ext cx="2378017" cy="369332"/>
                </a:xfrm>
                <a:prstGeom prst="rect">
                  <a:avLst/>
                </a:prstGeom>
                <a:noFill/>
              </p:spPr>
              <p:txBody>
                <a:bodyPr wrap="square" rtlCol="0">
                  <a:spAutoFit/>
                </a:bodyPr>
                <a:lstStyle/>
                <a:p>
                  <a:r>
                    <a:rPr lang="en-US" b="1" dirty="0" smtClean="0">
                      <a:solidFill>
                        <a:srgbClr val="FF6600"/>
                      </a:solidFill>
                    </a:rPr>
                    <a:t>Type of Fertilizer Used</a:t>
                  </a:r>
                  <a:endParaRPr lang="en-US" b="1" dirty="0">
                    <a:solidFill>
                      <a:srgbClr val="FF6600"/>
                    </a:solidFill>
                  </a:endParaRPr>
                </a:p>
              </p:txBody>
            </p:sp>
          </p:grpSp>
          <p:sp>
            <p:nvSpPr>
              <p:cNvPr id="27" name="TextBox 26"/>
              <p:cNvSpPr txBox="1"/>
              <p:nvPr/>
            </p:nvSpPr>
            <p:spPr>
              <a:xfrm>
                <a:off x="1092754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sp>
            <p:nvSpPr>
              <p:cNvPr id="28" name="TextBox 27"/>
              <p:cNvSpPr txBox="1"/>
              <p:nvPr/>
            </p:nvSpPr>
            <p:spPr>
              <a:xfrm>
                <a:off x="5753101"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cxnSp>
            <p:nvCxnSpPr>
              <p:cNvPr id="30" name="Straight Connector 29"/>
              <p:cNvCxnSpPr/>
              <p:nvPr/>
            </p:nvCxnSpPr>
            <p:spPr>
              <a:xfrm>
                <a:off x="6397022" y="1513117"/>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400725" y="5525579"/>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23483" y="4684572"/>
                <a:ext cx="485957" cy="369332"/>
              </a:xfrm>
              <a:prstGeom prst="rect">
                <a:avLst/>
              </a:prstGeom>
              <a:noFill/>
            </p:spPr>
            <p:txBody>
              <a:bodyPr wrap="square" rtlCol="0">
                <a:spAutoFit/>
              </a:bodyPr>
              <a:lstStyle/>
              <a:p>
                <a:pPr algn="ctr"/>
                <a:r>
                  <a:rPr lang="en-US" dirty="0" smtClean="0"/>
                  <a:t>5</a:t>
                </a:r>
                <a:endParaRPr lang="en-US" dirty="0"/>
              </a:p>
            </p:txBody>
          </p:sp>
          <p:sp>
            <p:nvSpPr>
              <p:cNvPr id="38" name="TextBox 37"/>
              <p:cNvSpPr txBox="1"/>
              <p:nvPr/>
            </p:nvSpPr>
            <p:spPr>
              <a:xfrm>
                <a:off x="5823483" y="4002670"/>
                <a:ext cx="485957" cy="369332"/>
              </a:xfrm>
              <a:prstGeom prst="rect">
                <a:avLst/>
              </a:prstGeom>
              <a:noFill/>
            </p:spPr>
            <p:txBody>
              <a:bodyPr wrap="square" rtlCol="0">
                <a:spAutoFit/>
              </a:bodyPr>
              <a:lstStyle/>
              <a:p>
                <a:pPr algn="ctr"/>
                <a:r>
                  <a:rPr lang="en-US" dirty="0" smtClean="0"/>
                  <a:t>10</a:t>
                </a:r>
                <a:endParaRPr lang="en-US" dirty="0"/>
              </a:p>
            </p:txBody>
          </p:sp>
          <p:sp>
            <p:nvSpPr>
              <p:cNvPr id="39" name="TextBox 38"/>
              <p:cNvSpPr txBox="1"/>
              <p:nvPr/>
            </p:nvSpPr>
            <p:spPr>
              <a:xfrm>
                <a:off x="5823483" y="3261474"/>
                <a:ext cx="485957" cy="369332"/>
              </a:xfrm>
              <a:prstGeom prst="rect">
                <a:avLst/>
              </a:prstGeom>
              <a:noFill/>
            </p:spPr>
            <p:txBody>
              <a:bodyPr wrap="square" rtlCol="0">
                <a:spAutoFit/>
              </a:bodyPr>
              <a:lstStyle/>
              <a:p>
                <a:pPr algn="ctr"/>
                <a:r>
                  <a:rPr lang="en-US" dirty="0" smtClean="0"/>
                  <a:t>15</a:t>
                </a:r>
                <a:endParaRPr lang="en-US" dirty="0"/>
              </a:p>
            </p:txBody>
          </p:sp>
          <p:sp>
            <p:nvSpPr>
              <p:cNvPr id="40" name="TextBox 39"/>
              <p:cNvSpPr txBox="1"/>
              <p:nvPr/>
            </p:nvSpPr>
            <p:spPr>
              <a:xfrm>
                <a:off x="5823483" y="2612300"/>
                <a:ext cx="485957" cy="369332"/>
              </a:xfrm>
              <a:prstGeom prst="rect">
                <a:avLst/>
              </a:prstGeom>
              <a:noFill/>
            </p:spPr>
            <p:txBody>
              <a:bodyPr wrap="square" rtlCol="0">
                <a:spAutoFit/>
              </a:bodyPr>
              <a:lstStyle/>
              <a:p>
                <a:pPr algn="ctr"/>
                <a:r>
                  <a:rPr lang="en-US" dirty="0" smtClean="0"/>
                  <a:t>20</a:t>
                </a:r>
                <a:endParaRPr lang="en-US" dirty="0"/>
              </a:p>
            </p:txBody>
          </p:sp>
          <p:sp>
            <p:nvSpPr>
              <p:cNvPr id="41" name="TextBox 40"/>
              <p:cNvSpPr txBox="1"/>
              <p:nvPr/>
            </p:nvSpPr>
            <p:spPr>
              <a:xfrm>
                <a:off x="5823483" y="2035843"/>
                <a:ext cx="485957" cy="369332"/>
              </a:xfrm>
              <a:prstGeom prst="rect">
                <a:avLst/>
              </a:prstGeom>
              <a:noFill/>
            </p:spPr>
            <p:txBody>
              <a:bodyPr wrap="square" rtlCol="0">
                <a:spAutoFit/>
              </a:bodyPr>
              <a:lstStyle/>
              <a:p>
                <a:pPr algn="ctr"/>
                <a:r>
                  <a:rPr lang="en-US" dirty="0" smtClean="0"/>
                  <a:t>25</a:t>
                </a:r>
                <a:endParaRPr lang="en-US" dirty="0"/>
              </a:p>
            </p:txBody>
          </p:sp>
          <p:sp>
            <p:nvSpPr>
              <p:cNvPr id="42" name="TextBox 41"/>
              <p:cNvSpPr txBox="1"/>
              <p:nvPr/>
            </p:nvSpPr>
            <p:spPr>
              <a:xfrm>
                <a:off x="5823482" y="1370526"/>
                <a:ext cx="485957" cy="369332"/>
              </a:xfrm>
              <a:prstGeom prst="rect">
                <a:avLst/>
              </a:prstGeom>
              <a:noFill/>
            </p:spPr>
            <p:txBody>
              <a:bodyPr wrap="square" rtlCol="0">
                <a:spAutoFit/>
              </a:bodyPr>
              <a:lstStyle/>
              <a:p>
                <a:pPr algn="ctr"/>
                <a:r>
                  <a:rPr lang="en-US" dirty="0" smtClean="0"/>
                  <a:t>30</a:t>
                </a:r>
                <a:endParaRPr lang="en-US" dirty="0"/>
              </a:p>
            </p:txBody>
          </p:sp>
        </p:grpSp>
        <p:sp>
          <p:nvSpPr>
            <p:cNvPr id="45" name="Oval 44"/>
            <p:cNvSpPr/>
            <p:nvPr/>
          </p:nvSpPr>
          <p:spPr>
            <a:xfrm>
              <a:off x="6284968" y="5484080"/>
              <a:ext cx="94252"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TextBox 28"/>
            <p:cNvSpPr txBox="1"/>
            <p:nvPr/>
          </p:nvSpPr>
          <p:spPr>
            <a:xfrm>
              <a:off x="5762318" y="5404375"/>
              <a:ext cx="485957" cy="369332"/>
            </a:xfrm>
            <a:prstGeom prst="rect">
              <a:avLst/>
            </a:prstGeom>
            <a:noFill/>
          </p:spPr>
          <p:txBody>
            <a:bodyPr wrap="square" rtlCol="0">
              <a:spAutoFit/>
            </a:bodyPr>
            <a:lstStyle/>
            <a:p>
              <a:pPr algn="ctr"/>
              <a:r>
                <a:rPr lang="en-US" dirty="0"/>
                <a:t>0</a:t>
              </a:r>
              <a:endParaRPr lang="en-US" dirty="0"/>
            </a:p>
          </p:txBody>
        </p:sp>
      </p:grpSp>
    </p:spTree>
    <p:extLst>
      <p:ext uri="{BB962C8B-B14F-4D97-AF65-F5344CB8AC3E}">
        <p14:creationId xmlns:p14="http://schemas.microsoft.com/office/powerpoint/2010/main" val="2285564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 saw from the Bar Graph that our hypothesis was correct and Plant B grew taller!</a:t>
            </a:r>
          </a:p>
          <a:p>
            <a:r>
              <a:rPr lang="en-US" dirty="0" smtClean="0"/>
              <a:t>However, we can learn even more about our experiment from the data that we have.</a:t>
            </a:r>
          </a:p>
          <a:p>
            <a:r>
              <a:rPr lang="en-US" dirty="0" smtClean="0"/>
              <a:t>We can make a line graph and see how the plants grew over time and compare them.</a:t>
            </a:r>
          </a:p>
          <a:p>
            <a:r>
              <a:rPr lang="en-US" dirty="0" smtClean="0"/>
              <a:t>Then we will know both how the plants grow and which one we can expect to grow taller.</a:t>
            </a:r>
            <a:endParaRPr lang="en-US" dirty="0"/>
          </a:p>
        </p:txBody>
      </p:sp>
    </p:spTree>
    <p:extLst>
      <p:ext uri="{BB962C8B-B14F-4D97-AF65-F5344CB8AC3E}">
        <p14:creationId xmlns:p14="http://schemas.microsoft.com/office/powerpoint/2010/main" val="1024309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a:grpSpLocks noChangeAspect="1"/>
          </p:cNvGrpSpPr>
          <p:nvPr/>
        </p:nvGrpSpPr>
        <p:grpSpPr>
          <a:xfrm>
            <a:off x="3835399" y="699874"/>
            <a:ext cx="3409950" cy="4684926"/>
            <a:chOff x="1446212" y="-900335"/>
            <a:chExt cx="5399088" cy="7417804"/>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864" y="-900335"/>
              <a:ext cx="3146436" cy="4636503"/>
            </a:xfrm>
            <a:prstGeom prst="rect">
              <a:avLst/>
            </a:prstGeom>
          </p:spPr>
        </p:pic>
        <p:grpSp>
          <p:nvGrpSpPr>
            <p:cNvPr id="7" name="Group 6"/>
            <p:cNvGrpSpPr/>
            <p:nvPr/>
          </p:nvGrpSpPr>
          <p:grpSpPr>
            <a:xfrm>
              <a:off x="1446212" y="612980"/>
              <a:ext cx="5297486" cy="5904489"/>
              <a:chOff x="1116012" y="-495077"/>
              <a:chExt cx="5297486" cy="5904489"/>
            </a:xfrm>
          </p:grpSpPr>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79700" y="309860"/>
                <a:ext cx="3086100" cy="290240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17401" b="13277"/>
              <a:stretch/>
            </p:blipFill>
            <p:spPr>
              <a:xfrm flipH="1">
                <a:off x="1116012" y="-495077"/>
                <a:ext cx="5297486" cy="5904489"/>
              </a:xfrm>
              <a:prstGeom prst="rect">
                <a:avLst/>
              </a:prstGeom>
            </p:spPr>
          </p:pic>
        </p:grpSp>
      </p:grpSp>
    </p:spTree>
    <p:extLst>
      <p:ext uri="{BB962C8B-B14F-4D97-AF65-F5344CB8AC3E}">
        <p14:creationId xmlns:p14="http://schemas.microsoft.com/office/powerpoint/2010/main" val="2372795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904564" y="271320"/>
            <a:ext cx="6494136" cy="12502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39331" y="271320"/>
            <a:ext cx="7368290" cy="1143000"/>
          </a:xfrm>
        </p:spPr>
        <p:txBody>
          <a:bodyPr>
            <a:normAutofit/>
          </a:bodyPr>
          <a:lstStyle/>
          <a:p>
            <a:r>
              <a:rPr lang="en-US" sz="5400" dirty="0" smtClean="0">
                <a:latin typeface="American Typewriter"/>
                <a:cs typeface="American Typewriter"/>
              </a:rPr>
              <a:t>Scientific Method</a:t>
            </a:r>
            <a:endParaRPr lang="en-US" sz="5400" dirty="0">
              <a:latin typeface="American Typewriter"/>
              <a:cs typeface="American Typewriter"/>
            </a:endParaRPr>
          </a:p>
        </p:txBody>
      </p:sp>
      <p:sp>
        <p:nvSpPr>
          <p:cNvPr id="3" name="Content Placeholder 2"/>
          <p:cNvSpPr>
            <a:spLocks noGrp="1"/>
          </p:cNvSpPr>
          <p:nvPr>
            <p:ph idx="1"/>
          </p:nvPr>
        </p:nvSpPr>
        <p:spPr>
          <a:xfrm>
            <a:off x="328021" y="1766871"/>
            <a:ext cx="11856062" cy="2571447"/>
          </a:xfrm>
        </p:spPr>
        <p:txBody>
          <a:bodyPr>
            <a:normAutofit/>
          </a:bodyPr>
          <a:lstStyle/>
          <a:p>
            <a:r>
              <a:rPr lang="en-US" sz="2700" dirty="0" smtClean="0"/>
              <a:t>Every time you </a:t>
            </a:r>
            <a:r>
              <a:rPr lang="en-US" sz="2700" u="sng" dirty="0" smtClean="0"/>
              <a:t>solve a problem</a:t>
            </a:r>
            <a:r>
              <a:rPr lang="en-US" sz="2700" dirty="0" smtClean="0"/>
              <a:t>, you are using the </a:t>
            </a:r>
            <a:r>
              <a:rPr lang="en-US" sz="2700" b="1" dirty="0" smtClean="0">
                <a:solidFill>
                  <a:srgbClr val="FF6600"/>
                </a:solidFill>
              </a:rPr>
              <a:t>Scientific Method</a:t>
            </a:r>
            <a:r>
              <a:rPr lang="en-US" sz="2700" dirty="0" smtClean="0"/>
              <a:t>.</a:t>
            </a:r>
          </a:p>
          <a:p>
            <a:pPr marL="0" indent="0">
              <a:buNone/>
            </a:pPr>
            <a:endParaRPr lang="en-US" sz="2700" dirty="0" smtClean="0"/>
          </a:p>
          <a:p>
            <a:r>
              <a:rPr lang="en-US" sz="2700" dirty="0" smtClean="0"/>
              <a:t>You use some form of the Scientific Method everyday without even thinking about it!</a:t>
            </a:r>
          </a:p>
          <a:p>
            <a:pPr marL="0" indent="0">
              <a:buNone/>
            </a:pPr>
            <a:endParaRPr lang="en-US" sz="2700" dirty="0" smtClean="0"/>
          </a:p>
        </p:txBody>
      </p:sp>
      <p:sp>
        <p:nvSpPr>
          <p:cNvPr id="6" name="TextBox 5"/>
          <p:cNvSpPr txBox="1"/>
          <p:nvPr/>
        </p:nvSpPr>
        <p:spPr>
          <a:xfrm>
            <a:off x="328021" y="3797600"/>
            <a:ext cx="9655634" cy="2862322"/>
          </a:xfrm>
          <a:prstGeom prst="rect">
            <a:avLst/>
          </a:prstGeom>
          <a:noFill/>
        </p:spPr>
        <p:txBody>
          <a:bodyPr wrap="square" rtlCol="0">
            <a:spAutoFit/>
          </a:bodyPr>
          <a:lstStyle/>
          <a:p>
            <a:pPr algn="ctr"/>
            <a:r>
              <a:rPr lang="en-US" sz="2700" dirty="0"/>
              <a:t>For instance, when you walk into a dark room you are faced with a problem: you can’t see. You know that you can turn the lights on with a light switch. You test this by flipping the switch. If the lights come on, you can conclude that the lights were turned off. If not, </a:t>
            </a:r>
            <a:r>
              <a:rPr lang="en-US" sz="2700" dirty="0" smtClean="0"/>
              <a:t>then </a:t>
            </a:r>
            <a:r>
              <a:rPr lang="en-US" sz="2700" dirty="0"/>
              <a:t>maybe the bulbs are burnt out. To solve that simple problem, you naturally follow the steps of the scientific method!</a:t>
            </a:r>
          </a:p>
          <a:p>
            <a:endParaRPr lang="en-US" dirty="0"/>
          </a:p>
        </p:txBody>
      </p:sp>
      <p:pic>
        <p:nvPicPr>
          <p:cNvPr id="7" name="Picture 6"/>
          <p:cNvPicPr/>
          <p:nvPr/>
        </p:nvPicPr>
        <p:blipFill>
          <a:blip r:embed="rId2">
            <a:clrChange>
              <a:clrFrom>
                <a:srgbClr val="FFFFFF"/>
              </a:clrFrom>
              <a:clrTo>
                <a:srgbClr val="FFFFFF">
                  <a:alpha val="0"/>
                </a:srgbClr>
              </a:clrTo>
            </a:clrChange>
          </a:blip>
          <a:stretch>
            <a:fillRect/>
          </a:stretch>
        </p:blipFill>
        <p:spPr>
          <a:xfrm>
            <a:off x="9838393" y="3205522"/>
            <a:ext cx="2345690" cy="3454400"/>
          </a:xfrm>
          <a:prstGeom prst="rect">
            <a:avLst/>
          </a:prstGeom>
        </p:spPr>
      </p:pic>
    </p:spTree>
    <p:extLst>
      <p:ext uri="{BB962C8B-B14F-4D97-AF65-F5344CB8AC3E}">
        <p14:creationId xmlns:p14="http://schemas.microsoft.com/office/powerpoint/2010/main" val="3570218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43129" y="602854"/>
            <a:ext cx="4066947" cy="861774"/>
          </a:xfrm>
          <a:prstGeom prst="rect">
            <a:avLst/>
          </a:prstGeom>
          <a:noFill/>
        </p:spPr>
        <p:txBody>
          <a:bodyPr wrap="square" rtlCol="0">
            <a:spAutoFit/>
          </a:bodyPr>
          <a:lstStyle/>
          <a:p>
            <a:pPr algn="ctr"/>
            <a:r>
              <a:rPr lang="en-US" sz="5000" dirty="0" smtClean="0">
                <a:latin typeface="American Typewriter"/>
                <a:cs typeface="American Typewriter"/>
              </a:rPr>
              <a:t>Graphs</a:t>
            </a:r>
            <a:endParaRPr lang="en-US" sz="5000" dirty="0">
              <a:latin typeface="American Typewriter"/>
              <a:cs typeface="American Typewriter"/>
            </a:endParaRPr>
          </a:p>
        </p:txBody>
      </p:sp>
      <p:sp>
        <p:nvSpPr>
          <p:cNvPr id="12" name="TextBox 11"/>
          <p:cNvSpPr txBox="1"/>
          <p:nvPr/>
        </p:nvSpPr>
        <p:spPr>
          <a:xfrm>
            <a:off x="324274" y="1986064"/>
            <a:ext cx="4891147" cy="3693319"/>
          </a:xfrm>
          <a:prstGeom prst="rect">
            <a:avLst/>
          </a:prstGeom>
          <a:noFill/>
        </p:spPr>
        <p:txBody>
          <a:bodyPr wrap="square" rtlCol="0">
            <a:spAutoFit/>
          </a:bodyPr>
          <a:lstStyle/>
          <a:p>
            <a:pPr algn="ctr"/>
            <a:r>
              <a:rPr lang="en-US" b="1" dirty="0" smtClean="0">
                <a:solidFill>
                  <a:srgbClr val="3366FF"/>
                </a:solidFill>
              </a:rPr>
              <a:t>Graphs</a:t>
            </a:r>
            <a:r>
              <a:rPr lang="en-US" dirty="0" smtClean="0"/>
              <a:t> show us the relationship between two </a:t>
            </a:r>
            <a:r>
              <a:rPr lang="en-US" u="sng" dirty="0"/>
              <a:t>V</a:t>
            </a:r>
            <a:r>
              <a:rPr lang="en-US" u="sng" dirty="0" smtClean="0"/>
              <a:t>ariables</a:t>
            </a:r>
            <a:r>
              <a:rPr lang="en-US" dirty="0" smtClean="0"/>
              <a:t>. Graphs display data so that we can see and understand it more clearly. A Graph is usually made of two lines that form a right angle and where those two lines meet is called the origin. These lines are called Axes. The vertical line on the graph is called the Y Axis and the horizontal line on the graph is called the X axis. The Y Axis represents the </a:t>
            </a:r>
            <a:r>
              <a:rPr lang="en-US" u="sng" dirty="0" smtClean="0"/>
              <a:t>Dependent Variable </a:t>
            </a:r>
            <a:r>
              <a:rPr lang="en-US" dirty="0" smtClean="0"/>
              <a:t>and the X Axis represents the </a:t>
            </a:r>
            <a:r>
              <a:rPr lang="en-US" u="sng" dirty="0" smtClean="0"/>
              <a:t>Independent Variable</a:t>
            </a:r>
            <a:r>
              <a:rPr lang="en-US" dirty="0" smtClean="0"/>
              <a:t>. One of the most important parts about graphs is that they allow us to see </a:t>
            </a:r>
            <a:r>
              <a:rPr lang="en-US" u="sng" dirty="0" smtClean="0"/>
              <a:t>Patterns and Trends</a:t>
            </a:r>
            <a:r>
              <a:rPr lang="en-US" dirty="0" smtClean="0"/>
              <a:t> within our data. </a:t>
            </a:r>
            <a:endParaRPr lang="en-US" dirty="0"/>
          </a:p>
        </p:txBody>
      </p:sp>
      <p:cxnSp>
        <p:nvCxnSpPr>
          <p:cNvPr id="24" name="Straight Connector 23"/>
          <p:cNvCxnSpPr/>
          <p:nvPr/>
        </p:nvCxnSpPr>
        <p:spPr>
          <a:xfrm>
            <a:off x="5652992" y="-99084"/>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33" name="Group 132"/>
          <p:cNvGrpSpPr/>
          <p:nvPr/>
        </p:nvGrpSpPr>
        <p:grpSpPr>
          <a:xfrm>
            <a:off x="5758624" y="271750"/>
            <a:ext cx="6509450" cy="6589292"/>
            <a:chOff x="5758624" y="271750"/>
            <a:chExt cx="6509450" cy="6589292"/>
          </a:xfrm>
        </p:grpSpPr>
        <p:sp>
          <p:nvSpPr>
            <p:cNvPr id="14" name="TextBox 13"/>
            <p:cNvSpPr txBox="1"/>
            <p:nvPr/>
          </p:nvSpPr>
          <p:spPr>
            <a:xfrm rot="16200000">
              <a:off x="4571877" y="3512612"/>
              <a:ext cx="2742825" cy="369332"/>
            </a:xfrm>
            <a:prstGeom prst="rect">
              <a:avLst/>
            </a:prstGeom>
            <a:noFill/>
          </p:spPr>
          <p:txBody>
            <a:bodyPr wrap="square" rtlCol="0">
              <a:spAutoFit/>
            </a:bodyPr>
            <a:lstStyle/>
            <a:p>
              <a:pPr algn="ctr"/>
              <a:r>
                <a:rPr lang="en-US" dirty="0" smtClean="0">
                  <a:solidFill>
                    <a:srgbClr val="B543BD"/>
                  </a:solidFill>
                  <a:latin typeface="Chalkduster"/>
                  <a:cs typeface="Chalkduster"/>
                </a:rPr>
                <a:t>Dependent Variable</a:t>
              </a:r>
              <a:endParaRPr lang="en-US" dirty="0">
                <a:solidFill>
                  <a:srgbClr val="B543BD"/>
                </a:solidFill>
                <a:latin typeface="Chalkduster"/>
                <a:cs typeface="Chalkduster"/>
              </a:endParaRPr>
            </a:p>
          </p:txBody>
        </p:sp>
        <p:grpSp>
          <p:nvGrpSpPr>
            <p:cNvPr id="132" name="Group 131"/>
            <p:cNvGrpSpPr/>
            <p:nvPr/>
          </p:nvGrpSpPr>
          <p:grpSpPr>
            <a:xfrm>
              <a:off x="6162670" y="271750"/>
              <a:ext cx="6105404" cy="6589292"/>
              <a:chOff x="6133696" y="271750"/>
              <a:chExt cx="6105404" cy="6589292"/>
            </a:xfrm>
          </p:grpSpPr>
          <p:sp>
            <p:nvSpPr>
              <p:cNvPr id="68" name="Rectangle 67"/>
              <p:cNvSpPr/>
              <p:nvPr/>
            </p:nvSpPr>
            <p:spPr>
              <a:xfrm rot="16200000">
                <a:off x="6746021" y="5361287"/>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724510" y="535742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rot="16200000">
                <a:off x="6741089" y="499061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rot="16200000">
                <a:off x="6737379" y="465088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rot="16200000">
                <a:off x="6741089" y="430714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rot="16200000">
                <a:off x="6736157" y="3967422"/>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rot="16200000">
                <a:off x="6732447" y="362769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rot="16200000">
                <a:off x="6727803" y="328897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rot="16200000">
                <a:off x="6722871" y="2949252"/>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rot="16200000">
                <a:off x="6719161" y="260952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rot="16200000">
                <a:off x="6722871" y="226578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rot="16200000">
                <a:off x="6717939" y="1926064"/>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080901" y="535248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420625" y="534877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7764365" y="535248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8104089" y="534755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8443813" y="534384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8782535" y="5339202"/>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9122259" y="533427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9461983" y="533056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05723" y="533427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145447" y="532933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264144" y="1427062"/>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7" name="TextBox 6"/>
              <p:cNvSpPr txBox="1"/>
              <p:nvPr/>
            </p:nvSpPr>
            <p:spPr>
              <a:xfrm>
                <a:off x="10855796" y="5311340"/>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sp>
            <p:nvSpPr>
              <p:cNvPr id="13" name="TextBox 12"/>
              <p:cNvSpPr txBox="1"/>
              <p:nvPr/>
            </p:nvSpPr>
            <p:spPr>
              <a:xfrm>
                <a:off x="7538449" y="6214711"/>
                <a:ext cx="2661756" cy="646331"/>
              </a:xfrm>
              <a:prstGeom prst="rect">
                <a:avLst/>
              </a:prstGeom>
              <a:noFill/>
            </p:spPr>
            <p:txBody>
              <a:bodyPr wrap="square" rtlCol="0">
                <a:spAutoFit/>
              </a:bodyPr>
              <a:lstStyle/>
              <a:p>
                <a:pPr algn="ctr"/>
                <a:r>
                  <a:rPr lang="en-US" dirty="0" smtClean="0">
                    <a:solidFill>
                      <a:srgbClr val="FF6600"/>
                    </a:solidFill>
                    <a:latin typeface="Chalkduster"/>
                    <a:cs typeface="Chalkduster"/>
                  </a:rPr>
                  <a:t>Independent Variable</a:t>
                </a:r>
                <a:endParaRPr lang="en-US" dirty="0">
                  <a:solidFill>
                    <a:srgbClr val="FF6600"/>
                  </a:solidFill>
                  <a:latin typeface="Chalkduster"/>
                  <a:cs typeface="Chalkduster"/>
                </a:endParaRPr>
              </a:p>
            </p:txBody>
          </p:sp>
          <p:cxnSp>
            <p:nvCxnSpPr>
              <p:cNvPr id="21" name="Straight Arrow Connector 20"/>
              <p:cNvCxnSpPr/>
              <p:nvPr/>
            </p:nvCxnSpPr>
            <p:spPr>
              <a:xfrm flipH="1">
                <a:off x="6819992" y="4904873"/>
                <a:ext cx="645156" cy="590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7399314" y="4507788"/>
                <a:ext cx="1114694" cy="369332"/>
              </a:xfrm>
              <a:prstGeom prst="rect">
                <a:avLst/>
              </a:prstGeom>
              <a:noFill/>
            </p:spPr>
            <p:txBody>
              <a:bodyPr wrap="square" rtlCol="0">
                <a:spAutoFit/>
              </a:bodyPr>
              <a:lstStyle/>
              <a:p>
                <a:pPr algn="ctr"/>
                <a:r>
                  <a:rPr lang="en-US" dirty="0" smtClean="0">
                    <a:latin typeface="Chalkduster"/>
                    <a:cs typeface="Chalkduster"/>
                  </a:rPr>
                  <a:t>Origin</a:t>
                </a:r>
                <a:endParaRPr lang="en-US" dirty="0">
                  <a:latin typeface="Chalkduster"/>
                  <a:cs typeface="Chalkduster"/>
                </a:endParaRPr>
              </a:p>
            </p:txBody>
          </p:sp>
          <p:grpSp>
            <p:nvGrpSpPr>
              <p:cNvPr id="91" name="Group 90"/>
              <p:cNvGrpSpPr/>
              <p:nvPr/>
            </p:nvGrpSpPr>
            <p:grpSpPr>
              <a:xfrm>
                <a:off x="6994756" y="5848524"/>
                <a:ext cx="3390460" cy="380936"/>
                <a:chOff x="6871359" y="6064664"/>
                <a:chExt cx="3390460" cy="380936"/>
              </a:xfrm>
            </p:grpSpPr>
            <p:grpSp>
              <p:nvGrpSpPr>
                <p:cNvPr id="79" name="Group 78"/>
                <p:cNvGrpSpPr/>
                <p:nvPr/>
              </p:nvGrpSpPr>
              <p:grpSpPr>
                <a:xfrm>
                  <a:off x="6871359" y="6072303"/>
                  <a:ext cx="1249802" cy="373297"/>
                  <a:chOff x="6871359" y="6072303"/>
                  <a:chExt cx="1249802" cy="373297"/>
                </a:xfrm>
              </p:grpSpPr>
              <p:grpSp>
                <p:nvGrpSpPr>
                  <p:cNvPr id="75" name="Group 74"/>
                  <p:cNvGrpSpPr/>
                  <p:nvPr/>
                </p:nvGrpSpPr>
                <p:grpSpPr>
                  <a:xfrm>
                    <a:off x="6871359" y="6072410"/>
                    <a:ext cx="568470" cy="373190"/>
                    <a:chOff x="6871359" y="6072410"/>
                    <a:chExt cx="568470" cy="373190"/>
                  </a:xfrm>
                </p:grpSpPr>
                <p:sp>
                  <p:nvSpPr>
                    <p:cNvPr id="73" name="TextBox 72"/>
                    <p:cNvSpPr txBox="1"/>
                    <p:nvPr/>
                  </p:nvSpPr>
                  <p:spPr>
                    <a:xfrm>
                      <a:off x="6871359" y="6072410"/>
                      <a:ext cx="227804" cy="369332"/>
                    </a:xfrm>
                    <a:prstGeom prst="rect">
                      <a:avLst/>
                    </a:prstGeom>
                    <a:noFill/>
                  </p:spPr>
                  <p:txBody>
                    <a:bodyPr wrap="square" rtlCol="0">
                      <a:spAutoFit/>
                    </a:bodyPr>
                    <a:lstStyle/>
                    <a:p>
                      <a:pPr algn="ctr"/>
                      <a:r>
                        <a:rPr lang="en-US" dirty="0" smtClean="0"/>
                        <a:t>1</a:t>
                      </a:r>
                      <a:endParaRPr lang="en-US" dirty="0"/>
                    </a:p>
                  </p:txBody>
                </p:sp>
                <p:sp>
                  <p:nvSpPr>
                    <p:cNvPr id="74" name="TextBox 73"/>
                    <p:cNvSpPr txBox="1"/>
                    <p:nvPr/>
                  </p:nvSpPr>
                  <p:spPr>
                    <a:xfrm>
                      <a:off x="7212025" y="6076268"/>
                      <a:ext cx="227804" cy="369332"/>
                    </a:xfrm>
                    <a:prstGeom prst="rect">
                      <a:avLst/>
                    </a:prstGeom>
                    <a:noFill/>
                  </p:spPr>
                  <p:txBody>
                    <a:bodyPr wrap="square" rtlCol="0">
                      <a:spAutoFit/>
                    </a:bodyPr>
                    <a:lstStyle/>
                    <a:p>
                      <a:pPr algn="ctr"/>
                      <a:r>
                        <a:rPr lang="en-US" dirty="0" smtClean="0"/>
                        <a:t>2</a:t>
                      </a:r>
                      <a:endParaRPr lang="en-US" dirty="0"/>
                    </a:p>
                  </p:txBody>
                </p:sp>
              </p:grpSp>
              <p:grpSp>
                <p:nvGrpSpPr>
                  <p:cNvPr id="76" name="Group 75"/>
                  <p:cNvGrpSpPr/>
                  <p:nvPr/>
                </p:nvGrpSpPr>
                <p:grpSpPr>
                  <a:xfrm>
                    <a:off x="7552691" y="6072303"/>
                    <a:ext cx="568470" cy="372142"/>
                    <a:chOff x="6871359" y="6076268"/>
                    <a:chExt cx="568470" cy="372142"/>
                  </a:xfrm>
                </p:grpSpPr>
                <p:sp>
                  <p:nvSpPr>
                    <p:cNvPr id="77" name="TextBox 76"/>
                    <p:cNvSpPr txBox="1"/>
                    <p:nvPr/>
                  </p:nvSpPr>
                  <p:spPr>
                    <a:xfrm>
                      <a:off x="6871359" y="6079078"/>
                      <a:ext cx="227804" cy="369332"/>
                    </a:xfrm>
                    <a:prstGeom prst="rect">
                      <a:avLst/>
                    </a:prstGeom>
                    <a:noFill/>
                  </p:spPr>
                  <p:txBody>
                    <a:bodyPr wrap="square" rtlCol="0">
                      <a:spAutoFit/>
                    </a:bodyPr>
                    <a:lstStyle/>
                    <a:p>
                      <a:pPr algn="ctr"/>
                      <a:r>
                        <a:rPr lang="en-US" dirty="0" smtClean="0"/>
                        <a:t>3</a:t>
                      </a:r>
                      <a:endParaRPr lang="en-US" dirty="0"/>
                    </a:p>
                  </p:txBody>
                </p:sp>
                <p:sp>
                  <p:nvSpPr>
                    <p:cNvPr id="78" name="TextBox 77"/>
                    <p:cNvSpPr txBox="1"/>
                    <p:nvPr/>
                  </p:nvSpPr>
                  <p:spPr>
                    <a:xfrm>
                      <a:off x="7212025" y="6076268"/>
                      <a:ext cx="227804" cy="369332"/>
                    </a:xfrm>
                    <a:prstGeom prst="rect">
                      <a:avLst/>
                    </a:prstGeom>
                    <a:noFill/>
                  </p:spPr>
                  <p:txBody>
                    <a:bodyPr wrap="square" rtlCol="0">
                      <a:spAutoFit/>
                    </a:bodyPr>
                    <a:lstStyle/>
                    <a:p>
                      <a:pPr algn="ctr"/>
                      <a:r>
                        <a:rPr lang="en-US" dirty="0"/>
                        <a:t>4</a:t>
                      </a:r>
                    </a:p>
                  </p:txBody>
                </p:sp>
              </p:grpSp>
            </p:grpSp>
            <p:grpSp>
              <p:nvGrpSpPr>
                <p:cNvPr id="80" name="Group 79"/>
                <p:cNvGrpSpPr/>
                <p:nvPr/>
              </p:nvGrpSpPr>
              <p:grpSpPr>
                <a:xfrm>
                  <a:off x="8234023" y="6071255"/>
                  <a:ext cx="1249802" cy="373297"/>
                  <a:chOff x="6871359" y="6060825"/>
                  <a:chExt cx="1249802" cy="373297"/>
                </a:xfrm>
              </p:grpSpPr>
              <p:grpSp>
                <p:nvGrpSpPr>
                  <p:cNvPr id="81" name="Group 80"/>
                  <p:cNvGrpSpPr/>
                  <p:nvPr/>
                </p:nvGrpSpPr>
                <p:grpSpPr>
                  <a:xfrm>
                    <a:off x="6871359" y="6061028"/>
                    <a:ext cx="568470" cy="373094"/>
                    <a:chOff x="6871359" y="6061028"/>
                    <a:chExt cx="568470" cy="373094"/>
                  </a:xfrm>
                </p:grpSpPr>
                <p:sp>
                  <p:nvSpPr>
                    <p:cNvPr id="85" name="TextBox 84"/>
                    <p:cNvSpPr txBox="1"/>
                    <p:nvPr/>
                  </p:nvSpPr>
                  <p:spPr>
                    <a:xfrm>
                      <a:off x="6871359" y="6064790"/>
                      <a:ext cx="227804" cy="369332"/>
                    </a:xfrm>
                    <a:prstGeom prst="rect">
                      <a:avLst/>
                    </a:prstGeom>
                    <a:noFill/>
                  </p:spPr>
                  <p:txBody>
                    <a:bodyPr wrap="square" rtlCol="0">
                      <a:spAutoFit/>
                    </a:bodyPr>
                    <a:lstStyle/>
                    <a:p>
                      <a:pPr algn="ctr"/>
                      <a:r>
                        <a:rPr lang="en-US" dirty="0"/>
                        <a:t>5</a:t>
                      </a:r>
                    </a:p>
                  </p:txBody>
                </p:sp>
                <p:sp>
                  <p:nvSpPr>
                    <p:cNvPr id="86" name="TextBox 85"/>
                    <p:cNvSpPr txBox="1"/>
                    <p:nvPr/>
                  </p:nvSpPr>
                  <p:spPr>
                    <a:xfrm>
                      <a:off x="7212025" y="6061028"/>
                      <a:ext cx="227804" cy="369332"/>
                    </a:xfrm>
                    <a:prstGeom prst="rect">
                      <a:avLst/>
                    </a:prstGeom>
                    <a:noFill/>
                  </p:spPr>
                  <p:txBody>
                    <a:bodyPr wrap="square" rtlCol="0">
                      <a:spAutoFit/>
                    </a:bodyPr>
                    <a:lstStyle/>
                    <a:p>
                      <a:pPr algn="ctr"/>
                      <a:r>
                        <a:rPr lang="en-US" dirty="0"/>
                        <a:t>6</a:t>
                      </a:r>
                    </a:p>
                  </p:txBody>
                </p:sp>
              </p:grpSp>
              <p:grpSp>
                <p:nvGrpSpPr>
                  <p:cNvPr id="82" name="Group 81"/>
                  <p:cNvGrpSpPr/>
                  <p:nvPr/>
                </p:nvGrpSpPr>
                <p:grpSpPr>
                  <a:xfrm>
                    <a:off x="7552691" y="6060825"/>
                    <a:ext cx="568470" cy="373190"/>
                    <a:chOff x="6871359" y="6064790"/>
                    <a:chExt cx="568470" cy="373190"/>
                  </a:xfrm>
                </p:grpSpPr>
                <p:sp>
                  <p:nvSpPr>
                    <p:cNvPr id="83" name="TextBox 82"/>
                    <p:cNvSpPr txBox="1"/>
                    <p:nvPr/>
                  </p:nvSpPr>
                  <p:spPr>
                    <a:xfrm>
                      <a:off x="6871359" y="6064790"/>
                      <a:ext cx="227804" cy="369332"/>
                    </a:xfrm>
                    <a:prstGeom prst="rect">
                      <a:avLst/>
                    </a:prstGeom>
                    <a:noFill/>
                  </p:spPr>
                  <p:txBody>
                    <a:bodyPr wrap="square" rtlCol="0">
                      <a:spAutoFit/>
                    </a:bodyPr>
                    <a:lstStyle/>
                    <a:p>
                      <a:pPr algn="ctr"/>
                      <a:r>
                        <a:rPr lang="en-US" dirty="0"/>
                        <a:t>7</a:t>
                      </a:r>
                    </a:p>
                  </p:txBody>
                </p:sp>
                <p:sp>
                  <p:nvSpPr>
                    <p:cNvPr id="84" name="TextBox 83"/>
                    <p:cNvSpPr txBox="1"/>
                    <p:nvPr/>
                  </p:nvSpPr>
                  <p:spPr>
                    <a:xfrm>
                      <a:off x="7212025" y="6068648"/>
                      <a:ext cx="227804" cy="369332"/>
                    </a:xfrm>
                    <a:prstGeom prst="rect">
                      <a:avLst/>
                    </a:prstGeom>
                    <a:noFill/>
                  </p:spPr>
                  <p:txBody>
                    <a:bodyPr wrap="square" rtlCol="0">
                      <a:spAutoFit/>
                    </a:bodyPr>
                    <a:lstStyle/>
                    <a:p>
                      <a:pPr algn="ctr"/>
                      <a:r>
                        <a:rPr lang="en-US" dirty="0" smtClean="0"/>
                        <a:t>8</a:t>
                      </a:r>
                      <a:endParaRPr lang="en-US" dirty="0"/>
                    </a:p>
                  </p:txBody>
                </p:sp>
              </p:grpSp>
            </p:grpSp>
            <p:sp>
              <p:nvSpPr>
                <p:cNvPr id="89" name="TextBox 88"/>
                <p:cNvSpPr txBox="1"/>
                <p:nvPr/>
              </p:nvSpPr>
              <p:spPr>
                <a:xfrm>
                  <a:off x="9596687" y="6071255"/>
                  <a:ext cx="227804" cy="369332"/>
                </a:xfrm>
                <a:prstGeom prst="rect">
                  <a:avLst/>
                </a:prstGeom>
                <a:noFill/>
              </p:spPr>
              <p:txBody>
                <a:bodyPr wrap="square" rtlCol="0">
                  <a:spAutoFit/>
                </a:bodyPr>
                <a:lstStyle/>
                <a:p>
                  <a:pPr algn="ctr"/>
                  <a:r>
                    <a:rPr lang="en-US" dirty="0" smtClean="0"/>
                    <a:t>9</a:t>
                  </a:r>
                  <a:endParaRPr lang="en-US" dirty="0"/>
                </a:p>
              </p:txBody>
            </p:sp>
            <p:sp>
              <p:nvSpPr>
                <p:cNvPr id="90" name="TextBox 89"/>
                <p:cNvSpPr txBox="1"/>
                <p:nvPr/>
              </p:nvSpPr>
              <p:spPr>
                <a:xfrm>
                  <a:off x="9837647" y="6064664"/>
                  <a:ext cx="424172" cy="369332"/>
                </a:xfrm>
                <a:prstGeom prst="rect">
                  <a:avLst/>
                </a:prstGeom>
                <a:noFill/>
              </p:spPr>
              <p:txBody>
                <a:bodyPr wrap="square" rtlCol="0">
                  <a:spAutoFit/>
                </a:bodyPr>
                <a:lstStyle/>
                <a:p>
                  <a:pPr algn="ctr"/>
                  <a:r>
                    <a:rPr lang="en-US" dirty="0" smtClean="0"/>
                    <a:t>10</a:t>
                  </a:r>
                  <a:endParaRPr lang="en-US" dirty="0"/>
                </a:p>
              </p:txBody>
            </p:sp>
          </p:grpSp>
          <p:grpSp>
            <p:nvGrpSpPr>
              <p:cNvPr id="92" name="Group 91"/>
              <p:cNvGrpSpPr/>
              <p:nvPr/>
            </p:nvGrpSpPr>
            <p:grpSpPr>
              <a:xfrm rot="16200000">
                <a:off x="4647351" y="3425642"/>
                <a:ext cx="3390460" cy="380936"/>
                <a:chOff x="6871359" y="6064664"/>
                <a:chExt cx="3390460" cy="380936"/>
              </a:xfrm>
            </p:grpSpPr>
            <p:grpSp>
              <p:nvGrpSpPr>
                <p:cNvPr id="93" name="Group 92"/>
                <p:cNvGrpSpPr/>
                <p:nvPr/>
              </p:nvGrpSpPr>
              <p:grpSpPr>
                <a:xfrm>
                  <a:off x="6871359" y="6072303"/>
                  <a:ext cx="1249802" cy="373297"/>
                  <a:chOff x="6871359" y="6072303"/>
                  <a:chExt cx="1249802" cy="373297"/>
                </a:xfrm>
              </p:grpSpPr>
              <p:grpSp>
                <p:nvGrpSpPr>
                  <p:cNvPr id="103" name="Group 102"/>
                  <p:cNvGrpSpPr/>
                  <p:nvPr/>
                </p:nvGrpSpPr>
                <p:grpSpPr>
                  <a:xfrm>
                    <a:off x="6871359" y="6072410"/>
                    <a:ext cx="568470" cy="373190"/>
                    <a:chOff x="6871359" y="6072410"/>
                    <a:chExt cx="568470" cy="373190"/>
                  </a:xfrm>
                </p:grpSpPr>
                <p:sp>
                  <p:nvSpPr>
                    <p:cNvPr id="107" name="TextBox 106"/>
                    <p:cNvSpPr txBox="1"/>
                    <p:nvPr/>
                  </p:nvSpPr>
                  <p:spPr>
                    <a:xfrm>
                      <a:off x="6871359" y="6072410"/>
                      <a:ext cx="227804" cy="369332"/>
                    </a:xfrm>
                    <a:prstGeom prst="rect">
                      <a:avLst/>
                    </a:prstGeom>
                    <a:noFill/>
                  </p:spPr>
                  <p:txBody>
                    <a:bodyPr wrap="square" rtlCol="0">
                      <a:spAutoFit/>
                    </a:bodyPr>
                    <a:lstStyle/>
                    <a:p>
                      <a:pPr algn="ctr"/>
                      <a:r>
                        <a:rPr lang="en-US" dirty="0" smtClean="0"/>
                        <a:t>1</a:t>
                      </a:r>
                      <a:endParaRPr lang="en-US" dirty="0"/>
                    </a:p>
                  </p:txBody>
                </p:sp>
                <p:sp>
                  <p:nvSpPr>
                    <p:cNvPr id="108" name="TextBox 107"/>
                    <p:cNvSpPr txBox="1"/>
                    <p:nvPr/>
                  </p:nvSpPr>
                  <p:spPr>
                    <a:xfrm>
                      <a:off x="7212025" y="6076268"/>
                      <a:ext cx="227804" cy="369332"/>
                    </a:xfrm>
                    <a:prstGeom prst="rect">
                      <a:avLst/>
                    </a:prstGeom>
                    <a:noFill/>
                  </p:spPr>
                  <p:txBody>
                    <a:bodyPr wrap="square" rtlCol="0">
                      <a:spAutoFit/>
                    </a:bodyPr>
                    <a:lstStyle/>
                    <a:p>
                      <a:pPr algn="ctr"/>
                      <a:r>
                        <a:rPr lang="en-US" dirty="0" smtClean="0"/>
                        <a:t>2</a:t>
                      </a:r>
                      <a:endParaRPr lang="en-US" dirty="0"/>
                    </a:p>
                  </p:txBody>
                </p:sp>
              </p:grpSp>
              <p:grpSp>
                <p:nvGrpSpPr>
                  <p:cNvPr id="104" name="Group 103"/>
                  <p:cNvGrpSpPr/>
                  <p:nvPr/>
                </p:nvGrpSpPr>
                <p:grpSpPr>
                  <a:xfrm>
                    <a:off x="7552691" y="6072303"/>
                    <a:ext cx="568470" cy="372142"/>
                    <a:chOff x="6871359" y="6076268"/>
                    <a:chExt cx="568470" cy="372142"/>
                  </a:xfrm>
                </p:grpSpPr>
                <p:sp>
                  <p:nvSpPr>
                    <p:cNvPr id="105" name="TextBox 104"/>
                    <p:cNvSpPr txBox="1"/>
                    <p:nvPr/>
                  </p:nvSpPr>
                  <p:spPr>
                    <a:xfrm>
                      <a:off x="6871359" y="6079078"/>
                      <a:ext cx="227804" cy="369332"/>
                    </a:xfrm>
                    <a:prstGeom prst="rect">
                      <a:avLst/>
                    </a:prstGeom>
                    <a:noFill/>
                  </p:spPr>
                  <p:txBody>
                    <a:bodyPr wrap="square" rtlCol="0">
                      <a:spAutoFit/>
                    </a:bodyPr>
                    <a:lstStyle/>
                    <a:p>
                      <a:pPr algn="ctr"/>
                      <a:r>
                        <a:rPr lang="en-US" dirty="0" smtClean="0"/>
                        <a:t>3</a:t>
                      </a:r>
                      <a:endParaRPr lang="en-US" dirty="0"/>
                    </a:p>
                  </p:txBody>
                </p:sp>
                <p:sp>
                  <p:nvSpPr>
                    <p:cNvPr id="106" name="TextBox 105"/>
                    <p:cNvSpPr txBox="1"/>
                    <p:nvPr/>
                  </p:nvSpPr>
                  <p:spPr>
                    <a:xfrm>
                      <a:off x="7212025" y="6076268"/>
                      <a:ext cx="227804" cy="369332"/>
                    </a:xfrm>
                    <a:prstGeom prst="rect">
                      <a:avLst/>
                    </a:prstGeom>
                    <a:noFill/>
                  </p:spPr>
                  <p:txBody>
                    <a:bodyPr wrap="square" rtlCol="0">
                      <a:spAutoFit/>
                    </a:bodyPr>
                    <a:lstStyle/>
                    <a:p>
                      <a:pPr algn="ctr"/>
                      <a:r>
                        <a:rPr lang="en-US" dirty="0"/>
                        <a:t>4</a:t>
                      </a:r>
                    </a:p>
                  </p:txBody>
                </p:sp>
              </p:grpSp>
            </p:grpSp>
            <p:grpSp>
              <p:nvGrpSpPr>
                <p:cNvPr id="94" name="Group 93"/>
                <p:cNvGrpSpPr/>
                <p:nvPr/>
              </p:nvGrpSpPr>
              <p:grpSpPr>
                <a:xfrm>
                  <a:off x="8234023" y="6071255"/>
                  <a:ext cx="1249802" cy="373297"/>
                  <a:chOff x="6871359" y="6060825"/>
                  <a:chExt cx="1249802" cy="373297"/>
                </a:xfrm>
              </p:grpSpPr>
              <p:grpSp>
                <p:nvGrpSpPr>
                  <p:cNvPr id="97" name="Group 96"/>
                  <p:cNvGrpSpPr/>
                  <p:nvPr/>
                </p:nvGrpSpPr>
                <p:grpSpPr>
                  <a:xfrm>
                    <a:off x="6871359" y="6061028"/>
                    <a:ext cx="568470" cy="373094"/>
                    <a:chOff x="6871359" y="6061028"/>
                    <a:chExt cx="568470" cy="373094"/>
                  </a:xfrm>
                </p:grpSpPr>
                <p:sp>
                  <p:nvSpPr>
                    <p:cNvPr id="101" name="TextBox 100"/>
                    <p:cNvSpPr txBox="1"/>
                    <p:nvPr/>
                  </p:nvSpPr>
                  <p:spPr>
                    <a:xfrm>
                      <a:off x="6871359" y="6064790"/>
                      <a:ext cx="227804" cy="369332"/>
                    </a:xfrm>
                    <a:prstGeom prst="rect">
                      <a:avLst/>
                    </a:prstGeom>
                    <a:noFill/>
                  </p:spPr>
                  <p:txBody>
                    <a:bodyPr wrap="square" rtlCol="0">
                      <a:spAutoFit/>
                    </a:bodyPr>
                    <a:lstStyle/>
                    <a:p>
                      <a:pPr algn="ctr"/>
                      <a:r>
                        <a:rPr lang="en-US" dirty="0"/>
                        <a:t>5</a:t>
                      </a:r>
                    </a:p>
                  </p:txBody>
                </p:sp>
                <p:sp>
                  <p:nvSpPr>
                    <p:cNvPr id="102" name="TextBox 101"/>
                    <p:cNvSpPr txBox="1"/>
                    <p:nvPr/>
                  </p:nvSpPr>
                  <p:spPr>
                    <a:xfrm>
                      <a:off x="7212025" y="6061028"/>
                      <a:ext cx="227804" cy="369332"/>
                    </a:xfrm>
                    <a:prstGeom prst="rect">
                      <a:avLst/>
                    </a:prstGeom>
                    <a:noFill/>
                  </p:spPr>
                  <p:txBody>
                    <a:bodyPr wrap="square" rtlCol="0">
                      <a:spAutoFit/>
                    </a:bodyPr>
                    <a:lstStyle/>
                    <a:p>
                      <a:pPr algn="ctr"/>
                      <a:r>
                        <a:rPr lang="en-US" dirty="0"/>
                        <a:t>6</a:t>
                      </a:r>
                    </a:p>
                  </p:txBody>
                </p:sp>
              </p:grpSp>
              <p:grpSp>
                <p:nvGrpSpPr>
                  <p:cNvPr id="98" name="Group 97"/>
                  <p:cNvGrpSpPr/>
                  <p:nvPr/>
                </p:nvGrpSpPr>
                <p:grpSpPr>
                  <a:xfrm>
                    <a:off x="7552691" y="6060825"/>
                    <a:ext cx="568470" cy="373190"/>
                    <a:chOff x="6871359" y="6064790"/>
                    <a:chExt cx="568470" cy="373190"/>
                  </a:xfrm>
                </p:grpSpPr>
                <p:sp>
                  <p:nvSpPr>
                    <p:cNvPr id="99" name="TextBox 98"/>
                    <p:cNvSpPr txBox="1"/>
                    <p:nvPr/>
                  </p:nvSpPr>
                  <p:spPr>
                    <a:xfrm>
                      <a:off x="6871359" y="6064790"/>
                      <a:ext cx="227804" cy="369332"/>
                    </a:xfrm>
                    <a:prstGeom prst="rect">
                      <a:avLst/>
                    </a:prstGeom>
                    <a:noFill/>
                  </p:spPr>
                  <p:txBody>
                    <a:bodyPr wrap="square" rtlCol="0">
                      <a:spAutoFit/>
                    </a:bodyPr>
                    <a:lstStyle/>
                    <a:p>
                      <a:pPr algn="ctr"/>
                      <a:r>
                        <a:rPr lang="en-US" dirty="0"/>
                        <a:t>7</a:t>
                      </a:r>
                    </a:p>
                  </p:txBody>
                </p:sp>
                <p:sp>
                  <p:nvSpPr>
                    <p:cNvPr id="100" name="TextBox 99"/>
                    <p:cNvSpPr txBox="1"/>
                    <p:nvPr/>
                  </p:nvSpPr>
                  <p:spPr>
                    <a:xfrm>
                      <a:off x="7212025" y="6068648"/>
                      <a:ext cx="227804" cy="369332"/>
                    </a:xfrm>
                    <a:prstGeom prst="rect">
                      <a:avLst/>
                    </a:prstGeom>
                    <a:noFill/>
                  </p:spPr>
                  <p:txBody>
                    <a:bodyPr wrap="square" rtlCol="0">
                      <a:spAutoFit/>
                    </a:bodyPr>
                    <a:lstStyle/>
                    <a:p>
                      <a:pPr algn="ctr"/>
                      <a:r>
                        <a:rPr lang="en-US" dirty="0" smtClean="0"/>
                        <a:t>8</a:t>
                      </a:r>
                      <a:endParaRPr lang="en-US" dirty="0"/>
                    </a:p>
                  </p:txBody>
                </p:sp>
              </p:grpSp>
            </p:grpSp>
            <p:sp>
              <p:nvSpPr>
                <p:cNvPr id="95" name="TextBox 94"/>
                <p:cNvSpPr txBox="1"/>
                <p:nvPr/>
              </p:nvSpPr>
              <p:spPr>
                <a:xfrm>
                  <a:off x="9596687" y="6071255"/>
                  <a:ext cx="227804" cy="369332"/>
                </a:xfrm>
                <a:prstGeom prst="rect">
                  <a:avLst/>
                </a:prstGeom>
                <a:noFill/>
              </p:spPr>
              <p:txBody>
                <a:bodyPr wrap="square" rtlCol="0">
                  <a:spAutoFit/>
                </a:bodyPr>
                <a:lstStyle/>
                <a:p>
                  <a:pPr algn="ctr"/>
                  <a:r>
                    <a:rPr lang="en-US" dirty="0" smtClean="0"/>
                    <a:t>9</a:t>
                  </a:r>
                  <a:endParaRPr lang="en-US" dirty="0"/>
                </a:p>
              </p:txBody>
            </p:sp>
            <p:sp>
              <p:nvSpPr>
                <p:cNvPr id="96" name="TextBox 95"/>
                <p:cNvSpPr txBox="1"/>
                <p:nvPr/>
              </p:nvSpPr>
              <p:spPr>
                <a:xfrm>
                  <a:off x="9837647" y="6064664"/>
                  <a:ext cx="424172" cy="369332"/>
                </a:xfrm>
                <a:prstGeom prst="rect">
                  <a:avLst/>
                </a:prstGeom>
                <a:noFill/>
              </p:spPr>
              <p:txBody>
                <a:bodyPr wrap="square" rtlCol="0">
                  <a:spAutoFit/>
                </a:bodyPr>
                <a:lstStyle/>
                <a:p>
                  <a:pPr algn="ctr"/>
                  <a:r>
                    <a:rPr lang="en-US" dirty="0" smtClean="0"/>
                    <a:t>10</a:t>
                  </a:r>
                  <a:endParaRPr lang="en-US" dirty="0"/>
                </a:p>
              </p:txBody>
            </p:sp>
          </p:grpSp>
          <p:cxnSp>
            <p:nvCxnSpPr>
              <p:cNvPr id="9" name="Straight Connector 8"/>
              <p:cNvCxnSpPr/>
              <p:nvPr/>
            </p:nvCxnSpPr>
            <p:spPr>
              <a:xfrm flipH="1">
                <a:off x="6747744" y="5556969"/>
                <a:ext cx="4243166" cy="1"/>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747744" y="1814482"/>
                <a:ext cx="0" cy="372886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sp>
            <p:nvSpPr>
              <p:cNvPr id="109" name="Oval 108"/>
              <p:cNvSpPr/>
              <p:nvPr/>
            </p:nvSpPr>
            <p:spPr>
              <a:xfrm>
                <a:off x="6674216" y="5481783"/>
                <a:ext cx="147799" cy="15708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1" name="TextBox 110"/>
              <p:cNvSpPr txBox="1"/>
              <p:nvPr/>
            </p:nvSpPr>
            <p:spPr>
              <a:xfrm rot="16200000">
                <a:off x="6230023" y="5341176"/>
                <a:ext cx="227804" cy="369332"/>
              </a:xfrm>
              <a:prstGeom prst="rect">
                <a:avLst/>
              </a:prstGeom>
              <a:noFill/>
            </p:spPr>
            <p:txBody>
              <a:bodyPr wrap="square" rtlCol="0">
                <a:spAutoFit/>
              </a:bodyPr>
              <a:lstStyle/>
              <a:p>
                <a:pPr algn="ctr"/>
                <a:r>
                  <a:rPr lang="en-US" dirty="0"/>
                  <a:t>0</a:t>
                </a:r>
              </a:p>
            </p:txBody>
          </p:sp>
          <p:sp>
            <p:nvSpPr>
              <p:cNvPr id="112" name="TextBox 111"/>
              <p:cNvSpPr txBox="1"/>
              <p:nvPr/>
            </p:nvSpPr>
            <p:spPr>
              <a:xfrm>
                <a:off x="6654090" y="5863122"/>
                <a:ext cx="227804" cy="369332"/>
              </a:xfrm>
              <a:prstGeom prst="rect">
                <a:avLst/>
              </a:prstGeom>
              <a:noFill/>
            </p:spPr>
            <p:txBody>
              <a:bodyPr wrap="square" rtlCol="0">
                <a:spAutoFit/>
              </a:bodyPr>
              <a:lstStyle/>
              <a:p>
                <a:pPr algn="ctr"/>
                <a:r>
                  <a:rPr lang="en-US" dirty="0"/>
                  <a:t>0</a:t>
                </a:r>
              </a:p>
            </p:txBody>
          </p:sp>
          <p:cxnSp>
            <p:nvCxnSpPr>
              <p:cNvPr id="118" name="Straight Connector 117"/>
              <p:cNvCxnSpPr/>
              <p:nvPr/>
            </p:nvCxnSpPr>
            <p:spPr>
              <a:xfrm>
                <a:off x="10398293" y="5855090"/>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10400565" y="6225858"/>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10616657" y="5843185"/>
                <a:ext cx="0" cy="393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0616657" y="6026289"/>
                <a:ext cx="163773" cy="0"/>
              </a:xfrm>
              <a:prstGeom prst="line">
                <a:avLst/>
              </a:prstGeom>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10762213" y="5847686"/>
                <a:ext cx="1476887" cy="369332"/>
              </a:xfrm>
              <a:prstGeom prst="rect">
                <a:avLst/>
              </a:prstGeom>
              <a:noFill/>
            </p:spPr>
            <p:txBody>
              <a:bodyPr wrap="square" rtlCol="0">
                <a:spAutoFit/>
              </a:bodyPr>
              <a:lstStyle/>
              <a:p>
                <a:r>
                  <a:rPr lang="en-US" dirty="0" smtClean="0"/>
                  <a:t>X Coordinates</a:t>
                </a:r>
                <a:endParaRPr lang="en-US" dirty="0"/>
              </a:p>
            </p:txBody>
          </p:sp>
          <p:cxnSp>
            <p:nvCxnSpPr>
              <p:cNvPr id="127" name="Straight Connector 126"/>
              <p:cNvCxnSpPr/>
              <p:nvPr/>
            </p:nvCxnSpPr>
            <p:spPr>
              <a:xfrm rot="16200000">
                <a:off x="6036419" y="2003376"/>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rot="16200000">
                <a:off x="6407187" y="2001104"/>
                <a:ext cx="2183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rot="16200000">
                <a:off x="6330292" y="1697598"/>
                <a:ext cx="0" cy="393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16200000">
                <a:off x="6234913" y="1812307"/>
                <a:ext cx="163773" cy="0"/>
              </a:xfrm>
              <a:prstGeom prst="line">
                <a:avLst/>
              </a:prstGeom>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rot="16200000">
                <a:off x="5584419" y="825528"/>
                <a:ext cx="1476887" cy="369332"/>
              </a:xfrm>
              <a:prstGeom prst="rect">
                <a:avLst/>
              </a:prstGeom>
              <a:noFill/>
            </p:spPr>
            <p:txBody>
              <a:bodyPr wrap="square" rtlCol="0">
                <a:spAutoFit/>
              </a:bodyPr>
              <a:lstStyle/>
              <a:p>
                <a:r>
                  <a:rPr lang="en-US" dirty="0"/>
                  <a:t>Y</a:t>
                </a:r>
                <a:r>
                  <a:rPr lang="en-US" dirty="0" smtClean="0"/>
                  <a:t> Coordinates</a:t>
                </a:r>
                <a:endParaRPr lang="en-US" dirty="0"/>
              </a:p>
            </p:txBody>
          </p:sp>
        </p:grpSp>
      </p:grpSp>
    </p:spTree>
    <p:extLst>
      <p:ext uri="{BB962C8B-B14F-4D97-AF65-F5344CB8AC3E}">
        <p14:creationId xmlns:p14="http://schemas.microsoft.com/office/powerpoint/2010/main" val="2635127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38"/>
          <p:cNvGrpSpPr/>
          <p:nvPr/>
        </p:nvGrpSpPr>
        <p:grpSpPr>
          <a:xfrm>
            <a:off x="5142507" y="1129677"/>
            <a:ext cx="6421394" cy="5433980"/>
            <a:chOff x="3239608" y="1468676"/>
            <a:chExt cx="6421394" cy="5433980"/>
          </a:xfrm>
        </p:grpSpPr>
        <p:cxnSp>
          <p:nvCxnSpPr>
            <p:cNvPr id="129" name="Straight Connector 128"/>
            <p:cNvCxnSpPr/>
            <p:nvPr/>
          </p:nvCxnSpPr>
          <p:spPr>
            <a:xfrm flipV="1">
              <a:off x="4260621" y="3546398"/>
              <a:ext cx="2497241" cy="0"/>
            </a:xfrm>
            <a:prstGeom prst="line">
              <a:avLst/>
            </a:prstGeom>
            <a:ln>
              <a:solidFill>
                <a:srgbClr val="B543BD"/>
              </a:solidFill>
              <a:prstDash val="dash"/>
            </a:ln>
          </p:spPr>
          <p:style>
            <a:lnRef idx="2">
              <a:schemeClr val="accent4"/>
            </a:lnRef>
            <a:fillRef idx="0">
              <a:schemeClr val="accent4"/>
            </a:fillRef>
            <a:effectRef idx="1">
              <a:schemeClr val="accent4"/>
            </a:effectRef>
            <a:fontRef idx="minor">
              <a:schemeClr val="tx1"/>
            </a:fontRef>
          </p:style>
        </p:cxnSp>
        <p:sp>
          <p:nvSpPr>
            <p:cNvPr id="42" name="Oval 41"/>
            <p:cNvSpPr/>
            <p:nvPr/>
          </p:nvSpPr>
          <p:spPr>
            <a:xfrm>
              <a:off x="6567362" y="3436860"/>
              <a:ext cx="190500" cy="1905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30" name="Straight Connector 129"/>
            <p:cNvCxnSpPr/>
            <p:nvPr/>
          </p:nvCxnSpPr>
          <p:spPr>
            <a:xfrm flipV="1">
              <a:off x="6661175" y="3555925"/>
              <a:ext cx="0" cy="2011680"/>
            </a:xfrm>
            <a:prstGeom prst="line">
              <a:avLst/>
            </a:prstGeom>
            <a:ln>
              <a:solidFill>
                <a:schemeClr val="accent6">
                  <a:lumMod val="75000"/>
                </a:schemeClr>
              </a:solidFill>
              <a:prstDash val="dash"/>
            </a:ln>
          </p:spPr>
          <p:style>
            <a:lnRef idx="2">
              <a:schemeClr val="accent4"/>
            </a:lnRef>
            <a:fillRef idx="0">
              <a:schemeClr val="accent4"/>
            </a:fillRef>
            <a:effectRef idx="1">
              <a:schemeClr val="accent4"/>
            </a:effectRef>
            <a:fontRef idx="minor">
              <a:schemeClr val="tx1"/>
            </a:fontRef>
          </p:style>
        </p:cxnSp>
        <p:grpSp>
          <p:nvGrpSpPr>
            <p:cNvPr id="49" name="Group 48"/>
            <p:cNvGrpSpPr/>
            <p:nvPr/>
          </p:nvGrpSpPr>
          <p:grpSpPr>
            <a:xfrm>
              <a:off x="3239608" y="1468676"/>
              <a:ext cx="6421394" cy="5433980"/>
              <a:chOff x="5758624" y="1427062"/>
              <a:chExt cx="6421394" cy="5433980"/>
            </a:xfrm>
          </p:grpSpPr>
          <p:sp>
            <p:nvSpPr>
              <p:cNvPr id="50" name="TextBox 49"/>
              <p:cNvSpPr txBox="1"/>
              <p:nvPr/>
            </p:nvSpPr>
            <p:spPr>
              <a:xfrm rot="16200000">
                <a:off x="4571877" y="3512612"/>
                <a:ext cx="2742825" cy="369332"/>
              </a:xfrm>
              <a:prstGeom prst="rect">
                <a:avLst/>
              </a:prstGeom>
              <a:noFill/>
            </p:spPr>
            <p:txBody>
              <a:bodyPr wrap="square" rtlCol="0">
                <a:spAutoFit/>
              </a:bodyPr>
              <a:lstStyle/>
              <a:p>
                <a:pPr algn="ctr"/>
                <a:r>
                  <a:rPr lang="en-US" dirty="0" smtClean="0">
                    <a:solidFill>
                      <a:srgbClr val="B543BD"/>
                    </a:solidFill>
                    <a:latin typeface="Chalkduster"/>
                    <a:cs typeface="Chalkduster"/>
                  </a:rPr>
                  <a:t>Dependent Variable</a:t>
                </a:r>
                <a:endParaRPr lang="en-US" dirty="0">
                  <a:solidFill>
                    <a:srgbClr val="B543BD"/>
                  </a:solidFill>
                  <a:latin typeface="Chalkduster"/>
                  <a:cs typeface="Chalkduster"/>
                </a:endParaRPr>
              </a:p>
            </p:txBody>
          </p:sp>
          <p:grpSp>
            <p:nvGrpSpPr>
              <p:cNvPr id="51" name="Group 50"/>
              <p:cNvGrpSpPr/>
              <p:nvPr/>
            </p:nvGrpSpPr>
            <p:grpSpPr>
              <a:xfrm>
                <a:off x="6181087" y="1427062"/>
                <a:ext cx="5998931" cy="5433980"/>
                <a:chOff x="6152113" y="1427062"/>
                <a:chExt cx="5998931" cy="5433980"/>
              </a:xfrm>
            </p:grpSpPr>
            <p:sp>
              <p:nvSpPr>
                <p:cNvPr id="52" name="Rectangle 51"/>
                <p:cNvSpPr/>
                <p:nvPr/>
              </p:nvSpPr>
              <p:spPr>
                <a:xfrm rot="16200000">
                  <a:off x="6746021" y="5361287"/>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724510" y="535742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rot="16200000">
                  <a:off x="6741089" y="499061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rot="16200000">
                  <a:off x="6737379" y="465088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rot="16200000">
                  <a:off x="6741089" y="430714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rot="16200000">
                  <a:off x="6736157" y="3967422"/>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rot="16200000">
                  <a:off x="6732447" y="362769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rot="16200000">
                  <a:off x="6727803" y="328897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rot="16200000">
                  <a:off x="6722871" y="2949252"/>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rot="16200000">
                  <a:off x="6719161" y="260952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rot="16200000">
                  <a:off x="6722871" y="226578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rot="16200000">
                  <a:off x="6717939" y="1926064"/>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080901" y="535248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7420625" y="534877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7764365" y="535248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8104089" y="534755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443813" y="5343846"/>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8782535" y="5339202"/>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9122259" y="533427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461983" y="533056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9805723" y="5334270"/>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10145447" y="5329338"/>
                  <a:ext cx="45719" cy="4004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6264144" y="1427062"/>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75" name="TextBox 74"/>
                <p:cNvSpPr txBox="1"/>
                <p:nvPr/>
              </p:nvSpPr>
              <p:spPr>
                <a:xfrm>
                  <a:off x="10855796" y="5311340"/>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sp>
              <p:nvSpPr>
                <p:cNvPr id="76" name="TextBox 75"/>
                <p:cNvSpPr txBox="1"/>
                <p:nvPr/>
              </p:nvSpPr>
              <p:spPr>
                <a:xfrm>
                  <a:off x="7538449" y="6214711"/>
                  <a:ext cx="2661756" cy="646331"/>
                </a:xfrm>
                <a:prstGeom prst="rect">
                  <a:avLst/>
                </a:prstGeom>
                <a:noFill/>
              </p:spPr>
              <p:txBody>
                <a:bodyPr wrap="square" rtlCol="0">
                  <a:spAutoFit/>
                </a:bodyPr>
                <a:lstStyle/>
                <a:p>
                  <a:pPr algn="ctr"/>
                  <a:r>
                    <a:rPr lang="en-US" dirty="0" smtClean="0">
                      <a:solidFill>
                        <a:srgbClr val="FF6600"/>
                      </a:solidFill>
                      <a:latin typeface="Chalkduster"/>
                      <a:cs typeface="Chalkduster"/>
                    </a:rPr>
                    <a:t>Independent Variable</a:t>
                  </a:r>
                  <a:endParaRPr lang="en-US" dirty="0">
                    <a:solidFill>
                      <a:srgbClr val="FF6600"/>
                    </a:solidFill>
                    <a:latin typeface="Chalkduster"/>
                    <a:cs typeface="Chalkduster"/>
                  </a:endParaRPr>
                </a:p>
              </p:txBody>
            </p:sp>
            <p:grpSp>
              <p:nvGrpSpPr>
                <p:cNvPr id="79" name="Group 78"/>
                <p:cNvGrpSpPr/>
                <p:nvPr/>
              </p:nvGrpSpPr>
              <p:grpSpPr>
                <a:xfrm>
                  <a:off x="6994756" y="5848524"/>
                  <a:ext cx="3390460" cy="380936"/>
                  <a:chOff x="6871359" y="6064664"/>
                  <a:chExt cx="3390460" cy="380936"/>
                </a:xfrm>
              </p:grpSpPr>
              <p:grpSp>
                <p:nvGrpSpPr>
                  <p:cNvPr id="112" name="Group 111"/>
                  <p:cNvGrpSpPr/>
                  <p:nvPr/>
                </p:nvGrpSpPr>
                <p:grpSpPr>
                  <a:xfrm>
                    <a:off x="6871359" y="6072303"/>
                    <a:ext cx="1249802" cy="373297"/>
                    <a:chOff x="6871359" y="6072303"/>
                    <a:chExt cx="1249802" cy="373297"/>
                  </a:xfrm>
                </p:grpSpPr>
                <p:grpSp>
                  <p:nvGrpSpPr>
                    <p:cNvPr id="122" name="Group 121"/>
                    <p:cNvGrpSpPr/>
                    <p:nvPr/>
                  </p:nvGrpSpPr>
                  <p:grpSpPr>
                    <a:xfrm>
                      <a:off x="6871359" y="6072410"/>
                      <a:ext cx="568470" cy="373190"/>
                      <a:chOff x="6871359" y="6072410"/>
                      <a:chExt cx="568470" cy="373190"/>
                    </a:xfrm>
                  </p:grpSpPr>
                  <p:sp>
                    <p:nvSpPr>
                      <p:cNvPr id="126" name="TextBox 125"/>
                      <p:cNvSpPr txBox="1"/>
                      <p:nvPr/>
                    </p:nvSpPr>
                    <p:spPr>
                      <a:xfrm>
                        <a:off x="6871359" y="6072410"/>
                        <a:ext cx="227804" cy="369332"/>
                      </a:xfrm>
                      <a:prstGeom prst="rect">
                        <a:avLst/>
                      </a:prstGeom>
                      <a:noFill/>
                    </p:spPr>
                    <p:txBody>
                      <a:bodyPr wrap="square" rtlCol="0">
                        <a:spAutoFit/>
                      </a:bodyPr>
                      <a:lstStyle/>
                      <a:p>
                        <a:pPr algn="ctr"/>
                        <a:r>
                          <a:rPr lang="en-US" dirty="0" smtClean="0"/>
                          <a:t>1</a:t>
                        </a:r>
                        <a:endParaRPr lang="en-US" dirty="0"/>
                      </a:p>
                    </p:txBody>
                  </p:sp>
                  <p:sp>
                    <p:nvSpPr>
                      <p:cNvPr id="127" name="TextBox 126"/>
                      <p:cNvSpPr txBox="1"/>
                      <p:nvPr/>
                    </p:nvSpPr>
                    <p:spPr>
                      <a:xfrm>
                        <a:off x="7212025" y="6076268"/>
                        <a:ext cx="227804" cy="369332"/>
                      </a:xfrm>
                      <a:prstGeom prst="rect">
                        <a:avLst/>
                      </a:prstGeom>
                      <a:noFill/>
                    </p:spPr>
                    <p:txBody>
                      <a:bodyPr wrap="square" rtlCol="0">
                        <a:spAutoFit/>
                      </a:bodyPr>
                      <a:lstStyle/>
                      <a:p>
                        <a:pPr algn="ctr"/>
                        <a:r>
                          <a:rPr lang="en-US" dirty="0" smtClean="0"/>
                          <a:t>2</a:t>
                        </a:r>
                        <a:endParaRPr lang="en-US" dirty="0"/>
                      </a:p>
                    </p:txBody>
                  </p:sp>
                </p:grpSp>
                <p:grpSp>
                  <p:nvGrpSpPr>
                    <p:cNvPr id="123" name="Group 122"/>
                    <p:cNvGrpSpPr/>
                    <p:nvPr/>
                  </p:nvGrpSpPr>
                  <p:grpSpPr>
                    <a:xfrm>
                      <a:off x="7552691" y="6072303"/>
                      <a:ext cx="568470" cy="372142"/>
                      <a:chOff x="6871359" y="6076268"/>
                      <a:chExt cx="568470" cy="372142"/>
                    </a:xfrm>
                  </p:grpSpPr>
                  <p:sp>
                    <p:nvSpPr>
                      <p:cNvPr id="124" name="TextBox 123"/>
                      <p:cNvSpPr txBox="1"/>
                      <p:nvPr/>
                    </p:nvSpPr>
                    <p:spPr>
                      <a:xfrm>
                        <a:off x="6871359" y="6079078"/>
                        <a:ext cx="227804" cy="369332"/>
                      </a:xfrm>
                      <a:prstGeom prst="rect">
                        <a:avLst/>
                      </a:prstGeom>
                      <a:noFill/>
                    </p:spPr>
                    <p:txBody>
                      <a:bodyPr wrap="square" rtlCol="0">
                        <a:spAutoFit/>
                      </a:bodyPr>
                      <a:lstStyle/>
                      <a:p>
                        <a:pPr algn="ctr"/>
                        <a:r>
                          <a:rPr lang="en-US" dirty="0" smtClean="0"/>
                          <a:t>3</a:t>
                        </a:r>
                        <a:endParaRPr lang="en-US" dirty="0"/>
                      </a:p>
                    </p:txBody>
                  </p:sp>
                  <p:sp>
                    <p:nvSpPr>
                      <p:cNvPr id="125" name="TextBox 124"/>
                      <p:cNvSpPr txBox="1"/>
                      <p:nvPr/>
                    </p:nvSpPr>
                    <p:spPr>
                      <a:xfrm>
                        <a:off x="7212025" y="6076268"/>
                        <a:ext cx="227804" cy="369332"/>
                      </a:xfrm>
                      <a:prstGeom prst="rect">
                        <a:avLst/>
                      </a:prstGeom>
                      <a:noFill/>
                    </p:spPr>
                    <p:txBody>
                      <a:bodyPr wrap="square" rtlCol="0">
                        <a:spAutoFit/>
                      </a:bodyPr>
                      <a:lstStyle/>
                      <a:p>
                        <a:pPr algn="ctr"/>
                        <a:r>
                          <a:rPr lang="en-US" dirty="0"/>
                          <a:t>4</a:t>
                        </a:r>
                      </a:p>
                    </p:txBody>
                  </p:sp>
                </p:grpSp>
              </p:grpSp>
              <p:grpSp>
                <p:nvGrpSpPr>
                  <p:cNvPr id="113" name="Group 112"/>
                  <p:cNvGrpSpPr/>
                  <p:nvPr/>
                </p:nvGrpSpPr>
                <p:grpSpPr>
                  <a:xfrm>
                    <a:off x="8234023" y="6071255"/>
                    <a:ext cx="1249802" cy="373297"/>
                    <a:chOff x="6871359" y="6060825"/>
                    <a:chExt cx="1249802" cy="373297"/>
                  </a:xfrm>
                </p:grpSpPr>
                <p:grpSp>
                  <p:nvGrpSpPr>
                    <p:cNvPr id="116" name="Group 115"/>
                    <p:cNvGrpSpPr/>
                    <p:nvPr/>
                  </p:nvGrpSpPr>
                  <p:grpSpPr>
                    <a:xfrm>
                      <a:off x="6871359" y="6061028"/>
                      <a:ext cx="568470" cy="373094"/>
                      <a:chOff x="6871359" y="6061028"/>
                      <a:chExt cx="568470" cy="373094"/>
                    </a:xfrm>
                  </p:grpSpPr>
                  <p:sp>
                    <p:nvSpPr>
                      <p:cNvPr id="120" name="TextBox 119"/>
                      <p:cNvSpPr txBox="1"/>
                      <p:nvPr/>
                    </p:nvSpPr>
                    <p:spPr>
                      <a:xfrm>
                        <a:off x="6871359" y="6064790"/>
                        <a:ext cx="227804" cy="369332"/>
                      </a:xfrm>
                      <a:prstGeom prst="rect">
                        <a:avLst/>
                      </a:prstGeom>
                      <a:noFill/>
                    </p:spPr>
                    <p:txBody>
                      <a:bodyPr wrap="square" rtlCol="0">
                        <a:spAutoFit/>
                      </a:bodyPr>
                      <a:lstStyle/>
                      <a:p>
                        <a:pPr algn="ctr"/>
                        <a:r>
                          <a:rPr lang="en-US" dirty="0"/>
                          <a:t>5</a:t>
                        </a:r>
                      </a:p>
                    </p:txBody>
                  </p:sp>
                  <p:sp>
                    <p:nvSpPr>
                      <p:cNvPr id="121" name="TextBox 120"/>
                      <p:cNvSpPr txBox="1"/>
                      <p:nvPr/>
                    </p:nvSpPr>
                    <p:spPr>
                      <a:xfrm>
                        <a:off x="7212025" y="6061028"/>
                        <a:ext cx="227804" cy="369332"/>
                      </a:xfrm>
                      <a:prstGeom prst="rect">
                        <a:avLst/>
                      </a:prstGeom>
                      <a:noFill/>
                    </p:spPr>
                    <p:txBody>
                      <a:bodyPr wrap="square" rtlCol="0">
                        <a:spAutoFit/>
                      </a:bodyPr>
                      <a:lstStyle/>
                      <a:p>
                        <a:pPr algn="ctr"/>
                        <a:r>
                          <a:rPr lang="en-US" dirty="0"/>
                          <a:t>6</a:t>
                        </a:r>
                      </a:p>
                    </p:txBody>
                  </p:sp>
                </p:grpSp>
                <p:grpSp>
                  <p:nvGrpSpPr>
                    <p:cNvPr id="117" name="Group 116"/>
                    <p:cNvGrpSpPr/>
                    <p:nvPr/>
                  </p:nvGrpSpPr>
                  <p:grpSpPr>
                    <a:xfrm>
                      <a:off x="7552691" y="6060825"/>
                      <a:ext cx="568470" cy="373190"/>
                      <a:chOff x="6871359" y="6064790"/>
                      <a:chExt cx="568470" cy="373190"/>
                    </a:xfrm>
                  </p:grpSpPr>
                  <p:sp>
                    <p:nvSpPr>
                      <p:cNvPr id="118" name="TextBox 117"/>
                      <p:cNvSpPr txBox="1"/>
                      <p:nvPr/>
                    </p:nvSpPr>
                    <p:spPr>
                      <a:xfrm>
                        <a:off x="6871359" y="6064790"/>
                        <a:ext cx="227804" cy="369332"/>
                      </a:xfrm>
                      <a:prstGeom prst="rect">
                        <a:avLst/>
                      </a:prstGeom>
                      <a:noFill/>
                    </p:spPr>
                    <p:txBody>
                      <a:bodyPr wrap="square" rtlCol="0">
                        <a:spAutoFit/>
                      </a:bodyPr>
                      <a:lstStyle/>
                      <a:p>
                        <a:pPr algn="ctr"/>
                        <a:r>
                          <a:rPr lang="en-US" dirty="0"/>
                          <a:t>7</a:t>
                        </a:r>
                      </a:p>
                    </p:txBody>
                  </p:sp>
                  <p:sp>
                    <p:nvSpPr>
                      <p:cNvPr id="119" name="TextBox 118"/>
                      <p:cNvSpPr txBox="1"/>
                      <p:nvPr/>
                    </p:nvSpPr>
                    <p:spPr>
                      <a:xfrm>
                        <a:off x="7212025" y="6068648"/>
                        <a:ext cx="227804" cy="369332"/>
                      </a:xfrm>
                      <a:prstGeom prst="rect">
                        <a:avLst/>
                      </a:prstGeom>
                      <a:noFill/>
                    </p:spPr>
                    <p:txBody>
                      <a:bodyPr wrap="square" rtlCol="0">
                        <a:spAutoFit/>
                      </a:bodyPr>
                      <a:lstStyle/>
                      <a:p>
                        <a:pPr algn="ctr"/>
                        <a:r>
                          <a:rPr lang="en-US" dirty="0" smtClean="0"/>
                          <a:t>8</a:t>
                        </a:r>
                        <a:endParaRPr lang="en-US" dirty="0"/>
                      </a:p>
                    </p:txBody>
                  </p:sp>
                </p:grpSp>
              </p:grpSp>
              <p:sp>
                <p:nvSpPr>
                  <p:cNvPr id="114" name="TextBox 113"/>
                  <p:cNvSpPr txBox="1"/>
                  <p:nvPr/>
                </p:nvSpPr>
                <p:spPr>
                  <a:xfrm>
                    <a:off x="9596687" y="6071255"/>
                    <a:ext cx="227804" cy="369332"/>
                  </a:xfrm>
                  <a:prstGeom prst="rect">
                    <a:avLst/>
                  </a:prstGeom>
                  <a:noFill/>
                </p:spPr>
                <p:txBody>
                  <a:bodyPr wrap="square" rtlCol="0">
                    <a:spAutoFit/>
                  </a:bodyPr>
                  <a:lstStyle/>
                  <a:p>
                    <a:pPr algn="ctr"/>
                    <a:r>
                      <a:rPr lang="en-US" dirty="0" smtClean="0"/>
                      <a:t>9</a:t>
                    </a:r>
                    <a:endParaRPr lang="en-US" dirty="0"/>
                  </a:p>
                </p:txBody>
              </p:sp>
              <p:sp>
                <p:nvSpPr>
                  <p:cNvPr id="115" name="TextBox 114"/>
                  <p:cNvSpPr txBox="1"/>
                  <p:nvPr/>
                </p:nvSpPr>
                <p:spPr>
                  <a:xfrm>
                    <a:off x="9837647" y="6064664"/>
                    <a:ext cx="424172" cy="369332"/>
                  </a:xfrm>
                  <a:prstGeom prst="rect">
                    <a:avLst/>
                  </a:prstGeom>
                  <a:noFill/>
                </p:spPr>
                <p:txBody>
                  <a:bodyPr wrap="square" rtlCol="0">
                    <a:spAutoFit/>
                  </a:bodyPr>
                  <a:lstStyle/>
                  <a:p>
                    <a:pPr algn="ctr"/>
                    <a:r>
                      <a:rPr lang="en-US" dirty="0" smtClean="0"/>
                      <a:t>10</a:t>
                    </a:r>
                    <a:endParaRPr lang="en-US" dirty="0"/>
                  </a:p>
                </p:txBody>
              </p:sp>
            </p:grpSp>
            <p:grpSp>
              <p:nvGrpSpPr>
                <p:cNvPr id="80" name="Group 79"/>
                <p:cNvGrpSpPr/>
                <p:nvPr/>
              </p:nvGrpSpPr>
              <p:grpSpPr>
                <a:xfrm rot="16200000">
                  <a:off x="4647351" y="3425642"/>
                  <a:ext cx="3390460" cy="380936"/>
                  <a:chOff x="6871359" y="6064664"/>
                  <a:chExt cx="3390460" cy="380936"/>
                </a:xfrm>
              </p:grpSpPr>
              <p:grpSp>
                <p:nvGrpSpPr>
                  <p:cNvPr id="96" name="Group 95"/>
                  <p:cNvGrpSpPr/>
                  <p:nvPr/>
                </p:nvGrpSpPr>
                <p:grpSpPr>
                  <a:xfrm>
                    <a:off x="6871359" y="6072303"/>
                    <a:ext cx="1249802" cy="373297"/>
                    <a:chOff x="6871359" y="6072303"/>
                    <a:chExt cx="1249802" cy="373297"/>
                  </a:xfrm>
                </p:grpSpPr>
                <p:grpSp>
                  <p:nvGrpSpPr>
                    <p:cNvPr id="106" name="Group 105"/>
                    <p:cNvGrpSpPr/>
                    <p:nvPr/>
                  </p:nvGrpSpPr>
                  <p:grpSpPr>
                    <a:xfrm>
                      <a:off x="6871359" y="6072410"/>
                      <a:ext cx="568470" cy="373190"/>
                      <a:chOff x="6871359" y="6072410"/>
                      <a:chExt cx="568470" cy="373190"/>
                    </a:xfrm>
                  </p:grpSpPr>
                  <p:sp>
                    <p:nvSpPr>
                      <p:cNvPr id="110" name="TextBox 109"/>
                      <p:cNvSpPr txBox="1"/>
                      <p:nvPr/>
                    </p:nvSpPr>
                    <p:spPr>
                      <a:xfrm>
                        <a:off x="6871359" y="6072410"/>
                        <a:ext cx="227804" cy="369332"/>
                      </a:xfrm>
                      <a:prstGeom prst="rect">
                        <a:avLst/>
                      </a:prstGeom>
                      <a:noFill/>
                    </p:spPr>
                    <p:txBody>
                      <a:bodyPr wrap="square" rtlCol="0">
                        <a:spAutoFit/>
                      </a:bodyPr>
                      <a:lstStyle/>
                      <a:p>
                        <a:pPr algn="ctr"/>
                        <a:r>
                          <a:rPr lang="en-US" dirty="0" smtClean="0"/>
                          <a:t>1</a:t>
                        </a:r>
                        <a:endParaRPr lang="en-US" dirty="0"/>
                      </a:p>
                    </p:txBody>
                  </p:sp>
                  <p:sp>
                    <p:nvSpPr>
                      <p:cNvPr id="111" name="TextBox 110"/>
                      <p:cNvSpPr txBox="1"/>
                      <p:nvPr/>
                    </p:nvSpPr>
                    <p:spPr>
                      <a:xfrm>
                        <a:off x="7212025" y="6076268"/>
                        <a:ext cx="227804" cy="369332"/>
                      </a:xfrm>
                      <a:prstGeom prst="rect">
                        <a:avLst/>
                      </a:prstGeom>
                      <a:noFill/>
                    </p:spPr>
                    <p:txBody>
                      <a:bodyPr wrap="square" rtlCol="0">
                        <a:spAutoFit/>
                      </a:bodyPr>
                      <a:lstStyle/>
                      <a:p>
                        <a:pPr algn="ctr"/>
                        <a:r>
                          <a:rPr lang="en-US" dirty="0" smtClean="0"/>
                          <a:t>2</a:t>
                        </a:r>
                        <a:endParaRPr lang="en-US" dirty="0"/>
                      </a:p>
                    </p:txBody>
                  </p:sp>
                </p:grpSp>
                <p:grpSp>
                  <p:nvGrpSpPr>
                    <p:cNvPr id="107" name="Group 106"/>
                    <p:cNvGrpSpPr/>
                    <p:nvPr/>
                  </p:nvGrpSpPr>
                  <p:grpSpPr>
                    <a:xfrm>
                      <a:off x="7552691" y="6072303"/>
                      <a:ext cx="568470" cy="372142"/>
                      <a:chOff x="6871359" y="6076268"/>
                      <a:chExt cx="568470" cy="372142"/>
                    </a:xfrm>
                  </p:grpSpPr>
                  <p:sp>
                    <p:nvSpPr>
                      <p:cNvPr id="108" name="TextBox 107"/>
                      <p:cNvSpPr txBox="1"/>
                      <p:nvPr/>
                    </p:nvSpPr>
                    <p:spPr>
                      <a:xfrm>
                        <a:off x="6871359" y="6079078"/>
                        <a:ext cx="227804" cy="369332"/>
                      </a:xfrm>
                      <a:prstGeom prst="rect">
                        <a:avLst/>
                      </a:prstGeom>
                      <a:noFill/>
                    </p:spPr>
                    <p:txBody>
                      <a:bodyPr wrap="square" rtlCol="0">
                        <a:spAutoFit/>
                      </a:bodyPr>
                      <a:lstStyle/>
                      <a:p>
                        <a:pPr algn="ctr"/>
                        <a:r>
                          <a:rPr lang="en-US" dirty="0" smtClean="0"/>
                          <a:t>3</a:t>
                        </a:r>
                        <a:endParaRPr lang="en-US" dirty="0"/>
                      </a:p>
                    </p:txBody>
                  </p:sp>
                  <p:sp>
                    <p:nvSpPr>
                      <p:cNvPr id="109" name="TextBox 108"/>
                      <p:cNvSpPr txBox="1"/>
                      <p:nvPr/>
                    </p:nvSpPr>
                    <p:spPr>
                      <a:xfrm>
                        <a:off x="7212025" y="6076268"/>
                        <a:ext cx="227804" cy="369332"/>
                      </a:xfrm>
                      <a:prstGeom prst="rect">
                        <a:avLst/>
                      </a:prstGeom>
                      <a:noFill/>
                    </p:spPr>
                    <p:txBody>
                      <a:bodyPr wrap="square" rtlCol="0">
                        <a:spAutoFit/>
                      </a:bodyPr>
                      <a:lstStyle/>
                      <a:p>
                        <a:pPr algn="ctr"/>
                        <a:r>
                          <a:rPr lang="en-US" dirty="0"/>
                          <a:t>4</a:t>
                        </a:r>
                      </a:p>
                    </p:txBody>
                  </p:sp>
                </p:grpSp>
              </p:grpSp>
              <p:grpSp>
                <p:nvGrpSpPr>
                  <p:cNvPr id="97" name="Group 96"/>
                  <p:cNvGrpSpPr/>
                  <p:nvPr/>
                </p:nvGrpSpPr>
                <p:grpSpPr>
                  <a:xfrm>
                    <a:off x="8234023" y="6071255"/>
                    <a:ext cx="1249802" cy="373297"/>
                    <a:chOff x="6871359" y="6060825"/>
                    <a:chExt cx="1249802" cy="373297"/>
                  </a:xfrm>
                </p:grpSpPr>
                <p:grpSp>
                  <p:nvGrpSpPr>
                    <p:cNvPr id="100" name="Group 99"/>
                    <p:cNvGrpSpPr/>
                    <p:nvPr/>
                  </p:nvGrpSpPr>
                  <p:grpSpPr>
                    <a:xfrm>
                      <a:off x="6871359" y="6061028"/>
                      <a:ext cx="568470" cy="373094"/>
                      <a:chOff x="6871359" y="6061028"/>
                      <a:chExt cx="568470" cy="373094"/>
                    </a:xfrm>
                  </p:grpSpPr>
                  <p:sp>
                    <p:nvSpPr>
                      <p:cNvPr id="104" name="TextBox 103"/>
                      <p:cNvSpPr txBox="1"/>
                      <p:nvPr/>
                    </p:nvSpPr>
                    <p:spPr>
                      <a:xfrm>
                        <a:off x="6871359" y="6064790"/>
                        <a:ext cx="227804" cy="369332"/>
                      </a:xfrm>
                      <a:prstGeom prst="rect">
                        <a:avLst/>
                      </a:prstGeom>
                      <a:noFill/>
                    </p:spPr>
                    <p:txBody>
                      <a:bodyPr wrap="square" rtlCol="0">
                        <a:spAutoFit/>
                      </a:bodyPr>
                      <a:lstStyle/>
                      <a:p>
                        <a:pPr algn="ctr"/>
                        <a:r>
                          <a:rPr lang="en-US" dirty="0"/>
                          <a:t>5</a:t>
                        </a:r>
                      </a:p>
                    </p:txBody>
                  </p:sp>
                  <p:sp>
                    <p:nvSpPr>
                      <p:cNvPr id="105" name="TextBox 104"/>
                      <p:cNvSpPr txBox="1"/>
                      <p:nvPr/>
                    </p:nvSpPr>
                    <p:spPr>
                      <a:xfrm>
                        <a:off x="7212025" y="6061028"/>
                        <a:ext cx="227804" cy="369332"/>
                      </a:xfrm>
                      <a:prstGeom prst="rect">
                        <a:avLst/>
                      </a:prstGeom>
                      <a:noFill/>
                    </p:spPr>
                    <p:txBody>
                      <a:bodyPr wrap="square" rtlCol="0">
                        <a:spAutoFit/>
                      </a:bodyPr>
                      <a:lstStyle/>
                      <a:p>
                        <a:pPr algn="ctr"/>
                        <a:r>
                          <a:rPr lang="en-US" dirty="0"/>
                          <a:t>6</a:t>
                        </a:r>
                      </a:p>
                    </p:txBody>
                  </p:sp>
                </p:grpSp>
                <p:grpSp>
                  <p:nvGrpSpPr>
                    <p:cNvPr id="101" name="Group 100"/>
                    <p:cNvGrpSpPr/>
                    <p:nvPr/>
                  </p:nvGrpSpPr>
                  <p:grpSpPr>
                    <a:xfrm>
                      <a:off x="7552691" y="6060825"/>
                      <a:ext cx="568470" cy="373190"/>
                      <a:chOff x="6871359" y="6064790"/>
                      <a:chExt cx="568470" cy="373190"/>
                    </a:xfrm>
                  </p:grpSpPr>
                  <p:sp>
                    <p:nvSpPr>
                      <p:cNvPr id="102" name="TextBox 101"/>
                      <p:cNvSpPr txBox="1"/>
                      <p:nvPr/>
                    </p:nvSpPr>
                    <p:spPr>
                      <a:xfrm>
                        <a:off x="6871359" y="6064790"/>
                        <a:ext cx="227804" cy="369332"/>
                      </a:xfrm>
                      <a:prstGeom prst="rect">
                        <a:avLst/>
                      </a:prstGeom>
                      <a:noFill/>
                    </p:spPr>
                    <p:txBody>
                      <a:bodyPr wrap="square" rtlCol="0">
                        <a:spAutoFit/>
                      </a:bodyPr>
                      <a:lstStyle/>
                      <a:p>
                        <a:pPr algn="ctr"/>
                        <a:r>
                          <a:rPr lang="en-US" dirty="0"/>
                          <a:t>7</a:t>
                        </a:r>
                      </a:p>
                    </p:txBody>
                  </p:sp>
                  <p:sp>
                    <p:nvSpPr>
                      <p:cNvPr id="103" name="TextBox 102"/>
                      <p:cNvSpPr txBox="1"/>
                      <p:nvPr/>
                    </p:nvSpPr>
                    <p:spPr>
                      <a:xfrm>
                        <a:off x="7212025" y="6068648"/>
                        <a:ext cx="227804" cy="369332"/>
                      </a:xfrm>
                      <a:prstGeom prst="rect">
                        <a:avLst/>
                      </a:prstGeom>
                      <a:noFill/>
                    </p:spPr>
                    <p:txBody>
                      <a:bodyPr wrap="square" rtlCol="0">
                        <a:spAutoFit/>
                      </a:bodyPr>
                      <a:lstStyle/>
                      <a:p>
                        <a:pPr algn="ctr"/>
                        <a:r>
                          <a:rPr lang="en-US" dirty="0" smtClean="0"/>
                          <a:t>8</a:t>
                        </a:r>
                        <a:endParaRPr lang="en-US" dirty="0"/>
                      </a:p>
                    </p:txBody>
                  </p:sp>
                </p:grpSp>
              </p:grpSp>
              <p:sp>
                <p:nvSpPr>
                  <p:cNvPr id="98" name="TextBox 97"/>
                  <p:cNvSpPr txBox="1"/>
                  <p:nvPr/>
                </p:nvSpPr>
                <p:spPr>
                  <a:xfrm>
                    <a:off x="9596687" y="6071255"/>
                    <a:ext cx="227804" cy="369332"/>
                  </a:xfrm>
                  <a:prstGeom prst="rect">
                    <a:avLst/>
                  </a:prstGeom>
                  <a:noFill/>
                </p:spPr>
                <p:txBody>
                  <a:bodyPr wrap="square" rtlCol="0">
                    <a:spAutoFit/>
                  </a:bodyPr>
                  <a:lstStyle/>
                  <a:p>
                    <a:pPr algn="ctr"/>
                    <a:r>
                      <a:rPr lang="en-US" dirty="0" smtClean="0"/>
                      <a:t>9</a:t>
                    </a:r>
                    <a:endParaRPr lang="en-US" dirty="0"/>
                  </a:p>
                </p:txBody>
              </p:sp>
              <p:sp>
                <p:nvSpPr>
                  <p:cNvPr id="99" name="TextBox 98"/>
                  <p:cNvSpPr txBox="1"/>
                  <p:nvPr/>
                </p:nvSpPr>
                <p:spPr>
                  <a:xfrm>
                    <a:off x="9837647" y="6064664"/>
                    <a:ext cx="424172" cy="369332"/>
                  </a:xfrm>
                  <a:prstGeom prst="rect">
                    <a:avLst/>
                  </a:prstGeom>
                  <a:noFill/>
                </p:spPr>
                <p:txBody>
                  <a:bodyPr wrap="square" rtlCol="0">
                    <a:spAutoFit/>
                  </a:bodyPr>
                  <a:lstStyle/>
                  <a:p>
                    <a:pPr algn="ctr"/>
                    <a:r>
                      <a:rPr lang="en-US" dirty="0" smtClean="0"/>
                      <a:t>10</a:t>
                    </a:r>
                    <a:endParaRPr lang="en-US" dirty="0"/>
                  </a:p>
                </p:txBody>
              </p:sp>
            </p:grpSp>
            <p:cxnSp>
              <p:nvCxnSpPr>
                <p:cNvPr id="81" name="Straight Connector 80"/>
                <p:cNvCxnSpPr/>
                <p:nvPr/>
              </p:nvCxnSpPr>
              <p:spPr>
                <a:xfrm flipH="1">
                  <a:off x="6747744" y="5556969"/>
                  <a:ext cx="4243166" cy="1"/>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747744" y="1814482"/>
                  <a:ext cx="0" cy="372886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sp>
              <p:nvSpPr>
                <p:cNvPr id="83" name="Oval 82"/>
                <p:cNvSpPr/>
                <p:nvPr/>
              </p:nvSpPr>
              <p:spPr>
                <a:xfrm>
                  <a:off x="6674216" y="5481783"/>
                  <a:ext cx="147799" cy="15708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4" name="TextBox 83"/>
                <p:cNvSpPr txBox="1"/>
                <p:nvPr/>
              </p:nvSpPr>
              <p:spPr>
                <a:xfrm rot="16200000">
                  <a:off x="6230023" y="5341176"/>
                  <a:ext cx="227804" cy="369332"/>
                </a:xfrm>
                <a:prstGeom prst="rect">
                  <a:avLst/>
                </a:prstGeom>
                <a:noFill/>
              </p:spPr>
              <p:txBody>
                <a:bodyPr wrap="square" rtlCol="0">
                  <a:spAutoFit/>
                </a:bodyPr>
                <a:lstStyle/>
                <a:p>
                  <a:pPr algn="ctr"/>
                  <a:r>
                    <a:rPr lang="en-US" dirty="0"/>
                    <a:t>0</a:t>
                  </a:r>
                </a:p>
              </p:txBody>
            </p:sp>
            <p:sp>
              <p:nvSpPr>
                <p:cNvPr id="85" name="TextBox 84"/>
                <p:cNvSpPr txBox="1"/>
                <p:nvPr/>
              </p:nvSpPr>
              <p:spPr>
                <a:xfrm>
                  <a:off x="6654090" y="5863122"/>
                  <a:ext cx="227804" cy="369332"/>
                </a:xfrm>
                <a:prstGeom prst="rect">
                  <a:avLst/>
                </a:prstGeom>
                <a:noFill/>
              </p:spPr>
              <p:txBody>
                <a:bodyPr wrap="square" rtlCol="0">
                  <a:spAutoFit/>
                </a:bodyPr>
                <a:lstStyle/>
                <a:p>
                  <a:pPr algn="ctr"/>
                  <a:r>
                    <a:rPr lang="en-US" dirty="0"/>
                    <a:t>0</a:t>
                  </a:r>
                </a:p>
              </p:txBody>
            </p:sp>
          </p:grpSp>
        </p:grpSp>
        <p:sp>
          <p:nvSpPr>
            <p:cNvPr id="132" name="TextBox 131"/>
            <p:cNvSpPr txBox="1"/>
            <p:nvPr/>
          </p:nvSpPr>
          <p:spPr>
            <a:xfrm>
              <a:off x="5157154" y="3138613"/>
              <a:ext cx="667514" cy="369332"/>
            </a:xfrm>
            <a:prstGeom prst="rect">
              <a:avLst/>
            </a:prstGeom>
            <a:noFill/>
          </p:spPr>
          <p:txBody>
            <a:bodyPr wrap="square" rtlCol="0">
              <a:spAutoFit/>
            </a:bodyPr>
            <a:lstStyle/>
            <a:p>
              <a:r>
                <a:rPr lang="en-US" b="1" dirty="0" smtClean="0">
                  <a:solidFill>
                    <a:srgbClr val="B543BD"/>
                  </a:solidFill>
                </a:rPr>
                <a:t>y = 6</a:t>
              </a:r>
              <a:endParaRPr lang="en-US" b="1" dirty="0">
                <a:solidFill>
                  <a:srgbClr val="B543BD"/>
                </a:solidFill>
              </a:endParaRPr>
            </a:p>
          </p:txBody>
        </p:sp>
        <p:sp>
          <p:nvSpPr>
            <p:cNvPr id="133" name="TextBox 132"/>
            <p:cNvSpPr txBox="1"/>
            <p:nvPr/>
          </p:nvSpPr>
          <p:spPr>
            <a:xfrm>
              <a:off x="6655347" y="4243639"/>
              <a:ext cx="667514" cy="369332"/>
            </a:xfrm>
            <a:prstGeom prst="rect">
              <a:avLst/>
            </a:prstGeom>
            <a:noFill/>
          </p:spPr>
          <p:txBody>
            <a:bodyPr wrap="square" rtlCol="0">
              <a:spAutoFit/>
            </a:bodyPr>
            <a:lstStyle/>
            <a:p>
              <a:r>
                <a:rPr lang="en-US" b="1" dirty="0" smtClean="0">
                  <a:solidFill>
                    <a:schemeClr val="accent6">
                      <a:lumMod val="75000"/>
                    </a:schemeClr>
                  </a:solidFill>
                </a:rPr>
                <a:t>x = 7</a:t>
              </a:r>
              <a:endParaRPr lang="en-US" b="1" dirty="0">
                <a:solidFill>
                  <a:schemeClr val="accent6">
                    <a:lumMod val="75000"/>
                  </a:schemeClr>
                </a:solidFill>
              </a:endParaRPr>
            </a:p>
          </p:txBody>
        </p:sp>
        <p:sp>
          <p:nvSpPr>
            <p:cNvPr id="134" name="TextBox 133"/>
            <p:cNvSpPr txBox="1"/>
            <p:nvPr/>
          </p:nvSpPr>
          <p:spPr>
            <a:xfrm>
              <a:off x="6572511" y="3153978"/>
              <a:ext cx="766029" cy="369332"/>
            </a:xfrm>
            <a:prstGeom prst="rect">
              <a:avLst/>
            </a:prstGeom>
            <a:noFill/>
          </p:spPr>
          <p:txBody>
            <a:bodyPr wrap="square" rtlCol="0">
              <a:spAutoFit/>
            </a:bodyPr>
            <a:lstStyle/>
            <a:p>
              <a:pPr algn="ctr"/>
              <a:r>
                <a:rPr lang="en-US" b="1" dirty="0" smtClean="0"/>
                <a:t>(</a:t>
              </a:r>
              <a:r>
                <a:rPr lang="en-US" b="1" dirty="0" smtClean="0">
                  <a:solidFill>
                    <a:schemeClr val="accent6">
                      <a:lumMod val="75000"/>
                    </a:schemeClr>
                  </a:solidFill>
                </a:rPr>
                <a:t>7</a:t>
              </a:r>
              <a:r>
                <a:rPr lang="en-US" b="1" dirty="0" smtClean="0"/>
                <a:t>,</a:t>
              </a:r>
              <a:r>
                <a:rPr lang="en-US" b="1" dirty="0" smtClean="0">
                  <a:solidFill>
                    <a:srgbClr val="B543BD"/>
                  </a:solidFill>
                </a:rPr>
                <a:t>6</a:t>
              </a:r>
              <a:r>
                <a:rPr lang="en-US" b="1" dirty="0" smtClean="0"/>
                <a:t>)</a:t>
              </a:r>
              <a:endParaRPr lang="en-US" b="1" dirty="0"/>
            </a:p>
          </p:txBody>
        </p:sp>
        <p:sp>
          <p:nvSpPr>
            <p:cNvPr id="135" name="TextBox 134"/>
            <p:cNvSpPr txBox="1"/>
            <p:nvPr/>
          </p:nvSpPr>
          <p:spPr>
            <a:xfrm>
              <a:off x="4934248" y="2371155"/>
              <a:ext cx="4524077" cy="369332"/>
            </a:xfrm>
            <a:prstGeom prst="rect">
              <a:avLst/>
            </a:prstGeom>
            <a:noFill/>
          </p:spPr>
          <p:txBody>
            <a:bodyPr wrap="square" rtlCol="0">
              <a:spAutoFit/>
            </a:bodyPr>
            <a:lstStyle/>
            <a:p>
              <a:pPr algn="ctr"/>
              <a:r>
                <a:rPr lang="en-US" dirty="0" smtClean="0"/>
                <a:t>Coordinates are expressed as (</a:t>
              </a:r>
              <a:r>
                <a:rPr lang="en-US" dirty="0" smtClean="0">
                  <a:solidFill>
                    <a:schemeClr val="accent6">
                      <a:lumMod val="75000"/>
                    </a:schemeClr>
                  </a:solidFill>
                </a:rPr>
                <a:t>x value</a:t>
              </a:r>
              <a:r>
                <a:rPr lang="en-US" dirty="0" smtClean="0"/>
                <a:t>, </a:t>
              </a:r>
              <a:r>
                <a:rPr lang="en-US" dirty="0" smtClean="0">
                  <a:solidFill>
                    <a:srgbClr val="B543BD"/>
                  </a:solidFill>
                </a:rPr>
                <a:t>y value</a:t>
              </a:r>
              <a:r>
                <a:rPr lang="en-US" dirty="0" smtClean="0"/>
                <a:t>)</a:t>
              </a:r>
              <a:endParaRPr lang="en-US" dirty="0"/>
            </a:p>
          </p:txBody>
        </p:sp>
        <p:cxnSp>
          <p:nvCxnSpPr>
            <p:cNvPr id="137" name="Straight Arrow Connector 136"/>
            <p:cNvCxnSpPr/>
            <p:nvPr/>
          </p:nvCxnSpPr>
          <p:spPr>
            <a:xfrm flipH="1">
              <a:off x="7230043" y="2734453"/>
              <a:ext cx="1270825" cy="479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74882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39091" y="1491900"/>
            <a:ext cx="4284138" cy="3970318"/>
          </a:xfrm>
          <a:prstGeom prst="rect">
            <a:avLst/>
          </a:prstGeom>
        </p:spPr>
        <p:txBody>
          <a:bodyPr wrap="square">
            <a:spAutoFit/>
          </a:bodyPr>
          <a:lstStyle/>
          <a:p>
            <a:pPr algn="ctr"/>
            <a:r>
              <a:rPr lang="en-US" b="1" dirty="0" smtClean="0">
                <a:solidFill>
                  <a:srgbClr val="3366FF"/>
                </a:solidFill>
              </a:rPr>
              <a:t>Scatter Plots </a:t>
            </a:r>
            <a:r>
              <a:rPr lang="en-US" dirty="0" smtClean="0"/>
              <a:t>are a way of plotting multiple data points on one graph. They can help us see patterns and trends. </a:t>
            </a:r>
            <a:endParaRPr lang="en-US" dirty="0" smtClean="0"/>
          </a:p>
          <a:p>
            <a:pPr algn="ctr"/>
            <a:endParaRPr lang="en-US" dirty="0" smtClean="0"/>
          </a:p>
          <a:p>
            <a:pPr algn="ctr"/>
            <a:endParaRPr lang="en-US" dirty="0"/>
          </a:p>
          <a:p>
            <a:r>
              <a:rPr lang="en-US" dirty="0" smtClean="0"/>
              <a:t>For our example, we took all of the height measurements for Plant A and Plant B from our chart and </a:t>
            </a:r>
            <a:r>
              <a:rPr lang="en-US" dirty="0" smtClean="0">
                <a:solidFill>
                  <a:srgbClr val="000000"/>
                </a:solidFill>
              </a:rPr>
              <a:t>displayed it on this </a:t>
            </a:r>
            <a:r>
              <a:rPr lang="en-US" dirty="0" smtClean="0">
                <a:solidFill>
                  <a:srgbClr val="000000"/>
                </a:solidFill>
              </a:rPr>
              <a:t>plot. </a:t>
            </a:r>
            <a:r>
              <a:rPr lang="en-US" dirty="0" smtClean="0">
                <a:solidFill>
                  <a:srgbClr val="000000"/>
                </a:solidFill>
              </a:rPr>
              <a:t>As you can see, the Independent Variable (the type of fertilizer used) goes on the X axis. The Dependent Variable (the height of the plant) goes on the Y axis. </a:t>
            </a:r>
            <a:endParaRPr lang="en-US" dirty="0">
              <a:solidFill>
                <a:srgbClr val="000000"/>
              </a:solidFill>
            </a:endParaRPr>
          </a:p>
          <a:p>
            <a:r>
              <a:rPr lang="en-US" dirty="0" smtClean="0">
                <a:solidFill>
                  <a:srgbClr val="000000"/>
                </a:solidFill>
              </a:rPr>
              <a:t>What patterns do you see for Plant A (the blue dots) and Plant B (the red dots).</a:t>
            </a:r>
            <a:endParaRPr lang="en-US" dirty="0" smtClean="0"/>
          </a:p>
        </p:txBody>
      </p:sp>
      <p:sp>
        <p:nvSpPr>
          <p:cNvPr id="41" name="TextBox 40"/>
          <p:cNvSpPr txBox="1"/>
          <p:nvPr/>
        </p:nvSpPr>
        <p:spPr>
          <a:xfrm>
            <a:off x="401228" y="421833"/>
            <a:ext cx="3958855" cy="769441"/>
          </a:xfrm>
          <a:prstGeom prst="rect">
            <a:avLst/>
          </a:prstGeom>
          <a:noFill/>
        </p:spPr>
        <p:txBody>
          <a:bodyPr wrap="square" rtlCol="0">
            <a:spAutoFit/>
          </a:bodyPr>
          <a:lstStyle/>
          <a:p>
            <a:pPr algn="ctr"/>
            <a:r>
              <a:rPr lang="en-US" sz="4400" dirty="0" smtClean="0">
                <a:latin typeface="American Typewriter"/>
                <a:cs typeface="American Typewriter"/>
              </a:rPr>
              <a:t>Scatter Plots</a:t>
            </a:r>
            <a:endParaRPr lang="en-US" sz="4400" dirty="0">
              <a:latin typeface="American Typewriter"/>
              <a:cs typeface="American Typewriter"/>
            </a:endParaRPr>
          </a:p>
        </p:txBody>
      </p:sp>
      <p:grpSp>
        <p:nvGrpSpPr>
          <p:cNvPr id="44" name="Group 43"/>
          <p:cNvGrpSpPr/>
          <p:nvPr/>
        </p:nvGrpSpPr>
        <p:grpSpPr>
          <a:xfrm>
            <a:off x="4867422" y="644084"/>
            <a:ext cx="7482756" cy="5909795"/>
            <a:chOff x="4867422" y="644084"/>
            <a:chExt cx="7482756" cy="5909795"/>
          </a:xfrm>
        </p:grpSpPr>
        <p:grpSp>
          <p:nvGrpSpPr>
            <p:cNvPr id="2" name="Group 1"/>
            <p:cNvGrpSpPr/>
            <p:nvPr/>
          </p:nvGrpSpPr>
          <p:grpSpPr>
            <a:xfrm>
              <a:off x="4867422" y="644084"/>
              <a:ext cx="7482756" cy="5909795"/>
              <a:chOff x="4898861" y="421833"/>
              <a:chExt cx="7482756" cy="5909795"/>
            </a:xfrm>
          </p:grpSpPr>
          <p:grpSp>
            <p:nvGrpSpPr>
              <p:cNvPr id="3" name="Group 2"/>
              <p:cNvGrpSpPr/>
              <p:nvPr/>
            </p:nvGrpSpPr>
            <p:grpSpPr>
              <a:xfrm>
                <a:off x="4898861" y="421833"/>
                <a:ext cx="7482756" cy="5909795"/>
                <a:chOff x="4189018" y="421833"/>
                <a:chExt cx="7844619" cy="6094771"/>
              </a:xfrm>
            </p:grpSpPr>
            <p:grpSp>
              <p:nvGrpSpPr>
                <p:cNvPr id="19" name="Group 18"/>
                <p:cNvGrpSpPr/>
                <p:nvPr/>
              </p:nvGrpSpPr>
              <p:grpSpPr>
                <a:xfrm>
                  <a:off x="4189018" y="421833"/>
                  <a:ext cx="7844619" cy="6094771"/>
                  <a:chOff x="1150793" y="634969"/>
                  <a:chExt cx="7844619" cy="6094771"/>
                </a:xfrm>
              </p:grpSpPr>
              <p:grpSp>
                <p:nvGrpSpPr>
                  <p:cNvPr id="27" name="Group 26"/>
                  <p:cNvGrpSpPr/>
                  <p:nvPr/>
                </p:nvGrpSpPr>
                <p:grpSpPr>
                  <a:xfrm>
                    <a:off x="1150793" y="634969"/>
                    <a:ext cx="7844619" cy="5681908"/>
                    <a:chOff x="1150793" y="634969"/>
                    <a:chExt cx="7844619" cy="5681908"/>
                  </a:xfrm>
                </p:grpSpPr>
                <p:graphicFrame>
                  <p:nvGraphicFramePr>
                    <p:cNvPr id="29" name="Chart 28"/>
                    <p:cNvGraphicFramePr/>
                    <p:nvPr>
                      <p:extLst>
                        <p:ext uri="{D42A27DB-BD31-4B8C-83A1-F6EECF244321}">
                          <p14:modId xmlns:p14="http://schemas.microsoft.com/office/powerpoint/2010/main" val="2526888801"/>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Box 29"/>
                    <p:cNvSpPr txBox="1"/>
                    <p:nvPr/>
                  </p:nvSpPr>
                  <p:spPr>
                    <a:xfrm>
                      <a:off x="2308607" y="5935985"/>
                      <a:ext cx="702594" cy="380892"/>
                    </a:xfrm>
                    <a:prstGeom prst="rect">
                      <a:avLst/>
                    </a:prstGeom>
                    <a:noFill/>
                  </p:spPr>
                  <p:txBody>
                    <a:bodyPr wrap="square" rtlCol="0">
                      <a:spAutoFit/>
                    </a:bodyPr>
                    <a:lstStyle/>
                    <a:p>
                      <a:pPr algn="ctr"/>
                      <a:r>
                        <a:rPr lang="en-US" dirty="0" smtClean="0"/>
                        <a:t> 1</a:t>
                      </a:r>
                      <a:endParaRPr lang="en-US" dirty="0"/>
                    </a:p>
                  </p:txBody>
                </p:sp>
                <p:sp>
                  <p:nvSpPr>
                    <p:cNvPr id="31" name="TextBox 30"/>
                    <p:cNvSpPr txBox="1"/>
                    <p:nvPr/>
                  </p:nvSpPr>
                  <p:spPr>
                    <a:xfrm rot="16200000">
                      <a:off x="361766" y="3418999"/>
                      <a:ext cx="1965248" cy="387193"/>
                    </a:xfrm>
                    <a:prstGeom prst="rect">
                      <a:avLst/>
                    </a:prstGeom>
                    <a:noFill/>
                  </p:spPr>
                  <p:txBody>
                    <a:bodyPr wrap="square" rtlCol="0">
                      <a:spAutoFit/>
                    </a:bodyPr>
                    <a:lstStyle/>
                    <a:p>
                      <a:pPr algn="ctr"/>
                      <a:r>
                        <a:rPr lang="en-US" b="1" dirty="0" smtClean="0">
                          <a:solidFill>
                            <a:srgbClr val="B543BD"/>
                          </a:solidFill>
                        </a:rPr>
                        <a:t>Plant Height (cm)</a:t>
                      </a:r>
                      <a:endParaRPr lang="en-US" b="1" dirty="0">
                        <a:solidFill>
                          <a:srgbClr val="B543BD"/>
                        </a:solidFill>
                      </a:endParaRPr>
                    </a:p>
                  </p:txBody>
                </p:sp>
                <p:sp>
                  <p:nvSpPr>
                    <p:cNvPr id="32" name="TextBox 31"/>
                    <p:cNvSpPr txBox="1"/>
                    <p:nvPr/>
                  </p:nvSpPr>
                  <p:spPr>
                    <a:xfrm>
                      <a:off x="3094122"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33" name="Group 32"/>
                    <p:cNvGrpSpPr/>
                    <p:nvPr/>
                  </p:nvGrpSpPr>
                  <p:grpSpPr>
                    <a:xfrm>
                      <a:off x="7323209" y="2629971"/>
                      <a:ext cx="1672203" cy="1774802"/>
                      <a:chOff x="7782598" y="2629971"/>
                      <a:chExt cx="1672203" cy="1774802"/>
                    </a:xfrm>
                  </p:grpSpPr>
                  <p:grpSp>
                    <p:nvGrpSpPr>
                      <p:cNvPr id="34" name="Group 33"/>
                      <p:cNvGrpSpPr/>
                      <p:nvPr/>
                    </p:nvGrpSpPr>
                    <p:grpSpPr>
                      <a:xfrm>
                        <a:off x="7782598" y="3133198"/>
                        <a:ext cx="1672203" cy="1271575"/>
                        <a:chOff x="7323209" y="3650094"/>
                        <a:chExt cx="1672203" cy="1271575"/>
                      </a:xfrm>
                    </p:grpSpPr>
                    <p:sp>
                      <p:nvSpPr>
                        <p:cNvPr id="36" name="TextBox 35"/>
                        <p:cNvSpPr txBox="1"/>
                        <p:nvPr/>
                      </p:nvSpPr>
                      <p:spPr>
                        <a:xfrm>
                          <a:off x="7633971" y="3650094"/>
                          <a:ext cx="1361441" cy="584776"/>
                        </a:xfrm>
                        <a:prstGeom prst="rect">
                          <a:avLst/>
                        </a:prstGeom>
                        <a:noFill/>
                      </p:spPr>
                      <p:txBody>
                        <a:bodyPr wrap="square" rtlCol="0">
                          <a:spAutoFit/>
                        </a:bodyPr>
                        <a:lstStyle/>
                        <a:p>
                          <a:r>
                            <a:rPr lang="en-US" sz="1600" dirty="0" smtClean="0"/>
                            <a:t>Plant A (Fertilizer 1)</a:t>
                          </a:r>
                          <a:endParaRPr lang="en-US" sz="1600" dirty="0"/>
                        </a:p>
                      </p:txBody>
                    </p:sp>
                    <p:sp>
                      <p:nvSpPr>
                        <p:cNvPr id="37" name="Rectangle 36"/>
                        <p:cNvSpPr/>
                        <p:nvPr/>
                      </p:nvSpPr>
                      <p:spPr>
                        <a:xfrm>
                          <a:off x="7323209" y="3717771"/>
                          <a:ext cx="310762" cy="3201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323209" y="4453019"/>
                          <a:ext cx="310762" cy="3087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TextBox 38"/>
                        <p:cNvSpPr txBox="1"/>
                        <p:nvPr/>
                      </p:nvSpPr>
                      <p:spPr>
                        <a:xfrm>
                          <a:off x="7633971" y="4336893"/>
                          <a:ext cx="1361441" cy="584776"/>
                        </a:xfrm>
                        <a:prstGeom prst="rect">
                          <a:avLst/>
                        </a:prstGeom>
                        <a:noFill/>
                      </p:spPr>
                      <p:txBody>
                        <a:bodyPr wrap="square" rtlCol="0">
                          <a:spAutoFit/>
                        </a:bodyPr>
                        <a:lstStyle/>
                        <a:p>
                          <a:r>
                            <a:rPr lang="en-US" sz="1600" dirty="0" smtClean="0"/>
                            <a:t>Plant B (Fertilizer 2)</a:t>
                          </a:r>
                          <a:endParaRPr lang="en-US" sz="1600" dirty="0"/>
                        </a:p>
                      </p:txBody>
                    </p:sp>
                  </p:grpSp>
                  <p:sp>
                    <p:nvSpPr>
                      <p:cNvPr id="35" name="TextBox 34"/>
                      <p:cNvSpPr txBox="1"/>
                      <p:nvPr/>
                    </p:nvSpPr>
                    <p:spPr>
                      <a:xfrm>
                        <a:off x="8093360" y="2629971"/>
                        <a:ext cx="999847" cy="369332"/>
                      </a:xfrm>
                      <a:prstGeom prst="rect">
                        <a:avLst/>
                      </a:prstGeom>
                      <a:noFill/>
                    </p:spPr>
                    <p:txBody>
                      <a:bodyPr wrap="square" rtlCol="0">
                        <a:spAutoFit/>
                      </a:bodyPr>
                      <a:lstStyle/>
                      <a:p>
                        <a:pPr algn="ctr"/>
                        <a:r>
                          <a:rPr lang="en-US" b="1" dirty="0" smtClean="0"/>
                          <a:t>Key</a:t>
                        </a:r>
                        <a:endParaRPr lang="en-US" b="1" dirty="0"/>
                      </a:p>
                    </p:txBody>
                  </p:sp>
                </p:grpSp>
              </p:grpSp>
              <p:sp>
                <p:nvSpPr>
                  <p:cNvPr id="28" name="TextBox 27"/>
                  <p:cNvSpPr txBox="1"/>
                  <p:nvPr/>
                </p:nvSpPr>
                <p:spPr>
                  <a:xfrm>
                    <a:off x="3404884" y="6360408"/>
                    <a:ext cx="2378017" cy="369332"/>
                  </a:xfrm>
                  <a:prstGeom prst="rect">
                    <a:avLst/>
                  </a:prstGeom>
                  <a:noFill/>
                </p:spPr>
                <p:txBody>
                  <a:bodyPr wrap="square" rtlCol="0">
                    <a:spAutoFit/>
                  </a:bodyPr>
                  <a:lstStyle/>
                  <a:p>
                    <a:pPr algn="ctr"/>
                    <a:r>
                      <a:rPr lang="en-US" b="1" dirty="0" smtClean="0">
                        <a:solidFill>
                          <a:srgbClr val="FF6600"/>
                        </a:solidFill>
                      </a:rPr>
                      <a:t>Time (Days)</a:t>
                    </a:r>
                    <a:endParaRPr lang="en-US" b="1" dirty="0">
                      <a:solidFill>
                        <a:srgbClr val="FF6600"/>
                      </a:solidFill>
                    </a:endParaRPr>
                  </a:p>
                </p:txBody>
              </p:sp>
            </p:grpSp>
            <p:sp>
              <p:nvSpPr>
                <p:cNvPr id="20" name="TextBox 19"/>
                <p:cNvSpPr txBox="1"/>
                <p:nvPr/>
              </p:nvSpPr>
              <p:spPr>
                <a:xfrm>
                  <a:off x="6375034" y="5703960"/>
                  <a:ext cx="702594" cy="380892"/>
                </a:xfrm>
                <a:prstGeom prst="rect">
                  <a:avLst/>
                </a:prstGeom>
                <a:noFill/>
              </p:spPr>
              <p:txBody>
                <a:bodyPr wrap="square" rtlCol="0">
                  <a:spAutoFit/>
                </a:bodyPr>
                <a:lstStyle/>
                <a:p>
                  <a:pPr algn="ctr"/>
                  <a:r>
                    <a:rPr lang="en-US" dirty="0" smtClean="0"/>
                    <a:t> 2</a:t>
                  </a:r>
                  <a:endParaRPr lang="en-US" dirty="0"/>
                </a:p>
              </p:txBody>
            </p:sp>
            <p:sp>
              <p:nvSpPr>
                <p:cNvPr id="21" name="TextBox 20"/>
                <p:cNvSpPr txBox="1"/>
                <p:nvPr/>
              </p:nvSpPr>
              <p:spPr>
                <a:xfrm>
                  <a:off x="7460782" y="5703960"/>
                  <a:ext cx="702594" cy="380892"/>
                </a:xfrm>
                <a:prstGeom prst="rect">
                  <a:avLst/>
                </a:prstGeom>
                <a:noFill/>
              </p:spPr>
              <p:txBody>
                <a:bodyPr wrap="square" rtlCol="0">
                  <a:spAutoFit/>
                </a:bodyPr>
                <a:lstStyle/>
                <a:p>
                  <a:pPr algn="ctr"/>
                  <a:r>
                    <a:rPr lang="en-US" dirty="0" smtClean="0"/>
                    <a:t> 3</a:t>
                  </a:r>
                  <a:endParaRPr lang="en-US" dirty="0"/>
                </a:p>
              </p:txBody>
            </p:sp>
            <p:sp>
              <p:nvSpPr>
                <p:cNvPr id="22" name="TextBox 21"/>
                <p:cNvSpPr txBox="1"/>
                <p:nvPr/>
              </p:nvSpPr>
              <p:spPr>
                <a:xfrm>
                  <a:off x="8496934" y="5703960"/>
                  <a:ext cx="702594" cy="380892"/>
                </a:xfrm>
                <a:prstGeom prst="rect">
                  <a:avLst/>
                </a:prstGeom>
                <a:noFill/>
              </p:spPr>
              <p:txBody>
                <a:bodyPr wrap="square" rtlCol="0">
                  <a:spAutoFit/>
                </a:bodyPr>
                <a:lstStyle/>
                <a:p>
                  <a:pPr algn="ctr"/>
                  <a:r>
                    <a:rPr lang="en-US" dirty="0" smtClean="0"/>
                    <a:t> 4</a:t>
                  </a:r>
                  <a:endParaRPr lang="en-US" dirty="0"/>
                </a:p>
              </p:txBody>
            </p:sp>
            <p:cxnSp>
              <p:nvCxnSpPr>
                <p:cNvPr id="23" name="Straight Connector 22"/>
                <p:cNvCxnSpPr/>
                <p:nvPr/>
              </p:nvCxnSpPr>
              <p:spPr>
                <a:xfrm>
                  <a:off x="5252749" y="1365261"/>
                  <a:ext cx="4399" cy="4194787"/>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228532" y="5602273"/>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67279"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26" name="TextBox 25"/>
                <p:cNvSpPr txBox="1"/>
                <p:nvPr/>
              </p:nvSpPr>
              <p:spPr>
                <a:xfrm>
                  <a:off x="972731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sp>
            <p:nvSpPr>
              <p:cNvPr id="4" name="TextBox 3"/>
              <p:cNvSpPr txBox="1"/>
              <p:nvPr/>
            </p:nvSpPr>
            <p:spPr>
              <a:xfrm>
                <a:off x="5362434" y="4499906"/>
                <a:ext cx="485957" cy="369332"/>
              </a:xfrm>
              <a:prstGeom prst="rect">
                <a:avLst/>
              </a:prstGeom>
              <a:noFill/>
            </p:spPr>
            <p:txBody>
              <a:bodyPr wrap="square" rtlCol="0">
                <a:spAutoFit/>
              </a:bodyPr>
              <a:lstStyle/>
              <a:p>
                <a:pPr algn="ctr"/>
                <a:r>
                  <a:rPr lang="en-US" dirty="0"/>
                  <a:t>5</a:t>
                </a:r>
              </a:p>
            </p:txBody>
          </p:sp>
          <p:sp>
            <p:nvSpPr>
              <p:cNvPr id="5" name="TextBox 4"/>
              <p:cNvSpPr txBox="1"/>
              <p:nvPr/>
            </p:nvSpPr>
            <p:spPr>
              <a:xfrm>
                <a:off x="5347880" y="1240706"/>
                <a:ext cx="485957" cy="369332"/>
              </a:xfrm>
              <a:prstGeom prst="rect">
                <a:avLst/>
              </a:prstGeom>
              <a:noFill/>
            </p:spPr>
            <p:txBody>
              <a:bodyPr wrap="square" rtlCol="0">
                <a:spAutoFit/>
              </a:bodyPr>
              <a:lstStyle/>
              <a:p>
                <a:pPr algn="ctr"/>
                <a:r>
                  <a:rPr lang="en-US" dirty="0" smtClean="0"/>
                  <a:t>30</a:t>
                </a:r>
                <a:endParaRPr lang="en-US" dirty="0"/>
              </a:p>
            </p:txBody>
          </p:sp>
          <p:sp>
            <p:nvSpPr>
              <p:cNvPr id="6" name="TextBox 5"/>
              <p:cNvSpPr txBox="1"/>
              <p:nvPr/>
            </p:nvSpPr>
            <p:spPr>
              <a:xfrm>
                <a:off x="5362435" y="1925593"/>
                <a:ext cx="485957" cy="369332"/>
              </a:xfrm>
              <a:prstGeom prst="rect">
                <a:avLst/>
              </a:prstGeom>
              <a:noFill/>
            </p:spPr>
            <p:txBody>
              <a:bodyPr wrap="square" rtlCol="0">
                <a:spAutoFit/>
              </a:bodyPr>
              <a:lstStyle/>
              <a:p>
                <a:pPr algn="ctr"/>
                <a:r>
                  <a:rPr lang="en-US" dirty="0" smtClean="0"/>
                  <a:t>25</a:t>
                </a:r>
                <a:endParaRPr lang="en-US" dirty="0"/>
              </a:p>
            </p:txBody>
          </p:sp>
          <p:sp>
            <p:nvSpPr>
              <p:cNvPr id="7" name="TextBox 6"/>
              <p:cNvSpPr txBox="1"/>
              <p:nvPr/>
            </p:nvSpPr>
            <p:spPr>
              <a:xfrm>
                <a:off x="5362435" y="2540532"/>
                <a:ext cx="485957" cy="369332"/>
              </a:xfrm>
              <a:prstGeom prst="rect">
                <a:avLst/>
              </a:prstGeom>
              <a:noFill/>
            </p:spPr>
            <p:txBody>
              <a:bodyPr wrap="square" rtlCol="0">
                <a:spAutoFit/>
              </a:bodyPr>
              <a:lstStyle/>
              <a:p>
                <a:pPr algn="ctr"/>
                <a:r>
                  <a:rPr lang="en-US" dirty="0" smtClean="0"/>
                  <a:t>20</a:t>
                </a:r>
                <a:endParaRPr lang="en-US" dirty="0"/>
              </a:p>
            </p:txBody>
          </p:sp>
          <p:sp>
            <p:nvSpPr>
              <p:cNvPr id="8" name="TextBox 7"/>
              <p:cNvSpPr txBox="1"/>
              <p:nvPr/>
            </p:nvSpPr>
            <p:spPr>
              <a:xfrm>
                <a:off x="5337526" y="3261447"/>
                <a:ext cx="485957" cy="369332"/>
              </a:xfrm>
              <a:prstGeom prst="rect">
                <a:avLst/>
              </a:prstGeom>
              <a:noFill/>
            </p:spPr>
            <p:txBody>
              <a:bodyPr wrap="square" rtlCol="0">
                <a:spAutoFit/>
              </a:bodyPr>
              <a:lstStyle/>
              <a:p>
                <a:pPr algn="ctr"/>
                <a:r>
                  <a:rPr lang="en-US" dirty="0" smtClean="0"/>
                  <a:t>15</a:t>
                </a:r>
                <a:endParaRPr lang="en-US" dirty="0"/>
              </a:p>
            </p:txBody>
          </p:sp>
          <p:sp>
            <p:nvSpPr>
              <p:cNvPr id="9" name="TextBox 8"/>
              <p:cNvSpPr txBox="1"/>
              <p:nvPr/>
            </p:nvSpPr>
            <p:spPr>
              <a:xfrm>
                <a:off x="5362434" y="3892558"/>
                <a:ext cx="485957" cy="369332"/>
              </a:xfrm>
              <a:prstGeom prst="rect">
                <a:avLst/>
              </a:prstGeom>
              <a:noFill/>
            </p:spPr>
            <p:txBody>
              <a:bodyPr wrap="square" rtlCol="0">
                <a:spAutoFit/>
              </a:bodyPr>
              <a:lstStyle/>
              <a:p>
                <a:pPr algn="ctr"/>
                <a:r>
                  <a:rPr lang="en-US" dirty="0" smtClean="0"/>
                  <a:t>10</a:t>
                </a:r>
                <a:endParaRPr lang="en-US" dirty="0"/>
              </a:p>
            </p:txBody>
          </p:sp>
          <p:sp>
            <p:nvSpPr>
              <p:cNvPr id="10" name="Oval 9"/>
              <p:cNvSpPr/>
              <p:nvPr/>
            </p:nvSpPr>
            <p:spPr>
              <a:xfrm>
                <a:off x="6223737" y="499448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227282" y="4294882"/>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240778" y="3556974"/>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9317295" y="3367052"/>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9317295" y="205702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8227130" y="3088035"/>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7213634" y="3995366"/>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6223737" y="490315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848391" y="5370132"/>
                <a:ext cx="130264" cy="128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43" name="TextBox 42"/>
            <p:cNvSpPr txBox="1"/>
            <p:nvPr/>
          </p:nvSpPr>
          <p:spPr>
            <a:xfrm>
              <a:off x="5344178" y="5430781"/>
              <a:ext cx="485957" cy="369332"/>
            </a:xfrm>
            <a:prstGeom prst="rect">
              <a:avLst/>
            </a:prstGeom>
            <a:noFill/>
          </p:spPr>
          <p:txBody>
            <a:bodyPr wrap="square" rtlCol="0">
              <a:spAutoFit/>
            </a:bodyPr>
            <a:lstStyle/>
            <a:p>
              <a:pPr algn="ctr"/>
              <a:r>
                <a:rPr lang="en-US" dirty="0"/>
                <a:t>0</a:t>
              </a:r>
              <a:endParaRPr lang="en-US" dirty="0"/>
            </a:p>
          </p:txBody>
        </p:sp>
      </p:grpSp>
    </p:spTree>
    <p:extLst>
      <p:ext uri="{BB962C8B-B14F-4D97-AF65-F5344CB8AC3E}">
        <p14:creationId xmlns:p14="http://schemas.microsoft.com/office/powerpoint/2010/main" val="139443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878" y="846138"/>
            <a:ext cx="4837099" cy="1143000"/>
          </a:xfrm>
        </p:spPr>
        <p:txBody>
          <a:bodyPr>
            <a:noAutofit/>
          </a:bodyPr>
          <a:lstStyle/>
          <a:p>
            <a:r>
              <a:rPr lang="en-US" dirty="0" smtClean="0">
                <a:latin typeface="American Typewriter"/>
                <a:cs typeface="American Typewriter"/>
              </a:rPr>
              <a:t>Independent Variable</a:t>
            </a:r>
            <a:endParaRPr lang="en-US" dirty="0">
              <a:latin typeface="American Typewriter"/>
              <a:cs typeface="American Typewriter"/>
            </a:endParaRPr>
          </a:p>
        </p:txBody>
      </p:sp>
      <p:sp>
        <p:nvSpPr>
          <p:cNvPr id="4" name="TextBox 3"/>
          <p:cNvSpPr txBox="1"/>
          <p:nvPr/>
        </p:nvSpPr>
        <p:spPr>
          <a:xfrm>
            <a:off x="445878" y="2360270"/>
            <a:ext cx="4769543" cy="3693319"/>
          </a:xfrm>
          <a:prstGeom prst="rect">
            <a:avLst/>
          </a:prstGeom>
          <a:noFill/>
        </p:spPr>
        <p:txBody>
          <a:bodyPr wrap="square" rtlCol="0">
            <a:spAutoFit/>
          </a:bodyPr>
          <a:lstStyle/>
          <a:p>
            <a:pPr algn="ctr"/>
            <a:r>
              <a:rPr lang="en-US" dirty="0" smtClean="0"/>
              <a:t>An </a:t>
            </a:r>
            <a:r>
              <a:rPr lang="en-US" b="1" dirty="0" smtClean="0">
                <a:solidFill>
                  <a:srgbClr val="FF6600"/>
                </a:solidFill>
              </a:rPr>
              <a:t>Independent Variable </a:t>
            </a:r>
            <a:r>
              <a:rPr lang="en-US" dirty="0" smtClean="0"/>
              <a:t>is the part of the experiment that you </a:t>
            </a:r>
            <a:r>
              <a:rPr lang="en-US" b="1" dirty="0" smtClean="0"/>
              <a:t>choose to change</a:t>
            </a:r>
            <a:r>
              <a:rPr lang="en-US" dirty="0" smtClean="0"/>
              <a:t>. When you change something in an experiment you are trying to find the answer to your problem or question. The Independent variable in our example experiment is changing which type of fertilizer the two plants are given. This is the independent variable in this experiment because we are controlling the type of fertilizer Plant A and Plant B receive. The Independent Variable will always be shown on the X axis (horizontal axis) of the graph. </a:t>
            </a:r>
          </a:p>
          <a:p>
            <a:endParaRPr lang="en-US" dirty="0"/>
          </a:p>
        </p:txBody>
      </p:sp>
      <p:grpSp>
        <p:nvGrpSpPr>
          <p:cNvPr id="24" name="Group 23"/>
          <p:cNvGrpSpPr/>
          <p:nvPr/>
        </p:nvGrpSpPr>
        <p:grpSpPr>
          <a:xfrm>
            <a:off x="5857273" y="1048306"/>
            <a:ext cx="6120571" cy="4266619"/>
            <a:chOff x="6402693" y="1301828"/>
            <a:chExt cx="6120571" cy="4266619"/>
          </a:xfrm>
        </p:grpSpPr>
        <p:grpSp>
          <p:nvGrpSpPr>
            <p:cNvPr id="12" name="Group 11"/>
            <p:cNvGrpSpPr/>
            <p:nvPr/>
          </p:nvGrpSpPr>
          <p:grpSpPr>
            <a:xfrm>
              <a:off x="7119964" y="1702257"/>
              <a:ext cx="4243166" cy="3742488"/>
              <a:chOff x="5890423" y="1702257"/>
              <a:chExt cx="4243166" cy="3742488"/>
            </a:xfrm>
          </p:grpSpPr>
          <p:cxnSp>
            <p:nvCxnSpPr>
              <p:cNvPr id="6" name="Straight Connector 5"/>
              <p:cNvCxnSpPr/>
              <p:nvPr/>
            </p:nvCxnSpPr>
            <p:spPr>
              <a:xfrm>
                <a:off x="5890423" y="1702257"/>
                <a:ext cx="0" cy="3728865"/>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H="1">
                <a:off x="5890423" y="5444744"/>
                <a:ext cx="4243166" cy="1"/>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7960756" y="2642303"/>
              <a:ext cx="878244" cy="2741478"/>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 name="Rectangle 18"/>
            <p:cNvSpPr/>
            <p:nvPr/>
          </p:nvSpPr>
          <p:spPr>
            <a:xfrm>
              <a:off x="9816068" y="3647694"/>
              <a:ext cx="878244" cy="1736087"/>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 name="TextBox 21"/>
            <p:cNvSpPr txBox="1"/>
            <p:nvPr/>
          </p:nvSpPr>
          <p:spPr>
            <a:xfrm>
              <a:off x="6402693" y="1301828"/>
              <a:ext cx="1235500" cy="369332"/>
            </a:xfrm>
            <a:prstGeom prst="rect">
              <a:avLst/>
            </a:prstGeom>
            <a:noFill/>
          </p:spPr>
          <p:txBody>
            <a:bodyPr wrap="square" rtlCol="0">
              <a:spAutoFit/>
            </a:bodyPr>
            <a:lstStyle/>
            <a:p>
              <a:pPr algn="ctr"/>
              <a:r>
                <a:rPr lang="en-US" b="1" dirty="0" smtClean="0"/>
                <a:t>Y Axis</a:t>
              </a:r>
              <a:endParaRPr lang="en-US" b="1" dirty="0"/>
            </a:p>
          </p:txBody>
        </p:sp>
        <p:sp>
          <p:nvSpPr>
            <p:cNvPr id="23" name="TextBox 22"/>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cxnSp>
        <p:nvCxnSpPr>
          <p:cNvPr id="29" name="Straight Arrow Connector 28"/>
          <p:cNvCxnSpPr/>
          <p:nvPr/>
        </p:nvCxnSpPr>
        <p:spPr>
          <a:xfrm flipV="1">
            <a:off x="8917559" y="5314925"/>
            <a:ext cx="0" cy="6158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7415336" y="5966759"/>
            <a:ext cx="3222481" cy="369332"/>
          </a:xfrm>
          <a:prstGeom prst="rect">
            <a:avLst/>
          </a:prstGeom>
          <a:noFill/>
        </p:spPr>
        <p:txBody>
          <a:bodyPr wrap="square" rtlCol="0">
            <a:spAutoFit/>
          </a:bodyPr>
          <a:lstStyle/>
          <a:p>
            <a:pPr algn="ctr"/>
            <a:r>
              <a:rPr lang="en-US" dirty="0" smtClean="0">
                <a:solidFill>
                  <a:srgbClr val="FF6600"/>
                </a:solidFill>
                <a:latin typeface="Chalkduster"/>
                <a:cs typeface="Chalkduster"/>
              </a:rPr>
              <a:t>Independent Variable</a:t>
            </a:r>
            <a:endParaRPr lang="en-US" dirty="0">
              <a:solidFill>
                <a:srgbClr val="FF6600"/>
              </a:solidFill>
              <a:latin typeface="Chalkduster"/>
              <a:cs typeface="Chalkduster"/>
            </a:endParaRPr>
          </a:p>
        </p:txBody>
      </p:sp>
      <p:cxnSp>
        <p:nvCxnSpPr>
          <p:cNvPr id="36" name="Straight Connector 35"/>
          <p:cNvCxnSpPr/>
          <p:nvPr/>
        </p:nvCxnSpPr>
        <p:spPr>
          <a:xfrm>
            <a:off x="5680015"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2313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53" y="846138"/>
            <a:ext cx="5198211" cy="1143000"/>
          </a:xfrm>
        </p:spPr>
        <p:txBody>
          <a:bodyPr>
            <a:noAutofit/>
          </a:bodyPr>
          <a:lstStyle/>
          <a:p>
            <a:r>
              <a:rPr lang="en-US" sz="4800" dirty="0" smtClean="0">
                <a:latin typeface="American Typewriter"/>
                <a:cs typeface="American Typewriter"/>
              </a:rPr>
              <a:t>Dependent Variable</a:t>
            </a:r>
            <a:endParaRPr lang="en-US" sz="4800" dirty="0">
              <a:latin typeface="American Typewriter"/>
              <a:cs typeface="American Typewriter"/>
            </a:endParaRPr>
          </a:p>
        </p:txBody>
      </p:sp>
      <p:sp>
        <p:nvSpPr>
          <p:cNvPr id="5" name="Rectangle 4"/>
          <p:cNvSpPr/>
          <p:nvPr/>
        </p:nvSpPr>
        <p:spPr>
          <a:xfrm>
            <a:off x="422553" y="2452602"/>
            <a:ext cx="5063097" cy="2862322"/>
          </a:xfrm>
          <a:prstGeom prst="rect">
            <a:avLst/>
          </a:prstGeom>
        </p:spPr>
        <p:txBody>
          <a:bodyPr wrap="square">
            <a:spAutoFit/>
          </a:bodyPr>
          <a:lstStyle/>
          <a:p>
            <a:pPr algn="ctr"/>
            <a:r>
              <a:rPr lang="en-US" dirty="0" smtClean="0"/>
              <a:t>The </a:t>
            </a:r>
            <a:r>
              <a:rPr lang="en-US" b="1" dirty="0" smtClean="0">
                <a:solidFill>
                  <a:srgbClr val="B543BD"/>
                </a:solidFill>
              </a:rPr>
              <a:t>Dependent </a:t>
            </a:r>
            <a:r>
              <a:rPr lang="en-US" b="1" dirty="0">
                <a:solidFill>
                  <a:srgbClr val="B543BD"/>
                </a:solidFill>
              </a:rPr>
              <a:t>V</a:t>
            </a:r>
            <a:r>
              <a:rPr lang="en-US" b="1" dirty="0" smtClean="0">
                <a:solidFill>
                  <a:srgbClr val="B543BD"/>
                </a:solidFill>
              </a:rPr>
              <a:t>ariable </a:t>
            </a:r>
            <a:r>
              <a:rPr lang="en-US" dirty="0" smtClean="0"/>
              <a:t>is the part of the experiment that you can not directly control. It is the variable that you want to </a:t>
            </a:r>
            <a:r>
              <a:rPr lang="en-US" b="1" dirty="0" smtClean="0"/>
              <a:t>measure </a:t>
            </a:r>
            <a:r>
              <a:rPr lang="en-US" dirty="0" smtClean="0"/>
              <a:t>in the experiment. The Dependent </a:t>
            </a:r>
            <a:r>
              <a:rPr lang="en-US" dirty="0"/>
              <a:t>V</a:t>
            </a:r>
            <a:r>
              <a:rPr lang="en-US" dirty="0" smtClean="0"/>
              <a:t>ariable in our example experiment is the height of your two plants. This is the dependent variable because it is the change that we can not control, the change in the plants’ height</a:t>
            </a:r>
            <a:r>
              <a:rPr lang="en-US" u="sng" dirty="0" smtClean="0"/>
              <a:t> </a:t>
            </a:r>
            <a:r>
              <a:rPr lang="en-US" i="1" u="sng" dirty="0" smtClean="0"/>
              <a:t>depends</a:t>
            </a:r>
            <a:r>
              <a:rPr lang="en-US" u="sng" dirty="0" smtClean="0"/>
              <a:t> </a:t>
            </a:r>
            <a:r>
              <a:rPr lang="en-US" dirty="0" smtClean="0"/>
              <a:t>on which fertilizer they are given. The Dependent Variable will always be shown on the Y axis (vertical axis) of the graph. </a:t>
            </a:r>
          </a:p>
        </p:txBody>
      </p:sp>
      <p:grpSp>
        <p:nvGrpSpPr>
          <p:cNvPr id="7" name="Group 6"/>
          <p:cNvGrpSpPr/>
          <p:nvPr/>
        </p:nvGrpSpPr>
        <p:grpSpPr>
          <a:xfrm>
            <a:off x="6001656" y="1417638"/>
            <a:ext cx="6120571" cy="4266619"/>
            <a:chOff x="6402693" y="1301828"/>
            <a:chExt cx="6120571" cy="4266619"/>
          </a:xfrm>
        </p:grpSpPr>
        <p:grpSp>
          <p:nvGrpSpPr>
            <p:cNvPr id="8" name="Group 7"/>
            <p:cNvGrpSpPr/>
            <p:nvPr/>
          </p:nvGrpSpPr>
          <p:grpSpPr>
            <a:xfrm>
              <a:off x="7119964" y="1702257"/>
              <a:ext cx="4243166" cy="3742488"/>
              <a:chOff x="5890423" y="1702257"/>
              <a:chExt cx="4243166" cy="3742488"/>
            </a:xfrm>
          </p:grpSpPr>
          <p:cxnSp>
            <p:nvCxnSpPr>
              <p:cNvPr id="14" name="Straight Connector 13"/>
              <p:cNvCxnSpPr/>
              <p:nvPr/>
            </p:nvCxnSpPr>
            <p:spPr>
              <a:xfrm>
                <a:off x="5890423" y="1702257"/>
                <a:ext cx="0" cy="372886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5890423" y="5444744"/>
                <a:ext cx="4243166" cy="1"/>
              </a:xfrm>
              <a:prstGeom prst="line">
                <a:avLst/>
              </a:prstGeom>
              <a:ln/>
            </p:spPr>
            <p:style>
              <a:lnRef idx="2">
                <a:schemeClr val="dk1"/>
              </a:lnRef>
              <a:fillRef idx="0">
                <a:schemeClr val="dk1"/>
              </a:fillRef>
              <a:effectRef idx="1">
                <a:schemeClr val="dk1"/>
              </a:effectRef>
              <a:fontRef idx="minor">
                <a:schemeClr val="tx1"/>
              </a:fontRef>
            </p:style>
          </p:cxnSp>
        </p:grpSp>
        <p:sp>
          <p:nvSpPr>
            <p:cNvPr id="9" name="Rectangle 8"/>
            <p:cNvSpPr/>
            <p:nvPr/>
          </p:nvSpPr>
          <p:spPr>
            <a:xfrm>
              <a:off x="8077315" y="2642302"/>
              <a:ext cx="878244" cy="2741478"/>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 name="Rectangle 10"/>
            <p:cNvSpPr/>
            <p:nvPr/>
          </p:nvSpPr>
          <p:spPr>
            <a:xfrm>
              <a:off x="9816068" y="3647693"/>
              <a:ext cx="878244" cy="1736087"/>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2" name="TextBox 11"/>
            <p:cNvSpPr txBox="1"/>
            <p:nvPr/>
          </p:nvSpPr>
          <p:spPr>
            <a:xfrm>
              <a:off x="6402693" y="1301828"/>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13" name="TextBox 12"/>
            <p:cNvSpPr txBox="1"/>
            <p:nvPr/>
          </p:nvSpPr>
          <p:spPr>
            <a:xfrm>
              <a:off x="11228016" y="5199115"/>
              <a:ext cx="1295248" cy="369332"/>
            </a:xfrm>
            <a:prstGeom prst="rect">
              <a:avLst/>
            </a:prstGeom>
            <a:noFill/>
          </p:spPr>
          <p:txBody>
            <a:bodyPr wrap="square" rtlCol="0">
              <a:spAutoFit/>
            </a:bodyPr>
            <a:lstStyle/>
            <a:p>
              <a:pPr algn="ctr"/>
              <a:r>
                <a:rPr lang="en-US" b="1" dirty="0" smtClean="0"/>
                <a:t>X Axis</a:t>
              </a:r>
              <a:endParaRPr lang="en-US" b="1" dirty="0"/>
            </a:p>
          </p:txBody>
        </p:sp>
      </p:grpSp>
      <p:cxnSp>
        <p:nvCxnSpPr>
          <p:cNvPr id="17" name="Straight Arrow Connector 16"/>
          <p:cNvCxnSpPr/>
          <p:nvPr/>
        </p:nvCxnSpPr>
        <p:spPr>
          <a:xfrm flipH="1">
            <a:off x="6718927" y="972286"/>
            <a:ext cx="1617639"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8250515" y="643484"/>
            <a:ext cx="2711578" cy="369332"/>
          </a:xfrm>
          <a:prstGeom prst="rect">
            <a:avLst/>
          </a:prstGeom>
          <a:noFill/>
        </p:spPr>
        <p:txBody>
          <a:bodyPr wrap="square" rtlCol="0">
            <a:spAutoFit/>
          </a:bodyPr>
          <a:lstStyle/>
          <a:p>
            <a:r>
              <a:rPr lang="en-US" dirty="0" smtClean="0">
                <a:solidFill>
                  <a:srgbClr val="B543BD"/>
                </a:solidFill>
                <a:latin typeface="Chalkduster"/>
                <a:cs typeface="Chalkduster"/>
              </a:rPr>
              <a:t>Dependent Variable</a:t>
            </a:r>
            <a:endParaRPr lang="en-US" dirty="0">
              <a:solidFill>
                <a:srgbClr val="B543BD"/>
              </a:solidFill>
              <a:latin typeface="Chalkduster"/>
              <a:cs typeface="Chalkduster"/>
            </a:endParaRPr>
          </a:p>
        </p:txBody>
      </p:sp>
      <p:cxnSp>
        <p:nvCxnSpPr>
          <p:cNvPr id="22" name="Straight Connector 21"/>
          <p:cNvCxnSpPr/>
          <p:nvPr/>
        </p:nvCxnSpPr>
        <p:spPr>
          <a:xfrm>
            <a:off x="5907076"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7657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01228" y="421833"/>
            <a:ext cx="3958855" cy="769441"/>
          </a:xfrm>
          <a:prstGeom prst="rect">
            <a:avLst/>
          </a:prstGeom>
          <a:noFill/>
        </p:spPr>
        <p:txBody>
          <a:bodyPr wrap="square" rtlCol="0">
            <a:spAutoFit/>
          </a:bodyPr>
          <a:lstStyle/>
          <a:p>
            <a:pPr algn="ctr"/>
            <a:r>
              <a:rPr lang="en-US" sz="4400" dirty="0" smtClean="0">
                <a:latin typeface="American Typewriter"/>
                <a:cs typeface="American Typewriter"/>
              </a:rPr>
              <a:t>Line Graphs</a:t>
            </a:r>
            <a:endParaRPr lang="en-US" sz="4400" dirty="0">
              <a:latin typeface="American Typewriter"/>
              <a:cs typeface="American Typewriter"/>
            </a:endParaRPr>
          </a:p>
        </p:txBody>
      </p:sp>
      <p:sp>
        <p:nvSpPr>
          <p:cNvPr id="32" name="Rectangle 31"/>
          <p:cNvSpPr/>
          <p:nvPr/>
        </p:nvSpPr>
        <p:spPr>
          <a:xfrm>
            <a:off x="239091" y="1491900"/>
            <a:ext cx="4284138" cy="3970318"/>
          </a:xfrm>
          <a:prstGeom prst="rect">
            <a:avLst/>
          </a:prstGeom>
        </p:spPr>
        <p:txBody>
          <a:bodyPr wrap="square">
            <a:spAutoFit/>
          </a:bodyPr>
          <a:lstStyle/>
          <a:p>
            <a:pPr algn="ctr"/>
            <a:r>
              <a:rPr lang="en-US" b="1" dirty="0" smtClean="0">
                <a:solidFill>
                  <a:srgbClr val="3366FF"/>
                </a:solidFill>
              </a:rPr>
              <a:t>Line Graphs </a:t>
            </a:r>
            <a:r>
              <a:rPr lang="en-US" dirty="0" smtClean="0"/>
              <a:t>show how something changes </a:t>
            </a:r>
            <a:r>
              <a:rPr lang="en-US" b="1" u="sng" dirty="0" smtClean="0"/>
              <a:t>over time</a:t>
            </a:r>
            <a:r>
              <a:rPr lang="en-US" dirty="0" smtClean="0"/>
              <a:t>. Line graphs help us see trends (patterns) in how things change over time. </a:t>
            </a:r>
          </a:p>
          <a:p>
            <a:pPr algn="ctr"/>
            <a:endParaRPr lang="en-US" dirty="0" smtClean="0"/>
          </a:p>
          <a:p>
            <a:pPr algn="ctr"/>
            <a:endParaRPr lang="en-US" dirty="0"/>
          </a:p>
          <a:p>
            <a:r>
              <a:rPr lang="en-US" dirty="0" smtClean="0"/>
              <a:t>For our example, we took all of the height measurements for Plant A and Plant B from our chart and </a:t>
            </a:r>
            <a:r>
              <a:rPr lang="en-US" dirty="0" smtClean="0">
                <a:solidFill>
                  <a:srgbClr val="000000"/>
                </a:solidFill>
              </a:rPr>
              <a:t>displayed it on this graph. As you can see, the Independent Variable (the type of fertilizer used) goes on the X axis. The Dependent Variable (the height of the plant) goes on the Y axis. </a:t>
            </a:r>
            <a:r>
              <a:rPr lang="en-US" dirty="0" smtClean="0"/>
              <a:t>Since this graph includes time, it helps us see that Plant B grew taller AND faster than Plant A. </a:t>
            </a:r>
            <a:endParaRPr lang="en-US" dirty="0"/>
          </a:p>
        </p:txBody>
      </p:sp>
      <p:cxnSp>
        <p:nvCxnSpPr>
          <p:cNvPr id="34" name="Straight Connector 33"/>
          <p:cNvCxnSpPr/>
          <p:nvPr/>
        </p:nvCxnSpPr>
        <p:spPr>
          <a:xfrm>
            <a:off x="470719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40" name="Group 139"/>
          <p:cNvGrpSpPr/>
          <p:nvPr/>
        </p:nvGrpSpPr>
        <p:grpSpPr>
          <a:xfrm>
            <a:off x="4637695" y="603816"/>
            <a:ext cx="7482756" cy="5909795"/>
            <a:chOff x="4861644" y="534433"/>
            <a:chExt cx="7482756" cy="5909795"/>
          </a:xfrm>
        </p:grpSpPr>
        <p:cxnSp>
          <p:nvCxnSpPr>
            <p:cNvPr id="131" name="Straight Connector 130"/>
            <p:cNvCxnSpPr/>
            <p:nvPr/>
          </p:nvCxnSpPr>
          <p:spPr>
            <a:xfrm flipV="1">
              <a:off x="8227437" y="3558714"/>
              <a:ext cx="1219253" cy="210312"/>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9" idx="7"/>
              <a:endCxn id="63" idx="3"/>
            </p:cNvCxnSpPr>
            <p:nvPr/>
          </p:nvCxnSpPr>
          <p:spPr>
            <a:xfrm flipV="1">
              <a:off x="5922361" y="3825498"/>
              <a:ext cx="2308902" cy="1675982"/>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5853206" y="2255126"/>
              <a:ext cx="3566160" cy="329184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861644" y="534433"/>
              <a:ext cx="7482756" cy="5909795"/>
              <a:chOff x="4867422" y="644084"/>
              <a:chExt cx="7482756" cy="5909795"/>
            </a:xfrm>
          </p:grpSpPr>
          <p:grpSp>
            <p:nvGrpSpPr>
              <p:cNvPr id="52" name="Group 51"/>
              <p:cNvGrpSpPr/>
              <p:nvPr/>
            </p:nvGrpSpPr>
            <p:grpSpPr>
              <a:xfrm>
                <a:off x="4867422" y="644084"/>
                <a:ext cx="7482756" cy="5909795"/>
                <a:chOff x="4898861" y="421833"/>
                <a:chExt cx="7482756" cy="5909795"/>
              </a:xfrm>
            </p:grpSpPr>
            <p:grpSp>
              <p:nvGrpSpPr>
                <p:cNvPr id="54" name="Group 53"/>
                <p:cNvGrpSpPr/>
                <p:nvPr/>
              </p:nvGrpSpPr>
              <p:grpSpPr>
                <a:xfrm>
                  <a:off x="4898861" y="421833"/>
                  <a:ext cx="7482756" cy="5909795"/>
                  <a:chOff x="4189018" y="421833"/>
                  <a:chExt cx="7844619" cy="6094771"/>
                </a:xfrm>
              </p:grpSpPr>
              <p:grpSp>
                <p:nvGrpSpPr>
                  <p:cNvPr id="70" name="Group 69"/>
                  <p:cNvGrpSpPr/>
                  <p:nvPr/>
                </p:nvGrpSpPr>
                <p:grpSpPr>
                  <a:xfrm>
                    <a:off x="4189018" y="421833"/>
                    <a:ext cx="7844619" cy="6094771"/>
                    <a:chOff x="1150793" y="634969"/>
                    <a:chExt cx="7844619" cy="6094771"/>
                  </a:xfrm>
                </p:grpSpPr>
                <p:grpSp>
                  <p:nvGrpSpPr>
                    <p:cNvPr id="78" name="Group 77"/>
                    <p:cNvGrpSpPr/>
                    <p:nvPr/>
                  </p:nvGrpSpPr>
                  <p:grpSpPr>
                    <a:xfrm>
                      <a:off x="1150793" y="634969"/>
                      <a:ext cx="7844619" cy="5681908"/>
                      <a:chOff x="1150793" y="634969"/>
                      <a:chExt cx="7844619" cy="5681908"/>
                    </a:xfrm>
                  </p:grpSpPr>
                  <p:graphicFrame>
                    <p:nvGraphicFramePr>
                      <p:cNvPr id="80" name="Chart 79"/>
                      <p:cNvGraphicFramePr/>
                      <p:nvPr>
                        <p:extLst>
                          <p:ext uri="{D42A27DB-BD31-4B8C-83A1-F6EECF244321}">
                            <p14:modId xmlns:p14="http://schemas.microsoft.com/office/powerpoint/2010/main" val="1665773519"/>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3"/>
                      </a:graphicData>
                    </a:graphic>
                  </p:graphicFrame>
                  <p:sp>
                    <p:nvSpPr>
                      <p:cNvPr id="81" name="TextBox 80"/>
                      <p:cNvSpPr txBox="1"/>
                      <p:nvPr/>
                    </p:nvSpPr>
                    <p:spPr>
                      <a:xfrm>
                        <a:off x="2308607" y="5935985"/>
                        <a:ext cx="702594" cy="380892"/>
                      </a:xfrm>
                      <a:prstGeom prst="rect">
                        <a:avLst/>
                      </a:prstGeom>
                      <a:noFill/>
                    </p:spPr>
                    <p:txBody>
                      <a:bodyPr wrap="square" rtlCol="0">
                        <a:spAutoFit/>
                      </a:bodyPr>
                      <a:lstStyle/>
                      <a:p>
                        <a:pPr algn="ctr"/>
                        <a:r>
                          <a:rPr lang="en-US" dirty="0" smtClean="0"/>
                          <a:t> 1</a:t>
                        </a:r>
                        <a:endParaRPr lang="en-US" dirty="0"/>
                      </a:p>
                    </p:txBody>
                  </p:sp>
                  <p:sp>
                    <p:nvSpPr>
                      <p:cNvPr id="82" name="TextBox 81"/>
                      <p:cNvSpPr txBox="1"/>
                      <p:nvPr/>
                    </p:nvSpPr>
                    <p:spPr>
                      <a:xfrm rot="16200000">
                        <a:off x="361766" y="3418999"/>
                        <a:ext cx="1965248" cy="387193"/>
                      </a:xfrm>
                      <a:prstGeom prst="rect">
                        <a:avLst/>
                      </a:prstGeom>
                      <a:noFill/>
                    </p:spPr>
                    <p:txBody>
                      <a:bodyPr wrap="square" rtlCol="0">
                        <a:spAutoFit/>
                      </a:bodyPr>
                      <a:lstStyle/>
                      <a:p>
                        <a:pPr algn="ctr"/>
                        <a:r>
                          <a:rPr lang="en-US" b="1" dirty="0" smtClean="0">
                            <a:solidFill>
                              <a:srgbClr val="B543BD"/>
                            </a:solidFill>
                          </a:rPr>
                          <a:t>Plant Height (cm)</a:t>
                        </a:r>
                        <a:endParaRPr lang="en-US" b="1" dirty="0">
                          <a:solidFill>
                            <a:srgbClr val="B543BD"/>
                          </a:solidFill>
                        </a:endParaRPr>
                      </a:p>
                    </p:txBody>
                  </p:sp>
                  <p:sp>
                    <p:nvSpPr>
                      <p:cNvPr id="83" name="TextBox 82"/>
                      <p:cNvSpPr txBox="1"/>
                      <p:nvPr/>
                    </p:nvSpPr>
                    <p:spPr>
                      <a:xfrm>
                        <a:off x="3094122"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84" name="Group 83"/>
                      <p:cNvGrpSpPr/>
                      <p:nvPr/>
                    </p:nvGrpSpPr>
                    <p:grpSpPr>
                      <a:xfrm>
                        <a:off x="7323209" y="2629971"/>
                        <a:ext cx="1672203" cy="1774802"/>
                        <a:chOff x="7782598" y="2629971"/>
                        <a:chExt cx="1672203" cy="1774802"/>
                      </a:xfrm>
                    </p:grpSpPr>
                    <p:grpSp>
                      <p:nvGrpSpPr>
                        <p:cNvPr id="85" name="Group 84"/>
                        <p:cNvGrpSpPr/>
                        <p:nvPr/>
                      </p:nvGrpSpPr>
                      <p:grpSpPr>
                        <a:xfrm>
                          <a:off x="7782598" y="3133198"/>
                          <a:ext cx="1672203" cy="1271575"/>
                          <a:chOff x="7323209" y="3650094"/>
                          <a:chExt cx="1672203" cy="1271575"/>
                        </a:xfrm>
                      </p:grpSpPr>
                      <p:sp>
                        <p:nvSpPr>
                          <p:cNvPr id="87" name="TextBox 86"/>
                          <p:cNvSpPr txBox="1"/>
                          <p:nvPr/>
                        </p:nvSpPr>
                        <p:spPr>
                          <a:xfrm>
                            <a:off x="7633971" y="3650094"/>
                            <a:ext cx="1361441" cy="584776"/>
                          </a:xfrm>
                          <a:prstGeom prst="rect">
                            <a:avLst/>
                          </a:prstGeom>
                          <a:noFill/>
                        </p:spPr>
                        <p:txBody>
                          <a:bodyPr wrap="square" rtlCol="0">
                            <a:spAutoFit/>
                          </a:bodyPr>
                          <a:lstStyle/>
                          <a:p>
                            <a:r>
                              <a:rPr lang="en-US" sz="1600" dirty="0" smtClean="0"/>
                              <a:t>Plant A (Fertilizer 1)</a:t>
                            </a:r>
                            <a:endParaRPr lang="en-US" sz="1600" dirty="0"/>
                          </a:p>
                        </p:txBody>
                      </p:sp>
                      <p:sp>
                        <p:nvSpPr>
                          <p:cNvPr id="88" name="Rectangle 87"/>
                          <p:cNvSpPr/>
                          <p:nvPr/>
                        </p:nvSpPr>
                        <p:spPr>
                          <a:xfrm>
                            <a:off x="7323209" y="3717771"/>
                            <a:ext cx="310762" cy="3201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7323209" y="4453019"/>
                            <a:ext cx="310762" cy="3087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TextBox 89"/>
                          <p:cNvSpPr txBox="1"/>
                          <p:nvPr/>
                        </p:nvSpPr>
                        <p:spPr>
                          <a:xfrm>
                            <a:off x="7633971" y="4336893"/>
                            <a:ext cx="1361441" cy="584776"/>
                          </a:xfrm>
                          <a:prstGeom prst="rect">
                            <a:avLst/>
                          </a:prstGeom>
                          <a:noFill/>
                        </p:spPr>
                        <p:txBody>
                          <a:bodyPr wrap="square" rtlCol="0">
                            <a:spAutoFit/>
                          </a:bodyPr>
                          <a:lstStyle/>
                          <a:p>
                            <a:r>
                              <a:rPr lang="en-US" sz="1600" dirty="0" smtClean="0"/>
                              <a:t>Plant B (Fertilizer 2)</a:t>
                            </a:r>
                            <a:endParaRPr lang="en-US" sz="1600" dirty="0"/>
                          </a:p>
                        </p:txBody>
                      </p:sp>
                    </p:grpSp>
                    <p:sp>
                      <p:nvSpPr>
                        <p:cNvPr id="86" name="TextBox 85"/>
                        <p:cNvSpPr txBox="1"/>
                        <p:nvPr/>
                      </p:nvSpPr>
                      <p:spPr>
                        <a:xfrm>
                          <a:off x="8093360" y="2629971"/>
                          <a:ext cx="999847" cy="369332"/>
                        </a:xfrm>
                        <a:prstGeom prst="rect">
                          <a:avLst/>
                        </a:prstGeom>
                        <a:noFill/>
                      </p:spPr>
                      <p:txBody>
                        <a:bodyPr wrap="square" rtlCol="0">
                          <a:spAutoFit/>
                        </a:bodyPr>
                        <a:lstStyle/>
                        <a:p>
                          <a:pPr algn="ctr"/>
                          <a:r>
                            <a:rPr lang="en-US" b="1" dirty="0" smtClean="0"/>
                            <a:t>Key</a:t>
                          </a:r>
                          <a:endParaRPr lang="en-US" b="1" dirty="0"/>
                        </a:p>
                      </p:txBody>
                    </p:sp>
                  </p:grpSp>
                </p:grpSp>
                <p:sp>
                  <p:nvSpPr>
                    <p:cNvPr id="79" name="TextBox 78"/>
                    <p:cNvSpPr txBox="1"/>
                    <p:nvPr/>
                  </p:nvSpPr>
                  <p:spPr>
                    <a:xfrm>
                      <a:off x="3404884" y="6360408"/>
                      <a:ext cx="2378017" cy="369332"/>
                    </a:xfrm>
                    <a:prstGeom prst="rect">
                      <a:avLst/>
                    </a:prstGeom>
                    <a:noFill/>
                  </p:spPr>
                  <p:txBody>
                    <a:bodyPr wrap="square" rtlCol="0">
                      <a:spAutoFit/>
                    </a:bodyPr>
                    <a:lstStyle/>
                    <a:p>
                      <a:pPr algn="ctr"/>
                      <a:r>
                        <a:rPr lang="en-US" b="1" dirty="0" smtClean="0">
                          <a:solidFill>
                            <a:srgbClr val="FF6600"/>
                          </a:solidFill>
                        </a:rPr>
                        <a:t>Time (Days)</a:t>
                      </a:r>
                      <a:endParaRPr lang="en-US" b="1" dirty="0">
                        <a:solidFill>
                          <a:srgbClr val="FF6600"/>
                        </a:solidFill>
                      </a:endParaRPr>
                    </a:p>
                  </p:txBody>
                </p:sp>
              </p:grpSp>
              <p:sp>
                <p:nvSpPr>
                  <p:cNvPr id="71" name="TextBox 70"/>
                  <p:cNvSpPr txBox="1"/>
                  <p:nvPr/>
                </p:nvSpPr>
                <p:spPr>
                  <a:xfrm>
                    <a:off x="6375034" y="5703960"/>
                    <a:ext cx="702594" cy="380892"/>
                  </a:xfrm>
                  <a:prstGeom prst="rect">
                    <a:avLst/>
                  </a:prstGeom>
                  <a:noFill/>
                </p:spPr>
                <p:txBody>
                  <a:bodyPr wrap="square" rtlCol="0">
                    <a:spAutoFit/>
                  </a:bodyPr>
                  <a:lstStyle/>
                  <a:p>
                    <a:pPr algn="ctr"/>
                    <a:r>
                      <a:rPr lang="en-US" dirty="0" smtClean="0"/>
                      <a:t> 2</a:t>
                    </a:r>
                    <a:endParaRPr lang="en-US" dirty="0"/>
                  </a:p>
                </p:txBody>
              </p:sp>
              <p:sp>
                <p:nvSpPr>
                  <p:cNvPr id="72" name="TextBox 71"/>
                  <p:cNvSpPr txBox="1"/>
                  <p:nvPr/>
                </p:nvSpPr>
                <p:spPr>
                  <a:xfrm>
                    <a:off x="7460782" y="5703960"/>
                    <a:ext cx="702594" cy="380892"/>
                  </a:xfrm>
                  <a:prstGeom prst="rect">
                    <a:avLst/>
                  </a:prstGeom>
                  <a:noFill/>
                </p:spPr>
                <p:txBody>
                  <a:bodyPr wrap="square" rtlCol="0">
                    <a:spAutoFit/>
                  </a:bodyPr>
                  <a:lstStyle/>
                  <a:p>
                    <a:pPr algn="ctr"/>
                    <a:r>
                      <a:rPr lang="en-US" dirty="0" smtClean="0"/>
                      <a:t> 3</a:t>
                    </a:r>
                    <a:endParaRPr lang="en-US" dirty="0"/>
                  </a:p>
                </p:txBody>
              </p:sp>
              <p:sp>
                <p:nvSpPr>
                  <p:cNvPr id="73" name="TextBox 72"/>
                  <p:cNvSpPr txBox="1"/>
                  <p:nvPr/>
                </p:nvSpPr>
                <p:spPr>
                  <a:xfrm>
                    <a:off x="8496934" y="5703960"/>
                    <a:ext cx="702594" cy="380892"/>
                  </a:xfrm>
                  <a:prstGeom prst="rect">
                    <a:avLst/>
                  </a:prstGeom>
                  <a:noFill/>
                </p:spPr>
                <p:txBody>
                  <a:bodyPr wrap="square" rtlCol="0">
                    <a:spAutoFit/>
                  </a:bodyPr>
                  <a:lstStyle/>
                  <a:p>
                    <a:pPr algn="ctr"/>
                    <a:r>
                      <a:rPr lang="en-US" dirty="0" smtClean="0"/>
                      <a:t> 4</a:t>
                    </a:r>
                    <a:endParaRPr lang="en-US" dirty="0"/>
                  </a:p>
                </p:txBody>
              </p:sp>
              <p:cxnSp>
                <p:nvCxnSpPr>
                  <p:cNvPr id="74" name="Straight Connector 73"/>
                  <p:cNvCxnSpPr/>
                  <p:nvPr/>
                </p:nvCxnSpPr>
                <p:spPr>
                  <a:xfrm>
                    <a:off x="5252749" y="1365261"/>
                    <a:ext cx="4399" cy="4194787"/>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5228532" y="5602273"/>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567279"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77" name="TextBox 76"/>
                  <p:cNvSpPr txBox="1"/>
                  <p:nvPr/>
                </p:nvSpPr>
                <p:spPr>
                  <a:xfrm>
                    <a:off x="972731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sp>
              <p:nvSpPr>
                <p:cNvPr id="55" name="TextBox 54"/>
                <p:cNvSpPr txBox="1"/>
                <p:nvPr/>
              </p:nvSpPr>
              <p:spPr>
                <a:xfrm>
                  <a:off x="5362434" y="4499906"/>
                  <a:ext cx="485957" cy="369332"/>
                </a:xfrm>
                <a:prstGeom prst="rect">
                  <a:avLst/>
                </a:prstGeom>
                <a:noFill/>
              </p:spPr>
              <p:txBody>
                <a:bodyPr wrap="square" rtlCol="0">
                  <a:spAutoFit/>
                </a:bodyPr>
                <a:lstStyle/>
                <a:p>
                  <a:pPr algn="ctr"/>
                  <a:r>
                    <a:rPr lang="en-US" dirty="0"/>
                    <a:t>5</a:t>
                  </a:r>
                </a:p>
              </p:txBody>
            </p:sp>
            <p:sp>
              <p:nvSpPr>
                <p:cNvPr id="56" name="TextBox 55"/>
                <p:cNvSpPr txBox="1"/>
                <p:nvPr/>
              </p:nvSpPr>
              <p:spPr>
                <a:xfrm>
                  <a:off x="5347880" y="1240706"/>
                  <a:ext cx="485957" cy="369332"/>
                </a:xfrm>
                <a:prstGeom prst="rect">
                  <a:avLst/>
                </a:prstGeom>
                <a:noFill/>
              </p:spPr>
              <p:txBody>
                <a:bodyPr wrap="square" rtlCol="0">
                  <a:spAutoFit/>
                </a:bodyPr>
                <a:lstStyle/>
                <a:p>
                  <a:pPr algn="ctr"/>
                  <a:r>
                    <a:rPr lang="en-US" dirty="0" smtClean="0"/>
                    <a:t>30</a:t>
                  </a:r>
                  <a:endParaRPr lang="en-US" dirty="0"/>
                </a:p>
              </p:txBody>
            </p:sp>
            <p:sp>
              <p:nvSpPr>
                <p:cNvPr id="57" name="TextBox 56"/>
                <p:cNvSpPr txBox="1"/>
                <p:nvPr/>
              </p:nvSpPr>
              <p:spPr>
                <a:xfrm>
                  <a:off x="5362435" y="1925593"/>
                  <a:ext cx="485957" cy="369332"/>
                </a:xfrm>
                <a:prstGeom prst="rect">
                  <a:avLst/>
                </a:prstGeom>
                <a:noFill/>
              </p:spPr>
              <p:txBody>
                <a:bodyPr wrap="square" rtlCol="0">
                  <a:spAutoFit/>
                </a:bodyPr>
                <a:lstStyle/>
                <a:p>
                  <a:pPr algn="ctr"/>
                  <a:r>
                    <a:rPr lang="en-US" dirty="0" smtClean="0"/>
                    <a:t>25</a:t>
                  </a:r>
                  <a:endParaRPr lang="en-US" dirty="0"/>
                </a:p>
              </p:txBody>
            </p:sp>
            <p:sp>
              <p:nvSpPr>
                <p:cNvPr id="58" name="TextBox 57"/>
                <p:cNvSpPr txBox="1"/>
                <p:nvPr/>
              </p:nvSpPr>
              <p:spPr>
                <a:xfrm>
                  <a:off x="5362435" y="2540532"/>
                  <a:ext cx="485957" cy="369332"/>
                </a:xfrm>
                <a:prstGeom prst="rect">
                  <a:avLst/>
                </a:prstGeom>
                <a:noFill/>
              </p:spPr>
              <p:txBody>
                <a:bodyPr wrap="square" rtlCol="0">
                  <a:spAutoFit/>
                </a:bodyPr>
                <a:lstStyle/>
                <a:p>
                  <a:pPr algn="ctr"/>
                  <a:r>
                    <a:rPr lang="en-US" dirty="0" smtClean="0"/>
                    <a:t>20</a:t>
                  </a:r>
                  <a:endParaRPr lang="en-US" dirty="0"/>
                </a:p>
              </p:txBody>
            </p:sp>
            <p:sp>
              <p:nvSpPr>
                <p:cNvPr id="59" name="TextBox 58"/>
                <p:cNvSpPr txBox="1"/>
                <p:nvPr/>
              </p:nvSpPr>
              <p:spPr>
                <a:xfrm>
                  <a:off x="5337526" y="3261447"/>
                  <a:ext cx="485957" cy="369332"/>
                </a:xfrm>
                <a:prstGeom prst="rect">
                  <a:avLst/>
                </a:prstGeom>
                <a:noFill/>
              </p:spPr>
              <p:txBody>
                <a:bodyPr wrap="square" rtlCol="0">
                  <a:spAutoFit/>
                </a:bodyPr>
                <a:lstStyle/>
                <a:p>
                  <a:pPr algn="ctr"/>
                  <a:r>
                    <a:rPr lang="en-US" dirty="0" smtClean="0"/>
                    <a:t>15</a:t>
                  </a:r>
                  <a:endParaRPr lang="en-US" dirty="0"/>
                </a:p>
              </p:txBody>
            </p:sp>
            <p:sp>
              <p:nvSpPr>
                <p:cNvPr id="60" name="TextBox 59"/>
                <p:cNvSpPr txBox="1"/>
                <p:nvPr/>
              </p:nvSpPr>
              <p:spPr>
                <a:xfrm>
                  <a:off x="5362434" y="3892558"/>
                  <a:ext cx="485957" cy="369332"/>
                </a:xfrm>
                <a:prstGeom prst="rect">
                  <a:avLst/>
                </a:prstGeom>
                <a:noFill/>
              </p:spPr>
              <p:txBody>
                <a:bodyPr wrap="square" rtlCol="0">
                  <a:spAutoFit/>
                </a:bodyPr>
                <a:lstStyle/>
                <a:p>
                  <a:pPr algn="ctr"/>
                  <a:r>
                    <a:rPr lang="en-US" dirty="0" smtClean="0"/>
                    <a:t>10</a:t>
                  </a:r>
                  <a:endParaRPr lang="en-US" dirty="0"/>
                </a:p>
              </p:txBody>
            </p:sp>
            <p:sp>
              <p:nvSpPr>
                <p:cNvPr id="61" name="Oval 60"/>
                <p:cNvSpPr/>
                <p:nvPr/>
              </p:nvSpPr>
              <p:spPr>
                <a:xfrm>
                  <a:off x="6233262" y="5042113"/>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7227282" y="4294882"/>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8240778" y="3556974"/>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9317295" y="3367052"/>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9317295" y="205702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Oval 65"/>
                <p:cNvSpPr/>
                <p:nvPr/>
              </p:nvSpPr>
              <p:spPr>
                <a:xfrm>
                  <a:off x="8227130" y="3088035"/>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Oval 66"/>
                <p:cNvSpPr/>
                <p:nvPr/>
              </p:nvSpPr>
              <p:spPr>
                <a:xfrm>
                  <a:off x="7213634" y="3995366"/>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Oval 67"/>
                <p:cNvSpPr/>
                <p:nvPr/>
              </p:nvSpPr>
              <p:spPr>
                <a:xfrm>
                  <a:off x="6223737" y="490315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Oval 68"/>
                <p:cNvSpPr/>
                <p:nvPr/>
              </p:nvSpPr>
              <p:spPr>
                <a:xfrm>
                  <a:off x="5848391" y="5370132"/>
                  <a:ext cx="130264" cy="1280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53" name="TextBox 52"/>
              <p:cNvSpPr txBox="1"/>
              <p:nvPr/>
            </p:nvSpPr>
            <p:spPr>
              <a:xfrm>
                <a:off x="5344178" y="5430781"/>
                <a:ext cx="485957" cy="369332"/>
              </a:xfrm>
              <a:prstGeom prst="rect">
                <a:avLst/>
              </a:prstGeom>
              <a:noFill/>
            </p:spPr>
            <p:txBody>
              <a:bodyPr wrap="square" rtlCol="0">
                <a:spAutoFit/>
              </a:bodyPr>
              <a:lstStyle/>
              <a:p>
                <a:pPr algn="ctr"/>
                <a:r>
                  <a:rPr lang="en-US" dirty="0"/>
                  <a:t>0</a:t>
                </a:r>
                <a:endParaRPr lang="en-US" dirty="0"/>
              </a:p>
            </p:txBody>
          </p:sp>
        </p:grpSp>
      </p:grpSp>
    </p:spTree>
    <p:extLst>
      <p:ext uri="{BB962C8B-B14F-4D97-AF65-F5344CB8AC3E}">
        <p14:creationId xmlns:p14="http://schemas.microsoft.com/office/powerpoint/2010/main" val="480904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19" y="588414"/>
            <a:ext cx="3774002" cy="1143000"/>
          </a:xfrm>
        </p:spPr>
        <p:txBody>
          <a:bodyPr>
            <a:normAutofit/>
          </a:bodyPr>
          <a:lstStyle/>
          <a:p>
            <a:r>
              <a:rPr lang="en-US" sz="5400" dirty="0" smtClean="0">
                <a:latin typeface="American Typewriter"/>
                <a:cs typeface="American Typewriter"/>
              </a:rPr>
              <a:t>Patterns</a:t>
            </a:r>
            <a:endParaRPr lang="en-US" sz="5400" dirty="0">
              <a:latin typeface="American Typewriter"/>
              <a:cs typeface="American Typewriter"/>
            </a:endParaRPr>
          </a:p>
        </p:txBody>
      </p:sp>
      <p:grpSp>
        <p:nvGrpSpPr>
          <p:cNvPr id="4" name="Group 3"/>
          <p:cNvGrpSpPr/>
          <p:nvPr/>
        </p:nvGrpSpPr>
        <p:grpSpPr>
          <a:xfrm>
            <a:off x="5907076" y="1630193"/>
            <a:ext cx="6120571" cy="4266619"/>
            <a:chOff x="6402693" y="1301828"/>
            <a:chExt cx="6120571" cy="4266619"/>
          </a:xfrm>
        </p:grpSpPr>
        <p:grpSp>
          <p:nvGrpSpPr>
            <p:cNvPr id="5" name="Group 4"/>
            <p:cNvGrpSpPr/>
            <p:nvPr/>
          </p:nvGrpSpPr>
          <p:grpSpPr>
            <a:xfrm>
              <a:off x="7119964" y="1702257"/>
              <a:ext cx="4243166" cy="3742488"/>
              <a:chOff x="5890423" y="1702257"/>
              <a:chExt cx="4243166" cy="3742488"/>
            </a:xfrm>
          </p:grpSpPr>
          <p:cxnSp>
            <p:nvCxnSpPr>
              <p:cNvPr id="11" name="Straight Connector 10"/>
              <p:cNvCxnSpPr/>
              <p:nvPr/>
            </p:nvCxnSpPr>
            <p:spPr>
              <a:xfrm>
                <a:off x="5890423" y="1702257"/>
                <a:ext cx="0" cy="3728865"/>
              </a:xfrm>
              <a:prstGeom prst="line">
                <a:avLst/>
              </a:prstGeom>
              <a:ln w="57150" cmpd="sng">
                <a:solidFill>
                  <a:schemeClr val="tx1"/>
                </a:solidFill>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H="1">
                <a:off x="5890423" y="5444744"/>
                <a:ext cx="4243166" cy="1"/>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6402693" y="1301828"/>
              <a:ext cx="1235500" cy="369332"/>
            </a:xfrm>
            <a:prstGeom prst="rect">
              <a:avLst/>
            </a:prstGeom>
            <a:noFill/>
          </p:spPr>
          <p:txBody>
            <a:bodyPr wrap="square" rtlCol="0">
              <a:spAutoFit/>
            </a:bodyPr>
            <a:lstStyle/>
            <a:p>
              <a:pPr algn="ctr"/>
              <a:r>
                <a:rPr lang="en-US" b="1" dirty="0" smtClean="0"/>
                <a:t>Y Axis</a:t>
              </a:r>
              <a:endParaRPr lang="en-US" b="1" dirty="0"/>
            </a:p>
          </p:txBody>
        </p:sp>
        <p:sp>
          <p:nvSpPr>
            <p:cNvPr id="10" name="TextBox 9"/>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000000"/>
                  </a:solidFill>
                </a:rPr>
                <a:t>X Axis</a:t>
              </a:r>
              <a:endParaRPr lang="en-US" b="1" dirty="0">
                <a:solidFill>
                  <a:srgbClr val="000000"/>
                </a:solidFill>
              </a:endParaRPr>
            </a:p>
          </p:txBody>
        </p:sp>
      </p:grpSp>
      <p:sp>
        <p:nvSpPr>
          <p:cNvPr id="13" name="TextBox 12"/>
          <p:cNvSpPr txBox="1"/>
          <p:nvPr/>
        </p:nvSpPr>
        <p:spPr>
          <a:xfrm>
            <a:off x="352798" y="2066168"/>
            <a:ext cx="4964409" cy="3693319"/>
          </a:xfrm>
          <a:prstGeom prst="rect">
            <a:avLst/>
          </a:prstGeom>
          <a:noFill/>
        </p:spPr>
        <p:txBody>
          <a:bodyPr wrap="square" rtlCol="0">
            <a:spAutoFit/>
          </a:bodyPr>
          <a:lstStyle/>
          <a:p>
            <a:pPr algn="ctr"/>
            <a:r>
              <a:rPr lang="en-US" dirty="0" smtClean="0"/>
              <a:t>Graphs are a major way that we express data so that we can visualize our data better. Graphs also allow us to see Patterns that form in our data. A </a:t>
            </a:r>
            <a:r>
              <a:rPr lang="en-US" b="1" dirty="0" smtClean="0">
                <a:solidFill>
                  <a:srgbClr val="3366FF"/>
                </a:solidFill>
              </a:rPr>
              <a:t>Pattern</a:t>
            </a:r>
            <a:r>
              <a:rPr lang="en-US" dirty="0" smtClean="0"/>
              <a:t> is when data is repeated in a way that </a:t>
            </a:r>
            <a:r>
              <a:rPr lang="en-US" b="1" dirty="0" smtClean="0"/>
              <a:t>shows a sequence</a:t>
            </a:r>
            <a:r>
              <a:rPr lang="en-US" dirty="0" smtClean="0"/>
              <a:t>. </a:t>
            </a:r>
          </a:p>
          <a:p>
            <a:pPr algn="ctr"/>
            <a:endParaRPr lang="en-US" dirty="0" smtClean="0"/>
          </a:p>
          <a:p>
            <a:pPr algn="ctr"/>
            <a:endParaRPr lang="en-US" dirty="0"/>
          </a:p>
          <a:p>
            <a:r>
              <a:rPr lang="en-US" dirty="0" smtClean="0"/>
              <a:t>For example, this line is increasing. This is a pattern because each individual point that makes up the line is increasing. So, the data points form a pattern and when they are put into a graph, it gives us a larger picture. This larger picture makes it very clear to see that our data points are increasing.</a:t>
            </a:r>
            <a:endParaRPr lang="en-US" dirty="0"/>
          </a:p>
        </p:txBody>
      </p:sp>
      <p:cxnSp>
        <p:nvCxnSpPr>
          <p:cNvPr id="17" name="Straight Arrow Connector 16"/>
          <p:cNvCxnSpPr/>
          <p:nvPr/>
        </p:nvCxnSpPr>
        <p:spPr>
          <a:xfrm flipV="1">
            <a:off x="6624347" y="2418285"/>
            <a:ext cx="3752448" cy="3354824"/>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19062546">
            <a:off x="6790348" y="3428675"/>
            <a:ext cx="3661604" cy="369332"/>
          </a:xfrm>
          <a:prstGeom prst="rect">
            <a:avLst/>
          </a:prstGeom>
          <a:noFill/>
        </p:spPr>
        <p:txBody>
          <a:bodyPr wrap="square" rtlCol="0">
            <a:spAutoFit/>
          </a:bodyPr>
          <a:lstStyle/>
          <a:p>
            <a:r>
              <a:rPr lang="en-US" dirty="0"/>
              <a:t>I</a:t>
            </a:r>
            <a:r>
              <a:rPr lang="en-US" dirty="0" smtClean="0"/>
              <a:t>ncreasing points create a pattern</a:t>
            </a:r>
            <a:endParaRPr lang="en-US" dirty="0"/>
          </a:p>
        </p:txBody>
      </p:sp>
      <p:sp>
        <p:nvSpPr>
          <p:cNvPr id="19" name="Oval 18"/>
          <p:cNvSpPr/>
          <p:nvPr/>
        </p:nvSpPr>
        <p:spPr>
          <a:xfrm>
            <a:off x="6759273" y="5436142"/>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509950" y="479920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901783" y="448693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335358" y="409216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700167" y="374090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9119021" y="337613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9483831" y="302487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878559" y="268712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119099" y="5153751"/>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577057" y="5720629"/>
            <a:ext cx="94580"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9" name="Straight Connector 28"/>
          <p:cNvCxnSpPr/>
          <p:nvPr/>
        </p:nvCxnSpPr>
        <p:spPr>
          <a:xfrm>
            <a:off x="563948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79803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5267" y="695629"/>
            <a:ext cx="3337329" cy="830997"/>
          </a:xfrm>
          <a:prstGeom prst="rect">
            <a:avLst/>
          </a:prstGeom>
          <a:noFill/>
        </p:spPr>
        <p:txBody>
          <a:bodyPr wrap="square" rtlCol="0">
            <a:spAutoFit/>
          </a:bodyPr>
          <a:lstStyle/>
          <a:p>
            <a:r>
              <a:rPr lang="en-US" sz="4800" dirty="0" smtClean="0">
                <a:latin typeface="American Typewriter"/>
                <a:cs typeface="American Typewriter"/>
              </a:rPr>
              <a:t>Pie Charts</a:t>
            </a:r>
            <a:endParaRPr lang="en-US" sz="4800" dirty="0">
              <a:latin typeface="American Typewriter"/>
              <a:cs typeface="American Typewriter"/>
            </a:endParaRPr>
          </a:p>
        </p:txBody>
      </p:sp>
      <p:sp>
        <p:nvSpPr>
          <p:cNvPr id="16" name="TextBox 15"/>
          <p:cNvSpPr txBox="1"/>
          <p:nvPr/>
        </p:nvSpPr>
        <p:spPr>
          <a:xfrm>
            <a:off x="243206" y="1851667"/>
            <a:ext cx="4445267" cy="4524316"/>
          </a:xfrm>
          <a:prstGeom prst="rect">
            <a:avLst/>
          </a:prstGeom>
          <a:noFill/>
        </p:spPr>
        <p:txBody>
          <a:bodyPr wrap="square" rtlCol="0">
            <a:spAutoFit/>
          </a:bodyPr>
          <a:lstStyle/>
          <a:p>
            <a:pPr algn="ctr"/>
            <a:r>
              <a:rPr lang="en-US" b="1" dirty="0" smtClean="0">
                <a:solidFill>
                  <a:srgbClr val="3366FF"/>
                </a:solidFill>
              </a:rPr>
              <a:t>Pie Charts </a:t>
            </a:r>
            <a:r>
              <a:rPr lang="en-US" dirty="0" smtClean="0"/>
              <a:t>help us look </a:t>
            </a:r>
            <a:r>
              <a:rPr lang="en-US" b="1" u="sng" dirty="0" smtClean="0"/>
              <a:t>at fractions of a whole</a:t>
            </a:r>
            <a:r>
              <a:rPr lang="en-US" dirty="0" smtClean="0"/>
              <a:t>. Percentages and fractions represent what proportion of a group had a certain result. </a:t>
            </a:r>
          </a:p>
          <a:p>
            <a:pPr algn="ctr"/>
            <a:endParaRPr lang="en-US" dirty="0"/>
          </a:p>
          <a:p>
            <a:r>
              <a:rPr lang="en-US" dirty="0" smtClean="0"/>
              <a:t>For our example experiment, we decided to do multiple trials of testing Fertilizer 1 and Fertilizer 2. This time, we wanted to see how many plants grew over 20 cm for fertilizer 1 and fertilizer 2. We decided to test four plants using Fertilizer 1 and four plants using Fertilizer 2. The table expresses the results of the experiment. As you can see, it is much easier to understand the percentage of plants that grew over 20 cm for fertilizer 1 versus fertilizer 2 when it is in the form of pie charts.</a:t>
            </a:r>
            <a:endParaRPr lang="en-US" dirty="0"/>
          </a:p>
        </p:txBody>
      </p:sp>
      <p:graphicFrame>
        <p:nvGraphicFramePr>
          <p:cNvPr id="31" name="Table 30"/>
          <p:cNvGraphicFramePr>
            <a:graphicFrameLocks noGrp="1"/>
          </p:cNvGraphicFramePr>
          <p:nvPr>
            <p:extLst>
              <p:ext uri="{D42A27DB-BD31-4B8C-83A1-F6EECF244321}">
                <p14:modId xmlns:p14="http://schemas.microsoft.com/office/powerpoint/2010/main" val="499165554"/>
              </p:ext>
            </p:extLst>
          </p:nvPr>
        </p:nvGraphicFramePr>
        <p:xfrm>
          <a:off x="1524986" y="-556260"/>
          <a:ext cx="6636305" cy="1112520"/>
        </p:xfrm>
        <a:graphic>
          <a:graphicData uri="http://schemas.openxmlformats.org/drawingml/2006/table">
            <a:tbl>
              <a:tblPr firstRow="1" bandRow="1">
                <a:tableStyleId>{5C22544A-7EE6-4342-B048-85BDC9FD1C3A}</a:tableStyleId>
              </a:tblPr>
              <a:tblGrid>
                <a:gridCol w="1327261"/>
                <a:gridCol w="1327261"/>
                <a:gridCol w="1327261"/>
                <a:gridCol w="1327261"/>
                <a:gridCol w="1327261"/>
              </a:tblGrid>
              <a:tr h="370840">
                <a:tc>
                  <a:txBody>
                    <a:bodyPr/>
                    <a:lstStyle/>
                    <a:p>
                      <a:pPr algn="ctr"/>
                      <a:endParaRPr lang="en-US" dirty="0"/>
                    </a:p>
                  </a:txBody>
                  <a:tcPr/>
                </a:tc>
                <a:tc>
                  <a:txBody>
                    <a:bodyPr/>
                    <a:lstStyle/>
                    <a:p>
                      <a:pPr algn="ctr"/>
                      <a:r>
                        <a:rPr lang="en-US" dirty="0" smtClean="0"/>
                        <a:t>1</a:t>
                      </a:r>
                      <a:r>
                        <a:rPr lang="en-US" baseline="30000" dirty="0" smtClean="0"/>
                        <a:t>st</a:t>
                      </a:r>
                      <a:r>
                        <a:rPr lang="en-US" dirty="0" smtClean="0"/>
                        <a:t> </a:t>
                      </a:r>
                      <a:r>
                        <a:rPr lang="en-US" dirty="0" smtClean="0"/>
                        <a:t>Trial</a:t>
                      </a:r>
                      <a:endParaRPr lang="en-US" dirty="0"/>
                    </a:p>
                  </a:txBody>
                  <a:tcPr/>
                </a:tc>
                <a:tc>
                  <a:txBody>
                    <a:bodyPr/>
                    <a:lstStyle/>
                    <a:p>
                      <a:pPr algn="ctr"/>
                      <a:r>
                        <a:rPr lang="en-US" dirty="0" smtClean="0"/>
                        <a:t>2</a:t>
                      </a:r>
                      <a:r>
                        <a:rPr lang="en-US" baseline="30000" dirty="0" smtClean="0"/>
                        <a:t>nd</a:t>
                      </a:r>
                      <a:r>
                        <a:rPr lang="en-US" dirty="0" smtClean="0"/>
                        <a:t> </a:t>
                      </a:r>
                      <a:r>
                        <a:rPr lang="en-US" dirty="0" smtClean="0"/>
                        <a:t>Trial</a:t>
                      </a:r>
                      <a:endParaRPr lang="en-US" dirty="0"/>
                    </a:p>
                  </a:txBody>
                  <a:tcPr/>
                </a:tc>
                <a:tc>
                  <a:txBody>
                    <a:bodyPr/>
                    <a:lstStyle/>
                    <a:p>
                      <a:pPr algn="ctr"/>
                      <a:r>
                        <a:rPr lang="en-US" dirty="0" smtClean="0"/>
                        <a:t>3</a:t>
                      </a:r>
                      <a:r>
                        <a:rPr lang="en-US" baseline="30000" dirty="0" smtClean="0"/>
                        <a:t>rd</a:t>
                      </a:r>
                      <a:r>
                        <a:rPr lang="en-US" dirty="0" smtClean="0"/>
                        <a:t> </a:t>
                      </a:r>
                      <a:r>
                        <a:rPr lang="en-US" dirty="0" smtClean="0"/>
                        <a:t>Trial</a:t>
                      </a:r>
                      <a:endParaRPr lang="en-US" dirty="0"/>
                    </a:p>
                  </a:txBody>
                  <a:tcPr/>
                </a:tc>
                <a:tc>
                  <a:txBody>
                    <a:bodyPr/>
                    <a:lstStyle/>
                    <a:p>
                      <a:pPr algn="ctr"/>
                      <a:r>
                        <a:rPr lang="en-US" dirty="0" smtClean="0"/>
                        <a:t>4</a:t>
                      </a:r>
                      <a:r>
                        <a:rPr lang="en-US" baseline="30000" dirty="0" smtClean="0"/>
                        <a:t>th</a:t>
                      </a:r>
                      <a:r>
                        <a:rPr lang="en-US" dirty="0" smtClean="0"/>
                        <a:t> </a:t>
                      </a:r>
                      <a:r>
                        <a:rPr lang="en-US" dirty="0" smtClean="0"/>
                        <a:t>Trial</a:t>
                      </a:r>
                      <a:endParaRPr lang="en-US" dirty="0"/>
                    </a:p>
                  </a:txBody>
                  <a:tcPr/>
                </a:tc>
              </a:tr>
              <a:tr h="370840">
                <a:tc>
                  <a:txBody>
                    <a:bodyPr/>
                    <a:lstStyle/>
                    <a:p>
                      <a:pPr algn="ctr"/>
                      <a:r>
                        <a:rPr lang="en-US" dirty="0" smtClean="0"/>
                        <a:t>Fertilizer</a:t>
                      </a:r>
                      <a:r>
                        <a:rPr lang="en-US" baseline="0" dirty="0" smtClean="0"/>
                        <a:t> 1</a:t>
                      </a:r>
                      <a:endParaRPr lang="en-US" dirty="0"/>
                    </a:p>
                  </a:txBody>
                  <a:tcPr/>
                </a:tc>
                <a:tc>
                  <a:txBody>
                    <a:bodyPr/>
                    <a:lstStyle/>
                    <a:p>
                      <a:pPr algn="ctr"/>
                      <a:r>
                        <a:rPr lang="en-US" dirty="0" smtClean="0"/>
                        <a:t>15 </a:t>
                      </a:r>
                      <a:r>
                        <a:rPr lang="en-US" dirty="0" smtClean="0"/>
                        <a:t>cm</a:t>
                      </a:r>
                      <a:endParaRPr lang="en-US" dirty="0"/>
                    </a:p>
                  </a:txBody>
                  <a:tcPr/>
                </a:tc>
                <a:tc>
                  <a:txBody>
                    <a:bodyPr/>
                    <a:lstStyle/>
                    <a:p>
                      <a:pPr algn="ctr"/>
                      <a:r>
                        <a:rPr lang="en-US" dirty="0" smtClean="0"/>
                        <a:t>16cm</a:t>
                      </a:r>
                      <a:endParaRPr lang="en-US" dirty="0"/>
                    </a:p>
                  </a:txBody>
                  <a:tcPr/>
                </a:tc>
                <a:tc>
                  <a:txBody>
                    <a:bodyPr/>
                    <a:lstStyle/>
                    <a:p>
                      <a:pPr algn="ctr"/>
                      <a:r>
                        <a:rPr lang="en-US" dirty="0" smtClean="0"/>
                        <a:t>15cm</a:t>
                      </a:r>
                      <a:endParaRPr lang="en-US" dirty="0"/>
                    </a:p>
                  </a:txBody>
                  <a:tcPr/>
                </a:tc>
                <a:tc>
                  <a:txBody>
                    <a:bodyPr/>
                    <a:lstStyle/>
                    <a:p>
                      <a:pPr algn="ctr"/>
                      <a:r>
                        <a:rPr lang="en-US" dirty="0" smtClean="0"/>
                        <a:t>21 cm</a:t>
                      </a:r>
                      <a:endParaRPr lang="en-US" dirty="0"/>
                    </a:p>
                  </a:txBody>
                  <a:tcPr/>
                </a:tc>
              </a:tr>
              <a:tr h="370840">
                <a:tc>
                  <a:txBody>
                    <a:bodyPr/>
                    <a:lstStyle/>
                    <a:p>
                      <a:pPr algn="ctr"/>
                      <a:r>
                        <a:rPr lang="en-US" dirty="0" smtClean="0"/>
                        <a:t>Fertilizer 2</a:t>
                      </a:r>
                      <a:endParaRPr lang="en-US" dirty="0"/>
                    </a:p>
                  </a:txBody>
                  <a:tcPr/>
                </a:tc>
                <a:tc>
                  <a:txBody>
                    <a:bodyPr/>
                    <a:lstStyle/>
                    <a:p>
                      <a:pPr algn="ctr"/>
                      <a:r>
                        <a:rPr lang="en-US" dirty="0" smtClean="0"/>
                        <a:t>22 cm</a:t>
                      </a:r>
                      <a:endParaRPr lang="en-US" dirty="0"/>
                    </a:p>
                  </a:txBody>
                  <a:tcPr/>
                </a:tc>
                <a:tc>
                  <a:txBody>
                    <a:bodyPr/>
                    <a:lstStyle/>
                    <a:p>
                      <a:pPr algn="ctr"/>
                      <a:r>
                        <a:rPr lang="en-US" dirty="0" smtClean="0"/>
                        <a:t>19cm</a:t>
                      </a:r>
                      <a:endParaRPr lang="en-US" dirty="0"/>
                    </a:p>
                  </a:txBody>
                  <a:tcPr/>
                </a:tc>
                <a:tc>
                  <a:txBody>
                    <a:bodyPr/>
                    <a:lstStyle/>
                    <a:p>
                      <a:pPr algn="ctr"/>
                      <a:r>
                        <a:rPr lang="en-US" dirty="0" smtClean="0"/>
                        <a:t>24 cm</a:t>
                      </a:r>
                      <a:endParaRPr lang="en-US" dirty="0"/>
                    </a:p>
                  </a:txBody>
                  <a:tcPr/>
                </a:tc>
                <a:tc>
                  <a:txBody>
                    <a:bodyPr/>
                    <a:lstStyle/>
                    <a:p>
                      <a:pPr algn="ctr"/>
                      <a:r>
                        <a:rPr lang="en-US" dirty="0" smtClean="0"/>
                        <a:t>17cm</a:t>
                      </a:r>
                      <a:endParaRPr lang="en-US" dirty="0"/>
                    </a:p>
                  </a:txBody>
                  <a:tcPr/>
                </a:tc>
              </a:tr>
            </a:tbl>
          </a:graphicData>
        </a:graphic>
      </p:graphicFrame>
      <p:cxnSp>
        <p:nvCxnSpPr>
          <p:cNvPr id="35" name="Straight Connector 34"/>
          <p:cNvCxnSpPr/>
          <p:nvPr/>
        </p:nvCxnSpPr>
        <p:spPr>
          <a:xfrm>
            <a:off x="4923373"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9" name="Group 8"/>
          <p:cNvGrpSpPr/>
          <p:nvPr/>
        </p:nvGrpSpPr>
        <p:grpSpPr>
          <a:xfrm>
            <a:off x="5209231" y="957232"/>
            <a:ext cx="6669602" cy="5217597"/>
            <a:chOff x="5209231" y="957232"/>
            <a:chExt cx="6669602" cy="5217597"/>
          </a:xfrm>
        </p:grpSpPr>
        <p:grpSp>
          <p:nvGrpSpPr>
            <p:cNvPr id="7" name="Group 6"/>
            <p:cNvGrpSpPr/>
            <p:nvPr/>
          </p:nvGrpSpPr>
          <p:grpSpPr>
            <a:xfrm>
              <a:off x="5444132" y="957232"/>
              <a:ext cx="6274682" cy="5217597"/>
              <a:chOff x="5604151" y="957232"/>
              <a:chExt cx="6274682" cy="5217597"/>
            </a:xfrm>
          </p:grpSpPr>
          <p:sp>
            <p:nvSpPr>
              <p:cNvPr id="36" name="TextBox 35"/>
              <p:cNvSpPr txBox="1"/>
              <p:nvPr/>
            </p:nvSpPr>
            <p:spPr>
              <a:xfrm>
                <a:off x="6377256" y="957232"/>
                <a:ext cx="4653590" cy="707886"/>
              </a:xfrm>
              <a:prstGeom prst="rect">
                <a:avLst/>
              </a:prstGeom>
              <a:noFill/>
            </p:spPr>
            <p:txBody>
              <a:bodyPr wrap="square" rtlCol="0">
                <a:spAutoFit/>
              </a:bodyPr>
              <a:lstStyle/>
              <a:p>
                <a:pPr algn="ctr"/>
                <a:r>
                  <a:rPr lang="en-US" sz="4000" b="1" dirty="0" smtClean="0"/>
                  <a:t>Final Plant Heights</a:t>
                </a:r>
                <a:endParaRPr lang="en-US" sz="4000" b="1" dirty="0"/>
              </a:p>
            </p:txBody>
          </p:sp>
          <p:grpSp>
            <p:nvGrpSpPr>
              <p:cNvPr id="5" name="Group 4"/>
              <p:cNvGrpSpPr/>
              <p:nvPr/>
            </p:nvGrpSpPr>
            <p:grpSpPr>
              <a:xfrm>
                <a:off x="5604151" y="2889434"/>
                <a:ext cx="6274682" cy="3285395"/>
                <a:chOff x="5642975" y="2924185"/>
                <a:chExt cx="6274682" cy="3285395"/>
              </a:xfrm>
            </p:grpSpPr>
            <p:sp>
              <p:nvSpPr>
                <p:cNvPr id="24" name="TextBox 23"/>
                <p:cNvSpPr txBox="1"/>
                <p:nvPr/>
              </p:nvSpPr>
              <p:spPr>
                <a:xfrm>
                  <a:off x="6259575" y="5809470"/>
                  <a:ext cx="1621374" cy="400110"/>
                </a:xfrm>
                <a:prstGeom prst="rect">
                  <a:avLst/>
                </a:prstGeom>
                <a:noFill/>
              </p:spPr>
              <p:txBody>
                <a:bodyPr wrap="square" rtlCol="0">
                  <a:spAutoFit/>
                </a:bodyPr>
                <a:lstStyle/>
                <a:p>
                  <a:pPr algn="ctr"/>
                  <a:r>
                    <a:rPr lang="en-US" sz="2000" b="1" dirty="0" smtClean="0"/>
                    <a:t>Fertilizer 1</a:t>
                  </a:r>
                  <a:endParaRPr lang="en-US" sz="2000" b="1" dirty="0"/>
                </a:p>
              </p:txBody>
            </p:sp>
            <p:sp>
              <p:nvSpPr>
                <p:cNvPr id="25" name="TextBox 24"/>
                <p:cNvSpPr txBox="1"/>
                <p:nvPr/>
              </p:nvSpPr>
              <p:spPr>
                <a:xfrm>
                  <a:off x="9679683" y="5807503"/>
                  <a:ext cx="1621374" cy="400110"/>
                </a:xfrm>
                <a:prstGeom prst="rect">
                  <a:avLst/>
                </a:prstGeom>
                <a:noFill/>
              </p:spPr>
              <p:txBody>
                <a:bodyPr wrap="square" rtlCol="0">
                  <a:spAutoFit/>
                </a:bodyPr>
                <a:lstStyle/>
                <a:p>
                  <a:pPr algn="ctr"/>
                  <a:r>
                    <a:rPr lang="en-US" sz="2000" b="1" dirty="0" smtClean="0"/>
                    <a:t>Fertilizer 2</a:t>
                  </a:r>
                  <a:endParaRPr lang="en-US" sz="2000" b="1" dirty="0"/>
                </a:p>
              </p:txBody>
            </p:sp>
            <p:grpSp>
              <p:nvGrpSpPr>
                <p:cNvPr id="34" name="Group 33"/>
                <p:cNvGrpSpPr/>
                <p:nvPr/>
              </p:nvGrpSpPr>
              <p:grpSpPr>
                <a:xfrm>
                  <a:off x="9063083" y="2983558"/>
                  <a:ext cx="2854574" cy="2729502"/>
                  <a:chOff x="5472139" y="2924592"/>
                  <a:chExt cx="2854574" cy="2729502"/>
                </a:xfrm>
              </p:grpSpPr>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5472139" y="2924592"/>
                    <a:ext cx="2854574" cy="2729502"/>
                  </a:xfrm>
                  <a:prstGeom prst="rect">
                    <a:avLst/>
                  </a:prstGeom>
                </p:spPr>
              </p:pic>
              <p:grpSp>
                <p:nvGrpSpPr>
                  <p:cNvPr id="33" name="Group 32"/>
                  <p:cNvGrpSpPr/>
                  <p:nvPr/>
                </p:nvGrpSpPr>
                <p:grpSpPr>
                  <a:xfrm>
                    <a:off x="5862380" y="3971591"/>
                    <a:ext cx="2298974" cy="1015663"/>
                    <a:chOff x="9195333" y="3966939"/>
                    <a:chExt cx="2298974" cy="1015663"/>
                  </a:xfrm>
                </p:grpSpPr>
                <p:sp>
                  <p:nvSpPr>
                    <p:cNvPr id="29" name="TextBox 28"/>
                    <p:cNvSpPr txBox="1"/>
                    <p:nvPr/>
                  </p:nvSpPr>
                  <p:spPr>
                    <a:xfrm>
                      <a:off x="10291787" y="3966939"/>
                      <a:ext cx="1202520" cy="1015663"/>
                    </a:xfrm>
                    <a:prstGeom prst="rect">
                      <a:avLst/>
                    </a:prstGeom>
                    <a:noFill/>
                  </p:spPr>
                  <p:txBody>
                    <a:bodyPr wrap="square" rtlCol="0">
                      <a:spAutoFit/>
                    </a:bodyPr>
                    <a:lstStyle/>
                    <a:p>
                      <a:pPr algn="ctr"/>
                      <a:r>
                        <a:rPr lang="en-US" sz="2400" b="1" dirty="0" smtClean="0"/>
                        <a:t>50% </a:t>
                      </a:r>
                      <a:r>
                        <a:rPr lang="en-US" b="1" dirty="0" smtClean="0"/>
                        <a:t>Grew over 20 cm</a:t>
                      </a:r>
                      <a:endParaRPr lang="en-US" b="1" dirty="0"/>
                    </a:p>
                  </p:txBody>
                </p:sp>
                <p:sp>
                  <p:nvSpPr>
                    <p:cNvPr id="30" name="TextBox 29"/>
                    <p:cNvSpPr txBox="1"/>
                    <p:nvPr/>
                  </p:nvSpPr>
                  <p:spPr>
                    <a:xfrm>
                      <a:off x="9195333" y="4013106"/>
                      <a:ext cx="918779" cy="461665"/>
                    </a:xfrm>
                    <a:prstGeom prst="rect">
                      <a:avLst/>
                    </a:prstGeom>
                    <a:noFill/>
                  </p:spPr>
                  <p:txBody>
                    <a:bodyPr wrap="square" rtlCol="0">
                      <a:spAutoFit/>
                    </a:bodyPr>
                    <a:lstStyle/>
                    <a:p>
                      <a:pPr algn="ctr"/>
                      <a:r>
                        <a:rPr lang="en-US" sz="2400" b="1" dirty="0" smtClean="0"/>
                        <a:t>50%</a:t>
                      </a:r>
                    </a:p>
                  </p:txBody>
                </p:sp>
              </p:grpSp>
            </p:grpSp>
            <p:grpSp>
              <p:nvGrpSpPr>
                <p:cNvPr id="2" name="Group 1"/>
                <p:cNvGrpSpPr/>
                <p:nvPr/>
              </p:nvGrpSpPr>
              <p:grpSpPr>
                <a:xfrm>
                  <a:off x="5642975" y="2924185"/>
                  <a:ext cx="2854574" cy="2766741"/>
                  <a:chOff x="5645202" y="2926274"/>
                  <a:chExt cx="2854574" cy="2766741"/>
                </a:xfrm>
              </p:grpSpPr>
              <p:grpSp>
                <p:nvGrpSpPr>
                  <p:cNvPr id="32" name="Group 31"/>
                  <p:cNvGrpSpPr/>
                  <p:nvPr/>
                </p:nvGrpSpPr>
                <p:grpSpPr>
                  <a:xfrm>
                    <a:off x="5645202" y="2926274"/>
                    <a:ext cx="2854574" cy="2766741"/>
                    <a:chOff x="4893328" y="2713616"/>
                    <a:chExt cx="2854574" cy="2766741"/>
                  </a:xfrm>
                </p:grpSpPr>
                <p:pic>
                  <p:nvPicPr>
                    <p:cNvPr id="23" name="Picture 22"/>
                    <p:cNvPicPr>
                      <a:picLocks noChangeAspect="1"/>
                    </p:cNvPicPr>
                    <p:nvPr/>
                  </p:nvPicPr>
                  <p:blipFill>
                    <a:blip r:embed="rId4">
                      <a:clrChange>
                        <a:clrFrom>
                          <a:srgbClr val="FFFFFF"/>
                        </a:clrFrom>
                        <a:clrTo>
                          <a:srgbClr val="FFFFFF">
                            <a:alpha val="0"/>
                          </a:srgbClr>
                        </a:clrTo>
                      </a:clrChange>
                    </a:blip>
                    <a:stretch>
                      <a:fillRect/>
                    </a:stretch>
                  </p:blipFill>
                  <p:spPr>
                    <a:xfrm>
                      <a:off x="4893328" y="2713616"/>
                      <a:ext cx="2854574" cy="2766741"/>
                    </a:xfrm>
                    <a:prstGeom prst="rect">
                      <a:avLst/>
                    </a:prstGeom>
                  </p:spPr>
                </p:pic>
                <p:sp>
                  <p:nvSpPr>
                    <p:cNvPr id="28" name="TextBox 27"/>
                    <p:cNvSpPr txBox="1"/>
                    <p:nvPr/>
                  </p:nvSpPr>
                  <p:spPr>
                    <a:xfrm>
                      <a:off x="5381330" y="4301896"/>
                      <a:ext cx="918779" cy="461665"/>
                    </a:xfrm>
                    <a:prstGeom prst="rect">
                      <a:avLst/>
                    </a:prstGeom>
                    <a:noFill/>
                  </p:spPr>
                  <p:txBody>
                    <a:bodyPr wrap="square" rtlCol="0">
                      <a:spAutoFit/>
                    </a:bodyPr>
                    <a:lstStyle/>
                    <a:p>
                      <a:pPr algn="ctr"/>
                      <a:r>
                        <a:rPr lang="en-US" sz="2400" b="1" dirty="0"/>
                        <a:t>7</a:t>
                      </a:r>
                      <a:r>
                        <a:rPr lang="en-US" sz="2400" b="1" dirty="0" smtClean="0"/>
                        <a:t>5%</a:t>
                      </a:r>
                      <a:endParaRPr lang="en-US" sz="2400" b="1" dirty="0"/>
                    </a:p>
                  </p:txBody>
                </p:sp>
              </p:grpSp>
              <p:sp>
                <p:nvSpPr>
                  <p:cNvPr id="39" name="TextBox 38"/>
                  <p:cNvSpPr txBox="1"/>
                  <p:nvPr/>
                </p:nvSpPr>
                <p:spPr>
                  <a:xfrm>
                    <a:off x="7070262" y="3293981"/>
                    <a:ext cx="1202520" cy="1015663"/>
                  </a:xfrm>
                  <a:prstGeom prst="rect">
                    <a:avLst/>
                  </a:prstGeom>
                  <a:noFill/>
                </p:spPr>
                <p:txBody>
                  <a:bodyPr wrap="square" rtlCol="0">
                    <a:spAutoFit/>
                  </a:bodyPr>
                  <a:lstStyle/>
                  <a:p>
                    <a:pPr algn="ctr"/>
                    <a:r>
                      <a:rPr lang="en-US" sz="2400" b="1" dirty="0" smtClean="0"/>
                      <a:t>25% </a:t>
                    </a:r>
                    <a:r>
                      <a:rPr lang="en-US" b="1" dirty="0" smtClean="0"/>
                      <a:t>Grew over 20 cm</a:t>
                    </a:r>
                    <a:endParaRPr lang="en-US" b="1" dirty="0"/>
                  </a:p>
                </p:txBody>
              </p:sp>
            </p:grpSp>
          </p:grpSp>
        </p:gr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231" y="1691213"/>
              <a:ext cx="6669602" cy="1231499"/>
            </a:xfrm>
            <a:prstGeom prst="rect">
              <a:avLst/>
            </a:prstGeom>
          </p:spPr>
        </p:pic>
      </p:grpSp>
    </p:spTree>
    <p:extLst>
      <p:ext uri="{BB962C8B-B14F-4D97-AF65-F5344CB8AC3E}">
        <p14:creationId xmlns:p14="http://schemas.microsoft.com/office/powerpoint/2010/main" val="1603948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42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85328" y="272630"/>
            <a:ext cx="3948196" cy="114500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8407" y="268614"/>
            <a:ext cx="4572646" cy="1143000"/>
          </a:xfrm>
        </p:spPr>
        <p:txBody>
          <a:bodyPr>
            <a:normAutofit/>
          </a:bodyPr>
          <a:lstStyle/>
          <a:p>
            <a:r>
              <a:rPr lang="en-US" sz="5400" dirty="0" smtClean="0">
                <a:latin typeface="American Typewriter"/>
                <a:cs typeface="American Typewriter"/>
              </a:rPr>
              <a:t>Conclusion</a:t>
            </a:r>
            <a:endParaRPr lang="en-US" sz="5400" dirty="0">
              <a:latin typeface="American Typewriter"/>
              <a:cs typeface="American Typewriter"/>
            </a:endParaRPr>
          </a:p>
        </p:txBody>
      </p:sp>
      <p:sp>
        <p:nvSpPr>
          <p:cNvPr id="4" name="TextBox 3"/>
          <p:cNvSpPr txBox="1"/>
          <p:nvPr/>
        </p:nvSpPr>
        <p:spPr>
          <a:xfrm>
            <a:off x="251477" y="1552222"/>
            <a:ext cx="11920031" cy="5016758"/>
          </a:xfrm>
          <a:prstGeom prst="rect">
            <a:avLst/>
          </a:prstGeom>
          <a:noFill/>
        </p:spPr>
        <p:txBody>
          <a:bodyPr wrap="square" rtlCol="0">
            <a:spAutoFit/>
          </a:bodyPr>
          <a:lstStyle/>
          <a:p>
            <a:r>
              <a:rPr lang="en-US" sz="2000" dirty="0" smtClean="0"/>
              <a:t>	After analyzing all of your data by creating different types of graphs, it is clear that using Fertilizer 2 made Plant B grow taller than Plant A. The Bar Graph helped you understand that after four days, Fertilizer 2 helped Plant B grow to 25 centimeters while Fertilizer 1 only helped Plant A grow to 20 centimeters. The Line Graph helped you see that Fertilizer 2 helped Plant B grow taller and faster than Fertilizer 1 did for Plant A. When you completed this experiment multiple times to create your pie charts, you also learned that Fertilizer 2 consistently makes plants grow taller than Fertilizer 1. All of these different expressions of your results helps you to reach your conclusion.</a:t>
            </a:r>
          </a:p>
          <a:p>
            <a:endParaRPr lang="en-US" sz="2000" dirty="0"/>
          </a:p>
          <a:p>
            <a:r>
              <a:rPr lang="en-US" sz="2000" dirty="0" smtClean="0"/>
              <a:t>Let’s think back to our Question: </a:t>
            </a:r>
            <a:r>
              <a:rPr lang="en-US" sz="2000" b="1" dirty="0"/>
              <a:t>W</a:t>
            </a:r>
            <a:r>
              <a:rPr lang="en-US" sz="2000" b="1" dirty="0" smtClean="0"/>
              <a:t>hat type of fertilizer will make my favorite type of flower grow the tallest, Fertilizer 1 or Fertilizer 2?</a:t>
            </a:r>
          </a:p>
          <a:p>
            <a:endParaRPr lang="en-US" sz="2000" dirty="0" smtClean="0"/>
          </a:p>
          <a:p>
            <a:r>
              <a:rPr lang="en-US" sz="2000" dirty="0" smtClean="0"/>
              <a:t>Based on your results and graphs, we can come up with a conclusion/answer to the above question: </a:t>
            </a:r>
          </a:p>
          <a:p>
            <a:endParaRPr lang="en-US" sz="2000" b="1" dirty="0"/>
          </a:p>
          <a:p>
            <a:r>
              <a:rPr lang="en-US" sz="2000" b="1" dirty="0" smtClean="0"/>
              <a:t>Fertilizer 2 helped Plant A reach 25cm while Fertilizer 1 only helped plant B reach 20cm. When this experiment was repeated, Fertilizer 2 consistently produced taller plants than Fertilizer 1. Overall, Fertilizer 2 will help make my favorite type of flower grow the tallest.</a:t>
            </a:r>
            <a:endParaRPr lang="en-US" sz="2000" dirty="0"/>
          </a:p>
        </p:txBody>
      </p:sp>
    </p:spTree>
    <p:extLst>
      <p:ext uri="{BB962C8B-B14F-4D97-AF65-F5344CB8AC3E}">
        <p14:creationId xmlns:p14="http://schemas.microsoft.com/office/powerpoint/2010/main" val="1861725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91990" y="249488"/>
            <a:ext cx="7091665" cy="16115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78824" y="412962"/>
            <a:ext cx="7343143" cy="1143000"/>
          </a:xfrm>
        </p:spPr>
        <p:txBody>
          <a:bodyPr>
            <a:normAutofit fontScale="90000"/>
          </a:bodyPr>
          <a:lstStyle/>
          <a:p>
            <a:r>
              <a:rPr lang="en-US" sz="5400" dirty="0" smtClean="0">
                <a:latin typeface="American Typewriter"/>
                <a:cs typeface="American Typewriter"/>
              </a:rPr>
              <a:t>Steps of the </a:t>
            </a:r>
            <a:br>
              <a:rPr lang="en-US" sz="5400" dirty="0" smtClean="0">
                <a:latin typeface="American Typewriter"/>
                <a:cs typeface="American Typewriter"/>
              </a:rPr>
            </a:br>
            <a:r>
              <a:rPr lang="en-US" sz="5400" dirty="0" smtClean="0">
                <a:latin typeface="American Typewriter"/>
                <a:cs typeface="American Typewriter"/>
              </a:rPr>
              <a:t>Scientific </a:t>
            </a:r>
            <a:r>
              <a:rPr lang="en-US" sz="5400" dirty="0">
                <a:latin typeface="American Typewriter"/>
                <a:cs typeface="American Typewriter"/>
              </a:rPr>
              <a:t>M</a:t>
            </a:r>
            <a:r>
              <a:rPr lang="en-US" sz="5400" dirty="0" smtClean="0">
                <a:latin typeface="American Typewriter"/>
                <a:cs typeface="American Typewriter"/>
              </a:rPr>
              <a:t>ethod</a:t>
            </a:r>
            <a:endParaRPr lang="en-US" sz="5400" dirty="0">
              <a:latin typeface="American Typewriter"/>
              <a:cs typeface="American Typewriter"/>
            </a:endParaRPr>
          </a:p>
        </p:txBody>
      </p:sp>
      <p:sp>
        <p:nvSpPr>
          <p:cNvPr id="3" name="Content Placeholder 2"/>
          <p:cNvSpPr>
            <a:spLocks noGrp="1"/>
          </p:cNvSpPr>
          <p:nvPr>
            <p:ph idx="1"/>
          </p:nvPr>
        </p:nvSpPr>
        <p:spPr>
          <a:xfrm>
            <a:off x="617220" y="1889422"/>
            <a:ext cx="11109960" cy="4525963"/>
          </a:xfrm>
        </p:spPr>
        <p:txBody>
          <a:bodyPr/>
          <a:lstStyle/>
          <a:p>
            <a:endParaRPr lang="en-US" dirty="0" smtClean="0"/>
          </a:p>
          <a:p>
            <a:r>
              <a:rPr lang="en-US" dirty="0" smtClean="0"/>
              <a:t>Problem/question</a:t>
            </a:r>
          </a:p>
          <a:p>
            <a:r>
              <a:rPr lang="en-US" dirty="0" smtClean="0"/>
              <a:t>Research </a:t>
            </a:r>
          </a:p>
          <a:p>
            <a:r>
              <a:rPr lang="en-US" dirty="0" smtClean="0"/>
              <a:t>Hypothesis</a:t>
            </a:r>
          </a:p>
          <a:p>
            <a:r>
              <a:rPr lang="en-US" dirty="0" smtClean="0"/>
              <a:t>Procedure/Experiment</a:t>
            </a:r>
          </a:p>
          <a:p>
            <a:r>
              <a:rPr lang="en-US" dirty="0" smtClean="0"/>
              <a:t>Analyze data </a:t>
            </a:r>
          </a:p>
          <a:p>
            <a:r>
              <a:rPr lang="en-US" dirty="0" smtClean="0"/>
              <a:t>Conclusion</a:t>
            </a:r>
            <a:endParaRPr lang="en-US" dirty="0"/>
          </a:p>
        </p:txBody>
      </p:sp>
      <p:pic>
        <p:nvPicPr>
          <p:cNvPr id="5" name="Picture 4"/>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6983" y="2403342"/>
            <a:ext cx="5486400" cy="2815590"/>
          </a:xfrm>
          <a:prstGeom prst="rect">
            <a:avLst/>
          </a:prstGeom>
          <a:noFill/>
          <a:ln>
            <a:noFill/>
          </a:ln>
        </p:spPr>
      </p:pic>
    </p:spTree>
    <p:extLst>
      <p:ext uri="{BB962C8B-B14F-4D97-AF65-F5344CB8AC3E}">
        <p14:creationId xmlns:p14="http://schemas.microsoft.com/office/powerpoint/2010/main" val="2800819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5954" y="824108"/>
            <a:ext cx="6431451" cy="369332"/>
          </a:xfrm>
          <a:prstGeom prst="rect">
            <a:avLst/>
          </a:prstGeom>
          <a:noFill/>
        </p:spPr>
        <p:txBody>
          <a:bodyPr wrap="square" rtlCol="0">
            <a:spAutoFit/>
          </a:bodyPr>
          <a:lstStyle/>
          <a:p>
            <a:r>
              <a:rPr lang="en-US" dirty="0" smtClean="0"/>
              <a:t>Measurement Tools</a:t>
            </a:r>
            <a:endParaRPr lang="en-US" dirty="0"/>
          </a:p>
        </p:txBody>
      </p:sp>
    </p:spTree>
    <p:extLst>
      <p:ext uri="{BB962C8B-B14F-4D97-AF65-F5344CB8AC3E}">
        <p14:creationId xmlns:p14="http://schemas.microsoft.com/office/powerpoint/2010/main" val="1350080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9619" y="1310467"/>
            <a:ext cx="5647786" cy="646331"/>
          </a:xfrm>
          <a:prstGeom prst="rect">
            <a:avLst/>
          </a:prstGeom>
          <a:noFill/>
        </p:spPr>
        <p:txBody>
          <a:bodyPr wrap="square" rtlCol="0">
            <a:spAutoFit/>
          </a:bodyPr>
          <a:lstStyle/>
          <a:p>
            <a:r>
              <a:rPr lang="en-US" dirty="0" smtClean="0"/>
              <a:t>Going between standard measurement &amp; US measurement. Also switching between units</a:t>
            </a:r>
            <a:endParaRPr lang="en-US" dirty="0"/>
          </a:p>
        </p:txBody>
      </p:sp>
    </p:spTree>
    <p:extLst>
      <p:ext uri="{BB962C8B-B14F-4D97-AF65-F5344CB8AC3E}">
        <p14:creationId xmlns:p14="http://schemas.microsoft.com/office/powerpoint/2010/main" val="61996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22979" y="377245"/>
            <a:ext cx="5255879" cy="104039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American Typewriter"/>
                <a:cs typeface="American Typewriter"/>
              </a:rPr>
              <a:t>Question/Proble</a:t>
            </a:r>
            <a:r>
              <a:rPr lang="en-US" dirty="0">
                <a:latin typeface="American Typewriter"/>
                <a:cs typeface="American Typewriter"/>
              </a:rPr>
              <a:t>m</a:t>
            </a:r>
            <a:r>
              <a:rPr lang="en-US" dirty="0" smtClean="0">
                <a:latin typeface="American Typewriter"/>
                <a:cs typeface="American Typewriter"/>
              </a:rPr>
              <a:t> </a:t>
            </a:r>
            <a:endParaRPr lang="en-US" dirty="0">
              <a:latin typeface="American Typewriter"/>
              <a:cs typeface="American Typewriter"/>
            </a:endParaRPr>
          </a:p>
        </p:txBody>
      </p:sp>
      <p:sp>
        <p:nvSpPr>
          <p:cNvPr id="3" name="Content Placeholder 2"/>
          <p:cNvSpPr>
            <a:spLocks noGrp="1"/>
          </p:cNvSpPr>
          <p:nvPr>
            <p:ph idx="1"/>
          </p:nvPr>
        </p:nvSpPr>
        <p:spPr>
          <a:xfrm>
            <a:off x="0" y="1574740"/>
            <a:ext cx="9143999" cy="4525963"/>
          </a:xfrm>
        </p:spPr>
        <p:txBody>
          <a:bodyPr>
            <a:normAutofit lnSpcReduction="10000"/>
          </a:bodyPr>
          <a:lstStyle/>
          <a:p>
            <a:r>
              <a:rPr lang="en-US" sz="2800" dirty="0" smtClean="0"/>
              <a:t>Everyday you are faced with problems or come up with questions. Having a </a:t>
            </a:r>
            <a:r>
              <a:rPr lang="en-US" sz="2800" b="1" dirty="0" smtClean="0">
                <a:solidFill>
                  <a:srgbClr val="FF6600"/>
                </a:solidFill>
              </a:rPr>
              <a:t>Question</a:t>
            </a:r>
            <a:r>
              <a:rPr lang="en-US" sz="2800" dirty="0" smtClean="0"/>
              <a:t> is the </a:t>
            </a:r>
            <a:r>
              <a:rPr lang="en-US" sz="2800" u="sng" dirty="0" smtClean="0"/>
              <a:t>first step </a:t>
            </a:r>
            <a:r>
              <a:rPr lang="en-US" sz="2800" dirty="0" smtClean="0"/>
              <a:t>to finding the solution.</a:t>
            </a:r>
          </a:p>
          <a:p>
            <a:endParaRPr lang="en-US" sz="2800" dirty="0" smtClean="0"/>
          </a:p>
          <a:p>
            <a:r>
              <a:rPr lang="en-US" sz="2800" dirty="0" smtClean="0"/>
              <a:t>For example, you bought seeds for your favorite flower but are not sure what the best fertilizer to use is. </a:t>
            </a:r>
          </a:p>
          <a:p>
            <a:r>
              <a:rPr lang="en-US" sz="2800" dirty="0" smtClean="0"/>
              <a:t>You have two types of fertilizer in your garage so you come up with the </a:t>
            </a:r>
            <a:r>
              <a:rPr lang="en-US" sz="2800" i="1" dirty="0"/>
              <a:t>Q</a:t>
            </a:r>
            <a:r>
              <a:rPr lang="en-US" sz="2800" i="1" dirty="0" smtClean="0"/>
              <a:t>uestion</a:t>
            </a:r>
            <a:r>
              <a:rPr lang="en-US" sz="2800" dirty="0" smtClean="0"/>
              <a:t>: </a:t>
            </a:r>
          </a:p>
          <a:p>
            <a:pPr marL="0" indent="0">
              <a:buNone/>
            </a:pPr>
            <a:r>
              <a:rPr lang="en-US" sz="2400" b="1" dirty="0" smtClean="0"/>
              <a:t>Which fertilizer will make my flower grow taller: Fertilizer 1 or Fertilizer 2?</a:t>
            </a:r>
            <a:endParaRPr lang="en-US" sz="2400" b="1" dirty="0"/>
          </a:p>
        </p:txBody>
      </p:sp>
      <p:grpSp>
        <p:nvGrpSpPr>
          <p:cNvPr id="7" name="Group 6"/>
          <p:cNvGrpSpPr/>
          <p:nvPr/>
        </p:nvGrpSpPr>
        <p:grpSpPr>
          <a:xfrm>
            <a:off x="10081224" y="339695"/>
            <a:ext cx="1784269" cy="5983547"/>
            <a:chOff x="10325444" y="274638"/>
            <a:chExt cx="1784269" cy="5983547"/>
          </a:xfrm>
          <a:noFill/>
        </p:grpSpPr>
        <p:pic>
          <p:nvPicPr>
            <p:cNvPr id="5" name="Picture 4" descr="Question_mark_(black_on_white).png"/>
            <p:cNvPicPr>
              <a:picLocks noChangeAspect="1"/>
            </p:cNvPicPr>
            <p:nvPr/>
          </p:nvPicPr>
          <p:blipFill>
            <a:blip r:embed="rId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325444" y="274638"/>
              <a:ext cx="1784269" cy="2253563"/>
            </a:xfrm>
            <a:prstGeom prst="rect">
              <a:avLst/>
            </a:prstGeom>
            <a:grpFill/>
          </p:spPr>
        </p:pic>
        <p:pic>
          <p:nvPicPr>
            <p:cNvPr id="6" name="Picture 5" descr="Question_mark_(black_on_white).png"/>
            <p:cNvPicPr>
              <a:picLocks noChangeAspect="1"/>
            </p:cNvPicPr>
            <p:nvPr/>
          </p:nvPicPr>
          <p:blipFill>
            <a:blip r:embed="rId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580371" y="2961099"/>
              <a:ext cx="1285122" cy="1623132"/>
            </a:xfrm>
            <a:prstGeom prst="rect">
              <a:avLst/>
            </a:prstGeom>
            <a:grpFill/>
          </p:spPr>
        </p:pic>
        <p:pic>
          <p:nvPicPr>
            <p:cNvPr id="9" name="Picture 8" descr="Question_mark_(black_on_white).png"/>
            <p:cNvPicPr>
              <a:picLocks noChangeAspect="1"/>
            </p:cNvPicPr>
            <p:nvPr/>
          </p:nvPicPr>
          <p:blipFill>
            <a:blip r:embed="rId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10794530" y="5080232"/>
              <a:ext cx="932650" cy="1177953"/>
            </a:xfrm>
            <a:prstGeom prst="rect">
              <a:avLst/>
            </a:prstGeom>
            <a:grpFill/>
          </p:spPr>
        </p:pic>
      </p:grpSp>
      <p:pic>
        <p:nvPicPr>
          <p:cNvPr id="12" name="Picture 1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308"/>
          <a:stretch/>
        </p:blipFill>
        <p:spPr>
          <a:xfrm>
            <a:off x="8945800" y="897441"/>
            <a:ext cx="3040424" cy="2378022"/>
          </a:xfrm>
          <a:prstGeom prst="rect">
            <a:avLst/>
          </a:prstGeom>
        </p:spPr>
      </p:pic>
    </p:spTree>
    <p:extLst>
      <p:ext uri="{BB962C8B-B14F-4D97-AF65-F5344CB8AC3E}">
        <p14:creationId xmlns:p14="http://schemas.microsoft.com/office/powerpoint/2010/main" val="148165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249970" y="279510"/>
            <a:ext cx="3545832" cy="113812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5900" y="186614"/>
            <a:ext cx="3805640" cy="1143000"/>
          </a:xfrm>
        </p:spPr>
        <p:txBody>
          <a:bodyPr/>
          <a:lstStyle/>
          <a:p>
            <a:r>
              <a:rPr lang="en-US" sz="5400" dirty="0" smtClean="0">
                <a:latin typeface="American Typewriter"/>
                <a:cs typeface="American Typewriter"/>
              </a:rPr>
              <a:t>Research</a:t>
            </a:r>
            <a:r>
              <a:rPr lang="en-US" dirty="0" smtClean="0"/>
              <a:t>	</a:t>
            </a:r>
            <a:endParaRPr lang="en-US" dirty="0"/>
          </a:p>
        </p:txBody>
      </p:sp>
      <p:sp>
        <p:nvSpPr>
          <p:cNvPr id="3" name="Content Placeholder 2"/>
          <p:cNvSpPr>
            <a:spLocks noGrp="1"/>
          </p:cNvSpPr>
          <p:nvPr>
            <p:ph idx="1"/>
          </p:nvPr>
        </p:nvSpPr>
        <p:spPr>
          <a:xfrm>
            <a:off x="350923" y="1600202"/>
            <a:ext cx="8477845" cy="1022126"/>
          </a:xfrm>
          <a:ln>
            <a:noFill/>
          </a:ln>
        </p:spPr>
        <p:txBody>
          <a:bodyPr>
            <a:normAutofit/>
          </a:bodyPr>
          <a:lstStyle/>
          <a:p>
            <a:r>
              <a:rPr lang="en-US" sz="2800" dirty="0" smtClean="0"/>
              <a:t>To begin answering your question, you have to </a:t>
            </a:r>
            <a:r>
              <a:rPr lang="en-US" sz="2800" b="1" dirty="0">
                <a:solidFill>
                  <a:srgbClr val="FF6600"/>
                </a:solidFill>
              </a:rPr>
              <a:t>R</a:t>
            </a:r>
            <a:r>
              <a:rPr lang="en-US" sz="2800" b="1" dirty="0" smtClean="0">
                <a:solidFill>
                  <a:srgbClr val="FF6600"/>
                </a:solidFill>
              </a:rPr>
              <a:t>esearch</a:t>
            </a:r>
            <a:r>
              <a:rPr lang="en-US" sz="2800" dirty="0" smtClean="0"/>
              <a:t> the topic your experiment is on. </a:t>
            </a:r>
          </a:p>
          <a:p>
            <a:pPr marL="0" indent="0">
              <a:buNone/>
            </a:pPr>
            <a:endParaRPr lang="en-US" sz="2800" dirty="0" smtClean="0"/>
          </a:p>
        </p:txBody>
      </p:sp>
      <p:pic>
        <p:nvPicPr>
          <p:cNvPr id="5" name="Picture 4" descr="MagnifyingGla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21163">
            <a:off x="8563944" y="489320"/>
            <a:ext cx="3766180" cy="2824635"/>
          </a:xfrm>
          <a:prstGeom prst="rect">
            <a:avLst/>
          </a:prstGeom>
        </p:spPr>
      </p:pic>
      <p:sp>
        <p:nvSpPr>
          <p:cNvPr id="6" name="TextBox 5"/>
          <p:cNvSpPr txBox="1"/>
          <p:nvPr/>
        </p:nvSpPr>
        <p:spPr>
          <a:xfrm>
            <a:off x="350923" y="2827196"/>
            <a:ext cx="10464830" cy="3570208"/>
          </a:xfrm>
          <a:prstGeom prst="rect">
            <a:avLst/>
          </a:prstGeom>
          <a:noFill/>
        </p:spPr>
        <p:txBody>
          <a:bodyPr wrap="square" rtlCol="0">
            <a:spAutoFit/>
          </a:bodyPr>
          <a:lstStyle/>
          <a:p>
            <a:pPr marL="457200" indent="-457200">
              <a:buFont typeface="Arial"/>
              <a:buChar char="•"/>
            </a:pPr>
            <a:r>
              <a:rPr lang="en-US" sz="2800" dirty="0"/>
              <a:t>For example, if you researched plant fertilizers you would find that they have different nutrients in them. Some are better for making plants bigger and some are better for making them flower more.</a:t>
            </a:r>
          </a:p>
          <a:p>
            <a:pPr marL="457200" indent="-457200">
              <a:buFont typeface="Arial"/>
              <a:buChar char="•"/>
            </a:pPr>
            <a:endParaRPr lang="en-US" sz="2800" dirty="0"/>
          </a:p>
          <a:p>
            <a:pPr marL="800100" lvl="1" indent="-342900">
              <a:buFont typeface="Arial"/>
              <a:buChar char="•"/>
            </a:pPr>
            <a:r>
              <a:rPr lang="en-US" sz="2400" dirty="0"/>
              <a:t>Different fertilizers have different amounts of these nutrients for the plants. </a:t>
            </a:r>
          </a:p>
          <a:p>
            <a:pPr marL="800100" lvl="1" indent="-342900">
              <a:buFont typeface="Arial"/>
              <a:buChar char="•"/>
            </a:pPr>
            <a:endParaRPr lang="en-US" sz="2400" dirty="0"/>
          </a:p>
          <a:p>
            <a:pPr marL="800100" lvl="1" indent="-342900">
              <a:buFont typeface="Arial"/>
              <a:buChar char="•"/>
            </a:pPr>
            <a:r>
              <a:rPr lang="en-US" sz="2400" dirty="0"/>
              <a:t>You see Fertilizer 1 has a lot of flowering nutrients in it while Fertilizer 2 has lot of growth nutrients.</a:t>
            </a:r>
          </a:p>
          <a:p>
            <a:endParaRPr lang="en-US" dirty="0"/>
          </a:p>
        </p:txBody>
      </p:sp>
    </p:spTree>
    <p:extLst>
      <p:ext uri="{BB962C8B-B14F-4D97-AF65-F5344CB8AC3E}">
        <p14:creationId xmlns:p14="http://schemas.microsoft.com/office/powerpoint/2010/main" val="3782419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953485" y="274637"/>
            <a:ext cx="4227859" cy="13255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05251" y="182562"/>
            <a:ext cx="5274600" cy="1417638"/>
          </a:xfrm>
        </p:spPr>
        <p:txBody>
          <a:bodyPr>
            <a:normAutofit/>
          </a:bodyPr>
          <a:lstStyle/>
          <a:p>
            <a:r>
              <a:rPr lang="en-US" sz="5400" dirty="0" smtClean="0">
                <a:latin typeface="American Typewriter"/>
                <a:cs typeface="American Typewriter"/>
              </a:rPr>
              <a:t>Hypothesis</a:t>
            </a:r>
            <a:endParaRPr lang="en-US" sz="5400" dirty="0">
              <a:latin typeface="American Typewriter"/>
              <a:cs typeface="American Typewriter"/>
            </a:endParaRPr>
          </a:p>
        </p:txBody>
      </p:sp>
      <p:sp>
        <p:nvSpPr>
          <p:cNvPr id="3" name="Content Placeholder 2"/>
          <p:cNvSpPr>
            <a:spLocks noGrp="1"/>
          </p:cNvSpPr>
          <p:nvPr>
            <p:ph idx="1"/>
          </p:nvPr>
        </p:nvSpPr>
        <p:spPr>
          <a:xfrm>
            <a:off x="617220" y="1866531"/>
            <a:ext cx="7981781" cy="4525963"/>
          </a:xfrm>
        </p:spPr>
        <p:txBody>
          <a:bodyPr>
            <a:normAutofit/>
          </a:bodyPr>
          <a:lstStyle/>
          <a:p>
            <a:r>
              <a:rPr lang="en-US" sz="2800" dirty="0" smtClean="0"/>
              <a:t>Researching the topic of your experiment gives you the information you need to create a prediction of how your experiment will end. This prediction is called a </a:t>
            </a:r>
            <a:r>
              <a:rPr lang="en-US" sz="2800" b="1" dirty="0">
                <a:solidFill>
                  <a:srgbClr val="FF6600"/>
                </a:solidFill>
              </a:rPr>
              <a:t>H</a:t>
            </a:r>
            <a:r>
              <a:rPr lang="en-US" sz="2800" b="1" dirty="0" smtClean="0">
                <a:solidFill>
                  <a:srgbClr val="FF6600"/>
                </a:solidFill>
              </a:rPr>
              <a:t>ypothesis</a:t>
            </a:r>
            <a:r>
              <a:rPr lang="en-US" sz="2800" dirty="0" smtClean="0"/>
              <a:t>. Based on your research, you can make the following </a:t>
            </a:r>
            <a:r>
              <a:rPr lang="en-US" sz="2800" b="1" dirty="0" smtClean="0"/>
              <a:t>Hypothesis:</a:t>
            </a:r>
            <a:endParaRPr lang="en-US" sz="2800" dirty="0" smtClean="0"/>
          </a:p>
          <a:p>
            <a:endParaRPr lang="en-US" sz="2800" dirty="0" smtClean="0"/>
          </a:p>
          <a:p>
            <a:r>
              <a:rPr lang="en-US" sz="2800" b="1" u="sng" dirty="0" smtClean="0"/>
              <a:t>If</a:t>
            </a:r>
            <a:r>
              <a:rPr lang="en-US" sz="2800" b="1" dirty="0" smtClean="0"/>
              <a:t> you use Fertilizer 1 on Plant A and Fertilizer 2 on Plant B, </a:t>
            </a:r>
            <a:r>
              <a:rPr lang="en-US" sz="2800" b="1" u="sng" dirty="0" smtClean="0"/>
              <a:t>then</a:t>
            </a:r>
            <a:r>
              <a:rPr lang="en-US" sz="2800" b="1" dirty="0" smtClean="0"/>
              <a:t> you can expect Plant B to grow taller </a:t>
            </a:r>
            <a:r>
              <a:rPr lang="en-US" sz="2800" b="1" u="sng" dirty="0" smtClean="0"/>
              <a:t>because</a:t>
            </a:r>
            <a:r>
              <a:rPr lang="en-US" sz="2800" b="1" dirty="0" smtClean="0"/>
              <a:t> its fertilizer has more growth nutrients.</a:t>
            </a:r>
            <a:endParaRPr lang="en-US" sz="2800" b="1" dirty="0"/>
          </a:p>
        </p:txBody>
      </p:sp>
      <p:grpSp>
        <p:nvGrpSpPr>
          <p:cNvPr id="8" name="Group 7"/>
          <p:cNvGrpSpPr/>
          <p:nvPr/>
        </p:nvGrpSpPr>
        <p:grpSpPr>
          <a:xfrm>
            <a:off x="8570794" y="1866531"/>
            <a:ext cx="3138985" cy="2775234"/>
            <a:chOff x="8570794" y="3721100"/>
            <a:chExt cx="3138985" cy="2775234"/>
          </a:xfrm>
        </p:grpSpPr>
        <p:pic>
          <p:nvPicPr>
            <p:cNvPr id="7" name="Picture 6" descr="Macintosh HD:Users:h2ogirlswims:Desktop:khgkg.png"/>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1218" r="11568" b="11529"/>
            <a:stretch/>
          </p:blipFill>
          <p:spPr bwMode="auto">
            <a:xfrm>
              <a:off x="8570794" y="3721100"/>
              <a:ext cx="3138985" cy="2775234"/>
            </a:xfrm>
            <a:prstGeom prst="rect">
              <a:avLst/>
            </a:prstGeom>
            <a:noFill/>
            <a:ln>
              <a:noFill/>
            </a:ln>
          </p:spPr>
        </p:pic>
        <p:pic>
          <p:nvPicPr>
            <p:cNvPr id="5"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96633" y="3865317"/>
              <a:ext cx="649124" cy="507037"/>
            </a:xfrm>
            <a:prstGeom prst="rect">
              <a:avLst/>
            </a:prstGeom>
          </p:spPr>
        </p:pic>
      </p:grpSp>
    </p:spTree>
    <p:extLst>
      <p:ext uri="{BB962C8B-B14F-4D97-AF65-F5344CB8AC3E}">
        <p14:creationId xmlns:p14="http://schemas.microsoft.com/office/powerpoint/2010/main" val="3248128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20094" y="440119"/>
            <a:ext cx="5607947" cy="97751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Hypothesis: Continued</a:t>
            </a:r>
            <a:endParaRPr lang="en-US" dirty="0"/>
          </a:p>
        </p:txBody>
      </p:sp>
      <p:sp>
        <p:nvSpPr>
          <p:cNvPr id="3" name="Content Placeholder 2"/>
          <p:cNvSpPr>
            <a:spLocks noGrp="1"/>
          </p:cNvSpPr>
          <p:nvPr>
            <p:ph idx="1"/>
          </p:nvPr>
        </p:nvSpPr>
        <p:spPr>
          <a:xfrm>
            <a:off x="617220" y="1558634"/>
            <a:ext cx="11109960" cy="5295331"/>
          </a:xfrm>
        </p:spPr>
        <p:txBody>
          <a:bodyPr>
            <a:normAutofit lnSpcReduction="10000"/>
          </a:bodyPr>
          <a:lstStyle/>
          <a:p>
            <a:r>
              <a:rPr lang="en-US" sz="2800" dirty="0" smtClean="0"/>
              <a:t>Most of the time a hypothesis turns out to be incorrect, but that’s okay. They are not supposed to be right all of the time. They are just your guess at what will happen based on what you know.</a:t>
            </a:r>
          </a:p>
          <a:p>
            <a:pPr marL="0" indent="0">
              <a:buNone/>
            </a:pPr>
            <a:endParaRPr lang="en-US" sz="2800" dirty="0" smtClean="0"/>
          </a:p>
          <a:p>
            <a:r>
              <a:rPr lang="en-US" sz="2800" dirty="0" smtClean="0"/>
              <a:t>This is why you always have to set up an experiment to test and see what really happens.</a:t>
            </a:r>
          </a:p>
          <a:p>
            <a:pPr marL="0" indent="0">
              <a:buNone/>
            </a:pPr>
            <a:endParaRPr lang="en-US" sz="2800" dirty="0" smtClean="0"/>
          </a:p>
          <a:p>
            <a:pPr lvl="1"/>
            <a:r>
              <a:rPr lang="en-US" sz="2400" dirty="0" smtClean="0"/>
              <a:t>If your hypothesis is correct then you can use your research and experiment to explain why. </a:t>
            </a:r>
          </a:p>
          <a:p>
            <a:pPr marL="457200" lvl="1" indent="0">
              <a:buNone/>
            </a:pPr>
            <a:endParaRPr lang="en-US" sz="2400" dirty="0" smtClean="0"/>
          </a:p>
          <a:p>
            <a:pPr lvl="1"/>
            <a:r>
              <a:rPr lang="en-US" sz="2400" dirty="0" smtClean="0"/>
              <a:t>If it is incorrect, then you can look at your experiment and try to explain what happened. It is possible that you overlooked something in your research.</a:t>
            </a:r>
            <a:endParaRPr lang="en-US" sz="2400" dirty="0"/>
          </a:p>
        </p:txBody>
      </p:sp>
    </p:spTree>
    <p:extLst>
      <p:ext uri="{BB962C8B-B14F-4D97-AF65-F5344CB8AC3E}">
        <p14:creationId xmlns:p14="http://schemas.microsoft.com/office/powerpoint/2010/main" val="1242224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a:t>Now you have to create an </a:t>
            </a:r>
            <a:r>
              <a:rPr lang="en-US" b="1" dirty="0">
                <a:solidFill>
                  <a:srgbClr val="FF6600"/>
                </a:solidFill>
              </a:rPr>
              <a:t>Experiment</a:t>
            </a:r>
            <a:r>
              <a:rPr lang="en-US" dirty="0"/>
              <a:t> to </a:t>
            </a:r>
            <a:r>
              <a:rPr lang="en-US" u="sng" dirty="0"/>
              <a:t>test your hypothesis </a:t>
            </a:r>
            <a:r>
              <a:rPr lang="en-US" dirty="0"/>
              <a:t>to see if it is correct or not. </a:t>
            </a:r>
            <a:endParaRPr lang="en-US" dirty="0" smtClean="0"/>
          </a:p>
          <a:p>
            <a:pPr marL="0" indent="0">
              <a:buNone/>
            </a:pPr>
            <a:endParaRPr lang="en-US" dirty="0"/>
          </a:p>
          <a:p>
            <a:pPr marL="0" indent="0">
              <a:buNone/>
            </a:pPr>
            <a:r>
              <a:rPr lang="en-US" dirty="0" smtClean="0"/>
              <a:t>You need to figure out what the Variables are. A </a:t>
            </a:r>
            <a:r>
              <a:rPr lang="en-US" b="1" dirty="0">
                <a:solidFill>
                  <a:schemeClr val="accent6">
                    <a:lumMod val="75000"/>
                  </a:schemeClr>
                </a:solidFill>
              </a:rPr>
              <a:t>V</a:t>
            </a:r>
            <a:r>
              <a:rPr lang="en-US" b="1" dirty="0" smtClean="0">
                <a:solidFill>
                  <a:schemeClr val="accent6">
                    <a:lumMod val="75000"/>
                  </a:schemeClr>
                </a:solidFill>
              </a:rPr>
              <a:t>ariable</a:t>
            </a:r>
            <a:r>
              <a:rPr lang="en-US" dirty="0" smtClean="0">
                <a:solidFill>
                  <a:schemeClr val="accent6"/>
                </a:solidFill>
              </a:rPr>
              <a:t> </a:t>
            </a:r>
            <a:r>
              <a:rPr lang="en-US" dirty="0" smtClean="0"/>
              <a:t>is something that changes (varies). </a:t>
            </a:r>
          </a:p>
          <a:p>
            <a:r>
              <a:rPr lang="en-US" dirty="0" smtClean="0"/>
              <a:t>Type of Fertilizer</a:t>
            </a:r>
          </a:p>
          <a:p>
            <a:r>
              <a:rPr lang="en-US" dirty="0" smtClean="0"/>
              <a:t>Which day you measure the height</a:t>
            </a:r>
          </a:p>
          <a:p>
            <a:r>
              <a:rPr lang="en-US" dirty="0" smtClean="0"/>
              <a:t>Height of the plants</a:t>
            </a:r>
          </a:p>
          <a:p>
            <a:pPr marL="0" indent="0">
              <a:buNone/>
            </a:pPr>
            <a:endParaRPr lang="en-US" dirty="0"/>
          </a:p>
          <a:p>
            <a:pPr marL="0" indent="0">
              <a:buNone/>
            </a:pPr>
            <a:r>
              <a:rPr lang="en-US" dirty="0" smtClean="0"/>
              <a:t>There are two types of variables.</a:t>
            </a:r>
          </a:p>
          <a:p>
            <a:r>
              <a:rPr lang="en-US" b="1" dirty="0" smtClean="0"/>
              <a:t>Independent Variable</a:t>
            </a:r>
            <a:r>
              <a:rPr lang="en-US" dirty="0" smtClean="0"/>
              <a:t>: It does not depend on the other variables. This is the variable that you control. </a:t>
            </a:r>
          </a:p>
          <a:p>
            <a:r>
              <a:rPr lang="en-US" b="1" dirty="0" smtClean="0"/>
              <a:t>Dependent Variable</a:t>
            </a:r>
            <a:r>
              <a:rPr lang="en-US" dirty="0" smtClean="0"/>
              <a:t>: This variable depends on the other variables. </a:t>
            </a:r>
            <a:r>
              <a:rPr lang="en-US" i="1" dirty="0" smtClean="0"/>
              <a:t>It is the variable that you are trying to measure</a:t>
            </a:r>
            <a:r>
              <a:rPr lang="en-US" dirty="0" smtClean="0"/>
              <a:t>. </a:t>
            </a:r>
          </a:p>
          <a:p>
            <a:endParaRPr lang="en-US" dirty="0"/>
          </a:p>
          <a:p>
            <a:pPr marL="0" indent="0">
              <a:buNone/>
            </a:pPr>
            <a:r>
              <a:rPr lang="en-US" sz="3600" dirty="0" smtClean="0"/>
              <a:t>The Experiment: To test how the height depends on the type of fertilizer used, you will plant the seeds in the same soil, give them the same amount of water, sunlight, and fertilizer, but give them different types of fertilizer. Then you will record the heights of the plants as they grow for several days and see which plant turns out to be taller.</a:t>
            </a:r>
          </a:p>
        </p:txBody>
      </p:sp>
      <p:sp>
        <p:nvSpPr>
          <p:cNvPr id="4" name="Rounded Rectangle 3"/>
          <p:cNvSpPr/>
          <p:nvPr/>
        </p:nvSpPr>
        <p:spPr>
          <a:xfrm>
            <a:off x="2787234" y="415251"/>
            <a:ext cx="7040880" cy="914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874331" y="415251"/>
            <a:ext cx="10852849" cy="861774"/>
          </a:xfrm>
          <a:prstGeom prst="rect">
            <a:avLst/>
          </a:prstGeom>
          <a:noFill/>
        </p:spPr>
        <p:txBody>
          <a:bodyPr wrap="square" rtlCol="0">
            <a:spAutoFit/>
          </a:bodyPr>
          <a:lstStyle/>
          <a:p>
            <a:pPr algn="ctr"/>
            <a:r>
              <a:rPr lang="en-US" sz="4800" dirty="0" smtClean="0">
                <a:latin typeface="American Typewriter"/>
                <a:cs typeface="American Typewriter"/>
              </a:rPr>
              <a:t>Design the Experiment</a:t>
            </a:r>
            <a:endParaRPr lang="en-US" sz="4800" dirty="0">
              <a:latin typeface="American Typewriter"/>
              <a:cs typeface="American Typewriter"/>
            </a:endParaRPr>
          </a:p>
        </p:txBody>
      </p:sp>
    </p:spTree>
    <p:extLst>
      <p:ext uri="{BB962C8B-B14F-4D97-AF65-F5344CB8AC3E}">
        <p14:creationId xmlns:p14="http://schemas.microsoft.com/office/powerpoint/2010/main" val="3877941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Fertilizer</a:t>
            </a:r>
            <a:r>
              <a:rPr lang="en-US" dirty="0" smtClean="0"/>
              <a:t>: The type of fertilizer that you use is </a:t>
            </a:r>
            <a:r>
              <a:rPr lang="en-US" i="1" dirty="0" smtClean="0"/>
              <a:t>your choice</a:t>
            </a:r>
            <a:r>
              <a:rPr lang="en-US" dirty="0" smtClean="0"/>
              <a:t>. It </a:t>
            </a:r>
            <a:r>
              <a:rPr lang="en-US" b="1" u="sng" dirty="0" smtClean="0"/>
              <a:t>does not depend</a:t>
            </a:r>
            <a:r>
              <a:rPr lang="en-US" dirty="0" smtClean="0"/>
              <a:t> on the height of the plants or on the day so it is an </a:t>
            </a:r>
            <a:r>
              <a:rPr lang="en-US" i="1" dirty="0" smtClean="0"/>
              <a:t>Independent Variable</a:t>
            </a:r>
            <a:r>
              <a:rPr lang="en-US" dirty="0" smtClean="0"/>
              <a:t>.</a:t>
            </a:r>
          </a:p>
          <a:p>
            <a:endParaRPr lang="en-US" dirty="0"/>
          </a:p>
          <a:p>
            <a:r>
              <a:rPr lang="en-US" b="1" dirty="0" smtClean="0"/>
              <a:t>Day</a:t>
            </a:r>
            <a:r>
              <a:rPr lang="en-US" dirty="0" smtClean="0"/>
              <a:t>: You will make measurements on </a:t>
            </a:r>
            <a:r>
              <a:rPr lang="en-US" i="1" dirty="0" smtClean="0"/>
              <a:t>different</a:t>
            </a:r>
            <a:r>
              <a:rPr lang="en-US" dirty="0" smtClean="0"/>
              <a:t> days, but the days </a:t>
            </a:r>
            <a:r>
              <a:rPr lang="en-US" b="1" u="sng" dirty="0" smtClean="0"/>
              <a:t>do not depend</a:t>
            </a:r>
            <a:r>
              <a:rPr lang="en-US" dirty="0" smtClean="0"/>
              <a:t> on the fertilizer or the height of the plants. Therefor the day is an </a:t>
            </a:r>
            <a:r>
              <a:rPr lang="en-US" i="1" dirty="0" smtClean="0"/>
              <a:t>Independent Variable</a:t>
            </a:r>
            <a:r>
              <a:rPr lang="en-US" dirty="0" smtClean="0"/>
              <a:t>.</a:t>
            </a:r>
            <a:endParaRPr lang="en-US" b="1" dirty="0"/>
          </a:p>
        </p:txBody>
      </p:sp>
      <p:sp>
        <p:nvSpPr>
          <p:cNvPr id="4" name="Rounded Rectangle 3"/>
          <p:cNvSpPr/>
          <p:nvPr/>
        </p:nvSpPr>
        <p:spPr>
          <a:xfrm>
            <a:off x="2787234" y="415251"/>
            <a:ext cx="7040880" cy="914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p:cNvSpPr txBox="1"/>
          <p:nvPr/>
        </p:nvSpPr>
        <p:spPr>
          <a:xfrm>
            <a:off x="874331" y="415251"/>
            <a:ext cx="10852849" cy="861774"/>
          </a:xfrm>
          <a:prstGeom prst="rect">
            <a:avLst/>
          </a:prstGeom>
          <a:noFill/>
        </p:spPr>
        <p:txBody>
          <a:bodyPr wrap="square" rtlCol="0">
            <a:spAutoFit/>
          </a:bodyPr>
          <a:lstStyle/>
          <a:p>
            <a:pPr algn="ctr"/>
            <a:r>
              <a:rPr lang="en-US" sz="4800" dirty="0" smtClean="0">
                <a:latin typeface="American Typewriter"/>
                <a:cs typeface="American Typewriter"/>
              </a:rPr>
              <a:t>Independent Variables</a:t>
            </a:r>
            <a:endParaRPr lang="en-US" sz="4800" dirty="0">
              <a:latin typeface="American Typewriter"/>
              <a:cs typeface="American Typewriter"/>
            </a:endParaRPr>
          </a:p>
        </p:txBody>
      </p:sp>
      <p:pic>
        <p:nvPicPr>
          <p:cNvPr id="6" name="Pictur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76374" y="4053385"/>
            <a:ext cx="1994247" cy="2652143"/>
          </a:xfrm>
          <a:prstGeom prst="rect">
            <a:avLst/>
          </a:prstGeom>
        </p:spPr>
      </p:pic>
    </p:spTree>
    <p:extLst>
      <p:ext uri="{BB962C8B-B14F-4D97-AF65-F5344CB8AC3E}">
        <p14:creationId xmlns:p14="http://schemas.microsoft.com/office/powerpoint/2010/main" val="2299057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5357</TotalTime>
  <Words>2622</Words>
  <Application>Microsoft Office PowerPoint</Application>
  <PresentationFormat>Custom</PresentationFormat>
  <Paragraphs>315</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American Typewriter</vt:lpstr>
      <vt:lpstr>Arial</vt:lpstr>
      <vt:lpstr>Calibri</vt:lpstr>
      <vt:lpstr>Chalkduster</vt:lpstr>
      <vt:lpstr>Office Theme</vt:lpstr>
      <vt:lpstr>Scientific Method  Applied</vt:lpstr>
      <vt:lpstr>Scientific Method</vt:lpstr>
      <vt:lpstr>Steps of the  Scientific Method</vt:lpstr>
      <vt:lpstr>Question/Problem </vt:lpstr>
      <vt:lpstr>Research </vt:lpstr>
      <vt:lpstr>Hypothesis</vt:lpstr>
      <vt:lpstr>Hypothesis: Continued</vt:lpstr>
      <vt:lpstr>PowerPoint Presentation</vt:lpstr>
      <vt:lpstr>PowerPoint Presentation</vt:lpstr>
      <vt:lpstr>PowerPoint Presentation</vt:lpstr>
      <vt:lpstr>Perform Experiment</vt:lpstr>
      <vt:lpstr>PowerPoint Presentation</vt:lpstr>
      <vt:lpstr>PowerPoint Presentation</vt:lpstr>
      <vt:lpstr>PowerPoint Presentation</vt:lpstr>
      <vt:lpstr>PowerPoint Presentation</vt:lpstr>
      <vt:lpstr>Data Analysis</vt:lpstr>
      <vt:lpstr>PowerPoint Presentation</vt:lpstr>
      <vt:lpstr>Going Further</vt:lpstr>
      <vt:lpstr>PowerPoint Presentation</vt:lpstr>
      <vt:lpstr>PowerPoint Presentation</vt:lpstr>
      <vt:lpstr>PowerPoint Presentation</vt:lpstr>
      <vt:lpstr>PowerPoint Presentation</vt:lpstr>
      <vt:lpstr>Independent Variable</vt:lpstr>
      <vt:lpstr>Dependent Variable</vt:lpstr>
      <vt:lpstr>PowerPoint Presentation</vt:lpstr>
      <vt:lpstr>Patterns</vt:lpstr>
      <vt:lpstr>PowerPoint Presentation</vt:lpstr>
      <vt:lpstr>PowerPoint Presentation</vt:lpstr>
      <vt:lpstr>Conclusion</vt:lpstr>
      <vt:lpstr>PowerPoint Presentation</vt:lpstr>
      <vt:lpstr>PowerPoint Presentation</vt:lpstr>
    </vt:vector>
  </TitlesOfParts>
  <Company>GEICO Insurance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of Science</dc:title>
  <dc:creator>Lily Hummer</dc:creator>
  <cp:lastModifiedBy>Adam Mills</cp:lastModifiedBy>
  <cp:revision>158</cp:revision>
  <dcterms:created xsi:type="dcterms:W3CDTF">2014-06-25T17:47:55Z</dcterms:created>
  <dcterms:modified xsi:type="dcterms:W3CDTF">2014-07-08T20:56:14Z</dcterms:modified>
</cp:coreProperties>
</file>