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63"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80" r:id="rId17"/>
    <p:sldId id="272" r:id="rId18"/>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FD"/>
    <a:srgbClr val="08B100"/>
    <a:srgbClr val="0AE100"/>
    <a:srgbClr val="A54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09" autoAdjust="0"/>
  </p:normalViewPr>
  <p:slideViewPr>
    <p:cSldViewPr snapToGrid="0" snapToObjects="1">
      <p:cViewPr>
        <p:scale>
          <a:sx n="54" d="100"/>
          <a:sy n="54" d="100"/>
        </p:scale>
        <p:origin x="-144" y="-208"/>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rotWithShape="1">
                <a:gsLst>
                  <a:gs pos="31000">
                    <a:schemeClr val="accent3">
                      <a:tint val="100000"/>
                      <a:shade val="100000"/>
                      <a:satMod val="120000"/>
                    </a:schemeClr>
                  </a:gs>
                  <a:gs pos="100000">
                    <a:schemeClr val="accent3">
                      <a:tint val="50000"/>
                      <a:satMod val="150000"/>
                    </a:schemeClr>
                  </a:gs>
                </a:gsLst>
                <a:lin ang="5400000" scaled="1"/>
              </a:gradFill>
              <a:ln w="12700" cap="flat" cmpd="sng" algn="ctr">
                <a:solidFill>
                  <a:schemeClr val="accent3">
                    <a:shade val="95000"/>
                    <a:satMod val="105000"/>
                  </a:schemeClr>
                </a:solidFill>
                <a:prstDash val="solid"/>
              </a:ln>
              <a:effectLst/>
            </c:spPr>
          </c:dPt>
          <c:dPt>
            <c:idx val="1"/>
            <c:invertIfNegative val="0"/>
            <c:bubble3D val="0"/>
            <c:spPr>
              <a:gradFill rotWithShape="1">
                <a:gsLst>
                  <a:gs pos="31000">
                    <a:schemeClr val="accent3">
                      <a:tint val="100000"/>
                      <a:shade val="100000"/>
                      <a:satMod val="120000"/>
                    </a:schemeClr>
                  </a:gs>
                  <a:gs pos="100000">
                    <a:schemeClr val="accent3">
                      <a:tint val="50000"/>
                      <a:satMod val="150000"/>
                    </a:schemeClr>
                  </a:gs>
                </a:gsLst>
                <a:lin ang="5400000" scaled="1"/>
              </a:gradFill>
              <a:ln w="12700" cap="flat" cmpd="sng" algn="ctr">
                <a:solidFill>
                  <a:schemeClr val="accent3">
                    <a:shade val="95000"/>
                    <a:satMod val="105000"/>
                  </a:schemeClr>
                </a:solidFill>
                <a:prstDash val="solid"/>
              </a:ln>
              <a:effectLst/>
            </c:spPr>
          </c:dPt>
          <c:dPt>
            <c:idx val="2"/>
            <c:invertIfNegative val="0"/>
            <c:bubble3D val="0"/>
            <c:spPr>
              <a:gradFill rotWithShape="1">
                <a:gsLst>
                  <a:gs pos="31000">
                    <a:schemeClr val="accent3">
                      <a:tint val="100000"/>
                      <a:shade val="100000"/>
                      <a:satMod val="120000"/>
                    </a:schemeClr>
                  </a:gs>
                  <a:gs pos="100000">
                    <a:schemeClr val="accent3">
                      <a:tint val="50000"/>
                      <a:satMod val="150000"/>
                    </a:schemeClr>
                  </a:gs>
                </a:gsLst>
                <a:lin ang="5400000" scaled="1"/>
              </a:gradFill>
              <a:ln w="12700" cap="flat" cmpd="sng" algn="ctr">
                <a:solidFill>
                  <a:schemeClr val="accent3">
                    <a:shade val="95000"/>
                    <a:satMod val="105000"/>
                  </a:schemeClr>
                </a:solidFill>
                <a:prstDash val="solid"/>
              </a:ln>
              <a:effectLst/>
            </c:spPr>
          </c:dPt>
          <c:dPt>
            <c:idx val="3"/>
            <c:invertIfNegative val="0"/>
            <c:bubble3D val="0"/>
            <c:spPr>
              <a:gradFill rotWithShape="1">
                <a:gsLst>
                  <a:gs pos="31000">
                    <a:schemeClr val="accent3">
                      <a:tint val="100000"/>
                      <a:shade val="100000"/>
                      <a:satMod val="120000"/>
                    </a:schemeClr>
                  </a:gs>
                  <a:gs pos="100000">
                    <a:schemeClr val="accent3">
                      <a:tint val="50000"/>
                      <a:satMod val="150000"/>
                    </a:schemeClr>
                  </a:gs>
                </a:gsLst>
                <a:lin ang="5400000" scaled="1"/>
              </a:gradFill>
              <a:ln w="12700" cap="flat" cmpd="sng" algn="ctr">
                <a:solidFill>
                  <a:schemeClr val="accent3">
                    <a:shade val="95000"/>
                    <a:satMod val="105000"/>
                  </a:schemeClr>
                </a:solidFill>
                <a:prstDash val="solid"/>
              </a:ln>
              <a:effectLst/>
            </c:spPr>
          </c:dPt>
          <c:dPt>
            <c:idx val="4"/>
            <c:invertIfNegative val="0"/>
            <c:bubble3D val="0"/>
            <c:spPr>
              <a:gradFill rotWithShape="1">
                <a:gsLst>
                  <a:gs pos="31000">
                    <a:schemeClr val="accent3">
                      <a:tint val="100000"/>
                      <a:shade val="100000"/>
                      <a:satMod val="120000"/>
                    </a:schemeClr>
                  </a:gs>
                  <a:gs pos="100000">
                    <a:schemeClr val="accent3">
                      <a:tint val="50000"/>
                      <a:satMod val="150000"/>
                    </a:schemeClr>
                  </a:gs>
                </a:gsLst>
                <a:lin ang="5400000" scaled="1"/>
              </a:gradFill>
              <a:ln w="12700" cap="flat" cmpd="sng" algn="ctr">
                <a:solidFill>
                  <a:schemeClr val="accent3">
                    <a:shade val="95000"/>
                    <a:satMod val="105000"/>
                  </a:schemeClr>
                </a:solidFill>
                <a:prstDash val="solid"/>
              </a:ln>
              <a:effectLst/>
            </c:spPr>
          </c:dPt>
          <c:dPt>
            <c:idx val="5"/>
            <c:invertIfNegative val="0"/>
            <c:bubble3D val="0"/>
            <c:spPr>
              <a:gradFill rotWithShape="1">
                <a:gsLst>
                  <a:gs pos="31000">
                    <a:schemeClr val="accent3">
                      <a:tint val="100000"/>
                      <a:shade val="100000"/>
                      <a:satMod val="120000"/>
                    </a:schemeClr>
                  </a:gs>
                  <a:gs pos="100000">
                    <a:schemeClr val="accent3">
                      <a:tint val="50000"/>
                      <a:satMod val="150000"/>
                    </a:schemeClr>
                  </a:gs>
                </a:gsLst>
                <a:lin ang="5400000" scaled="1"/>
              </a:gradFill>
              <a:ln w="12700" cap="flat" cmpd="sng" algn="ctr">
                <a:solidFill>
                  <a:schemeClr val="accent3">
                    <a:shade val="95000"/>
                    <a:satMod val="105000"/>
                  </a:schemeClr>
                </a:solidFill>
                <a:prstDash val="solid"/>
              </a:ln>
              <a:effectLst/>
            </c:spPr>
          </c:dPt>
          <c:dPt>
            <c:idx val="6"/>
            <c:invertIfNegative val="0"/>
            <c:bubble3D val="0"/>
            <c:spPr>
              <a:gradFill rotWithShape="1">
                <a:gsLst>
                  <a:gs pos="31000">
                    <a:schemeClr val="accent3">
                      <a:tint val="100000"/>
                      <a:shade val="100000"/>
                      <a:satMod val="120000"/>
                    </a:schemeClr>
                  </a:gs>
                  <a:gs pos="100000">
                    <a:schemeClr val="accent3">
                      <a:tint val="50000"/>
                      <a:satMod val="150000"/>
                    </a:schemeClr>
                  </a:gs>
                </a:gsLst>
                <a:lin ang="5400000" scaled="1"/>
              </a:gradFill>
              <a:ln w="12700" cap="flat" cmpd="sng" algn="ctr">
                <a:solidFill>
                  <a:schemeClr val="accent3">
                    <a:shade val="95000"/>
                    <a:satMod val="105000"/>
                  </a:schemeClr>
                </a:solidFill>
                <a:prstDash val="solid"/>
              </a:ln>
              <a:effectLst/>
            </c:spPr>
          </c:dPt>
          <c:cat>
            <c:numRef>
              <c:f>Sheet1!$A$2:$A$8</c:f>
              <c:numCache>
                <c:formatCode>General</c:formatCode>
                <c:ptCount val="7"/>
                <c:pt idx="0">
                  <c:v>3.0</c:v>
                </c:pt>
                <c:pt idx="1">
                  <c:v>4.0</c:v>
                </c:pt>
                <c:pt idx="2">
                  <c:v>5.0</c:v>
                </c:pt>
                <c:pt idx="3">
                  <c:v>6.0</c:v>
                </c:pt>
                <c:pt idx="4">
                  <c:v>7.0</c:v>
                </c:pt>
                <c:pt idx="5">
                  <c:v>8.0</c:v>
                </c:pt>
                <c:pt idx="6">
                  <c:v>9.0</c:v>
                </c:pt>
              </c:numCache>
            </c:numRef>
          </c:cat>
          <c:val>
            <c:numRef>
              <c:f>Sheet1!$B$2:$B$8</c:f>
              <c:numCache>
                <c:formatCode>General</c:formatCode>
                <c:ptCount val="7"/>
                <c:pt idx="0">
                  <c:v>756.0</c:v>
                </c:pt>
                <c:pt idx="1">
                  <c:v>838.0</c:v>
                </c:pt>
                <c:pt idx="2">
                  <c:v>843.0</c:v>
                </c:pt>
                <c:pt idx="3">
                  <c:v>781.0</c:v>
                </c:pt>
                <c:pt idx="4">
                  <c:v>704.0</c:v>
                </c:pt>
                <c:pt idx="5">
                  <c:v>585.0</c:v>
                </c:pt>
                <c:pt idx="6">
                  <c:v>492.0</c:v>
                </c:pt>
              </c:numCache>
            </c:numRef>
          </c:val>
        </c:ser>
        <c:dLbls>
          <c:showLegendKey val="0"/>
          <c:showVal val="0"/>
          <c:showCatName val="0"/>
          <c:showSerName val="0"/>
          <c:showPercent val="0"/>
          <c:showBubbleSize val="0"/>
        </c:dLbls>
        <c:gapWidth val="150"/>
        <c:axId val="2115452232"/>
        <c:axId val="2115363560"/>
      </c:barChart>
      <c:catAx>
        <c:axId val="2115452232"/>
        <c:scaling>
          <c:orientation val="minMax"/>
        </c:scaling>
        <c:delete val="0"/>
        <c:axPos val="b"/>
        <c:title>
          <c:tx>
            <c:rich>
              <a:bodyPr/>
              <a:lstStyle/>
              <a:p>
                <a:pPr>
                  <a:defRPr/>
                </a:pPr>
                <a:r>
                  <a:rPr lang="en-US" dirty="0" smtClean="0"/>
                  <a:t>Number</a:t>
                </a:r>
                <a:r>
                  <a:rPr lang="en-US" baseline="0" dirty="0" smtClean="0"/>
                  <a:t> of Cashiers</a:t>
                </a:r>
                <a:endParaRPr lang="en-US" dirty="0"/>
              </a:p>
            </c:rich>
          </c:tx>
          <c:layout>
            <c:manualLayout>
              <c:xMode val="edge"/>
              <c:yMode val="edge"/>
              <c:x val="0.416968042528259"/>
              <c:y val="0.925663843152184"/>
            </c:manualLayout>
          </c:layout>
          <c:overlay val="0"/>
        </c:title>
        <c:numFmt formatCode="General" sourceLinked="1"/>
        <c:majorTickMark val="out"/>
        <c:minorTickMark val="none"/>
        <c:tickLblPos val="nextTo"/>
        <c:crossAx val="2115363560"/>
        <c:crosses val="autoZero"/>
        <c:auto val="1"/>
        <c:lblAlgn val="ctr"/>
        <c:lblOffset val="100"/>
        <c:noMultiLvlLbl val="0"/>
      </c:catAx>
      <c:valAx>
        <c:axId val="2115363560"/>
        <c:scaling>
          <c:orientation val="minMax"/>
        </c:scaling>
        <c:delete val="0"/>
        <c:axPos val="l"/>
        <c:majorGridlines/>
        <c:title>
          <c:tx>
            <c:rich>
              <a:bodyPr rot="-5400000" vert="horz"/>
              <a:lstStyle/>
              <a:p>
                <a:pPr>
                  <a:defRPr/>
                </a:pPr>
                <a:r>
                  <a:rPr lang="en-US" dirty="0" smtClean="0"/>
                  <a:t>Profit (Dollars)</a:t>
                </a:r>
                <a:endParaRPr lang="en-US" dirty="0"/>
              </a:p>
            </c:rich>
          </c:tx>
          <c:layout>
            <c:manualLayout>
              <c:xMode val="edge"/>
              <c:yMode val="edge"/>
              <c:x val="0.000144397521156557"/>
              <c:y val="0.23036666032169"/>
            </c:manualLayout>
          </c:layout>
          <c:overlay val="0"/>
        </c:title>
        <c:numFmt formatCode="General" sourceLinked="1"/>
        <c:majorTickMark val="out"/>
        <c:minorTickMark val="none"/>
        <c:tickLblPos val="nextTo"/>
        <c:crossAx val="21154522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B3CFE3-3969-6244-9D6C-A2C4C4028C1A}" type="datetimeFigureOut">
              <a:rPr lang="en-US" smtClean="0"/>
              <a:t>7/29/14</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BE891-99BE-4B4B-82AA-1515BBB2FF96}" type="slidenum">
              <a:rPr lang="en-US" smtClean="0"/>
              <a:t>‹#›</a:t>
            </a:fld>
            <a:endParaRPr lang="en-US"/>
          </a:p>
        </p:txBody>
      </p:sp>
    </p:spTree>
    <p:extLst>
      <p:ext uri="{BB962C8B-B14F-4D97-AF65-F5344CB8AC3E}">
        <p14:creationId xmlns:p14="http://schemas.microsoft.com/office/powerpoint/2010/main" val="6001605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Before beginning this module, it is HIGHLY recommended that students first review KTU’s </a:t>
            </a:r>
            <a:r>
              <a:rPr lang="en-US" sz="1200" i="1" kern="1200" dirty="0" smtClean="0">
                <a:solidFill>
                  <a:schemeClr val="tx1"/>
                </a:solidFill>
                <a:effectLst/>
                <a:latin typeface="+mn-lt"/>
                <a:ea typeface="+mn-ea"/>
                <a:cs typeface="+mn-cs"/>
              </a:rPr>
              <a:t>Scientific Method</a:t>
            </a:r>
            <a:r>
              <a:rPr lang="en-US" sz="1200" kern="1200" dirty="0" smtClean="0">
                <a:solidFill>
                  <a:schemeClr val="tx1"/>
                </a:solidFill>
                <a:effectLst/>
                <a:latin typeface="+mn-lt"/>
                <a:ea typeface="+mn-ea"/>
                <a:cs typeface="+mn-cs"/>
              </a:rPr>
              <a:t> module to preface the information they will be exposed to in this module. This module is applicable for all age groups; however, it would be highly beneficial for students to have a firm understanding of the scientific method prior to seeing it in a more advanced context. </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1</a:t>
            </a:fld>
            <a:endParaRPr lang="en-US"/>
          </a:p>
        </p:txBody>
      </p:sp>
    </p:spTree>
    <p:extLst>
      <p:ext uri="{BB962C8B-B14F-4D97-AF65-F5344CB8AC3E}">
        <p14:creationId xmlns:p14="http://schemas.microsoft.com/office/powerpoint/2010/main" val="3939336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scientific method is NOT linear; it is continuous. Since the first conclusion proved the initial hypothesis to be incorrect, it is necessary to refine the research further by trying a different experiment.  The student will be asked to make a “guess” as to how many cashiers will be enough, knowing now that 3 cashiers was insufficient. When the student makes a guess, the “Continue Learning” button should appear to allow the student to move on.</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11</a:t>
            </a:fld>
            <a:endParaRPr lang="en-US"/>
          </a:p>
        </p:txBody>
      </p:sp>
    </p:spTree>
    <p:extLst>
      <p:ext uri="{BB962C8B-B14F-4D97-AF65-F5344CB8AC3E}">
        <p14:creationId xmlns:p14="http://schemas.microsoft.com/office/powerpoint/2010/main" val="303955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 the student has clicked the “Run Experiment” button and received the results from their theoretical experiment, they should be taking a look at all of the data that appears. Although there will be quite a bit to look at, the emphasis should be looking to the bar graph to see which number of cashiers yielded the highest profit. If the bar graph appears to display a tie between two different numbers of cashiers, make sure students look at the table to check the Profits that coordinate with the numbers. Even though the bar graph may appear to have two very close values, the number values can be distinguished more clearly in the table. Once the student has identified the optimal number of cashiers and submitted their answer, the “Continue Learning” button should appear to allow them to continue.</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12</a:t>
            </a:fld>
            <a:endParaRPr lang="en-US"/>
          </a:p>
        </p:txBody>
      </p:sp>
    </p:spTree>
    <p:extLst>
      <p:ext uri="{BB962C8B-B14F-4D97-AF65-F5344CB8AC3E}">
        <p14:creationId xmlns:p14="http://schemas.microsoft.com/office/powerpoint/2010/main" val="176746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Take time to discuss the questions on this page with your student(s). It will give them an introduction into the final portion of the module. It is important that they also understand the concept of unhappy customers leaving as part of the data analysis. </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13</a:t>
            </a:fld>
            <a:endParaRPr lang="en-US"/>
          </a:p>
        </p:txBody>
      </p:sp>
    </p:spTree>
    <p:extLst>
      <p:ext uri="{BB962C8B-B14F-4D97-AF65-F5344CB8AC3E}">
        <p14:creationId xmlns:p14="http://schemas.microsoft.com/office/powerpoint/2010/main" val="2113482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Discuss the topics on this page as well as those on the “Conclusion 1” page to help students see that data can be multifaceted and lead to multiple discoveries. However, encourage them to use the facts they learn from experimentation to develop a final conclusion that focuses solely on their initial hypothesis. </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15</a:t>
            </a:fld>
            <a:endParaRPr lang="en-US"/>
          </a:p>
        </p:txBody>
      </p:sp>
    </p:spTree>
    <p:extLst>
      <p:ext uri="{BB962C8B-B14F-4D97-AF65-F5344CB8AC3E}">
        <p14:creationId xmlns:p14="http://schemas.microsoft.com/office/powerpoint/2010/main" val="27248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slide incorporates the first introduction of mathematics within the module. Students will not be able to move on past this slide until they have completed the two questions at the bottom. The first asks for the average from the number set above. If students are having any difficulty, make sure that they press the “solve” button to work through averaging step by step. After they find the average they can move on to the second question which asks for the average number of people that come in per hour into the store. This can be solved by dividing the initial average by the number of hours per day the store is operating. If they make it through all of the steps correctly, they should find the average number of people that come in per hour to the store and the “Continue Learning” button should appear to allow them to move on.</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3</a:t>
            </a:fld>
            <a:endParaRPr lang="en-US"/>
          </a:p>
        </p:txBody>
      </p:sp>
    </p:spTree>
    <p:extLst>
      <p:ext uri="{BB962C8B-B14F-4D97-AF65-F5344CB8AC3E}">
        <p14:creationId xmlns:p14="http://schemas.microsoft.com/office/powerpoint/2010/main" val="1596270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4</a:t>
            </a:fld>
            <a:endParaRPr lang="en-US"/>
          </a:p>
        </p:txBody>
      </p:sp>
    </p:spTree>
    <p:extLst>
      <p:ext uri="{BB962C8B-B14F-4D97-AF65-F5344CB8AC3E}">
        <p14:creationId xmlns:p14="http://schemas.microsoft.com/office/powerpoint/2010/main" val="3572710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slide uses the exact same mathematical processes as the first Background Research slide, just with different number sets. Instead of finding the average number of customers per day, students will find the average time each cashier takes to checkout a customer. If students are still having difficulty with averaging, there is another “solve” button to walk them through step by step towards finding the average. Following the first averaging question is a second question that asks how many cashiers will be needed to serve a certain number of customers per hour. This question requires students to first find the number of customers a cashier can check out per hour (60 </a:t>
            </a:r>
            <a:r>
              <a:rPr lang="en-US" sz="1200" kern="1200" dirty="0" err="1" smtClean="0">
                <a:solidFill>
                  <a:schemeClr val="tx1"/>
                </a:solidFill>
                <a:effectLst/>
                <a:latin typeface="+mn-lt"/>
                <a:ea typeface="+mn-ea"/>
                <a:cs typeface="+mn-cs"/>
              </a:rPr>
              <a:t>mins</a:t>
            </a:r>
            <a:r>
              <a:rPr lang="en-US" sz="1200" kern="1200" dirty="0" smtClean="0">
                <a:solidFill>
                  <a:schemeClr val="tx1"/>
                </a:solidFill>
                <a:effectLst/>
                <a:latin typeface="+mn-lt"/>
                <a:ea typeface="+mn-ea"/>
                <a:cs typeface="+mn-cs"/>
              </a:rPr>
              <a:t> divided by the first average they found about checkout time per customer). Following this they need to divide the number of people per hour by the number of customers a cashier can check out per hour. If they make it through all of the steps correctly, they should find how many cashiers they will need and the “Continue Learning” button should appear to allow them to move on.</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5</a:t>
            </a:fld>
            <a:endParaRPr lang="en-US"/>
          </a:p>
        </p:txBody>
      </p:sp>
    </p:spTree>
    <p:extLst>
      <p:ext uri="{BB962C8B-B14F-4D97-AF65-F5344CB8AC3E}">
        <p14:creationId xmlns:p14="http://schemas.microsoft.com/office/powerpoint/2010/main" val="261277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student should have already reviewed KTU’s </a:t>
            </a:r>
            <a:r>
              <a:rPr lang="en-US" sz="1200" i="1" kern="1200" dirty="0" smtClean="0">
                <a:solidFill>
                  <a:schemeClr val="tx1"/>
                </a:solidFill>
                <a:effectLst/>
                <a:latin typeface="+mn-lt"/>
                <a:ea typeface="+mn-ea"/>
                <a:cs typeface="+mn-cs"/>
              </a:rPr>
              <a:t>Scientific Method</a:t>
            </a:r>
            <a:r>
              <a:rPr lang="en-US" sz="1200" kern="1200" dirty="0" smtClean="0">
                <a:solidFill>
                  <a:schemeClr val="tx1"/>
                </a:solidFill>
                <a:effectLst/>
                <a:latin typeface="+mn-lt"/>
                <a:ea typeface="+mn-ea"/>
                <a:cs typeface="+mn-cs"/>
              </a:rPr>
              <a:t> module, they should be familiar with the appropriate format for a hypothesis. This being said, make sure to emphasize the underlined “If”, “then”, and “because” statements to ensure that they learn to cover all of the variables and research required in the formatting of a hypothesis.</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6</a:t>
            </a:fld>
            <a:endParaRPr lang="en-US"/>
          </a:p>
        </p:txBody>
      </p:sp>
    </p:spTree>
    <p:extLst>
      <p:ext uri="{BB962C8B-B14F-4D97-AF65-F5344CB8AC3E}">
        <p14:creationId xmlns:p14="http://schemas.microsoft.com/office/powerpoint/2010/main" val="161741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students are at all confused by the GIF animation provided on this page, make sure that they understand that this is a theoretical image of grocery store lines (the yellow dots are people and the cash registers are cashiers). The animation on this page is only present to help students visualize the hypothesis made on the previous page. </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7</a:t>
            </a:fld>
            <a:endParaRPr lang="en-US"/>
          </a:p>
        </p:txBody>
      </p:sp>
    </p:spTree>
    <p:extLst>
      <p:ext uri="{BB962C8B-B14F-4D97-AF65-F5344CB8AC3E}">
        <p14:creationId xmlns:p14="http://schemas.microsoft.com/office/powerpoint/2010/main" val="412588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the “What do We Expect to See” page, this page incorporates a GIF animation that displays the reality of grocery store lines (the red dot reading “delay”, indicates that lines are not flowing smoothly as we had assumed in our hypothesis). </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8</a:t>
            </a:fld>
            <a:endParaRPr lang="en-US"/>
          </a:p>
        </p:txBody>
      </p:sp>
    </p:spTree>
    <p:extLst>
      <p:ext uri="{BB962C8B-B14F-4D97-AF65-F5344CB8AC3E}">
        <p14:creationId xmlns:p14="http://schemas.microsoft.com/office/powerpoint/2010/main" val="2559828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builds upon the student’s current understanding of data by incorporating some differentiations in the form of qualitative vs. quantitative data. It is crucial that students understand this concept because it enforces the need for units. Students must answer all 11 qualitative vs. quantitative questions before moving on by clicking on the gray “Qualitative vs. Quantitative” button on the page. Once they have completed the questions the “Continue Learning” button should reappear and allow them to continue.</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9</a:t>
            </a:fld>
            <a:endParaRPr lang="en-US"/>
          </a:p>
        </p:txBody>
      </p:sp>
    </p:spTree>
    <p:extLst>
      <p:ext uri="{BB962C8B-B14F-4D97-AF65-F5344CB8AC3E}">
        <p14:creationId xmlns:p14="http://schemas.microsoft.com/office/powerpoint/2010/main" val="2990560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Make sure students are aware that having experimental data prove their hypothesis as incorrect is OK. In fact, it typically leads to better questions and experiments that will help them learn more about what they are researching. </a:t>
            </a:r>
          </a:p>
          <a:p>
            <a:endParaRPr lang="en-US" dirty="0"/>
          </a:p>
        </p:txBody>
      </p:sp>
      <p:sp>
        <p:nvSpPr>
          <p:cNvPr id="4" name="Slide Number Placeholder 3"/>
          <p:cNvSpPr>
            <a:spLocks noGrp="1"/>
          </p:cNvSpPr>
          <p:nvPr>
            <p:ph type="sldNum" sz="quarter" idx="10"/>
          </p:nvPr>
        </p:nvSpPr>
        <p:spPr/>
        <p:txBody>
          <a:bodyPr/>
          <a:lstStyle/>
          <a:p>
            <a:fld id="{75BBE891-99BE-4B4B-82AA-1515BBB2FF96}" type="slidenum">
              <a:rPr lang="en-US" smtClean="0"/>
              <a:t>10</a:t>
            </a:fld>
            <a:endParaRPr lang="en-US"/>
          </a:p>
        </p:txBody>
      </p:sp>
    </p:spTree>
    <p:extLst>
      <p:ext uri="{BB962C8B-B14F-4D97-AF65-F5344CB8AC3E}">
        <p14:creationId xmlns:p14="http://schemas.microsoft.com/office/powerpoint/2010/main" val="2093925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726616" y="1295401"/>
            <a:ext cx="84339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719798" y="1524000"/>
            <a:ext cx="8447605"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19798" y="3299013"/>
            <a:ext cx="8447607"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18" y="611872"/>
            <a:ext cx="5303409"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93418" y="1787856"/>
            <a:ext cx="5303409"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6617802" y="359393"/>
            <a:ext cx="475488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80730" y="368301"/>
            <a:ext cx="19812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4056" y="368301"/>
            <a:ext cx="8696644"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72600" y="3352802"/>
            <a:ext cx="10942003"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472600" y="4771030"/>
            <a:ext cx="10942003"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482274" y="363538"/>
            <a:ext cx="10922652"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4058" y="2403145"/>
            <a:ext cx="10473532"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714058" y="3736006"/>
            <a:ext cx="10473532"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7/29/14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4057" y="107576"/>
            <a:ext cx="10454959"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714057" y="1600201"/>
            <a:ext cx="4992624"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176392" y="1600201"/>
            <a:ext cx="4992624"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7/29/14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4056" y="107576"/>
            <a:ext cx="10454959"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4056" y="1453225"/>
            <a:ext cx="4992624"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4056" y="2347416"/>
            <a:ext cx="4992624"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176391" y="1453225"/>
            <a:ext cx="4992624"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6391" y="2347416"/>
            <a:ext cx="4992624"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7/29/14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7/29/14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7/29/14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19" y="611872"/>
            <a:ext cx="4992624"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6165671" y="368300"/>
            <a:ext cx="4992624"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93419" y="1787856"/>
            <a:ext cx="4992624"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4057" y="107576"/>
            <a:ext cx="10454959"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14057" y="1600201"/>
            <a:ext cx="10454959"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318786" y="6275669"/>
            <a:ext cx="277368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7/29/14</a:t>
            </a:fld>
            <a:endParaRPr lang="en-US"/>
          </a:p>
        </p:txBody>
      </p:sp>
      <p:sp>
        <p:nvSpPr>
          <p:cNvPr id="5" name="Footer Placeholder 4"/>
          <p:cNvSpPr>
            <a:spLocks noGrp="1"/>
          </p:cNvSpPr>
          <p:nvPr>
            <p:ph type="ftr" sz="quarter" idx="3"/>
          </p:nvPr>
        </p:nvSpPr>
        <p:spPr>
          <a:xfrm>
            <a:off x="343796" y="6275669"/>
            <a:ext cx="6293223"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10267278" y="6275669"/>
            <a:ext cx="128778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605" y="2669926"/>
            <a:ext cx="10454959" cy="1336956"/>
          </a:xfrm>
        </p:spPr>
        <p:txBody>
          <a:bodyPr/>
          <a:lstStyle/>
          <a:p>
            <a:r>
              <a:rPr lang="en-US" sz="4800" dirty="0" smtClean="0">
                <a:solidFill>
                  <a:schemeClr val="tx1"/>
                </a:solidFill>
              </a:rPr>
              <a:t>The Scientific Method in Everyday Life</a:t>
            </a:r>
            <a:br>
              <a:rPr lang="en-US" sz="4800" dirty="0" smtClean="0">
                <a:solidFill>
                  <a:schemeClr val="tx1"/>
                </a:solidFill>
              </a:rPr>
            </a:br>
            <a:r>
              <a:rPr lang="en-US" sz="2800" dirty="0" smtClean="0">
                <a:solidFill>
                  <a:schemeClr val="tx1"/>
                </a:solidFill>
              </a:rPr>
              <a:t>The Grocery Store</a:t>
            </a:r>
            <a:endParaRPr lang="en-US" sz="2800" dirty="0">
              <a:solidFill>
                <a:schemeClr val="tx1"/>
              </a:solidFill>
            </a:endParaRPr>
          </a:p>
        </p:txBody>
      </p:sp>
    </p:spTree>
    <p:extLst>
      <p:ext uri="{BB962C8B-B14F-4D97-AF65-F5344CB8AC3E}">
        <p14:creationId xmlns:p14="http://schemas.microsoft.com/office/powerpoint/2010/main" val="25270865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2988" y="630824"/>
            <a:ext cx="4163793" cy="1189189"/>
            <a:chOff x="947408" y="624829"/>
            <a:chExt cx="2164279" cy="1290005"/>
          </a:xfrm>
        </p:grpSpPr>
        <p:sp>
          <p:nvSpPr>
            <p:cNvPr id="5" name="Round Single Corner Rectangle 4"/>
            <p:cNvSpPr/>
            <p:nvPr/>
          </p:nvSpPr>
          <p:spPr>
            <a:xfrm>
              <a:off x="947408" y="624829"/>
              <a:ext cx="2164279"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1068245" y="821871"/>
              <a:ext cx="1917692" cy="901447"/>
            </a:xfrm>
            <a:prstGeom prst="rect">
              <a:avLst/>
            </a:prstGeom>
            <a:noFill/>
          </p:spPr>
          <p:txBody>
            <a:bodyPr wrap="square" rtlCol="0">
              <a:spAutoFit/>
            </a:bodyPr>
            <a:lstStyle/>
            <a:p>
              <a:pPr algn="ctr"/>
              <a:r>
                <a:rPr lang="en-US" sz="4800" dirty="0" smtClean="0">
                  <a:latin typeface="American Typewriter"/>
                  <a:cs typeface="American Typewriter"/>
                </a:rPr>
                <a:t>Conclusion</a:t>
              </a:r>
              <a:endParaRPr lang="en-US" sz="4800" dirty="0">
                <a:latin typeface="American Typewriter"/>
                <a:cs typeface="American Typewriter"/>
              </a:endParaRPr>
            </a:p>
          </p:txBody>
        </p:sp>
      </p:grpSp>
      <p:sp>
        <p:nvSpPr>
          <p:cNvPr id="8" name="TextBox 7"/>
          <p:cNvSpPr txBox="1"/>
          <p:nvPr/>
        </p:nvSpPr>
        <p:spPr>
          <a:xfrm>
            <a:off x="452988" y="2266657"/>
            <a:ext cx="6930099" cy="3139321"/>
          </a:xfrm>
          <a:prstGeom prst="rect">
            <a:avLst/>
          </a:prstGeom>
          <a:noFill/>
        </p:spPr>
        <p:txBody>
          <a:bodyPr wrap="square" rtlCol="0">
            <a:spAutoFit/>
          </a:bodyPr>
          <a:lstStyle/>
          <a:p>
            <a:r>
              <a:rPr lang="en-US" b="1" dirty="0" smtClean="0"/>
              <a:t>We are going to need more cashiers if we want to avoid line build ups. </a:t>
            </a:r>
          </a:p>
          <a:p>
            <a:endParaRPr lang="en-US" dirty="0"/>
          </a:p>
          <a:p>
            <a:r>
              <a:rPr lang="en-US" dirty="0" smtClean="0"/>
              <a:t>We saw that 3 cashiers just wasn’t enough during rush times. So, how many cashiers should we hire?</a:t>
            </a:r>
          </a:p>
          <a:p>
            <a:endParaRPr lang="en-US" dirty="0"/>
          </a:p>
          <a:p>
            <a:r>
              <a:rPr lang="en-US" dirty="0" smtClean="0"/>
              <a:t>It is difficult to predict since this involves the random arrival of people and random delays at the counters. </a:t>
            </a:r>
          </a:p>
          <a:p>
            <a:endParaRPr lang="en-US" dirty="0"/>
          </a:p>
          <a:p>
            <a:r>
              <a:rPr lang="en-US" dirty="0" smtClean="0"/>
              <a:t>We will have to try several different numbers of cashiers and see which works best. </a:t>
            </a:r>
            <a:endParaRPr lang="en-US" dirty="0"/>
          </a:p>
        </p:txBody>
      </p:sp>
      <p:grpSp>
        <p:nvGrpSpPr>
          <p:cNvPr id="7" name="Group 6"/>
          <p:cNvGrpSpPr/>
          <p:nvPr/>
        </p:nvGrpSpPr>
        <p:grpSpPr>
          <a:xfrm>
            <a:off x="8005549" y="2323737"/>
            <a:ext cx="3395823" cy="3907185"/>
            <a:chOff x="9056914" y="4207118"/>
            <a:chExt cx="2539947" cy="2469139"/>
          </a:xfrm>
        </p:grpSpPr>
        <p:sp>
          <p:nvSpPr>
            <p:cNvPr id="9" name="Rectangle 8"/>
            <p:cNvSpPr/>
            <p:nvPr/>
          </p:nvSpPr>
          <p:spPr>
            <a:xfrm>
              <a:off x="10318959" y="5271596"/>
              <a:ext cx="129457" cy="140466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Rectangle 9"/>
            <p:cNvSpPr/>
            <p:nvPr/>
          </p:nvSpPr>
          <p:spPr>
            <a:xfrm>
              <a:off x="9056914" y="4243554"/>
              <a:ext cx="2539947" cy="12044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p:nvPr/>
          </p:nvCxnSpPr>
          <p:spPr>
            <a:xfrm>
              <a:off x="9056914" y="4694266"/>
              <a:ext cx="2539947" cy="0"/>
            </a:xfrm>
            <a:prstGeom prst="line">
              <a:avLst/>
            </a:prstGeom>
            <a:ln w="28575" cmpd="sng"/>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9056914" y="5063598"/>
              <a:ext cx="2539947" cy="1671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121725" y="4732361"/>
              <a:ext cx="2475135" cy="291748"/>
            </a:xfrm>
            <a:prstGeom prst="rect">
              <a:avLst/>
            </a:prstGeom>
            <a:noFill/>
          </p:spPr>
          <p:txBody>
            <a:bodyPr wrap="square" rtlCol="0">
              <a:spAutoFit/>
            </a:bodyPr>
            <a:lstStyle/>
            <a:p>
              <a:pPr algn="ctr"/>
              <a:r>
                <a:rPr lang="en-US" sz="2400" dirty="0" smtClean="0"/>
                <a:t>NOW HIRING AGAIN</a:t>
              </a:r>
              <a:endParaRPr lang="en-US" sz="2400" dirty="0"/>
            </a:p>
          </p:txBody>
        </p:sp>
        <p:sp>
          <p:nvSpPr>
            <p:cNvPr id="14" name="TextBox 13"/>
            <p:cNvSpPr txBox="1"/>
            <p:nvPr/>
          </p:nvSpPr>
          <p:spPr>
            <a:xfrm>
              <a:off x="9121724" y="5125722"/>
              <a:ext cx="2475136" cy="291748"/>
            </a:xfrm>
            <a:prstGeom prst="rect">
              <a:avLst/>
            </a:prstGeom>
            <a:noFill/>
          </p:spPr>
          <p:txBody>
            <a:bodyPr wrap="square" rtlCol="0">
              <a:spAutoFit/>
            </a:bodyPr>
            <a:lstStyle/>
            <a:p>
              <a:pPr algn="ctr"/>
              <a:r>
                <a:rPr lang="en-US" sz="2400" dirty="0" smtClean="0"/>
                <a:t>CALL: 867-5309</a:t>
              </a:r>
              <a:endParaRPr lang="en-US" sz="2400" dirty="0"/>
            </a:p>
          </p:txBody>
        </p:sp>
        <p:sp>
          <p:nvSpPr>
            <p:cNvPr id="15" name="TextBox 14"/>
            <p:cNvSpPr txBox="1"/>
            <p:nvPr/>
          </p:nvSpPr>
          <p:spPr>
            <a:xfrm>
              <a:off x="9363901" y="4207118"/>
              <a:ext cx="1999990" cy="447347"/>
            </a:xfrm>
            <a:prstGeom prst="rect">
              <a:avLst/>
            </a:prstGeom>
            <a:noFill/>
          </p:spPr>
          <p:txBody>
            <a:bodyPr wrap="square" rtlCol="0">
              <a:spAutoFit/>
            </a:bodyPr>
            <a:lstStyle/>
            <a:p>
              <a:pPr algn="ctr"/>
              <a:r>
                <a:rPr lang="en-US" sz="4000" b="1" dirty="0" smtClean="0">
                  <a:solidFill>
                    <a:srgbClr val="FF0000"/>
                  </a:solidFill>
                  <a:effectLst>
                    <a:outerShdw blurRad="50800" dist="38100" dir="2700000" algn="tl" rotWithShape="0">
                      <a:prstClr val="black">
                        <a:alpha val="40000"/>
                      </a:prstClr>
                    </a:outerShdw>
                  </a:effectLst>
                  <a:latin typeface="American Typewriter"/>
                  <a:cs typeface="American Typewriter"/>
                </a:rPr>
                <a:t>Groceries</a:t>
              </a:r>
              <a:endParaRPr lang="en-US" sz="4000" b="1" dirty="0">
                <a:solidFill>
                  <a:srgbClr val="FF0000"/>
                </a:solidFill>
                <a:effectLst>
                  <a:outerShdw blurRad="50800" dist="38100" dir="2700000" algn="tl" rotWithShape="0">
                    <a:prstClr val="black">
                      <a:alpha val="40000"/>
                    </a:prstClr>
                  </a:outerShdw>
                </a:effectLst>
                <a:latin typeface="American Typewriter"/>
                <a:cs typeface="American Typewriter"/>
              </a:endParaRPr>
            </a:p>
          </p:txBody>
        </p:sp>
      </p:grpSp>
    </p:spTree>
    <p:extLst>
      <p:ext uri="{BB962C8B-B14F-4D97-AF65-F5344CB8AC3E}">
        <p14:creationId xmlns:p14="http://schemas.microsoft.com/office/powerpoint/2010/main" val="2732876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2988" y="630824"/>
            <a:ext cx="4163793" cy="1189189"/>
            <a:chOff x="947408" y="624829"/>
            <a:chExt cx="2164279" cy="1290005"/>
          </a:xfrm>
        </p:grpSpPr>
        <p:sp>
          <p:nvSpPr>
            <p:cNvPr id="5" name="Round Single Corner Rectangle 4"/>
            <p:cNvSpPr/>
            <p:nvPr/>
          </p:nvSpPr>
          <p:spPr>
            <a:xfrm>
              <a:off x="947408" y="624829"/>
              <a:ext cx="2164279"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1068245" y="821871"/>
              <a:ext cx="1917692" cy="901447"/>
            </a:xfrm>
            <a:prstGeom prst="rect">
              <a:avLst/>
            </a:prstGeom>
            <a:noFill/>
          </p:spPr>
          <p:txBody>
            <a:bodyPr wrap="square" rtlCol="0">
              <a:spAutoFit/>
            </a:bodyPr>
            <a:lstStyle/>
            <a:p>
              <a:pPr algn="ctr"/>
              <a:r>
                <a:rPr lang="en-US" sz="4800" dirty="0" smtClean="0">
                  <a:latin typeface="American Typewriter"/>
                  <a:cs typeface="American Typewriter"/>
                </a:rPr>
                <a:t>Experiment</a:t>
              </a:r>
              <a:endParaRPr lang="en-US" sz="4800" dirty="0">
                <a:latin typeface="American Typewriter"/>
                <a:cs typeface="American Typewriter"/>
              </a:endParaRPr>
            </a:p>
          </p:txBody>
        </p:sp>
      </p:grpSp>
      <p:sp>
        <p:nvSpPr>
          <p:cNvPr id="7" name="TextBox 6"/>
          <p:cNvSpPr txBox="1"/>
          <p:nvPr/>
        </p:nvSpPr>
        <p:spPr>
          <a:xfrm>
            <a:off x="452988" y="2519471"/>
            <a:ext cx="10778366" cy="2585323"/>
          </a:xfrm>
          <a:prstGeom prst="rect">
            <a:avLst/>
          </a:prstGeom>
          <a:noFill/>
        </p:spPr>
        <p:txBody>
          <a:bodyPr wrap="square" rtlCol="0">
            <a:spAutoFit/>
          </a:bodyPr>
          <a:lstStyle/>
          <a:p>
            <a:r>
              <a:rPr lang="en-US" b="1" dirty="0" smtClean="0"/>
              <a:t>We are going to perform another experiment, this time trying different numbers of cashiers and observing which is most profitable. At the end of the experiment, we will know the best number of cashiers to have working. </a:t>
            </a:r>
          </a:p>
          <a:p>
            <a:endParaRPr lang="en-US" dirty="0"/>
          </a:p>
          <a:p>
            <a:r>
              <a:rPr lang="en-US" dirty="0" smtClean="0"/>
              <a:t>In order to better compare the different trials, we are going to collect quantitative data this time. We are going to look at how much money we make at the end of the day.</a:t>
            </a:r>
          </a:p>
          <a:p>
            <a:endParaRPr lang="en-US" dirty="0"/>
          </a:p>
          <a:p>
            <a:r>
              <a:rPr lang="en-US" dirty="0" smtClean="0"/>
              <a:t>If three cashiers was not enough, how many cashiers do you think will be the best number for the store?</a:t>
            </a:r>
            <a:endParaRPr lang="en-US" dirty="0"/>
          </a:p>
        </p:txBody>
      </p:sp>
    </p:spTree>
    <p:extLst>
      <p:ext uri="{BB962C8B-B14F-4D97-AF65-F5344CB8AC3E}">
        <p14:creationId xmlns:p14="http://schemas.microsoft.com/office/powerpoint/2010/main" val="23757267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5833" y="358307"/>
            <a:ext cx="7360599" cy="1185195"/>
            <a:chOff x="947408" y="624829"/>
            <a:chExt cx="2164279" cy="1702731"/>
          </a:xfrm>
        </p:grpSpPr>
        <p:sp>
          <p:nvSpPr>
            <p:cNvPr id="5" name="Round Single Corner Rectangle 4"/>
            <p:cNvSpPr/>
            <p:nvPr/>
          </p:nvSpPr>
          <p:spPr>
            <a:xfrm>
              <a:off x="947408" y="624829"/>
              <a:ext cx="2164279"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947408" y="624829"/>
              <a:ext cx="2164279" cy="1702731"/>
            </a:xfrm>
            <a:prstGeom prst="rect">
              <a:avLst/>
            </a:prstGeom>
            <a:noFill/>
          </p:spPr>
          <p:txBody>
            <a:bodyPr wrap="square" rtlCol="0">
              <a:spAutoFit/>
            </a:bodyPr>
            <a:lstStyle/>
            <a:p>
              <a:pPr algn="ctr"/>
              <a:r>
                <a:rPr lang="en-US" sz="4800" dirty="0" smtClean="0">
                  <a:latin typeface="American Typewriter"/>
                  <a:cs typeface="American Typewriter"/>
                </a:rPr>
                <a:t>Perform the Experiment</a:t>
              </a:r>
              <a:endParaRPr lang="en-US" sz="4800" dirty="0">
                <a:latin typeface="American Typewriter"/>
                <a:cs typeface="American Typewriter"/>
              </a:endParaRPr>
            </a:p>
          </p:txBody>
        </p:sp>
      </p:grpSp>
      <p:sp>
        <p:nvSpPr>
          <p:cNvPr id="7" name="TextBox 6"/>
          <p:cNvSpPr txBox="1"/>
          <p:nvPr/>
        </p:nvSpPr>
        <p:spPr>
          <a:xfrm>
            <a:off x="452988" y="1543502"/>
            <a:ext cx="5056398" cy="923330"/>
          </a:xfrm>
          <a:prstGeom prst="rect">
            <a:avLst/>
          </a:prstGeom>
          <a:noFill/>
        </p:spPr>
        <p:txBody>
          <a:bodyPr wrap="square" rtlCol="0">
            <a:spAutoFit/>
          </a:bodyPr>
          <a:lstStyle/>
          <a:p>
            <a:r>
              <a:rPr lang="en-US" dirty="0" smtClean="0"/>
              <a:t>Look at the following results from your experiment and decide how many cashiers was most profitable: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54574855"/>
              </p:ext>
            </p:extLst>
          </p:nvPr>
        </p:nvGraphicFramePr>
        <p:xfrm>
          <a:off x="452988" y="2927603"/>
          <a:ext cx="4562346" cy="3235960"/>
        </p:xfrm>
        <a:graphic>
          <a:graphicData uri="http://schemas.openxmlformats.org/drawingml/2006/table">
            <a:tbl>
              <a:tblPr firstRow="1" bandRow="1">
                <a:tableStyleId>{5C22544A-7EE6-4342-B048-85BDC9FD1C3A}</a:tableStyleId>
              </a:tblPr>
              <a:tblGrid>
                <a:gridCol w="1520782"/>
                <a:gridCol w="1520782"/>
                <a:gridCol w="1520782"/>
              </a:tblGrid>
              <a:tr h="370840">
                <a:tc>
                  <a:txBody>
                    <a:bodyPr/>
                    <a:lstStyle/>
                    <a:p>
                      <a:pPr algn="ctr"/>
                      <a:r>
                        <a:rPr lang="en-US" dirty="0" smtClean="0"/>
                        <a:t>Cashiers</a:t>
                      </a:r>
                      <a:endParaRPr lang="en-US" dirty="0"/>
                    </a:p>
                  </a:txBody>
                  <a:tcPr/>
                </a:tc>
                <a:tc>
                  <a:txBody>
                    <a:bodyPr/>
                    <a:lstStyle/>
                    <a:p>
                      <a:pPr algn="ctr"/>
                      <a:r>
                        <a:rPr lang="en-US" dirty="0" smtClean="0"/>
                        <a:t>Profit</a:t>
                      </a:r>
                      <a:endParaRPr lang="en-US" dirty="0"/>
                    </a:p>
                  </a:txBody>
                  <a:tcPr/>
                </a:tc>
                <a:tc>
                  <a:txBody>
                    <a:bodyPr/>
                    <a:lstStyle/>
                    <a:p>
                      <a:pPr algn="ctr"/>
                      <a:r>
                        <a:rPr lang="en-US" dirty="0" smtClean="0"/>
                        <a:t>Unhappy</a:t>
                      </a:r>
                      <a:r>
                        <a:rPr lang="en-US" baseline="0" dirty="0" smtClean="0"/>
                        <a:t> Customers</a:t>
                      </a:r>
                      <a:endParaRPr lang="en-US" dirty="0"/>
                    </a:p>
                  </a:txBody>
                  <a:tcPr/>
                </a:tc>
              </a:tr>
              <a:tr h="370840">
                <a:tc>
                  <a:txBody>
                    <a:bodyPr/>
                    <a:lstStyle/>
                    <a:p>
                      <a:pPr algn="ctr"/>
                      <a:r>
                        <a:rPr lang="en-US" dirty="0" smtClean="0"/>
                        <a:t>3</a:t>
                      </a:r>
                    </a:p>
                  </a:txBody>
                  <a:tcPr/>
                </a:tc>
                <a:tc>
                  <a:txBody>
                    <a:bodyPr/>
                    <a:lstStyle/>
                    <a:p>
                      <a:pPr algn="ctr"/>
                      <a:r>
                        <a:rPr lang="en-US" dirty="0" smtClean="0"/>
                        <a:t>$ 756</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a:t>
                      </a:r>
                      <a:r>
                        <a:rPr lang="en-US" baseline="0" dirty="0" smtClean="0"/>
                        <a:t> 838</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$ 843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$ 781</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$ 704</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$ 585</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$ 492</a:t>
                      </a:r>
                      <a:endParaRPr lang="en-US" dirty="0"/>
                    </a:p>
                  </a:txBody>
                  <a:tcPr/>
                </a:tc>
                <a:tc>
                  <a:txBody>
                    <a:bodyPr/>
                    <a:lstStyle/>
                    <a:p>
                      <a:pPr algn="ctr"/>
                      <a:r>
                        <a:rPr lang="en-US" dirty="0" smtClean="0"/>
                        <a:t>0</a:t>
                      </a:r>
                      <a:endParaRPr lang="en-US" dirty="0"/>
                    </a:p>
                  </a:txBody>
                  <a:tcPr/>
                </a:tc>
              </a:tr>
            </a:tbl>
          </a:graphicData>
        </a:graphic>
      </p:graphicFrame>
      <p:graphicFrame>
        <p:nvGraphicFramePr>
          <p:cNvPr id="9" name="Chart 8"/>
          <p:cNvGraphicFramePr/>
          <p:nvPr>
            <p:extLst>
              <p:ext uri="{D42A27DB-BD31-4B8C-83A1-F6EECF244321}">
                <p14:modId xmlns:p14="http://schemas.microsoft.com/office/powerpoint/2010/main" val="2287851703"/>
              </p:ext>
            </p:extLst>
          </p:nvPr>
        </p:nvGraphicFramePr>
        <p:xfrm>
          <a:off x="6443180" y="2234860"/>
          <a:ext cx="5173219" cy="4202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7619760" y="1765827"/>
            <a:ext cx="3996639" cy="400110"/>
          </a:xfrm>
          <a:prstGeom prst="rect">
            <a:avLst/>
          </a:prstGeom>
          <a:noFill/>
        </p:spPr>
        <p:txBody>
          <a:bodyPr wrap="square" rtlCol="0">
            <a:spAutoFit/>
          </a:bodyPr>
          <a:lstStyle/>
          <a:p>
            <a:pPr algn="ctr"/>
            <a:r>
              <a:rPr lang="en-US" sz="2000" b="1" dirty="0" smtClean="0"/>
              <a:t>Profit vs. Number of Cashiers</a:t>
            </a:r>
            <a:endParaRPr lang="en-US" sz="2000" b="1" dirty="0"/>
          </a:p>
        </p:txBody>
      </p:sp>
      <p:cxnSp>
        <p:nvCxnSpPr>
          <p:cNvPr id="3" name="Straight Connector 2"/>
          <p:cNvCxnSpPr/>
          <p:nvPr/>
        </p:nvCxnSpPr>
        <p:spPr>
          <a:xfrm>
            <a:off x="8694630" y="2466832"/>
            <a:ext cx="561135" cy="0"/>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55765" y="2483426"/>
            <a:ext cx="0" cy="3515032"/>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694630" y="2483426"/>
            <a:ext cx="0" cy="3515032"/>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8694630" y="5998458"/>
            <a:ext cx="561135" cy="0"/>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0811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5834" y="358307"/>
            <a:ext cx="5886616" cy="897915"/>
            <a:chOff x="947408" y="624829"/>
            <a:chExt cx="2164279" cy="1290005"/>
          </a:xfrm>
        </p:grpSpPr>
        <p:sp>
          <p:nvSpPr>
            <p:cNvPr id="5" name="Round Single Corner Rectangle 4"/>
            <p:cNvSpPr/>
            <p:nvPr/>
          </p:nvSpPr>
          <p:spPr>
            <a:xfrm>
              <a:off x="947408" y="624829"/>
              <a:ext cx="2164279"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947408" y="624829"/>
              <a:ext cx="2164279" cy="1193866"/>
            </a:xfrm>
            <a:prstGeom prst="rect">
              <a:avLst/>
            </a:prstGeom>
            <a:noFill/>
          </p:spPr>
          <p:txBody>
            <a:bodyPr wrap="square" rtlCol="0">
              <a:spAutoFit/>
            </a:bodyPr>
            <a:lstStyle/>
            <a:p>
              <a:pPr algn="ctr"/>
              <a:r>
                <a:rPr lang="en-US" sz="4800" dirty="0" smtClean="0">
                  <a:latin typeface="American Typewriter"/>
                  <a:cs typeface="American Typewriter"/>
                </a:rPr>
                <a:t>Analyze the Data</a:t>
              </a:r>
              <a:endParaRPr lang="en-US" sz="4800" dirty="0">
                <a:latin typeface="American Typewriter"/>
                <a:cs typeface="American Typewriter"/>
              </a:endParaRPr>
            </a:p>
          </p:txBody>
        </p:sp>
      </p:grpSp>
      <p:sp>
        <p:nvSpPr>
          <p:cNvPr id="7" name="TextBox 6"/>
          <p:cNvSpPr txBox="1"/>
          <p:nvPr/>
        </p:nvSpPr>
        <p:spPr>
          <a:xfrm>
            <a:off x="425834" y="1867393"/>
            <a:ext cx="11004166" cy="3970318"/>
          </a:xfrm>
          <a:prstGeom prst="rect">
            <a:avLst/>
          </a:prstGeom>
          <a:noFill/>
        </p:spPr>
        <p:txBody>
          <a:bodyPr wrap="square" rtlCol="0">
            <a:spAutoFit/>
          </a:bodyPr>
          <a:lstStyle/>
          <a:p>
            <a:r>
              <a:rPr lang="en-US" b="1" dirty="0" smtClean="0"/>
              <a:t>You found in your experiment that having 5 cashiers had the highest profit. Was your first guess close?</a:t>
            </a:r>
          </a:p>
          <a:p>
            <a:endParaRPr lang="en-US" dirty="0"/>
          </a:p>
          <a:p>
            <a:r>
              <a:rPr lang="en-US" dirty="0" smtClean="0"/>
              <a:t>Do these results surprise you?</a:t>
            </a:r>
          </a:p>
          <a:p>
            <a:endParaRPr lang="en-US" dirty="0"/>
          </a:p>
          <a:p>
            <a:r>
              <a:rPr lang="en-US" dirty="0" smtClean="0"/>
              <a:t>How did hiring more cashiers help you to make more money?</a:t>
            </a:r>
          </a:p>
          <a:p>
            <a:endParaRPr lang="en-US" dirty="0"/>
          </a:p>
          <a:p>
            <a:r>
              <a:rPr lang="en-US" dirty="0" smtClean="0"/>
              <a:t>Look at the number of customers that left for each number of cashier that you had. How does this change as you hire more cashiers?</a:t>
            </a:r>
          </a:p>
          <a:p>
            <a:endParaRPr lang="en-US" dirty="0"/>
          </a:p>
          <a:p>
            <a:endParaRPr lang="en-US" dirty="0" smtClean="0"/>
          </a:p>
          <a:p>
            <a:r>
              <a:rPr lang="en-US" dirty="0" smtClean="0"/>
              <a:t>This is an example of </a:t>
            </a:r>
            <a:r>
              <a:rPr lang="en-US" b="1" dirty="0" smtClean="0">
                <a:solidFill>
                  <a:srgbClr val="FF6600"/>
                </a:solidFill>
              </a:rPr>
              <a:t>Queuing Theory</a:t>
            </a:r>
            <a:r>
              <a:rPr lang="en-US" dirty="0" smtClean="0"/>
              <a:t>, which is the study of how lines move. According to Queuing Theory, you need a few more cashiers than what you expect from the averages to make sure that lines don’t build up and you can serve customers quickly and efficiently.</a:t>
            </a:r>
            <a:endParaRPr lang="en-US" dirty="0"/>
          </a:p>
        </p:txBody>
      </p:sp>
    </p:spTree>
    <p:extLst>
      <p:ext uri="{BB962C8B-B14F-4D97-AF65-F5344CB8AC3E}">
        <p14:creationId xmlns:p14="http://schemas.microsoft.com/office/powerpoint/2010/main" val="34798255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5833" y="358307"/>
            <a:ext cx="4958967" cy="897915"/>
            <a:chOff x="947408" y="624829"/>
            <a:chExt cx="2164279" cy="1290005"/>
          </a:xfrm>
        </p:grpSpPr>
        <p:sp>
          <p:nvSpPr>
            <p:cNvPr id="5" name="Round Single Corner Rectangle 4"/>
            <p:cNvSpPr/>
            <p:nvPr/>
          </p:nvSpPr>
          <p:spPr>
            <a:xfrm>
              <a:off x="947408" y="624829"/>
              <a:ext cx="2164279"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947408" y="624829"/>
              <a:ext cx="2164279" cy="1193866"/>
            </a:xfrm>
            <a:prstGeom prst="rect">
              <a:avLst/>
            </a:prstGeom>
            <a:noFill/>
          </p:spPr>
          <p:txBody>
            <a:bodyPr wrap="square" rtlCol="0">
              <a:spAutoFit/>
            </a:bodyPr>
            <a:lstStyle/>
            <a:p>
              <a:pPr algn="ctr"/>
              <a:r>
                <a:rPr lang="en-US" sz="4800" dirty="0" smtClean="0">
                  <a:latin typeface="American Typewriter"/>
                  <a:cs typeface="American Typewriter"/>
                </a:rPr>
                <a:t>Conclusions</a:t>
              </a:r>
              <a:endParaRPr lang="en-US" sz="4800" dirty="0">
                <a:latin typeface="American Typewriter"/>
                <a:cs typeface="American Typewriter"/>
              </a:endParaRPr>
            </a:p>
          </p:txBody>
        </p:sp>
      </p:grpSp>
      <p:sp>
        <p:nvSpPr>
          <p:cNvPr id="7" name="TextBox 6"/>
          <p:cNvSpPr txBox="1"/>
          <p:nvPr/>
        </p:nvSpPr>
        <p:spPr>
          <a:xfrm>
            <a:off x="425833" y="2082800"/>
            <a:ext cx="11181967" cy="2585323"/>
          </a:xfrm>
          <a:prstGeom prst="rect">
            <a:avLst/>
          </a:prstGeom>
          <a:noFill/>
        </p:spPr>
        <p:txBody>
          <a:bodyPr wrap="square" rtlCol="0">
            <a:spAutoFit/>
          </a:bodyPr>
          <a:lstStyle/>
          <a:p>
            <a:r>
              <a:rPr lang="en-US" b="1" dirty="0" smtClean="0"/>
              <a:t>There are some interesting things that we can learn about this simple experiment.</a:t>
            </a:r>
          </a:p>
          <a:p>
            <a:endParaRPr lang="en-US" dirty="0"/>
          </a:p>
          <a:p>
            <a:r>
              <a:rPr lang="en-US" dirty="0" smtClean="0"/>
              <a:t>We discovered that having enough cashiers to handle the average customer flow is not enough to always be able to avoid random line backups that lead to customers leaving.</a:t>
            </a:r>
          </a:p>
          <a:p>
            <a:endParaRPr lang="en-US" dirty="0"/>
          </a:p>
          <a:p>
            <a:r>
              <a:rPr lang="en-US" b="1" dirty="0" smtClean="0"/>
              <a:t>The solution </a:t>
            </a:r>
            <a:r>
              <a:rPr lang="en-US" dirty="0" smtClean="0"/>
              <a:t>was to hire a few more cashiers than we calculated we would need. This is so we can handle the times that our store is </a:t>
            </a:r>
            <a:r>
              <a:rPr lang="en-US" i="1" dirty="0" smtClean="0"/>
              <a:t>overloaded</a:t>
            </a:r>
            <a:r>
              <a:rPr lang="en-US" dirty="0" smtClean="0"/>
              <a:t>.</a:t>
            </a:r>
          </a:p>
          <a:p>
            <a:endParaRPr lang="en-US" dirty="0"/>
          </a:p>
          <a:p>
            <a:r>
              <a:rPr lang="en-US" b="1" i="1" dirty="0" smtClean="0">
                <a:solidFill>
                  <a:srgbClr val="FF6600"/>
                </a:solidFill>
              </a:rPr>
              <a:t>Overloaded</a:t>
            </a:r>
            <a:r>
              <a:rPr lang="en-US" b="1" dirty="0" smtClean="0">
                <a:solidFill>
                  <a:srgbClr val="FF6600"/>
                </a:solidFill>
              </a:rPr>
              <a:t> </a:t>
            </a:r>
            <a:r>
              <a:rPr lang="en-US" dirty="0" smtClean="0"/>
              <a:t>means we have more customers than we can handle.</a:t>
            </a:r>
            <a:endParaRPr lang="en-US" dirty="0"/>
          </a:p>
        </p:txBody>
      </p:sp>
    </p:spTree>
    <p:extLst>
      <p:ext uri="{BB962C8B-B14F-4D97-AF65-F5344CB8AC3E}">
        <p14:creationId xmlns:p14="http://schemas.microsoft.com/office/powerpoint/2010/main" val="27596427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5833" y="358307"/>
            <a:ext cx="4654167" cy="897915"/>
            <a:chOff x="947408" y="624829"/>
            <a:chExt cx="2164279" cy="1290005"/>
          </a:xfrm>
        </p:grpSpPr>
        <p:sp>
          <p:nvSpPr>
            <p:cNvPr id="5" name="Round Single Corner Rectangle 4"/>
            <p:cNvSpPr/>
            <p:nvPr/>
          </p:nvSpPr>
          <p:spPr>
            <a:xfrm>
              <a:off x="947408" y="624829"/>
              <a:ext cx="2164279"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947408" y="624829"/>
              <a:ext cx="2164279" cy="1193866"/>
            </a:xfrm>
            <a:prstGeom prst="rect">
              <a:avLst/>
            </a:prstGeom>
            <a:noFill/>
          </p:spPr>
          <p:txBody>
            <a:bodyPr wrap="square" rtlCol="0">
              <a:spAutoFit/>
            </a:bodyPr>
            <a:lstStyle/>
            <a:p>
              <a:pPr algn="ctr"/>
              <a:r>
                <a:rPr lang="en-US" sz="4800" dirty="0" smtClean="0">
                  <a:latin typeface="American Typewriter"/>
                  <a:cs typeface="American Typewriter"/>
                </a:rPr>
                <a:t>Conclusions</a:t>
              </a:r>
              <a:endParaRPr lang="en-US" sz="4800" dirty="0">
                <a:latin typeface="American Typewriter"/>
                <a:cs typeface="American Typewriter"/>
              </a:endParaRPr>
            </a:p>
          </p:txBody>
        </p:sp>
      </p:grpSp>
      <p:sp>
        <p:nvSpPr>
          <p:cNvPr id="7" name="TextBox 6"/>
          <p:cNvSpPr txBox="1"/>
          <p:nvPr/>
        </p:nvSpPr>
        <p:spPr>
          <a:xfrm>
            <a:off x="425833" y="1778000"/>
            <a:ext cx="10515600" cy="2308324"/>
          </a:xfrm>
          <a:prstGeom prst="rect">
            <a:avLst/>
          </a:prstGeom>
          <a:noFill/>
        </p:spPr>
        <p:txBody>
          <a:bodyPr wrap="square" rtlCol="0">
            <a:spAutoFit/>
          </a:bodyPr>
          <a:lstStyle/>
          <a:p>
            <a:r>
              <a:rPr lang="en-US" b="1" dirty="0" smtClean="0"/>
              <a:t>The number of customers leaving went down as we increased the number of cashiers.</a:t>
            </a:r>
          </a:p>
          <a:p>
            <a:endParaRPr lang="en-US" dirty="0"/>
          </a:p>
          <a:p>
            <a:r>
              <a:rPr lang="en-US" dirty="0" smtClean="0"/>
              <a:t>More cashiers meant that your store was able to handle more customers without the lines backing up too much.</a:t>
            </a:r>
          </a:p>
          <a:p>
            <a:endParaRPr lang="en-US" dirty="0"/>
          </a:p>
          <a:p>
            <a:r>
              <a:rPr lang="en-US" dirty="0" smtClean="0"/>
              <a:t>This kept customers from leaving and taking their business elsewhere.</a:t>
            </a:r>
          </a:p>
          <a:p>
            <a:endParaRPr lang="en-US" dirty="0"/>
          </a:p>
          <a:p>
            <a:r>
              <a:rPr lang="en-US" dirty="0" smtClean="0"/>
              <a:t>Ultimately, your store made more money by hiring more staff.</a:t>
            </a:r>
            <a:endParaRPr lang="en-US" dirty="0"/>
          </a:p>
        </p:txBody>
      </p:sp>
    </p:spTree>
    <p:extLst>
      <p:ext uri="{BB962C8B-B14F-4D97-AF65-F5344CB8AC3E}">
        <p14:creationId xmlns:p14="http://schemas.microsoft.com/office/powerpoint/2010/main" val="19479409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8853" y="358307"/>
            <a:ext cx="8015323" cy="1079183"/>
            <a:chOff x="929090" y="624829"/>
            <a:chExt cx="2182597" cy="1290005"/>
          </a:xfrm>
        </p:grpSpPr>
        <p:sp>
          <p:nvSpPr>
            <p:cNvPr id="5" name="Round Single Corner Rectangle 4"/>
            <p:cNvSpPr/>
            <p:nvPr/>
          </p:nvSpPr>
          <p:spPr>
            <a:xfrm>
              <a:off x="947408" y="624829"/>
              <a:ext cx="2164279"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929090" y="686165"/>
              <a:ext cx="2164279" cy="993335"/>
            </a:xfrm>
            <a:prstGeom prst="rect">
              <a:avLst/>
            </a:prstGeom>
            <a:noFill/>
          </p:spPr>
          <p:txBody>
            <a:bodyPr wrap="square" rtlCol="0">
              <a:spAutoFit/>
            </a:bodyPr>
            <a:lstStyle/>
            <a:p>
              <a:pPr algn="ctr"/>
              <a:r>
                <a:rPr lang="en-US" sz="4800" dirty="0" err="1" smtClean="0">
                  <a:latin typeface="American Typewriter"/>
                  <a:cs typeface="American Typewriter"/>
                </a:rPr>
                <a:t>Queueing</a:t>
              </a:r>
              <a:r>
                <a:rPr lang="en-US" sz="4800" dirty="0" smtClean="0">
                  <a:latin typeface="American Typewriter"/>
                  <a:cs typeface="American Typewriter"/>
                </a:rPr>
                <a:t> </a:t>
              </a:r>
              <a:r>
                <a:rPr lang="en-US" sz="4800" dirty="0" smtClean="0">
                  <a:latin typeface="American Typewriter"/>
                  <a:cs typeface="American Typewriter"/>
                </a:rPr>
                <a:t>Theory In Cells</a:t>
              </a:r>
              <a:endParaRPr lang="en-US" sz="4800" dirty="0">
                <a:latin typeface="American Typewriter"/>
                <a:cs typeface="American Typewriter"/>
              </a:endParaRPr>
            </a:p>
          </p:txBody>
        </p:sp>
      </p:grpSp>
      <p:sp>
        <p:nvSpPr>
          <p:cNvPr id="7" name="TextBox 6"/>
          <p:cNvSpPr txBox="1"/>
          <p:nvPr/>
        </p:nvSpPr>
        <p:spPr>
          <a:xfrm>
            <a:off x="348853" y="1808703"/>
            <a:ext cx="11299416" cy="4247317"/>
          </a:xfrm>
          <a:prstGeom prst="rect">
            <a:avLst/>
          </a:prstGeom>
          <a:noFill/>
        </p:spPr>
        <p:txBody>
          <a:bodyPr wrap="square" rtlCol="0">
            <a:spAutoFit/>
          </a:bodyPr>
          <a:lstStyle/>
          <a:p>
            <a:r>
              <a:rPr lang="en-US" dirty="0"/>
              <a:t>Using a limited amount of resources in an effective way to make as much of a product as possible is known as </a:t>
            </a:r>
            <a:r>
              <a:rPr lang="en-US" i="1" dirty="0"/>
              <a:t>energy efficiency</a:t>
            </a:r>
            <a:r>
              <a:rPr lang="en-US" dirty="0"/>
              <a:t>. </a:t>
            </a:r>
            <a:r>
              <a:rPr lang="en-US" b="1" dirty="0" smtClean="0"/>
              <a:t>Can you think of other places where it might be important to be efficient with resources?</a:t>
            </a:r>
          </a:p>
          <a:p>
            <a:endParaRPr lang="en-US" dirty="0"/>
          </a:p>
          <a:p>
            <a:r>
              <a:rPr lang="en-US" b="1" i="1" dirty="0" smtClean="0"/>
              <a:t>How about in Cells?</a:t>
            </a:r>
            <a:r>
              <a:rPr lang="en-US" b="1" i="1" dirty="0"/>
              <a:t> </a:t>
            </a:r>
            <a:endParaRPr lang="en-US" b="1" i="1" dirty="0" smtClean="0"/>
          </a:p>
          <a:p>
            <a:endParaRPr lang="en-US" dirty="0"/>
          </a:p>
          <a:p>
            <a:pPr marL="742950" lvl="1" indent="-285750">
              <a:buFont typeface="Arial"/>
              <a:buChar char="•"/>
            </a:pPr>
            <a:r>
              <a:rPr lang="en-US" b="1" dirty="0" smtClean="0"/>
              <a:t>Problem</a:t>
            </a:r>
            <a:r>
              <a:rPr lang="en-US" dirty="0" smtClean="0"/>
              <a:t>: Cells </a:t>
            </a:r>
            <a:r>
              <a:rPr lang="en-US" dirty="0"/>
              <a:t>have a limited number of resources and energy but have many jobs that they must complete in order to stay alive. To reduce the </a:t>
            </a:r>
            <a:r>
              <a:rPr lang="en-US" dirty="0" smtClean="0"/>
              <a:t>“costs” </a:t>
            </a:r>
            <a:r>
              <a:rPr lang="en-US" dirty="0"/>
              <a:t>in a cell, the cell has to find better ways to do jobs that </a:t>
            </a:r>
            <a:r>
              <a:rPr lang="en-US" dirty="0" smtClean="0"/>
              <a:t>require </a:t>
            </a:r>
            <a:r>
              <a:rPr lang="en-US" dirty="0"/>
              <a:t>a lot of </a:t>
            </a:r>
            <a:r>
              <a:rPr lang="en-US" dirty="0" smtClean="0"/>
              <a:t>energy.</a:t>
            </a:r>
          </a:p>
          <a:p>
            <a:pPr lvl="1"/>
            <a:endParaRPr lang="en-US" dirty="0"/>
          </a:p>
          <a:p>
            <a:pPr marL="742950" lvl="1" indent="-285750">
              <a:buFont typeface="Arial"/>
              <a:buChar char="•"/>
            </a:pPr>
            <a:r>
              <a:rPr lang="en-US" b="1" dirty="0" smtClean="0"/>
              <a:t>Solution</a:t>
            </a:r>
            <a:r>
              <a:rPr lang="en-US" dirty="0" smtClean="0"/>
              <a:t>: Just like in our grocery store experiment, cells have to complete as many jobs as possible by using the right number of resources to keep themselves from being overloaded and having “lines” build up. However, Cells also have to make sure that they can “afford” the right number of resources.  </a:t>
            </a:r>
            <a:endParaRPr lang="en-US" dirty="0"/>
          </a:p>
          <a:p>
            <a:pPr lvl="1"/>
            <a:r>
              <a:rPr lang="en-US" dirty="0" smtClean="0"/>
              <a:t> </a:t>
            </a:r>
            <a:endParaRPr lang="en-US" dirty="0"/>
          </a:p>
        </p:txBody>
      </p:sp>
    </p:spTree>
    <p:extLst>
      <p:ext uri="{BB962C8B-B14F-4D97-AF65-F5344CB8AC3E}">
        <p14:creationId xmlns:p14="http://schemas.microsoft.com/office/powerpoint/2010/main" val="4130557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5833" y="358307"/>
            <a:ext cx="7360599" cy="897915"/>
            <a:chOff x="947408" y="624829"/>
            <a:chExt cx="2164279" cy="1290005"/>
          </a:xfrm>
        </p:grpSpPr>
        <p:sp>
          <p:nvSpPr>
            <p:cNvPr id="5" name="Round Single Corner Rectangle 4"/>
            <p:cNvSpPr/>
            <p:nvPr/>
          </p:nvSpPr>
          <p:spPr>
            <a:xfrm>
              <a:off x="947408" y="624829"/>
              <a:ext cx="2164279"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947408" y="624829"/>
              <a:ext cx="2164279" cy="1193866"/>
            </a:xfrm>
            <a:prstGeom prst="rect">
              <a:avLst/>
            </a:prstGeom>
            <a:noFill/>
          </p:spPr>
          <p:txBody>
            <a:bodyPr wrap="square" rtlCol="0">
              <a:spAutoFit/>
            </a:bodyPr>
            <a:lstStyle/>
            <a:p>
              <a:pPr algn="ctr"/>
              <a:r>
                <a:rPr lang="en-US" sz="4800" dirty="0" smtClean="0">
                  <a:latin typeface="American Typewriter"/>
                  <a:cs typeface="American Typewriter"/>
                </a:rPr>
                <a:t>Topics for Discussion</a:t>
              </a:r>
              <a:endParaRPr lang="en-US" sz="4800" dirty="0">
                <a:latin typeface="American Typewriter"/>
                <a:cs typeface="American Typewriter"/>
              </a:endParaRPr>
            </a:p>
          </p:txBody>
        </p:sp>
      </p:grpSp>
      <p:sp>
        <p:nvSpPr>
          <p:cNvPr id="7" name="TextBox 6"/>
          <p:cNvSpPr txBox="1"/>
          <p:nvPr/>
        </p:nvSpPr>
        <p:spPr>
          <a:xfrm>
            <a:off x="425833" y="1778000"/>
            <a:ext cx="11207367" cy="2862323"/>
          </a:xfrm>
          <a:prstGeom prst="rect">
            <a:avLst/>
          </a:prstGeom>
          <a:noFill/>
        </p:spPr>
        <p:txBody>
          <a:bodyPr wrap="square" rtlCol="0">
            <a:spAutoFit/>
          </a:bodyPr>
          <a:lstStyle/>
          <a:p>
            <a:pPr marL="285750" indent="-285750">
              <a:buFont typeface="Arial"/>
              <a:buChar char="•"/>
            </a:pPr>
            <a:r>
              <a:rPr lang="en-US" dirty="0" smtClean="0"/>
              <a:t>Is there a better way to line people up at the registers?</a:t>
            </a:r>
          </a:p>
          <a:p>
            <a:pPr marL="285750" indent="-285750">
              <a:buFont typeface="Arial"/>
              <a:buChar char="•"/>
            </a:pPr>
            <a:endParaRPr lang="en-US" dirty="0"/>
          </a:p>
          <a:p>
            <a:pPr marL="285750" indent="-285750">
              <a:buFont typeface="Arial"/>
              <a:buChar char="•"/>
            </a:pPr>
            <a:r>
              <a:rPr lang="en-US" dirty="0" smtClean="0"/>
              <a:t>If we call the store </a:t>
            </a:r>
            <a:r>
              <a:rPr lang="en-US" i="1" dirty="0" smtClean="0"/>
              <a:t>overloaded</a:t>
            </a:r>
            <a:r>
              <a:rPr lang="en-US" dirty="0" smtClean="0"/>
              <a:t> when we have too many customers to serve, what do we call the store when we have more cashiers than we need?</a:t>
            </a:r>
          </a:p>
          <a:p>
            <a:endParaRPr lang="en-US" dirty="0"/>
          </a:p>
          <a:p>
            <a:pPr marL="285750" indent="-285750">
              <a:buFont typeface="Arial"/>
              <a:buChar char="•"/>
            </a:pPr>
            <a:r>
              <a:rPr lang="en-US" dirty="0" smtClean="0"/>
              <a:t>When you originally calculated that you needed 3 cashiers, you were assuming that your store would always be critically loaded. What do you think </a:t>
            </a:r>
            <a:r>
              <a:rPr lang="en-US" i="1" dirty="0" smtClean="0">
                <a:solidFill>
                  <a:srgbClr val="FF6600"/>
                </a:solidFill>
              </a:rPr>
              <a:t>Critically </a:t>
            </a:r>
            <a:r>
              <a:rPr lang="en-US" i="1" dirty="0">
                <a:solidFill>
                  <a:srgbClr val="FF6600"/>
                </a:solidFill>
              </a:rPr>
              <a:t>L</a:t>
            </a:r>
            <a:r>
              <a:rPr lang="en-US" i="1" dirty="0" smtClean="0">
                <a:solidFill>
                  <a:srgbClr val="FF6600"/>
                </a:solidFill>
              </a:rPr>
              <a:t>oaded </a:t>
            </a:r>
            <a:r>
              <a:rPr lang="en-US" dirty="0" smtClean="0"/>
              <a:t>means?</a:t>
            </a:r>
          </a:p>
          <a:p>
            <a:pPr marL="285750" indent="-285750">
              <a:buFont typeface="Arial"/>
              <a:buChar char="•"/>
            </a:pPr>
            <a:endParaRPr lang="en-US" dirty="0"/>
          </a:p>
          <a:p>
            <a:pPr marL="285750" indent="-285750">
              <a:buFont typeface="Arial"/>
              <a:buChar char="•"/>
            </a:pPr>
            <a:r>
              <a:rPr lang="en-US" dirty="0" smtClean="0"/>
              <a:t>What could you do as the manager to help out your cashiers in an overloaded situation? What would you do when they were </a:t>
            </a:r>
            <a:r>
              <a:rPr lang="en-US" b="1" i="1" dirty="0" smtClean="0"/>
              <a:t>underloaded</a:t>
            </a:r>
            <a:r>
              <a:rPr lang="en-US" dirty="0" smtClean="0"/>
              <a:t>?</a:t>
            </a:r>
            <a:endParaRPr lang="en-US" dirty="0"/>
          </a:p>
        </p:txBody>
      </p:sp>
    </p:spTree>
    <p:extLst>
      <p:ext uri="{BB962C8B-B14F-4D97-AF65-F5344CB8AC3E}">
        <p14:creationId xmlns:p14="http://schemas.microsoft.com/office/powerpoint/2010/main" val="8264455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02713" y="423272"/>
            <a:ext cx="6341587" cy="1350437"/>
            <a:chOff x="947408" y="624829"/>
            <a:chExt cx="4878144" cy="1511682"/>
          </a:xfrm>
        </p:grpSpPr>
        <p:sp>
          <p:nvSpPr>
            <p:cNvPr id="4" name="Round Single Corner Rectangle 3"/>
            <p:cNvSpPr/>
            <p:nvPr/>
          </p:nvSpPr>
          <p:spPr>
            <a:xfrm>
              <a:off x="947408" y="624829"/>
              <a:ext cx="4878144" cy="1511682"/>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 name="TextBox 4"/>
            <p:cNvSpPr txBox="1"/>
            <p:nvPr/>
          </p:nvSpPr>
          <p:spPr>
            <a:xfrm>
              <a:off x="1209456" y="886854"/>
              <a:ext cx="4394361" cy="930220"/>
            </a:xfrm>
            <a:prstGeom prst="rect">
              <a:avLst/>
            </a:prstGeom>
            <a:noFill/>
          </p:spPr>
          <p:txBody>
            <a:bodyPr wrap="square" rtlCol="0">
              <a:spAutoFit/>
            </a:bodyPr>
            <a:lstStyle/>
            <a:p>
              <a:pPr algn="ctr"/>
              <a:r>
                <a:rPr lang="en-US" sz="4800" dirty="0" smtClean="0">
                  <a:latin typeface="American Typewriter"/>
                  <a:cs typeface="American Typewriter"/>
                </a:rPr>
                <a:t>The Problem</a:t>
              </a:r>
              <a:endParaRPr lang="en-US" sz="4800" dirty="0">
                <a:latin typeface="American Typewriter"/>
                <a:cs typeface="American Typewriter"/>
              </a:endParaRPr>
            </a:p>
          </p:txBody>
        </p:sp>
      </p:grpSp>
      <p:sp>
        <p:nvSpPr>
          <p:cNvPr id="7" name="TextBox 6"/>
          <p:cNvSpPr txBox="1"/>
          <p:nvPr/>
        </p:nvSpPr>
        <p:spPr>
          <a:xfrm>
            <a:off x="288255" y="2100202"/>
            <a:ext cx="11320518" cy="2246769"/>
          </a:xfrm>
          <a:prstGeom prst="rect">
            <a:avLst/>
          </a:prstGeom>
          <a:noFill/>
        </p:spPr>
        <p:txBody>
          <a:bodyPr wrap="square" rtlCol="0">
            <a:spAutoFit/>
          </a:bodyPr>
          <a:lstStyle/>
          <a:p>
            <a:r>
              <a:rPr lang="en-US" sz="2000" b="1" dirty="0" smtClean="0"/>
              <a:t>You are the manager of a grocery store and you know that your store is going to be very busy, so you want to make sure that you have enough cashiers to check everybody out. </a:t>
            </a:r>
          </a:p>
          <a:p>
            <a:pPr marL="285750" indent="-285750">
              <a:buFont typeface="Arial"/>
              <a:buChar char="•"/>
            </a:pPr>
            <a:endParaRPr lang="en-US" sz="2000" dirty="0"/>
          </a:p>
          <a:p>
            <a:pPr marL="285750" indent="-285750">
              <a:buFont typeface="Arial"/>
              <a:buChar char="•"/>
            </a:pPr>
            <a:r>
              <a:rPr lang="en-US" sz="2000" dirty="0" smtClean="0"/>
              <a:t>If your lines get too long your customers will get angry and maybe even leave. So it’s important that you keep the lines short.</a:t>
            </a:r>
          </a:p>
          <a:p>
            <a:pPr marL="285750" indent="-285750">
              <a:buFont typeface="Arial"/>
              <a:buChar char="•"/>
            </a:pPr>
            <a:endParaRPr lang="en-US" sz="2000" dirty="0"/>
          </a:p>
          <a:p>
            <a:pPr marL="285750" indent="-285750">
              <a:buFont typeface="Arial"/>
              <a:buChar char="•"/>
            </a:pPr>
            <a:r>
              <a:rPr lang="en-US" sz="2000" dirty="0" smtClean="0"/>
              <a:t>If you hire too many cashiers then you will spend too much money.</a:t>
            </a:r>
            <a:endParaRPr lang="en-US" sz="2000" dirty="0"/>
          </a:p>
        </p:txBody>
      </p:sp>
      <p:grpSp>
        <p:nvGrpSpPr>
          <p:cNvPr id="8" name="Group 7"/>
          <p:cNvGrpSpPr/>
          <p:nvPr/>
        </p:nvGrpSpPr>
        <p:grpSpPr>
          <a:xfrm>
            <a:off x="6656044" y="3990456"/>
            <a:ext cx="6356911" cy="3632521"/>
            <a:chOff x="6656044" y="3990456"/>
            <a:chExt cx="6356911" cy="3632521"/>
          </a:xfrm>
        </p:grpSpPr>
        <p:pic>
          <p:nvPicPr>
            <p:cNvPr id="2" name="Picture 1" descr="grocery store.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56044" y="3990456"/>
              <a:ext cx="6356911" cy="3632521"/>
            </a:xfrm>
            <a:prstGeom prst="rect">
              <a:avLst/>
            </a:prstGeom>
          </p:spPr>
        </p:pic>
        <p:sp>
          <p:nvSpPr>
            <p:cNvPr id="3" name="TextBox 2"/>
            <p:cNvSpPr txBox="1"/>
            <p:nvPr/>
          </p:nvSpPr>
          <p:spPr>
            <a:xfrm>
              <a:off x="8744227" y="4524995"/>
              <a:ext cx="1896149" cy="523220"/>
            </a:xfrm>
            <a:prstGeom prst="rect">
              <a:avLst/>
            </a:prstGeom>
            <a:noFill/>
          </p:spPr>
          <p:txBody>
            <a:bodyPr wrap="square" rtlCol="0">
              <a:spAutoFit/>
            </a:bodyPr>
            <a:lstStyle/>
            <a:p>
              <a:pPr algn="ctr"/>
              <a:r>
                <a:rPr lang="en-US" sz="2800" b="1" dirty="0" smtClean="0">
                  <a:solidFill>
                    <a:srgbClr val="FF0000"/>
                  </a:solidFill>
                  <a:effectLst>
                    <a:outerShdw blurRad="50800" dist="38100" dir="2700000" algn="tl" rotWithShape="0">
                      <a:prstClr val="black">
                        <a:alpha val="40000"/>
                      </a:prstClr>
                    </a:outerShdw>
                  </a:effectLst>
                  <a:latin typeface="American Typewriter"/>
                  <a:cs typeface="American Typewriter"/>
                </a:rPr>
                <a:t>Groceries</a:t>
              </a:r>
              <a:endParaRPr lang="en-US" sz="2800" b="1" dirty="0">
                <a:solidFill>
                  <a:srgbClr val="FF0000"/>
                </a:solidFill>
                <a:effectLst>
                  <a:outerShdw blurRad="50800" dist="38100" dir="2700000" algn="tl" rotWithShape="0">
                    <a:prstClr val="black">
                      <a:alpha val="40000"/>
                    </a:prstClr>
                  </a:outerShdw>
                </a:effectLst>
                <a:latin typeface="American Typewriter"/>
                <a:cs typeface="American Typewriter"/>
              </a:endParaRPr>
            </a:p>
          </p:txBody>
        </p:sp>
      </p:grpSp>
    </p:spTree>
    <p:extLst>
      <p:ext uri="{BB962C8B-B14F-4D97-AF65-F5344CB8AC3E}">
        <p14:creationId xmlns:p14="http://schemas.microsoft.com/office/powerpoint/2010/main" val="17349546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8858" y="218187"/>
            <a:ext cx="6997838" cy="1003517"/>
            <a:chOff x="691403" y="624829"/>
            <a:chExt cx="4878144" cy="1123339"/>
          </a:xfrm>
        </p:grpSpPr>
        <p:sp>
          <p:nvSpPr>
            <p:cNvPr id="5" name="Round Single Corner Rectangle 4"/>
            <p:cNvSpPr/>
            <p:nvPr/>
          </p:nvSpPr>
          <p:spPr>
            <a:xfrm>
              <a:off x="947409" y="624829"/>
              <a:ext cx="4442474" cy="1123339"/>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691403" y="675898"/>
              <a:ext cx="4878144" cy="861314"/>
            </a:xfrm>
            <a:prstGeom prst="rect">
              <a:avLst/>
            </a:prstGeom>
            <a:noFill/>
          </p:spPr>
          <p:txBody>
            <a:bodyPr wrap="square" rtlCol="0">
              <a:spAutoFit/>
            </a:bodyPr>
            <a:lstStyle/>
            <a:p>
              <a:pPr algn="ctr"/>
              <a:r>
                <a:rPr lang="en-US" sz="4400" dirty="0" smtClean="0">
                  <a:latin typeface="American Typewriter"/>
                  <a:cs typeface="American Typewriter"/>
                </a:rPr>
                <a:t>Background Research</a:t>
              </a:r>
              <a:endParaRPr lang="en-US" sz="4400" dirty="0">
                <a:latin typeface="American Typewriter"/>
                <a:cs typeface="American Typewriter"/>
              </a:endParaRPr>
            </a:p>
          </p:txBody>
        </p:sp>
      </p:grpSp>
      <p:sp>
        <p:nvSpPr>
          <p:cNvPr id="7" name="TextBox 6"/>
          <p:cNvSpPr txBox="1"/>
          <p:nvPr/>
        </p:nvSpPr>
        <p:spPr>
          <a:xfrm>
            <a:off x="592908" y="1589909"/>
            <a:ext cx="10422730" cy="2862323"/>
          </a:xfrm>
          <a:prstGeom prst="rect">
            <a:avLst/>
          </a:prstGeom>
          <a:noFill/>
        </p:spPr>
        <p:txBody>
          <a:bodyPr wrap="square" rtlCol="0">
            <a:spAutoFit/>
          </a:bodyPr>
          <a:lstStyle/>
          <a:p>
            <a:r>
              <a:rPr lang="en-US" dirty="0" smtClean="0"/>
              <a:t>You count and record the number of customers that come in to the store every day </a:t>
            </a:r>
            <a:r>
              <a:rPr lang="en-US" dirty="0"/>
              <a:t>for </a:t>
            </a:r>
            <a:r>
              <a:rPr lang="en-US" b="1" dirty="0">
                <a:solidFill>
                  <a:srgbClr val="0000FF"/>
                </a:solidFill>
              </a:rPr>
              <a:t>7 </a:t>
            </a:r>
            <a:r>
              <a:rPr lang="en-US" b="1" dirty="0" smtClean="0">
                <a:solidFill>
                  <a:srgbClr val="0000FF"/>
                </a:solidFill>
              </a:rPr>
              <a:t>days</a:t>
            </a:r>
            <a:r>
              <a:rPr lang="en-US" dirty="0" smtClean="0">
                <a:solidFill>
                  <a:srgbClr val="000000"/>
                </a:solidFill>
              </a:rPr>
              <a:t>.</a:t>
            </a:r>
            <a:r>
              <a:rPr lang="en-US" b="1" dirty="0" smtClean="0">
                <a:solidFill>
                  <a:srgbClr val="0000FF"/>
                </a:solidFill>
              </a:rPr>
              <a:t> </a:t>
            </a:r>
            <a:r>
              <a:rPr lang="en-US" dirty="0" smtClean="0"/>
              <a:t>You get </a:t>
            </a:r>
            <a:r>
              <a:rPr lang="en-US" dirty="0"/>
              <a:t>the following number of customers for each of the 7 days:</a:t>
            </a:r>
          </a:p>
          <a:p>
            <a:endParaRPr lang="en-US" dirty="0">
              <a:solidFill>
                <a:srgbClr val="FF6600"/>
              </a:solidFill>
            </a:endParaRPr>
          </a:p>
          <a:p>
            <a:r>
              <a:rPr lang="en-US" dirty="0" smtClean="0">
                <a:solidFill>
                  <a:srgbClr val="3366FF"/>
                </a:solidFill>
              </a:rPr>
              <a:t>		102</a:t>
            </a:r>
            <a:r>
              <a:rPr lang="en-US" dirty="0">
                <a:solidFill>
                  <a:srgbClr val="3366FF"/>
                </a:solidFill>
              </a:rPr>
              <a:t>	93	130	125	120	140	130</a:t>
            </a:r>
          </a:p>
          <a:p>
            <a:pPr marL="285750" indent="-285750">
              <a:buFont typeface="Arial"/>
              <a:buChar char="•"/>
            </a:pPr>
            <a:endParaRPr lang="en-US" dirty="0" smtClean="0"/>
          </a:p>
          <a:p>
            <a:endParaRPr lang="en-US" dirty="0" smtClean="0"/>
          </a:p>
          <a:p>
            <a:endParaRPr lang="en-US" dirty="0" smtClean="0"/>
          </a:p>
          <a:p>
            <a:endParaRPr lang="en-US" dirty="0" smtClean="0"/>
          </a:p>
          <a:p>
            <a:pPr marL="342900" indent="-342900">
              <a:buAutoNum type="arabicPlain" startAt="102"/>
            </a:pPr>
            <a:endParaRPr lang="en-US" dirty="0"/>
          </a:p>
          <a:p>
            <a:endParaRPr lang="en-US" dirty="0"/>
          </a:p>
        </p:txBody>
      </p:sp>
      <p:sp>
        <p:nvSpPr>
          <p:cNvPr id="8" name="TextBox 7"/>
          <p:cNvSpPr txBox="1"/>
          <p:nvPr/>
        </p:nvSpPr>
        <p:spPr>
          <a:xfrm>
            <a:off x="118857" y="3270408"/>
            <a:ext cx="6735750" cy="2862323"/>
          </a:xfrm>
          <a:prstGeom prst="rect">
            <a:avLst/>
          </a:prstGeom>
          <a:noFill/>
        </p:spPr>
        <p:txBody>
          <a:bodyPr wrap="square" rtlCol="0">
            <a:spAutoFit/>
          </a:bodyPr>
          <a:lstStyle/>
          <a:p>
            <a:pPr marL="342900" indent="-342900">
              <a:buFont typeface="+mj-lt"/>
              <a:buAutoNum type="arabicPeriod"/>
            </a:pPr>
            <a:r>
              <a:rPr lang="en-US" b="1" dirty="0" smtClean="0"/>
              <a:t>What is the average number of customers per day?</a:t>
            </a:r>
          </a:p>
          <a:p>
            <a:endParaRPr lang="en-US" dirty="0"/>
          </a:p>
          <a:p>
            <a:r>
              <a:rPr lang="en-US" dirty="0" smtClean="0"/>
              <a:t>	</a:t>
            </a:r>
            <a:r>
              <a:rPr lang="en-US" dirty="0" smtClean="0">
                <a:solidFill>
                  <a:srgbClr val="3366FF"/>
                </a:solidFill>
              </a:rPr>
              <a:t>102</a:t>
            </a:r>
            <a:r>
              <a:rPr lang="en-US" dirty="0" smtClean="0"/>
              <a:t> + </a:t>
            </a:r>
            <a:r>
              <a:rPr lang="en-US" dirty="0" smtClean="0">
                <a:solidFill>
                  <a:srgbClr val="3366FF"/>
                </a:solidFill>
              </a:rPr>
              <a:t>93</a:t>
            </a:r>
            <a:r>
              <a:rPr lang="en-US" dirty="0" smtClean="0"/>
              <a:t> = </a:t>
            </a:r>
            <a:r>
              <a:rPr lang="en-US" b="1" dirty="0" smtClean="0">
                <a:solidFill>
                  <a:srgbClr val="000000"/>
                </a:solidFill>
              </a:rPr>
              <a:t>195</a:t>
            </a:r>
          </a:p>
          <a:p>
            <a:r>
              <a:rPr lang="en-US" dirty="0"/>
              <a:t>	</a:t>
            </a:r>
            <a:r>
              <a:rPr lang="en-US" dirty="0" smtClean="0">
                <a:solidFill>
                  <a:srgbClr val="000000"/>
                </a:solidFill>
              </a:rPr>
              <a:t>195</a:t>
            </a:r>
            <a:r>
              <a:rPr lang="en-US" dirty="0" smtClean="0"/>
              <a:t> + </a:t>
            </a:r>
            <a:r>
              <a:rPr lang="en-US" dirty="0" smtClean="0">
                <a:solidFill>
                  <a:srgbClr val="3366FF"/>
                </a:solidFill>
              </a:rPr>
              <a:t>130</a:t>
            </a:r>
            <a:r>
              <a:rPr lang="en-US" dirty="0" smtClean="0"/>
              <a:t> = </a:t>
            </a:r>
            <a:r>
              <a:rPr lang="en-US" b="1" dirty="0" smtClean="0">
                <a:solidFill>
                  <a:srgbClr val="000000"/>
                </a:solidFill>
              </a:rPr>
              <a:t>325</a:t>
            </a:r>
          </a:p>
          <a:p>
            <a:r>
              <a:rPr lang="en-US" dirty="0"/>
              <a:t>	</a:t>
            </a:r>
            <a:r>
              <a:rPr lang="en-US" dirty="0" smtClean="0">
                <a:solidFill>
                  <a:srgbClr val="000000"/>
                </a:solidFill>
              </a:rPr>
              <a:t>325</a:t>
            </a:r>
            <a:r>
              <a:rPr lang="en-US" dirty="0" smtClean="0"/>
              <a:t> + </a:t>
            </a:r>
            <a:r>
              <a:rPr lang="en-US" dirty="0" smtClean="0">
                <a:solidFill>
                  <a:srgbClr val="3366FF"/>
                </a:solidFill>
              </a:rPr>
              <a:t>125</a:t>
            </a:r>
            <a:r>
              <a:rPr lang="en-US" dirty="0" smtClean="0"/>
              <a:t> = </a:t>
            </a:r>
            <a:r>
              <a:rPr lang="en-US" b="1" dirty="0" smtClean="0">
                <a:solidFill>
                  <a:srgbClr val="000000"/>
                </a:solidFill>
              </a:rPr>
              <a:t>450</a:t>
            </a:r>
          </a:p>
          <a:p>
            <a:r>
              <a:rPr lang="en-US" dirty="0"/>
              <a:t>	</a:t>
            </a:r>
            <a:r>
              <a:rPr lang="en-US" dirty="0" smtClean="0">
                <a:solidFill>
                  <a:srgbClr val="000000"/>
                </a:solidFill>
              </a:rPr>
              <a:t>450</a:t>
            </a:r>
            <a:r>
              <a:rPr lang="en-US" dirty="0" smtClean="0"/>
              <a:t> +</a:t>
            </a:r>
            <a:r>
              <a:rPr lang="en-US" dirty="0" smtClean="0">
                <a:solidFill>
                  <a:srgbClr val="3366FF"/>
                </a:solidFill>
              </a:rPr>
              <a:t> 120 </a:t>
            </a:r>
            <a:r>
              <a:rPr lang="en-US" dirty="0" smtClean="0"/>
              <a:t>= </a:t>
            </a:r>
            <a:r>
              <a:rPr lang="en-US" b="1" dirty="0" smtClean="0">
                <a:solidFill>
                  <a:srgbClr val="000000"/>
                </a:solidFill>
              </a:rPr>
              <a:t>570</a:t>
            </a:r>
          </a:p>
          <a:p>
            <a:r>
              <a:rPr lang="en-US" dirty="0"/>
              <a:t>	</a:t>
            </a:r>
            <a:r>
              <a:rPr lang="en-US" dirty="0" smtClean="0">
                <a:solidFill>
                  <a:srgbClr val="000000"/>
                </a:solidFill>
              </a:rPr>
              <a:t>570</a:t>
            </a:r>
            <a:r>
              <a:rPr lang="en-US" dirty="0" smtClean="0"/>
              <a:t> + </a:t>
            </a:r>
            <a:r>
              <a:rPr lang="en-US" dirty="0" smtClean="0">
                <a:solidFill>
                  <a:srgbClr val="3366FF"/>
                </a:solidFill>
              </a:rPr>
              <a:t>140</a:t>
            </a:r>
            <a:r>
              <a:rPr lang="en-US" dirty="0" smtClean="0"/>
              <a:t> = </a:t>
            </a:r>
            <a:r>
              <a:rPr lang="en-US" b="1" dirty="0" smtClean="0">
                <a:solidFill>
                  <a:srgbClr val="000000"/>
                </a:solidFill>
              </a:rPr>
              <a:t>710</a:t>
            </a:r>
          </a:p>
          <a:p>
            <a:r>
              <a:rPr lang="en-US" dirty="0"/>
              <a:t>	</a:t>
            </a:r>
            <a:r>
              <a:rPr lang="en-US" dirty="0" smtClean="0"/>
              <a:t>710 + </a:t>
            </a:r>
            <a:r>
              <a:rPr lang="en-US" dirty="0" smtClean="0">
                <a:solidFill>
                  <a:srgbClr val="3366FF"/>
                </a:solidFill>
              </a:rPr>
              <a:t>130</a:t>
            </a:r>
            <a:r>
              <a:rPr lang="en-US" dirty="0" smtClean="0"/>
              <a:t> = </a:t>
            </a:r>
            <a:r>
              <a:rPr lang="en-US" b="1" dirty="0" smtClean="0">
                <a:solidFill>
                  <a:srgbClr val="FF0000"/>
                </a:solidFill>
              </a:rPr>
              <a:t>840 customers per week</a:t>
            </a:r>
          </a:p>
          <a:p>
            <a:endParaRPr lang="en-US" dirty="0"/>
          </a:p>
          <a:p>
            <a:r>
              <a:rPr lang="en-US" dirty="0" smtClean="0"/>
              <a:t>	</a:t>
            </a:r>
          </a:p>
        </p:txBody>
      </p:sp>
      <p:grpSp>
        <p:nvGrpSpPr>
          <p:cNvPr id="19" name="Group 18"/>
          <p:cNvGrpSpPr/>
          <p:nvPr/>
        </p:nvGrpSpPr>
        <p:grpSpPr>
          <a:xfrm>
            <a:off x="118858" y="5897607"/>
            <a:ext cx="5930225" cy="584776"/>
            <a:chOff x="7103666" y="4968816"/>
            <a:chExt cx="3104588" cy="584776"/>
          </a:xfrm>
        </p:grpSpPr>
        <p:sp>
          <p:nvSpPr>
            <p:cNvPr id="12" name="TextBox 11"/>
            <p:cNvSpPr txBox="1"/>
            <p:nvPr/>
          </p:nvSpPr>
          <p:spPr>
            <a:xfrm>
              <a:off x="7103666" y="5019279"/>
              <a:ext cx="3104588" cy="369332"/>
            </a:xfrm>
            <a:prstGeom prst="rect">
              <a:avLst/>
            </a:prstGeom>
            <a:noFill/>
          </p:spPr>
          <p:txBody>
            <a:bodyPr wrap="square" rtlCol="0">
              <a:spAutoFit/>
            </a:bodyPr>
            <a:lstStyle/>
            <a:p>
              <a:r>
                <a:rPr lang="en-US" b="1" dirty="0" smtClean="0">
                  <a:solidFill>
                    <a:srgbClr val="FF0000"/>
                  </a:solidFill>
                </a:rPr>
                <a:t>840 customers per week</a:t>
              </a:r>
              <a:r>
                <a:rPr lang="en-US" dirty="0" smtClean="0"/>
                <a:t> ÷</a:t>
              </a:r>
              <a:r>
                <a:rPr lang="en-US" dirty="0" smtClean="0">
                  <a:solidFill>
                    <a:srgbClr val="FF6600"/>
                  </a:solidFill>
                </a:rPr>
                <a:t> </a:t>
              </a:r>
              <a:r>
                <a:rPr lang="en-US" b="1" dirty="0" smtClean="0">
                  <a:solidFill>
                    <a:srgbClr val="0000FF"/>
                  </a:solidFill>
                </a:rPr>
                <a:t>7 days</a:t>
              </a:r>
              <a:r>
                <a:rPr lang="en-US" dirty="0" smtClean="0">
                  <a:solidFill>
                    <a:srgbClr val="FF6600"/>
                  </a:solidFill>
                </a:rPr>
                <a:t> </a:t>
              </a:r>
              <a:r>
                <a:rPr lang="en-US" dirty="0" smtClean="0"/>
                <a:t>=</a:t>
              </a:r>
              <a:endParaRPr lang="en-US" dirty="0"/>
            </a:p>
          </p:txBody>
        </p:sp>
        <p:grpSp>
          <p:nvGrpSpPr>
            <p:cNvPr id="18" name="Group 17"/>
            <p:cNvGrpSpPr/>
            <p:nvPr/>
          </p:nvGrpSpPr>
          <p:grpSpPr>
            <a:xfrm>
              <a:off x="9250055" y="4968816"/>
              <a:ext cx="958199" cy="584776"/>
              <a:chOff x="9234375" y="5024550"/>
              <a:chExt cx="958199" cy="584776"/>
            </a:xfrm>
          </p:grpSpPr>
          <p:sp>
            <p:nvSpPr>
              <p:cNvPr id="13" name="Rectangle 12"/>
              <p:cNvSpPr/>
              <p:nvPr/>
            </p:nvSpPr>
            <p:spPr>
              <a:xfrm>
                <a:off x="9234375" y="5024550"/>
                <a:ext cx="958199" cy="58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9234375" y="5024550"/>
                <a:ext cx="958199" cy="584776"/>
              </a:xfrm>
              <a:prstGeom prst="rect">
                <a:avLst/>
              </a:prstGeom>
              <a:noFill/>
            </p:spPr>
            <p:txBody>
              <a:bodyPr wrap="square" rtlCol="0">
                <a:spAutoFit/>
              </a:bodyPr>
              <a:lstStyle/>
              <a:p>
                <a:pPr algn="ctr"/>
                <a:r>
                  <a:rPr lang="en-US" sz="1600" b="1" dirty="0" smtClean="0">
                    <a:solidFill>
                      <a:srgbClr val="FF6600"/>
                    </a:solidFill>
                  </a:rPr>
                  <a:t>120 customers a day</a:t>
                </a:r>
                <a:endParaRPr lang="en-US" sz="1600" b="1" dirty="0">
                  <a:solidFill>
                    <a:srgbClr val="FF6600"/>
                  </a:solidFill>
                </a:endParaRPr>
              </a:p>
            </p:txBody>
          </p:sp>
        </p:grpSp>
      </p:grpSp>
      <p:grpSp>
        <p:nvGrpSpPr>
          <p:cNvPr id="28" name="Group 27"/>
          <p:cNvGrpSpPr/>
          <p:nvPr/>
        </p:nvGrpSpPr>
        <p:grpSpPr>
          <a:xfrm>
            <a:off x="6403324" y="3201434"/>
            <a:ext cx="5257453" cy="1561046"/>
            <a:chOff x="6189308" y="3703090"/>
            <a:chExt cx="5257453" cy="1561046"/>
          </a:xfrm>
        </p:grpSpPr>
        <p:sp>
          <p:nvSpPr>
            <p:cNvPr id="22" name="TextBox 21"/>
            <p:cNvSpPr txBox="1"/>
            <p:nvPr/>
          </p:nvSpPr>
          <p:spPr>
            <a:xfrm>
              <a:off x="6189308" y="3703090"/>
              <a:ext cx="5257453" cy="1200329"/>
            </a:xfrm>
            <a:prstGeom prst="rect">
              <a:avLst/>
            </a:prstGeom>
            <a:noFill/>
          </p:spPr>
          <p:txBody>
            <a:bodyPr wrap="square" rtlCol="0">
              <a:spAutoFit/>
            </a:bodyPr>
            <a:lstStyle/>
            <a:p>
              <a:r>
                <a:rPr lang="en-US" b="1" dirty="0" smtClean="0"/>
                <a:t>2. If your store is open for </a:t>
              </a:r>
              <a:r>
                <a:rPr lang="en-US" b="1" dirty="0" smtClean="0">
                  <a:solidFill>
                    <a:srgbClr val="FF0000"/>
                  </a:solidFill>
                </a:rPr>
                <a:t>8 hours a day</a:t>
              </a:r>
              <a:r>
                <a:rPr lang="en-US" b="1" dirty="0" smtClean="0"/>
                <a:t>, how many customers come in per hour on average?</a:t>
              </a:r>
            </a:p>
            <a:p>
              <a:r>
                <a:rPr lang="en-US" dirty="0" smtClean="0"/>
                <a:t> </a:t>
              </a:r>
            </a:p>
          </p:txBody>
        </p:sp>
        <p:sp>
          <p:nvSpPr>
            <p:cNvPr id="23" name="TextBox 22"/>
            <p:cNvSpPr txBox="1"/>
            <p:nvPr/>
          </p:nvSpPr>
          <p:spPr>
            <a:xfrm>
              <a:off x="6189308" y="4894804"/>
              <a:ext cx="5257453" cy="369332"/>
            </a:xfrm>
            <a:prstGeom prst="rect">
              <a:avLst/>
            </a:prstGeom>
            <a:noFill/>
          </p:spPr>
          <p:txBody>
            <a:bodyPr wrap="square" rtlCol="0">
              <a:spAutoFit/>
            </a:bodyPr>
            <a:lstStyle/>
            <a:p>
              <a:r>
                <a:rPr lang="en-US" b="1" dirty="0" smtClean="0">
                  <a:solidFill>
                    <a:srgbClr val="FF6600"/>
                  </a:solidFill>
                </a:rPr>
                <a:t>120 customers a day</a:t>
              </a:r>
              <a:r>
                <a:rPr lang="en-US" dirty="0" smtClean="0"/>
                <a:t> ÷ </a:t>
              </a:r>
              <a:r>
                <a:rPr lang="en-US" b="1" dirty="0" smtClean="0">
                  <a:solidFill>
                    <a:srgbClr val="FF0000"/>
                  </a:solidFill>
                </a:rPr>
                <a:t>8 hours a day</a:t>
              </a:r>
              <a:r>
                <a:rPr lang="en-US" dirty="0" smtClean="0">
                  <a:solidFill>
                    <a:srgbClr val="FF0000"/>
                  </a:solidFill>
                </a:rPr>
                <a:t> </a:t>
              </a:r>
              <a:r>
                <a:rPr lang="en-US" dirty="0" smtClean="0"/>
                <a:t>= </a:t>
              </a:r>
              <a:endParaRPr lang="en-US" dirty="0"/>
            </a:p>
          </p:txBody>
        </p:sp>
        <p:sp>
          <p:nvSpPr>
            <p:cNvPr id="24" name="Rectangle 23"/>
            <p:cNvSpPr/>
            <p:nvPr/>
          </p:nvSpPr>
          <p:spPr>
            <a:xfrm>
              <a:off x="10801622" y="4777226"/>
              <a:ext cx="645139" cy="486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10801622" y="4826834"/>
              <a:ext cx="645139" cy="369332"/>
            </a:xfrm>
            <a:prstGeom prst="rect">
              <a:avLst/>
            </a:prstGeom>
            <a:noFill/>
          </p:spPr>
          <p:txBody>
            <a:bodyPr wrap="square" rtlCol="0">
              <a:spAutoFit/>
            </a:bodyPr>
            <a:lstStyle/>
            <a:p>
              <a:pPr algn="ctr"/>
              <a:r>
                <a:rPr lang="en-US" b="1" dirty="0" smtClean="0"/>
                <a:t>15</a:t>
              </a:r>
              <a:endParaRPr lang="en-US" b="1" dirty="0"/>
            </a:p>
          </p:txBody>
        </p:sp>
      </p:grpSp>
      <p:cxnSp>
        <p:nvCxnSpPr>
          <p:cNvPr id="30" name="Straight Connector 29"/>
          <p:cNvCxnSpPr/>
          <p:nvPr/>
        </p:nvCxnSpPr>
        <p:spPr>
          <a:xfrm>
            <a:off x="52016" y="3023786"/>
            <a:ext cx="11912815" cy="0"/>
          </a:xfrm>
          <a:prstGeom prst="line">
            <a:avLst/>
          </a:prstGeom>
          <a:ln w="285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6229494" y="3023786"/>
            <a:ext cx="0" cy="3834215"/>
          </a:xfrm>
          <a:prstGeom prst="line">
            <a:avLst/>
          </a:prstGeom>
          <a:ln w="285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07794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2713" y="218187"/>
            <a:ext cx="6997837" cy="1350437"/>
            <a:chOff x="947408" y="624829"/>
            <a:chExt cx="4878144" cy="1511682"/>
          </a:xfrm>
        </p:grpSpPr>
        <p:sp>
          <p:nvSpPr>
            <p:cNvPr id="5" name="Round Single Corner Rectangle 4"/>
            <p:cNvSpPr/>
            <p:nvPr/>
          </p:nvSpPr>
          <p:spPr>
            <a:xfrm>
              <a:off x="947408" y="624829"/>
              <a:ext cx="4878144" cy="1511682"/>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947408" y="886854"/>
              <a:ext cx="4878144" cy="930220"/>
            </a:xfrm>
            <a:prstGeom prst="rect">
              <a:avLst/>
            </a:prstGeom>
            <a:noFill/>
          </p:spPr>
          <p:txBody>
            <a:bodyPr wrap="square" rtlCol="0">
              <a:spAutoFit/>
            </a:bodyPr>
            <a:lstStyle/>
            <a:p>
              <a:pPr algn="ctr"/>
              <a:r>
                <a:rPr lang="en-US" sz="4800" dirty="0" smtClean="0">
                  <a:latin typeface="American Typewriter"/>
                  <a:cs typeface="American Typewriter"/>
                </a:rPr>
                <a:t>Background Research</a:t>
              </a:r>
              <a:endParaRPr lang="en-US" sz="4800" dirty="0">
                <a:latin typeface="American Typewriter"/>
                <a:cs typeface="American Typewriter"/>
              </a:endParaRPr>
            </a:p>
          </p:txBody>
        </p:sp>
      </p:grpSp>
      <p:sp>
        <p:nvSpPr>
          <p:cNvPr id="7" name="TextBox 6"/>
          <p:cNvSpPr txBox="1"/>
          <p:nvPr/>
        </p:nvSpPr>
        <p:spPr>
          <a:xfrm>
            <a:off x="443533" y="1874487"/>
            <a:ext cx="10979973" cy="923330"/>
          </a:xfrm>
          <a:prstGeom prst="rect">
            <a:avLst/>
          </a:prstGeom>
          <a:noFill/>
        </p:spPr>
        <p:txBody>
          <a:bodyPr wrap="square" rtlCol="0">
            <a:spAutoFit/>
          </a:bodyPr>
          <a:lstStyle/>
          <a:p>
            <a:r>
              <a:rPr lang="en-US" b="1" dirty="0" smtClean="0"/>
              <a:t>You were able to determine that you have an average of 120 customers per day, and from this you calculated that an average of 15 people came to your store every hour. </a:t>
            </a:r>
          </a:p>
          <a:p>
            <a:endParaRPr lang="en-US" b="1" dirty="0" smtClean="0"/>
          </a:p>
        </p:txBody>
      </p:sp>
      <p:grpSp>
        <p:nvGrpSpPr>
          <p:cNvPr id="8" name="Group 7"/>
          <p:cNvGrpSpPr/>
          <p:nvPr/>
        </p:nvGrpSpPr>
        <p:grpSpPr>
          <a:xfrm>
            <a:off x="3447464" y="4243554"/>
            <a:ext cx="6118026" cy="3430578"/>
            <a:chOff x="6656044" y="3990456"/>
            <a:chExt cx="6356911" cy="3632521"/>
          </a:xfrm>
        </p:grpSpPr>
        <p:pic>
          <p:nvPicPr>
            <p:cNvPr id="9" name="Picture 8" descr="grocery store.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56044" y="3990456"/>
              <a:ext cx="6356911" cy="3632521"/>
            </a:xfrm>
            <a:prstGeom prst="rect">
              <a:avLst/>
            </a:prstGeom>
          </p:spPr>
        </p:pic>
        <p:sp>
          <p:nvSpPr>
            <p:cNvPr id="10" name="TextBox 9"/>
            <p:cNvSpPr txBox="1"/>
            <p:nvPr/>
          </p:nvSpPr>
          <p:spPr>
            <a:xfrm>
              <a:off x="8652065" y="4524995"/>
              <a:ext cx="2078082" cy="554020"/>
            </a:xfrm>
            <a:prstGeom prst="rect">
              <a:avLst/>
            </a:prstGeom>
            <a:noFill/>
          </p:spPr>
          <p:txBody>
            <a:bodyPr wrap="square" rtlCol="0">
              <a:spAutoFit/>
            </a:bodyPr>
            <a:lstStyle/>
            <a:p>
              <a:pPr algn="ctr"/>
              <a:r>
                <a:rPr lang="en-US" sz="2800" b="1" dirty="0" smtClean="0">
                  <a:solidFill>
                    <a:srgbClr val="FF0000"/>
                  </a:solidFill>
                  <a:effectLst>
                    <a:outerShdw blurRad="50800" dist="38100" dir="2700000" algn="tl" rotWithShape="0">
                      <a:prstClr val="black">
                        <a:alpha val="40000"/>
                      </a:prstClr>
                    </a:outerShdw>
                  </a:effectLst>
                  <a:latin typeface="American Typewriter"/>
                  <a:cs typeface="American Typewriter"/>
                </a:rPr>
                <a:t>Groceries</a:t>
              </a:r>
              <a:endParaRPr lang="en-US" sz="2800" b="1" dirty="0">
                <a:solidFill>
                  <a:srgbClr val="FF0000"/>
                </a:solidFill>
                <a:effectLst>
                  <a:outerShdw blurRad="50800" dist="38100" dir="2700000" algn="tl" rotWithShape="0">
                    <a:prstClr val="black">
                      <a:alpha val="40000"/>
                    </a:prstClr>
                  </a:outerShdw>
                </a:effectLst>
                <a:latin typeface="American Typewriter"/>
                <a:cs typeface="American Typewriter"/>
              </a:endParaRPr>
            </a:p>
          </p:txBody>
        </p:sp>
      </p:grpSp>
      <p:sp>
        <p:nvSpPr>
          <p:cNvPr id="2" name="TextBox 1"/>
          <p:cNvSpPr txBox="1"/>
          <p:nvPr/>
        </p:nvSpPr>
        <p:spPr>
          <a:xfrm>
            <a:off x="602713" y="2662941"/>
            <a:ext cx="8308277" cy="2031325"/>
          </a:xfrm>
          <a:prstGeom prst="rect">
            <a:avLst/>
          </a:prstGeom>
          <a:noFill/>
        </p:spPr>
        <p:txBody>
          <a:bodyPr wrap="square" rtlCol="0">
            <a:spAutoFit/>
          </a:bodyPr>
          <a:lstStyle/>
          <a:p>
            <a:r>
              <a:rPr lang="en-US" dirty="0" smtClean="0"/>
              <a:t>Now </a:t>
            </a:r>
            <a:r>
              <a:rPr lang="en-US" dirty="0"/>
              <a:t>how will we determine the number of cashiers that we will need to hire?</a:t>
            </a:r>
          </a:p>
          <a:p>
            <a:endParaRPr lang="en-US" dirty="0"/>
          </a:p>
          <a:p>
            <a:r>
              <a:rPr lang="en-US" dirty="0"/>
              <a:t>We need to do more background research and determine how many people a cashier can check out per hour. Then we can figure out how many cashiers we need to hire to serve 15 people per hour.</a:t>
            </a:r>
          </a:p>
          <a:p>
            <a:endParaRPr lang="en-US" dirty="0"/>
          </a:p>
        </p:txBody>
      </p:sp>
      <p:grpSp>
        <p:nvGrpSpPr>
          <p:cNvPr id="20" name="Group 19"/>
          <p:cNvGrpSpPr/>
          <p:nvPr/>
        </p:nvGrpSpPr>
        <p:grpSpPr>
          <a:xfrm>
            <a:off x="9056914" y="4171046"/>
            <a:ext cx="2539947" cy="2505211"/>
            <a:chOff x="9056914" y="4171046"/>
            <a:chExt cx="2539947" cy="2505211"/>
          </a:xfrm>
        </p:grpSpPr>
        <p:sp>
          <p:nvSpPr>
            <p:cNvPr id="11" name="Rectangle 10"/>
            <p:cNvSpPr/>
            <p:nvPr/>
          </p:nvSpPr>
          <p:spPr>
            <a:xfrm>
              <a:off x="10318959" y="5271596"/>
              <a:ext cx="129457" cy="140466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 name="Rectangle 2"/>
            <p:cNvSpPr/>
            <p:nvPr/>
          </p:nvSpPr>
          <p:spPr>
            <a:xfrm>
              <a:off x="9056914" y="4243554"/>
              <a:ext cx="2539947" cy="12044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p:nvPr/>
          </p:nvCxnSpPr>
          <p:spPr>
            <a:xfrm>
              <a:off x="9056914" y="4694266"/>
              <a:ext cx="2539947" cy="0"/>
            </a:xfrm>
            <a:prstGeom prst="line">
              <a:avLst/>
            </a:prstGeom>
            <a:ln w="28575" cmpd="sng"/>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V="1">
              <a:off x="9056914" y="5063598"/>
              <a:ext cx="2539947" cy="1671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9349251" y="4694266"/>
              <a:ext cx="2014640" cy="369332"/>
            </a:xfrm>
            <a:prstGeom prst="rect">
              <a:avLst/>
            </a:prstGeom>
            <a:noFill/>
          </p:spPr>
          <p:txBody>
            <a:bodyPr wrap="square" rtlCol="0">
              <a:spAutoFit/>
            </a:bodyPr>
            <a:lstStyle/>
            <a:p>
              <a:pPr algn="ctr"/>
              <a:r>
                <a:rPr lang="en-US" dirty="0" smtClean="0"/>
                <a:t>NOW HIRING</a:t>
              </a:r>
              <a:endParaRPr lang="en-US" dirty="0"/>
            </a:p>
          </p:txBody>
        </p:sp>
        <p:sp>
          <p:nvSpPr>
            <p:cNvPr id="18" name="TextBox 17"/>
            <p:cNvSpPr txBox="1"/>
            <p:nvPr/>
          </p:nvSpPr>
          <p:spPr>
            <a:xfrm>
              <a:off x="9121725" y="5078631"/>
              <a:ext cx="2475136" cy="369332"/>
            </a:xfrm>
            <a:prstGeom prst="rect">
              <a:avLst/>
            </a:prstGeom>
            <a:noFill/>
          </p:spPr>
          <p:txBody>
            <a:bodyPr wrap="square" rtlCol="0">
              <a:spAutoFit/>
            </a:bodyPr>
            <a:lstStyle/>
            <a:p>
              <a:pPr algn="ctr"/>
              <a:r>
                <a:rPr lang="en-US" dirty="0" smtClean="0"/>
                <a:t>CALL: 867-5309</a:t>
              </a:r>
              <a:endParaRPr lang="en-US" dirty="0"/>
            </a:p>
          </p:txBody>
        </p:sp>
        <p:sp>
          <p:nvSpPr>
            <p:cNvPr id="19" name="TextBox 18"/>
            <p:cNvSpPr txBox="1"/>
            <p:nvPr/>
          </p:nvSpPr>
          <p:spPr>
            <a:xfrm>
              <a:off x="9363901" y="4171046"/>
              <a:ext cx="1999990" cy="523220"/>
            </a:xfrm>
            <a:prstGeom prst="rect">
              <a:avLst/>
            </a:prstGeom>
            <a:noFill/>
          </p:spPr>
          <p:txBody>
            <a:bodyPr wrap="square" rtlCol="0">
              <a:spAutoFit/>
            </a:bodyPr>
            <a:lstStyle/>
            <a:p>
              <a:pPr algn="ctr"/>
              <a:r>
                <a:rPr lang="en-US" sz="2800" b="1" dirty="0" smtClean="0">
                  <a:solidFill>
                    <a:srgbClr val="FF0000"/>
                  </a:solidFill>
                  <a:effectLst>
                    <a:outerShdw blurRad="50800" dist="38100" dir="2700000" algn="tl" rotWithShape="0">
                      <a:prstClr val="black">
                        <a:alpha val="40000"/>
                      </a:prstClr>
                    </a:outerShdw>
                  </a:effectLst>
                  <a:latin typeface="American Typewriter"/>
                  <a:cs typeface="American Typewriter"/>
                </a:rPr>
                <a:t>Groceries</a:t>
              </a:r>
              <a:endParaRPr lang="en-US" sz="2800" b="1" dirty="0">
                <a:solidFill>
                  <a:srgbClr val="FF0000"/>
                </a:solidFill>
                <a:effectLst>
                  <a:outerShdw blurRad="50800" dist="38100" dir="2700000" algn="tl" rotWithShape="0">
                    <a:prstClr val="black">
                      <a:alpha val="40000"/>
                    </a:prstClr>
                  </a:outerShdw>
                </a:effectLst>
                <a:latin typeface="American Typewriter"/>
                <a:cs typeface="American Typewriter"/>
              </a:endParaRPr>
            </a:p>
          </p:txBody>
        </p:sp>
      </p:grpSp>
    </p:spTree>
    <p:extLst>
      <p:ext uri="{BB962C8B-B14F-4D97-AF65-F5344CB8AC3E}">
        <p14:creationId xmlns:p14="http://schemas.microsoft.com/office/powerpoint/2010/main" val="17749780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9019" y="212779"/>
            <a:ext cx="6997837" cy="1152405"/>
            <a:chOff x="639692" y="624829"/>
            <a:chExt cx="4878144" cy="1290005"/>
          </a:xfrm>
        </p:grpSpPr>
        <p:sp>
          <p:nvSpPr>
            <p:cNvPr id="5" name="Round Single Corner Rectangle 4"/>
            <p:cNvSpPr/>
            <p:nvPr/>
          </p:nvSpPr>
          <p:spPr>
            <a:xfrm>
              <a:off x="947408" y="624829"/>
              <a:ext cx="4189507"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639692" y="886854"/>
              <a:ext cx="4878144" cy="792409"/>
            </a:xfrm>
            <a:prstGeom prst="rect">
              <a:avLst/>
            </a:prstGeom>
            <a:noFill/>
          </p:spPr>
          <p:txBody>
            <a:bodyPr wrap="square" rtlCol="0">
              <a:spAutoFit/>
            </a:bodyPr>
            <a:lstStyle/>
            <a:p>
              <a:pPr algn="ctr"/>
              <a:r>
                <a:rPr lang="en-US" sz="4000" dirty="0" smtClean="0">
                  <a:latin typeface="American Typewriter"/>
                  <a:cs typeface="American Typewriter"/>
                </a:rPr>
                <a:t>Background Research</a:t>
              </a:r>
              <a:endParaRPr lang="en-US" sz="4000" dirty="0">
                <a:latin typeface="American Typewriter"/>
                <a:cs typeface="American Typewriter"/>
              </a:endParaRPr>
            </a:p>
          </p:txBody>
        </p:sp>
      </p:grpSp>
      <p:sp>
        <p:nvSpPr>
          <p:cNvPr id="7" name="TextBox 6"/>
          <p:cNvSpPr txBox="1"/>
          <p:nvPr/>
        </p:nvSpPr>
        <p:spPr>
          <a:xfrm>
            <a:off x="302408" y="1506274"/>
            <a:ext cx="11080776" cy="1200329"/>
          </a:xfrm>
          <a:prstGeom prst="rect">
            <a:avLst/>
          </a:prstGeom>
          <a:noFill/>
        </p:spPr>
        <p:txBody>
          <a:bodyPr wrap="square" rtlCol="0">
            <a:spAutoFit/>
          </a:bodyPr>
          <a:lstStyle/>
          <a:p>
            <a:r>
              <a:rPr lang="en-US" b="1" dirty="0" smtClean="0"/>
              <a:t>You time your cashiers to see how long they take the check out to customers. You recorded the following five measurements</a:t>
            </a:r>
          </a:p>
          <a:p>
            <a:endParaRPr lang="en-US" dirty="0"/>
          </a:p>
          <a:p>
            <a:r>
              <a:rPr lang="en-US" dirty="0" smtClean="0">
                <a:solidFill>
                  <a:srgbClr val="3366FF"/>
                </a:solidFill>
              </a:rPr>
              <a:t>	</a:t>
            </a:r>
            <a:r>
              <a:rPr lang="en-US" dirty="0" smtClean="0">
                <a:solidFill>
                  <a:srgbClr val="000000"/>
                </a:solidFill>
              </a:rPr>
              <a:t>10 minutes	14 minutes	15 minutes	9 minutes	12 minutes</a:t>
            </a:r>
            <a:endParaRPr lang="en-US" dirty="0">
              <a:solidFill>
                <a:srgbClr val="000000"/>
              </a:solidFill>
            </a:endParaRPr>
          </a:p>
        </p:txBody>
      </p:sp>
      <p:sp>
        <p:nvSpPr>
          <p:cNvPr id="8" name="TextBox 7"/>
          <p:cNvSpPr txBox="1"/>
          <p:nvPr/>
        </p:nvSpPr>
        <p:spPr>
          <a:xfrm>
            <a:off x="267542" y="2706603"/>
            <a:ext cx="11887200" cy="3970318"/>
          </a:xfrm>
          <a:prstGeom prst="rect">
            <a:avLst/>
          </a:prstGeom>
          <a:noFill/>
        </p:spPr>
        <p:txBody>
          <a:bodyPr wrap="square" rtlCol="0">
            <a:spAutoFit/>
          </a:bodyPr>
          <a:lstStyle/>
          <a:p>
            <a:pPr lvl="1"/>
            <a:r>
              <a:rPr lang="en-US" b="1" dirty="0">
                <a:sym typeface="Wingdings"/>
              </a:rPr>
              <a:t>	</a:t>
            </a:r>
          </a:p>
          <a:p>
            <a:pPr marL="285750" indent="-285750">
              <a:buFont typeface="Arial"/>
              <a:buChar char="•"/>
            </a:pPr>
            <a:endParaRPr lang="en-US" b="1" dirty="0" smtClean="0"/>
          </a:p>
          <a:p>
            <a:endParaRPr lang="en-US" b="1" dirty="0" smtClean="0"/>
          </a:p>
          <a:p>
            <a:pPr marL="285750" indent="-285750">
              <a:buFont typeface="Arial"/>
              <a:buChar char="•"/>
            </a:pPr>
            <a:r>
              <a:rPr lang="en-US" dirty="0" smtClean="0"/>
              <a:t>What is the </a:t>
            </a:r>
            <a:r>
              <a:rPr lang="en-US" b="1" dirty="0" smtClean="0"/>
              <a:t>average check out time </a:t>
            </a:r>
            <a:r>
              <a:rPr lang="en-US" dirty="0" smtClean="0"/>
              <a:t>in minutes?</a:t>
            </a:r>
            <a:r>
              <a:rPr lang="en-US" dirty="0" smtClean="0">
                <a:solidFill>
                  <a:srgbClr val="000000"/>
                </a:solidFill>
                <a:sym typeface="Wingdings"/>
              </a:rPr>
              <a:t> </a:t>
            </a:r>
          </a:p>
          <a:p>
            <a:endParaRPr lang="en-US" dirty="0">
              <a:solidFill>
                <a:srgbClr val="000000"/>
              </a:solidFill>
              <a:sym typeface="Wingdings"/>
            </a:endParaRPr>
          </a:p>
          <a:p>
            <a:r>
              <a:rPr lang="en-US" dirty="0" smtClean="0">
                <a:solidFill>
                  <a:srgbClr val="000000"/>
                </a:solidFill>
                <a:sym typeface="Wingdings"/>
              </a:rPr>
              <a:t>	</a:t>
            </a:r>
            <a:r>
              <a:rPr lang="en-US" b="1" dirty="0" smtClean="0">
                <a:solidFill>
                  <a:srgbClr val="FF0000"/>
                </a:solidFill>
                <a:sym typeface="Wingdings"/>
              </a:rPr>
              <a:t>72</a:t>
            </a:r>
            <a:r>
              <a:rPr lang="en-US" b="1" dirty="0" smtClean="0">
                <a:sym typeface="Wingdings"/>
              </a:rPr>
              <a:t> </a:t>
            </a:r>
            <a:r>
              <a:rPr lang="en-US" b="1" dirty="0" smtClean="0">
                <a:solidFill>
                  <a:srgbClr val="FF0000"/>
                </a:solidFill>
                <a:sym typeface="Wingdings"/>
              </a:rPr>
              <a:t>min</a:t>
            </a:r>
            <a:r>
              <a:rPr lang="en-US" dirty="0" smtClean="0">
                <a:sym typeface="Wingdings"/>
              </a:rPr>
              <a:t> </a:t>
            </a:r>
            <a:r>
              <a:rPr lang="en-US" dirty="0" smtClean="0"/>
              <a:t>÷ </a:t>
            </a:r>
            <a:r>
              <a:rPr lang="en-US" dirty="0"/>
              <a:t>6</a:t>
            </a:r>
            <a:r>
              <a:rPr lang="en-US" dirty="0" smtClean="0"/>
              <a:t> </a:t>
            </a:r>
            <a:r>
              <a:rPr lang="en-US" dirty="0"/>
              <a:t>= </a:t>
            </a:r>
            <a:r>
              <a:rPr lang="en-US" b="1" dirty="0" smtClean="0">
                <a:solidFill>
                  <a:srgbClr val="3366FF"/>
                </a:solidFill>
              </a:rPr>
              <a:t>12 min per customer</a:t>
            </a:r>
            <a:r>
              <a:rPr lang="en-US" b="1" dirty="0" smtClean="0">
                <a:solidFill>
                  <a:srgbClr val="A545FF"/>
                </a:solidFill>
              </a:rPr>
              <a:t> </a:t>
            </a:r>
            <a:r>
              <a:rPr lang="en-US" b="1" dirty="0">
                <a:solidFill>
                  <a:srgbClr val="FF6600"/>
                </a:solidFill>
                <a:sym typeface="Wingdings"/>
              </a:rPr>
              <a:t>	</a:t>
            </a:r>
            <a:endParaRPr lang="en-US" b="1" dirty="0" smtClean="0">
              <a:solidFill>
                <a:srgbClr val="FF6600"/>
              </a:solidFill>
              <a:sym typeface="Wingdings"/>
            </a:endParaRPr>
          </a:p>
          <a:p>
            <a:endParaRPr lang="en-US" b="1" dirty="0"/>
          </a:p>
          <a:p>
            <a:pPr marL="285750" indent="-285750">
              <a:buFont typeface="Arial"/>
              <a:buChar char="•"/>
            </a:pPr>
            <a:r>
              <a:rPr lang="en-US" dirty="0" smtClean="0"/>
              <a:t>How many customers can a </a:t>
            </a:r>
            <a:r>
              <a:rPr lang="en-US" b="1" dirty="0" smtClean="0"/>
              <a:t>cashier check out per hour</a:t>
            </a:r>
            <a:r>
              <a:rPr lang="en-US" dirty="0" smtClean="0"/>
              <a:t>? </a:t>
            </a:r>
          </a:p>
          <a:p>
            <a:pPr marL="285750" indent="-285750">
              <a:buFont typeface="Arial"/>
              <a:buChar char="•"/>
            </a:pPr>
            <a:endParaRPr lang="en-US" b="1" dirty="0">
              <a:solidFill>
                <a:srgbClr val="FF0000"/>
              </a:solidFill>
            </a:endParaRPr>
          </a:p>
          <a:p>
            <a:r>
              <a:rPr lang="en-US" b="1" dirty="0" smtClean="0">
                <a:solidFill>
                  <a:srgbClr val="FF0000"/>
                </a:solidFill>
              </a:rPr>
              <a:t>	60</a:t>
            </a:r>
            <a:r>
              <a:rPr lang="en-US" dirty="0" smtClean="0"/>
              <a:t> </a:t>
            </a:r>
            <a:r>
              <a:rPr lang="en-US" b="1" dirty="0" smtClean="0">
                <a:solidFill>
                  <a:srgbClr val="FF0000"/>
                </a:solidFill>
              </a:rPr>
              <a:t>min</a:t>
            </a:r>
            <a:r>
              <a:rPr lang="en-US" dirty="0" smtClean="0"/>
              <a:t> ÷ </a:t>
            </a:r>
            <a:r>
              <a:rPr lang="en-US" b="1" dirty="0" smtClean="0">
                <a:solidFill>
                  <a:srgbClr val="3366FF"/>
                </a:solidFill>
              </a:rPr>
              <a:t>12</a:t>
            </a:r>
            <a:r>
              <a:rPr lang="en-US" dirty="0" smtClean="0"/>
              <a:t> </a:t>
            </a:r>
            <a:r>
              <a:rPr lang="en-US" b="1" dirty="0" smtClean="0">
                <a:solidFill>
                  <a:srgbClr val="3366FF"/>
                </a:solidFill>
              </a:rPr>
              <a:t>min per customer </a:t>
            </a:r>
            <a:r>
              <a:rPr lang="en-US" dirty="0" smtClean="0"/>
              <a:t>= </a:t>
            </a:r>
            <a:r>
              <a:rPr lang="en-US" b="1" dirty="0" smtClean="0">
                <a:solidFill>
                  <a:srgbClr val="FF47FD"/>
                </a:solidFill>
              </a:rPr>
              <a:t>5</a:t>
            </a:r>
            <a:r>
              <a:rPr lang="en-US" dirty="0" smtClean="0"/>
              <a:t> </a:t>
            </a:r>
            <a:r>
              <a:rPr lang="en-US" b="1" dirty="0" smtClean="0">
                <a:solidFill>
                  <a:srgbClr val="FF47FD"/>
                </a:solidFill>
              </a:rPr>
              <a:t>customers per hour</a:t>
            </a:r>
          </a:p>
          <a:p>
            <a:endParaRPr lang="en-US" dirty="0"/>
          </a:p>
          <a:p>
            <a:pPr marL="285750" indent="-285750">
              <a:buFont typeface="Arial"/>
              <a:buChar char="•"/>
            </a:pPr>
            <a:r>
              <a:rPr lang="en-US" dirty="0" smtClean="0"/>
              <a:t>How many </a:t>
            </a:r>
            <a:r>
              <a:rPr lang="en-US" b="1" dirty="0" smtClean="0"/>
              <a:t>cashiers do you need</a:t>
            </a:r>
            <a:r>
              <a:rPr lang="en-US" dirty="0" smtClean="0"/>
              <a:t> to serve 15 people per hour?</a:t>
            </a:r>
          </a:p>
          <a:p>
            <a:pPr marL="285750" indent="-285750">
              <a:buFont typeface="Arial"/>
              <a:buChar char="•"/>
            </a:pPr>
            <a:endParaRPr lang="en-US" dirty="0"/>
          </a:p>
          <a:p>
            <a:r>
              <a:rPr lang="en-US" dirty="0" smtClean="0"/>
              <a:t>	15 people per hour ÷ </a:t>
            </a:r>
            <a:r>
              <a:rPr lang="en-US" b="1" dirty="0" smtClean="0">
                <a:solidFill>
                  <a:srgbClr val="FF47FD"/>
                </a:solidFill>
              </a:rPr>
              <a:t>5 customers per hour</a:t>
            </a:r>
            <a:r>
              <a:rPr lang="en-US" dirty="0" smtClean="0"/>
              <a:t> =  </a:t>
            </a:r>
            <a:r>
              <a:rPr lang="en-US" b="1" dirty="0" smtClean="0">
                <a:solidFill>
                  <a:srgbClr val="FF6600"/>
                </a:solidFill>
              </a:rPr>
              <a:t>3 cashiers per hour</a:t>
            </a:r>
            <a:endParaRPr lang="en-US" b="1" dirty="0">
              <a:solidFill>
                <a:srgbClr val="FF6600"/>
              </a:solidFill>
            </a:endParaRPr>
          </a:p>
        </p:txBody>
      </p:sp>
      <p:sp>
        <p:nvSpPr>
          <p:cNvPr id="14" name="TextBox 13"/>
          <p:cNvSpPr txBox="1"/>
          <p:nvPr/>
        </p:nvSpPr>
        <p:spPr>
          <a:xfrm>
            <a:off x="302408" y="2812790"/>
            <a:ext cx="11852334" cy="323165"/>
          </a:xfrm>
          <a:prstGeom prst="rect">
            <a:avLst/>
          </a:prstGeom>
          <a:noFill/>
        </p:spPr>
        <p:txBody>
          <a:bodyPr wrap="square" rtlCol="0">
            <a:spAutoFit/>
          </a:bodyPr>
          <a:lstStyle/>
          <a:p>
            <a:pPr marL="285750" indent="-285750">
              <a:buFont typeface="Arial"/>
              <a:buChar char="•"/>
            </a:pPr>
            <a:r>
              <a:rPr lang="en-US" sz="1500" b="1" dirty="0"/>
              <a:t>Average</a:t>
            </a:r>
            <a:r>
              <a:rPr lang="en-US" sz="1500" dirty="0"/>
              <a:t>: </a:t>
            </a:r>
            <a:r>
              <a:rPr lang="en-US" sz="1500" dirty="0" smtClean="0">
                <a:solidFill>
                  <a:srgbClr val="000000"/>
                </a:solidFill>
              </a:rPr>
              <a:t>10 </a:t>
            </a:r>
            <a:r>
              <a:rPr lang="en-US" sz="1500" dirty="0">
                <a:solidFill>
                  <a:srgbClr val="000000"/>
                </a:solidFill>
              </a:rPr>
              <a:t>min + 14 min </a:t>
            </a:r>
            <a:r>
              <a:rPr lang="en-US" sz="1500" dirty="0"/>
              <a:t>= </a:t>
            </a:r>
            <a:r>
              <a:rPr lang="en-US" sz="1500" dirty="0">
                <a:solidFill>
                  <a:srgbClr val="000000"/>
                </a:solidFill>
              </a:rPr>
              <a:t>24 min </a:t>
            </a:r>
            <a:r>
              <a:rPr lang="en-US" sz="1500" dirty="0"/>
              <a:t>+ </a:t>
            </a:r>
            <a:r>
              <a:rPr lang="en-US" sz="1500" dirty="0">
                <a:solidFill>
                  <a:srgbClr val="000000"/>
                </a:solidFill>
              </a:rPr>
              <a:t>15 min </a:t>
            </a:r>
            <a:r>
              <a:rPr lang="en-US" sz="1500" dirty="0"/>
              <a:t>= </a:t>
            </a:r>
            <a:r>
              <a:rPr lang="en-US" sz="1500" b="1" dirty="0">
                <a:solidFill>
                  <a:srgbClr val="000000"/>
                </a:solidFill>
              </a:rPr>
              <a:t>39 </a:t>
            </a:r>
            <a:r>
              <a:rPr lang="en-US" sz="1500" b="1" dirty="0" smtClean="0">
                <a:solidFill>
                  <a:srgbClr val="000000"/>
                </a:solidFill>
              </a:rPr>
              <a:t>min </a:t>
            </a:r>
            <a:r>
              <a:rPr lang="en-US" sz="1500" dirty="0"/>
              <a:t>+ </a:t>
            </a:r>
            <a:r>
              <a:rPr lang="en-US" sz="1500" dirty="0" smtClean="0">
                <a:solidFill>
                  <a:srgbClr val="000000"/>
                </a:solidFill>
              </a:rPr>
              <a:t>9 </a:t>
            </a:r>
            <a:r>
              <a:rPr lang="en-US" sz="1500" dirty="0">
                <a:solidFill>
                  <a:srgbClr val="000000"/>
                </a:solidFill>
              </a:rPr>
              <a:t>min </a:t>
            </a:r>
            <a:r>
              <a:rPr lang="en-US" sz="1500" dirty="0"/>
              <a:t>= </a:t>
            </a:r>
            <a:r>
              <a:rPr lang="en-US" sz="1500" b="1" dirty="0">
                <a:solidFill>
                  <a:srgbClr val="000000"/>
                </a:solidFill>
              </a:rPr>
              <a:t>48 </a:t>
            </a:r>
            <a:r>
              <a:rPr lang="en-US" sz="1500" b="1" dirty="0" smtClean="0">
                <a:solidFill>
                  <a:srgbClr val="000000"/>
                </a:solidFill>
              </a:rPr>
              <a:t>min </a:t>
            </a:r>
            <a:r>
              <a:rPr lang="en-US" sz="1500" dirty="0" smtClean="0">
                <a:solidFill>
                  <a:srgbClr val="000000"/>
                </a:solidFill>
              </a:rPr>
              <a:t>+ 13 min </a:t>
            </a:r>
            <a:r>
              <a:rPr lang="en-US" sz="1500" dirty="0"/>
              <a:t>=  </a:t>
            </a:r>
            <a:r>
              <a:rPr lang="en-US" sz="1500" b="1" dirty="0" smtClean="0">
                <a:solidFill>
                  <a:srgbClr val="000000"/>
                </a:solidFill>
              </a:rPr>
              <a:t>61 min + 11min =  72 minutes</a:t>
            </a:r>
            <a:endParaRPr lang="en-US" sz="1500" b="1" dirty="0">
              <a:solidFill>
                <a:srgbClr val="000000"/>
              </a:solidFill>
            </a:endParaRPr>
          </a:p>
        </p:txBody>
      </p:sp>
    </p:spTree>
    <p:extLst>
      <p:ext uri="{BB962C8B-B14F-4D97-AF65-F5344CB8AC3E}">
        <p14:creationId xmlns:p14="http://schemas.microsoft.com/office/powerpoint/2010/main" val="36394239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70493" y="420238"/>
            <a:ext cx="4838547" cy="1319059"/>
            <a:chOff x="736601" y="624829"/>
            <a:chExt cx="2753081" cy="1290005"/>
          </a:xfrm>
        </p:grpSpPr>
        <p:sp>
          <p:nvSpPr>
            <p:cNvPr id="5" name="Round Single Corner Rectangle 4"/>
            <p:cNvSpPr/>
            <p:nvPr/>
          </p:nvSpPr>
          <p:spPr>
            <a:xfrm>
              <a:off x="947408" y="624829"/>
              <a:ext cx="2276719"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736601" y="886854"/>
              <a:ext cx="2753081" cy="930220"/>
            </a:xfrm>
            <a:prstGeom prst="rect">
              <a:avLst/>
            </a:prstGeom>
            <a:noFill/>
          </p:spPr>
          <p:txBody>
            <a:bodyPr wrap="square" rtlCol="0">
              <a:spAutoFit/>
            </a:bodyPr>
            <a:lstStyle/>
            <a:p>
              <a:pPr algn="ctr"/>
              <a:r>
                <a:rPr lang="en-US" sz="4800" dirty="0" smtClean="0">
                  <a:latin typeface="American Typewriter"/>
                  <a:cs typeface="American Typewriter"/>
                </a:rPr>
                <a:t>Hypothesis</a:t>
              </a:r>
              <a:endParaRPr lang="en-US" sz="4800" dirty="0">
                <a:latin typeface="American Typewriter"/>
                <a:cs typeface="American Typewriter"/>
              </a:endParaRPr>
            </a:p>
          </p:txBody>
        </p:sp>
      </p:grpSp>
      <p:sp>
        <p:nvSpPr>
          <p:cNvPr id="7" name="TextBox 6"/>
          <p:cNvSpPr txBox="1"/>
          <p:nvPr/>
        </p:nvSpPr>
        <p:spPr>
          <a:xfrm>
            <a:off x="483855" y="1954745"/>
            <a:ext cx="10705284" cy="2354491"/>
          </a:xfrm>
          <a:prstGeom prst="rect">
            <a:avLst/>
          </a:prstGeom>
          <a:noFill/>
        </p:spPr>
        <p:txBody>
          <a:bodyPr wrap="square" rtlCol="0">
            <a:spAutoFit/>
          </a:bodyPr>
          <a:lstStyle/>
          <a:p>
            <a:r>
              <a:rPr lang="en-US" sz="2100" b="1" dirty="0" smtClean="0">
                <a:latin typeface="Calibri"/>
                <a:cs typeface="Calibri"/>
              </a:rPr>
              <a:t>In your research, you studied traffic at your store and found that if you hired 3 cashiers you would be able to handle the average flow of customers.</a:t>
            </a:r>
          </a:p>
          <a:p>
            <a:endParaRPr lang="en-US" sz="2100" dirty="0" smtClean="0">
              <a:latin typeface="Calibri"/>
              <a:cs typeface="Calibri"/>
            </a:endParaRPr>
          </a:p>
          <a:p>
            <a:endParaRPr lang="en-US" sz="2100" dirty="0">
              <a:latin typeface="Calibri"/>
              <a:cs typeface="Calibri"/>
            </a:endParaRPr>
          </a:p>
          <a:p>
            <a:r>
              <a:rPr lang="en-US" sz="2100" dirty="0" smtClean="0">
                <a:latin typeface="Calibri"/>
                <a:cs typeface="Calibri"/>
              </a:rPr>
              <a:t>You form the following </a:t>
            </a:r>
            <a:r>
              <a:rPr lang="en-US" sz="2100" dirty="0" smtClean="0">
                <a:solidFill>
                  <a:srgbClr val="FF6600"/>
                </a:solidFill>
                <a:latin typeface="Calibri"/>
                <a:cs typeface="Calibri"/>
              </a:rPr>
              <a:t>Hypothesis</a:t>
            </a:r>
            <a:r>
              <a:rPr lang="en-US" sz="2100" dirty="0" smtClean="0">
                <a:latin typeface="Calibri"/>
                <a:cs typeface="Calibri"/>
              </a:rPr>
              <a:t>:</a:t>
            </a:r>
            <a:r>
              <a:rPr lang="en-US" sz="2100" b="1" dirty="0" smtClean="0">
                <a:latin typeface="Calibri"/>
                <a:cs typeface="Calibri"/>
              </a:rPr>
              <a:t> </a:t>
            </a:r>
            <a:r>
              <a:rPr lang="en-US" sz="2100" b="1" u="sng" dirty="0" smtClean="0">
                <a:latin typeface="Calibri"/>
                <a:cs typeface="Calibri"/>
              </a:rPr>
              <a:t>If </a:t>
            </a:r>
            <a:r>
              <a:rPr lang="en-US" sz="2100" b="1" dirty="0" smtClean="0">
                <a:latin typeface="Calibri"/>
                <a:cs typeface="Calibri"/>
              </a:rPr>
              <a:t>3 cashiers are hired </a:t>
            </a:r>
            <a:r>
              <a:rPr lang="en-US" sz="2100" b="1" u="sng" dirty="0" smtClean="0">
                <a:latin typeface="Calibri"/>
                <a:cs typeface="Calibri"/>
              </a:rPr>
              <a:t>then</a:t>
            </a:r>
            <a:r>
              <a:rPr lang="en-US" sz="2100" b="1" dirty="0" smtClean="0">
                <a:latin typeface="Calibri"/>
                <a:cs typeface="Calibri"/>
              </a:rPr>
              <a:t> the lines in the store will not back up </a:t>
            </a:r>
            <a:r>
              <a:rPr lang="en-US" sz="2100" b="1" u="sng" dirty="0" smtClean="0">
                <a:latin typeface="Calibri"/>
                <a:cs typeface="Calibri"/>
              </a:rPr>
              <a:t>because</a:t>
            </a:r>
            <a:r>
              <a:rPr lang="en-US" sz="2100" b="1" dirty="0" smtClean="0">
                <a:latin typeface="Calibri"/>
                <a:cs typeface="Calibri"/>
              </a:rPr>
              <a:t> there will </a:t>
            </a:r>
            <a:r>
              <a:rPr lang="en-US" sz="2100" b="1" dirty="0" smtClean="0">
                <a:latin typeface="Calibri"/>
                <a:cs typeface="Calibri"/>
              </a:rPr>
              <a:t>be </a:t>
            </a:r>
            <a:r>
              <a:rPr lang="en-US" sz="2100" b="1" dirty="0" smtClean="0">
                <a:latin typeface="Calibri"/>
                <a:cs typeface="Calibri"/>
              </a:rPr>
              <a:t>enough cashiers to balance the demand of the customers.</a:t>
            </a:r>
          </a:p>
          <a:p>
            <a:endParaRPr lang="en-US" sz="2100" dirty="0" smtClean="0">
              <a:latin typeface="Calibri"/>
              <a:cs typeface="Calibri"/>
            </a:endParaRPr>
          </a:p>
        </p:txBody>
      </p:sp>
      <p:pic>
        <p:nvPicPr>
          <p:cNvPr id="2" name="Picture 1" descr="Untitled 2 copy 2.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2982" y="4064159"/>
            <a:ext cx="7778690" cy="2793841"/>
          </a:xfrm>
          <a:prstGeom prst="rect">
            <a:avLst/>
          </a:prstGeom>
        </p:spPr>
      </p:pic>
      <p:pic>
        <p:nvPicPr>
          <p:cNvPr id="8" name="Picture 7" descr="Untitled 2 copy 2.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88406" y="3465321"/>
            <a:ext cx="4995665" cy="3545079"/>
          </a:xfrm>
          <a:prstGeom prst="rect">
            <a:avLst/>
          </a:prstGeom>
        </p:spPr>
      </p:pic>
      <p:pic>
        <p:nvPicPr>
          <p:cNvPr id="9" name="Picture 8" descr="Untitled 2 copy 2.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1987" y="3874272"/>
            <a:ext cx="6459369" cy="2983728"/>
          </a:xfrm>
          <a:prstGeom prst="rect">
            <a:avLst/>
          </a:prstGeom>
        </p:spPr>
      </p:pic>
    </p:spTree>
    <p:extLst>
      <p:ext uri="{BB962C8B-B14F-4D97-AF65-F5344CB8AC3E}">
        <p14:creationId xmlns:p14="http://schemas.microsoft.com/office/powerpoint/2010/main" val="9282116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44641" y="212779"/>
            <a:ext cx="10541894" cy="1189189"/>
            <a:chOff x="272920" y="624829"/>
            <a:chExt cx="5479523" cy="1290005"/>
          </a:xfrm>
        </p:grpSpPr>
        <p:sp>
          <p:nvSpPr>
            <p:cNvPr id="5" name="Round Single Corner Rectangle 4"/>
            <p:cNvSpPr/>
            <p:nvPr/>
          </p:nvSpPr>
          <p:spPr>
            <a:xfrm>
              <a:off x="947408" y="624829"/>
              <a:ext cx="4189507"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272920" y="821871"/>
              <a:ext cx="5479523" cy="930220"/>
            </a:xfrm>
            <a:prstGeom prst="rect">
              <a:avLst/>
            </a:prstGeom>
            <a:noFill/>
          </p:spPr>
          <p:txBody>
            <a:bodyPr wrap="square" rtlCol="0">
              <a:spAutoFit/>
            </a:bodyPr>
            <a:lstStyle/>
            <a:p>
              <a:pPr algn="ctr"/>
              <a:r>
                <a:rPr lang="en-US" sz="4800" dirty="0" smtClean="0">
                  <a:latin typeface="American Typewriter"/>
                  <a:cs typeface="American Typewriter"/>
                </a:rPr>
                <a:t>What Do We Expect to See</a:t>
              </a:r>
              <a:endParaRPr lang="en-US" sz="4800" dirty="0">
                <a:latin typeface="American Typewriter"/>
                <a:cs typeface="American Typewriter"/>
              </a:endParaRPr>
            </a:p>
          </p:txBody>
        </p:sp>
      </p:grpSp>
      <p:sp>
        <p:nvSpPr>
          <p:cNvPr id="7" name="TextBox 6"/>
          <p:cNvSpPr txBox="1"/>
          <p:nvPr/>
        </p:nvSpPr>
        <p:spPr>
          <a:xfrm>
            <a:off x="452987" y="1609141"/>
            <a:ext cx="11127164" cy="646331"/>
          </a:xfrm>
          <a:prstGeom prst="rect">
            <a:avLst/>
          </a:prstGeom>
          <a:noFill/>
        </p:spPr>
        <p:txBody>
          <a:bodyPr wrap="square" rtlCol="0">
            <a:spAutoFit/>
          </a:bodyPr>
          <a:lstStyle/>
          <a:p>
            <a:r>
              <a:rPr lang="en-US" dirty="0" smtClean="0"/>
              <a:t>We made our hypothesis based on the idea that customers would show up evenly and be served evenly, with no delays. So we would expect to see something similar to the </a:t>
            </a:r>
            <a:r>
              <a:rPr lang="en-US" dirty="0" smtClean="0"/>
              <a:t>image</a:t>
            </a:r>
            <a:r>
              <a:rPr lang="en-US" dirty="0" smtClean="0"/>
              <a:t> </a:t>
            </a:r>
            <a:r>
              <a:rPr lang="en-US" dirty="0" smtClean="0"/>
              <a:t>below.</a:t>
            </a:r>
            <a:endParaRPr lang="en-US" dirty="0"/>
          </a:p>
        </p:txBody>
      </p:sp>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1921670" y="2442101"/>
            <a:ext cx="7267138" cy="4165264"/>
          </a:xfrm>
          <a:prstGeom prst="rect">
            <a:avLst/>
          </a:prstGeom>
        </p:spPr>
      </p:pic>
      <p:cxnSp>
        <p:nvCxnSpPr>
          <p:cNvPr id="8" name="Straight Arrow Connector 7"/>
          <p:cNvCxnSpPr/>
          <p:nvPr/>
        </p:nvCxnSpPr>
        <p:spPr>
          <a:xfrm flipH="1">
            <a:off x="9188808" y="3008078"/>
            <a:ext cx="508445" cy="501346"/>
          </a:xfrm>
          <a:prstGeom prst="straightConnector1">
            <a:avLst/>
          </a:prstGeom>
          <a:ln w="38100" cmpd="sng">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9574930" y="2690559"/>
            <a:ext cx="2172322" cy="369332"/>
          </a:xfrm>
          <a:prstGeom prst="rect">
            <a:avLst/>
          </a:prstGeom>
          <a:noFill/>
        </p:spPr>
        <p:txBody>
          <a:bodyPr wrap="square" rtlCol="0">
            <a:spAutoFit/>
          </a:bodyPr>
          <a:lstStyle/>
          <a:p>
            <a:r>
              <a:rPr lang="en-US" b="1" dirty="0" smtClean="0">
                <a:solidFill>
                  <a:srgbClr val="0000FF"/>
                </a:solidFill>
              </a:rPr>
              <a:t>Customers in line</a:t>
            </a:r>
            <a:endParaRPr lang="en-US" b="1" dirty="0">
              <a:solidFill>
                <a:srgbClr val="0000FF"/>
              </a:solidFill>
            </a:endParaRPr>
          </a:p>
        </p:txBody>
      </p:sp>
    </p:spTree>
    <p:extLst>
      <p:ext uri="{BB962C8B-B14F-4D97-AF65-F5344CB8AC3E}">
        <p14:creationId xmlns:p14="http://schemas.microsoft.com/office/powerpoint/2010/main" val="34511354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3682" y="228964"/>
            <a:ext cx="11596859" cy="1208229"/>
            <a:chOff x="463291" y="624829"/>
            <a:chExt cx="7771574" cy="890345"/>
          </a:xfrm>
        </p:grpSpPr>
        <p:sp>
          <p:nvSpPr>
            <p:cNvPr id="8" name="Round Single Corner Rectangle 7"/>
            <p:cNvSpPr/>
            <p:nvPr/>
          </p:nvSpPr>
          <p:spPr>
            <a:xfrm>
              <a:off x="653660" y="624829"/>
              <a:ext cx="7357242" cy="89034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TextBox 8"/>
            <p:cNvSpPr txBox="1"/>
            <p:nvPr/>
          </p:nvSpPr>
          <p:spPr>
            <a:xfrm>
              <a:off x="463291" y="705208"/>
              <a:ext cx="7771574" cy="612363"/>
            </a:xfrm>
            <a:prstGeom prst="rect">
              <a:avLst/>
            </a:prstGeom>
            <a:noFill/>
          </p:spPr>
          <p:txBody>
            <a:bodyPr wrap="square" rtlCol="0">
              <a:spAutoFit/>
            </a:bodyPr>
            <a:lstStyle/>
            <a:p>
              <a:pPr algn="ctr"/>
              <a:r>
                <a:rPr lang="en-US" sz="4800" dirty="0" smtClean="0">
                  <a:latin typeface="American Typewriter"/>
                  <a:cs typeface="American Typewriter"/>
                </a:rPr>
                <a:t>Experiment: Observe What Happens</a:t>
              </a:r>
              <a:endParaRPr lang="en-US" sz="4800" dirty="0">
                <a:latin typeface="American Typewriter"/>
                <a:cs typeface="American Typewriter"/>
              </a:endParaRPr>
            </a:p>
          </p:txBody>
        </p:sp>
      </p:grpSp>
      <p:sp>
        <p:nvSpPr>
          <p:cNvPr id="10" name="TextBox 9"/>
          <p:cNvSpPr txBox="1"/>
          <p:nvPr/>
        </p:nvSpPr>
        <p:spPr>
          <a:xfrm>
            <a:off x="568145" y="1731827"/>
            <a:ext cx="10828194" cy="646331"/>
          </a:xfrm>
          <a:prstGeom prst="rect">
            <a:avLst/>
          </a:prstGeom>
          <a:noFill/>
        </p:spPr>
        <p:txBody>
          <a:bodyPr wrap="square" rtlCol="0">
            <a:spAutoFit/>
          </a:bodyPr>
          <a:lstStyle/>
          <a:p>
            <a:r>
              <a:rPr lang="en-US" dirty="0" smtClean="0"/>
              <a:t>When we go to watch our store we see that people show up randomly and delays happen in our lines. Instead of having smooth flowing lines, we have lines that build up and customers waiting.</a:t>
            </a:r>
            <a:endParaRPr lang="en-US" dirty="0"/>
          </a:p>
        </p:txBody>
      </p:sp>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1771278" y="2261177"/>
            <a:ext cx="7279839" cy="4314095"/>
          </a:xfrm>
          <a:prstGeom prst="rect">
            <a:avLst/>
          </a:prstGeom>
        </p:spPr>
      </p:pic>
      <p:sp>
        <p:nvSpPr>
          <p:cNvPr id="3" name="TextBox 2"/>
          <p:cNvSpPr txBox="1"/>
          <p:nvPr/>
        </p:nvSpPr>
        <p:spPr>
          <a:xfrm>
            <a:off x="5664749" y="2657860"/>
            <a:ext cx="1286683" cy="400110"/>
          </a:xfrm>
          <a:prstGeom prst="rect">
            <a:avLst/>
          </a:prstGeom>
          <a:noFill/>
        </p:spPr>
        <p:txBody>
          <a:bodyPr wrap="square" rtlCol="0">
            <a:spAutoFit/>
          </a:bodyPr>
          <a:lstStyle/>
          <a:p>
            <a:pPr algn="ctr"/>
            <a:r>
              <a:rPr lang="en-US" sz="2000" b="1" dirty="0" smtClean="0">
                <a:solidFill>
                  <a:srgbClr val="FF0000"/>
                </a:solidFill>
              </a:rPr>
              <a:t>Delay</a:t>
            </a:r>
            <a:endParaRPr lang="en-US" sz="2000" b="1" dirty="0">
              <a:solidFill>
                <a:srgbClr val="FF0000"/>
              </a:solidFill>
            </a:endParaRPr>
          </a:p>
        </p:txBody>
      </p:sp>
      <p:cxnSp>
        <p:nvCxnSpPr>
          <p:cNvPr id="5" name="Straight Arrow Connector 4"/>
          <p:cNvCxnSpPr/>
          <p:nvPr/>
        </p:nvCxnSpPr>
        <p:spPr>
          <a:xfrm flipH="1">
            <a:off x="6249605" y="3057487"/>
            <a:ext cx="50130" cy="368138"/>
          </a:xfrm>
          <a:prstGeom prst="straightConnector1">
            <a:avLst/>
          </a:prstGeom>
          <a:ln w="38100" cmpd="sng">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4177543" y="5128767"/>
            <a:ext cx="1487206" cy="400110"/>
          </a:xfrm>
          <a:prstGeom prst="rect">
            <a:avLst/>
          </a:prstGeom>
          <a:noFill/>
        </p:spPr>
        <p:txBody>
          <a:bodyPr wrap="square" rtlCol="0">
            <a:spAutoFit/>
          </a:bodyPr>
          <a:lstStyle/>
          <a:p>
            <a:pPr algn="ctr"/>
            <a:r>
              <a:rPr lang="en-US" sz="2000" b="1" dirty="0" smtClean="0">
                <a:solidFill>
                  <a:srgbClr val="0000FF"/>
                </a:solidFill>
              </a:rPr>
              <a:t>Bunching</a:t>
            </a:r>
            <a:endParaRPr lang="en-US" sz="2000" b="1" dirty="0">
              <a:solidFill>
                <a:srgbClr val="0000FF"/>
              </a:solidFill>
            </a:endParaRPr>
          </a:p>
        </p:txBody>
      </p:sp>
    </p:spTree>
    <p:extLst>
      <p:ext uri="{BB962C8B-B14F-4D97-AF65-F5344CB8AC3E}">
        <p14:creationId xmlns:p14="http://schemas.microsoft.com/office/powerpoint/2010/main" val="10039203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2987" y="212779"/>
            <a:ext cx="2752549" cy="1189189"/>
            <a:chOff x="947408" y="624829"/>
            <a:chExt cx="1430735" cy="1290005"/>
          </a:xfrm>
        </p:grpSpPr>
        <p:sp>
          <p:nvSpPr>
            <p:cNvPr id="5" name="Round Single Corner Rectangle 4"/>
            <p:cNvSpPr/>
            <p:nvPr/>
          </p:nvSpPr>
          <p:spPr>
            <a:xfrm>
              <a:off x="947408" y="624829"/>
              <a:ext cx="1430735" cy="1290005"/>
            </a:xfrm>
            <a:prstGeom prst="round1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TextBox 5"/>
            <p:cNvSpPr txBox="1"/>
            <p:nvPr/>
          </p:nvSpPr>
          <p:spPr>
            <a:xfrm>
              <a:off x="1193995" y="821871"/>
              <a:ext cx="921075" cy="930220"/>
            </a:xfrm>
            <a:prstGeom prst="rect">
              <a:avLst/>
            </a:prstGeom>
            <a:noFill/>
          </p:spPr>
          <p:txBody>
            <a:bodyPr wrap="square" rtlCol="0">
              <a:spAutoFit/>
            </a:bodyPr>
            <a:lstStyle/>
            <a:p>
              <a:pPr algn="ctr"/>
              <a:r>
                <a:rPr lang="en-US" sz="4800" dirty="0" smtClean="0">
                  <a:latin typeface="American Typewriter"/>
                  <a:cs typeface="American Typewriter"/>
                </a:rPr>
                <a:t>Data</a:t>
              </a:r>
              <a:endParaRPr lang="en-US" sz="4800" dirty="0">
                <a:latin typeface="American Typewriter"/>
                <a:cs typeface="American Typewriter"/>
              </a:endParaRPr>
            </a:p>
          </p:txBody>
        </p:sp>
      </p:grpSp>
      <p:sp>
        <p:nvSpPr>
          <p:cNvPr id="7" name="TextBox 6"/>
          <p:cNvSpPr txBox="1"/>
          <p:nvPr/>
        </p:nvSpPr>
        <p:spPr>
          <a:xfrm>
            <a:off x="452987" y="1855334"/>
            <a:ext cx="10362554" cy="4524316"/>
          </a:xfrm>
          <a:prstGeom prst="rect">
            <a:avLst/>
          </a:prstGeom>
          <a:noFill/>
        </p:spPr>
        <p:txBody>
          <a:bodyPr wrap="square" rtlCol="0">
            <a:spAutoFit/>
          </a:bodyPr>
          <a:lstStyle/>
          <a:p>
            <a:r>
              <a:rPr lang="en-US" b="1" dirty="0" smtClean="0"/>
              <a:t>In this instance, your data is </a:t>
            </a:r>
            <a:r>
              <a:rPr lang="en-US" b="1" dirty="0" smtClean="0">
                <a:solidFill>
                  <a:srgbClr val="FF6600"/>
                </a:solidFill>
              </a:rPr>
              <a:t>Qualitative</a:t>
            </a:r>
            <a:r>
              <a:rPr lang="en-US" b="1" dirty="0" smtClean="0"/>
              <a:t>. That means you don’t have numbers to work with. Instead, you have observed your store and noticed that you are getting backed up lines.</a:t>
            </a:r>
          </a:p>
          <a:p>
            <a:endParaRPr lang="en-US" dirty="0" smtClean="0"/>
          </a:p>
          <a:p>
            <a:endParaRPr lang="en-US" dirty="0"/>
          </a:p>
          <a:p>
            <a:r>
              <a:rPr lang="en-US" b="1" dirty="0" smtClean="0"/>
              <a:t>Qualitative Data</a:t>
            </a:r>
            <a:r>
              <a:rPr lang="en-US" dirty="0" smtClean="0"/>
              <a:t>: Deals with descriptions and does not use measurements. (Examples – Colors, Smells, Properties)</a:t>
            </a:r>
          </a:p>
          <a:p>
            <a:endParaRPr lang="en-US" dirty="0"/>
          </a:p>
          <a:p>
            <a:r>
              <a:rPr lang="en-US" b="1" dirty="0" smtClean="0"/>
              <a:t>Quantitative Data</a:t>
            </a:r>
            <a:r>
              <a:rPr lang="en-US" dirty="0" smtClean="0"/>
              <a:t>: This data is measured </a:t>
            </a:r>
            <a:r>
              <a:rPr lang="en-US" i="1" dirty="0" smtClean="0"/>
              <a:t>quantities</a:t>
            </a:r>
            <a:r>
              <a:rPr lang="en-US" dirty="0" smtClean="0"/>
              <a:t> and involves numbers and units. (Examples – 3 miles, 12 seconds, 8 kilograms)</a:t>
            </a:r>
          </a:p>
          <a:p>
            <a:endParaRPr lang="en-US" dirty="0"/>
          </a:p>
          <a:p>
            <a:r>
              <a:rPr lang="en-US" b="1" dirty="0" smtClean="0"/>
              <a:t>Examples:</a:t>
            </a:r>
          </a:p>
          <a:p>
            <a:pPr marL="342900" indent="-342900">
              <a:buFont typeface="+mj-lt"/>
              <a:buAutoNum type="arabicPeriod"/>
            </a:pPr>
            <a:r>
              <a:rPr lang="en-US" dirty="0" smtClean="0"/>
              <a:t>This glass feels warmer than the other glass. (Qualitative)</a:t>
            </a:r>
          </a:p>
          <a:p>
            <a:pPr marL="342900" indent="-342900">
              <a:buFont typeface="+mj-lt"/>
              <a:buAutoNum type="arabicPeriod"/>
            </a:pPr>
            <a:r>
              <a:rPr lang="en-US" dirty="0" smtClean="0"/>
              <a:t>It is 21 degrees Celsius. (Quantitative)</a:t>
            </a:r>
          </a:p>
          <a:p>
            <a:pPr marL="342900" indent="-342900">
              <a:buFont typeface="+mj-lt"/>
              <a:buAutoNum type="arabicPeriod"/>
            </a:pPr>
            <a:r>
              <a:rPr lang="en-US" dirty="0" smtClean="0"/>
              <a:t>The fertilizer made the plants grow an average of 6 inches taller. (Quantitative)</a:t>
            </a:r>
          </a:p>
          <a:p>
            <a:pPr marL="342900" indent="-342900">
              <a:buFont typeface="+mj-lt"/>
              <a:buAutoNum type="arabicPeriod"/>
            </a:pPr>
            <a:r>
              <a:rPr lang="en-US" dirty="0" smtClean="0"/>
              <a:t>His car was moving faster than the bus. (Qualitative)</a:t>
            </a:r>
          </a:p>
          <a:p>
            <a:pPr marL="342900" indent="-342900">
              <a:buFont typeface="+mj-lt"/>
              <a:buAutoNum type="arabicPeriod"/>
            </a:pPr>
            <a:r>
              <a:rPr lang="en-US" dirty="0" smtClean="0"/>
              <a:t>There are 12.6 liters of water in this bucket. (Quantitative)</a:t>
            </a:r>
          </a:p>
        </p:txBody>
      </p:sp>
    </p:spTree>
    <p:extLst>
      <p:ext uri="{BB962C8B-B14F-4D97-AF65-F5344CB8AC3E}">
        <p14:creationId xmlns:p14="http://schemas.microsoft.com/office/powerpoint/2010/main" val="229283586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3985</TotalTime>
  <Words>2523</Words>
  <Application>Microsoft Macintosh PowerPoint</Application>
  <PresentationFormat>Custom</PresentationFormat>
  <Paragraphs>201</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Breeze</vt:lpstr>
      <vt:lpstr>The Scientific Method in Everyday Life The Grocery 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GEICO Insurance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Scientific Method in Everyday Life The Grocery Store</dc:title>
  <dc:creator>Lily Hummer</dc:creator>
  <cp:lastModifiedBy>Lily Hummer</cp:lastModifiedBy>
  <cp:revision>73</cp:revision>
  <dcterms:created xsi:type="dcterms:W3CDTF">2014-07-14T19:46:30Z</dcterms:created>
  <dcterms:modified xsi:type="dcterms:W3CDTF">2014-07-29T20:14:38Z</dcterms:modified>
</cp:coreProperties>
</file>