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83" r:id="rId5"/>
    <p:sldId id="260" r:id="rId6"/>
    <p:sldId id="261" r:id="rId7"/>
    <p:sldId id="262" r:id="rId8"/>
    <p:sldId id="291" r:id="rId9"/>
    <p:sldId id="292" r:id="rId10"/>
    <p:sldId id="286" r:id="rId11"/>
    <p:sldId id="287" r:id="rId12"/>
    <p:sldId id="281" r:id="rId13"/>
    <p:sldId id="282" r:id="rId14"/>
    <p:sldId id="288" r:id="rId15"/>
    <p:sldId id="289" r:id="rId16"/>
    <p:sldId id="268" r:id="rId17"/>
    <p:sldId id="278" r:id="rId18"/>
    <p:sldId id="275" r:id="rId19"/>
    <p:sldId id="294" r:id="rId20"/>
    <p:sldId id="270" r:id="rId21"/>
    <p:sldId id="272" r:id="rId22"/>
    <p:sldId id="295" r:id="rId23"/>
  </p:sldIdLst>
  <p:sldSz cx="12344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59" autoAdjust="0"/>
  </p:normalViewPr>
  <p:slideViewPr>
    <p:cSldViewPr snapToGrid="0" snapToObjects="1">
      <p:cViewPr>
        <p:scale>
          <a:sx n="41" d="100"/>
          <a:sy n="41" d="100"/>
        </p:scale>
        <p:origin x="-1360" y="-544"/>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2133057608"/>
        <c:axId val="-2136650584"/>
      </c:barChart>
      <c:catAx>
        <c:axId val="-2133057608"/>
        <c:scaling>
          <c:orientation val="minMax"/>
        </c:scaling>
        <c:delete val="1"/>
        <c:axPos val="b"/>
        <c:numFmt formatCode="General" sourceLinked="0"/>
        <c:majorTickMark val="out"/>
        <c:minorTickMark val="none"/>
        <c:tickLblPos val="nextTo"/>
        <c:crossAx val="-2136650584"/>
        <c:crosses val="autoZero"/>
        <c:auto val="1"/>
        <c:lblAlgn val="ctr"/>
        <c:lblOffset val="100"/>
        <c:noMultiLvlLbl val="0"/>
      </c:catAx>
      <c:valAx>
        <c:axId val="-2136650584"/>
        <c:scaling>
          <c:orientation val="minMax"/>
        </c:scaling>
        <c:delete val="0"/>
        <c:axPos val="l"/>
        <c:majorGridlines/>
        <c:numFmt formatCode="General" sourceLinked="1"/>
        <c:majorTickMark val="out"/>
        <c:minorTickMark val="none"/>
        <c:tickLblPos val="nextTo"/>
        <c:crossAx val="-2133057608"/>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2138134504"/>
        <c:axId val="-2121669192"/>
      </c:barChart>
      <c:catAx>
        <c:axId val="-2138134504"/>
        <c:scaling>
          <c:orientation val="minMax"/>
        </c:scaling>
        <c:delete val="1"/>
        <c:axPos val="b"/>
        <c:numFmt formatCode="General" sourceLinked="0"/>
        <c:majorTickMark val="out"/>
        <c:minorTickMark val="none"/>
        <c:tickLblPos val="nextTo"/>
        <c:crossAx val="-2121669192"/>
        <c:crosses val="autoZero"/>
        <c:auto val="1"/>
        <c:lblAlgn val="ctr"/>
        <c:lblOffset val="100"/>
        <c:noMultiLvlLbl val="0"/>
      </c:catAx>
      <c:valAx>
        <c:axId val="-2121669192"/>
        <c:scaling>
          <c:orientation val="minMax"/>
        </c:scaling>
        <c:delete val="0"/>
        <c:axPos val="l"/>
        <c:majorGridlines/>
        <c:numFmt formatCode="General" sourceLinked="1"/>
        <c:majorTickMark val="out"/>
        <c:minorTickMark val="none"/>
        <c:tickLblPos val="nextTo"/>
        <c:crossAx val="-21381345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2132935528"/>
        <c:axId val="-2132027960"/>
      </c:barChart>
      <c:catAx>
        <c:axId val="-2132935528"/>
        <c:scaling>
          <c:orientation val="minMax"/>
        </c:scaling>
        <c:delete val="1"/>
        <c:axPos val="b"/>
        <c:numFmt formatCode="General" sourceLinked="0"/>
        <c:majorTickMark val="out"/>
        <c:minorTickMark val="none"/>
        <c:tickLblPos val="nextTo"/>
        <c:crossAx val="-2132027960"/>
        <c:crosses val="autoZero"/>
        <c:auto val="1"/>
        <c:lblAlgn val="ctr"/>
        <c:lblOffset val="100"/>
        <c:noMultiLvlLbl val="0"/>
      </c:catAx>
      <c:valAx>
        <c:axId val="-2132027960"/>
        <c:scaling>
          <c:orientation val="minMax"/>
        </c:scaling>
        <c:delete val="0"/>
        <c:axPos val="l"/>
        <c:majorGridlines/>
        <c:numFmt formatCode="General" sourceLinked="1"/>
        <c:majorTickMark val="out"/>
        <c:minorTickMark val="none"/>
        <c:tickLblPos val="nextTo"/>
        <c:crossAx val="-2132935528"/>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0.23921</cdr:x>
      <cdr:y>0.34971</cdr:y>
    </cdr:from>
    <cdr:to>
      <cdr:x>0.40226</cdr:x>
      <cdr:y>0.9526</cdr:y>
    </cdr:to>
    <cdr:sp macro="" textlink="">
      <cdr:nvSpPr>
        <cdr:cNvPr id="2" name="Rectangle 1"/>
        <cdr:cNvSpPr/>
      </cdr:nvSpPr>
      <cdr:spPr>
        <a:xfrm xmlns:a="http://schemas.openxmlformats.org/drawingml/2006/main">
          <a:off x="1288442" y="1551608"/>
          <a:ext cx="878244" cy="2674975"/>
        </a:xfrm>
        <a:prstGeom xmlns:a="http://schemas.openxmlformats.org/drawingml/2006/main" prst="rect">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0.64683</cdr:x>
      <cdr:y>0.19746</cdr:y>
    </cdr:from>
    <cdr:to>
      <cdr:x>0.80988</cdr:x>
      <cdr:y>0.95549</cdr:y>
    </cdr:to>
    <cdr:sp macro="" textlink="">
      <cdr:nvSpPr>
        <cdr:cNvPr id="4" name="Rectangle 3"/>
        <cdr:cNvSpPr/>
      </cdr:nvSpPr>
      <cdr:spPr>
        <a:xfrm xmlns:a="http://schemas.openxmlformats.org/drawingml/2006/main">
          <a:off x="3484055" y="876112"/>
          <a:ext cx="878245" cy="3363274"/>
        </a:xfrm>
        <a:prstGeom xmlns:a="http://schemas.openxmlformats.org/drawingml/2006/main" prst="rect">
          <a:avLst/>
        </a:prstGeom>
      </cdr:spPr>
      <cdr:style>
        <a:lnRef xmlns:a="http://schemas.openxmlformats.org/drawingml/2006/main" idx="1">
          <a:schemeClr val="accent2"/>
        </a:lnRef>
        <a:fillRef xmlns:a="http://schemas.openxmlformats.org/drawingml/2006/main" idx="3">
          <a:schemeClr val="accent2"/>
        </a:fillRef>
        <a:effectRef xmlns:a="http://schemas.openxmlformats.org/drawingml/2006/main" idx="2">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0.11036</cdr:x>
      <cdr:y>0.18887</cdr:y>
    </cdr:from>
    <cdr:to>
      <cdr:x>0.80656</cdr:x>
      <cdr:y>0.95249</cdr:y>
    </cdr:to>
    <cdr:cxnSp macro="">
      <cdr:nvCxnSpPr>
        <cdr:cNvPr id="5" name="Straight Connector 4"/>
        <cdr:cNvCxnSpPr/>
      </cdr:nvCxnSpPr>
      <cdr:spPr>
        <a:xfrm xmlns:a="http://schemas.openxmlformats.org/drawingml/2006/main" flipV="1">
          <a:off x="567034" y="812562"/>
          <a:ext cx="3576986" cy="3285272"/>
        </a:xfrm>
        <a:prstGeom xmlns:a="http://schemas.openxmlformats.org/drawingml/2006/main" prst="line">
          <a:avLst/>
        </a:prstGeom>
        <a:ln xmlns:a="http://schemas.openxmlformats.org/drawingml/2006/main" w="57150" cmpd="sng"/>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0.10786</cdr:x>
      <cdr:y>0.54013</cdr:y>
    </cdr:from>
    <cdr:to>
      <cdr:x>0.59903</cdr:x>
      <cdr:y>0.95249</cdr:y>
    </cdr:to>
    <cdr:cxnSp macro="">
      <cdr:nvCxnSpPr>
        <cdr:cNvPr id="7" name="Straight Connector 6"/>
        <cdr:cNvCxnSpPr/>
      </cdr:nvCxnSpPr>
      <cdr:spPr>
        <a:xfrm xmlns:a="http://schemas.openxmlformats.org/drawingml/2006/main" flipV="1">
          <a:off x="554170" y="2323747"/>
          <a:ext cx="2523561" cy="1774070"/>
        </a:xfrm>
        <a:prstGeom xmlns:a="http://schemas.openxmlformats.org/drawingml/2006/main" prst="line">
          <a:avLst/>
        </a:prstGeom>
        <a:ln xmlns:a="http://schemas.openxmlformats.org/drawingml/2006/main" w="57150" cmpd="sng"/>
      </cdr:spPr>
      <cdr:style>
        <a:lnRef xmlns:a="http://schemas.openxmlformats.org/drawingml/2006/main" idx="3">
          <a:schemeClr val="accent1"/>
        </a:lnRef>
        <a:fillRef xmlns:a="http://schemas.openxmlformats.org/drawingml/2006/main" idx="0">
          <a:schemeClr val="accent1"/>
        </a:fillRef>
        <a:effectRef xmlns:a="http://schemas.openxmlformats.org/drawingml/2006/main" idx="2">
          <a:schemeClr val="accent1"/>
        </a:effectRef>
        <a:fontRef xmlns:a="http://schemas.openxmlformats.org/drawingml/2006/main" idx="minor">
          <a:schemeClr val="tx1"/>
        </a:fontRef>
      </cdr:style>
    </cdr:cxnSp>
  </cdr:relSizeAnchor>
  <cdr:relSizeAnchor xmlns:cdr="http://schemas.openxmlformats.org/drawingml/2006/chartDrawing">
    <cdr:from>
      <cdr:x>0.59903</cdr:x>
      <cdr:y>0.49096</cdr:y>
    </cdr:from>
    <cdr:to>
      <cdr:x>0.76975</cdr:x>
      <cdr:y>0.54013</cdr:y>
    </cdr:to>
    <cdr:cxnSp macro="">
      <cdr:nvCxnSpPr>
        <cdr:cNvPr id="8" name="Straight Connector 7"/>
        <cdr:cNvCxnSpPr/>
      </cdr:nvCxnSpPr>
      <cdr:spPr>
        <a:xfrm xmlns:a="http://schemas.openxmlformats.org/drawingml/2006/main" flipV="1">
          <a:off x="3077731" y="2112219"/>
          <a:ext cx="877129" cy="211528"/>
        </a:xfrm>
        <a:prstGeom xmlns:a="http://schemas.openxmlformats.org/drawingml/2006/main" prst="line">
          <a:avLst/>
        </a:prstGeom>
        <a:ln xmlns:a="http://schemas.openxmlformats.org/drawingml/2006/main" w="57150" cmpd="sng"/>
      </cdr:spPr>
      <cdr:style>
        <a:lnRef xmlns:a="http://schemas.openxmlformats.org/drawingml/2006/main" idx="3">
          <a:schemeClr val="accent1"/>
        </a:lnRef>
        <a:fillRef xmlns:a="http://schemas.openxmlformats.org/drawingml/2006/main" idx="0">
          <a:schemeClr val="accent1"/>
        </a:fillRef>
        <a:effectRef xmlns:a="http://schemas.openxmlformats.org/drawingml/2006/main" idx="2">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C9F72-B558-0845-B623-7A26E74BFB47}" type="datetimeFigureOut">
              <a:rPr lang="en-US" smtClean="0"/>
              <a:t>7/18/14</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59865-D8DB-F84B-9735-555014CD1830}" type="slidenum">
              <a:rPr lang="en-US" smtClean="0"/>
              <a:t>‹#›</a:t>
            </a:fld>
            <a:endParaRPr lang="en-US"/>
          </a:p>
        </p:txBody>
      </p:sp>
    </p:spTree>
    <p:extLst>
      <p:ext uri="{BB962C8B-B14F-4D97-AF65-F5344CB8AC3E}">
        <p14:creationId xmlns:p14="http://schemas.microsoft.com/office/powerpoint/2010/main" val="40214364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a:t>
            </a:fld>
            <a:endParaRPr lang="en-US"/>
          </a:p>
        </p:txBody>
      </p:sp>
    </p:spTree>
    <p:extLst>
      <p:ext uri="{BB962C8B-B14F-4D97-AF65-F5344CB8AC3E}">
        <p14:creationId xmlns:p14="http://schemas.microsoft.com/office/powerpoint/2010/main" val="92988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they seem like an afterthought,</a:t>
            </a:r>
            <a:r>
              <a:rPr lang="en-US" baseline="0" dirty="0" smtClean="0"/>
              <a:t> tables are crucial in expressing the data fully and accurately. This is the place where the full effects of the independent variable on the dependent variable is first visible as data. It is important to emphasize that when they are creating their tables that they USE UNITS. Make sure they understand that it is NEVER acceptable to simply record numbers, this will cause their data to be invalid.</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11</a:t>
            </a:fld>
            <a:endParaRPr lang="en-US"/>
          </a:p>
        </p:txBody>
      </p:sp>
    </p:spTree>
    <p:extLst>
      <p:ext uri="{BB962C8B-B14F-4D97-AF65-F5344CB8AC3E}">
        <p14:creationId xmlns:p14="http://schemas.microsoft.com/office/powerpoint/2010/main" val="19836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 optional slide to break down the table if your</a:t>
            </a:r>
            <a:r>
              <a:rPr lang="en-US" baseline="0" dirty="0" smtClean="0"/>
              <a:t> class is new to the material or having difficulty remembering the basic set up. Make sure to express the difference between columns and rows as simply as it truly is. However, when it comes to variables, make sure that they understand the way variables interact with the columns and rows.</a:t>
            </a:r>
            <a:endParaRPr lang="en-US" dirty="0" smtClean="0"/>
          </a:p>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12</a:t>
            </a:fld>
            <a:endParaRPr lang="en-US"/>
          </a:p>
        </p:txBody>
      </p:sp>
    </p:spTree>
    <p:extLst>
      <p:ext uri="{BB962C8B-B14F-4D97-AF65-F5344CB8AC3E}">
        <p14:creationId xmlns:p14="http://schemas.microsoft.com/office/powerpoint/2010/main" val="388734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 optional slide to break down the table if your</a:t>
            </a:r>
            <a:r>
              <a:rPr lang="en-US" baseline="0" dirty="0" smtClean="0"/>
              <a:t> class is new to the material or having difficulty remembering the basic set up. Make sure to express the difference between columns and rows as simply as it truly is. However, when it comes to variables, make sure that they understand the way variables interact with the columns and rows.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13</a:t>
            </a:fld>
            <a:endParaRPr lang="en-US"/>
          </a:p>
        </p:txBody>
      </p:sp>
    </p:spTree>
    <p:extLst>
      <p:ext uri="{BB962C8B-B14F-4D97-AF65-F5344CB8AC3E}">
        <p14:creationId xmlns:p14="http://schemas.microsoft.com/office/powerpoint/2010/main" val="1858996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a:t>
            </a:r>
            <a:r>
              <a:rPr lang="en-US" baseline="0" dirty="0" smtClean="0"/>
              <a:t> clear to students how the table is essentially the blank template for their data. Once they have set up the table, they can THEN perform the experiment and record the data. Emphasize again that UNITS are CRUCIAL. Neglecting to record the units along with the numerical data will lead to invalid data. If you are using only the PowerPoint version of this Lesson, you may want to refer to the Worksheet included in the Lesson plan to give your class extra practice on becoming comfortable with graphs. If you are using the interactive online module, there will be an opportunity for your class to practice working with tables using one of the interactive activities.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14</a:t>
            </a:fld>
            <a:endParaRPr lang="en-US"/>
          </a:p>
        </p:txBody>
      </p:sp>
    </p:spTree>
    <p:extLst>
      <p:ext uri="{BB962C8B-B14F-4D97-AF65-F5344CB8AC3E}">
        <p14:creationId xmlns:p14="http://schemas.microsoft.com/office/powerpoint/2010/main" val="150543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major</a:t>
            </a:r>
            <a:r>
              <a:rPr lang="en-US" baseline="0" dirty="0" smtClean="0"/>
              <a:t> step in their entire experiment. Next to running the experiment, this is the most important step towards providing evidence for the hypothesis. The analysis of data is an opportunity for the student to express their data visually and comprehensively. As explained in proceeding slides, there are various ways to express and analyze data, all of which provide different perspectives. These different perspectives collectively allow the student to reach a very accurate conclusion, regardless of whether it supports their hypothesis or not.</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15</a:t>
            </a:fld>
            <a:endParaRPr lang="en-US"/>
          </a:p>
        </p:txBody>
      </p:sp>
    </p:spTree>
    <p:extLst>
      <p:ext uri="{BB962C8B-B14F-4D97-AF65-F5344CB8AC3E}">
        <p14:creationId xmlns:p14="http://schemas.microsoft.com/office/powerpoint/2010/main" val="2165320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 graphs are the simplest way to display change between two subjects.</a:t>
            </a:r>
            <a:r>
              <a:rPr lang="en-US" baseline="0" dirty="0" smtClean="0"/>
              <a:t> This slide does not go into deep detail about the set up of the graph to avoid over-complicating the basic concept (in case this is being taught to lower grade levels). However, there are slides that can be reached regarding the very detailed break-down of graph set up and the different types of graphs and their functions. However, the main purpose of this slide is for students to see that Plant B grew larger than Plant A from a visual representation.</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16</a:t>
            </a:fld>
            <a:endParaRPr lang="en-US"/>
          </a:p>
        </p:txBody>
      </p:sp>
    </p:spTree>
    <p:extLst>
      <p:ext uri="{BB962C8B-B14F-4D97-AF65-F5344CB8AC3E}">
        <p14:creationId xmlns:p14="http://schemas.microsoft.com/office/powerpoint/2010/main" val="269081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conclusion is the point at which the entire experiment derives its purpose. This is where the analyzed data is met with reasons, causes, and results. This is also the point where</a:t>
            </a:r>
            <a:r>
              <a:rPr lang="en-US" baseline="0" dirty="0" smtClean="0"/>
              <a:t> the Hypothesis is either supported or not. Without enough data and proper representations and analysis of that data, an accurate conclusion can not be drawn. Emphasize to students that the conclusion depends on all aspects of the scientific method being done properly to reach an accurate answer. If all of those parts are done correctly, then a conclusion can be drawn that solves the problem at hand and leads to answers for previous and even future questions!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17</a:t>
            </a:fld>
            <a:endParaRPr lang="en-US"/>
          </a:p>
        </p:txBody>
      </p:sp>
    </p:spTree>
    <p:extLst>
      <p:ext uri="{BB962C8B-B14F-4D97-AF65-F5344CB8AC3E}">
        <p14:creationId xmlns:p14="http://schemas.microsoft.com/office/powerpoint/2010/main" val="341242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designed to</a:t>
            </a:r>
            <a:r>
              <a:rPr lang="en-US" baseline="0" dirty="0" smtClean="0"/>
              <a:t> introduce graphing to children that have never been exposed to it before as well as provide a review for children that have already worked with graphing. If you are introducing graphing to your classroom for the first time, spend enough time on each slide so that your students understand the concepts being presented. The concepts themselves are not difficult to express, however, the terminology can be intimidating. If you know that your class will struggle with the graph portion in this module, you may want to either preface the module with your own lesson or break up the presentation to give them the information more slowly.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18</a:t>
            </a:fld>
            <a:endParaRPr lang="en-US"/>
          </a:p>
        </p:txBody>
      </p:sp>
    </p:spTree>
    <p:extLst>
      <p:ext uri="{BB962C8B-B14F-4D97-AF65-F5344CB8AC3E}">
        <p14:creationId xmlns:p14="http://schemas.microsoft.com/office/powerpoint/2010/main" val="4144761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students’ first real look at how points are plotted on a graph before it becomes a more visual representation. The major objective that they need to understand here is that scatter plots are used primarily for plotting all data points and viewing them.  If they are having difficulty understanding the way points are plotted, it is highly suggested that you have them take time on the interactive graphing activities, found in the online module on the “Graphs” page, to gain a better understanding.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19</a:t>
            </a:fld>
            <a:endParaRPr lang="en-US"/>
          </a:p>
        </p:txBody>
      </p:sp>
    </p:spTree>
    <p:extLst>
      <p:ext uri="{BB962C8B-B14F-4D97-AF65-F5344CB8AC3E}">
        <p14:creationId xmlns:p14="http://schemas.microsoft.com/office/powerpoint/2010/main" val="2857206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technically have incorporated</a:t>
            </a:r>
            <a:r>
              <a:rPr lang="en-US" baseline="0" dirty="0" smtClean="0"/>
              <a:t> 2 independent variables (time in days and the types of fertilizers) we have to display the data in a way that shows time as our independent variable. Although rates are important to look at when using line graphs (Plant B grew at a faster rate than Plant A), avoid discussing them while you are still introducing the graphs themselves. From this graph students should really be focused on understanding that this graph is designed to show that Plant B grew faster. For example, if they look at a height such as 20 cm, Plant B achieved this before Day 4, however, it took Plant A until Day 4 to reach the same height. In other words, Plant B grew faster!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20</a:t>
            </a:fld>
            <a:endParaRPr lang="en-US"/>
          </a:p>
        </p:txBody>
      </p:sp>
    </p:spTree>
    <p:extLst>
      <p:ext uri="{BB962C8B-B14F-4D97-AF65-F5344CB8AC3E}">
        <p14:creationId xmlns:p14="http://schemas.microsoft.com/office/powerpoint/2010/main" val="88041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emphasize to students</a:t>
            </a:r>
            <a:r>
              <a:rPr lang="en-US" baseline="0" dirty="0" smtClean="0"/>
              <a:t> that the Scientific Method is NOT just a list of steps. We use the scientific method everyday to solve problems we are faced with. If anything, the Scientific Method is just a glorified version of our own natural thought process. However, to go through this process correctly, we cannot neglect the natural chain of events. A question leads to a guess, which leads to us searching for the answer. To prove our guess correct we have to test it by changing something. The proof we gain from changing (testing) will lead us to our conclusion.</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3</a:t>
            </a:fld>
            <a:endParaRPr lang="en-US"/>
          </a:p>
        </p:txBody>
      </p:sp>
    </p:spTree>
    <p:extLst>
      <p:ext uri="{BB962C8B-B14F-4D97-AF65-F5344CB8AC3E}">
        <p14:creationId xmlns:p14="http://schemas.microsoft.com/office/powerpoint/2010/main" val="3251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a:t>
            </a:r>
            <a:r>
              <a:rPr lang="en-US" baseline="0" dirty="0" smtClean="0"/>
              <a:t> at data from as many perspectives as possible helps draw the most accurate and well-rounded conclusions possible. In this example, the data is displayed in terms of trials and percentages. Since both fertilizers were able to achieve heights of at least 20cm, it is important to look at which fertilizer was more AFFECTIVE overall in creating plants that reach a certain height. This gives yet another aspect to the data that can not be easily shown by just looking at the chart.</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21</a:t>
            </a:fld>
            <a:endParaRPr lang="en-US"/>
          </a:p>
        </p:txBody>
      </p:sp>
    </p:spTree>
    <p:extLst>
      <p:ext uri="{BB962C8B-B14F-4D97-AF65-F5344CB8AC3E}">
        <p14:creationId xmlns:p14="http://schemas.microsoft.com/office/powerpoint/2010/main" val="161863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that students realize that the beginning of the Scientific Method process can begin</a:t>
            </a:r>
            <a:r>
              <a:rPr lang="en-US" baseline="0" dirty="0" smtClean="0"/>
              <a:t> with a Question OR a Problem…they can be interchangeable. The Scientific Method helps us solve everyday questions or bigger problems that lead to multiple questions.</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4</a:t>
            </a:fld>
            <a:endParaRPr lang="en-US"/>
          </a:p>
        </p:txBody>
      </p:sp>
    </p:spTree>
    <p:extLst>
      <p:ext uri="{BB962C8B-B14F-4D97-AF65-F5344CB8AC3E}">
        <p14:creationId xmlns:p14="http://schemas.microsoft.com/office/powerpoint/2010/main" val="257643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need</a:t>
            </a:r>
            <a:r>
              <a:rPr lang="en-US" baseline="0" dirty="0" smtClean="0"/>
              <a:t> to understand that to conduct a scientific experiment correctly, they must research the topic they wish to learn about beforehand. This is because you cannot make an educated guess without having educated yourself on the topic you’re exploring. Researching the topic will also provide enough information to lead to a more accurate and sound experiment.</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5</a:t>
            </a:fld>
            <a:endParaRPr lang="en-US"/>
          </a:p>
        </p:txBody>
      </p:sp>
    </p:spTree>
    <p:extLst>
      <p:ext uri="{BB962C8B-B14F-4D97-AF65-F5344CB8AC3E}">
        <p14:creationId xmlns:p14="http://schemas.microsoft.com/office/powerpoint/2010/main" val="273975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Hypothesis is a crucial step in the entire Scientific Method. This step is virtually what the entire science experiment is founded upon because it highlights the chosen independent and dependent variables. Students should be aware that this statement is not just a “guess”, it has to include what will be changed in the experiment as well as the reason behind the predicted result. Depending on the grade level or standards your teaching is based upon, you may want to emphasize the “if, then, because” method to writing a Hypothesis. This method will make sure to highlight the independent variable, dependent variable, and research that the experiment will be based upon.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6</a:t>
            </a:fld>
            <a:endParaRPr lang="en-US"/>
          </a:p>
        </p:txBody>
      </p:sp>
    </p:spTree>
    <p:extLst>
      <p:ext uri="{BB962C8B-B14F-4D97-AF65-F5344CB8AC3E}">
        <p14:creationId xmlns:p14="http://schemas.microsoft.com/office/powerpoint/2010/main" val="392810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Designing the Experiment is a type of extension</a:t>
            </a:r>
            <a:r>
              <a:rPr lang="en-US" baseline="0" dirty="0" smtClean="0"/>
              <a:t> upon the Hypothesis to provide evidence as to whether your hypothesis will be supported or not supported. The design of the experiment must be based upon the independent variable that is being changed. </a:t>
            </a:r>
            <a:r>
              <a:rPr lang="en-US" sz="1200" kern="1200" dirty="0" smtClean="0">
                <a:solidFill>
                  <a:schemeClr val="tx1"/>
                </a:solidFill>
                <a:effectLst/>
                <a:latin typeface="+mn-lt"/>
                <a:ea typeface="+mn-ea"/>
                <a:cs typeface="+mn-cs"/>
              </a:rPr>
              <a:t>In other words, make sure that students know that when it comes to Independent Variables, </a:t>
            </a:r>
            <a:r>
              <a:rPr lang="en-US" sz="1200" b="1" kern="1200" dirty="0" smtClean="0">
                <a:solidFill>
                  <a:schemeClr val="tx1"/>
                </a:solidFill>
                <a:effectLst/>
                <a:latin typeface="+mn-lt"/>
                <a:ea typeface="+mn-ea"/>
                <a:cs typeface="+mn-cs"/>
              </a:rPr>
              <a:t>they can only change ONE thing that they are personally controlling in the experiment</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Make sure that the change you are looking to measure (dependent variable) is measurable either </a:t>
            </a:r>
            <a:r>
              <a:rPr lang="en-US" sz="1200" b="1" kern="1200" dirty="0" smtClean="0">
                <a:solidFill>
                  <a:schemeClr val="tx1"/>
                </a:solidFill>
                <a:effectLst/>
                <a:latin typeface="+mn-lt"/>
                <a:ea typeface="+mn-ea"/>
                <a:cs typeface="+mn-cs"/>
              </a:rPr>
              <a:t>qualitatively</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quantitatively</a:t>
            </a:r>
            <a:r>
              <a:rPr lang="en-US" sz="1200" kern="1200" dirty="0" smtClean="0">
                <a:solidFill>
                  <a:schemeClr val="tx1"/>
                </a:solidFill>
                <a:effectLst/>
                <a:latin typeface="+mn-lt"/>
                <a:ea typeface="+mn-ea"/>
                <a:cs typeface="+mn-cs"/>
              </a:rPr>
              <a:t>. Heavily emphasize to students this point: </a:t>
            </a:r>
            <a:r>
              <a:rPr lang="en-US" sz="1200" b="1" kern="1200" dirty="0" smtClean="0">
                <a:solidFill>
                  <a:schemeClr val="tx1"/>
                </a:solidFill>
                <a:effectLst/>
                <a:latin typeface="+mn-lt"/>
                <a:ea typeface="+mn-ea"/>
                <a:cs typeface="+mn-cs"/>
              </a:rPr>
              <a:t>all dependent variables MUST be measurable in order to provide evidence for the Hypothesis.</a:t>
            </a:r>
            <a:r>
              <a:rPr lang="en-US" dirty="0" smtClean="0">
                <a:effectLst/>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7</a:t>
            </a:fld>
            <a:endParaRPr lang="en-US"/>
          </a:p>
        </p:txBody>
      </p:sp>
    </p:spTree>
    <p:extLst>
      <p:ext uri="{BB962C8B-B14F-4D97-AF65-F5344CB8AC3E}">
        <p14:creationId xmlns:p14="http://schemas.microsoft.com/office/powerpoint/2010/main" val="273438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extremely important part of a scientific experiment. Make sure that the</a:t>
            </a:r>
            <a:r>
              <a:rPr lang="en-US" baseline="0" dirty="0" smtClean="0"/>
              <a:t> students understand that if they are doing any type of comparison, ALL aspects of the experiment, except for the Independent Variable, MUST remain the same for the subjects being compared. They must also notate these controls somewhere to refer to if the experiment yielded abnormal results or if they wish to perform the experiment again. It only takes one aspect of the experiment not being the same for multiple subjects to make the entire experiment invalid.</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8</a:t>
            </a:fld>
            <a:endParaRPr lang="en-US"/>
          </a:p>
        </p:txBody>
      </p:sp>
    </p:spTree>
    <p:extLst>
      <p:ext uri="{BB962C8B-B14F-4D97-AF65-F5344CB8AC3E}">
        <p14:creationId xmlns:p14="http://schemas.microsoft.com/office/powerpoint/2010/main" val="355169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Students need to have a basic comprehension of the way procedures must be written in a way that can allow for repetition of the experiment by others. In other words, make sure that students get in the habit of writing HIGHLY detailed Procedure pages (including all measurements, processes, and controls).</a:t>
            </a:r>
          </a:p>
        </p:txBody>
      </p:sp>
      <p:sp>
        <p:nvSpPr>
          <p:cNvPr id="4" name="Slide Number Placeholder 3"/>
          <p:cNvSpPr>
            <a:spLocks noGrp="1"/>
          </p:cNvSpPr>
          <p:nvPr>
            <p:ph type="sldNum" sz="quarter" idx="10"/>
          </p:nvPr>
        </p:nvSpPr>
        <p:spPr/>
        <p:txBody>
          <a:bodyPr/>
          <a:lstStyle/>
          <a:p>
            <a:fld id="{D7259865-D8DB-F84B-9735-555014CD1830}" type="slidenum">
              <a:rPr lang="en-US" smtClean="0"/>
              <a:t>9</a:t>
            </a:fld>
            <a:endParaRPr lang="en-US"/>
          </a:p>
        </p:txBody>
      </p:sp>
    </p:spTree>
    <p:extLst>
      <p:ext uri="{BB962C8B-B14F-4D97-AF65-F5344CB8AC3E}">
        <p14:creationId xmlns:p14="http://schemas.microsoft.com/office/powerpoint/2010/main" val="57317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controls and variables have</a:t>
            </a:r>
            <a:r>
              <a:rPr lang="en-US" baseline="0" dirty="0" smtClean="0"/>
              <a:t> all been accounted for and the materials are set up, it is finally time to perform the experiment! A major point in performing the experiment that the kids need to understand is that they must perform the procedures EXACTLY as they are written. If they are creating the science experiment themselves, they need to be VERY conscious as to whether or not their procedures are detailed enough to be repeated. </a:t>
            </a:r>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10</a:t>
            </a:fld>
            <a:endParaRPr lang="en-US"/>
          </a:p>
        </p:txBody>
      </p:sp>
    </p:spTree>
    <p:extLst>
      <p:ext uri="{BB962C8B-B14F-4D97-AF65-F5344CB8AC3E}">
        <p14:creationId xmlns:p14="http://schemas.microsoft.com/office/powerpoint/2010/main" val="17233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30426"/>
            <a:ext cx="1049274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51660" y="3886200"/>
            <a:ext cx="864108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7589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53860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82939" y="274639"/>
            <a:ext cx="374832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3677" y="274639"/>
            <a:ext cx="1104352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87072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273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06901"/>
            <a:ext cx="1049274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75123" y="2906713"/>
            <a:ext cx="1049274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BBD70-07CE-B742-8551-85D67736CEC4}"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61320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3676" y="1600201"/>
            <a:ext cx="73959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435341" y="1600201"/>
            <a:ext cx="7395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BBD70-07CE-B742-8551-85D67736CEC4}" type="datetimeFigureOut">
              <a:rPr lang="en-US" smtClean="0"/>
              <a:t>7/18/14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827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7220" y="1535113"/>
            <a:ext cx="54542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7220" y="2174875"/>
            <a:ext cx="54542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70785" y="1535113"/>
            <a:ext cx="54563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0785" y="2174875"/>
            <a:ext cx="54563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BBD70-07CE-B742-8551-85D67736CEC4}" type="datetimeFigureOut">
              <a:rPr lang="en-US" smtClean="0"/>
              <a:t>7/18/14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999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BBD70-07CE-B742-8551-85D67736CEC4}" type="datetimeFigureOut">
              <a:rPr lang="en-US" smtClean="0"/>
              <a:t>7/18/14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118744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BBD70-07CE-B742-8551-85D67736CEC4}" type="datetimeFigureOut">
              <a:rPr lang="en-US" smtClean="0"/>
              <a:t>7/18/14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56677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3050"/>
            <a:ext cx="406122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826317" y="273051"/>
            <a:ext cx="6900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7220" y="1435101"/>
            <a:ext cx="406122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7/18/14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49511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00600"/>
            <a:ext cx="740664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19589" y="612775"/>
            <a:ext cx="74066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589" y="5367338"/>
            <a:ext cx="74066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7/18/14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41352630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4638"/>
            <a:ext cx="1110996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7220" y="1600201"/>
            <a:ext cx="111099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722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BBD70-07CE-B742-8551-85D67736CEC4}" type="datetimeFigureOut">
              <a:rPr lang="en-US" smtClean="0"/>
              <a:t>7/18/14</a:t>
            </a:fld>
            <a:endParaRPr lang="en-US"/>
          </a:p>
        </p:txBody>
      </p:sp>
      <p:sp>
        <p:nvSpPr>
          <p:cNvPr id="5" name="Footer Placeholder 4"/>
          <p:cNvSpPr>
            <a:spLocks noGrp="1"/>
          </p:cNvSpPr>
          <p:nvPr>
            <p:ph type="ftr" sz="quarter" idx="3"/>
          </p:nvPr>
        </p:nvSpPr>
        <p:spPr>
          <a:xfrm>
            <a:off x="4217670" y="6356351"/>
            <a:ext cx="39090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8C64-2AE4-E942-8F8C-A4D86A74BFC9}" type="slidenum">
              <a:rPr lang="en-US" smtClean="0"/>
              <a:t>‹#›</a:t>
            </a:fld>
            <a:endParaRPr lang="en-US"/>
          </a:p>
        </p:txBody>
      </p:sp>
    </p:spTree>
    <p:extLst>
      <p:ext uri="{BB962C8B-B14F-4D97-AF65-F5344CB8AC3E}">
        <p14:creationId xmlns:p14="http://schemas.microsoft.com/office/powerpoint/2010/main" val="375797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068" y="1253675"/>
            <a:ext cx="9009797" cy="1470025"/>
          </a:xfrm>
        </p:spPr>
        <p:txBody>
          <a:bodyPr>
            <a:noAutofit/>
          </a:bodyPr>
          <a:lstStyle/>
          <a:p>
            <a:r>
              <a:rPr lang="en-US" sz="7200" dirty="0" smtClean="0">
                <a:latin typeface="American Typewriter"/>
                <a:cs typeface="American Typewriter"/>
              </a:rPr>
              <a:t>Scientific Method </a:t>
            </a:r>
            <a:br>
              <a:rPr lang="en-US" sz="7200" dirty="0" smtClean="0">
                <a:latin typeface="American Typewriter"/>
                <a:cs typeface="American Typewriter"/>
              </a:rPr>
            </a:br>
            <a:endParaRPr lang="en-US" sz="7200" dirty="0">
              <a:latin typeface="American Typewriter"/>
              <a:cs typeface="American Typewriter"/>
            </a:endParaRPr>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9484269" y="287078"/>
            <a:ext cx="2860132" cy="6304592"/>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245812" y="1988688"/>
            <a:ext cx="3177624" cy="3240548"/>
          </a:xfrm>
          <a:prstGeom prst="rect">
            <a:avLst/>
          </a:prstGeom>
        </p:spPr>
      </p:pic>
      <p:pic>
        <p:nvPicPr>
          <p:cNvPr id="10" name="Picture 9"/>
          <p:cNvPicPr>
            <a:picLocks noChangeAspect="1"/>
          </p:cNvPicPr>
          <p:nvPr/>
        </p:nvPicPr>
        <p:blipFill>
          <a:blip r:embed="rId5">
            <a:clrChange>
              <a:clrFrom>
                <a:srgbClr val="FFFFFF"/>
              </a:clrFrom>
              <a:clrTo>
                <a:srgbClr val="FFFFFF">
                  <a:alpha val="0"/>
                </a:srgbClr>
              </a:clrTo>
            </a:clrChange>
          </a:blip>
          <a:stretch>
            <a:fillRect/>
          </a:stretch>
        </p:blipFill>
        <p:spPr>
          <a:xfrm rot="20195132">
            <a:off x="2482629" y="3894831"/>
            <a:ext cx="7505700" cy="1257300"/>
          </a:xfrm>
          <a:prstGeom prst="rect">
            <a:avLst/>
          </a:prstGeom>
        </p:spPr>
      </p:pic>
      <p:pic>
        <p:nvPicPr>
          <p:cNvPr id="11" name="Picture 10" descr="klji.png"/>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0135222">
            <a:off x="3113483" y="2315886"/>
            <a:ext cx="3871366" cy="2212209"/>
          </a:xfrm>
          <a:prstGeom prst="rect">
            <a:avLst/>
          </a:prstGeom>
        </p:spPr>
      </p:pic>
    </p:spTree>
    <p:extLst>
      <p:ext uri="{BB962C8B-B14F-4D97-AF65-F5344CB8AC3E}">
        <p14:creationId xmlns:p14="http://schemas.microsoft.com/office/powerpoint/2010/main" val="102274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263" y="2236856"/>
            <a:ext cx="7365692" cy="2246769"/>
          </a:xfrm>
          <a:prstGeom prst="rect">
            <a:avLst/>
          </a:prstGeom>
          <a:noFill/>
        </p:spPr>
        <p:txBody>
          <a:bodyPr wrap="square" rtlCol="0">
            <a:spAutoFit/>
          </a:bodyPr>
          <a:lstStyle/>
          <a:p>
            <a:pPr marL="285750" indent="-285750">
              <a:buFont typeface="Arial"/>
              <a:buChar char="•"/>
            </a:pPr>
            <a:r>
              <a:rPr lang="en-US" sz="2000" dirty="0" smtClean="0"/>
              <a:t>You plant the seeds for Plant A and Plant B with the same amount of soil, water, sunlight, and fertilizer.</a:t>
            </a:r>
          </a:p>
          <a:p>
            <a:endParaRPr lang="en-US" sz="2000" dirty="0" smtClean="0"/>
          </a:p>
          <a:p>
            <a:pPr marL="285750" indent="-285750">
              <a:buFont typeface="Arial"/>
              <a:buChar char="•"/>
            </a:pPr>
            <a:r>
              <a:rPr lang="en-US" sz="2000" dirty="0" smtClean="0"/>
              <a:t>You give Plant A Fertilizer 1 and Plant B Fertilizer 2.</a:t>
            </a:r>
          </a:p>
          <a:p>
            <a:endParaRPr lang="en-US" sz="2000" dirty="0" smtClean="0"/>
          </a:p>
          <a:p>
            <a:pPr marL="285750" indent="-285750">
              <a:buFont typeface="Arial"/>
              <a:buChar char="•"/>
            </a:pPr>
            <a:r>
              <a:rPr lang="en-US" sz="2000" dirty="0" smtClean="0"/>
              <a:t>You record the heights of Plant A and Plant B for 4 days in a row once they start sprouting.</a:t>
            </a:r>
            <a:endParaRPr lang="en-US" sz="2000" dirty="0"/>
          </a:p>
        </p:txBody>
      </p:sp>
      <p:cxnSp>
        <p:nvCxnSpPr>
          <p:cNvPr id="8" name="Straight Connector 7"/>
          <p:cNvCxnSpPr/>
          <p:nvPr/>
        </p:nvCxnSpPr>
        <p:spPr>
          <a:xfrm flipH="1">
            <a:off x="956958" y="1485119"/>
            <a:ext cx="1206766" cy="1"/>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956958" y="1485121"/>
            <a:ext cx="0" cy="479378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984132" y="6278906"/>
            <a:ext cx="6236122" cy="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196735" y="6278907"/>
            <a:ext cx="0" cy="5790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10771584" y="768485"/>
            <a:ext cx="1572816" cy="1"/>
          </a:xfrm>
          <a:prstGeom prst="line">
            <a:avLst/>
          </a:prstGeom>
        </p:spPr>
        <p:style>
          <a:lnRef idx="3">
            <a:schemeClr val="dk1"/>
          </a:lnRef>
          <a:fillRef idx="0">
            <a:schemeClr val="dk1"/>
          </a:fillRef>
          <a:effectRef idx="2">
            <a:schemeClr val="dk1"/>
          </a:effectRef>
          <a:fontRef idx="minor">
            <a:schemeClr val="tx1"/>
          </a:fontRef>
        </p:style>
      </p:cxnSp>
      <p:grpSp>
        <p:nvGrpSpPr>
          <p:cNvPr id="7" name="Group 6"/>
          <p:cNvGrpSpPr/>
          <p:nvPr/>
        </p:nvGrpSpPr>
        <p:grpSpPr>
          <a:xfrm>
            <a:off x="1481681" y="768486"/>
            <a:ext cx="8113966" cy="1277690"/>
            <a:chOff x="2634100" y="1026927"/>
            <a:chExt cx="8113966" cy="1277690"/>
          </a:xfrm>
        </p:grpSpPr>
        <p:sp>
          <p:nvSpPr>
            <p:cNvPr id="6" name="Rounded Rectangle 5"/>
            <p:cNvSpPr/>
            <p:nvPr/>
          </p:nvSpPr>
          <p:spPr>
            <a:xfrm>
              <a:off x="2634100" y="1026927"/>
              <a:ext cx="8113966" cy="127769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2634100" y="1215179"/>
              <a:ext cx="8113966" cy="830997"/>
            </a:xfrm>
            <a:prstGeom prst="rect">
              <a:avLst/>
            </a:prstGeom>
            <a:noFill/>
          </p:spPr>
          <p:txBody>
            <a:bodyPr wrap="square" rtlCol="0">
              <a:spAutoFit/>
            </a:bodyPr>
            <a:lstStyle/>
            <a:p>
              <a:pPr algn="ctr"/>
              <a:r>
                <a:rPr lang="en-US" sz="4800" dirty="0" smtClean="0">
                  <a:latin typeface="American Typewriter"/>
                  <a:cs typeface="American Typewriter"/>
                </a:rPr>
                <a:t>Perform the Experiment</a:t>
              </a:r>
              <a:endParaRPr lang="en-US" sz="4800" dirty="0">
                <a:latin typeface="American Typewriter"/>
                <a:cs typeface="American Typewriter"/>
              </a:endParaRPr>
            </a:p>
          </p:txBody>
        </p:sp>
      </p:grpSp>
      <p:cxnSp>
        <p:nvCxnSpPr>
          <p:cNvPr id="19" name="Straight Connector 18"/>
          <p:cNvCxnSpPr/>
          <p:nvPr/>
        </p:nvCxnSpPr>
        <p:spPr>
          <a:xfrm flipV="1">
            <a:off x="10771584" y="768487"/>
            <a:ext cx="0" cy="7166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9595647" y="1465185"/>
            <a:ext cx="1175937" cy="19936"/>
          </a:xfrm>
          <a:prstGeom prst="line">
            <a:avLst/>
          </a:prstGeom>
        </p:spPr>
        <p:style>
          <a:lnRef idx="3">
            <a:schemeClr val="dk1"/>
          </a:lnRef>
          <a:fillRef idx="0">
            <a:schemeClr val="dk1"/>
          </a:fillRef>
          <a:effectRef idx="2">
            <a:schemeClr val="dk1"/>
          </a:effectRef>
          <a:fontRef idx="minor">
            <a:schemeClr val="tx1"/>
          </a:fontRef>
        </p:style>
      </p:cxnSp>
      <p:sp>
        <p:nvSpPr>
          <p:cNvPr id="24" name="Isosceles Triangle 23"/>
          <p:cNvSpPr/>
          <p:nvPr/>
        </p:nvSpPr>
        <p:spPr>
          <a:xfrm rot="16200000">
            <a:off x="9548624" y="1355764"/>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Isosceles Triangle 24"/>
          <p:cNvSpPr/>
          <p:nvPr/>
        </p:nvSpPr>
        <p:spPr>
          <a:xfrm rot="10800000">
            <a:off x="7027841" y="6601311"/>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clrChange>
              <a:clrFrom>
                <a:srgbClr val="FFFFFF"/>
              </a:clrFrom>
              <a:clrTo>
                <a:srgbClr val="FFFFFF">
                  <a:alpha val="0"/>
                </a:srgbClr>
              </a:clrTo>
            </a:clrChange>
          </a:blip>
          <a:stretch>
            <a:fillRect/>
          </a:stretch>
        </p:blipFill>
        <p:spPr>
          <a:xfrm>
            <a:off x="8545955" y="2223704"/>
            <a:ext cx="2371893" cy="1949077"/>
          </a:xfrm>
          <a:prstGeom prst="rect">
            <a:avLst/>
          </a:prstGeom>
        </p:spPr>
      </p:pic>
      <p:pic>
        <p:nvPicPr>
          <p:cNvPr id="28" name="Picture 27"/>
          <p:cNvPicPr>
            <a:picLocks noChangeAspect="1"/>
          </p:cNvPicPr>
          <p:nvPr/>
        </p:nvPicPr>
        <p:blipFill>
          <a:blip r:embed="rId4">
            <a:clrChange>
              <a:clrFrom>
                <a:srgbClr val="FFFFFF"/>
              </a:clrFrom>
              <a:clrTo>
                <a:srgbClr val="FFFFFF">
                  <a:alpha val="0"/>
                </a:srgbClr>
              </a:clrTo>
            </a:clrChange>
          </a:blip>
          <a:stretch>
            <a:fillRect/>
          </a:stretch>
        </p:blipFill>
        <p:spPr>
          <a:xfrm>
            <a:off x="8064500" y="4689576"/>
            <a:ext cx="1667402" cy="1589330"/>
          </a:xfrm>
          <a:prstGeom prst="rect">
            <a:avLst/>
          </a:prstGeom>
        </p:spPr>
      </p:pic>
      <p:pic>
        <p:nvPicPr>
          <p:cNvPr id="30" name="Picture 29"/>
          <p:cNvPicPr>
            <a:picLocks noChangeAspect="1"/>
          </p:cNvPicPr>
          <p:nvPr/>
        </p:nvPicPr>
        <p:blipFill>
          <a:blip r:embed="rId4">
            <a:clrChange>
              <a:clrFrom>
                <a:srgbClr val="FFFFFF"/>
              </a:clrFrom>
              <a:clrTo>
                <a:srgbClr val="FFFFFF">
                  <a:alpha val="0"/>
                </a:srgbClr>
              </a:clrTo>
            </a:clrChange>
          </a:blip>
          <a:stretch>
            <a:fillRect/>
          </a:stretch>
        </p:blipFill>
        <p:spPr>
          <a:xfrm>
            <a:off x="9937883" y="4689577"/>
            <a:ext cx="1667402" cy="1589330"/>
          </a:xfrm>
          <a:prstGeom prst="rect">
            <a:avLst/>
          </a:prstGeom>
        </p:spPr>
      </p:pic>
      <p:sp>
        <p:nvSpPr>
          <p:cNvPr id="31" name="TextBox 30"/>
          <p:cNvSpPr txBox="1"/>
          <p:nvPr/>
        </p:nvSpPr>
        <p:spPr>
          <a:xfrm>
            <a:off x="8545955" y="6040051"/>
            <a:ext cx="790068" cy="584776"/>
          </a:xfrm>
          <a:prstGeom prst="rect">
            <a:avLst/>
          </a:prstGeom>
          <a:noFill/>
        </p:spPr>
        <p:txBody>
          <a:bodyPr wrap="square" rtlCol="0">
            <a:spAutoFit/>
          </a:bodyPr>
          <a:lstStyle/>
          <a:p>
            <a:pPr algn="ctr"/>
            <a:r>
              <a:rPr lang="en-US" sz="3200" b="1" dirty="0" smtClean="0"/>
              <a:t>A</a:t>
            </a:r>
            <a:endParaRPr lang="en-US" sz="3200" b="1" dirty="0"/>
          </a:p>
        </p:txBody>
      </p:sp>
      <p:sp>
        <p:nvSpPr>
          <p:cNvPr id="32" name="TextBox 31"/>
          <p:cNvSpPr txBox="1"/>
          <p:nvPr/>
        </p:nvSpPr>
        <p:spPr>
          <a:xfrm>
            <a:off x="10376550" y="6040051"/>
            <a:ext cx="790068" cy="584776"/>
          </a:xfrm>
          <a:prstGeom prst="rect">
            <a:avLst/>
          </a:prstGeom>
          <a:noFill/>
        </p:spPr>
        <p:txBody>
          <a:bodyPr wrap="square" rtlCol="0">
            <a:spAutoFit/>
          </a:bodyPr>
          <a:lstStyle/>
          <a:p>
            <a:pPr algn="ctr"/>
            <a:r>
              <a:rPr lang="en-US" sz="3200" b="1" dirty="0"/>
              <a:t>B</a:t>
            </a:r>
          </a:p>
        </p:txBody>
      </p:sp>
      <p:pic>
        <p:nvPicPr>
          <p:cNvPr id="34" name="Picture 33"/>
          <p:cNvPicPr>
            <a:picLocks noChangeAspect="1"/>
          </p:cNvPicPr>
          <p:nvPr/>
        </p:nvPicPr>
        <p:blipFill>
          <a:blip r:embed="rId5">
            <a:clrChange>
              <a:clrFrom>
                <a:srgbClr val="FFFFFF"/>
              </a:clrFrom>
              <a:clrTo>
                <a:srgbClr val="FFFFFF">
                  <a:alpha val="0"/>
                </a:srgbClr>
              </a:clrTo>
            </a:clrChange>
          </a:blip>
          <a:stretch>
            <a:fillRect/>
          </a:stretch>
        </p:blipFill>
        <p:spPr>
          <a:xfrm>
            <a:off x="4844938" y="4172781"/>
            <a:ext cx="2520690" cy="2296075"/>
          </a:xfrm>
          <a:prstGeom prst="rect">
            <a:avLst/>
          </a:prstGeom>
        </p:spPr>
      </p:pic>
    </p:spTree>
    <p:extLst>
      <p:ext uri="{BB962C8B-B14F-4D97-AF65-F5344CB8AC3E}">
        <p14:creationId xmlns:p14="http://schemas.microsoft.com/office/powerpoint/2010/main" val="847886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393178" y="908570"/>
            <a:ext cx="4215588"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2393178" y="-40486"/>
            <a:ext cx="0" cy="94905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10771584" y="768485"/>
            <a:ext cx="1092151" cy="1"/>
          </a:xfrm>
          <a:prstGeom prst="line">
            <a:avLst/>
          </a:prstGeom>
        </p:spPr>
        <p:style>
          <a:lnRef idx="3">
            <a:schemeClr val="dk1"/>
          </a:lnRef>
          <a:fillRef idx="0">
            <a:schemeClr val="dk1"/>
          </a:fillRef>
          <a:effectRef idx="2">
            <a:schemeClr val="dk1"/>
          </a:effectRef>
          <a:fontRef idx="minor">
            <a:schemeClr val="tx1"/>
          </a:fontRef>
        </p:style>
      </p:cxnSp>
      <p:sp>
        <p:nvSpPr>
          <p:cNvPr id="4" name="Rounded Rectangle 3"/>
          <p:cNvSpPr/>
          <p:nvPr/>
        </p:nvSpPr>
        <p:spPr>
          <a:xfrm rot="16200000">
            <a:off x="7683205" y="-1670741"/>
            <a:ext cx="1058343" cy="51184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653169" y="274638"/>
            <a:ext cx="5118413" cy="1143000"/>
          </a:xfrm>
        </p:spPr>
        <p:txBody>
          <a:bodyPr>
            <a:normAutofit/>
          </a:bodyPr>
          <a:lstStyle/>
          <a:p>
            <a:r>
              <a:rPr lang="en-US" sz="4800" dirty="0" smtClean="0">
                <a:latin typeface="American Typewriter"/>
                <a:cs typeface="American Typewriter"/>
              </a:rPr>
              <a:t>Make a Table</a:t>
            </a:r>
            <a:endParaRPr lang="en-US" sz="4800" dirty="0">
              <a:latin typeface="American Typewriter"/>
              <a:cs typeface="American Typewriter"/>
            </a:endParaRPr>
          </a:p>
        </p:txBody>
      </p:sp>
      <p:cxnSp>
        <p:nvCxnSpPr>
          <p:cNvPr id="11" name="Straight Connector 10"/>
          <p:cNvCxnSpPr/>
          <p:nvPr/>
        </p:nvCxnSpPr>
        <p:spPr>
          <a:xfrm>
            <a:off x="11863735" y="768484"/>
            <a:ext cx="0" cy="572207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17231" y="6490554"/>
            <a:ext cx="10946504"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917231" y="5314730"/>
            <a:ext cx="0" cy="117582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0" y="5314731"/>
            <a:ext cx="917231" cy="0"/>
          </a:xfrm>
          <a:prstGeom prst="line">
            <a:avLst/>
          </a:prstGeom>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rot="16200000">
            <a:off x="-47019" y="5185374"/>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1272321894"/>
              </p:ext>
            </p:extLst>
          </p:nvPr>
        </p:nvGraphicFramePr>
        <p:xfrm>
          <a:off x="5653170" y="4468136"/>
          <a:ext cx="5588784" cy="1803436"/>
        </p:xfrm>
        <a:graphic>
          <a:graphicData uri="http://schemas.openxmlformats.org/drawingml/2006/table">
            <a:tbl>
              <a:tblPr firstRow="1" bandRow="1">
                <a:tableStyleId>{5C22544A-7EE6-4342-B048-85BDC9FD1C3A}</a:tableStyleId>
              </a:tblPr>
              <a:tblGrid>
                <a:gridCol w="1397196"/>
                <a:gridCol w="1397196"/>
                <a:gridCol w="1397196"/>
                <a:gridCol w="1397196"/>
              </a:tblGrid>
              <a:tr h="428452">
                <a:tc>
                  <a:txBody>
                    <a:bodyPr/>
                    <a:lstStyle/>
                    <a:p>
                      <a:r>
                        <a:rPr lang="en-US" dirty="0" smtClean="0"/>
                        <a:t>Variable 1</a:t>
                      </a:r>
                      <a:endParaRPr lang="en-US" dirty="0"/>
                    </a:p>
                  </a:txBody>
                  <a:tcPr/>
                </a:tc>
                <a:tc>
                  <a:txBody>
                    <a:bodyPr/>
                    <a:lstStyle/>
                    <a:p>
                      <a:r>
                        <a:rPr lang="en-US" dirty="0" smtClean="0"/>
                        <a:t>Variable</a:t>
                      </a:r>
                      <a:r>
                        <a:rPr lang="en-US" baseline="0" dirty="0" smtClean="0"/>
                        <a:t> 2</a:t>
                      </a:r>
                      <a:endParaRPr lang="en-US" dirty="0"/>
                    </a:p>
                  </a:txBody>
                  <a:tcPr/>
                </a:tc>
                <a:tc>
                  <a:txBody>
                    <a:bodyPr/>
                    <a:lstStyle/>
                    <a:p>
                      <a:r>
                        <a:rPr lang="en-US" dirty="0" smtClean="0"/>
                        <a:t>Variable 3</a:t>
                      </a:r>
                      <a:endParaRPr lang="en-US" dirty="0"/>
                    </a:p>
                  </a:txBody>
                  <a:tcPr/>
                </a:tc>
                <a:tc>
                  <a:txBody>
                    <a:bodyPr/>
                    <a:lstStyle/>
                    <a:p>
                      <a:r>
                        <a:rPr lang="en-US" dirty="0" smtClean="0"/>
                        <a:t>Variable 4</a:t>
                      </a:r>
                      <a:endParaRPr lang="en-US" dirty="0"/>
                    </a:p>
                  </a:txBody>
                  <a:tcPr/>
                </a:tc>
              </a:tr>
              <a:tr h="518080">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r>
              <a:tr h="428452">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r>
              <a:tr h="428452">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c>
                  <a:txBody>
                    <a:bodyPr/>
                    <a:lstStyle/>
                    <a:p>
                      <a:r>
                        <a:rPr lang="en-US" dirty="0" smtClean="0"/>
                        <a:t>Data</a:t>
                      </a:r>
                      <a:endParaRPr lang="en-US" dirty="0"/>
                    </a:p>
                  </a:txBody>
                  <a:tcPr/>
                </a:tc>
              </a:tr>
            </a:tbl>
          </a:graphicData>
        </a:graphic>
      </p:graphicFrame>
      <p:sp>
        <p:nvSpPr>
          <p:cNvPr id="23" name="TextBox 22"/>
          <p:cNvSpPr txBox="1"/>
          <p:nvPr/>
        </p:nvSpPr>
        <p:spPr>
          <a:xfrm>
            <a:off x="258712" y="1770385"/>
            <a:ext cx="11605023" cy="2139047"/>
          </a:xfrm>
          <a:prstGeom prst="rect">
            <a:avLst/>
          </a:prstGeom>
          <a:noFill/>
        </p:spPr>
        <p:txBody>
          <a:bodyPr wrap="square" rtlCol="0">
            <a:spAutoFit/>
          </a:bodyPr>
          <a:lstStyle/>
          <a:p>
            <a:r>
              <a:rPr lang="en-US" sz="1900" b="1" dirty="0" smtClean="0"/>
              <a:t>Data is a collection of results and observations that you can refer to later on to help you learn about what happened during your experiment. To organize the data better, we use</a:t>
            </a:r>
            <a:r>
              <a:rPr lang="en-US" sz="1900" b="1" dirty="0" smtClean="0">
                <a:solidFill>
                  <a:srgbClr val="3366FF"/>
                </a:solidFill>
              </a:rPr>
              <a:t> Tables</a:t>
            </a:r>
            <a:r>
              <a:rPr lang="en-US" sz="1900" b="1" dirty="0" smtClean="0"/>
              <a:t>.</a:t>
            </a:r>
          </a:p>
          <a:p>
            <a:endParaRPr lang="en-US" sz="1900" dirty="0" smtClean="0"/>
          </a:p>
          <a:p>
            <a:pPr marL="285750" indent="-285750">
              <a:buFont typeface="Arial"/>
              <a:buChar char="•"/>
            </a:pPr>
            <a:r>
              <a:rPr lang="en-US" sz="1900" dirty="0" smtClean="0"/>
              <a:t>Before starting your experiment, you will draw a blank table and then fill it in as you make observations/collect data.</a:t>
            </a:r>
          </a:p>
          <a:p>
            <a:endParaRPr lang="en-US" sz="1900" dirty="0" smtClean="0"/>
          </a:p>
          <a:p>
            <a:pPr marL="285750" indent="-285750">
              <a:buFont typeface="Arial"/>
              <a:buChar char="•"/>
            </a:pPr>
            <a:r>
              <a:rPr lang="en-US" sz="1900" dirty="0" smtClean="0"/>
              <a:t>Tables have columns (vertical – like columns on buildings) and rows (horizontal – like rows of corn across a field).</a:t>
            </a:r>
            <a:endParaRPr lang="en-US" sz="1900" dirty="0"/>
          </a:p>
        </p:txBody>
      </p:sp>
      <p:pic>
        <p:nvPicPr>
          <p:cNvPr id="26" name="Picture 25"/>
          <p:cNvPicPr>
            <a:picLocks noChangeAspect="1"/>
          </p:cNvPicPr>
          <p:nvPr/>
        </p:nvPicPr>
        <p:blipFill>
          <a:blip r:embed="rId3">
            <a:clrChange>
              <a:clrFrom>
                <a:srgbClr val="FFFFFF"/>
              </a:clrFrom>
              <a:clrTo>
                <a:srgbClr val="FFFFFF">
                  <a:alpha val="0"/>
                </a:srgbClr>
              </a:clrTo>
            </a:clrChange>
          </a:blip>
          <a:stretch>
            <a:fillRect/>
          </a:stretch>
        </p:blipFill>
        <p:spPr>
          <a:xfrm>
            <a:off x="3338593" y="4212010"/>
            <a:ext cx="1372139" cy="2379214"/>
          </a:xfrm>
          <a:prstGeom prst="rect">
            <a:avLst/>
          </a:prstGeom>
        </p:spPr>
      </p:pic>
    </p:spTree>
    <p:extLst>
      <p:ext uri="{BB962C8B-B14F-4D97-AF65-F5344CB8AC3E}">
        <p14:creationId xmlns:p14="http://schemas.microsoft.com/office/powerpoint/2010/main" val="3578451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590" y="2536820"/>
            <a:ext cx="10486000" cy="1794672"/>
          </a:xfrm>
        </p:spPr>
        <p:txBody>
          <a:bodyPr numCol="2">
            <a:normAutofit/>
          </a:bodyPr>
          <a:lstStyle/>
          <a:p>
            <a:r>
              <a:rPr lang="en-US" sz="2000" dirty="0" smtClean="0"/>
              <a:t>In our experiment we have three variables.</a:t>
            </a:r>
          </a:p>
          <a:p>
            <a:pPr lvl="1"/>
            <a:r>
              <a:rPr lang="en-US" sz="2000" dirty="0" smtClean="0"/>
              <a:t>The Day (independent variable)</a:t>
            </a:r>
          </a:p>
          <a:p>
            <a:pPr lvl="1"/>
            <a:r>
              <a:rPr lang="en-US" sz="2000" dirty="0" smtClean="0"/>
              <a:t>Height of Plant A (dependent variable)</a:t>
            </a:r>
          </a:p>
          <a:p>
            <a:pPr lvl="1"/>
            <a:r>
              <a:rPr lang="en-US" sz="2000" dirty="0" smtClean="0"/>
              <a:t>Height of Plant B (dependent variable)</a:t>
            </a:r>
          </a:p>
          <a:p>
            <a:pPr marL="457200" lvl="1" indent="0">
              <a:buNone/>
            </a:pPr>
            <a:endParaRPr lang="en-US" sz="2000" dirty="0"/>
          </a:p>
        </p:txBody>
      </p:sp>
      <p:sp>
        <p:nvSpPr>
          <p:cNvPr id="4" name="Rounded Rectangle 3"/>
          <p:cNvSpPr/>
          <p:nvPr/>
        </p:nvSpPr>
        <p:spPr>
          <a:xfrm>
            <a:off x="920591"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920591" y="360628"/>
            <a:ext cx="5965087" cy="861774"/>
          </a:xfrm>
          <a:prstGeom prst="rect">
            <a:avLst/>
          </a:prstGeom>
          <a:noFill/>
        </p:spPr>
        <p:txBody>
          <a:bodyPr wrap="square" rtlCol="0">
            <a:spAutoFit/>
          </a:bodyPr>
          <a:lstStyle/>
          <a:p>
            <a:pPr algn="ctr"/>
            <a:r>
              <a:rPr lang="en-US" sz="4800" dirty="0" smtClean="0">
                <a:latin typeface="American Typewriter"/>
                <a:cs typeface="American Typewriter"/>
              </a:rPr>
              <a:t>Tables: Columns</a:t>
            </a:r>
            <a:endParaRPr lang="en-US" sz="4800" dirty="0">
              <a:latin typeface="American Typewriter"/>
              <a:cs typeface="American Typewriter"/>
            </a:endParaRPr>
          </a:p>
        </p:txBody>
      </p:sp>
      <p:grpSp>
        <p:nvGrpSpPr>
          <p:cNvPr id="8" name="Group 7"/>
          <p:cNvGrpSpPr/>
          <p:nvPr/>
        </p:nvGrpSpPr>
        <p:grpSpPr>
          <a:xfrm>
            <a:off x="6045707" y="2683111"/>
            <a:ext cx="5796831" cy="3388221"/>
            <a:chOff x="6469044" y="2683111"/>
            <a:chExt cx="5796831" cy="3388221"/>
          </a:xfrm>
        </p:grpSpPr>
        <p:sp>
          <p:nvSpPr>
            <p:cNvPr id="13" name="TextBox 12"/>
            <p:cNvSpPr txBox="1"/>
            <p:nvPr/>
          </p:nvSpPr>
          <p:spPr>
            <a:xfrm>
              <a:off x="6469044" y="3889609"/>
              <a:ext cx="2088106" cy="1323439"/>
            </a:xfrm>
            <a:prstGeom prst="rect">
              <a:avLst/>
            </a:prstGeom>
            <a:noFill/>
          </p:spPr>
          <p:txBody>
            <a:bodyPr wrap="square" rtlCol="0">
              <a:spAutoFit/>
            </a:bodyPr>
            <a:lstStyle/>
            <a:p>
              <a:pPr algn="just"/>
              <a:r>
                <a:rPr lang="en-US" sz="2000" b="1" dirty="0" smtClean="0"/>
                <a:t>The top of the column is where you put the name of your variable.</a:t>
              </a:r>
              <a:endParaRPr lang="en-US" sz="2000" b="1" dirty="0"/>
            </a:p>
          </p:txBody>
        </p:sp>
        <p:grpSp>
          <p:nvGrpSpPr>
            <p:cNvPr id="6" name="Group 5"/>
            <p:cNvGrpSpPr/>
            <p:nvPr/>
          </p:nvGrpSpPr>
          <p:grpSpPr>
            <a:xfrm>
              <a:off x="8666328" y="3288244"/>
              <a:ext cx="3531626" cy="2783088"/>
              <a:chOff x="8666328" y="3288244"/>
              <a:chExt cx="3531626" cy="2783088"/>
            </a:xfrm>
          </p:grpSpPr>
          <p:cxnSp>
            <p:nvCxnSpPr>
              <p:cNvPr id="14" name="Straight Arrow Connector 13"/>
              <p:cNvCxnSpPr/>
              <p:nvPr/>
            </p:nvCxnSpPr>
            <p:spPr>
              <a:xfrm>
                <a:off x="8666328" y="4331492"/>
                <a:ext cx="1030127"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9814701" y="3575713"/>
                <a:ext cx="0" cy="287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2179175" y="3584378"/>
                <a:ext cx="0" cy="287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9814701" y="3575713"/>
                <a:ext cx="236447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0996938" y="3288244"/>
                <a:ext cx="0" cy="287469"/>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922" y="4096057"/>
                <a:ext cx="2402032" cy="1975275"/>
              </a:xfrm>
              <a:prstGeom prst="rect">
                <a:avLst/>
              </a:prstGeom>
            </p:spPr>
          </p:pic>
        </p:grpSp>
        <p:sp>
          <p:nvSpPr>
            <p:cNvPr id="7" name="Rectangle 6"/>
            <p:cNvSpPr/>
            <p:nvPr/>
          </p:nvSpPr>
          <p:spPr>
            <a:xfrm>
              <a:off x="9728001" y="2683111"/>
              <a:ext cx="2537874"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This is a Column</a:t>
              </a:r>
              <a:endParaRPr lang="en-US" sz="4000" b="0" cap="none" spc="0" dirty="0">
                <a:ln w="0"/>
                <a:solidFill>
                  <a:schemeClr val="tx1"/>
                </a:solidFill>
                <a:effectLst>
                  <a:outerShdw blurRad="38100" dist="19050" dir="2700000" algn="tl" rotWithShape="0">
                    <a:schemeClr val="dk1">
                      <a:alpha val="40000"/>
                    </a:schemeClr>
                  </a:outerShdw>
                </a:effectLst>
              </a:endParaRPr>
            </a:p>
          </p:txBody>
        </p:sp>
      </p:grpSp>
      <p:cxnSp>
        <p:nvCxnSpPr>
          <p:cNvPr id="15" name="Straight Connector 14"/>
          <p:cNvCxnSpPr/>
          <p:nvPr/>
        </p:nvCxnSpPr>
        <p:spPr>
          <a:xfrm flipV="1">
            <a:off x="439546" y="940660"/>
            <a:ext cx="0" cy="4313391"/>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439547" y="927679"/>
            <a:ext cx="481044"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920591" y="1698226"/>
            <a:ext cx="8960641" cy="984885"/>
          </a:xfrm>
          <a:prstGeom prst="rect">
            <a:avLst/>
          </a:prstGeom>
          <a:noFill/>
        </p:spPr>
        <p:txBody>
          <a:bodyPr wrap="square" rtlCol="0">
            <a:spAutoFit/>
          </a:bodyPr>
          <a:lstStyle/>
          <a:p>
            <a:pPr marL="342900" indent="-342900">
              <a:buFont typeface="Arial"/>
              <a:buChar char="•"/>
            </a:pPr>
            <a:r>
              <a:rPr lang="en-US" sz="2000" b="1" dirty="0"/>
              <a:t>Each column of a table is for one variable. If you have three variables, then you will need three columns.</a:t>
            </a:r>
          </a:p>
          <a:p>
            <a:pPr marL="285750" indent="-285750">
              <a:buFont typeface="Arial"/>
              <a:buChar char="•"/>
            </a:pPr>
            <a:endParaRPr lang="en-US" dirty="0"/>
          </a:p>
        </p:txBody>
      </p:sp>
      <p:cxnSp>
        <p:nvCxnSpPr>
          <p:cNvPr id="23" name="Straight Connector 22"/>
          <p:cNvCxnSpPr/>
          <p:nvPr/>
        </p:nvCxnSpPr>
        <p:spPr>
          <a:xfrm flipV="1">
            <a:off x="439547" y="5254052"/>
            <a:ext cx="5204951" cy="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5644498" y="5254052"/>
            <a:ext cx="0" cy="1183576"/>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5644498" y="6437628"/>
            <a:ext cx="6699902" cy="2"/>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6885678" y="878449"/>
            <a:ext cx="5458722" cy="1"/>
          </a:xfrm>
          <a:prstGeom prst="line">
            <a:avLst/>
          </a:prstGeom>
        </p:spPr>
        <p:style>
          <a:lnRef idx="3">
            <a:schemeClr val="dk1"/>
          </a:lnRef>
          <a:fillRef idx="0">
            <a:schemeClr val="dk1"/>
          </a:fillRef>
          <a:effectRef idx="2">
            <a:schemeClr val="dk1"/>
          </a:effectRef>
          <a:fontRef idx="minor">
            <a:schemeClr val="tx1"/>
          </a:fontRef>
        </p:style>
      </p:cxnSp>
      <p:sp>
        <p:nvSpPr>
          <p:cNvPr id="37" name="Isosceles Triangle 36"/>
          <p:cNvSpPr/>
          <p:nvPr/>
        </p:nvSpPr>
        <p:spPr>
          <a:xfrm rot="5400000">
            <a:off x="12101122" y="6322180"/>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Isosceles Triangle 39"/>
          <p:cNvSpPr/>
          <p:nvPr/>
        </p:nvSpPr>
        <p:spPr>
          <a:xfrm rot="16200000">
            <a:off x="6844544" y="749094"/>
            <a:ext cx="352747" cy="2587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06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781" y="1600201"/>
            <a:ext cx="11806409" cy="4525963"/>
          </a:xfrm>
        </p:spPr>
        <p:txBody>
          <a:bodyPr>
            <a:normAutofit/>
          </a:bodyPr>
          <a:lstStyle/>
          <a:p>
            <a:r>
              <a:rPr lang="en-US" sz="2000" b="1" dirty="0" smtClean="0"/>
              <a:t>The data within a row of a table is related. So, </a:t>
            </a:r>
            <a:r>
              <a:rPr lang="en-US" sz="2000" b="1" dirty="0"/>
              <a:t>R</a:t>
            </a:r>
            <a:r>
              <a:rPr lang="en-US" sz="2000" b="1" dirty="0" smtClean="0"/>
              <a:t>ows help us organize sets of related data</a:t>
            </a:r>
            <a:r>
              <a:rPr lang="en-US" sz="2000" dirty="0" smtClean="0"/>
              <a:t>. For example, all of the data on our first row below is from the first day and all of the data taken on the second day will go in the second row.</a:t>
            </a:r>
          </a:p>
          <a:p>
            <a:endParaRPr lang="en-US" sz="2000" dirty="0"/>
          </a:p>
          <a:p>
            <a:r>
              <a:rPr lang="en-US" sz="2000" dirty="0" smtClean="0"/>
              <a:t>Let’s say that on Day 1 you measure Plant A to be 2cm tall and Plant B to be 2.5 cm tall.</a:t>
            </a:r>
          </a:p>
          <a:p>
            <a:endParaRPr lang="en-US" sz="2000" dirty="0"/>
          </a:p>
          <a:p>
            <a:r>
              <a:rPr lang="en-US" sz="2000" dirty="0" smtClean="0"/>
              <a:t>The first row has each of these observations recorded in the correct columns. The Day column has a 1 in the first row, the Plant A column has 2cm in the first row, and the Plant B column has 2.5 cm in the first row.</a:t>
            </a:r>
            <a:endParaRPr lang="en-US" sz="2000" dirty="0"/>
          </a:p>
        </p:txBody>
      </p:sp>
      <p:sp>
        <p:nvSpPr>
          <p:cNvPr id="4" name="Rounded Rectangle 3"/>
          <p:cNvSpPr/>
          <p:nvPr/>
        </p:nvSpPr>
        <p:spPr>
          <a:xfrm>
            <a:off x="4777665"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4575016" y="415251"/>
            <a:ext cx="6385278" cy="861774"/>
          </a:xfrm>
          <a:prstGeom prst="rect">
            <a:avLst/>
          </a:prstGeom>
          <a:noFill/>
        </p:spPr>
        <p:txBody>
          <a:bodyPr wrap="square" rtlCol="0">
            <a:spAutoFit/>
          </a:bodyPr>
          <a:lstStyle/>
          <a:p>
            <a:pPr algn="ctr"/>
            <a:r>
              <a:rPr lang="en-US" sz="4800" dirty="0" smtClean="0">
                <a:latin typeface="American Typewriter"/>
                <a:cs typeface="American Typewriter"/>
              </a:rPr>
              <a:t>Tables: Rows</a:t>
            </a:r>
            <a:endParaRPr lang="en-US" sz="4800" dirty="0">
              <a:latin typeface="American Typewriter"/>
              <a:cs typeface="American Typewriter"/>
            </a:endParaRPr>
          </a:p>
        </p:txBody>
      </p:sp>
      <p:grpSp>
        <p:nvGrpSpPr>
          <p:cNvPr id="34" name="Group 33"/>
          <p:cNvGrpSpPr/>
          <p:nvPr/>
        </p:nvGrpSpPr>
        <p:grpSpPr>
          <a:xfrm>
            <a:off x="603075" y="4870616"/>
            <a:ext cx="10834123" cy="1573965"/>
            <a:chOff x="109182" y="5048317"/>
            <a:chExt cx="10834123" cy="1573965"/>
          </a:xfrm>
        </p:grpSpPr>
        <p:grpSp>
          <p:nvGrpSpPr>
            <p:cNvPr id="17" name="Group 16"/>
            <p:cNvGrpSpPr/>
            <p:nvPr/>
          </p:nvGrpSpPr>
          <p:grpSpPr>
            <a:xfrm>
              <a:off x="109182" y="5048317"/>
              <a:ext cx="3278836" cy="1323439"/>
              <a:chOff x="-71051" y="5048317"/>
              <a:chExt cx="4200127" cy="1323439"/>
            </a:xfrm>
          </p:grpSpPr>
          <p:cxnSp>
            <p:nvCxnSpPr>
              <p:cNvPr id="11" name="Straight Arrow Connector 10"/>
              <p:cNvCxnSpPr/>
              <p:nvPr/>
            </p:nvCxnSpPr>
            <p:spPr>
              <a:xfrm>
                <a:off x="3069381" y="5657599"/>
                <a:ext cx="1059695"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051" y="5048317"/>
                <a:ext cx="3146852" cy="1323439"/>
              </a:xfrm>
              <a:prstGeom prst="rect">
                <a:avLst/>
              </a:prstGeom>
              <a:noFill/>
            </p:spPr>
            <p:txBody>
              <a:bodyPr wrap="square" rtlCol="0">
                <a:spAutoFit/>
              </a:bodyPr>
              <a:lstStyle/>
              <a:p>
                <a:pPr algn="just"/>
                <a:r>
                  <a:rPr lang="en-US" sz="2000" b="1" dirty="0" smtClean="0"/>
                  <a:t>This is the first row where we put our first observation for each variable.</a:t>
                </a:r>
                <a:endParaRPr lang="en-US" sz="2000" b="1" dirty="0"/>
              </a:p>
            </p:txBody>
          </p:sp>
        </p:grpSp>
        <p:grpSp>
          <p:nvGrpSpPr>
            <p:cNvPr id="31" name="Group 30"/>
            <p:cNvGrpSpPr/>
            <p:nvPr/>
          </p:nvGrpSpPr>
          <p:grpSpPr>
            <a:xfrm>
              <a:off x="8584440" y="5474495"/>
              <a:ext cx="382137" cy="393192"/>
              <a:chOff x="8366078" y="5488143"/>
              <a:chExt cx="382137" cy="393192"/>
            </a:xfrm>
          </p:grpSpPr>
          <p:cxnSp>
            <p:nvCxnSpPr>
              <p:cNvPr id="24" name="Straight Connector 23"/>
              <p:cNvCxnSpPr/>
              <p:nvPr/>
            </p:nvCxnSpPr>
            <p:spPr>
              <a:xfrm>
                <a:off x="8366078" y="5500048"/>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68350" y="5870816"/>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584442" y="5488143"/>
                <a:ext cx="0" cy="393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584442" y="5671247"/>
                <a:ext cx="163773"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2" name="Rectangle 31"/>
            <p:cNvSpPr/>
            <p:nvPr/>
          </p:nvSpPr>
          <p:spPr>
            <a:xfrm>
              <a:off x="8899925" y="5395989"/>
              <a:ext cx="2043380"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This is a Row</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746" y="5092053"/>
              <a:ext cx="4962574" cy="1530229"/>
            </a:xfrm>
            <a:prstGeom prst="rect">
              <a:avLst/>
            </a:prstGeom>
          </p:spPr>
        </p:pic>
      </p:grpSp>
      <p:cxnSp>
        <p:nvCxnSpPr>
          <p:cNvPr id="18" name="Straight Connector 17"/>
          <p:cNvCxnSpPr>
            <a:endCxn id="23" idx="0"/>
          </p:cNvCxnSpPr>
          <p:nvPr/>
        </p:nvCxnSpPr>
        <p:spPr>
          <a:xfrm flipV="1">
            <a:off x="-68411" y="925398"/>
            <a:ext cx="4805914" cy="1619"/>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10725107" y="927014"/>
            <a:ext cx="1619293" cy="1"/>
          </a:xfrm>
          <a:prstGeom prst="line">
            <a:avLst/>
          </a:prstGeom>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rot="5400000" flipH="1">
            <a:off x="12106360" y="815222"/>
            <a:ext cx="307068"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Isosceles Triangle 22"/>
          <p:cNvSpPr/>
          <p:nvPr/>
        </p:nvSpPr>
        <p:spPr>
          <a:xfrm rot="5400000">
            <a:off x="4412017" y="809949"/>
            <a:ext cx="420074" cy="230898"/>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779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83040" y="274638"/>
            <a:ext cx="5241141" cy="13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31873" y="274638"/>
            <a:ext cx="6256739" cy="1143000"/>
          </a:xfrm>
        </p:spPr>
        <p:txBody>
          <a:bodyPr>
            <a:noAutofit/>
          </a:bodyPr>
          <a:lstStyle/>
          <a:p>
            <a:r>
              <a:rPr lang="en-US" sz="4800" dirty="0" smtClean="0">
                <a:latin typeface="American Typewriter"/>
                <a:cs typeface="American Typewriter"/>
              </a:rPr>
              <a:t>Record the Data</a:t>
            </a:r>
            <a:endParaRPr lang="en-US" sz="4800" dirty="0">
              <a:latin typeface="American Typewriter"/>
              <a:cs typeface="American Typewriter"/>
            </a:endParaRPr>
          </a:p>
        </p:txBody>
      </p:sp>
      <p:sp>
        <p:nvSpPr>
          <p:cNvPr id="3" name="Content Placeholder 2"/>
          <p:cNvSpPr>
            <a:spLocks noGrp="1"/>
          </p:cNvSpPr>
          <p:nvPr>
            <p:ph idx="1"/>
          </p:nvPr>
        </p:nvSpPr>
        <p:spPr>
          <a:xfrm>
            <a:off x="360119" y="1761448"/>
            <a:ext cx="11384490" cy="2410796"/>
          </a:xfrm>
        </p:spPr>
        <p:txBody>
          <a:bodyPr>
            <a:normAutofit fontScale="92500" lnSpcReduction="20000"/>
          </a:bodyPr>
          <a:lstStyle/>
          <a:p>
            <a:r>
              <a:rPr lang="en-US" sz="2000" dirty="0" smtClean="0"/>
              <a:t>You continue to make measurements of the plants for each day and record the following values:</a:t>
            </a:r>
          </a:p>
          <a:p>
            <a:pPr marL="0" indent="0">
              <a:buNone/>
            </a:pPr>
            <a:endParaRPr lang="en-US" sz="2000" dirty="0" smtClean="0"/>
          </a:p>
          <a:p>
            <a:pPr lvl="1"/>
            <a:r>
              <a:rPr lang="en-US" sz="2000" dirty="0" smtClean="0"/>
              <a:t>Day 1: Plant A was 2 cm tall and Plant B was 2.5 cm tall</a:t>
            </a:r>
          </a:p>
          <a:p>
            <a:pPr lvl="1"/>
            <a:r>
              <a:rPr lang="en-US" sz="2000" dirty="0" smtClean="0"/>
              <a:t>Day 2: Plant A was 7.5 cm tall and Plant B was 10 cm tall</a:t>
            </a:r>
          </a:p>
          <a:p>
            <a:pPr lvl="1"/>
            <a:r>
              <a:rPr lang="en-US" sz="2000" dirty="0" smtClean="0"/>
              <a:t>Day 3: Plant A was 13 cm tall and Plant B was 17 cm tall</a:t>
            </a:r>
          </a:p>
          <a:p>
            <a:pPr lvl="1"/>
            <a:r>
              <a:rPr lang="en-US" sz="2000" dirty="0" smtClean="0"/>
              <a:t>Day 4: Plant A was 15 cm tall and Plant B was 25 cm tall</a:t>
            </a:r>
          </a:p>
          <a:p>
            <a:pPr marL="457200" lvl="1" indent="0">
              <a:buNone/>
            </a:pPr>
            <a:endParaRPr lang="en-US" sz="2000" dirty="0"/>
          </a:p>
          <a:p>
            <a:pPr marL="457200" lvl="1" indent="0">
              <a:buNone/>
            </a:pPr>
            <a:r>
              <a:rPr lang="en-US" sz="2000" b="1" dirty="0" smtClean="0"/>
              <a:t>Below is how you would record this data properly in a table:</a:t>
            </a:r>
          </a:p>
        </p:txBody>
      </p:sp>
      <p:cxnSp>
        <p:nvCxnSpPr>
          <p:cNvPr id="5" name="Straight Connector 4"/>
          <p:cNvCxnSpPr/>
          <p:nvPr/>
        </p:nvCxnSpPr>
        <p:spPr>
          <a:xfrm flipH="1">
            <a:off x="13837" y="900602"/>
            <a:ext cx="5469203"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H="1" flipV="1">
            <a:off x="10724181" y="900602"/>
            <a:ext cx="1020428" cy="1"/>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11744609" y="900603"/>
            <a:ext cx="0" cy="311039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11727180" y="4010997"/>
            <a:ext cx="617221" cy="1"/>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800499970"/>
              </p:ext>
            </p:extLst>
          </p:nvPr>
        </p:nvGraphicFramePr>
        <p:xfrm>
          <a:off x="917073" y="4656486"/>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Day </a:t>
                      </a:r>
                      <a:endParaRPr lang="en-US" dirty="0"/>
                    </a:p>
                  </a:txBody>
                  <a:tcPr/>
                </a:tc>
                <a:tc>
                  <a:txBody>
                    <a:bodyPr/>
                    <a:lstStyle/>
                    <a:p>
                      <a:pPr algn="ctr"/>
                      <a:r>
                        <a:rPr lang="en-US" dirty="0" smtClean="0"/>
                        <a:t>Plant A (Fertilizer 1)</a:t>
                      </a:r>
                      <a:endParaRPr lang="en-US" dirty="0"/>
                    </a:p>
                  </a:txBody>
                  <a:tcPr/>
                </a:tc>
                <a:tc>
                  <a:txBody>
                    <a:bodyPr/>
                    <a:lstStyle/>
                    <a:p>
                      <a:pPr algn="ctr"/>
                      <a:r>
                        <a:rPr lang="en-US" dirty="0" smtClean="0"/>
                        <a:t>Plant B (Fertilizer</a:t>
                      </a:r>
                      <a:r>
                        <a:rPr lang="en-US" baseline="0" dirty="0" smtClean="0"/>
                        <a:t> 2)</a:t>
                      </a:r>
                      <a:endParaRPr lang="en-US" dirty="0"/>
                    </a:p>
                  </a:txBody>
                  <a:tcPr/>
                </a:tc>
              </a:tr>
              <a:tr h="370840">
                <a:tc>
                  <a:txBody>
                    <a:bodyPr/>
                    <a:lstStyle/>
                    <a:p>
                      <a:pPr algn="ctr"/>
                      <a:r>
                        <a:rPr lang="en-US" dirty="0" smtClean="0"/>
                        <a:t>1</a:t>
                      </a:r>
                    </a:p>
                  </a:txBody>
                  <a:tcPr/>
                </a:tc>
                <a:tc>
                  <a:txBody>
                    <a:bodyPr/>
                    <a:lstStyle/>
                    <a:p>
                      <a:pPr algn="ctr"/>
                      <a:r>
                        <a:rPr lang="en-US" dirty="0" smtClean="0"/>
                        <a:t>2 cm</a:t>
                      </a:r>
                      <a:endParaRPr lang="en-US" dirty="0"/>
                    </a:p>
                  </a:txBody>
                  <a:tcPr/>
                </a:tc>
                <a:tc>
                  <a:txBody>
                    <a:bodyPr/>
                    <a:lstStyle/>
                    <a:p>
                      <a:pPr algn="ctr"/>
                      <a:r>
                        <a:rPr lang="en-US" dirty="0" smtClean="0"/>
                        <a:t>2.5 cm</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7.5 cm</a:t>
                      </a:r>
                      <a:endParaRPr lang="en-US" dirty="0"/>
                    </a:p>
                  </a:txBody>
                  <a:tcPr/>
                </a:tc>
                <a:tc>
                  <a:txBody>
                    <a:bodyPr/>
                    <a:lstStyle/>
                    <a:p>
                      <a:pPr algn="ctr"/>
                      <a:r>
                        <a:rPr lang="en-US" dirty="0" smtClean="0"/>
                        <a:t>10 cm </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13 cm</a:t>
                      </a:r>
                      <a:endParaRPr lang="en-US" dirty="0"/>
                    </a:p>
                  </a:txBody>
                  <a:tcPr/>
                </a:tc>
                <a:tc>
                  <a:txBody>
                    <a:bodyPr/>
                    <a:lstStyle/>
                    <a:p>
                      <a:pPr algn="ctr"/>
                      <a:r>
                        <a:rPr lang="en-US" dirty="0" smtClean="0"/>
                        <a:t>17 cm</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15 cm</a:t>
                      </a:r>
                      <a:endParaRPr lang="en-US" dirty="0"/>
                    </a:p>
                  </a:txBody>
                  <a:tcPr/>
                </a:tc>
                <a:tc>
                  <a:txBody>
                    <a:bodyPr/>
                    <a:lstStyle/>
                    <a:p>
                      <a:pPr algn="ctr"/>
                      <a:r>
                        <a:rPr lang="en-US" dirty="0" smtClean="0"/>
                        <a:t>25 cm</a:t>
                      </a:r>
                      <a:endParaRPr lang="en-US" dirty="0"/>
                    </a:p>
                  </a:txBody>
                  <a:tcPr/>
                </a:tc>
              </a:tr>
            </a:tbl>
          </a:graphicData>
        </a:graphic>
      </p:graphicFrame>
      <p:pic>
        <p:nvPicPr>
          <p:cNvPr id="16" name="Picture 15"/>
          <p:cNvPicPr>
            <a:picLocks noChangeAspect="1"/>
          </p:cNvPicPr>
          <p:nvPr/>
        </p:nvPicPr>
        <p:blipFill>
          <a:blip r:embed="rId3">
            <a:clrChange>
              <a:clrFrom>
                <a:srgbClr val="FFFFFF"/>
              </a:clrFrom>
              <a:clrTo>
                <a:srgbClr val="FFFFFF">
                  <a:alpha val="0"/>
                </a:srgbClr>
              </a:clrTo>
            </a:clrChange>
          </a:blip>
          <a:stretch>
            <a:fillRect/>
          </a:stretch>
        </p:blipFill>
        <p:spPr>
          <a:xfrm>
            <a:off x="9006020" y="2248609"/>
            <a:ext cx="2721160" cy="3161971"/>
          </a:xfrm>
          <a:prstGeom prst="rect">
            <a:avLst/>
          </a:prstGeom>
        </p:spPr>
      </p:pic>
      <p:sp>
        <p:nvSpPr>
          <p:cNvPr id="17" name="Isosceles Triangle 16"/>
          <p:cNvSpPr/>
          <p:nvPr/>
        </p:nvSpPr>
        <p:spPr>
          <a:xfrm rot="5400000" flipH="1">
            <a:off x="12066091" y="3893935"/>
            <a:ext cx="355206" cy="201412"/>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396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4878293" y="5162105"/>
            <a:ext cx="5543515" cy="105271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TextBox 3"/>
          <p:cNvSpPr txBox="1"/>
          <p:nvPr/>
        </p:nvSpPr>
        <p:spPr>
          <a:xfrm>
            <a:off x="5039559" y="5183194"/>
            <a:ext cx="5624148" cy="830997"/>
          </a:xfrm>
          <a:prstGeom prst="rect">
            <a:avLst/>
          </a:prstGeom>
          <a:noFill/>
        </p:spPr>
        <p:txBody>
          <a:bodyPr wrap="square" rtlCol="0">
            <a:spAutoFit/>
          </a:bodyPr>
          <a:lstStyle/>
          <a:p>
            <a:r>
              <a:rPr lang="en-US" sz="4800" dirty="0" smtClean="0">
                <a:latin typeface="American Typewriter"/>
                <a:cs typeface="American Typewriter"/>
              </a:rPr>
              <a:t>Analyze the Data</a:t>
            </a:r>
            <a:endParaRPr lang="en-US" sz="4800" dirty="0">
              <a:latin typeface="American Typewriter"/>
              <a:cs typeface="American Typewriter"/>
            </a:endParaRPr>
          </a:p>
        </p:txBody>
      </p:sp>
      <p:cxnSp>
        <p:nvCxnSpPr>
          <p:cNvPr id="5" name="Straight Connector 4"/>
          <p:cNvCxnSpPr/>
          <p:nvPr/>
        </p:nvCxnSpPr>
        <p:spPr>
          <a:xfrm flipV="1">
            <a:off x="0" y="4467977"/>
            <a:ext cx="2862470" cy="2"/>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2862470" y="4467978"/>
            <a:ext cx="0" cy="129553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2862470" y="5763508"/>
            <a:ext cx="2015823" cy="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0421808" y="5808271"/>
            <a:ext cx="1363792"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1785600" y="2336800"/>
            <a:ext cx="0" cy="3471471"/>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1785600" y="2336800"/>
            <a:ext cx="558800" cy="0"/>
          </a:xfrm>
          <a:prstGeom prst="line">
            <a:avLst/>
          </a:prstGeom>
        </p:spPr>
        <p:style>
          <a:lnRef idx="3">
            <a:schemeClr val="dk1"/>
          </a:lnRef>
          <a:fillRef idx="0">
            <a:schemeClr val="dk1"/>
          </a:fillRef>
          <a:effectRef idx="2">
            <a:schemeClr val="dk1"/>
          </a:effectRef>
          <a:fontRef idx="minor">
            <a:schemeClr val="tx1"/>
          </a:fontRef>
        </p:style>
      </p:cxnSp>
      <p:pic>
        <p:nvPicPr>
          <p:cNvPr id="21" name="Picture 20"/>
          <p:cNvPicPr>
            <a:picLocks noChangeAspect="1"/>
          </p:cNvPicPr>
          <p:nvPr/>
        </p:nvPicPr>
        <p:blipFill>
          <a:blip r:embed="rId3">
            <a:clrChange>
              <a:clrFrom>
                <a:srgbClr val="FFFFFF"/>
              </a:clrFrom>
              <a:clrTo>
                <a:srgbClr val="FFFFFF">
                  <a:alpha val="0"/>
                </a:srgbClr>
              </a:clrTo>
            </a:clrChange>
          </a:blip>
          <a:stretch>
            <a:fillRect/>
          </a:stretch>
        </p:blipFill>
        <p:spPr>
          <a:xfrm>
            <a:off x="1716220" y="267409"/>
            <a:ext cx="2721160" cy="3161971"/>
          </a:xfrm>
          <a:prstGeom prst="rect">
            <a:avLst/>
          </a:prstGeom>
        </p:spPr>
      </p:pic>
      <p:pic>
        <p:nvPicPr>
          <p:cNvPr id="22" name="Picture 21" descr="magGlass.png"/>
          <p:cNvPicPr>
            <a:picLocks noChangeAspect="1"/>
          </p:cNvPicPr>
          <p:nvPr/>
        </p:nvPicPr>
        <p:blipFill>
          <a:blip r:embed="rId4">
            <a:clrChange>
              <a:clrFrom>
                <a:srgbClr val="E5F5FF"/>
              </a:clrFrom>
              <a:clrTo>
                <a:srgbClr val="E5F5FF">
                  <a:alpha val="0"/>
                </a:srgbClr>
              </a:clrTo>
            </a:clrChange>
            <a:extLst>
              <a:ext uri="{28A0092B-C50C-407E-A947-70E740481C1C}">
                <a14:useLocalDpi xmlns:a14="http://schemas.microsoft.com/office/drawing/2010/main" val="0"/>
              </a:ext>
            </a:extLst>
          </a:blip>
          <a:stretch>
            <a:fillRect/>
          </a:stretch>
        </p:blipFill>
        <p:spPr>
          <a:xfrm flipH="1">
            <a:off x="-212675" y="367562"/>
            <a:ext cx="3857789" cy="4100417"/>
          </a:xfrm>
          <a:prstGeom prst="rect">
            <a:avLst/>
          </a:prstGeom>
        </p:spPr>
      </p:pic>
      <p:sp>
        <p:nvSpPr>
          <p:cNvPr id="23" name="TextBox 22"/>
          <p:cNvSpPr txBox="1"/>
          <p:nvPr/>
        </p:nvSpPr>
        <p:spPr>
          <a:xfrm>
            <a:off x="4234181" y="1244600"/>
            <a:ext cx="7348220" cy="2862322"/>
          </a:xfrm>
          <a:prstGeom prst="rect">
            <a:avLst/>
          </a:prstGeom>
          <a:noFill/>
        </p:spPr>
        <p:txBody>
          <a:bodyPr wrap="square" rtlCol="0">
            <a:spAutoFit/>
          </a:bodyPr>
          <a:lstStyle/>
          <a:p>
            <a:pPr marL="285750" indent="-285750">
              <a:buFont typeface="Arial"/>
              <a:buChar char="•"/>
            </a:pPr>
            <a:r>
              <a:rPr lang="en-US" sz="2000" dirty="0" smtClean="0"/>
              <a:t>When you analyze your data, you are trying to make sense of it and learn from it. You should put your data into charts and graphs to help you view your data better.</a:t>
            </a:r>
          </a:p>
          <a:p>
            <a:endParaRPr lang="en-US" sz="2000" dirty="0" smtClean="0"/>
          </a:p>
          <a:p>
            <a:pPr marL="285750" indent="-285750">
              <a:buFont typeface="Arial"/>
              <a:buChar char="•"/>
            </a:pPr>
            <a:r>
              <a:rPr lang="en-US" sz="2000" dirty="0" smtClean="0"/>
              <a:t>Charts and graphs help make the data from your table more visual. This will help you spot trends and reach conclusions.</a:t>
            </a:r>
          </a:p>
          <a:p>
            <a:endParaRPr lang="en-US" sz="2000" dirty="0" smtClean="0"/>
          </a:p>
          <a:p>
            <a:pPr marL="285750" indent="-285750">
              <a:buFont typeface="Arial"/>
              <a:buChar char="•"/>
            </a:pPr>
            <a:r>
              <a:rPr lang="en-US" sz="2000" dirty="0" smtClean="0"/>
              <a:t>One great way to visualize data that you want to compare, like heights or amounts, is with </a:t>
            </a:r>
            <a:r>
              <a:rPr lang="en-US" sz="2000" i="1" dirty="0" smtClean="0"/>
              <a:t>Bar Graphs</a:t>
            </a:r>
            <a:r>
              <a:rPr lang="en-US" sz="2000" dirty="0" smtClean="0"/>
              <a:t>.</a:t>
            </a:r>
            <a:endParaRPr lang="en-US" sz="2000" dirty="0"/>
          </a:p>
        </p:txBody>
      </p:sp>
      <p:sp>
        <p:nvSpPr>
          <p:cNvPr id="24" name="Isosceles Triangle 23"/>
          <p:cNvSpPr/>
          <p:nvPr/>
        </p:nvSpPr>
        <p:spPr>
          <a:xfrm rot="5400000" flipH="1">
            <a:off x="12123142" y="2242543"/>
            <a:ext cx="241103"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421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49854" y="405303"/>
            <a:ext cx="3958855" cy="769441"/>
          </a:xfrm>
          <a:prstGeom prst="rect">
            <a:avLst/>
          </a:prstGeom>
          <a:noFill/>
        </p:spPr>
        <p:txBody>
          <a:bodyPr wrap="square" rtlCol="0">
            <a:spAutoFit/>
          </a:bodyPr>
          <a:lstStyle/>
          <a:p>
            <a:pPr algn="ctr"/>
            <a:r>
              <a:rPr lang="en-US" sz="4400" dirty="0" smtClean="0">
                <a:latin typeface="American Typewriter"/>
                <a:cs typeface="American Typewriter"/>
              </a:rPr>
              <a:t>Bar Graphs</a:t>
            </a:r>
            <a:endParaRPr lang="en-US" sz="4400" dirty="0">
              <a:latin typeface="American Typewriter"/>
              <a:cs typeface="American Typewriter"/>
            </a:endParaRPr>
          </a:p>
        </p:txBody>
      </p:sp>
      <p:sp>
        <p:nvSpPr>
          <p:cNvPr id="26" name="TextBox 25"/>
          <p:cNvSpPr txBox="1"/>
          <p:nvPr/>
        </p:nvSpPr>
        <p:spPr>
          <a:xfrm>
            <a:off x="175649" y="1778197"/>
            <a:ext cx="4688474" cy="3893374"/>
          </a:xfrm>
          <a:prstGeom prst="rect">
            <a:avLst/>
          </a:prstGeom>
          <a:noFill/>
        </p:spPr>
        <p:txBody>
          <a:bodyPr wrap="square" rtlCol="0">
            <a:spAutoFit/>
          </a:bodyPr>
          <a:lstStyle/>
          <a:p>
            <a:pPr algn="ctr"/>
            <a:r>
              <a:rPr lang="en-US" sz="1900" b="1" dirty="0" smtClean="0">
                <a:solidFill>
                  <a:srgbClr val="3366FF"/>
                </a:solidFill>
              </a:rPr>
              <a:t>Bar Graphs </a:t>
            </a:r>
            <a:r>
              <a:rPr lang="en-US" sz="1900" dirty="0" smtClean="0"/>
              <a:t>are used to show the </a:t>
            </a:r>
            <a:r>
              <a:rPr lang="en-US" sz="1900" b="1" u="sng" dirty="0" smtClean="0"/>
              <a:t>total change </a:t>
            </a:r>
            <a:r>
              <a:rPr lang="en-US" sz="1900" dirty="0" smtClean="0"/>
              <a:t>in something.</a:t>
            </a:r>
          </a:p>
          <a:p>
            <a:pPr algn="ctr"/>
            <a:endParaRPr lang="en-US" sz="1900" dirty="0"/>
          </a:p>
          <a:p>
            <a:pPr algn="ctr"/>
            <a:endParaRPr lang="en-US" sz="1900" dirty="0" smtClean="0"/>
          </a:p>
          <a:p>
            <a:pPr marL="342900" indent="-342900">
              <a:buFont typeface="Arial"/>
              <a:buChar char="•"/>
            </a:pPr>
            <a:r>
              <a:rPr lang="en-US" sz="1900" dirty="0" smtClean="0"/>
              <a:t> The </a:t>
            </a:r>
            <a:r>
              <a:rPr lang="en-US" sz="1900" u="sng" dirty="0" smtClean="0">
                <a:solidFill>
                  <a:srgbClr val="FF6600"/>
                </a:solidFill>
              </a:rPr>
              <a:t>Independent Variable </a:t>
            </a:r>
            <a:r>
              <a:rPr lang="en-US" sz="1900" dirty="0" smtClean="0"/>
              <a:t>(the type of fertilizer used) goes on the </a:t>
            </a:r>
            <a:r>
              <a:rPr lang="en-US" sz="1900" dirty="0" smtClean="0">
                <a:solidFill>
                  <a:srgbClr val="FF6600"/>
                </a:solidFill>
              </a:rPr>
              <a:t>X Axis </a:t>
            </a:r>
            <a:r>
              <a:rPr lang="en-US" sz="1900" dirty="0" smtClean="0"/>
              <a:t>and the </a:t>
            </a:r>
            <a:r>
              <a:rPr lang="en-US" sz="1900" u="sng" dirty="0" smtClean="0">
                <a:solidFill>
                  <a:srgbClr val="B543BD"/>
                </a:solidFill>
              </a:rPr>
              <a:t>Dependent Variable </a:t>
            </a:r>
            <a:r>
              <a:rPr lang="en-US" sz="1900" dirty="0" smtClean="0"/>
              <a:t>(the height of the plants) goes on the </a:t>
            </a:r>
            <a:r>
              <a:rPr lang="en-US" sz="1900" dirty="0" smtClean="0">
                <a:solidFill>
                  <a:srgbClr val="B543BD"/>
                </a:solidFill>
              </a:rPr>
              <a:t>Y axis</a:t>
            </a:r>
            <a:r>
              <a:rPr lang="en-US" sz="1900" dirty="0" smtClean="0"/>
              <a:t>.</a:t>
            </a:r>
          </a:p>
          <a:p>
            <a:pPr marL="342900" indent="-342900">
              <a:buFont typeface="Arial"/>
              <a:buChar char="•"/>
            </a:pPr>
            <a:endParaRPr lang="en-US" sz="1900" dirty="0"/>
          </a:p>
          <a:p>
            <a:pPr marL="342900" indent="-342900">
              <a:buFont typeface="Arial"/>
              <a:buChar char="•"/>
            </a:pPr>
            <a:r>
              <a:rPr lang="en-US" sz="1900" dirty="0" smtClean="0"/>
              <a:t>By displaying our data with a </a:t>
            </a:r>
            <a:r>
              <a:rPr lang="en-US" sz="1900" dirty="0" smtClean="0">
                <a:solidFill>
                  <a:srgbClr val="3366FF"/>
                </a:solidFill>
              </a:rPr>
              <a:t>Bar Graph</a:t>
            </a:r>
            <a:r>
              <a:rPr lang="en-US" sz="1900" dirty="0" smtClean="0"/>
              <a:t>, we can easily compare the height of Plant A to Plant B and see that Plant B grew taller</a:t>
            </a:r>
            <a:endParaRPr lang="en-US" sz="1900" dirty="0"/>
          </a:p>
        </p:txBody>
      </p:sp>
      <p:cxnSp>
        <p:nvCxnSpPr>
          <p:cNvPr id="34" name="Straight Connector 33"/>
          <p:cNvCxnSpPr/>
          <p:nvPr/>
        </p:nvCxnSpPr>
        <p:spPr>
          <a:xfrm>
            <a:off x="498572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43" name="Group 42"/>
          <p:cNvGrpSpPr/>
          <p:nvPr/>
        </p:nvGrpSpPr>
        <p:grpSpPr>
          <a:xfrm>
            <a:off x="5346420" y="394321"/>
            <a:ext cx="6876377" cy="6057664"/>
            <a:chOff x="5346420" y="394321"/>
            <a:chExt cx="6876377" cy="6057664"/>
          </a:xfrm>
        </p:grpSpPr>
        <p:grpSp>
          <p:nvGrpSpPr>
            <p:cNvPr id="22" name="Group 21"/>
            <p:cNvGrpSpPr/>
            <p:nvPr/>
          </p:nvGrpSpPr>
          <p:grpSpPr>
            <a:xfrm>
              <a:off x="5346420" y="394321"/>
              <a:ext cx="5863396" cy="6057664"/>
              <a:chOff x="1159722" y="634969"/>
              <a:chExt cx="5863396" cy="6057664"/>
            </a:xfrm>
          </p:grpSpPr>
          <p:grpSp>
            <p:nvGrpSpPr>
              <p:cNvPr id="20" name="Group 19"/>
              <p:cNvGrpSpPr/>
              <p:nvPr/>
            </p:nvGrpSpPr>
            <p:grpSpPr>
              <a:xfrm>
                <a:off x="1159722" y="634969"/>
                <a:ext cx="5863396" cy="5670348"/>
                <a:chOff x="1159722" y="634969"/>
                <a:chExt cx="5863396" cy="5670348"/>
              </a:xfrm>
            </p:grpSpPr>
            <p:graphicFrame>
              <p:nvGraphicFramePr>
                <p:cNvPr id="4" name="Chart 3"/>
                <p:cNvGraphicFramePr/>
                <p:nvPr>
                  <p:extLst>
                    <p:ext uri="{D42A27DB-BD31-4B8C-83A1-F6EECF244321}">
                      <p14:modId xmlns:p14="http://schemas.microsoft.com/office/powerpoint/2010/main" val="757405137"/>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702290" y="5935985"/>
                  <a:ext cx="1297100" cy="369332"/>
                </a:xfrm>
                <a:prstGeom prst="rect">
                  <a:avLst/>
                </a:prstGeom>
                <a:noFill/>
              </p:spPr>
              <p:txBody>
                <a:bodyPr wrap="square" rtlCol="0">
                  <a:spAutoFit/>
                </a:bodyPr>
                <a:lstStyle/>
                <a:p>
                  <a:pPr algn="ctr"/>
                  <a:r>
                    <a:rPr lang="en-US" dirty="0" smtClean="0"/>
                    <a:t>Fertilizer 1</a:t>
                  </a:r>
                  <a:endParaRPr lang="en-US" dirty="0"/>
                </a:p>
              </p:txBody>
            </p:sp>
            <p:sp>
              <p:nvSpPr>
                <p:cNvPr id="7" name="TextBox 6"/>
                <p:cNvSpPr txBox="1"/>
                <p:nvPr/>
              </p:nvSpPr>
              <p:spPr>
                <a:xfrm>
                  <a:off x="4945192" y="5935985"/>
                  <a:ext cx="1297100" cy="369332"/>
                </a:xfrm>
                <a:prstGeom prst="rect">
                  <a:avLst/>
                </a:prstGeom>
                <a:noFill/>
              </p:spPr>
              <p:txBody>
                <a:bodyPr wrap="square" rtlCol="0">
                  <a:spAutoFit/>
                </a:bodyPr>
                <a:lstStyle/>
                <a:p>
                  <a:pPr algn="ctr"/>
                  <a:r>
                    <a:rPr lang="en-US" dirty="0" smtClean="0"/>
                    <a:t>Fertilizer 2</a:t>
                  </a:r>
                  <a:endParaRPr lang="en-US" dirty="0"/>
                </a:p>
              </p:txBody>
            </p:sp>
            <p:sp>
              <p:nvSpPr>
                <p:cNvPr id="8" name="TextBox 7"/>
                <p:cNvSpPr txBox="1"/>
                <p:nvPr/>
              </p:nvSpPr>
              <p:spPr>
                <a:xfrm rot="16200000">
                  <a:off x="406320" y="3398824"/>
                  <a:ext cx="1876136" cy="369332"/>
                </a:xfrm>
                <a:prstGeom prst="rect">
                  <a:avLst/>
                </a:prstGeom>
                <a:noFill/>
              </p:spPr>
              <p:txBody>
                <a:bodyPr wrap="square" rtlCol="0">
                  <a:spAutoFit/>
                </a:bodyPr>
                <a:lstStyle/>
                <a:p>
                  <a:pPr algn="ctr"/>
                  <a:r>
                    <a:rPr lang="en-US" b="1" dirty="0" smtClean="0">
                      <a:solidFill>
                        <a:srgbClr val="B543BD"/>
                      </a:solidFill>
                    </a:rPr>
                    <a:t>Plant Height (cm) </a:t>
                  </a:r>
                  <a:endParaRPr lang="en-US" b="1" dirty="0">
                    <a:solidFill>
                      <a:srgbClr val="B543BD"/>
                    </a:solidFill>
                  </a:endParaRPr>
                </a:p>
              </p:txBody>
            </p:sp>
            <p:sp>
              <p:nvSpPr>
                <p:cNvPr id="11" name="TextBox 10"/>
                <p:cNvSpPr txBox="1"/>
                <p:nvPr/>
              </p:nvSpPr>
              <p:spPr>
                <a:xfrm>
                  <a:off x="2925227"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7" name="Group 16"/>
                <p:cNvGrpSpPr/>
                <p:nvPr/>
              </p:nvGrpSpPr>
              <p:grpSpPr>
                <a:xfrm>
                  <a:off x="2925227" y="3871264"/>
                  <a:ext cx="3154926" cy="369522"/>
                  <a:chOff x="2925227" y="4388160"/>
                  <a:chExt cx="3154926" cy="369522"/>
                </a:xfrm>
              </p:grpSpPr>
              <p:sp>
                <p:nvSpPr>
                  <p:cNvPr id="12" name="TextBox 11"/>
                  <p:cNvSpPr txBox="1"/>
                  <p:nvPr/>
                </p:nvSpPr>
                <p:spPr>
                  <a:xfrm>
                    <a:off x="2925227" y="4388160"/>
                    <a:ext cx="959313" cy="369332"/>
                  </a:xfrm>
                  <a:prstGeom prst="rect">
                    <a:avLst/>
                  </a:prstGeom>
                  <a:noFill/>
                </p:spPr>
                <p:txBody>
                  <a:bodyPr wrap="square" rtlCol="0">
                    <a:spAutoFit/>
                  </a:bodyPr>
                  <a:lstStyle/>
                  <a:p>
                    <a:r>
                      <a:rPr lang="en-US" dirty="0" smtClean="0"/>
                      <a:t>Plant A</a:t>
                    </a:r>
                    <a:endParaRPr lang="en-US" dirty="0"/>
                  </a:p>
                </p:txBody>
              </p:sp>
              <p:sp>
                <p:nvSpPr>
                  <p:cNvPr id="16" name="TextBox 15"/>
                  <p:cNvSpPr txBox="1"/>
                  <p:nvPr/>
                </p:nvSpPr>
                <p:spPr>
                  <a:xfrm>
                    <a:off x="5120840" y="4388350"/>
                    <a:ext cx="959313" cy="369332"/>
                  </a:xfrm>
                  <a:prstGeom prst="rect">
                    <a:avLst/>
                  </a:prstGeom>
                  <a:noFill/>
                </p:spPr>
                <p:txBody>
                  <a:bodyPr wrap="square" rtlCol="0">
                    <a:spAutoFit/>
                  </a:bodyPr>
                  <a:lstStyle/>
                  <a:p>
                    <a:r>
                      <a:rPr lang="en-US" dirty="0" smtClean="0"/>
                      <a:t>Plant B</a:t>
                    </a:r>
                    <a:endParaRPr lang="en-US" dirty="0"/>
                  </a:p>
                </p:txBody>
              </p:sp>
            </p:grpSp>
          </p:grpSp>
          <p:sp>
            <p:nvSpPr>
              <p:cNvPr id="21" name="TextBox 20"/>
              <p:cNvSpPr txBox="1"/>
              <p:nvPr/>
            </p:nvSpPr>
            <p:spPr>
              <a:xfrm>
                <a:off x="3404884" y="6323301"/>
                <a:ext cx="2378017" cy="369332"/>
              </a:xfrm>
              <a:prstGeom prst="rect">
                <a:avLst/>
              </a:prstGeom>
              <a:noFill/>
            </p:spPr>
            <p:txBody>
              <a:bodyPr wrap="square" rtlCol="0">
                <a:spAutoFit/>
              </a:bodyPr>
              <a:lstStyle/>
              <a:p>
                <a:r>
                  <a:rPr lang="en-US" b="1" dirty="0" smtClean="0">
                    <a:solidFill>
                      <a:srgbClr val="FF6600"/>
                    </a:solidFill>
                  </a:rPr>
                  <a:t>Type of Fertilizer Used</a:t>
                </a:r>
                <a:endParaRPr lang="en-US" b="1" dirty="0">
                  <a:solidFill>
                    <a:srgbClr val="FF6600"/>
                  </a:solidFill>
                </a:endParaRPr>
              </a:p>
            </p:txBody>
          </p:sp>
        </p:grpSp>
        <p:sp>
          <p:nvSpPr>
            <p:cNvPr id="27" name="TextBox 26"/>
            <p:cNvSpPr txBox="1"/>
            <p:nvPr/>
          </p:nvSpPr>
          <p:spPr>
            <a:xfrm>
              <a:off x="1092754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
          <p:nvSpPr>
            <p:cNvPr id="28" name="TextBox 27"/>
            <p:cNvSpPr txBox="1"/>
            <p:nvPr/>
          </p:nvSpPr>
          <p:spPr>
            <a:xfrm>
              <a:off x="5753101"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cxnSp>
          <p:nvCxnSpPr>
            <p:cNvPr id="30" name="Straight Connector 29"/>
            <p:cNvCxnSpPr/>
            <p:nvPr/>
          </p:nvCxnSpPr>
          <p:spPr>
            <a:xfrm>
              <a:off x="6397022" y="1513117"/>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400725" y="5525579"/>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23483" y="4684572"/>
              <a:ext cx="485957" cy="369332"/>
            </a:xfrm>
            <a:prstGeom prst="rect">
              <a:avLst/>
            </a:prstGeom>
            <a:solidFill>
              <a:schemeClr val="bg1"/>
            </a:solidFill>
          </p:spPr>
          <p:txBody>
            <a:bodyPr wrap="square" rtlCol="0">
              <a:spAutoFit/>
            </a:bodyPr>
            <a:lstStyle/>
            <a:p>
              <a:pPr algn="ctr"/>
              <a:r>
                <a:rPr lang="en-US" dirty="0"/>
                <a:t>5</a:t>
              </a:r>
            </a:p>
          </p:txBody>
        </p:sp>
        <p:sp>
          <p:nvSpPr>
            <p:cNvPr id="38" name="TextBox 37"/>
            <p:cNvSpPr txBox="1"/>
            <p:nvPr/>
          </p:nvSpPr>
          <p:spPr>
            <a:xfrm>
              <a:off x="5823483" y="4002670"/>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39" name="TextBox 38"/>
            <p:cNvSpPr txBox="1"/>
            <p:nvPr/>
          </p:nvSpPr>
          <p:spPr>
            <a:xfrm>
              <a:off x="5823483" y="3261474"/>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40" name="TextBox 39"/>
            <p:cNvSpPr txBox="1"/>
            <p:nvPr/>
          </p:nvSpPr>
          <p:spPr>
            <a:xfrm>
              <a:off x="5823483" y="2612300"/>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41" name="TextBox 40"/>
            <p:cNvSpPr txBox="1"/>
            <p:nvPr/>
          </p:nvSpPr>
          <p:spPr>
            <a:xfrm>
              <a:off x="5823483" y="203584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42" name="TextBox 41"/>
            <p:cNvSpPr txBox="1"/>
            <p:nvPr/>
          </p:nvSpPr>
          <p:spPr>
            <a:xfrm>
              <a:off x="5823483" y="1328451"/>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grpSp>
      <p:sp>
        <p:nvSpPr>
          <p:cNvPr id="45" name="Oval 44"/>
          <p:cNvSpPr/>
          <p:nvPr/>
        </p:nvSpPr>
        <p:spPr>
          <a:xfrm>
            <a:off x="6400725" y="5473098"/>
            <a:ext cx="94252"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56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66313" y="266606"/>
            <a:ext cx="3948196" cy="114500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06074" y="259001"/>
            <a:ext cx="4572646" cy="1143000"/>
          </a:xfrm>
        </p:spPr>
        <p:txBody>
          <a:bodyPr>
            <a:normAutofit/>
          </a:bodyPr>
          <a:lstStyle/>
          <a:p>
            <a:r>
              <a:rPr lang="en-US" sz="5400" dirty="0" smtClean="0">
                <a:latin typeface="American Typewriter"/>
                <a:cs typeface="American Typewriter"/>
              </a:rPr>
              <a:t>Conclusion</a:t>
            </a:r>
            <a:endParaRPr lang="en-US" sz="5400" dirty="0">
              <a:latin typeface="American Typewriter"/>
              <a:cs typeface="American Typewriter"/>
            </a:endParaRPr>
          </a:p>
        </p:txBody>
      </p:sp>
      <p:sp>
        <p:nvSpPr>
          <p:cNvPr id="4" name="TextBox 3"/>
          <p:cNvSpPr txBox="1"/>
          <p:nvPr/>
        </p:nvSpPr>
        <p:spPr>
          <a:xfrm>
            <a:off x="541838" y="1552222"/>
            <a:ext cx="11405683" cy="4093428"/>
          </a:xfrm>
          <a:prstGeom prst="rect">
            <a:avLst/>
          </a:prstGeom>
          <a:noFill/>
        </p:spPr>
        <p:txBody>
          <a:bodyPr wrap="square" rtlCol="0">
            <a:spAutoFit/>
          </a:bodyPr>
          <a:lstStyle/>
          <a:p>
            <a:r>
              <a:rPr lang="en-US" sz="2000" b="1" dirty="0" smtClean="0"/>
              <a:t>From our data, we conclude that our hypothesis was correct and Fertilizer 2 helped Plant B grow taller than Plant A.</a:t>
            </a:r>
          </a:p>
          <a:p>
            <a:pPr marL="342900" indent="-342900">
              <a:buFont typeface="Arial"/>
              <a:buChar char="•"/>
            </a:pPr>
            <a:endParaRPr lang="en-US" sz="2000" dirty="0"/>
          </a:p>
          <a:p>
            <a:pPr marL="342900" indent="-342900">
              <a:buFont typeface="Arial"/>
              <a:buChar char="•"/>
            </a:pPr>
            <a:r>
              <a:rPr lang="en-US" sz="2000" dirty="0" smtClean="0"/>
              <a:t>We concluded that Fertilizer 2 helps plants grow taller, but can we say it works every time?</a:t>
            </a:r>
          </a:p>
          <a:p>
            <a:pPr marL="342900" indent="-342900">
              <a:buFont typeface="Arial"/>
              <a:buChar char="•"/>
            </a:pPr>
            <a:r>
              <a:rPr lang="en-US" sz="2000" dirty="0" smtClean="0"/>
              <a:t>What should we do to increase our confidence that Fertilizer 2 makes plants grow taller?</a:t>
            </a:r>
          </a:p>
          <a:p>
            <a:endParaRPr lang="en-US" sz="2000" dirty="0" smtClean="0"/>
          </a:p>
          <a:p>
            <a:pPr marL="342900" indent="-342900">
              <a:buFont typeface="Arial"/>
              <a:buChar char="•"/>
            </a:pPr>
            <a:r>
              <a:rPr lang="en-US" sz="2000" dirty="0" smtClean="0"/>
              <a:t>There are two things you should do:</a:t>
            </a:r>
          </a:p>
          <a:p>
            <a:endParaRPr lang="en-US" sz="2000" dirty="0" smtClean="0"/>
          </a:p>
          <a:p>
            <a:pPr marL="914400" lvl="1" indent="-457200">
              <a:buFont typeface="Arial"/>
              <a:buChar char="•"/>
            </a:pPr>
            <a:r>
              <a:rPr lang="en-US" sz="2000" dirty="0" smtClean="0"/>
              <a:t>Look over all of your data and make different types of charts and graphs to spot any patterns and trends that will help you understand what is happening better.</a:t>
            </a:r>
          </a:p>
          <a:p>
            <a:pPr marL="800100" lvl="1" indent="-342900">
              <a:buFont typeface="Arial"/>
              <a:buChar char="•"/>
            </a:pPr>
            <a:endParaRPr lang="en-US" sz="2000" dirty="0" smtClean="0"/>
          </a:p>
          <a:p>
            <a:pPr marL="914400" lvl="1" indent="-457200">
              <a:buFont typeface="Arial"/>
              <a:buChar char="•"/>
            </a:pPr>
            <a:r>
              <a:rPr lang="en-US" sz="2000" dirty="0" smtClean="0"/>
              <a:t>Perform the experiment several more times. The more Trials you use, the stronger your data is and the accurate your conclusion will be.</a:t>
            </a:r>
            <a:endParaRPr lang="en-US" sz="2000" dirty="0"/>
          </a:p>
        </p:txBody>
      </p:sp>
      <p:cxnSp>
        <p:nvCxnSpPr>
          <p:cNvPr id="5" name="Straight Connector 4"/>
          <p:cNvCxnSpPr/>
          <p:nvPr/>
        </p:nvCxnSpPr>
        <p:spPr>
          <a:xfrm>
            <a:off x="6114509" y="887101"/>
            <a:ext cx="6044679"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12159188" y="887101"/>
            <a:ext cx="0" cy="5125904"/>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703308" y="6013005"/>
            <a:ext cx="114682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0" y="887101"/>
            <a:ext cx="2166313"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731642" y="6013005"/>
            <a:ext cx="0" cy="844995"/>
          </a:xfrm>
          <a:prstGeom prst="line">
            <a:avLst/>
          </a:prstGeom>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rot="5400000" flipH="1">
            <a:off x="1875305" y="786396"/>
            <a:ext cx="380606"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Isosceles Triangle 21"/>
          <p:cNvSpPr/>
          <p:nvPr/>
        </p:nvSpPr>
        <p:spPr>
          <a:xfrm rot="10800000" flipH="1">
            <a:off x="541838" y="6573222"/>
            <a:ext cx="318613" cy="28477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TextBox 5"/>
          <p:cNvSpPr txBox="1"/>
          <p:nvPr/>
        </p:nvSpPr>
        <p:spPr>
          <a:xfrm>
            <a:off x="1552237" y="6231873"/>
            <a:ext cx="10395284" cy="369332"/>
          </a:xfrm>
          <a:prstGeom prst="rect">
            <a:avLst/>
          </a:prstGeom>
          <a:noFill/>
        </p:spPr>
        <p:txBody>
          <a:bodyPr wrap="square" rtlCol="0">
            <a:spAutoFit/>
          </a:bodyPr>
          <a:lstStyle/>
          <a:p>
            <a:r>
              <a:rPr lang="en-US" dirty="0" smtClean="0"/>
              <a:t>(The following slides will incorporate additional graphing explanations and contextual examples.)</a:t>
            </a:r>
            <a:endParaRPr lang="en-US" dirty="0"/>
          </a:p>
        </p:txBody>
      </p:sp>
    </p:spTree>
    <p:extLst>
      <p:ext uri="{BB962C8B-B14F-4D97-AF65-F5344CB8AC3E}">
        <p14:creationId xmlns:p14="http://schemas.microsoft.com/office/powerpoint/2010/main" val="186172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43129" y="602854"/>
            <a:ext cx="4066947" cy="861774"/>
          </a:xfrm>
          <a:prstGeom prst="rect">
            <a:avLst/>
          </a:prstGeom>
          <a:noFill/>
        </p:spPr>
        <p:txBody>
          <a:bodyPr wrap="square" rtlCol="0">
            <a:spAutoFit/>
          </a:bodyPr>
          <a:lstStyle/>
          <a:p>
            <a:pPr algn="ctr"/>
            <a:r>
              <a:rPr lang="en-US" sz="5000" dirty="0" smtClean="0">
                <a:latin typeface="American Typewriter"/>
                <a:cs typeface="American Typewriter"/>
              </a:rPr>
              <a:t>Graphs</a:t>
            </a:r>
            <a:endParaRPr lang="en-US" sz="5000" dirty="0">
              <a:latin typeface="American Typewriter"/>
              <a:cs typeface="American Typewriter"/>
            </a:endParaRPr>
          </a:p>
        </p:txBody>
      </p:sp>
      <p:sp>
        <p:nvSpPr>
          <p:cNvPr id="12" name="TextBox 11"/>
          <p:cNvSpPr txBox="1"/>
          <p:nvPr/>
        </p:nvSpPr>
        <p:spPr>
          <a:xfrm>
            <a:off x="137520" y="1846095"/>
            <a:ext cx="4891147" cy="3970318"/>
          </a:xfrm>
          <a:prstGeom prst="rect">
            <a:avLst/>
          </a:prstGeom>
          <a:noFill/>
        </p:spPr>
        <p:txBody>
          <a:bodyPr wrap="square" rtlCol="0">
            <a:spAutoFit/>
          </a:bodyPr>
          <a:lstStyle/>
          <a:p>
            <a:pPr marL="285750" indent="-285750">
              <a:buFont typeface="Arial"/>
              <a:buChar char="•"/>
            </a:pPr>
            <a:r>
              <a:rPr lang="en-US" b="1" dirty="0" smtClean="0">
                <a:solidFill>
                  <a:srgbClr val="3366FF"/>
                </a:solidFill>
              </a:rPr>
              <a:t>Graphs </a:t>
            </a:r>
            <a:r>
              <a:rPr lang="en-US" b="1" dirty="0" smtClean="0"/>
              <a:t>display data so that we can see the </a:t>
            </a:r>
            <a:r>
              <a:rPr lang="en-US" b="1" u="sng" dirty="0" smtClean="0"/>
              <a:t>relationship</a:t>
            </a:r>
            <a:r>
              <a:rPr lang="en-US" b="1" dirty="0" smtClean="0"/>
              <a:t> between two or more variables and better understand our data.</a:t>
            </a:r>
          </a:p>
          <a:p>
            <a:endParaRPr lang="en-US" dirty="0" smtClean="0"/>
          </a:p>
          <a:p>
            <a:pPr marL="285750" indent="-285750">
              <a:buFont typeface="Arial"/>
              <a:buChar char="•"/>
            </a:pPr>
            <a:r>
              <a:rPr lang="en-US" dirty="0" smtClean="0"/>
              <a:t>A graph has two main lines, called axes, that meet at the origin at a right angle. The vertical line is called the </a:t>
            </a:r>
            <a:r>
              <a:rPr lang="en-US" dirty="0" smtClean="0">
                <a:solidFill>
                  <a:srgbClr val="B543BD"/>
                </a:solidFill>
              </a:rPr>
              <a:t>Y Axis </a:t>
            </a:r>
            <a:r>
              <a:rPr lang="en-US" dirty="0" smtClean="0"/>
              <a:t>and the horizontal line is called the </a:t>
            </a:r>
            <a:r>
              <a:rPr lang="en-US" dirty="0" smtClean="0">
                <a:solidFill>
                  <a:srgbClr val="FF6600"/>
                </a:solidFill>
              </a:rPr>
              <a:t>X Axis</a:t>
            </a:r>
            <a:r>
              <a:rPr lang="en-US" dirty="0" smtClean="0"/>
              <a:t>. Each axis is like a number line and the numbers on the axis are called coordinates. </a:t>
            </a:r>
          </a:p>
          <a:p>
            <a:endParaRPr lang="en-US" dirty="0" smtClean="0"/>
          </a:p>
          <a:p>
            <a:pPr marL="285750" indent="-285750">
              <a:buFont typeface="Arial"/>
              <a:buChar char="•"/>
            </a:pPr>
            <a:r>
              <a:rPr lang="en-US" dirty="0" smtClean="0"/>
              <a:t>We use the </a:t>
            </a:r>
            <a:r>
              <a:rPr lang="en-US" dirty="0" smtClean="0">
                <a:solidFill>
                  <a:srgbClr val="B543BD"/>
                </a:solidFill>
              </a:rPr>
              <a:t>Y Axis </a:t>
            </a:r>
            <a:r>
              <a:rPr lang="en-US" dirty="0" smtClean="0"/>
              <a:t>to show the </a:t>
            </a:r>
            <a:r>
              <a:rPr lang="en-US" dirty="0" smtClean="0">
                <a:solidFill>
                  <a:srgbClr val="B543BD"/>
                </a:solidFill>
              </a:rPr>
              <a:t>Dependent Variable</a:t>
            </a:r>
            <a:r>
              <a:rPr lang="en-US" dirty="0" smtClean="0"/>
              <a:t> and the</a:t>
            </a:r>
            <a:r>
              <a:rPr lang="en-US" dirty="0" smtClean="0">
                <a:solidFill>
                  <a:srgbClr val="FF6600"/>
                </a:solidFill>
              </a:rPr>
              <a:t> X Axis </a:t>
            </a:r>
            <a:r>
              <a:rPr lang="en-US" dirty="0" smtClean="0"/>
              <a:t>to show the </a:t>
            </a:r>
            <a:r>
              <a:rPr lang="en-US" dirty="0">
                <a:solidFill>
                  <a:srgbClr val="FF6600"/>
                </a:solidFill>
              </a:rPr>
              <a:t>I</a:t>
            </a:r>
            <a:r>
              <a:rPr lang="en-US" dirty="0" smtClean="0">
                <a:solidFill>
                  <a:srgbClr val="FF6600"/>
                </a:solidFill>
              </a:rPr>
              <a:t>ndependent Variable</a:t>
            </a:r>
            <a:r>
              <a:rPr lang="en-US" dirty="0" smtClean="0"/>
              <a:t>.</a:t>
            </a:r>
          </a:p>
        </p:txBody>
      </p:sp>
      <p:grpSp>
        <p:nvGrpSpPr>
          <p:cNvPr id="85" name="Group 84"/>
          <p:cNvGrpSpPr/>
          <p:nvPr/>
        </p:nvGrpSpPr>
        <p:grpSpPr>
          <a:xfrm>
            <a:off x="5244189" y="8062"/>
            <a:ext cx="7150472" cy="6858000"/>
            <a:chOff x="5346327" y="28608"/>
            <a:chExt cx="7150472" cy="6858000"/>
          </a:xfrm>
        </p:grpSpPr>
        <p:cxnSp>
          <p:nvCxnSpPr>
            <p:cNvPr id="60" name="Straight Connector 59"/>
            <p:cNvCxnSpPr/>
            <p:nvPr/>
          </p:nvCxnSpPr>
          <p:spPr>
            <a:xfrm>
              <a:off x="6230607" y="957737"/>
              <a:ext cx="4064" cy="380368"/>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5346327" y="28608"/>
              <a:ext cx="7150472" cy="6858000"/>
              <a:chOff x="5457652" y="263683"/>
              <a:chExt cx="7150472" cy="6858000"/>
            </a:xfrm>
          </p:grpSpPr>
          <p:cxnSp>
            <p:nvCxnSpPr>
              <p:cNvPr id="41" name="Straight Connector 40"/>
              <p:cNvCxnSpPr/>
              <p:nvPr/>
            </p:nvCxnSpPr>
            <p:spPr>
              <a:xfrm>
                <a:off x="8811411" y="5779126"/>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334311" y="5760452"/>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202361" y="5757444"/>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620436" y="5679740"/>
                <a:ext cx="13851" cy="370612"/>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6016537" y="837929"/>
                <a:ext cx="6591587" cy="5418771"/>
                <a:chOff x="6493479" y="509564"/>
                <a:chExt cx="6591587" cy="5418771"/>
              </a:xfrm>
            </p:grpSpPr>
            <p:grpSp>
              <p:nvGrpSpPr>
                <p:cNvPr id="5" name="Group 4"/>
                <p:cNvGrpSpPr/>
                <p:nvPr/>
              </p:nvGrpSpPr>
              <p:grpSpPr>
                <a:xfrm>
                  <a:off x="7119964" y="1795627"/>
                  <a:ext cx="3908545" cy="3692482"/>
                  <a:chOff x="5890423" y="1795627"/>
                  <a:chExt cx="3908545" cy="3692482"/>
                </a:xfrm>
              </p:grpSpPr>
              <p:cxnSp>
                <p:nvCxnSpPr>
                  <p:cNvPr id="8" name="Straight Connector 7"/>
                  <p:cNvCxnSpPr/>
                  <p:nvPr/>
                </p:nvCxnSpPr>
                <p:spPr>
                  <a:xfrm>
                    <a:off x="5890423" y="1795627"/>
                    <a:ext cx="0" cy="363549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flipV="1">
                    <a:off x="5890423" y="5444745"/>
                    <a:ext cx="3908545" cy="4336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6493479" y="509564"/>
                  <a:ext cx="1711724" cy="369332"/>
                </a:xfrm>
                <a:prstGeom prst="rect">
                  <a:avLst/>
                </a:prstGeom>
                <a:noFill/>
              </p:spPr>
              <p:txBody>
                <a:bodyPr wrap="square" rtlCol="0">
                  <a:spAutoFit/>
                </a:bodyPr>
                <a:lstStyle/>
                <a:p>
                  <a:pPr algn="ctr"/>
                  <a:r>
                    <a:rPr lang="en-US" b="1" dirty="0" smtClean="0">
                      <a:solidFill>
                        <a:srgbClr val="B543BD"/>
                      </a:solidFill>
                    </a:rPr>
                    <a:t>Y Coordinates</a:t>
                  </a:r>
                  <a:endParaRPr lang="en-US" b="1" dirty="0">
                    <a:solidFill>
                      <a:srgbClr val="B543BD"/>
                    </a:solidFill>
                  </a:endParaRPr>
                </a:p>
              </p:txBody>
            </p:sp>
            <p:sp>
              <p:nvSpPr>
                <p:cNvPr id="7" name="TextBox 6"/>
                <p:cNvSpPr txBox="1"/>
                <p:nvPr/>
              </p:nvSpPr>
              <p:spPr>
                <a:xfrm>
                  <a:off x="11377591" y="5559003"/>
                  <a:ext cx="1707475" cy="369332"/>
                </a:xfrm>
                <a:prstGeom prst="rect">
                  <a:avLst/>
                </a:prstGeom>
                <a:noFill/>
              </p:spPr>
              <p:txBody>
                <a:bodyPr wrap="square" rtlCol="0">
                  <a:spAutoFit/>
                </a:bodyPr>
                <a:lstStyle/>
                <a:p>
                  <a:pPr algn="ctr"/>
                  <a:r>
                    <a:rPr lang="en-US" b="1" dirty="0" smtClean="0">
                      <a:solidFill>
                        <a:srgbClr val="FF6600"/>
                      </a:solidFill>
                    </a:rPr>
                    <a:t>X Coordinates</a:t>
                  </a:r>
                  <a:endParaRPr lang="en-US" b="1" dirty="0">
                    <a:solidFill>
                      <a:srgbClr val="FF6600"/>
                    </a:solidFill>
                  </a:endParaRPr>
                </a:p>
              </p:txBody>
            </p:sp>
          </p:grpSp>
          <p:sp>
            <p:nvSpPr>
              <p:cNvPr id="15" name="Oval 14"/>
              <p:cNvSpPr/>
              <p:nvPr/>
            </p:nvSpPr>
            <p:spPr>
              <a:xfrm>
                <a:off x="6577057" y="5720629"/>
                <a:ext cx="94580"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1" name="Straight Arrow Connector 20"/>
              <p:cNvCxnSpPr>
                <a:endCxn id="15" idx="7"/>
              </p:cNvCxnSpPr>
              <p:nvPr/>
            </p:nvCxnSpPr>
            <p:spPr>
              <a:xfrm flipH="1">
                <a:off x="6657786" y="5145740"/>
                <a:ext cx="645156" cy="590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7275917" y="4723928"/>
                <a:ext cx="1114694" cy="369332"/>
              </a:xfrm>
              <a:prstGeom prst="rect">
                <a:avLst/>
              </a:prstGeom>
              <a:noFill/>
            </p:spPr>
            <p:txBody>
              <a:bodyPr wrap="square" rtlCol="0">
                <a:spAutoFit/>
              </a:bodyPr>
              <a:lstStyle/>
              <a:p>
                <a:pPr algn="ctr"/>
                <a:r>
                  <a:rPr lang="en-US" b="1" dirty="0" smtClean="0">
                    <a:cs typeface="Chalkduster"/>
                  </a:rPr>
                  <a:t>Origin</a:t>
                </a:r>
                <a:endParaRPr lang="en-US" b="1" dirty="0">
                  <a:cs typeface="Chalkduster"/>
                </a:endParaRPr>
              </a:p>
            </p:txBody>
          </p:sp>
          <p:cxnSp>
            <p:nvCxnSpPr>
              <p:cNvPr id="24" name="Straight Connector 23"/>
              <p:cNvCxnSpPr/>
              <p:nvPr/>
            </p:nvCxnSpPr>
            <p:spPr>
              <a:xfrm>
                <a:off x="5457652" y="263683"/>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 name="Straight Connector 2"/>
              <p:cNvCxnSpPr/>
              <p:nvPr/>
            </p:nvCxnSpPr>
            <p:spPr>
              <a:xfrm>
                <a:off x="6374504" y="2123992"/>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393179" y="3508873"/>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393179" y="5720629"/>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393179" y="5201871"/>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393179" y="4591959"/>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393179" y="4056296"/>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374504" y="3004675"/>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358829" y="2537828"/>
                <a:ext cx="2311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7728261" y="5797800"/>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269836" y="5816474"/>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913236" y="5797800"/>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0492161" y="5797800"/>
                <a:ext cx="0" cy="2929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10561495" y="5667712"/>
              <a:ext cx="246214" cy="315701"/>
              <a:chOff x="13053334" y="3796394"/>
              <a:chExt cx="246214" cy="315701"/>
            </a:xfrm>
          </p:grpSpPr>
          <p:cxnSp>
            <p:nvCxnSpPr>
              <p:cNvPr id="48" name="Straight Connector 47"/>
              <p:cNvCxnSpPr/>
              <p:nvPr/>
            </p:nvCxnSpPr>
            <p:spPr>
              <a:xfrm>
                <a:off x="13281163" y="3819187"/>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13053334" y="3796394"/>
                <a:ext cx="24621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13053334" y="4102897"/>
                <a:ext cx="227830"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5" name="Straight Connector 54"/>
            <p:cNvCxnSpPr/>
            <p:nvPr/>
          </p:nvCxnSpPr>
          <p:spPr>
            <a:xfrm flipH="1" flipV="1">
              <a:off x="10789325" y="5836785"/>
              <a:ext cx="184101" cy="174"/>
            </a:xfrm>
            <a:prstGeom prst="line">
              <a:avLst/>
            </a:prstGeom>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rot="16200000">
              <a:off x="6043089" y="1358304"/>
              <a:ext cx="375037" cy="300904"/>
              <a:chOff x="13112911" y="3495067"/>
              <a:chExt cx="352353" cy="292909"/>
            </a:xfrm>
          </p:grpSpPr>
          <p:cxnSp>
            <p:nvCxnSpPr>
              <p:cNvPr id="57" name="Straight Connector 56"/>
              <p:cNvCxnSpPr/>
              <p:nvPr/>
            </p:nvCxnSpPr>
            <p:spPr>
              <a:xfrm>
                <a:off x="13465264" y="3495068"/>
                <a:ext cx="0" cy="2929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13112911" y="3495067"/>
                <a:ext cx="3365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13112913" y="3775943"/>
                <a:ext cx="336501"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69" name="TextBox 68"/>
            <p:cNvSpPr txBox="1"/>
            <p:nvPr/>
          </p:nvSpPr>
          <p:spPr>
            <a:xfrm>
              <a:off x="5992989" y="5300092"/>
              <a:ext cx="336156" cy="367620"/>
            </a:xfrm>
            <a:prstGeom prst="rect">
              <a:avLst/>
            </a:prstGeom>
            <a:noFill/>
          </p:spPr>
          <p:txBody>
            <a:bodyPr wrap="square" rtlCol="0">
              <a:spAutoFit/>
            </a:bodyPr>
            <a:lstStyle/>
            <a:p>
              <a:r>
                <a:rPr lang="en-US" dirty="0"/>
                <a:t>0</a:t>
              </a:r>
            </a:p>
          </p:txBody>
        </p:sp>
        <p:sp>
          <p:nvSpPr>
            <p:cNvPr id="71" name="TextBox 70"/>
            <p:cNvSpPr txBox="1"/>
            <p:nvPr/>
          </p:nvSpPr>
          <p:spPr>
            <a:xfrm>
              <a:off x="6009869" y="4782986"/>
              <a:ext cx="336156" cy="367620"/>
            </a:xfrm>
            <a:prstGeom prst="rect">
              <a:avLst/>
            </a:prstGeom>
            <a:noFill/>
          </p:spPr>
          <p:txBody>
            <a:bodyPr wrap="square" rtlCol="0">
              <a:spAutoFit/>
            </a:bodyPr>
            <a:lstStyle/>
            <a:p>
              <a:r>
                <a:rPr lang="en-US" dirty="0" smtClean="0"/>
                <a:t>1</a:t>
              </a:r>
              <a:endParaRPr lang="en-US" dirty="0"/>
            </a:p>
          </p:txBody>
        </p:sp>
        <p:sp>
          <p:nvSpPr>
            <p:cNvPr id="72" name="TextBox 71"/>
            <p:cNvSpPr txBox="1"/>
            <p:nvPr/>
          </p:nvSpPr>
          <p:spPr>
            <a:xfrm>
              <a:off x="6009869" y="4121233"/>
              <a:ext cx="336156" cy="367620"/>
            </a:xfrm>
            <a:prstGeom prst="rect">
              <a:avLst/>
            </a:prstGeom>
            <a:noFill/>
          </p:spPr>
          <p:txBody>
            <a:bodyPr wrap="square" rtlCol="0">
              <a:spAutoFit/>
            </a:bodyPr>
            <a:lstStyle/>
            <a:p>
              <a:r>
                <a:rPr lang="en-US" dirty="0" smtClean="0"/>
                <a:t>2</a:t>
              </a:r>
              <a:endParaRPr lang="en-US" dirty="0"/>
            </a:p>
          </p:txBody>
        </p:sp>
        <p:sp>
          <p:nvSpPr>
            <p:cNvPr id="73" name="TextBox 72"/>
            <p:cNvSpPr txBox="1"/>
            <p:nvPr/>
          </p:nvSpPr>
          <p:spPr>
            <a:xfrm>
              <a:off x="6009869" y="3637411"/>
              <a:ext cx="336156" cy="367620"/>
            </a:xfrm>
            <a:prstGeom prst="rect">
              <a:avLst/>
            </a:prstGeom>
            <a:noFill/>
          </p:spPr>
          <p:txBody>
            <a:bodyPr wrap="square" rtlCol="0">
              <a:spAutoFit/>
            </a:bodyPr>
            <a:lstStyle/>
            <a:p>
              <a:r>
                <a:rPr lang="en-US" dirty="0" smtClean="0"/>
                <a:t>3</a:t>
              </a:r>
              <a:endParaRPr lang="en-US" dirty="0"/>
            </a:p>
          </p:txBody>
        </p:sp>
        <p:sp>
          <p:nvSpPr>
            <p:cNvPr id="74" name="TextBox 73"/>
            <p:cNvSpPr txBox="1"/>
            <p:nvPr/>
          </p:nvSpPr>
          <p:spPr>
            <a:xfrm>
              <a:off x="6009869" y="3089988"/>
              <a:ext cx="336156" cy="367620"/>
            </a:xfrm>
            <a:prstGeom prst="rect">
              <a:avLst/>
            </a:prstGeom>
            <a:noFill/>
          </p:spPr>
          <p:txBody>
            <a:bodyPr wrap="square" rtlCol="0">
              <a:spAutoFit/>
            </a:bodyPr>
            <a:lstStyle/>
            <a:p>
              <a:r>
                <a:rPr lang="en-US" dirty="0" smtClean="0"/>
                <a:t>4</a:t>
              </a:r>
              <a:endParaRPr lang="en-US" dirty="0"/>
            </a:p>
          </p:txBody>
        </p:sp>
        <p:sp>
          <p:nvSpPr>
            <p:cNvPr id="75" name="TextBox 74"/>
            <p:cNvSpPr txBox="1"/>
            <p:nvPr/>
          </p:nvSpPr>
          <p:spPr>
            <a:xfrm>
              <a:off x="6009869" y="2585790"/>
              <a:ext cx="336156" cy="367620"/>
            </a:xfrm>
            <a:prstGeom prst="rect">
              <a:avLst/>
            </a:prstGeom>
            <a:noFill/>
          </p:spPr>
          <p:txBody>
            <a:bodyPr wrap="square" rtlCol="0">
              <a:spAutoFit/>
            </a:bodyPr>
            <a:lstStyle/>
            <a:p>
              <a:r>
                <a:rPr lang="en-US" dirty="0" smtClean="0"/>
                <a:t>5</a:t>
              </a:r>
              <a:endParaRPr lang="en-US" dirty="0"/>
            </a:p>
          </p:txBody>
        </p:sp>
        <p:sp>
          <p:nvSpPr>
            <p:cNvPr id="76" name="TextBox 75"/>
            <p:cNvSpPr txBox="1"/>
            <p:nvPr/>
          </p:nvSpPr>
          <p:spPr>
            <a:xfrm>
              <a:off x="6016809" y="2123120"/>
              <a:ext cx="336156" cy="367620"/>
            </a:xfrm>
            <a:prstGeom prst="rect">
              <a:avLst/>
            </a:prstGeom>
            <a:noFill/>
          </p:spPr>
          <p:txBody>
            <a:bodyPr wrap="square" rtlCol="0">
              <a:spAutoFit/>
            </a:bodyPr>
            <a:lstStyle/>
            <a:p>
              <a:r>
                <a:rPr lang="en-US" dirty="0" smtClean="0"/>
                <a:t>6</a:t>
              </a:r>
              <a:endParaRPr lang="en-US" dirty="0"/>
            </a:p>
          </p:txBody>
        </p:sp>
        <p:sp>
          <p:nvSpPr>
            <p:cNvPr id="77" name="TextBox 76"/>
            <p:cNvSpPr txBox="1"/>
            <p:nvPr/>
          </p:nvSpPr>
          <p:spPr>
            <a:xfrm>
              <a:off x="6016809" y="1696269"/>
              <a:ext cx="336156" cy="367620"/>
            </a:xfrm>
            <a:prstGeom prst="rect">
              <a:avLst/>
            </a:prstGeom>
            <a:noFill/>
          </p:spPr>
          <p:txBody>
            <a:bodyPr wrap="square" rtlCol="0">
              <a:spAutoFit/>
            </a:bodyPr>
            <a:lstStyle/>
            <a:p>
              <a:r>
                <a:rPr lang="en-US" dirty="0" smtClean="0"/>
                <a:t>7</a:t>
              </a:r>
              <a:endParaRPr lang="en-US" dirty="0"/>
            </a:p>
          </p:txBody>
        </p:sp>
        <p:sp>
          <p:nvSpPr>
            <p:cNvPr id="78" name="TextBox 77"/>
            <p:cNvSpPr txBox="1"/>
            <p:nvPr/>
          </p:nvSpPr>
          <p:spPr>
            <a:xfrm>
              <a:off x="6922958" y="5811891"/>
              <a:ext cx="336156" cy="367620"/>
            </a:xfrm>
            <a:prstGeom prst="rect">
              <a:avLst/>
            </a:prstGeom>
            <a:noFill/>
          </p:spPr>
          <p:txBody>
            <a:bodyPr wrap="square" rtlCol="0">
              <a:spAutoFit/>
            </a:bodyPr>
            <a:lstStyle/>
            <a:p>
              <a:r>
                <a:rPr lang="en-US" dirty="0" smtClean="0"/>
                <a:t>1</a:t>
              </a:r>
              <a:endParaRPr lang="en-US" dirty="0"/>
            </a:p>
          </p:txBody>
        </p:sp>
        <p:sp>
          <p:nvSpPr>
            <p:cNvPr id="79" name="TextBox 78"/>
            <p:cNvSpPr txBox="1"/>
            <p:nvPr/>
          </p:nvSpPr>
          <p:spPr>
            <a:xfrm>
              <a:off x="7448858" y="5811891"/>
              <a:ext cx="336156" cy="367620"/>
            </a:xfrm>
            <a:prstGeom prst="rect">
              <a:avLst/>
            </a:prstGeom>
            <a:noFill/>
          </p:spPr>
          <p:txBody>
            <a:bodyPr wrap="square" rtlCol="0">
              <a:spAutoFit/>
            </a:bodyPr>
            <a:lstStyle/>
            <a:p>
              <a:r>
                <a:rPr lang="en-US" dirty="0"/>
                <a:t>2</a:t>
              </a:r>
            </a:p>
          </p:txBody>
        </p:sp>
        <p:sp>
          <p:nvSpPr>
            <p:cNvPr id="80" name="TextBox 79"/>
            <p:cNvSpPr txBox="1"/>
            <p:nvPr/>
          </p:nvSpPr>
          <p:spPr>
            <a:xfrm>
              <a:off x="8009108" y="5811891"/>
              <a:ext cx="336156" cy="367620"/>
            </a:xfrm>
            <a:prstGeom prst="rect">
              <a:avLst/>
            </a:prstGeom>
            <a:noFill/>
          </p:spPr>
          <p:txBody>
            <a:bodyPr wrap="square" rtlCol="0">
              <a:spAutoFit/>
            </a:bodyPr>
            <a:lstStyle/>
            <a:p>
              <a:r>
                <a:rPr lang="en-US" dirty="0"/>
                <a:t>3</a:t>
              </a:r>
            </a:p>
          </p:txBody>
        </p:sp>
        <p:sp>
          <p:nvSpPr>
            <p:cNvPr id="81" name="TextBox 80"/>
            <p:cNvSpPr txBox="1"/>
            <p:nvPr/>
          </p:nvSpPr>
          <p:spPr>
            <a:xfrm>
              <a:off x="8532008" y="5811891"/>
              <a:ext cx="336156" cy="367620"/>
            </a:xfrm>
            <a:prstGeom prst="rect">
              <a:avLst/>
            </a:prstGeom>
            <a:noFill/>
          </p:spPr>
          <p:txBody>
            <a:bodyPr wrap="square" rtlCol="0">
              <a:spAutoFit/>
            </a:bodyPr>
            <a:lstStyle/>
            <a:p>
              <a:r>
                <a:rPr lang="en-US" dirty="0"/>
                <a:t>4</a:t>
              </a:r>
            </a:p>
          </p:txBody>
        </p:sp>
        <p:sp>
          <p:nvSpPr>
            <p:cNvPr id="82" name="TextBox 81"/>
            <p:cNvSpPr txBox="1"/>
            <p:nvPr/>
          </p:nvSpPr>
          <p:spPr>
            <a:xfrm>
              <a:off x="9073583" y="5811891"/>
              <a:ext cx="336156" cy="367620"/>
            </a:xfrm>
            <a:prstGeom prst="rect">
              <a:avLst/>
            </a:prstGeom>
            <a:noFill/>
          </p:spPr>
          <p:txBody>
            <a:bodyPr wrap="square" rtlCol="0">
              <a:spAutoFit/>
            </a:bodyPr>
            <a:lstStyle/>
            <a:p>
              <a:r>
                <a:rPr lang="en-US" dirty="0"/>
                <a:t>5</a:t>
              </a:r>
            </a:p>
          </p:txBody>
        </p:sp>
        <p:sp>
          <p:nvSpPr>
            <p:cNvPr id="83" name="TextBox 82"/>
            <p:cNvSpPr txBox="1"/>
            <p:nvPr/>
          </p:nvSpPr>
          <p:spPr>
            <a:xfrm>
              <a:off x="9633833" y="5820112"/>
              <a:ext cx="336156" cy="367620"/>
            </a:xfrm>
            <a:prstGeom prst="rect">
              <a:avLst/>
            </a:prstGeom>
            <a:noFill/>
          </p:spPr>
          <p:txBody>
            <a:bodyPr wrap="square" rtlCol="0">
              <a:spAutoFit/>
            </a:bodyPr>
            <a:lstStyle/>
            <a:p>
              <a:r>
                <a:rPr lang="en-US" dirty="0"/>
                <a:t>6</a:t>
              </a:r>
            </a:p>
          </p:txBody>
        </p:sp>
        <p:sp>
          <p:nvSpPr>
            <p:cNvPr id="84" name="TextBox 83"/>
            <p:cNvSpPr txBox="1"/>
            <p:nvPr/>
          </p:nvSpPr>
          <p:spPr>
            <a:xfrm>
              <a:off x="10212758" y="5811891"/>
              <a:ext cx="336156" cy="367620"/>
            </a:xfrm>
            <a:prstGeom prst="rect">
              <a:avLst/>
            </a:prstGeom>
            <a:noFill/>
          </p:spPr>
          <p:txBody>
            <a:bodyPr wrap="square" rtlCol="0">
              <a:spAutoFit/>
            </a:bodyPr>
            <a:lstStyle/>
            <a:p>
              <a:r>
                <a:rPr lang="en-US" dirty="0"/>
                <a:t>7</a:t>
              </a:r>
            </a:p>
          </p:txBody>
        </p:sp>
      </p:grpSp>
      <p:cxnSp>
        <p:nvCxnSpPr>
          <p:cNvPr id="86" name="Straight Arrow Connector 85"/>
          <p:cNvCxnSpPr/>
          <p:nvPr/>
        </p:nvCxnSpPr>
        <p:spPr>
          <a:xfrm flipH="1">
            <a:off x="6421720" y="1317564"/>
            <a:ext cx="567178" cy="5508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Straight Arrow Connector 86"/>
          <p:cNvCxnSpPr/>
          <p:nvPr/>
        </p:nvCxnSpPr>
        <p:spPr>
          <a:xfrm flipH="1">
            <a:off x="10338104" y="5130060"/>
            <a:ext cx="533184" cy="4307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8" name="TextBox 87"/>
          <p:cNvSpPr txBox="1"/>
          <p:nvPr/>
        </p:nvSpPr>
        <p:spPr>
          <a:xfrm>
            <a:off x="6671470" y="1038544"/>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89" name="TextBox 88"/>
          <p:cNvSpPr txBox="1"/>
          <p:nvPr/>
        </p:nvSpPr>
        <p:spPr>
          <a:xfrm>
            <a:off x="10705570" y="4780363"/>
            <a:ext cx="1235500"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Tree>
    <p:extLst>
      <p:ext uri="{BB962C8B-B14F-4D97-AF65-F5344CB8AC3E}">
        <p14:creationId xmlns:p14="http://schemas.microsoft.com/office/powerpoint/2010/main" val="263512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3686710" cy="1143000"/>
          </a:xfrm>
        </p:spPr>
        <p:txBody>
          <a:bodyPr/>
          <a:lstStyle/>
          <a:p>
            <a:r>
              <a:rPr lang="en-US" dirty="0" smtClean="0">
                <a:latin typeface="American Typewriter"/>
                <a:cs typeface="American Typewriter"/>
              </a:rPr>
              <a:t>Scatter Plots</a:t>
            </a:r>
            <a:endParaRPr lang="en-US" dirty="0">
              <a:latin typeface="American Typewriter"/>
              <a:cs typeface="American Typewriter"/>
            </a:endParaRPr>
          </a:p>
        </p:txBody>
      </p:sp>
      <p:sp>
        <p:nvSpPr>
          <p:cNvPr id="4" name="TextBox 3"/>
          <p:cNvSpPr txBox="1"/>
          <p:nvPr/>
        </p:nvSpPr>
        <p:spPr>
          <a:xfrm>
            <a:off x="164631" y="1521075"/>
            <a:ext cx="4542559" cy="4524316"/>
          </a:xfrm>
          <a:prstGeom prst="rect">
            <a:avLst/>
          </a:prstGeom>
          <a:noFill/>
        </p:spPr>
        <p:txBody>
          <a:bodyPr wrap="square" rtlCol="0">
            <a:spAutoFit/>
          </a:bodyPr>
          <a:lstStyle/>
          <a:p>
            <a:r>
              <a:rPr lang="en-US" b="1" dirty="0" smtClean="0">
                <a:solidFill>
                  <a:srgbClr val="3366FF"/>
                </a:solidFill>
              </a:rPr>
              <a:t>Scatter Plots </a:t>
            </a:r>
            <a:r>
              <a:rPr lang="en-US" b="1" dirty="0" smtClean="0"/>
              <a:t>are multiple data points plotted on one graph. They can help us see patterns and trends in the data. </a:t>
            </a:r>
          </a:p>
          <a:p>
            <a:endParaRPr lang="en-US" dirty="0"/>
          </a:p>
          <a:p>
            <a:r>
              <a:rPr lang="en-US" dirty="0" smtClean="0"/>
              <a:t>For our example, we took all of the height measurements for Plants A and B from our chart and plotted them on this graph. </a:t>
            </a:r>
          </a:p>
          <a:p>
            <a:endParaRPr lang="en-US" dirty="0"/>
          </a:p>
          <a:p>
            <a:pPr marL="285750" indent="-285750">
              <a:buFont typeface="Arial"/>
              <a:buChar char="•"/>
            </a:pPr>
            <a:r>
              <a:rPr lang="en-US" dirty="0" smtClean="0"/>
              <a:t>The</a:t>
            </a:r>
            <a:r>
              <a:rPr lang="en-US" dirty="0" smtClean="0">
                <a:solidFill>
                  <a:srgbClr val="FF6600"/>
                </a:solidFill>
              </a:rPr>
              <a:t> Independent </a:t>
            </a:r>
            <a:r>
              <a:rPr lang="en-US" dirty="0" err="1" smtClean="0">
                <a:solidFill>
                  <a:srgbClr val="FF6600"/>
                </a:solidFill>
              </a:rPr>
              <a:t>Varaible</a:t>
            </a:r>
            <a:r>
              <a:rPr lang="en-US" dirty="0" smtClean="0">
                <a:solidFill>
                  <a:srgbClr val="FF6600"/>
                </a:solidFill>
              </a:rPr>
              <a:t> (time) </a:t>
            </a:r>
            <a:r>
              <a:rPr lang="en-US" dirty="0" smtClean="0"/>
              <a:t>is plotted on the </a:t>
            </a:r>
            <a:r>
              <a:rPr lang="en-US" dirty="0" smtClean="0">
                <a:solidFill>
                  <a:srgbClr val="FF6600"/>
                </a:solidFill>
              </a:rPr>
              <a:t>X Axis</a:t>
            </a:r>
            <a:r>
              <a:rPr lang="en-US" dirty="0" smtClean="0"/>
              <a:t>.</a:t>
            </a:r>
          </a:p>
          <a:p>
            <a:pPr marL="285750" indent="-285750">
              <a:buFont typeface="Arial"/>
              <a:buChar char="•"/>
            </a:pPr>
            <a:endParaRPr lang="en-US" dirty="0"/>
          </a:p>
          <a:p>
            <a:pPr marL="285750" indent="-285750">
              <a:buFont typeface="Arial"/>
              <a:buChar char="•"/>
            </a:pPr>
            <a:r>
              <a:rPr lang="en-US" dirty="0" smtClean="0"/>
              <a:t>The</a:t>
            </a:r>
            <a:r>
              <a:rPr lang="en-US" dirty="0" smtClean="0">
                <a:solidFill>
                  <a:srgbClr val="B543BD"/>
                </a:solidFill>
              </a:rPr>
              <a:t> Dependent </a:t>
            </a:r>
            <a:r>
              <a:rPr lang="en-US" dirty="0" err="1" smtClean="0">
                <a:solidFill>
                  <a:srgbClr val="B543BD"/>
                </a:solidFill>
              </a:rPr>
              <a:t>Varaible</a:t>
            </a:r>
            <a:r>
              <a:rPr lang="en-US" dirty="0" smtClean="0">
                <a:solidFill>
                  <a:srgbClr val="B543BD"/>
                </a:solidFill>
              </a:rPr>
              <a:t> (the height of the plant)</a:t>
            </a:r>
            <a:r>
              <a:rPr lang="en-US" dirty="0" smtClean="0"/>
              <a:t> goes on the </a:t>
            </a:r>
            <a:r>
              <a:rPr lang="en-US" dirty="0" smtClean="0">
                <a:solidFill>
                  <a:srgbClr val="B543BD"/>
                </a:solidFill>
              </a:rPr>
              <a:t>Y Axis</a:t>
            </a:r>
            <a:r>
              <a:rPr lang="en-US" dirty="0" smtClean="0"/>
              <a:t>.</a:t>
            </a:r>
          </a:p>
          <a:p>
            <a:endParaRPr lang="en-US" dirty="0"/>
          </a:p>
          <a:p>
            <a:r>
              <a:rPr lang="en-US" dirty="0" smtClean="0"/>
              <a:t>What patterns do you see for Plant A (the blue dots) and Plant B (the red dots)?</a:t>
            </a:r>
            <a:endParaRPr lang="en-US" dirty="0"/>
          </a:p>
        </p:txBody>
      </p:sp>
      <p:grpSp>
        <p:nvGrpSpPr>
          <p:cNvPr id="27" name="Group 26"/>
          <p:cNvGrpSpPr/>
          <p:nvPr/>
        </p:nvGrpSpPr>
        <p:grpSpPr>
          <a:xfrm>
            <a:off x="4707190" y="0"/>
            <a:ext cx="7674427" cy="6858000"/>
            <a:chOff x="4707190" y="0"/>
            <a:chExt cx="7674427" cy="6858000"/>
          </a:xfrm>
        </p:grpSpPr>
        <p:grpSp>
          <p:nvGrpSpPr>
            <p:cNvPr id="28" name="Group 27"/>
            <p:cNvGrpSpPr/>
            <p:nvPr/>
          </p:nvGrpSpPr>
          <p:grpSpPr>
            <a:xfrm>
              <a:off x="4898861" y="421833"/>
              <a:ext cx="7482756" cy="5921004"/>
              <a:chOff x="4189018" y="421833"/>
              <a:chExt cx="7844619" cy="6106331"/>
            </a:xfrm>
          </p:grpSpPr>
          <p:grpSp>
            <p:nvGrpSpPr>
              <p:cNvPr id="45" name="Group 44"/>
              <p:cNvGrpSpPr/>
              <p:nvPr/>
            </p:nvGrpSpPr>
            <p:grpSpPr>
              <a:xfrm>
                <a:off x="4189018" y="421833"/>
                <a:ext cx="7844619" cy="6106331"/>
                <a:chOff x="1150793" y="634969"/>
                <a:chExt cx="7844619" cy="6106331"/>
              </a:xfrm>
            </p:grpSpPr>
            <p:grpSp>
              <p:nvGrpSpPr>
                <p:cNvPr id="53" name="Group 52"/>
                <p:cNvGrpSpPr/>
                <p:nvPr/>
              </p:nvGrpSpPr>
              <p:grpSpPr>
                <a:xfrm>
                  <a:off x="1150793" y="634969"/>
                  <a:ext cx="7844619" cy="5681908"/>
                  <a:chOff x="1150793" y="634969"/>
                  <a:chExt cx="7844619" cy="5681908"/>
                </a:xfrm>
              </p:grpSpPr>
              <p:graphicFrame>
                <p:nvGraphicFramePr>
                  <p:cNvPr id="55" name="Chart 54"/>
                  <p:cNvGraphicFramePr/>
                  <p:nvPr>
                    <p:extLst>
                      <p:ext uri="{D42A27DB-BD31-4B8C-83A1-F6EECF244321}">
                        <p14:modId xmlns:p14="http://schemas.microsoft.com/office/powerpoint/2010/main" val="2358901846"/>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3"/>
                  </a:graphicData>
                </a:graphic>
              </p:graphicFrame>
              <p:sp>
                <p:nvSpPr>
                  <p:cNvPr id="56" name="TextBox 55"/>
                  <p:cNvSpPr txBox="1"/>
                  <p:nvPr/>
                </p:nvSpPr>
                <p:spPr>
                  <a:xfrm>
                    <a:off x="2308607" y="5935985"/>
                    <a:ext cx="702594" cy="380892"/>
                  </a:xfrm>
                  <a:prstGeom prst="rect">
                    <a:avLst/>
                  </a:prstGeom>
                  <a:noFill/>
                </p:spPr>
                <p:txBody>
                  <a:bodyPr wrap="square" rtlCol="0">
                    <a:spAutoFit/>
                  </a:bodyPr>
                  <a:lstStyle/>
                  <a:p>
                    <a:pPr algn="ctr"/>
                    <a:r>
                      <a:rPr lang="en-US" dirty="0" smtClean="0"/>
                      <a:t> 1</a:t>
                    </a:r>
                    <a:endParaRPr lang="en-US" dirty="0"/>
                  </a:p>
                </p:txBody>
              </p:sp>
              <p:sp>
                <p:nvSpPr>
                  <p:cNvPr id="57" name="TextBox 56"/>
                  <p:cNvSpPr txBox="1"/>
                  <p:nvPr/>
                </p:nvSpPr>
                <p:spPr>
                  <a:xfrm rot="16200000">
                    <a:off x="361766" y="3418999"/>
                    <a:ext cx="1965248" cy="387193"/>
                  </a:xfrm>
                  <a:prstGeom prst="rect">
                    <a:avLst/>
                  </a:prstGeom>
                  <a:noFill/>
                </p:spPr>
                <p:txBody>
                  <a:bodyPr wrap="square" rtlCol="0">
                    <a:spAutoFit/>
                  </a:bodyPr>
                  <a:lstStyle/>
                  <a:p>
                    <a:pPr algn="ctr"/>
                    <a:r>
                      <a:rPr lang="en-US" b="1" dirty="0" smtClean="0">
                        <a:solidFill>
                          <a:srgbClr val="B543BD"/>
                        </a:solidFill>
                      </a:rPr>
                      <a:t>Plant Height (cm)</a:t>
                    </a:r>
                    <a:endParaRPr lang="en-US" b="1" dirty="0">
                      <a:solidFill>
                        <a:srgbClr val="B543BD"/>
                      </a:solidFill>
                    </a:endParaRPr>
                  </a:p>
                </p:txBody>
              </p:sp>
              <p:sp>
                <p:nvSpPr>
                  <p:cNvPr id="58" name="TextBox 57"/>
                  <p:cNvSpPr txBox="1"/>
                  <p:nvPr/>
                </p:nvSpPr>
                <p:spPr>
                  <a:xfrm>
                    <a:off x="3094122"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59" name="Group 58"/>
                  <p:cNvGrpSpPr/>
                  <p:nvPr/>
                </p:nvGrpSpPr>
                <p:grpSpPr>
                  <a:xfrm>
                    <a:off x="7323209" y="2629971"/>
                    <a:ext cx="1672203" cy="1774802"/>
                    <a:chOff x="7782598" y="2629971"/>
                    <a:chExt cx="1672203" cy="1774802"/>
                  </a:xfrm>
                </p:grpSpPr>
                <p:grpSp>
                  <p:nvGrpSpPr>
                    <p:cNvPr id="60" name="Group 59"/>
                    <p:cNvGrpSpPr/>
                    <p:nvPr/>
                  </p:nvGrpSpPr>
                  <p:grpSpPr>
                    <a:xfrm>
                      <a:off x="7782598" y="3133198"/>
                      <a:ext cx="1672203" cy="1271575"/>
                      <a:chOff x="7323209" y="3650094"/>
                      <a:chExt cx="1672203" cy="1271575"/>
                    </a:xfrm>
                  </p:grpSpPr>
                  <p:sp>
                    <p:nvSpPr>
                      <p:cNvPr id="62" name="TextBox 61"/>
                      <p:cNvSpPr txBox="1"/>
                      <p:nvPr/>
                    </p:nvSpPr>
                    <p:spPr>
                      <a:xfrm>
                        <a:off x="7633971" y="3650094"/>
                        <a:ext cx="1361441" cy="584776"/>
                      </a:xfrm>
                      <a:prstGeom prst="rect">
                        <a:avLst/>
                      </a:prstGeom>
                      <a:noFill/>
                    </p:spPr>
                    <p:txBody>
                      <a:bodyPr wrap="square" rtlCol="0">
                        <a:spAutoFit/>
                      </a:bodyPr>
                      <a:lstStyle/>
                      <a:p>
                        <a:r>
                          <a:rPr lang="en-US" sz="1600" dirty="0" smtClean="0"/>
                          <a:t>Plant A (Fertilizer 1)</a:t>
                        </a:r>
                        <a:endParaRPr lang="en-US" sz="1600" dirty="0"/>
                      </a:p>
                    </p:txBody>
                  </p:sp>
                  <p:sp>
                    <p:nvSpPr>
                      <p:cNvPr id="63" name="Rectangle 62"/>
                      <p:cNvSpPr/>
                      <p:nvPr/>
                    </p:nvSpPr>
                    <p:spPr>
                      <a:xfrm>
                        <a:off x="7323209" y="3717771"/>
                        <a:ext cx="310762" cy="3201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323209" y="4453019"/>
                        <a:ext cx="310762" cy="3087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TextBox 64"/>
                      <p:cNvSpPr txBox="1"/>
                      <p:nvPr/>
                    </p:nvSpPr>
                    <p:spPr>
                      <a:xfrm>
                        <a:off x="7633971" y="4336893"/>
                        <a:ext cx="1361441" cy="584776"/>
                      </a:xfrm>
                      <a:prstGeom prst="rect">
                        <a:avLst/>
                      </a:prstGeom>
                      <a:noFill/>
                    </p:spPr>
                    <p:txBody>
                      <a:bodyPr wrap="square" rtlCol="0">
                        <a:spAutoFit/>
                      </a:bodyPr>
                      <a:lstStyle/>
                      <a:p>
                        <a:r>
                          <a:rPr lang="en-US" sz="1600" dirty="0" smtClean="0"/>
                          <a:t>Plant B (Fertilizer 2)</a:t>
                        </a:r>
                        <a:endParaRPr lang="en-US" sz="1600" dirty="0"/>
                      </a:p>
                    </p:txBody>
                  </p:sp>
                </p:grpSp>
                <p:sp>
                  <p:nvSpPr>
                    <p:cNvPr id="61" name="TextBox 60"/>
                    <p:cNvSpPr txBox="1"/>
                    <p:nvPr/>
                  </p:nvSpPr>
                  <p:spPr>
                    <a:xfrm>
                      <a:off x="8093360" y="2629971"/>
                      <a:ext cx="999847" cy="369332"/>
                    </a:xfrm>
                    <a:prstGeom prst="rect">
                      <a:avLst/>
                    </a:prstGeom>
                    <a:noFill/>
                  </p:spPr>
                  <p:txBody>
                    <a:bodyPr wrap="square" rtlCol="0">
                      <a:spAutoFit/>
                    </a:bodyPr>
                    <a:lstStyle/>
                    <a:p>
                      <a:pPr algn="ctr"/>
                      <a:r>
                        <a:rPr lang="en-US" b="1" dirty="0" smtClean="0"/>
                        <a:t>Key</a:t>
                      </a:r>
                      <a:endParaRPr lang="en-US" b="1" dirty="0"/>
                    </a:p>
                  </p:txBody>
                </p:sp>
              </p:grpSp>
            </p:grpSp>
            <p:sp>
              <p:nvSpPr>
                <p:cNvPr id="54" name="TextBox 53"/>
                <p:cNvSpPr txBox="1"/>
                <p:nvPr/>
              </p:nvSpPr>
              <p:spPr>
                <a:xfrm>
                  <a:off x="3404884" y="6360408"/>
                  <a:ext cx="2378017" cy="380892"/>
                </a:xfrm>
                <a:prstGeom prst="rect">
                  <a:avLst/>
                </a:prstGeom>
                <a:noFill/>
              </p:spPr>
              <p:txBody>
                <a:bodyPr wrap="square" rtlCol="0">
                  <a:spAutoFit/>
                </a:bodyPr>
                <a:lstStyle/>
                <a:p>
                  <a:pPr algn="ctr"/>
                  <a:r>
                    <a:rPr lang="en-US" b="1" dirty="0" smtClean="0">
                      <a:solidFill>
                        <a:srgbClr val="FF6600"/>
                      </a:solidFill>
                    </a:rPr>
                    <a:t>Day</a:t>
                  </a:r>
                  <a:endParaRPr lang="en-US" b="1" dirty="0">
                    <a:solidFill>
                      <a:srgbClr val="FF6600"/>
                    </a:solidFill>
                  </a:endParaRPr>
                </a:p>
              </p:txBody>
            </p:sp>
          </p:grpSp>
          <p:sp>
            <p:nvSpPr>
              <p:cNvPr id="46" name="TextBox 45"/>
              <p:cNvSpPr txBox="1"/>
              <p:nvPr/>
            </p:nvSpPr>
            <p:spPr>
              <a:xfrm>
                <a:off x="6317802" y="5703960"/>
                <a:ext cx="702594" cy="380892"/>
              </a:xfrm>
              <a:prstGeom prst="rect">
                <a:avLst/>
              </a:prstGeom>
              <a:noFill/>
            </p:spPr>
            <p:txBody>
              <a:bodyPr wrap="square" rtlCol="0">
                <a:spAutoFit/>
              </a:bodyPr>
              <a:lstStyle/>
              <a:p>
                <a:pPr algn="ctr"/>
                <a:r>
                  <a:rPr lang="en-US" dirty="0" smtClean="0"/>
                  <a:t> 2</a:t>
                </a:r>
                <a:endParaRPr lang="en-US" dirty="0"/>
              </a:p>
            </p:txBody>
          </p:sp>
          <p:sp>
            <p:nvSpPr>
              <p:cNvPr id="47" name="TextBox 46"/>
              <p:cNvSpPr txBox="1"/>
              <p:nvPr/>
            </p:nvSpPr>
            <p:spPr>
              <a:xfrm>
                <a:off x="7417858" y="5703960"/>
                <a:ext cx="702594" cy="380892"/>
              </a:xfrm>
              <a:prstGeom prst="rect">
                <a:avLst/>
              </a:prstGeom>
              <a:noFill/>
            </p:spPr>
            <p:txBody>
              <a:bodyPr wrap="square" rtlCol="0">
                <a:spAutoFit/>
              </a:bodyPr>
              <a:lstStyle/>
              <a:p>
                <a:pPr algn="ctr"/>
                <a:r>
                  <a:rPr lang="en-US" dirty="0" smtClean="0"/>
                  <a:t> 3</a:t>
                </a:r>
                <a:endParaRPr lang="en-US" dirty="0"/>
              </a:p>
            </p:txBody>
          </p:sp>
          <p:sp>
            <p:nvSpPr>
              <p:cNvPr id="48" name="TextBox 47"/>
              <p:cNvSpPr txBox="1"/>
              <p:nvPr/>
            </p:nvSpPr>
            <p:spPr>
              <a:xfrm>
                <a:off x="8411086" y="5703960"/>
                <a:ext cx="702594" cy="380892"/>
              </a:xfrm>
              <a:prstGeom prst="rect">
                <a:avLst/>
              </a:prstGeom>
              <a:noFill/>
            </p:spPr>
            <p:txBody>
              <a:bodyPr wrap="square" rtlCol="0">
                <a:spAutoFit/>
              </a:bodyPr>
              <a:lstStyle/>
              <a:p>
                <a:pPr algn="ctr"/>
                <a:r>
                  <a:rPr lang="en-US" dirty="0" smtClean="0"/>
                  <a:t> 4</a:t>
                </a:r>
                <a:endParaRPr lang="en-US" dirty="0"/>
              </a:p>
            </p:txBody>
          </p:sp>
          <p:cxnSp>
            <p:nvCxnSpPr>
              <p:cNvPr id="49" name="Straight Connector 48"/>
              <p:cNvCxnSpPr/>
              <p:nvPr/>
            </p:nvCxnSpPr>
            <p:spPr>
              <a:xfrm>
                <a:off x="5228532" y="1534076"/>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228532" y="5560048"/>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67279"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52" name="TextBox 51"/>
              <p:cNvSpPr txBox="1"/>
              <p:nvPr/>
            </p:nvSpPr>
            <p:spPr>
              <a:xfrm>
                <a:off x="972731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cxnSp>
          <p:nvCxnSpPr>
            <p:cNvPr id="29" name="Straight Connector 28"/>
            <p:cNvCxnSpPr/>
            <p:nvPr/>
          </p:nvCxnSpPr>
          <p:spPr>
            <a:xfrm>
              <a:off x="470719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362434" y="4499906"/>
              <a:ext cx="485957" cy="369332"/>
            </a:xfrm>
            <a:prstGeom prst="rect">
              <a:avLst/>
            </a:prstGeom>
            <a:solidFill>
              <a:schemeClr val="bg1"/>
            </a:solidFill>
          </p:spPr>
          <p:txBody>
            <a:bodyPr wrap="square" rtlCol="0">
              <a:spAutoFit/>
            </a:bodyPr>
            <a:lstStyle/>
            <a:p>
              <a:pPr algn="ctr"/>
              <a:r>
                <a:rPr lang="en-US" dirty="0"/>
                <a:t>5</a:t>
              </a:r>
            </a:p>
          </p:txBody>
        </p:sp>
        <p:sp>
          <p:nvSpPr>
            <p:cNvPr id="31" name="TextBox 30"/>
            <p:cNvSpPr txBox="1"/>
            <p:nvPr/>
          </p:nvSpPr>
          <p:spPr>
            <a:xfrm>
              <a:off x="5362435" y="1336628"/>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sp>
          <p:nvSpPr>
            <p:cNvPr id="32" name="TextBox 31"/>
            <p:cNvSpPr txBox="1"/>
            <p:nvPr/>
          </p:nvSpPr>
          <p:spPr>
            <a:xfrm>
              <a:off x="5362435" y="192559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33" name="TextBox 32"/>
            <p:cNvSpPr txBox="1"/>
            <p:nvPr/>
          </p:nvSpPr>
          <p:spPr>
            <a:xfrm>
              <a:off x="5362435" y="2540532"/>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34" name="TextBox 33"/>
            <p:cNvSpPr txBox="1"/>
            <p:nvPr/>
          </p:nvSpPr>
          <p:spPr>
            <a:xfrm>
              <a:off x="5337526" y="3261447"/>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35" name="TextBox 34"/>
            <p:cNvSpPr txBox="1"/>
            <p:nvPr/>
          </p:nvSpPr>
          <p:spPr>
            <a:xfrm>
              <a:off x="5362434" y="3892558"/>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36" name="Oval 35"/>
            <p:cNvSpPr/>
            <p:nvPr/>
          </p:nvSpPr>
          <p:spPr>
            <a:xfrm>
              <a:off x="6223737" y="499448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240930" y="432217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335358" y="3589983"/>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9317295" y="331039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9317295" y="2111612"/>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Oval 40"/>
            <p:cNvSpPr/>
            <p:nvPr/>
          </p:nvSpPr>
          <p:spPr>
            <a:xfrm>
              <a:off x="8240778" y="3128979"/>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7240930" y="3995366"/>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6223737" y="490315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Oval 43"/>
            <p:cNvSpPr/>
            <p:nvPr/>
          </p:nvSpPr>
          <p:spPr>
            <a:xfrm>
              <a:off x="5848391" y="5383781"/>
              <a:ext cx="130264" cy="11216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036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04564" y="271320"/>
            <a:ext cx="6494136" cy="12502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39331" y="271320"/>
            <a:ext cx="7368290" cy="1143000"/>
          </a:xfrm>
        </p:spPr>
        <p:txBody>
          <a:bodyPr>
            <a:normAutofit/>
          </a:bodyPr>
          <a:lstStyle/>
          <a:p>
            <a:r>
              <a:rPr lang="en-US" sz="5400" dirty="0" smtClean="0">
                <a:latin typeface="American Typewriter"/>
                <a:cs typeface="American Typewriter"/>
              </a:rPr>
              <a:t>Scientific Method</a:t>
            </a:r>
            <a:endParaRPr lang="en-US" sz="5400" dirty="0">
              <a:latin typeface="American Typewriter"/>
              <a:cs typeface="American Typewriter"/>
            </a:endParaRPr>
          </a:p>
        </p:txBody>
      </p:sp>
      <p:sp>
        <p:nvSpPr>
          <p:cNvPr id="3" name="Content Placeholder 2"/>
          <p:cNvSpPr>
            <a:spLocks noGrp="1"/>
          </p:cNvSpPr>
          <p:nvPr>
            <p:ph idx="1"/>
          </p:nvPr>
        </p:nvSpPr>
        <p:spPr>
          <a:xfrm>
            <a:off x="328021" y="1766871"/>
            <a:ext cx="9479600" cy="2571447"/>
          </a:xfrm>
        </p:spPr>
        <p:txBody>
          <a:bodyPr>
            <a:normAutofit/>
          </a:bodyPr>
          <a:lstStyle/>
          <a:p>
            <a:r>
              <a:rPr lang="en-US" sz="2200" dirty="0" smtClean="0"/>
              <a:t>Every time you </a:t>
            </a:r>
            <a:r>
              <a:rPr lang="en-US" sz="2200" u="sng" dirty="0" smtClean="0"/>
              <a:t>solve a problem</a:t>
            </a:r>
            <a:r>
              <a:rPr lang="en-US" sz="2200" dirty="0" smtClean="0"/>
              <a:t>, you are use the </a:t>
            </a:r>
            <a:r>
              <a:rPr lang="en-US" sz="2200" b="1" i="1" dirty="0" smtClean="0">
                <a:solidFill>
                  <a:srgbClr val="3366FF"/>
                </a:solidFill>
              </a:rPr>
              <a:t>Scientific Method</a:t>
            </a:r>
            <a:r>
              <a:rPr lang="en-US" sz="2200" dirty="0" smtClean="0"/>
              <a:t>.</a:t>
            </a:r>
          </a:p>
          <a:p>
            <a:pPr marL="0" indent="0">
              <a:buNone/>
            </a:pPr>
            <a:endParaRPr lang="en-US" sz="2200" dirty="0" smtClean="0"/>
          </a:p>
          <a:p>
            <a:r>
              <a:rPr lang="en-US" sz="2200" dirty="0" smtClean="0"/>
              <a:t>You use some form of the Scientific Method everyday without even thinking about it!</a:t>
            </a:r>
          </a:p>
          <a:p>
            <a:pPr marL="0" indent="0">
              <a:buNone/>
            </a:pPr>
            <a:endParaRPr lang="en-US" sz="2700" dirty="0" smtClean="0"/>
          </a:p>
        </p:txBody>
      </p:sp>
      <p:sp>
        <p:nvSpPr>
          <p:cNvPr id="6" name="TextBox 5"/>
          <p:cNvSpPr txBox="1"/>
          <p:nvPr/>
        </p:nvSpPr>
        <p:spPr>
          <a:xfrm>
            <a:off x="328021" y="3797600"/>
            <a:ext cx="9307616" cy="2739211"/>
          </a:xfrm>
          <a:prstGeom prst="rect">
            <a:avLst/>
          </a:prstGeom>
          <a:noFill/>
        </p:spPr>
        <p:txBody>
          <a:bodyPr wrap="square" rtlCol="0">
            <a:spAutoFit/>
          </a:bodyPr>
          <a:lstStyle/>
          <a:p>
            <a:r>
              <a:rPr lang="en-US" sz="2200" dirty="0"/>
              <a:t>For instance, when you walk into a dark room you are faced with a problem: you can’t see. You know that you can turn the lights on with a light switch. You test this by flipping the switch</a:t>
            </a:r>
            <a:r>
              <a:rPr lang="en-US" sz="2200" dirty="0" smtClean="0"/>
              <a:t>.</a:t>
            </a:r>
          </a:p>
          <a:p>
            <a:pPr algn="ctr"/>
            <a:endParaRPr lang="en-US" sz="2200" dirty="0"/>
          </a:p>
          <a:p>
            <a:r>
              <a:rPr lang="en-US" sz="2200" dirty="0" smtClean="0"/>
              <a:t> </a:t>
            </a:r>
            <a:r>
              <a:rPr lang="en-US" sz="2200" dirty="0"/>
              <a:t>If the lights come on, you can conclude that the lights were turned off. If not, you then maybe the bulbs are burnt out. To solve that simple problem, you naturally follow the steps of the scientific method!</a:t>
            </a:r>
          </a:p>
          <a:p>
            <a:endParaRPr lang="en-US" dirty="0"/>
          </a:p>
        </p:txBody>
      </p:sp>
      <p:cxnSp>
        <p:nvCxnSpPr>
          <p:cNvPr id="8" name="Straight Connector 7"/>
          <p:cNvCxnSpPr/>
          <p:nvPr/>
        </p:nvCxnSpPr>
        <p:spPr>
          <a:xfrm>
            <a:off x="9398700" y="873881"/>
            <a:ext cx="2434185"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11832885" y="873881"/>
            <a:ext cx="0" cy="104091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0925764" y="1934954"/>
            <a:ext cx="907121"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10925764" y="1942805"/>
            <a:ext cx="0" cy="51686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11044429" y="5491709"/>
            <a:ext cx="0" cy="519736"/>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11030115" y="6034470"/>
            <a:ext cx="480238" cy="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11341459" y="6011445"/>
            <a:ext cx="337787" cy="867447"/>
            <a:chOff x="1074160" y="499869"/>
            <a:chExt cx="337787" cy="851129"/>
          </a:xfrm>
        </p:grpSpPr>
        <p:cxnSp>
          <p:nvCxnSpPr>
            <p:cNvPr id="27" name="Straight Arrow Connector 26"/>
            <p:cNvCxnSpPr/>
            <p:nvPr/>
          </p:nvCxnSpPr>
          <p:spPr>
            <a:xfrm>
              <a:off x="1243054" y="499869"/>
              <a:ext cx="0" cy="8511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Isosceles Triangle 27"/>
            <p:cNvSpPr/>
            <p:nvPr/>
          </p:nvSpPr>
          <p:spPr>
            <a:xfrm rot="10800000">
              <a:off x="1074160" y="1053777"/>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9807621" y="2297092"/>
            <a:ext cx="2346254" cy="3454485"/>
          </a:xfrm>
          <a:prstGeom prst="rect">
            <a:avLst/>
          </a:prstGeom>
        </p:spPr>
      </p:pic>
    </p:spTree>
    <p:extLst>
      <p:ext uri="{BB962C8B-B14F-4D97-AF65-F5344CB8AC3E}">
        <p14:creationId xmlns:p14="http://schemas.microsoft.com/office/powerpoint/2010/main" val="357021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01228" y="421833"/>
            <a:ext cx="3958855" cy="769441"/>
          </a:xfrm>
          <a:prstGeom prst="rect">
            <a:avLst/>
          </a:prstGeom>
          <a:noFill/>
        </p:spPr>
        <p:txBody>
          <a:bodyPr wrap="square" rtlCol="0">
            <a:spAutoFit/>
          </a:bodyPr>
          <a:lstStyle/>
          <a:p>
            <a:pPr algn="ctr"/>
            <a:r>
              <a:rPr lang="en-US" sz="4400" dirty="0" smtClean="0">
                <a:latin typeface="American Typewriter"/>
                <a:cs typeface="American Typewriter"/>
              </a:rPr>
              <a:t>Line Graphs</a:t>
            </a:r>
            <a:endParaRPr lang="en-US" sz="4400" dirty="0">
              <a:latin typeface="American Typewriter"/>
              <a:cs typeface="American Typewriter"/>
            </a:endParaRPr>
          </a:p>
        </p:txBody>
      </p:sp>
      <p:sp>
        <p:nvSpPr>
          <p:cNvPr id="32" name="Rectangle 31"/>
          <p:cNvSpPr/>
          <p:nvPr/>
        </p:nvSpPr>
        <p:spPr>
          <a:xfrm>
            <a:off x="239091" y="1663536"/>
            <a:ext cx="4284138" cy="3693319"/>
          </a:xfrm>
          <a:prstGeom prst="rect">
            <a:avLst/>
          </a:prstGeom>
        </p:spPr>
        <p:txBody>
          <a:bodyPr wrap="square">
            <a:spAutoFit/>
          </a:bodyPr>
          <a:lstStyle/>
          <a:p>
            <a:r>
              <a:rPr lang="en-US" b="1" dirty="0" smtClean="0">
                <a:solidFill>
                  <a:srgbClr val="3366FF"/>
                </a:solidFill>
              </a:rPr>
              <a:t>Line Graphs </a:t>
            </a:r>
            <a:r>
              <a:rPr lang="en-US" b="1" dirty="0" smtClean="0"/>
              <a:t>are used to see patterns that happen over time.</a:t>
            </a:r>
          </a:p>
          <a:p>
            <a:pPr algn="ctr"/>
            <a:endParaRPr lang="en-US" dirty="0"/>
          </a:p>
          <a:p>
            <a:r>
              <a:rPr lang="en-US" dirty="0" smtClean="0"/>
              <a:t>In our example, we are connecting the dots from the scatter chart with lines to help us see the growth patterns better.</a:t>
            </a:r>
          </a:p>
          <a:p>
            <a:endParaRPr lang="en-US" dirty="0"/>
          </a:p>
          <a:p>
            <a:r>
              <a:rPr lang="en-US" dirty="0" smtClean="0"/>
              <a:t>Now we can easily visualize how the plants grew. Plant A started to slow down after day 3, but Plant B kept growing at the same place.</a:t>
            </a:r>
          </a:p>
          <a:p>
            <a:endParaRPr lang="en-US" dirty="0"/>
          </a:p>
          <a:p>
            <a:r>
              <a:rPr lang="en-US" dirty="0" smtClean="0"/>
              <a:t>Why do you think Plant A slowed down?</a:t>
            </a:r>
            <a:endParaRPr lang="en-US" dirty="0"/>
          </a:p>
        </p:txBody>
      </p:sp>
      <p:grpSp>
        <p:nvGrpSpPr>
          <p:cNvPr id="2" name="Group 1"/>
          <p:cNvGrpSpPr/>
          <p:nvPr/>
        </p:nvGrpSpPr>
        <p:grpSpPr>
          <a:xfrm>
            <a:off x="4707190" y="0"/>
            <a:ext cx="7674427" cy="6858000"/>
            <a:chOff x="4707190" y="0"/>
            <a:chExt cx="7674427" cy="6858000"/>
          </a:xfrm>
        </p:grpSpPr>
        <p:grpSp>
          <p:nvGrpSpPr>
            <p:cNvPr id="31" name="Group 30"/>
            <p:cNvGrpSpPr/>
            <p:nvPr/>
          </p:nvGrpSpPr>
          <p:grpSpPr>
            <a:xfrm>
              <a:off x="4898861" y="421833"/>
              <a:ext cx="7482756" cy="5921004"/>
              <a:chOff x="4189018" y="421833"/>
              <a:chExt cx="7844619" cy="6106331"/>
            </a:xfrm>
          </p:grpSpPr>
          <p:grpSp>
            <p:nvGrpSpPr>
              <p:cNvPr id="4" name="Group 3"/>
              <p:cNvGrpSpPr/>
              <p:nvPr/>
            </p:nvGrpSpPr>
            <p:grpSpPr>
              <a:xfrm>
                <a:off x="4189018" y="421833"/>
                <a:ext cx="7844619" cy="6106331"/>
                <a:chOff x="1150793" y="634969"/>
                <a:chExt cx="7844619" cy="6106331"/>
              </a:xfrm>
            </p:grpSpPr>
            <p:grpSp>
              <p:nvGrpSpPr>
                <p:cNvPr id="5" name="Group 4"/>
                <p:cNvGrpSpPr/>
                <p:nvPr/>
              </p:nvGrpSpPr>
              <p:grpSpPr>
                <a:xfrm>
                  <a:off x="1150793" y="634969"/>
                  <a:ext cx="7844619" cy="5681908"/>
                  <a:chOff x="1150793" y="634969"/>
                  <a:chExt cx="7844619" cy="5681908"/>
                </a:xfrm>
              </p:grpSpPr>
              <p:graphicFrame>
                <p:nvGraphicFramePr>
                  <p:cNvPr id="7" name="Chart 6"/>
                  <p:cNvGraphicFramePr/>
                  <p:nvPr>
                    <p:extLst>
                      <p:ext uri="{D42A27DB-BD31-4B8C-83A1-F6EECF244321}">
                        <p14:modId xmlns:p14="http://schemas.microsoft.com/office/powerpoint/2010/main" val="1116875492"/>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308607" y="5935985"/>
                    <a:ext cx="702594" cy="380892"/>
                  </a:xfrm>
                  <a:prstGeom prst="rect">
                    <a:avLst/>
                  </a:prstGeom>
                  <a:noFill/>
                </p:spPr>
                <p:txBody>
                  <a:bodyPr wrap="square" rtlCol="0">
                    <a:spAutoFit/>
                  </a:bodyPr>
                  <a:lstStyle/>
                  <a:p>
                    <a:pPr algn="ctr"/>
                    <a:r>
                      <a:rPr lang="en-US" dirty="0" smtClean="0"/>
                      <a:t> 1</a:t>
                    </a:r>
                    <a:endParaRPr lang="en-US" dirty="0"/>
                  </a:p>
                </p:txBody>
              </p:sp>
              <p:sp>
                <p:nvSpPr>
                  <p:cNvPr id="10" name="TextBox 9"/>
                  <p:cNvSpPr txBox="1"/>
                  <p:nvPr/>
                </p:nvSpPr>
                <p:spPr>
                  <a:xfrm rot="16200000">
                    <a:off x="361766" y="3418999"/>
                    <a:ext cx="1965248" cy="387193"/>
                  </a:xfrm>
                  <a:prstGeom prst="rect">
                    <a:avLst/>
                  </a:prstGeom>
                  <a:noFill/>
                </p:spPr>
                <p:txBody>
                  <a:bodyPr wrap="square" rtlCol="0">
                    <a:spAutoFit/>
                  </a:bodyPr>
                  <a:lstStyle/>
                  <a:p>
                    <a:pPr algn="ctr"/>
                    <a:r>
                      <a:rPr lang="en-US" b="1" dirty="0" smtClean="0">
                        <a:solidFill>
                          <a:srgbClr val="B543BD"/>
                        </a:solidFill>
                      </a:rPr>
                      <a:t>Plant Height (cm)</a:t>
                    </a:r>
                    <a:endParaRPr lang="en-US" b="1" dirty="0">
                      <a:solidFill>
                        <a:srgbClr val="B543BD"/>
                      </a:solidFill>
                    </a:endParaRPr>
                  </a:p>
                </p:txBody>
              </p:sp>
              <p:sp>
                <p:nvSpPr>
                  <p:cNvPr id="11" name="TextBox 10"/>
                  <p:cNvSpPr txBox="1"/>
                  <p:nvPr/>
                </p:nvSpPr>
                <p:spPr>
                  <a:xfrm>
                    <a:off x="3094122"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2" name="Group 11"/>
                  <p:cNvGrpSpPr/>
                  <p:nvPr/>
                </p:nvGrpSpPr>
                <p:grpSpPr>
                  <a:xfrm>
                    <a:off x="7323209" y="2629971"/>
                    <a:ext cx="1672203" cy="1774802"/>
                    <a:chOff x="7782598" y="2629971"/>
                    <a:chExt cx="1672203" cy="1774802"/>
                  </a:xfrm>
                </p:grpSpPr>
                <p:grpSp>
                  <p:nvGrpSpPr>
                    <p:cNvPr id="13" name="Group 12"/>
                    <p:cNvGrpSpPr/>
                    <p:nvPr/>
                  </p:nvGrpSpPr>
                  <p:grpSpPr>
                    <a:xfrm>
                      <a:off x="7782598" y="3133198"/>
                      <a:ext cx="1672203" cy="1271575"/>
                      <a:chOff x="7323209" y="3650094"/>
                      <a:chExt cx="1672203" cy="1271575"/>
                    </a:xfrm>
                  </p:grpSpPr>
                  <p:sp>
                    <p:nvSpPr>
                      <p:cNvPr id="15" name="TextBox 14"/>
                      <p:cNvSpPr txBox="1"/>
                      <p:nvPr/>
                    </p:nvSpPr>
                    <p:spPr>
                      <a:xfrm>
                        <a:off x="7633971" y="3650094"/>
                        <a:ext cx="1361441" cy="584776"/>
                      </a:xfrm>
                      <a:prstGeom prst="rect">
                        <a:avLst/>
                      </a:prstGeom>
                      <a:noFill/>
                    </p:spPr>
                    <p:txBody>
                      <a:bodyPr wrap="square" rtlCol="0">
                        <a:spAutoFit/>
                      </a:bodyPr>
                      <a:lstStyle/>
                      <a:p>
                        <a:r>
                          <a:rPr lang="en-US" sz="1600" dirty="0" smtClean="0"/>
                          <a:t>Plant A (Fertilizer 1)</a:t>
                        </a:r>
                        <a:endParaRPr lang="en-US" sz="1600" dirty="0"/>
                      </a:p>
                    </p:txBody>
                  </p:sp>
                  <p:sp>
                    <p:nvSpPr>
                      <p:cNvPr id="16" name="Rectangle 15"/>
                      <p:cNvSpPr/>
                      <p:nvPr/>
                    </p:nvSpPr>
                    <p:spPr>
                      <a:xfrm>
                        <a:off x="7323209" y="3717771"/>
                        <a:ext cx="310762" cy="3201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323209" y="4453019"/>
                        <a:ext cx="310762" cy="3087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TextBox 17"/>
                      <p:cNvSpPr txBox="1"/>
                      <p:nvPr/>
                    </p:nvSpPr>
                    <p:spPr>
                      <a:xfrm>
                        <a:off x="7633971" y="4336893"/>
                        <a:ext cx="1361441" cy="584776"/>
                      </a:xfrm>
                      <a:prstGeom prst="rect">
                        <a:avLst/>
                      </a:prstGeom>
                      <a:noFill/>
                    </p:spPr>
                    <p:txBody>
                      <a:bodyPr wrap="square" rtlCol="0">
                        <a:spAutoFit/>
                      </a:bodyPr>
                      <a:lstStyle/>
                      <a:p>
                        <a:r>
                          <a:rPr lang="en-US" sz="1600" dirty="0" smtClean="0"/>
                          <a:t>Plant B (Fertilizer 2)</a:t>
                        </a:r>
                        <a:endParaRPr lang="en-US" sz="1600" dirty="0"/>
                      </a:p>
                    </p:txBody>
                  </p:sp>
                </p:grpSp>
                <p:sp>
                  <p:nvSpPr>
                    <p:cNvPr id="14" name="TextBox 13"/>
                    <p:cNvSpPr txBox="1"/>
                    <p:nvPr/>
                  </p:nvSpPr>
                  <p:spPr>
                    <a:xfrm>
                      <a:off x="8093360" y="2629971"/>
                      <a:ext cx="999847" cy="369332"/>
                    </a:xfrm>
                    <a:prstGeom prst="rect">
                      <a:avLst/>
                    </a:prstGeom>
                    <a:noFill/>
                  </p:spPr>
                  <p:txBody>
                    <a:bodyPr wrap="square" rtlCol="0">
                      <a:spAutoFit/>
                    </a:bodyPr>
                    <a:lstStyle/>
                    <a:p>
                      <a:pPr algn="ctr"/>
                      <a:r>
                        <a:rPr lang="en-US" b="1" dirty="0" smtClean="0"/>
                        <a:t>Key</a:t>
                      </a:r>
                      <a:endParaRPr lang="en-US" b="1" dirty="0"/>
                    </a:p>
                  </p:txBody>
                </p:sp>
              </p:grpSp>
            </p:grpSp>
            <p:sp>
              <p:nvSpPr>
                <p:cNvPr id="6" name="TextBox 5"/>
                <p:cNvSpPr txBox="1"/>
                <p:nvPr/>
              </p:nvSpPr>
              <p:spPr>
                <a:xfrm>
                  <a:off x="3404884" y="6360408"/>
                  <a:ext cx="2378017" cy="380892"/>
                </a:xfrm>
                <a:prstGeom prst="rect">
                  <a:avLst/>
                </a:prstGeom>
                <a:noFill/>
              </p:spPr>
              <p:txBody>
                <a:bodyPr wrap="square" rtlCol="0">
                  <a:spAutoFit/>
                </a:bodyPr>
                <a:lstStyle/>
                <a:p>
                  <a:pPr algn="ctr"/>
                  <a:r>
                    <a:rPr lang="en-US" b="1" dirty="0" smtClean="0">
                      <a:solidFill>
                        <a:srgbClr val="FF6600"/>
                      </a:solidFill>
                    </a:rPr>
                    <a:t>Day</a:t>
                  </a:r>
                  <a:endParaRPr lang="en-US" b="1" dirty="0">
                    <a:solidFill>
                      <a:srgbClr val="FF6600"/>
                    </a:solidFill>
                  </a:endParaRPr>
                </a:p>
              </p:txBody>
            </p:sp>
          </p:grpSp>
          <p:sp>
            <p:nvSpPr>
              <p:cNvPr id="21" name="TextBox 20"/>
              <p:cNvSpPr txBox="1"/>
              <p:nvPr/>
            </p:nvSpPr>
            <p:spPr>
              <a:xfrm>
                <a:off x="6317802" y="5703960"/>
                <a:ext cx="702594" cy="380892"/>
              </a:xfrm>
              <a:prstGeom prst="rect">
                <a:avLst/>
              </a:prstGeom>
              <a:noFill/>
            </p:spPr>
            <p:txBody>
              <a:bodyPr wrap="square" rtlCol="0">
                <a:spAutoFit/>
              </a:bodyPr>
              <a:lstStyle/>
              <a:p>
                <a:pPr algn="ctr"/>
                <a:r>
                  <a:rPr lang="en-US" dirty="0" smtClean="0"/>
                  <a:t> 2</a:t>
                </a:r>
                <a:endParaRPr lang="en-US" dirty="0"/>
              </a:p>
            </p:txBody>
          </p:sp>
          <p:sp>
            <p:nvSpPr>
              <p:cNvPr id="22" name="TextBox 21"/>
              <p:cNvSpPr txBox="1"/>
              <p:nvPr/>
            </p:nvSpPr>
            <p:spPr>
              <a:xfrm>
                <a:off x="7417858" y="5703960"/>
                <a:ext cx="702594" cy="380892"/>
              </a:xfrm>
              <a:prstGeom prst="rect">
                <a:avLst/>
              </a:prstGeom>
              <a:noFill/>
            </p:spPr>
            <p:txBody>
              <a:bodyPr wrap="square" rtlCol="0">
                <a:spAutoFit/>
              </a:bodyPr>
              <a:lstStyle/>
              <a:p>
                <a:pPr algn="ctr"/>
                <a:r>
                  <a:rPr lang="en-US" dirty="0" smtClean="0"/>
                  <a:t> 3</a:t>
                </a:r>
                <a:endParaRPr lang="en-US" dirty="0"/>
              </a:p>
            </p:txBody>
          </p:sp>
          <p:sp>
            <p:nvSpPr>
              <p:cNvPr id="23" name="TextBox 22"/>
              <p:cNvSpPr txBox="1"/>
              <p:nvPr/>
            </p:nvSpPr>
            <p:spPr>
              <a:xfrm>
                <a:off x="8411086" y="5703960"/>
                <a:ext cx="702594" cy="380892"/>
              </a:xfrm>
              <a:prstGeom prst="rect">
                <a:avLst/>
              </a:prstGeom>
              <a:noFill/>
            </p:spPr>
            <p:txBody>
              <a:bodyPr wrap="square" rtlCol="0">
                <a:spAutoFit/>
              </a:bodyPr>
              <a:lstStyle/>
              <a:p>
                <a:pPr algn="ctr"/>
                <a:r>
                  <a:rPr lang="en-US" dirty="0" smtClean="0"/>
                  <a:t> 4</a:t>
                </a:r>
                <a:endParaRPr lang="en-US" dirty="0"/>
              </a:p>
            </p:txBody>
          </p:sp>
          <p:cxnSp>
            <p:nvCxnSpPr>
              <p:cNvPr id="26" name="Straight Connector 25"/>
              <p:cNvCxnSpPr/>
              <p:nvPr/>
            </p:nvCxnSpPr>
            <p:spPr>
              <a:xfrm>
                <a:off x="5228532" y="1534076"/>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28532" y="5560048"/>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67279"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29" name="TextBox 28"/>
              <p:cNvSpPr txBox="1"/>
              <p:nvPr/>
            </p:nvSpPr>
            <p:spPr>
              <a:xfrm>
                <a:off x="972731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cxnSp>
          <p:nvCxnSpPr>
            <p:cNvPr id="34" name="Straight Connector 33"/>
            <p:cNvCxnSpPr/>
            <p:nvPr/>
          </p:nvCxnSpPr>
          <p:spPr>
            <a:xfrm>
              <a:off x="470719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5362434" y="4499906"/>
              <a:ext cx="485957" cy="369332"/>
            </a:xfrm>
            <a:prstGeom prst="rect">
              <a:avLst/>
            </a:prstGeom>
            <a:solidFill>
              <a:schemeClr val="bg1"/>
            </a:solidFill>
          </p:spPr>
          <p:txBody>
            <a:bodyPr wrap="square" rtlCol="0">
              <a:spAutoFit/>
            </a:bodyPr>
            <a:lstStyle/>
            <a:p>
              <a:pPr algn="ctr"/>
              <a:r>
                <a:rPr lang="en-US" dirty="0"/>
                <a:t>5</a:t>
              </a:r>
            </a:p>
          </p:txBody>
        </p:sp>
        <p:sp>
          <p:nvSpPr>
            <p:cNvPr id="37" name="TextBox 36"/>
            <p:cNvSpPr txBox="1"/>
            <p:nvPr/>
          </p:nvSpPr>
          <p:spPr>
            <a:xfrm>
              <a:off x="5362435" y="1336628"/>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sp>
          <p:nvSpPr>
            <p:cNvPr id="38" name="TextBox 37"/>
            <p:cNvSpPr txBox="1"/>
            <p:nvPr/>
          </p:nvSpPr>
          <p:spPr>
            <a:xfrm>
              <a:off x="5362435" y="192559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39" name="TextBox 38"/>
            <p:cNvSpPr txBox="1"/>
            <p:nvPr/>
          </p:nvSpPr>
          <p:spPr>
            <a:xfrm>
              <a:off x="5362435" y="2540532"/>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40" name="TextBox 39"/>
            <p:cNvSpPr txBox="1"/>
            <p:nvPr/>
          </p:nvSpPr>
          <p:spPr>
            <a:xfrm>
              <a:off x="5337526" y="3261447"/>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41" name="TextBox 40"/>
            <p:cNvSpPr txBox="1"/>
            <p:nvPr/>
          </p:nvSpPr>
          <p:spPr>
            <a:xfrm>
              <a:off x="5362434" y="3892558"/>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42" name="Oval 41"/>
            <p:cNvSpPr/>
            <p:nvPr/>
          </p:nvSpPr>
          <p:spPr>
            <a:xfrm>
              <a:off x="6223737" y="499448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7240930" y="432217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35358" y="3589983"/>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9317295" y="331039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9317295" y="2111612"/>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8240778" y="3128979"/>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7240930" y="3995366"/>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223737" y="490315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848391" y="5383781"/>
              <a:ext cx="130264" cy="11216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904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5267" y="533510"/>
            <a:ext cx="3337329" cy="830997"/>
          </a:xfrm>
          <a:prstGeom prst="rect">
            <a:avLst/>
          </a:prstGeom>
          <a:noFill/>
        </p:spPr>
        <p:txBody>
          <a:bodyPr wrap="square" rtlCol="0">
            <a:spAutoFit/>
          </a:bodyPr>
          <a:lstStyle/>
          <a:p>
            <a:r>
              <a:rPr lang="en-US" sz="4800" dirty="0" smtClean="0">
                <a:latin typeface="American Typewriter"/>
                <a:cs typeface="American Typewriter"/>
              </a:rPr>
              <a:t>Pie Charts</a:t>
            </a:r>
            <a:endParaRPr lang="en-US" sz="4800" dirty="0">
              <a:latin typeface="American Typewriter"/>
              <a:cs typeface="American Typewriter"/>
            </a:endParaRPr>
          </a:p>
        </p:txBody>
      </p:sp>
      <p:sp>
        <p:nvSpPr>
          <p:cNvPr id="16" name="TextBox 15"/>
          <p:cNvSpPr txBox="1"/>
          <p:nvPr/>
        </p:nvSpPr>
        <p:spPr>
          <a:xfrm>
            <a:off x="243206" y="1656021"/>
            <a:ext cx="4445267" cy="4801315"/>
          </a:xfrm>
          <a:prstGeom prst="rect">
            <a:avLst/>
          </a:prstGeom>
          <a:noFill/>
        </p:spPr>
        <p:txBody>
          <a:bodyPr wrap="square" rtlCol="0">
            <a:spAutoFit/>
          </a:bodyPr>
          <a:lstStyle/>
          <a:p>
            <a:r>
              <a:rPr lang="en-US" b="1" dirty="0" smtClean="0">
                <a:solidFill>
                  <a:srgbClr val="3366FF"/>
                </a:solidFill>
              </a:rPr>
              <a:t>Pie Charts </a:t>
            </a:r>
            <a:r>
              <a:rPr lang="en-US" b="1" dirty="0" smtClean="0"/>
              <a:t>help us look at fractions of a whole. Percentages and fractions represent what proportion of a group had a certain result. </a:t>
            </a:r>
          </a:p>
          <a:p>
            <a:pPr algn="ctr"/>
            <a:endParaRPr lang="en-US" dirty="0" smtClean="0"/>
          </a:p>
          <a:p>
            <a:pPr marL="285750" indent="-285750">
              <a:buFont typeface="Arial"/>
              <a:buChar char="•"/>
            </a:pPr>
            <a:r>
              <a:rPr lang="en-US" dirty="0" smtClean="0"/>
              <a:t>For example, we decide to do the plant experiment three more times and record the final heights of each plant in the table on the right. Now we want to see what fraction of the plants grew over 20 cm for each fertilizer.</a:t>
            </a:r>
          </a:p>
          <a:p>
            <a:pPr marL="285750" indent="-285750">
              <a:buFont typeface="Arial"/>
              <a:buChar char="•"/>
            </a:pPr>
            <a:endParaRPr lang="en-US" dirty="0"/>
          </a:p>
          <a:p>
            <a:pPr marL="285750" indent="-285750">
              <a:buFont typeface="Arial"/>
              <a:buChar char="•"/>
            </a:pPr>
            <a:r>
              <a:rPr lang="en-US" dirty="0" smtClean="0"/>
              <a:t>Fertilizer 1 only had 1 in 4 plants grow over 20 cm. 1/4  is 25%</a:t>
            </a:r>
          </a:p>
          <a:p>
            <a:pPr marL="285750" indent="-285750">
              <a:buFont typeface="Arial"/>
              <a:buChar char="•"/>
            </a:pPr>
            <a:endParaRPr lang="en-US" dirty="0"/>
          </a:p>
          <a:p>
            <a:pPr marL="285750" indent="-285750">
              <a:buFont typeface="Arial"/>
              <a:buChar char="•"/>
            </a:pPr>
            <a:r>
              <a:rPr lang="en-US" dirty="0" smtClean="0"/>
              <a:t>Fertilizer 2 had 2 in 4 plants grow over 20 cm. 2/4 is 50%</a:t>
            </a:r>
            <a:endParaRPr lang="en-US" dirty="0"/>
          </a:p>
        </p:txBody>
      </p:sp>
      <p:sp>
        <p:nvSpPr>
          <p:cNvPr id="24" name="TextBox 23"/>
          <p:cNvSpPr txBox="1"/>
          <p:nvPr/>
        </p:nvSpPr>
        <p:spPr>
          <a:xfrm>
            <a:off x="6259575" y="5809470"/>
            <a:ext cx="1621374" cy="400110"/>
          </a:xfrm>
          <a:prstGeom prst="rect">
            <a:avLst/>
          </a:prstGeom>
          <a:noFill/>
        </p:spPr>
        <p:txBody>
          <a:bodyPr wrap="square" rtlCol="0">
            <a:spAutoFit/>
          </a:bodyPr>
          <a:lstStyle/>
          <a:p>
            <a:pPr algn="ctr"/>
            <a:r>
              <a:rPr lang="en-US" sz="2000" b="1" dirty="0" smtClean="0"/>
              <a:t>Fertilizer 1</a:t>
            </a:r>
            <a:endParaRPr lang="en-US" sz="2000" b="1" dirty="0"/>
          </a:p>
        </p:txBody>
      </p:sp>
      <p:sp>
        <p:nvSpPr>
          <p:cNvPr id="25" name="TextBox 24"/>
          <p:cNvSpPr txBox="1"/>
          <p:nvPr/>
        </p:nvSpPr>
        <p:spPr>
          <a:xfrm>
            <a:off x="9679683" y="5821985"/>
            <a:ext cx="1621374" cy="400110"/>
          </a:xfrm>
          <a:prstGeom prst="rect">
            <a:avLst/>
          </a:prstGeom>
          <a:noFill/>
        </p:spPr>
        <p:txBody>
          <a:bodyPr wrap="square" rtlCol="0">
            <a:spAutoFit/>
          </a:bodyPr>
          <a:lstStyle/>
          <a:p>
            <a:pPr algn="ctr"/>
            <a:r>
              <a:rPr lang="en-US" sz="2000" b="1" dirty="0" smtClean="0"/>
              <a:t>Fertilizer 2</a:t>
            </a:r>
            <a:endParaRPr lang="en-US" sz="2000" b="1" dirty="0"/>
          </a:p>
        </p:txBody>
      </p:sp>
      <p:grpSp>
        <p:nvGrpSpPr>
          <p:cNvPr id="34" name="Group 33"/>
          <p:cNvGrpSpPr/>
          <p:nvPr/>
        </p:nvGrpSpPr>
        <p:grpSpPr>
          <a:xfrm>
            <a:off x="9063083" y="2963513"/>
            <a:ext cx="2854574" cy="2729502"/>
            <a:chOff x="5472139" y="2924592"/>
            <a:chExt cx="2854574" cy="2729502"/>
          </a:xfrm>
        </p:grpSpPr>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5472139" y="2924592"/>
              <a:ext cx="2854574" cy="2729502"/>
            </a:xfrm>
            <a:prstGeom prst="rect">
              <a:avLst/>
            </a:prstGeom>
          </p:spPr>
        </p:pic>
        <p:grpSp>
          <p:nvGrpSpPr>
            <p:cNvPr id="33" name="Group 32"/>
            <p:cNvGrpSpPr/>
            <p:nvPr/>
          </p:nvGrpSpPr>
          <p:grpSpPr>
            <a:xfrm>
              <a:off x="5862380" y="3971591"/>
              <a:ext cx="2298974" cy="1015663"/>
              <a:chOff x="9195333" y="3966939"/>
              <a:chExt cx="2298974" cy="1015663"/>
            </a:xfrm>
          </p:grpSpPr>
          <p:sp>
            <p:nvSpPr>
              <p:cNvPr id="29" name="TextBox 28"/>
              <p:cNvSpPr txBox="1"/>
              <p:nvPr/>
            </p:nvSpPr>
            <p:spPr>
              <a:xfrm>
                <a:off x="10291787" y="3966939"/>
                <a:ext cx="1202520" cy="1015663"/>
              </a:xfrm>
              <a:prstGeom prst="rect">
                <a:avLst/>
              </a:prstGeom>
              <a:noFill/>
            </p:spPr>
            <p:txBody>
              <a:bodyPr wrap="square" rtlCol="0">
                <a:spAutoFit/>
              </a:bodyPr>
              <a:lstStyle/>
              <a:p>
                <a:pPr algn="ctr"/>
                <a:r>
                  <a:rPr lang="en-US" sz="2400" b="1" dirty="0" smtClean="0"/>
                  <a:t>50% </a:t>
                </a:r>
                <a:r>
                  <a:rPr lang="en-US" b="1" dirty="0" smtClean="0"/>
                  <a:t>Grew over 20 cm</a:t>
                </a:r>
                <a:endParaRPr lang="en-US" b="1" dirty="0"/>
              </a:p>
            </p:txBody>
          </p:sp>
          <p:sp>
            <p:nvSpPr>
              <p:cNvPr id="30" name="TextBox 29"/>
              <p:cNvSpPr txBox="1"/>
              <p:nvPr/>
            </p:nvSpPr>
            <p:spPr>
              <a:xfrm>
                <a:off x="9195333" y="4013106"/>
                <a:ext cx="918779" cy="461665"/>
              </a:xfrm>
              <a:prstGeom prst="rect">
                <a:avLst/>
              </a:prstGeom>
              <a:noFill/>
            </p:spPr>
            <p:txBody>
              <a:bodyPr wrap="square" rtlCol="0">
                <a:spAutoFit/>
              </a:bodyPr>
              <a:lstStyle/>
              <a:p>
                <a:pPr algn="ctr"/>
                <a:r>
                  <a:rPr lang="en-US" sz="2400" b="1" dirty="0" smtClean="0"/>
                  <a:t>50%</a:t>
                </a:r>
              </a:p>
            </p:txBody>
          </p:sp>
        </p:grpSp>
      </p:grpSp>
      <p:graphicFrame>
        <p:nvGraphicFramePr>
          <p:cNvPr id="31" name="Table 30"/>
          <p:cNvGraphicFramePr>
            <a:graphicFrameLocks noGrp="1"/>
          </p:cNvGraphicFramePr>
          <p:nvPr>
            <p:extLst>
              <p:ext uri="{D42A27DB-BD31-4B8C-83A1-F6EECF244321}">
                <p14:modId xmlns:p14="http://schemas.microsoft.com/office/powerpoint/2010/main" val="1346693922"/>
              </p:ext>
            </p:extLst>
          </p:nvPr>
        </p:nvGraphicFramePr>
        <p:xfrm>
          <a:off x="5310001" y="1364507"/>
          <a:ext cx="6636305" cy="1112520"/>
        </p:xfrm>
        <a:graphic>
          <a:graphicData uri="http://schemas.openxmlformats.org/drawingml/2006/table">
            <a:tbl>
              <a:tblPr firstRow="1" bandRow="1">
                <a:tableStyleId>{5C22544A-7EE6-4342-B048-85BDC9FD1C3A}</a:tableStyleId>
              </a:tblPr>
              <a:tblGrid>
                <a:gridCol w="1327261"/>
                <a:gridCol w="1327261"/>
                <a:gridCol w="1327261"/>
                <a:gridCol w="1327261"/>
                <a:gridCol w="1327261"/>
              </a:tblGrid>
              <a:tr h="370840">
                <a:tc>
                  <a:txBody>
                    <a:bodyPr/>
                    <a:lstStyle/>
                    <a:p>
                      <a:pPr algn="ctr"/>
                      <a:endParaRPr lang="en-US" dirty="0"/>
                    </a:p>
                  </a:txBody>
                  <a:tcPr/>
                </a:tc>
                <a:tc>
                  <a:txBody>
                    <a:bodyPr/>
                    <a:lstStyle/>
                    <a:p>
                      <a:pPr algn="ctr"/>
                      <a:r>
                        <a:rPr lang="en-US" dirty="0" smtClean="0"/>
                        <a:t>1</a:t>
                      </a:r>
                      <a:r>
                        <a:rPr lang="en-US" baseline="30000" dirty="0" smtClean="0"/>
                        <a:t>st</a:t>
                      </a:r>
                      <a:r>
                        <a:rPr lang="en-US" dirty="0" smtClean="0"/>
                        <a:t> Plant</a:t>
                      </a:r>
                      <a:endParaRPr lang="en-US" dirty="0"/>
                    </a:p>
                  </a:txBody>
                  <a:tcPr/>
                </a:tc>
                <a:tc>
                  <a:txBody>
                    <a:bodyPr/>
                    <a:lstStyle/>
                    <a:p>
                      <a:pPr algn="ctr"/>
                      <a:r>
                        <a:rPr lang="en-US" dirty="0" smtClean="0"/>
                        <a:t>2</a:t>
                      </a:r>
                      <a:r>
                        <a:rPr lang="en-US" baseline="30000" dirty="0" smtClean="0"/>
                        <a:t>nd</a:t>
                      </a:r>
                      <a:r>
                        <a:rPr lang="en-US" dirty="0" smtClean="0"/>
                        <a:t> Plant</a:t>
                      </a:r>
                      <a:endParaRPr lang="en-US" dirty="0"/>
                    </a:p>
                  </a:txBody>
                  <a:tcPr/>
                </a:tc>
                <a:tc>
                  <a:txBody>
                    <a:bodyPr/>
                    <a:lstStyle/>
                    <a:p>
                      <a:pPr algn="ctr"/>
                      <a:r>
                        <a:rPr lang="en-US" dirty="0" smtClean="0"/>
                        <a:t>3</a:t>
                      </a:r>
                      <a:r>
                        <a:rPr lang="en-US" baseline="30000" dirty="0" smtClean="0"/>
                        <a:t>rd</a:t>
                      </a:r>
                      <a:r>
                        <a:rPr lang="en-US" dirty="0" smtClean="0"/>
                        <a:t> Plant </a:t>
                      </a:r>
                      <a:endParaRPr lang="en-US" dirty="0"/>
                    </a:p>
                  </a:txBody>
                  <a:tcPr/>
                </a:tc>
                <a:tc>
                  <a:txBody>
                    <a:bodyPr/>
                    <a:lstStyle/>
                    <a:p>
                      <a:pPr algn="ctr"/>
                      <a:r>
                        <a:rPr lang="en-US" dirty="0" smtClean="0"/>
                        <a:t>4</a:t>
                      </a:r>
                      <a:r>
                        <a:rPr lang="en-US" baseline="30000" dirty="0" smtClean="0"/>
                        <a:t>th</a:t>
                      </a:r>
                      <a:r>
                        <a:rPr lang="en-US" dirty="0" smtClean="0"/>
                        <a:t> Plant</a:t>
                      </a:r>
                      <a:endParaRPr lang="en-US" dirty="0"/>
                    </a:p>
                  </a:txBody>
                  <a:tcPr/>
                </a:tc>
              </a:tr>
              <a:tr h="370840">
                <a:tc>
                  <a:txBody>
                    <a:bodyPr/>
                    <a:lstStyle/>
                    <a:p>
                      <a:pPr algn="ctr"/>
                      <a:r>
                        <a:rPr lang="en-US" dirty="0" smtClean="0"/>
                        <a:t>Fertilizer</a:t>
                      </a:r>
                      <a:r>
                        <a:rPr lang="en-US" baseline="0" dirty="0" smtClean="0"/>
                        <a:t> 1</a:t>
                      </a:r>
                      <a:endParaRPr lang="en-US" dirty="0"/>
                    </a:p>
                  </a:txBody>
                  <a:tcPr/>
                </a:tc>
                <a:tc>
                  <a:txBody>
                    <a:bodyPr/>
                    <a:lstStyle/>
                    <a:p>
                      <a:pPr algn="ctr"/>
                      <a:r>
                        <a:rPr lang="en-US" dirty="0" smtClean="0"/>
                        <a:t>18 cm</a:t>
                      </a:r>
                      <a:endParaRPr lang="en-US" dirty="0"/>
                    </a:p>
                  </a:txBody>
                  <a:tcPr/>
                </a:tc>
                <a:tc>
                  <a:txBody>
                    <a:bodyPr/>
                    <a:lstStyle/>
                    <a:p>
                      <a:pPr algn="ctr"/>
                      <a:r>
                        <a:rPr lang="en-US" dirty="0" smtClean="0"/>
                        <a:t>16cm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21 cm</a:t>
                      </a:r>
                      <a:endParaRPr lang="en-US" dirty="0"/>
                    </a:p>
                  </a:txBody>
                  <a:tcPr/>
                </a:tc>
              </a:tr>
              <a:tr h="370840">
                <a:tc>
                  <a:txBody>
                    <a:bodyPr/>
                    <a:lstStyle/>
                    <a:p>
                      <a:pPr algn="ctr"/>
                      <a:r>
                        <a:rPr lang="en-US" dirty="0" smtClean="0"/>
                        <a:t>Fertilizer 2</a:t>
                      </a:r>
                      <a:endParaRPr lang="en-US" dirty="0"/>
                    </a:p>
                  </a:txBody>
                  <a:tcPr/>
                </a:tc>
                <a:tc>
                  <a:txBody>
                    <a:bodyPr/>
                    <a:lstStyle/>
                    <a:p>
                      <a:pPr algn="ctr"/>
                      <a:r>
                        <a:rPr lang="en-US" dirty="0" smtClean="0"/>
                        <a:t>22 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24 cm</a:t>
                      </a:r>
                      <a:endParaRPr lang="en-US" dirty="0"/>
                    </a:p>
                  </a:txBody>
                  <a:tcPr/>
                </a:tc>
                <a:tc>
                  <a:txBody>
                    <a:bodyPr/>
                    <a:lstStyle/>
                    <a:p>
                      <a:pPr algn="ctr"/>
                      <a:r>
                        <a:rPr lang="en-US" dirty="0" smtClean="0"/>
                        <a:t>17cm</a:t>
                      </a:r>
                      <a:endParaRPr lang="en-US" dirty="0"/>
                    </a:p>
                  </a:txBody>
                  <a:tcPr/>
                </a:tc>
              </a:tr>
            </a:tbl>
          </a:graphicData>
        </a:graphic>
      </p:graphicFrame>
      <p:cxnSp>
        <p:nvCxnSpPr>
          <p:cNvPr id="35" name="Straight Connector 34"/>
          <p:cNvCxnSpPr/>
          <p:nvPr/>
        </p:nvCxnSpPr>
        <p:spPr>
          <a:xfrm>
            <a:off x="4923373"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7621369" y="695629"/>
            <a:ext cx="2634735" cy="400110"/>
          </a:xfrm>
          <a:prstGeom prst="rect">
            <a:avLst/>
          </a:prstGeom>
          <a:noFill/>
        </p:spPr>
        <p:txBody>
          <a:bodyPr wrap="square" rtlCol="0">
            <a:spAutoFit/>
          </a:bodyPr>
          <a:lstStyle/>
          <a:p>
            <a:pPr algn="ctr"/>
            <a:r>
              <a:rPr lang="en-US" sz="2000" dirty="0" smtClean="0"/>
              <a:t>Plant Growth Chart</a:t>
            </a:r>
            <a:endParaRPr lang="en-US" sz="2000" dirty="0"/>
          </a:p>
        </p:txBody>
      </p:sp>
      <p:grpSp>
        <p:nvGrpSpPr>
          <p:cNvPr id="2" name="Group 1"/>
          <p:cNvGrpSpPr/>
          <p:nvPr/>
        </p:nvGrpSpPr>
        <p:grpSpPr>
          <a:xfrm>
            <a:off x="5645202" y="2926274"/>
            <a:ext cx="2854574" cy="2766741"/>
            <a:chOff x="5645202" y="2926274"/>
            <a:chExt cx="2854574" cy="2766741"/>
          </a:xfrm>
        </p:grpSpPr>
        <p:grpSp>
          <p:nvGrpSpPr>
            <p:cNvPr id="32" name="Group 31"/>
            <p:cNvGrpSpPr/>
            <p:nvPr/>
          </p:nvGrpSpPr>
          <p:grpSpPr>
            <a:xfrm>
              <a:off x="5645202" y="2926274"/>
              <a:ext cx="2854574" cy="2766741"/>
              <a:chOff x="4893328" y="2713616"/>
              <a:chExt cx="2854574" cy="2766741"/>
            </a:xfrm>
          </p:grpSpPr>
          <p:pic>
            <p:nvPicPr>
              <p:cNvPr id="23" name="Picture 22"/>
              <p:cNvPicPr>
                <a:picLocks noChangeAspect="1"/>
              </p:cNvPicPr>
              <p:nvPr/>
            </p:nvPicPr>
            <p:blipFill>
              <a:blip r:embed="rId4">
                <a:clrChange>
                  <a:clrFrom>
                    <a:srgbClr val="FFFFFF"/>
                  </a:clrFrom>
                  <a:clrTo>
                    <a:srgbClr val="FFFFFF">
                      <a:alpha val="0"/>
                    </a:srgbClr>
                  </a:clrTo>
                </a:clrChange>
              </a:blip>
              <a:stretch>
                <a:fillRect/>
              </a:stretch>
            </p:blipFill>
            <p:spPr>
              <a:xfrm>
                <a:off x="4893328" y="2713616"/>
                <a:ext cx="2854574" cy="2766741"/>
              </a:xfrm>
              <a:prstGeom prst="rect">
                <a:avLst/>
              </a:prstGeom>
            </p:spPr>
          </p:pic>
          <p:sp>
            <p:nvSpPr>
              <p:cNvPr id="28" name="TextBox 27"/>
              <p:cNvSpPr txBox="1"/>
              <p:nvPr/>
            </p:nvSpPr>
            <p:spPr>
              <a:xfrm>
                <a:off x="5381330" y="4301896"/>
                <a:ext cx="918779" cy="461665"/>
              </a:xfrm>
              <a:prstGeom prst="rect">
                <a:avLst/>
              </a:prstGeom>
              <a:noFill/>
            </p:spPr>
            <p:txBody>
              <a:bodyPr wrap="square" rtlCol="0">
                <a:spAutoFit/>
              </a:bodyPr>
              <a:lstStyle/>
              <a:p>
                <a:pPr algn="ctr"/>
                <a:r>
                  <a:rPr lang="en-US" sz="2400" b="1" dirty="0"/>
                  <a:t>7</a:t>
                </a:r>
                <a:r>
                  <a:rPr lang="en-US" sz="2400" b="1" dirty="0" smtClean="0"/>
                  <a:t>5%</a:t>
                </a:r>
                <a:endParaRPr lang="en-US" sz="2400" b="1" dirty="0"/>
              </a:p>
            </p:txBody>
          </p:sp>
        </p:grpSp>
        <p:sp>
          <p:nvSpPr>
            <p:cNvPr id="39" name="TextBox 38"/>
            <p:cNvSpPr txBox="1"/>
            <p:nvPr/>
          </p:nvSpPr>
          <p:spPr>
            <a:xfrm>
              <a:off x="7070262" y="3293981"/>
              <a:ext cx="1202520" cy="1015663"/>
            </a:xfrm>
            <a:prstGeom prst="rect">
              <a:avLst/>
            </a:prstGeom>
            <a:noFill/>
          </p:spPr>
          <p:txBody>
            <a:bodyPr wrap="square" rtlCol="0">
              <a:spAutoFit/>
            </a:bodyPr>
            <a:lstStyle/>
            <a:p>
              <a:pPr algn="ctr"/>
              <a:r>
                <a:rPr lang="en-US" sz="2400" b="1" dirty="0" smtClean="0"/>
                <a:t>25% </a:t>
              </a:r>
              <a:r>
                <a:rPr lang="en-US" b="1" dirty="0" smtClean="0"/>
                <a:t>Grew over 20 cm</a:t>
              </a:r>
              <a:endParaRPr lang="en-US" b="1" dirty="0"/>
            </a:p>
          </p:txBody>
        </p:sp>
      </p:grpSp>
    </p:spTree>
    <p:extLst>
      <p:ext uri="{BB962C8B-B14F-4D97-AF65-F5344CB8AC3E}">
        <p14:creationId xmlns:p14="http://schemas.microsoft.com/office/powerpoint/2010/main" val="160394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0376" y="1904837"/>
            <a:ext cx="11359552" cy="4154983"/>
          </a:xfrm>
          <a:prstGeom prst="rect">
            <a:avLst/>
          </a:prstGeom>
          <a:noFill/>
        </p:spPr>
        <p:txBody>
          <a:bodyPr wrap="square" rtlCol="0">
            <a:spAutoFit/>
          </a:bodyPr>
          <a:lstStyle/>
          <a:p>
            <a:pPr marL="342900" indent="-342900">
              <a:buFont typeface="Arial"/>
              <a:buChar char="•"/>
            </a:pPr>
            <a:r>
              <a:rPr lang="en-US" sz="2200" dirty="0" smtClean="0"/>
              <a:t>With the help of our Scatter Plot and Line Graph, we can see that both plants start growing similarly, but Plant A starts to slow down around 15cm while Plant B keeps growing at the same rate.</a:t>
            </a:r>
          </a:p>
          <a:p>
            <a:pPr marL="342900" indent="-342900">
              <a:buFont typeface="Arial"/>
              <a:buChar char="•"/>
            </a:pPr>
            <a:endParaRPr lang="en-US" sz="2200" dirty="0"/>
          </a:p>
          <a:p>
            <a:pPr marL="342900" indent="-342900">
              <a:buFont typeface="Arial"/>
              <a:buChar char="•"/>
            </a:pPr>
            <a:r>
              <a:rPr lang="en-US" sz="2200" dirty="0" smtClean="0"/>
              <a:t>After performing multiple trails, we see that Fertilizer 2 almost always grows taller plants with half of them growing over 20 cm in 4 days.</a:t>
            </a:r>
          </a:p>
          <a:p>
            <a:pPr marL="342900" indent="-342900">
              <a:buFont typeface="Arial"/>
              <a:buChar char="•"/>
            </a:pPr>
            <a:endParaRPr lang="en-US" sz="2200" dirty="0"/>
          </a:p>
          <a:p>
            <a:pPr marL="342900" indent="-342900">
              <a:buFont typeface="Arial"/>
              <a:buChar char="•"/>
            </a:pPr>
            <a:r>
              <a:rPr lang="en-US" sz="2200" dirty="0" smtClean="0"/>
              <a:t>We notice on one occasion that Fertilizer 1 grew a taller plant. How does this affect our conclusion?</a:t>
            </a:r>
          </a:p>
          <a:p>
            <a:pPr marL="342900" indent="-342900">
              <a:buFont typeface="Arial"/>
              <a:buChar char="•"/>
            </a:pPr>
            <a:endParaRPr lang="en-US" sz="2200" dirty="0"/>
          </a:p>
          <a:p>
            <a:pPr marL="342900" indent="-342900">
              <a:buFont typeface="Arial"/>
              <a:buChar char="•"/>
            </a:pPr>
            <a:r>
              <a:rPr lang="en-US" sz="2200" dirty="0" smtClean="0"/>
              <a:t>Would you feel confident telling your friend that if they used Fertilizer 2 as opposed to Fertilizer 1 that they would have taller plants?</a:t>
            </a:r>
            <a:endParaRPr lang="en-US" sz="2200" dirty="0"/>
          </a:p>
        </p:txBody>
      </p:sp>
      <p:grpSp>
        <p:nvGrpSpPr>
          <p:cNvPr id="8" name="Group 7"/>
          <p:cNvGrpSpPr/>
          <p:nvPr/>
        </p:nvGrpSpPr>
        <p:grpSpPr>
          <a:xfrm>
            <a:off x="4833722" y="288711"/>
            <a:ext cx="6385278" cy="1325882"/>
            <a:chOff x="4575016" y="273240"/>
            <a:chExt cx="6385278" cy="1325882"/>
          </a:xfrm>
        </p:grpSpPr>
        <p:sp>
          <p:nvSpPr>
            <p:cNvPr id="7" name="Rounded Rectangle 6"/>
            <p:cNvSpPr/>
            <p:nvPr/>
          </p:nvSpPr>
          <p:spPr>
            <a:xfrm>
              <a:off x="5009491" y="273240"/>
              <a:ext cx="5315236" cy="132588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TextBox 5"/>
            <p:cNvSpPr txBox="1"/>
            <p:nvPr/>
          </p:nvSpPr>
          <p:spPr>
            <a:xfrm>
              <a:off x="4575016" y="454238"/>
              <a:ext cx="6385278" cy="861774"/>
            </a:xfrm>
            <a:prstGeom prst="rect">
              <a:avLst/>
            </a:prstGeom>
            <a:noFill/>
          </p:spPr>
          <p:txBody>
            <a:bodyPr wrap="square" rtlCol="0">
              <a:spAutoFit/>
            </a:bodyPr>
            <a:lstStyle/>
            <a:p>
              <a:pPr algn="ctr"/>
              <a:r>
                <a:rPr lang="en-US" sz="4800" dirty="0" smtClean="0">
                  <a:latin typeface="American Typewriter"/>
                  <a:cs typeface="American Typewriter"/>
                </a:rPr>
                <a:t>Final Conclusion</a:t>
              </a:r>
              <a:endParaRPr lang="en-US" sz="4800" dirty="0">
                <a:latin typeface="American Typewriter"/>
                <a:cs typeface="American Typewriter"/>
              </a:endParaRPr>
            </a:p>
          </p:txBody>
        </p:sp>
      </p:grpSp>
      <p:cxnSp>
        <p:nvCxnSpPr>
          <p:cNvPr id="9" name="Straight Connector 8"/>
          <p:cNvCxnSpPr/>
          <p:nvPr/>
        </p:nvCxnSpPr>
        <p:spPr>
          <a:xfrm flipH="1">
            <a:off x="0" y="1043393"/>
            <a:ext cx="5236251" cy="0"/>
          </a:xfrm>
          <a:prstGeom prst="line">
            <a:avLst/>
          </a:prstGeom>
        </p:spPr>
        <p:style>
          <a:lnRef idx="3">
            <a:schemeClr val="dk1"/>
          </a:lnRef>
          <a:fillRef idx="0">
            <a:schemeClr val="dk1"/>
          </a:fillRef>
          <a:effectRef idx="2">
            <a:schemeClr val="dk1"/>
          </a:effectRef>
          <a:fontRef idx="minor">
            <a:schemeClr val="tx1"/>
          </a:fontRef>
        </p:style>
      </p:cxnSp>
      <p:sp>
        <p:nvSpPr>
          <p:cNvPr id="12" name="Isosceles Triangle 11"/>
          <p:cNvSpPr/>
          <p:nvPr/>
        </p:nvSpPr>
        <p:spPr>
          <a:xfrm rot="5400000" flipH="1">
            <a:off x="5046940" y="942687"/>
            <a:ext cx="241103" cy="2014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78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91990" y="249488"/>
            <a:ext cx="7091665" cy="16115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8824" y="412962"/>
            <a:ext cx="7343143" cy="1143000"/>
          </a:xfrm>
        </p:spPr>
        <p:txBody>
          <a:bodyPr>
            <a:normAutofit fontScale="90000"/>
          </a:bodyPr>
          <a:lstStyle/>
          <a:p>
            <a:r>
              <a:rPr lang="en-US" sz="5400" dirty="0" smtClean="0">
                <a:latin typeface="American Typewriter"/>
                <a:cs typeface="American Typewriter"/>
              </a:rPr>
              <a:t>Steps of the </a:t>
            </a:r>
            <a:br>
              <a:rPr lang="en-US" sz="5400" dirty="0" smtClean="0">
                <a:latin typeface="American Typewriter"/>
                <a:cs typeface="American Typewriter"/>
              </a:rPr>
            </a:br>
            <a:r>
              <a:rPr lang="en-US" sz="5400" dirty="0" smtClean="0">
                <a:latin typeface="American Typewriter"/>
                <a:cs typeface="American Typewriter"/>
              </a:rPr>
              <a:t>Scientific </a:t>
            </a:r>
            <a:r>
              <a:rPr lang="en-US" sz="5400" dirty="0">
                <a:latin typeface="American Typewriter"/>
                <a:cs typeface="American Typewriter"/>
              </a:rPr>
              <a:t>M</a:t>
            </a:r>
            <a:r>
              <a:rPr lang="en-US" sz="5400" dirty="0" smtClean="0">
                <a:latin typeface="American Typewriter"/>
                <a:cs typeface="American Typewriter"/>
              </a:rPr>
              <a:t>ethod</a:t>
            </a:r>
            <a:endParaRPr lang="en-US" sz="5400" dirty="0">
              <a:latin typeface="American Typewriter"/>
              <a:cs typeface="American Typewriter"/>
            </a:endParaRPr>
          </a:p>
        </p:txBody>
      </p:sp>
      <p:sp>
        <p:nvSpPr>
          <p:cNvPr id="3" name="Content Placeholder 2"/>
          <p:cNvSpPr>
            <a:spLocks noGrp="1"/>
          </p:cNvSpPr>
          <p:nvPr>
            <p:ph idx="1"/>
          </p:nvPr>
        </p:nvSpPr>
        <p:spPr>
          <a:xfrm>
            <a:off x="823717" y="1555962"/>
            <a:ext cx="4720899" cy="4525963"/>
          </a:xfrm>
        </p:spPr>
        <p:txBody>
          <a:bodyPr/>
          <a:lstStyle/>
          <a:p>
            <a:endParaRPr lang="en-US" dirty="0" smtClean="0"/>
          </a:p>
          <a:p>
            <a:r>
              <a:rPr lang="en-US" b="1" dirty="0" smtClean="0"/>
              <a:t>Problem/Question</a:t>
            </a:r>
          </a:p>
          <a:p>
            <a:r>
              <a:rPr lang="en-US" b="1" dirty="0" smtClean="0"/>
              <a:t>Research </a:t>
            </a:r>
          </a:p>
          <a:p>
            <a:r>
              <a:rPr lang="en-US" b="1" dirty="0" smtClean="0"/>
              <a:t>Hypothesis</a:t>
            </a:r>
          </a:p>
          <a:p>
            <a:r>
              <a:rPr lang="en-US" b="1" dirty="0" smtClean="0"/>
              <a:t>Procedure/Experiment</a:t>
            </a:r>
          </a:p>
          <a:p>
            <a:r>
              <a:rPr lang="en-US" b="1" dirty="0" smtClean="0"/>
              <a:t>Analyze data </a:t>
            </a:r>
          </a:p>
          <a:p>
            <a:r>
              <a:rPr lang="en-US" b="1" dirty="0" smtClean="0"/>
              <a:t>Conclusion</a:t>
            </a:r>
            <a:endParaRPr lang="en-US" b="1" dirty="0"/>
          </a:p>
        </p:txBody>
      </p:sp>
      <p:pic>
        <p:nvPicPr>
          <p:cNvPr id="6" name="Picture 5" descr="Untitled9.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5422" y="1256428"/>
            <a:ext cx="9933924" cy="9933924"/>
          </a:xfrm>
          <a:prstGeom prst="rect">
            <a:avLst/>
          </a:prstGeom>
        </p:spPr>
      </p:pic>
      <p:cxnSp>
        <p:nvCxnSpPr>
          <p:cNvPr id="7" name="Straight Connector 6"/>
          <p:cNvCxnSpPr/>
          <p:nvPr/>
        </p:nvCxnSpPr>
        <p:spPr>
          <a:xfrm flipV="1">
            <a:off x="10917253" y="1"/>
            <a:ext cx="0" cy="1055281"/>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rot="5400000">
            <a:off x="10450453" y="588483"/>
            <a:ext cx="0" cy="9335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Connector 10"/>
          <p:cNvCxnSpPr>
            <a:endCxn id="4" idx="1"/>
          </p:cNvCxnSpPr>
          <p:nvPr/>
        </p:nvCxnSpPr>
        <p:spPr>
          <a:xfrm>
            <a:off x="418374" y="1055282"/>
            <a:ext cx="247361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418374" y="1055283"/>
            <a:ext cx="0" cy="521603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18373" y="6271313"/>
            <a:ext cx="6404910"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6823283" y="6271313"/>
            <a:ext cx="0" cy="60757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Isosceles Triangle 24"/>
          <p:cNvSpPr/>
          <p:nvPr/>
        </p:nvSpPr>
        <p:spPr>
          <a:xfrm rot="16200000">
            <a:off x="9941066" y="917762"/>
            <a:ext cx="360080" cy="2750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Isosceles Triangle 25"/>
          <p:cNvSpPr/>
          <p:nvPr/>
        </p:nvSpPr>
        <p:spPr>
          <a:xfrm rot="10800000">
            <a:off x="6636726" y="6549281"/>
            <a:ext cx="373113" cy="30871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81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1121193" y="3195048"/>
            <a:ext cx="4728493" cy="104039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8158" y="1202388"/>
            <a:ext cx="1219481" cy="5125739"/>
          </a:xfrm>
        </p:spPr>
        <p:txBody>
          <a:bodyPr vert="wordArtVert" anchor="ctr" anchorCtr="0">
            <a:normAutofit/>
          </a:bodyPr>
          <a:lstStyle/>
          <a:p>
            <a:r>
              <a:rPr lang="en-US" sz="5400" dirty="0" smtClean="0">
                <a:latin typeface="American Typewriter"/>
                <a:cs typeface="American Typewriter"/>
              </a:rPr>
              <a:t>Question</a:t>
            </a:r>
            <a:endParaRPr lang="en-US" sz="5400" dirty="0">
              <a:latin typeface="American Typewriter"/>
              <a:cs typeface="American Typewriter"/>
            </a:endParaRPr>
          </a:p>
        </p:txBody>
      </p:sp>
      <p:sp>
        <p:nvSpPr>
          <p:cNvPr id="3" name="Content Placeholder 2"/>
          <p:cNvSpPr>
            <a:spLocks noGrp="1"/>
          </p:cNvSpPr>
          <p:nvPr>
            <p:ph idx="1"/>
          </p:nvPr>
        </p:nvSpPr>
        <p:spPr>
          <a:xfrm>
            <a:off x="2034420" y="2563299"/>
            <a:ext cx="6995678" cy="3915684"/>
          </a:xfrm>
        </p:spPr>
        <p:txBody>
          <a:bodyPr>
            <a:normAutofit/>
          </a:bodyPr>
          <a:lstStyle/>
          <a:p>
            <a:endParaRPr lang="en-US" sz="2200" dirty="0" smtClean="0"/>
          </a:p>
          <a:p>
            <a:r>
              <a:rPr lang="en-US" sz="2200" dirty="0" smtClean="0"/>
              <a:t>For example, you bought seeds for your favorite flower but are not sure what the best fertilizer to use is. </a:t>
            </a:r>
          </a:p>
          <a:p>
            <a:r>
              <a:rPr lang="en-US" sz="2200" dirty="0" smtClean="0"/>
              <a:t>You have two types of fertilizer in your garage so you come up with the </a:t>
            </a:r>
            <a:r>
              <a:rPr lang="en-US" sz="2200" i="1" dirty="0"/>
              <a:t>Q</a:t>
            </a:r>
            <a:r>
              <a:rPr lang="en-US" sz="2200" i="1" dirty="0" smtClean="0"/>
              <a:t>uestion</a:t>
            </a:r>
            <a:r>
              <a:rPr lang="en-US" sz="2200" dirty="0" smtClean="0"/>
              <a:t>: </a:t>
            </a:r>
          </a:p>
          <a:p>
            <a:pPr marL="0" indent="0">
              <a:buNone/>
            </a:pPr>
            <a:endParaRPr lang="en-US" sz="2200" dirty="0" smtClean="0"/>
          </a:p>
          <a:p>
            <a:pPr marL="0" indent="0">
              <a:buNone/>
            </a:pPr>
            <a:r>
              <a:rPr lang="en-US" sz="2200" b="1" dirty="0" smtClean="0"/>
              <a:t>	Which fertilizer will make my flower grow taller: 		Fertilizer 1 or Fertilizer 2?</a:t>
            </a:r>
            <a:endParaRPr lang="en-US" sz="2200" b="1" dirty="0"/>
          </a:p>
        </p:txBody>
      </p:sp>
      <p:pic>
        <p:nvPicPr>
          <p:cNvPr id="5" name="Picture 4" descr="Question_mark_(black_on_white).png"/>
          <p:cNvPicPr>
            <a:picLocks noChangeAspect="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025118" y="947644"/>
            <a:ext cx="1784269" cy="2253563"/>
          </a:xfrm>
          <a:prstGeom prst="rect">
            <a:avLst/>
          </a:prstGeom>
          <a:noFill/>
        </p:spPr>
      </p:pic>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308"/>
          <a:stretch/>
        </p:blipFill>
        <p:spPr>
          <a:xfrm>
            <a:off x="9030098" y="3504866"/>
            <a:ext cx="3040424" cy="2378022"/>
          </a:xfrm>
          <a:prstGeom prst="rect">
            <a:avLst/>
          </a:prstGeom>
        </p:spPr>
      </p:pic>
      <p:cxnSp>
        <p:nvCxnSpPr>
          <p:cNvPr id="15" name="Straight Connector 14"/>
          <p:cNvCxnSpPr/>
          <p:nvPr/>
        </p:nvCxnSpPr>
        <p:spPr>
          <a:xfrm flipV="1">
            <a:off x="10917253" y="1"/>
            <a:ext cx="0" cy="49986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H="1">
            <a:off x="1243054" y="499869"/>
            <a:ext cx="9674199"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p:cNvCxnSpPr>
            <a:stCxn id="4" idx="1"/>
          </p:cNvCxnSpPr>
          <p:nvPr/>
        </p:nvCxnSpPr>
        <p:spPr>
          <a:xfrm>
            <a:off x="1243054" y="6079491"/>
            <a:ext cx="0" cy="81254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1074160" y="499869"/>
            <a:ext cx="337787" cy="851129"/>
            <a:chOff x="1074160" y="499869"/>
            <a:chExt cx="337787" cy="851129"/>
          </a:xfrm>
        </p:grpSpPr>
        <p:cxnSp>
          <p:nvCxnSpPr>
            <p:cNvPr id="22" name="Straight Arrow Connector 21"/>
            <p:cNvCxnSpPr>
              <a:endCxn id="4" idx="3"/>
            </p:cNvCxnSpPr>
            <p:nvPr/>
          </p:nvCxnSpPr>
          <p:spPr>
            <a:xfrm>
              <a:off x="1243054" y="499869"/>
              <a:ext cx="0" cy="8511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Isosceles Triangle 28"/>
            <p:cNvSpPr/>
            <p:nvPr/>
          </p:nvSpPr>
          <p:spPr>
            <a:xfrm rot="10800000">
              <a:off x="1074160" y="1053777"/>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30" name="Isosceles Triangle 29"/>
          <p:cNvSpPr/>
          <p:nvPr/>
        </p:nvSpPr>
        <p:spPr>
          <a:xfrm rot="10800000">
            <a:off x="1074160" y="6601311"/>
            <a:ext cx="337787" cy="27020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TextBox 5"/>
          <p:cNvSpPr txBox="1"/>
          <p:nvPr/>
        </p:nvSpPr>
        <p:spPr>
          <a:xfrm>
            <a:off x="2034419" y="1637224"/>
            <a:ext cx="8431421" cy="1046440"/>
          </a:xfrm>
          <a:prstGeom prst="rect">
            <a:avLst/>
          </a:prstGeom>
          <a:noFill/>
        </p:spPr>
        <p:txBody>
          <a:bodyPr wrap="square" rtlCol="0">
            <a:spAutoFit/>
          </a:bodyPr>
          <a:lstStyle/>
          <a:p>
            <a:r>
              <a:rPr lang="en-US" sz="2200" b="1" dirty="0"/>
              <a:t>Everyday you are faced with problems or come up with questions. Having a </a:t>
            </a:r>
            <a:r>
              <a:rPr lang="en-US" sz="2200" b="1" dirty="0">
                <a:solidFill>
                  <a:srgbClr val="3366FF"/>
                </a:solidFill>
              </a:rPr>
              <a:t>Question</a:t>
            </a:r>
            <a:r>
              <a:rPr lang="en-US" sz="2200" b="1" dirty="0"/>
              <a:t> is the </a:t>
            </a:r>
            <a:r>
              <a:rPr lang="en-US" sz="2200" b="1" u="sng" dirty="0"/>
              <a:t>first step </a:t>
            </a:r>
            <a:r>
              <a:rPr lang="en-US" sz="2200" b="1" dirty="0"/>
              <a:t>to finding the solution.</a:t>
            </a:r>
          </a:p>
          <a:p>
            <a:endParaRPr lang="en-US" dirty="0"/>
          </a:p>
        </p:txBody>
      </p:sp>
    </p:spTree>
    <p:extLst>
      <p:ext uri="{BB962C8B-B14F-4D97-AF65-F5344CB8AC3E}">
        <p14:creationId xmlns:p14="http://schemas.microsoft.com/office/powerpoint/2010/main" val="360927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01208" y="343350"/>
            <a:ext cx="3545832" cy="113812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55418" y="323534"/>
            <a:ext cx="3805640" cy="1143000"/>
          </a:xfrm>
        </p:spPr>
        <p:txBody>
          <a:bodyPr/>
          <a:lstStyle/>
          <a:p>
            <a:r>
              <a:rPr lang="en-US" sz="5400" dirty="0" smtClean="0">
                <a:latin typeface="American Typewriter"/>
                <a:cs typeface="American Typewriter"/>
              </a:rPr>
              <a:t>Research</a:t>
            </a:r>
            <a:r>
              <a:rPr lang="en-US" dirty="0" smtClean="0"/>
              <a:t>	</a:t>
            </a:r>
            <a:endParaRPr lang="en-US" dirty="0"/>
          </a:p>
        </p:txBody>
      </p:sp>
      <p:sp>
        <p:nvSpPr>
          <p:cNvPr id="3" name="Content Placeholder 2"/>
          <p:cNvSpPr>
            <a:spLocks noGrp="1"/>
          </p:cNvSpPr>
          <p:nvPr>
            <p:ph idx="1"/>
          </p:nvPr>
        </p:nvSpPr>
        <p:spPr>
          <a:xfrm>
            <a:off x="350922" y="1951820"/>
            <a:ext cx="8477845" cy="1022126"/>
          </a:xfrm>
          <a:ln>
            <a:noFill/>
          </a:ln>
        </p:spPr>
        <p:txBody>
          <a:bodyPr>
            <a:normAutofit/>
          </a:bodyPr>
          <a:lstStyle/>
          <a:p>
            <a:r>
              <a:rPr lang="en-US" sz="2200" dirty="0" smtClean="0"/>
              <a:t>To begin answering your question, you have to </a:t>
            </a:r>
            <a:r>
              <a:rPr lang="en-US" sz="2200" b="1" dirty="0">
                <a:solidFill>
                  <a:srgbClr val="3366FF"/>
                </a:solidFill>
              </a:rPr>
              <a:t>R</a:t>
            </a:r>
            <a:r>
              <a:rPr lang="en-US" sz="2200" b="1" dirty="0" smtClean="0">
                <a:solidFill>
                  <a:srgbClr val="3366FF"/>
                </a:solidFill>
              </a:rPr>
              <a:t>esearch</a:t>
            </a:r>
            <a:r>
              <a:rPr lang="en-US" sz="2200" dirty="0" smtClean="0"/>
              <a:t> the topic your experiment is on. </a:t>
            </a:r>
          </a:p>
          <a:p>
            <a:pPr marL="0" indent="0">
              <a:buNone/>
            </a:pPr>
            <a:endParaRPr lang="en-US" sz="2800" dirty="0" smtClean="0"/>
          </a:p>
        </p:txBody>
      </p:sp>
      <p:sp>
        <p:nvSpPr>
          <p:cNvPr id="6" name="TextBox 5"/>
          <p:cNvSpPr txBox="1"/>
          <p:nvPr/>
        </p:nvSpPr>
        <p:spPr>
          <a:xfrm>
            <a:off x="350922" y="2973946"/>
            <a:ext cx="8740443" cy="3077765"/>
          </a:xfrm>
          <a:prstGeom prst="rect">
            <a:avLst/>
          </a:prstGeom>
          <a:noFill/>
        </p:spPr>
        <p:txBody>
          <a:bodyPr wrap="square" rtlCol="0">
            <a:spAutoFit/>
          </a:bodyPr>
          <a:lstStyle/>
          <a:p>
            <a:pPr marL="457200" indent="-457200">
              <a:buFont typeface="Arial"/>
              <a:buChar char="•"/>
            </a:pPr>
            <a:r>
              <a:rPr lang="en-US" sz="2200" dirty="0"/>
              <a:t>For example, if you researched plant fertilizers you would find that they have different nutrients in them. Some are better for making plants bigger and some are better for making them flower more.</a:t>
            </a:r>
          </a:p>
          <a:p>
            <a:pPr marL="457200" indent="-457200">
              <a:buFont typeface="Arial"/>
              <a:buChar char="•"/>
            </a:pPr>
            <a:endParaRPr lang="en-US" sz="2200" dirty="0"/>
          </a:p>
          <a:p>
            <a:pPr marL="800100" lvl="1" indent="-342900">
              <a:buFont typeface="Arial"/>
              <a:buChar char="•"/>
            </a:pPr>
            <a:r>
              <a:rPr lang="en-US" sz="2200" dirty="0"/>
              <a:t>Different fertilizers have different amounts of these nutrients for the plants. </a:t>
            </a:r>
          </a:p>
          <a:p>
            <a:pPr marL="800100" lvl="1" indent="-342900">
              <a:buFont typeface="Arial"/>
              <a:buChar char="•"/>
            </a:pPr>
            <a:r>
              <a:rPr lang="en-US" sz="2200" dirty="0"/>
              <a:t>You see Fertilizer 1 has a lot of flowering nutrients in it while Fertilizer 2 has lot of growth nutrients.</a:t>
            </a:r>
          </a:p>
          <a:p>
            <a:endParaRPr lang="en-US" dirty="0"/>
          </a:p>
        </p:txBody>
      </p:sp>
      <p:cxnSp>
        <p:nvCxnSpPr>
          <p:cNvPr id="8" name="Straight Arrow Connector 7"/>
          <p:cNvCxnSpPr/>
          <p:nvPr/>
        </p:nvCxnSpPr>
        <p:spPr>
          <a:xfrm>
            <a:off x="1214456" y="955738"/>
            <a:ext cx="1486754"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1214456" y="0"/>
            <a:ext cx="0" cy="9318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6247040" y="906861"/>
            <a:ext cx="4396509" cy="2499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0510158" y="1481478"/>
            <a:ext cx="0" cy="320062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16200000">
            <a:off x="11447284" y="3744980"/>
            <a:ext cx="0" cy="18742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9300320" y="906862"/>
            <a:ext cx="1343229" cy="24992"/>
          </a:xfrm>
          <a:prstGeom prst="line">
            <a:avLst/>
          </a:prstGeom>
          <a:ln w="254000" cmpd="sng"/>
        </p:spPr>
        <p:style>
          <a:lnRef idx="3">
            <a:schemeClr val="dk1"/>
          </a:lnRef>
          <a:fillRef idx="0">
            <a:schemeClr val="dk1"/>
          </a:fillRef>
          <a:effectRef idx="2">
            <a:schemeClr val="dk1"/>
          </a:effectRef>
          <a:fontRef idx="minor">
            <a:schemeClr val="tx1"/>
          </a:fontRef>
        </p:style>
      </p:cxnSp>
      <p:pic>
        <p:nvPicPr>
          <p:cNvPr id="9" name="Picture 8" descr="magGlass.png"/>
          <p:cNvPicPr>
            <a:picLocks noChangeAspect="1"/>
          </p:cNvPicPr>
          <p:nvPr/>
        </p:nvPicPr>
        <p:blipFill>
          <a:blip r:embed="rId3">
            <a:clrChange>
              <a:clrFrom>
                <a:srgbClr val="E5F5FF"/>
              </a:clrFrom>
              <a:clrTo>
                <a:srgbClr val="E5F5FF">
                  <a:alpha val="0"/>
                </a:srgbClr>
              </a:clrTo>
            </a:clrChange>
            <a:extLst>
              <a:ext uri="{28A0092B-C50C-407E-A947-70E740481C1C}">
                <a14:useLocalDpi xmlns:a14="http://schemas.microsoft.com/office/drawing/2010/main" val="0"/>
              </a:ext>
            </a:extLst>
          </a:blip>
          <a:stretch>
            <a:fillRect/>
          </a:stretch>
        </p:blipFill>
        <p:spPr>
          <a:xfrm>
            <a:off x="8674113" y="-522707"/>
            <a:ext cx="4283138" cy="4552517"/>
          </a:xfrm>
          <a:prstGeom prst="rect">
            <a:avLst/>
          </a:prstGeom>
        </p:spPr>
      </p:pic>
      <p:cxnSp>
        <p:nvCxnSpPr>
          <p:cNvPr id="26" name="Straight Connector 25"/>
          <p:cNvCxnSpPr/>
          <p:nvPr/>
        </p:nvCxnSpPr>
        <p:spPr>
          <a:xfrm>
            <a:off x="10487001" y="906861"/>
            <a:ext cx="9220" cy="846691"/>
          </a:xfrm>
          <a:prstGeom prst="line">
            <a:avLst/>
          </a:prstGeom>
          <a:ln w="254000" cmpd="sng"/>
        </p:spPr>
        <p:style>
          <a:lnRef idx="3">
            <a:schemeClr val="dk1"/>
          </a:lnRef>
          <a:fillRef idx="0">
            <a:schemeClr val="dk1"/>
          </a:fillRef>
          <a:effectRef idx="2">
            <a:schemeClr val="dk1"/>
          </a:effectRef>
          <a:fontRef idx="minor">
            <a:schemeClr val="tx1"/>
          </a:fontRef>
        </p:style>
      </p:cxnSp>
      <p:pic>
        <p:nvPicPr>
          <p:cNvPr id="39" name="Picture 38"/>
          <p:cNvPicPr>
            <a:picLocks noChangeAspect="1"/>
          </p:cNvPicPr>
          <p:nvPr/>
        </p:nvPicPr>
        <p:blipFill>
          <a:blip r:embed="rId4">
            <a:clrChange>
              <a:clrFrom>
                <a:srgbClr val="FFFFFF"/>
              </a:clrFrom>
              <a:clrTo>
                <a:srgbClr val="FFFFFF">
                  <a:alpha val="0"/>
                </a:srgbClr>
              </a:clrTo>
            </a:clrChange>
          </a:blip>
          <a:stretch>
            <a:fillRect/>
          </a:stretch>
        </p:blipFill>
        <p:spPr>
          <a:xfrm>
            <a:off x="8526934" y="2793333"/>
            <a:ext cx="1960067" cy="3596934"/>
          </a:xfrm>
          <a:prstGeom prst="rect">
            <a:avLst/>
          </a:prstGeom>
        </p:spPr>
      </p:pic>
      <p:sp>
        <p:nvSpPr>
          <p:cNvPr id="40" name="Isosceles Triangle 39"/>
          <p:cNvSpPr/>
          <p:nvPr/>
        </p:nvSpPr>
        <p:spPr>
          <a:xfrm rot="5400000">
            <a:off x="2441732" y="850293"/>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 name="Isosceles Triangle 40"/>
          <p:cNvSpPr/>
          <p:nvPr/>
        </p:nvSpPr>
        <p:spPr>
          <a:xfrm rot="5400000">
            <a:off x="12084922" y="4566657"/>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419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953485" y="5253111"/>
            <a:ext cx="4227859" cy="13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41886" y="5161036"/>
            <a:ext cx="5274600" cy="1417638"/>
          </a:xfrm>
        </p:spPr>
        <p:txBody>
          <a:bodyPr>
            <a:normAutofit/>
          </a:bodyPr>
          <a:lstStyle/>
          <a:p>
            <a:r>
              <a:rPr lang="en-US" sz="5400" dirty="0" smtClean="0">
                <a:latin typeface="American Typewriter"/>
                <a:cs typeface="American Typewriter"/>
              </a:rPr>
              <a:t>Hypothesis</a:t>
            </a:r>
            <a:endParaRPr lang="en-US" sz="5400" dirty="0">
              <a:latin typeface="American Typewriter"/>
              <a:cs typeface="American Typewriter"/>
            </a:endParaRPr>
          </a:p>
        </p:txBody>
      </p:sp>
      <p:sp>
        <p:nvSpPr>
          <p:cNvPr id="3" name="Content Placeholder 2"/>
          <p:cNvSpPr>
            <a:spLocks noGrp="1"/>
          </p:cNvSpPr>
          <p:nvPr>
            <p:ph idx="1"/>
          </p:nvPr>
        </p:nvSpPr>
        <p:spPr>
          <a:xfrm>
            <a:off x="2721485" y="2920641"/>
            <a:ext cx="8735223" cy="2396635"/>
          </a:xfrm>
        </p:spPr>
        <p:txBody>
          <a:bodyPr>
            <a:normAutofit/>
          </a:bodyPr>
          <a:lstStyle/>
          <a:p>
            <a:r>
              <a:rPr lang="en-US" sz="2200" dirty="0" smtClean="0"/>
              <a:t>After researching your topic you have enough information to predict how your experiment will go. This prediction is called a </a:t>
            </a:r>
            <a:r>
              <a:rPr lang="en-US" sz="2200" b="1" dirty="0" smtClean="0">
                <a:solidFill>
                  <a:srgbClr val="3366FF"/>
                </a:solidFill>
              </a:rPr>
              <a:t>Hypothesis</a:t>
            </a:r>
            <a:r>
              <a:rPr lang="en-US" sz="2200" dirty="0" smtClean="0"/>
              <a:t>.</a:t>
            </a:r>
          </a:p>
          <a:p>
            <a:pPr marL="0" indent="0">
              <a:buNone/>
            </a:pPr>
            <a:endParaRPr lang="en-US" sz="2200" dirty="0" smtClean="0"/>
          </a:p>
          <a:p>
            <a:pPr marL="0" indent="0">
              <a:buNone/>
            </a:pPr>
            <a:r>
              <a:rPr lang="en-US" sz="2200" b="1" u="sng" dirty="0" smtClean="0"/>
              <a:t>If</a:t>
            </a:r>
            <a:r>
              <a:rPr lang="en-US" sz="2200" b="1" dirty="0" smtClean="0"/>
              <a:t> you use Fertilizer 1 on Plant A and Fertilizer 2 on Plant B, </a:t>
            </a:r>
            <a:r>
              <a:rPr lang="en-US" sz="2200" b="1" u="sng" dirty="0" smtClean="0"/>
              <a:t>then</a:t>
            </a:r>
            <a:r>
              <a:rPr lang="en-US" sz="2200" b="1" dirty="0" smtClean="0"/>
              <a:t> you can expect Plant B to grow taller </a:t>
            </a:r>
            <a:r>
              <a:rPr lang="en-US" sz="2200" b="1" u="sng" dirty="0" smtClean="0"/>
              <a:t>because</a:t>
            </a:r>
            <a:r>
              <a:rPr lang="en-US" sz="2200" b="1" dirty="0" smtClean="0"/>
              <a:t> its fertilizer has more growth nutrients.</a:t>
            </a:r>
            <a:endParaRPr lang="en-US" sz="2200" b="1" dirty="0"/>
          </a:p>
        </p:txBody>
      </p:sp>
      <p:pic>
        <p:nvPicPr>
          <p:cNvPr id="6" name="Picture 5" descr="khgkg.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26876" y="810690"/>
            <a:ext cx="6946350" cy="3969343"/>
          </a:xfrm>
          <a:prstGeom prst="rect">
            <a:avLst/>
          </a:prstGeom>
        </p:spPr>
      </p:pic>
      <p:cxnSp>
        <p:nvCxnSpPr>
          <p:cNvPr id="7" name="Straight Connector 6"/>
          <p:cNvCxnSpPr/>
          <p:nvPr/>
        </p:nvCxnSpPr>
        <p:spPr>
          <a:xfrm>
            <a:off x="0" y="4118959"/>
            <a:ext cx="2473616"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473616" y="4118959"/>
            <a:ext cx="2" cy="1874486"/>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8181344" y="5993445"/>
            <a:ext cx="3466767"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0800000">
            <a:off x="11648111" y="0"/>
            <a:ext cx="0" cy="60263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2473618" y="5996438"/>
            <a:ext cx="147986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Isosceles Triangle 20"/>
          <p:cNvSpPr/>
          <p:nvPr/>
        </p:nvSpPr>
        <p:spPr>
          <a:xfrm>
            <a:off x="11499592" y="0"/>
            <a:ext cx="297037" cy="28609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Isosceles Triangle 21"/>
          <p:cNvSpPr/>
          <p:nvPr/>
        </p:nvSpPr>
        <p:spPr>
          <a:xfrm rot="5400000">
            <a:off x="3694007" y="5877997"/>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19" name="Group 18"/>
          <p:cNvGrpSpPr/>
          <p:nvPr/>
        </p:nvGrpSpPr>
        <p:grpSpPr>
          <a:xfrm>
            <a:off x="2581148" y="0"/>
            <a:ext cx="7480340" cy="4124744"/>
            <a:chOff x="2581148" y="0"/>
            <a:chExt cx="7480340" cy="4124744"/>
          </a:xfrm>
        </p:grpSpPr>
        <p:grpSp>
          <p:nvGrpSpPr>
            <p:cNvPr id="11" name="Group 10"/>
            <p:cNvGrpSpPr/>
            <p:nvPr/>
          </p:nvGrpSpPr>
          <p:grpSpPr>
            <a:xfrm>
              <a:off x="2581148" y="0"/>
              <a:ext cx="7480340" cy="4124744"/>
              <a:chOff x="3012018" y="-135755"/>
              <a:chExt cx="8577807" cy="4901604"/>
            </a:xfrm>
          </p:grpSpPr>
          <p:pic>
            <p:nvPicPr>
              <p:cNvPr id="9" name="Picture 8" descr="Untitled.pn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12018" y="-135755"/>
                <a:ext cx="8577807" cy="4901604"/>
              </a:xfrm>
              <a:prstGeom prst="rect">
                <a:avLst/>
              </a:prstGeom>
            </p:spPr>
          </p:pic>
          <p:pic>
            <p:nvPicPr>
              <p:cNvPr id="14" name="Picture 13"/>
              <p:cNvPicPr>
                <a:picLocks noChangeAspect="1"/>
              </p:cNvPicPr>
              <p:nvPr/>
            </p:nvPicPr>
            <p:blipFill>
              <a:blip r:embed="rId5">
                <a:clrChange>
                  <a:clrFrom>
                    <a:srgbClr val="FFFFFF"/>
                  </a:clrFrom>
                  <a:clrTo>
                    <a:srgbClr val="FFFFFF">
                      <a:alpha val="0"/>
                    </a:srgbClr>
                  </a:clrTo>
                </a:clrChange>
              </a:blip>
              <a:stretch>
                <a:fillRect/>
              </a:stretch>
            </p:blipFill>
            <p:spPr>
              <a:xfrm>
                <a:off x="5458740" y="907124"/>
                <a:ext cx="656450" cy="631006"/>
              </a:xfrm>
              <a:prstGeom prst="rect">
                <a:avLst/>
              </a:prstGeom>
            </p:spPr>
          </p:pic>
          <p:pic>
            <p:nvPicPr>
              <p:cNvPr id="15" name="Picture 14"/>
              <p:cNvPicPr>
                <a:picLocks noChangeAspect="1"/>
              </p:cNvPicPr>
              <p:nvPr/>
            </p:nvPicPr>
            <p:blipFill>
              <a:blip r:embed="rId6">
                <a:clrChange>
                  <a:clrFrom>
                    <a:srgbClr val="FFFFFF"/>
                  </a:clrFrom>
                  <a:clrTo>
                    <a:srgbClr val="FFFFFF">
                      <a:alpha val="0"/>
                    </a:srgbClr>
                  </a:clrTo>
                </a:clrChange>
              </a:blip>
              <a:stretch>
                <a:fillRect/>
              </a:stretch>
            </p:blipFill>
            <p:spPr>
              <a:xfrm>
                <a:off x="8181344" y="511449"/>
                <a:ext cx="965081" cy="1771030"/>
              </a:xfrm>
              <a:prstGeom prst="rect">
                <a:avLst/>
              </a:prstGeom>
            </p:spPr>
          </p:pic>
          <p:pic>
            <p:nvPicPr>
              <p:cNvPr id="5" name="Picture 4" descr="Untitled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1091" y="523957"/>
                <a:ext cx="2144647" cy="1680475"/>
              </a:xfrm>
              <a:prstGeom prst="rect">
                <a:avLst/>
              </a:prstGeom>
            </p:spPr>
          </p:pic>
        </p:grpSp>
        <p:sp>
          <p:nvSpPr>
            <p:cNvPr id="12" name="TextBox 11"/>
            <p:cNvSpPr txBox="1"/>
            <p:nvPr/>
          </p:nvSpPr>
          <p:spPr>
            <a:xfrm>
              <a:off x="5287292" y="800580"/>
              <a:ext cx="413868" cy="646331"/>
            </a:xfrm>
            <a:prstGeom prst="rect">
              <a:avLst/>
            </a:prstGeom>
            <a:noFill/>
          </p:spPr>
          <p:txBody>
            <a:bodyPr wrap="square" rtlCol="0">
              <a:spAutoFit/>
            </a:bodyPr>
            <a:lstStyle/>
            <a:p>
              <a:r>
                <a:rPr lang="en-US" sz="3600" dirty="0" smtClean="0"/>
                <a:t>+</a:t>
              </a:r>
              <a:endParaRPr lang="en-US" sz="3600" dirty="0"/>
            </a:p>
          </p:txBody>
        </p:sp>
        <p:sp>
          <p:nvSpPr>
            <p:cNvPr id="18" name="TextBox 17"/>
            <p:cNvSpPr txBox="1"/>
            <p:nvPr/>
          </p:nvSpPr>
          <p:spPr>
            <a:xfrm>
              <a:off x="6659564" y="914940"/>
              <a:ext cx="429533" cy="584776"/>
            </a:xfrm>
            <a:prstGeom prst="rect">
              <a:avLst/>
            </a:prstGeom>
            <a:noFill/>
          </p:spPr>
          <p:txBody>
            <a:bodyPr wrap="square" rtlCol="0">
              <a:spAutoFit/>
            </a:bodyPr>
            <a:lstStyle/>
            <a:p>
              <a:r>
                <a:rPr lang="en-US" sz="3200" dirty="0" smtClean="0"/>
                <a:t>=</a:t>
              </a:r>
              <a:endParaRPr lang="en-US" sz="3200" dirty="0"/>
            </a:p>
          </p:txBody>
        </p:sp>
      </p:grpSp>
    </p:spTree>
    <p:extLst>
      <p:ext uri="{BB962C8B-B14F-4D97-AF65-F5344CB8AC3E}">
        <p14:creationId xmlns:p14="http://schemas.microsoft.com/office/powerpoint/2010/main" val="324812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344625" y="2880205"/>
            <a:ext cx="6611070" cy="1477328"/>
          </a:xfrm>
          <a:prstGeom prst="roundRect">
            <a:avLst/>
          </a:prstGeom>
          <a:gradFill flip="none" rotWithShape="1">
            <a:gsLst>
              <a:gs pos="0">
                <a:schemeClr val="accent6">
                  <a:tint val="50000"/>
                  <a:satMod val="300000"/>
                  <a:alpha val="50000"/>
                </a:schemeClr>
              </a:gs>
              <a:gs pos="35000">
                <a:schemeClr val="accent6">
                  <a:tint val="37000"/>
                  <a:satMod val="300000"/>
                  <a:alpha val="50000"/>
                </a:schemeClr>
              </a:gs>
              <a:gs pos="100000">
                <a:schemeClr val="accent6">
                  <a:tint val="15000"/>
                  <a:satMod val="350000"/>
                  <a:alpha val="5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ounded Rectangle 3"/>
          <p:cNvSpPr/>
          <p:nvPr/>
        </p:nvSpPr>
        <p:spPr>
          <a:xfrm>
            <a:off x="1494027" y="161261"/>
            <a:ext cx="9484603" cy="1143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2986" y="-880"/>
            <a:ext cx="11109960" cy="1143000"/>
          </a:xfrm>
        </p:spPr>
        <p:txBody>
          <a:bodyPr>
            <a:normAutofit/>
          </a:bodyPr>
          <a:lstStyle/>
          <a:p>
            <a:r>
              <a:rPr lang="en-US" sz="5400" dirty="0" smtClean="0"/>
              <a:t>Design the Experiment: Variables</a:t>
            </a:r>
            <a:endParaRPr lang="en-US" sz="5400" dirty="0"/>
          </a:p>
        </p:txBody>
      </p:sp>
      <p:cxnSp>
        <p:nvCxnSpPr>
          <p:cNvPr id="5" name="Straight Connector 4"/>
          <p:cNvCxnSpPr/>
          <p:nvPr/>
        </p:nvCxnSpPr>
        <p:spPr>
          <a:xfrm>
            <a:off x="11943036" y="6525434"/>
            <a:ext cx="3" cy="33256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340092" y="6525434"/>
            <a:ext cx="11602944"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092" y="876793"/>
            <a:ext cx="0" cy="5648641"/>
          </a:xfrm>
          <a:prstGeom prst="line">
            <a:avLst/>
          </a:prstGeom>
        </p:spPr>
        <p:style>
          <a:lnRef idx="3">
            <a:schemeClr val="dk1"/>
          </a:lnRef>
          <a:fillRef idx="0">
            <a:schemeClr val="dk1"/>
          </a:fillRef>
          <a:effectRef idx="2">
            <a:schemeClr val="dk1"/>
          </a:effectRef>
          <a:fontRef idx="minor">
            <a:schemeClr val="tx1"/>
          </a:fontRef>
        </p:style>
      </p:cxnSp>
      <p:grpSp>
        <p:nvGrpSpPr>
          <p:cNvPr id="14" name="Group 13"/>
          <p:cNvGrpSpPr/>
          <p:nvPr/>
        </p:nvGrpSpPr>
        <p:grpSpPr>
          <a:xfrm rot="16200000">
            <a:off x="782368" y="304244"/>
            <a:ext cx="288058" cy="1172610"/>
            <a:chOff x="1130694" y="435163"/>
            <a:chExt cx="205125" cy="273787"/>
          </a:xfrm>
        </p:grpSpPr>
        <p:cxnSp>
          <p:nvCxnSpPr>
            <p:cNvPr id="15" name="Straight Arrow Connector 14"/>
            <p:cNvCxnSpPr/>
            <p:nvPr/>
          </p:nvCxnSpPr>
          <p:spPr>
            <a:xfrm rot="5400000" flipV="1">
              <a:off x="1108339" y="569876"/>
              <a:ext cx="269427"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Isosceles Triangle 15"/>
            <p:cNvSpPr/>
            <p:nvPr/>
          </p:nvSpPr>
          <p:spPr>
            <a:xfrm rot="10800000">
              <a:off x="1130694" y="655039"/>
              <a:ext cx="205125" cy="5391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pic>
        <p:nvPicPr>
          <p:cNvPr id="29" name="Picture 28"/>
          <p:cNvPicPr>
            <a:picLocks noChangeAspect="1"/>
          </p:cNvPicPr>
          <p:nvPr/>
        </p:nvPicPr>
        <p:blipFill>
          <a:blip r:embed="rId3">
            <a:clrChange>
              <a:clrFrom>
                <a:srgbClr val="FFFFFF"/>
              </a:clrFrom>
              <a:clrTo>
                <a:srgbClr val="FFFFFF">
                  <a:alpha val="0"/>
                </a:srgbClr>
              </a:clrTo>
            </a:clrChange>
          </a:blip>
          <a:stretch>
            <a:fillRect/>
          </a:stretch>
        </p:blipFill>
        <p:spPr>
          <a:xfrm>
            <a:off x="10381015" y="2880205"/>
            <a:ext cx="1979586" cy="2625843"/>
          </a:xfrm>
          <a:prstGeom prst="rect">
            <a:avLst/>
          </a:prstGeom>
        </p:spPr>
      </p:pic>
      <p:sp>
        <p:nvSpPr>
          <p:cNvPr id="31" name="TextBox 30"/>
          <p:cNvSpPr txBox="1"/>
          <p:nvPr/>
        </p:nvSpPr>
        <p:spPr>
          <a:xfrm>
            <a:off x="562815" y="1506760"/>
            <a:ext cx="10449427" cy="4524316"/>
          </a:xfrm>
          <a:prstGeom prst="rect">
            <a:avLst/>
          </a:prstGeom>
          <a:noFill/>
        </p:spPr>
        <p:txBody>
          <a:bodyPr wrap="square" rtlCol="0">
            <a:spAutoFit/>
          </a:bodyPr>
          <a:lstStyle/>
          <a:p>
            <a:r>
              <a:rPr lang="en-US" dirty="0" smtClean="0"/>
              <a:t>To make your</a:t>
            </a:r>
            <a:r>
              <a:rPr lang="en-US" dirty="0" smtClean="0">
                <a:solidFill>
                  <a:srgbClr val="3366FF"/>
                </a:solidFill>
              </a:rPr>
              <a:t> </a:t>
            </a:r>
            <a:r>
              <a:rPr lang="en-US" b="1" dirty="0" smtClean="0">
                <a:solidFill>
                  <a:srgbClr val="3366FF"/>
                </a:solidFill>
              </a:rPr>
              <a:t>Experiment</a:t>
            </a:r>
            <a:r>
              <a:rPr lang="en-US" dirty="0" smtClean="0"/>
              <a:t>, you need to figure out what all can affect your outcome</a:t>
            </a:r>
          </a:p>
          <a:p>
            <a:endParaRPr lang="en-US" dirty="0"/>
          </a:p>
          <a:p>
            <a:r>
              <a:rPr lang="en-US" dirty="0" smtClean="0"/>
              <a:t>In other words, you need to figure out what the </a:t>
            </a:r>
            <a:r>
              <a:rPr lang="en-US" b="1" dirty="0" smtClean="0">
                <a:solidFill>
                  <a:srgbClr val="3366FF"/>
                </a:solidFill>
              </a:rPr>
              <a:t>Variables</a:t>
            </a:r>
            <a:r>
              <a:rPr lang="en-US" dirty="0" smtClean="0"/>
              <a:t> are. A variable is something that changes (varies) or can change. Our variables are: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There </a:t>
            </a:r>
            <a:r>
              <a:rPr lang="en-US" dirty="0"/>
              <a:t>are two types of variables:</a:t>
            </a:r>
          </a:p>
          <a:p>
            <a:pPr marL="742950" lvl="1" indent="-285750">
              <a:buFont typeface="Arial"/>
              <a:buChar char="•"/>
            </a:pPr>
            <a:r>
              <a:rPr lang="en-US" b="1" dirty="0"/>
              <a:t>Independent Variable</a:t>
            </a:r>
            <a:r>
              <a:rPr lang="en-US" dirty="0"/>
              <a:t>: It does not depend on the other variables. This is the variable that you control.</a:t>
            </a:r>
          </a:p>
          <a:p>
            <a:pPr marL="742950" lvl="1" indent="-285750">
              <a:buFont typeface="Arial"/>
              <a:buChar char="•"/>
            </a:pPr>
            <a:r>
              <a:rPr lang="en-US" b="1" dirty="0"/>
              <a:t>Dependent Variable</a:t>
            </a:r>
            <a:r>
              <a:rPr lang="en-US" dirty="0"/>
              <a:t>: This variable depends on the other variables. It is the variable that you are trying to measure. </a:t>
            </a:r>
          </a:p>
          <a:p>
            <a:endParaRPr lang="en-US" dirty="0"/>
          </a:p>
        </p:txBody>
      </p:sp>
      <p:pic>
        <p:nvPicPr>
          <p:cNvPr id="27" name="Picture 26"/>
          <p:cNvPicPr>
            <a:picLocks noChangeAspect="1"/>
          </p:cNvPicPr>
          <p:nvPr/>
        </p:nvPicPr>
        <p:blipFill>
          <a:blip r:embed="rId4">
            <a:clrChange>
              <a:clrFrom>
                <a:srgbClr val="FFFFFF"/>
              </a:clrFrom>
              <a:clrTo>
                <a:srgbClr val="FFFFFF">
                  <a:alpha val="0"/>
                </a:srgbClr>
              </a:clrTo>
            </a:clrChange>
          </a:blip>
          <a:stretch>
            <a:fillRect/>
          </a:stretch>
        </p:blipFill>
        <p:spPr>
          <a:xfrm>
            <a:off x="10978630" y="2128036"/>
            <a:ext cx="1015950" cy="905582"/>
          </a:xfrm>
          <a:prstGeom prst="rect">
            <a:avLst/>
          </a:prstGeom>
        </p:spPr>
      </p:pic>
      <p:cxnSp>
        <p:nvCxnSpPr>
          <p:cNvPr id="37" name="Straight Arrow Connector 36"/>
          <p:cNvCxnSpPr/>
          <p:nvPr/>
        </p:nvCxnSpPr>
        <p:spPr>
          <a:xfrm>
            <a:off x="11012243" y="895933"/>
            <a:ext cx="1348360" cy="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1643430" y="2880205"/>
            <a:ext cx="3604341" cy="1477328"/>
          </a:xfrm>
          <a:prstGeom prst="rect">
            <a:avLst/>
          </a:prstGeom>
          <a:noFill/>
        </p:spPr>
        <p:txBody>
          <a:bodyPr wrap="square" rtlCol="0">
            <a:spAutoFit/>
          </a:bodyPr>
          <a:lstStyle/>
          <a:p>
            <a:pPr marL="285750" indent="-285750">
              <a:buFont typeface="Arial"/>
              <a:buChar char="•"/>
            </a:pPr>
            <a:r>
              <a:rPr lang="en-US" dirty="0" smtClean="0"/>
              <a:t>Type of Fertilizer</a:t>
            </a:r>
          </a:p>
          <a:p>
            <a:pPr marL="285750" indent="-285750">
              <a:buFont typeface="Arial"/>
              <a:buChar char="•"/>
            </a:pPr>
            <a:r>
              <a:rPr lang="en-US" dirty="0" smtClean="0"/>
              <a:t>The day you measure height</a:t>
            </a:r>
          </a:p>
          <a:p>
            <a:pPr marL="285750" indent="-285750">
              <a:buFont typeface="Arial"/>
              <a:buChar char="•"/>
            </a:pPr>
            <a:r>
              <a:rPr lang="en-US" dirty="0" smtClean="0"/>
              <a:t>Sunlight</a:t>
            </a:r>
          </a:p>
          <a:p>
            <a:pPr marL="285750" indent="-285750">
              <a:buFont typeface="Arial"/>
              <a:buChar char="•"/>
            </a:pPr>
            <a:r>
              <a:rPr lang="en-US" dirty="0" smtClean="0"/>
              <a:t>Planting Pot</a:t>
            </a:r>
          </a:p>
          <a:p>
            <a:pPr marL="285750" indent="-285750">
              <a:buFont typeface="Arial"/>
              <a:buChar char="•"/>
            </a:pPr>
            <a:r>
              <a:rPr lang="en-US" dirty="0" smtClean="0"/>
              <a:t>Water</a:t>
            </a:r>
            <a:endParaRPr lang="en-US" dirty="0"/>
          </a:p>
        </p:txBody>
      </p:sp>
      <p:sp>
        <p:nvSpPr>
          <p:cNvPr id="7" name="TextBox 6"/>
          <p:cNvSpPr txBox="1"/>
          <p:nvPr/>
        </p:nvSpPr>
        <p:spPr>
          <a:xfrm>
            <a:off x="5247771" y="2880205"/>
            <a:ext cx="2551727" cy="1200329"/>
          </a:xfrm>
          <a:prstGeom prst="rect">
            <a:avLst/>
          </a:prstGeom>
          <a:noFill/>
        </p:spPr>
        <p:txBody>
          <a:bodyPr wrap="square" rtlCol="0">
            <a:spAutoFit/>
          </a:bodyPr>
          <a:lstStyle/>
          <a:p>
            <a:pPr marL="285750" indent="-285750">
              <a:buFont typeface="Arial"/>
              <a:buChar char="•"/>
            </a:pPr>
            <a:r>
              <a:rPr lang="en-US" dirty="0" smtClean="0"/>
              <a:t>Height of the plants</a:t>
            </a:r>
          </a:p>
          <a:p>
            <a:pPr marL="285750" indent="-285750">
              <a:buFont typeface="Arial"/>
              <a:buChar char="•"/>
            </a:pPr>
            <a:r>
              <a:rPr lang="en-US" dirty="0" smtClean="0"/>
              <a:t>Soil</a:t>
            </a:r>
          </a:p>
          <a:p>
            <a:pPr marL="285750" indent="-285750">
              <a:buFont typeface="Arial"/>
              <a:buChar char="•"/>
            </a:pPr>
            <a:r>
              <a:rPr lang="en-US" dirty="0" smtClean="0"/>
              <a:t>Type of Seeds</a:t>
            </a:r>
          </a:p>
          <a:p>
            <a:pPr marL="285750" indent="-285750">
              <a:buFont typeface="Arial"/>
              <a:buChar char="•"/>
            </a:pPr>
            <a:r>
              <a:rPr lang="en-US" dirty="0" smtClean="0"/>
              <a:t>Ruler</a:t>
            </a:r>
            <a:endParaRPr lang="en-US" dirty="0"/>
          </a:p>
        </p:txBody>
      </p:sp>
      <p:sp>
        <p:nvSpPr>
          <p:cNvPr id="9" name="TextBox 8"/>
          <p:cNvSpPr txBox="1"/>
          <p:nvPr/>
        </p:nvSpPr>
        <p:spPr>
          <a:xfrm>
            <a:off x="570802" y="5691085"/>
            <a:ext cx="11202144" cy="646331"/>
          </a:xfrm>
          <a:prstGeom prst="rect">
            <a:avLst/>
          </a:prstGeom>
          <a:noFill/>
        </p:spPr>
        <p:txBody>
          <a:bodyPr wrap="square" rtlCol="0">
            <a:spAutoFit/>
          </a:bodyPr>
          <a:lstStyle/>
          <a:p>
            <a:r>
              <a:rPr lang="en-US" dirty="0" smtClean="0"/>
              <a:t>You can see that some of the variables we listed we are not trying to test. We only want to see how different fertilizers affect plant height. This is why we </a:t>
            </a:r>
            <a:r>
              <a:rPr lang="en-US" b="1" i="1" dirty="0" smtClean="0"/>
              <a:t>control</a:t>
            </a:r>
            <a:r>
              <a:rPr lang="en-US" dirty="0" smtClean="0"/>
              <a:t> the variables that we are not testing.</a:t>
            </a:r>
            <a:endParaRPr lang="en-US" dirty="0"/>
          </a:p>
        </p:txBody>
      </p:sp>
      <p:sp>
        <p:nvSpPr>
          <p:cNvPr id="20" name="Isosceles Triangle 19"/>
          <p:cNvSpPr/>
          <p:nvPr/>
        </p:nvSpPr>
        <p:spPr>
          <a:xfrm rot="5400000">
            <a:off x="12095947" y="775101"/>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69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392182" y="3132858"/>
            <a:ext cx="11784140" cy="3559968"/>
          </a:xfrm>
          <a:prstGeom prst="roundRect">
            <a:avLst/>
          </a:prstGeom>
          <a:gradFill flip="none" rotWithShape="1">
            <a:gsLst>
              <a:gs pos="0">
                <a:schemeClr val="accent4">
                  <a:tint val="50000"/>
                  <a:satMod val="300000"/>
                  <a:alpha val="49000"/>
                </a:schemeClr>
              </a:gs>
              <a:gs pos="35000">
                <a:schemeClr val="accent4">
                  <a:tint val="37000"/>
                  <a:satMod val="300000"/>
                  <a:alpha val="49000"/>
                </a:schemeClr>
              </a:gs>
              <a:gs pos="100000">
                <a:schemeClr val="accent4">
                  <a:tint val="15000"/>
                  <a:satMod val="350000"/>
                  <a:alpha val="49000"/>
                </a:schemeClr>
              </a:gs>
            </a:gsLst>
            <a:lin ang="162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Rounded Rectangle 4"/>
          <p:cNvSpPr/>
          <p:nvPr/>
        </p:nvSpPr>
        <p:spPr>
          <a:xfrm>
            <a:off x="2527300" y="145674"/>
            <a:ext cx="3276600" cy="1168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TextBox 3"/>
          <p:cNvSpPr txBox="1"/>
          <p:nvPr/>
        </p:nvSpPr>
        <p:spPr>
          <a:xfrm>
            <a:off x="2781300" y="270447"/>
            <a:ext cx="2768600" cy="830997"/>
          </a:xfrm>
          <a:prstGeom prst="rect">
            <a:avLst/>
          </a:prstGeom>
          <a:noFill/>
        </p:spPr>
        <p:txBody>
          <a:bodyPr wrap="square" rtlCol="0">
            <a:spAutoFit/>
          </a:bodyPr>
          <a:lstStyle/>
          <a:p>
            <a:r>
              <a:rPr lang="en-US" sz="4800" dirty="0" smtClean="0">
                <a:latin typeface="American Typewriter"/>
                <a:cs typeface="American Typewriter"/>
              </a:rPr>
              <a:t>Controls</a:t>
            </a:r>
            <a:endParaRPr lang="en-US" sz="4800" dirty="0">
              <a:latin typeface="American Typewriter"/>
              <a:cs typeface="American Typewriter"/>
            </a:endParaRPr>
          </a:p>
        </p:txBody>
      </p:sp>
      <p:cxnSp>
        <p:nvCxnSpPr>
          <p:cNvPr id="21" name="Straight Connector 20"/>
          <p:cNvCxnSpPr/>
          <p:nvPr/>
        </p:nvCxnSpPr>
        <p:spPr>
          <a:xfrm flipH="1">
            <a:off x="1512703" y="921086"/>
            <a:ext cx="1014598"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V="1">
            <a:off x="1512703" y="0"/>
            <a:ext cx="0" cy="921086"/>
          </a:xfrm>
          <a:prstGeom prst="line">
            <a:avLst/>
          </a:prstGeom>
        </p:spPr>
        <p:style>
          <a:lnRef idx="3">
            <a:schemeClr val="dk1"/>
          </a:lnRef>
          <a:fillRef idx="0">
            <a:schemeClr val="dk1"/>
          </a:fillRef>
          <a:effectRef idx="2">
            <a:schemeClr val="dk1"/>
          </a:effectRef>
          <a:fontRef idx="minor">
            <a:schemeClr val="tx1"/>
          </a:fontRef>
        </p:style>
      </p:cxnSp>
      <p:sp>
        <p:nvSpPr>
          <p:cNvPr id="27" name="Isosceles Triangle 26"/>
          <p:cNvSpPr/>
          <p:nvPr/>
        </p:nvSpPr>
        <p:spPr>
          <a:xfrm rot="5400000">
            <a:off x="2209741" y="764892"/>
            <a:ext cx="360080" cy="2750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TextBox 27"/>
          <p:cNvSpPr txBox="1"/>
          <p:nvPr/>
        </p:nvSpPr>
        <p:spPr>
          <a:xfrm>
            <a:off x="186753" y="1371184"/>
            <a:ext cx="11989569" cy="1569660"/>
          </a:xfrm>
          <a:prstGeom prst="rect">
            <a:avLst/>
          </a:prstGeom>
          <a:noFill/>
        </p:spPr>
        <p:txBody>
          <a:bodyPr wrap="square" rtlCol="0">
            <a:spAutoFit/>
          </a:bodyPr>
          <a:lstStyle/>
          <a:p>
            <a:r>
              <a:rPr lang="en-US" sz="2000" b="1" dirty="0" smtClean="0">
                <a:solidFill>
                  <a:srgbClr val="3366FF"/>
                </a:solidFill>
              </a:rPr>
              <a:t>Controls</a:t>
            </a:r>
            <a:r>
              <a:rPr lang="en-US" sz="2000" b="1" dirty="0" smtClean="0"/>
              <a:t> are the part of the experiment that remain the same no matter what.</a:t>
            </a:r>
          </a:p>
          <a:p>
            <a:endParaRPr lang="en-US" sz="2000" dirty="0"/>
          </a:p>
          <a:p>
            <a:r>
              <a:rPr lang="en-US" sz="2000" dirty="0" smtClean="0"/>
              <a:t>The controls for this experiment are variables that we want to keep the same for Plant A and Plant B</a:t>
            </a:r>
          </a:p>
          <a:p>
            <a:endParaRPr lang="en-US" dirty="0"/>
          </a:p>
          <a:p>
            <a:endParaRPr lang="en-US" dirty="0" smtClean="0"/>
          </a:p>
        </p:txBody>
      </p:sp>
      <p:sp>
        <p:nvSpPr>
          <p:cNvPr id="11" name="Rounded Rectangle 10"/>
          <p:cNvSpPr/>
          <p:nvPr/>
        </p:nvSpPr>
        <p:spPr>
          <a:xfrm>
            <a:off x="1643430" y="2510871"/>
            <a:ext cx="9262970" cy="4725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5" name="TextBox 14"/>
          <p:cNvSpPr txBox="1"/>
          <p:nvPr/>
        </p:nvSpPr>
        <p:spPr>
          <a:xfrm>
            <a:off x="5042346" y="2502111"/>
            <a:ext cx="2539846" cy="461665"/>
          </a:xfrm>
          <a:prstGeom prst="rect">
            <a:avLst/>
          </a:prstGeom>
          <a:noFill/>
        </p:spPr>
        <p:txBody>
          <a:bodyPr wrap="square" rtlCol="0">
            <a:spAutoFit/>
          </a:bodyPr>
          <a:lstStyle/>
          <a:p>
            <a:pPr algn="ctr"/>
            <a:r>
              <a:rPr lang="en-US" sz="2400" dirty="0" smtClean="0"/>
              <a:t>Controls</a:t>
            </a:r>
            <a:endParaRPr lang="en-US" sz="2400" dirty="0"/>
          </a:p>
        </p:txBody>
      </p:sp>
      <p:sp>
        <p:nvSpPr>
          <p:cNvPr id="19" name="TextBox 18"/>
          <p:cNvSpPr txBox="1"/>
          <p:nvPr/>
        </p:nvSpPr>
        <p:spPr>
          <a:xfrm>
            <a:off x="672311" y="3183355"/>
            <a:ext cx="11167855" cy="3693319"/>
          </a:xfrm>
          <a:prstGeom prst="rect">
            <a:avLst/>
          </a:prstGeom>
          <a:noFill/>
        </p:spPr>
        <p:txBody>
          <a:bodyPr wrap="square" rtlCol="0">
            <a:spAutoFit/>
          </a:bodyPr>
          <a:lstStyle/>
          <a:p>
            <a:pPr marL="342900" indent="-342900">
              <a:lnSpc>
                <a:spcPct val="150000"/>
              </a:lnSpc>
              <a:buFont typeface="Arial"/>
              <a:buChar char="•"/>
            </a:pPr>
            <a:r>
              <a:rPr lang="en-US" b="1" dirty="0"/>
              <a:t>Type of Seeds</a:t>
            </a:r>
            <a:r>
              <a:rPr lang="en-US" dirty="0"/>
              <a:t>: We want Plant A and Plant B to be the same type of plant.</a:t>
            </a:r>
          </a:p>
          <a:p>
            <a:pPr marL="342900" indent="-342900">
              <a:lnSpc>
                <a:spcPct val="150000"/>
              </a:lnSpc>
              <a:buFont typeface="Arial"/>
              <a:buChar char="•"/>
            </a:pPr>
            <a:r>
              <a:rPr lang="en-US" b="1" dirty="0"/>
              <a:t>Amount of Sunlight</a:t>
            </a:r>
            <a:r>
              <a:rPr lang="en-US" dirty="0"/>
              <a:t>: we want both plants to get the same amount of sun.</a:t>
            </a:r>
          </a:p>
          <a:p>
            <a:pPr marL="342900" indent="-342900">
              <a:lnSpc>
                <a:spcPct val="150000"/>
              </a:lnSpc>
              <a:buFont typeface="Arial"/>
              <a:buChar char="•"/>
            </a:pPr>
            <a:r>
              <a:rPr lang="en-US" b="1" dirty="0"/>
              <a:t>Amount of Water</a:t>
            </a:r>
            <a:r>
              <a:rPr lang="en-US" dirty="0"/>
              <a:t>: We want both plants to get the same amount of water.</a:t>
            </a:r>
          </a:p>
          <a:p>
            <a:pPr marL="342900" indent="-342900">
              <a:lnSpc>
                <a:spcPct val="150000"/>
              </a:lnSpc>
              <a:buFont typeface="Arial"/>
              <a:buChar char="•"/>
            </a:pPr>
            <a:r>
              <a:rPr lang="en-US" b="1" dirty="0"/>
              <a:t>Soil</a:t>
            </a:r>
            <a:r>
              <a:rPr lang="en-US" dirty="0"/>
              <a:t>: We want both plants to grow in the same type of soil</a:t>
            </a:r>
          </a:p>
          <a:p>
            <a:pPr marL="342900" indent="-342900">
              <a:lnSpc>
                <a:spcPct val="150000"/>
              </a:lnSpc>
              <a:buFont typeface="Arial"/>
              <a:buChar char="•"/>
            </a:pPr>
            <a:r>
              <a:rPr lang="en-US" b="1" dirty="0"/>
              <a:t>Amount of Fertilizer</a:t>
            </a:r>
            <a:r>
              <a:rPr lang="en-US" dirty="0"/>
              <a:t>: We want to use the same amount of fertilizer on the plants, but different types. Only the type of fertilizer should affect our experiment.</a:t>
            </a:r>
          </a:p>
          <a:p>
            <a:pPr marL="342900" indent="-342900">
              <a:lnSpc>
                <a:spcPct val="150000"/>
              </a:lnSpc>
              <a:buFont typeface="Arial"/>
              <a:buChar char="•"/>
            </a:pPr>
            <a:r>
              <a:rPr lang="en-US" b="1" dirty="0"/>
              <a:t>Ruler</a:t>
            </a:r>
            <a:r>
              <a:rPr lang="en-US" dirty="0"/>
              <a:t>: We want to use the same ruler on each plant to make sure we measure fairly.</a:t>
            </a:r>
          </a:p>
          <a:p>
            <a:pPr marL="342900" indent="-342900">
              <a:lnSpc>
                <a:spcPct val="150000"/>
              </a:lnSpc>
              <a:buFont typeface="Arial"/>
              <a:buChar char="•"/>
            </a:pPr>
            <a:r>
              <a:rPr lang="en-US" b="1" dirty="0"/>
              <a:t>Planting Pots</a:t>
            </a:r>
            <a:r>
              <a:rPr lang="en-US" dirty="0"/>
              <a:t>: Grow both plants in the same size and type of planting pot.</a:t>
            </a:r>
          </a:p>
          <a:p>
            <a:endParaRPr lang="en-US" dirty="0"/>
          </a:p>
        </p:txBody>
      </p:sp>
    </p:spTree>
    <p:extLst>
      <p:ext uri="{BB962C8B-B14F-4D97-AF65-F5344CB8AC3E}">
        <p14:creationId xmlns:p14="http://schemas.microsoft.com/office/powerpoint/2010/main" val="103185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151472">
            <a:off x="7375715" y="1160229"/>
            <a:ext cx="5964268" cy="3408153"/>
          </a:xfrm>
          <a:prstGeom prst="rect">
            <a:avLst/>
          </a:prstGeom>
        </p:spPr>
      </p:pic>
      <p:sp>
        <p:nvSpPr>
          <p:cNvPr id="4" name="Rounded Rectangle 3"/>
          <p:cNvSpPr/>
          <p:nvPr/>
        </p:nvSpPr>
        <p:spPr>
          <a:xfrm>
            <a:off x="840390" y="274638"/>
            <a:ext cx="3884471" cy="13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7220" y="274638"/>
            <a:ext cx="4275719" cy="1143000"/>
          </a:xfrm>
        </p:spPr>
        <p:txBody>
          <a:bodyPr>
            <a:normAutofit/>
          </a:bodyPr>
          <a:lstStyle/>
          <a:p>
            <a:r>
              <a:rPr lang="en-US" sz="4800" dirty="0" smtClean="0">
                <a:latin typeface="American Typewriter"/>
                <a:cs typeface="American Typewriter"/>
              </a:rPr>
              <a:t>Procedures</a:t>
            </a:r>
            <a:endParaRPr lang="en-US" sz="4800" dirty="0">
              <a:latin typeface="American Typewriter"/>
              <a:cs typeface="American Typewriter"/>
            </a:endParaRPr>
          </a:p>
        </p:txBody>
      </p:sp>
      <p:sp>
        <p:nvSpPr>
          <p:cNvPr id="3" name="Content Placeholder 2"/>
          <p:cNvSpPr>
            <a:spLocks noGrp="1"/>
          </p:cNvSpPr>
          <p:nvPr>
            <p:ph idx="1"/>
          </p:nvPr>
        </p:nvSpPr>
        <p:spPr>
          <a:xfrm>
            <a:off x="448208" y="1811593"/>
            <a:ext cx="8515955" cy="3922641"/>
          </a:xfrm>
        </p:spPr>
        <p:txBody>
          <a:bodyPr>
            <a:noAutofit/>
          </a:bodyPr>
          <a:lstStyle/>
          <a:p>
            <a:r>
              <a:rPr lang="en-US" sz="2000" b="1" dirty="0" smtClean="0">
                <a:solidFill>
                  <a:srgbClr val="3366FF"/>
                </a:solidFill>
              </a:rPr>
              <a:t>Procedures</a:t>
            </a:r>
            <a:r>
              <a:rPr lang="en-US" sz="2000" b="1" dirty="0" smtClean="0"/>
              <a:t> are the directions for an experiment</a:t>
            </a:r>
            <a:r>
              <a:rPr lang="en-US" sz="2000" dirty="0" smtClean="0"/>
              <a:t>. </a:t>
            </a:r>
          </a:p>
          <a:p>
            <a:pPr marL="0" indent="0">
              <a:buNone/>
            </a:pPr>
            <a:endParaRPr lang="en-US" sz="2000" dirty="0" smtClean="0"/>
          </a:p>
          <a:p>
            <a:r>
              <a:rPr lang="en-US" sz="2000" dirty="0" smtClean="0"/>
              <a:t>You should write your procedures so that </a:t>
            </a:r>
            <a:r>
              <a:rPr lang="en-US" sz="2000" u="sng" dirty="0" smtClean="0"/>
              <a:t>anyone</a:t>
            </a:r>
            <a:r>
              <a:rPr lang="en-US" sz="2000" dirty="0" smtClean="0"/>
              <a:t> could do the EXACT same experiment as you did!</a:t>
            </a:r>
          </a:p>
          <a:p>
            <a:r>
              <a:rPr lang="en-US" sz="2000" dirty="0" smtClean="0"/>
              <a:t> If you are writing your own procedures, be sure to include:</a:t>
            </a:r>
          </a:p>
          <a:p>
            <a:pPr lvl="1"/>
            <a:r>
              <a:rPr lang="en-US" sz="2000" dirty="0" smtClean="0"/>
              <a:t>Measurements for all of the materials you used</a:t>
            </a:r>
          </a:p>
          <a:p>
            <a:pPr lvl="1"/>
            <a:r>
              <a:rPr lang="en-US" sz="2000" dirty="0" smtClean="0"/>
              <a:t>The </a:t>
            </a:r>
            <a:r>
              <a:rPr lang="en-US" sz="2000" dirty="0"/>
              <a:t>unit (gram, liter, </a:t>
            </a:r>
            <a:r>
              <a:rPr lang="en-US" sz="2000" dirty="0" smtClean="0"/>
              <a:t>centimeter) </a:t>
            </a:r>
            <a:r>
              <a:rPr lang="en-US" sz="2000" dirty="0"/>
              <a:t>at the end of a number </a:t>
            </a:r>
            <a:r>
              <a:rPr lang="en-US" sz="2000" dirty="0" smtClean="0"/>
              <a:t>measurement</a:t>
            </a:r>
          </a:p>
          <a:p>
            <a:pPr lvl="1"/>
            <a:r>
              <a:rPr lang="en-US" sz="2000" dirty="0"/>
              <a:t>W</a:t>
            </a:r>
            <a:r>
              <a:rPr lang="en-US" sz="2000" dirty="0" smtClean="0"/>
              <a:t>hen to make measurements and record the data</a:t>
            </a:r>
          </a:p>
          <a:p>
            <a:pPr lvl="1"/>
            <a:r>
              <a:rPr lang="en-US" sz="2000" dirty="0"/>
              <a:t>H</a:t>
            </a:r>
            <a:r>
              <a:rPr lang="en-US" sz="2000" dirty="0" smtClean="0"/>
              <a:t>ow much time to wait for certain parts of the experiment</a:t>
            </a:r>
          </a:p>
          <a:p>
            <a:pPr lvl="1"/>
            <a:r>
              <a:rPr lang="en-US" sz="2000" dirty="0" smtClean="0"/>
              <a:t>List all the controls</a:t>
            </a:r>
          </a:p>
          <a:p>
            <a:pPr lvl="1"/>
            <a:r>
              <a:rPr lang="en-US" sz="2000" dirty="0" smtClean="0"/>
              <a:t>Describe how to change the independent variable</a:t>
            </a:r>
          </a:p>
          <a:p>
            <a:pPr lvl="1"/>
            <a:r>
              <a:rPr lang="en-US" sz="2000" dirty="0" smtClean="0"/>
              <a:t>Describe how to measure the dependent variable</a:t>
            </a:r>
          </a:p>
          <a:p>
            <a:pPr lvl="1"/>
            <a:r>
              <a:rPr lang="en-US" sz="2000" dirty="0" smtClean="0"/>
              <a:t>List any tools that will be used</a:t>
            </a:r>
          </a:p>
        </p:txBody>
      </p:sp>
      <p:cxnSp>
        <p:nvCxnSpPr>
          <p:cNvPr id="5" name="Straight Connector 4"/>
          <p:cNvCxnSpPr/>
          <p:nvPr/>
        </p:nvCxnSpPr>
        <p:spPr>
          <a:xfrm>
            <a:off x="4724861" y="933378"/>
            <a:ext cx="713398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a:endCxn id="14" idx="0"/>
          </p:cNvCxnSpPr>
          <p:nvPr/>
        </p:nvCxnSpPr>
        <p:spPr>
          <a:xfrm>
            <a:off x="11858841" y="933378"/>
            <a:ext cx="0" cy="5924622"/>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0" y="933378"/>
            <a:ext cx="840390" cy="0"/>
          </a:xfrm>
          <a:prstGeom prst="line">
            <a:avLst/>
          </a:prstGeom>
        </p:spPr>
        <p:style>
          <a:lnRef idx="3">
            <a:schemeClr val="dk1"/>
          </a:lnRef>
          <a:fillRef idx="0">
            <a:schemeClr val="dk1"/>
          </a:fillRef>
          <a:effectRef idx="2">
            <a:schemeClr val="dk1"/>
          </a:effectRef>
          <a:fontRef idx="minor">
            <a:schemeClr val="tx1"/>
          </a:fontRef>
        </p:style>
      </p:cxnSp>
      <p:sp>
        <p:nvSpPr>
          <p:cNvPr id="14" name="Isosceles Triangle 13"/>
          <p:cNvSpPr/>
          <p:nvPr/>
        </p:nvSpPr>
        <p:spPr>
          <a:xfrm rot="10800000">
            <a:off x="11641145" y="6575774"/>
            <a:ext cx="435392" cy="282226"/>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Isosceles Triangle 14"/>
          <p:cNvSpPr/>
          <p:nvPr/>
        </p:nvSpPr>
        <p:spPr>
          <a:xfrm rot="5400000">
            <a:off x="588639" y="817929"/>
            <a:ext cx="288058" cy="230897"/>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4">
            <a:clrChange>
              <a:clrFrom>
                <a:srgbClr val="FFFFFF"/>
              </a:clrFrom>
              <a:clrTo>
                <a:srgbClr val="FFFFFF">
                  <a:alpha val="0"/>
                </a:srgbClr>
              </a:clrTo>
            </a:clrChange>
          </a:blip>
          <a:stretch>
            <a:fillRect/>
          </a:stretch>
        </p:blipFill>
        <p:spPr>
          <a:xfrm rot="13516217">
            <a:off x="9332675" y="4687155"/>
            <a:ext cx="2769572" cy="469623"/>
          </a:xfrm>
          <a:prstGeom prst="rect">
            <a:avLst/>
          </a:prstGeom>
        </p:spPr>
      </p:pic>
    </p:spTree>
    <p:extLst>
      <p:ext uri="{BB962C8B-B14F-4D97-AF65-F5344CB8AC3E}">
        <p14:creationId xmlns:p14="http://schemas.microsoft.com/office/powerpoint/2010/main" val="334632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Kilter.thmx</Template>
  <TotalTime>8300</TotalTime>
  <Words>4122</Words>
  <Application>Microsoft Macintosh PowerPoint</Application>
  <PresentationFormat>Custom</PresentationFormat>
  <Paragraphs>350</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Scientific Method  </vt:lpstr>
      <vt:lpstr>Scientific Method</vt:lpstr>
      <vt:lpstr>Steps of the  Scientific Method</vt:lpstr>
      <vt:lpstr>Question</vt:lpstr>
      <vt:lpstr>Research </vt:lpstr>
      <vt:lpstr>Hypothesis</vt:lpstr>
      <vt:lpstr>Design the Experiment: Variables</vt:lpstr>
      <vt:lpstr>PowerPoint Presentation</vt:lpstr>
      <vt:lpstr>Procedures</vt:lpstr>
      <vt:lpstr>PowerPoint Presentation</vt:lpstr>
      <vt:lpstr>Make a Table</vt:lpstr>
      <vt:lpstr>PowerPoint Presentation</vt:lpstr>
      <vt:lpstr>PowerPoint Presentation</vt:lpstr>
      <vt:lpstr>Record the Data</vt:lpstr>
      <vt:lpstr>PowerPoint Presentation</vt:lpstr>
      <vt:lpstr>PowerPoint Presentation</vt:lpstr>
      <vt:lpstr>Conclusion</vt:lpstr>
      <vt:lpstr>PowerPoint Presentation</vt:lpstr>
      <vt:lpstr>Scatter Plots</vt:lpstr>
      <vt:lpstr>PowerPoint Presentation</vt:lpstr>
      <vt:lpstr>PowerPoint Presentation</vt:lpstr>
      <vt:lpstr>PowerPoint Presentation</vt:lpstr>
    </vt:vector>
  </TitlesOfParts>
  <Company>GEICO Insurance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Science</dc:title>
  <dc:creator>Lily Hummer</dc:creator>
  <cp:lastModifiedBy>Lily Hummer</cp:lastModifiedBy>
  <cp:revision>235</cp:revision>
  <dcterms:created xsi:type="dcterms:W3CDTF">2014-06-25T17:47:55Z</dcterms:created>
  <dcterms:modified xsi:type="dcterms:W3CDTF">2014-07-20T00:15:55Z</dcterms:modified>
</cp:coreProperties>
</file>