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0" r:id="rId2"/>
    <p:sldId id="261" r:id="rId3"/>
    <p:sldId id="262" r:id="rId4"/>
    <p:sldId id="263" r:id="rId5"/>
    <p:sldId id="264" r:id="rId6"/>
    <p:sldId id="266" r:id="rId7"/>
    <p:sldId id="267" r:id="rId8"/>
  </p:sldIdLst>
  <p:sldSz cx="12344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74" autoAdjust="0"/>
  </p:normalViewPr>
  <p:slideViewPr>
    <p:cSldViewPr snapToGrid="0" snapToObjects="1">
      <p:cViewPr>
        <p:scale>
          <a:sx n="59" d="100"/>
          <a:sy n="59" d="100"/>
        </p:scale>
        <p:origin x="-1160" y="-104"/>
      </p:cViewPr>
      <p:guideLst>
        <p:guide orient="horz" pos="2160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0382E-5673-C341-84C6-A680E3C3A1F1}" type="datetimeFigureOut">
              <a:rPr lang="en-US" smtClean="0"/>
              <a:t>7/30/14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34FB8-5377-3348-9686-8F3246A8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1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Everyday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34FB8-5377-3348-9686-8F3246A87F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9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kids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34FB8-5377-3348-9686-8F3246A87F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07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59865-D8DB-F84B-9735-555014CD18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73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2130430"/>
            <a:ext cx="104927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1660" y="3886200"/>
            <a:ext cx="86410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1981-70D4-6A4B-831D-7D7C3F9AB115}" type="datetimeFigureOut">
              <a:rPr lang="en-US" smtClean="0"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3279-94C3-3940-ADBD-CCA805DF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3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1981-70D4-6A4B-831D-7D7C3F9AB115}" type="datetimeFigureOut">
              <a:rPr lang="en-US" smtClean="0"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3279-94C3-3940-ADBD-CCA805DF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6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082939" y="274643"/>
            <a:ext cx="374832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677" y="274643"/>
            <a:ext cx="1104352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1981-70D4-6A4B-831D-7D7C3F9AB115}" type="datetimeFigureOut">
              <a:rPr lang="en-US" smtClean="0"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3279-94C3-3940-ADBD-CCA805DF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5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1981-70D4-6A4B-831D-7D7C3F9AB115}" type="datetimeFigureOut">
              <a:rPr lang="en-US" smtClean="0"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3279-94C3-3940-ADBD-CCA805DF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1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123" y="4406905"/>
            <a:ext cx="104927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123" y="2906713"/>
            <a:ext cx="104927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1981-70D4-6A4B-831D-7D7C3F9AB115}" type="datetimeFigureOut">
              <a:rPr lang="en-US" smtClean="0"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3279-94C3-3940-ADBD-CCA805DF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8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3676" y="1600205"/>
            <a:ext cx="739592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5343" y="1600205"/>
            <a:ext cx="73959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1981-70D4-6A4B-831D-7D7C3F9AB115}" type="datetimeFigureOut">
              <a:rPr lang="en-US" smtClean="0"/>
              <a:t>7/30/14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3279-94C3-3940-ADBD-CCA805DF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7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274638"/>
            <a:ext cx="1110996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535113"/>
            <a:ext cx="54542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" y="2174875"/>
            <a:ext cx="54542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0787" y="1535113"/>
            <a:ext cx="54563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0787" y="2174875"/>
            <a:ext cx="54563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1981-70D4-6A4B-831D-7D7C3F9AB115}" type="datetimeFigureOut">
              <a:rPr lang="en-US" smtClean="0"/>
              <a:t>7/30/14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3279-94C3-3940-ADBD-CCA805DF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7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1981-70D4-6A4B-831D-7D7C3F9AB115}" type="datetimeFigureOut">
              <a:rPr lang="en-US" smtClean="0"/>
              <a:t>7/30/14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3279-94C3-3940-ADBD-CCA805DF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5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1981-70D4-6A4B-831D-7D7C3F9AB115}" type="datetimeFigureOut">
              <a:rPr lang="en-US" smtClean="0"/>
              <a:t>7/30/14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3279-94C3-3940-ADBD-CCA805DF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8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3" y="273050"/>
            <a:ext cx="406122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317" y="273055"/>
            <a:ext cx="6900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3" y="1435103"/>
            <a:ext cx="406122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1981-70D4-6A4B-831D-7D7C3F9AB115}" type="datetimeFigureOut">
              <a:rPr lang="en-US" smtClean="0"/>
              <a:t>7/30/14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3279-94C3-3940-ADBD-CCA805DF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9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589" y="4800600"/>
            <a:ext cx="74066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9589" y="612775"/>
            <a:ext cx="74066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9589" y="5367338"/>
            <a:ext cx="74066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1981-70D4-6A4B-831D-7D7C3F9AB115}" type="datetimeFigureOut">
              <a:rPr lang="en-US" smtClean="0"/>
              <a:t>7/30/14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3279-94C3-3940-ADBD-CCA805DF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1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274638"/>
            <a:ext cx="11109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600205"/>
            <a:ext cx="11109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" y="6356355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01981-70D4-6A4B-831D-7D7C3F9AB115}" type="datetimeFigureOut">
              <a:rPr lang="en-US" smtClean="0"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17670" y="6356355"/>
            <a:ext cx="3909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6820" y="6356355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23279-94C3-3940-ADBD-CCA805DF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6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473543" y="455695"/>
            <a:ext cx="7350389" cy="1732452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3081" y="738932"/>
            <a:ext cx="80313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merican Typewriter"/>
                <a:cs typeface="American Typewriter"/>
              </a:rPr>
              <a:t>Tools of Science</a:t>
            </a:r>
            <a:endParaRPr lang="en-US" sz="6600" dirty="0">
              <a:latin typeface="American Typewriter"/>
              <a:cs typeface="American Typewrit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181665">
            <a:off x="1040055" y="3228254"/>
            <a:ext cx="1373602" cy="3027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47607" y="3618805"/>
            <a:ext cx="1259284" cy="243214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726855" y="3356899"/>
            <a:ext cx="2709753" cy="1616475"/>
            <a:chOff x="1128953" y="3695588"/>
            <a:chExt cx="4331822" cy="303823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28953" y="3695588"/>
              <a:ext cx="4331822" cy="303823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 rot="20072702">
              <a:off x="3683209" y="5145413"/>
              <a:ext cx="889052" cy="47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 Black"/>
                  <a:cs typeface="Arial Black"/>
                </a:rPr>
                <a:t>0.0</a:t>
              </a:r>
              <a:r>
                <a:rPr lang="en-US" sz="1100" dirty="0" smtClean="0">
                  <a:latin typeface="Arial Black"/>
                  <a:cs typeface="Arial Black"/>
                </a:rPr>
                <a:t>0</a:t>
              </a:r>
              <a:endParaRPr lang="en-US" sz="1100" dirty="0">
                <a:latin typeface="Arial Black"/>
                <a:cs typeface="Arial Black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23932" y="4376034"/>
            <a:ext cx="4118963" cy="1798869"/>
          </a:xfrm>
          <a:prstGeom prst="rect">
            <a:avLst/>
          </a:prstGeom>
        </p:spPr>
      </p:pic>
      <p:pic>
        <p:nvPicPr>
          <p:cNvPr id="12" name="Picture 11" descr="cmrul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19107" flipV="1">
            <a:off x="5738668" y="3608256"/>
            <a:ext cx="4988428" cy="6572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71752" y="738932"/>
            <a:ext cx="3573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Includes Lessons on measuring Volume (including displacement), Length, Temperature, Weight &amp; Mass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5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177771" y="-22150"/>
            <a:ext cx="0" cy="685800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80671" y="331299"/>
            <a:ext cx="3178886" cy="1143000"/>
          </a:xfrm>
        </p:spPr>
        <p:txBody>
          <a:bodyPr/>
          <a:lstStyle/>
          <a:p>
            <a:r>
              <a:rPr lang="en-US" dirty="0" smtClean="0">
                <a:latin typeface="American Typewriter"/>
                <a:cs typeface="American Typewriter"/>
              </a:rPr>
              <a:t>Volume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235" y="1454199"/>
            <a:ext cx="580722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6600"/>
                </a:solidFill>
              </a:rPr>
              <a:t>Volume</a:t>
            </a:r>
            <a:r>
              <a:rPr lang="en-US" sz="2200" dirty="0"/>
              <a:t> is the amount of three-</a:t>
            </a:r>
            <a:r>
              <a:rPr lang="en-US" sz="2200" dirty="0" smtClean="0"/>
              <a:t>dimensional </a:t>
            </a:r>
            <a:r>
              <a:rPr lang="en-US" sz="2200" dirty="0"/>
              <a:t>space something takes up. </a:t>
            </a:r>
            <a:endParaRPr lang="en-US" sz="2200" dirty="0" smtClean="0"/>
          </a:p>
          <a:p>
            <a:endParaRPr lang="en-US" sz="2200" u="sng" dirty="0"/>
          </a:p>
          <a:p>
            <a:pPr marL="342900" indent="-342900">
              <a:buFont typeface="Arial"/>
              <a:buChar char="•"/>
            </a:pPr>
            <a:r>
              <a:rPr lang="en-US" sz="2200" u="sng" dirty="0" smtClean="0"/>
              <a:t>The Base </a:t>
            </a:r>
            <a:r>
              <a:rPr lang="en-US" sz="2200" u="sng" dirty="0"/>
              <a:t>U</a:t>
            </a:r>
            <a:r>
              <a:rPr lang="en-US" sz="2200" u="sng" dirty="0" smtClean="0"/>
              <a:t>nit for Volume </a:t>
            </a:r>
            <a:r>
              <a:rPr lang="en-US" sz="2200" dirty="0" smtClean="0"/>
              <a:t>using the Metric System (SI) is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Liter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Solids, liquids, and gases all have volume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Volume </a:t>
            </a:r>
            <a:r>
              <a:rPr lang="en-US" sz="2200" dirty="0" smtClean="0"/>
              <a:t>is measured differently for solids, liquids, and gases</a:t>
            </a:r>
          </a:p>
          <a:p>
            <a:endParaRPr lang="en-US" sz="2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177771" y="1719866"/>
            <a:ext cx="6512165" cy="1430073"/>
            <a:chOff x="5822106" y="263749"/>
            <a:chExt cx="6512165" cy="1430073"/>
          </a:xfrm>
        </p:grpSpPr>
        <p:sp>
          <p:nvSpPr>
            <p:cNvPr id="7" name="TextBox 6"/>
            <p:cNvSpPr txBox="1"/>
            <p:nvPr/>
          </p:nvSpPr>
          <p:spPr>
            <a:xfrm>
              <a:off x="5822106" y="263749"/>
              <a:ext cx="651216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smtClean="0"/>
                <a:t>U.S. Customary Units to the Metric System (SI):</a:t>
              </a:r>
              <a:endParaRPr lang="en-US" sz="21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77771" y="708937"/>
              <a:ext cx="5966993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3366FF"/>
                  </a:solidFill>
                </a:rPr>
                <a:t>1 Gallon </a:t>
              </a:r>
              <a:r>
                <a:rPr lang="en-US" sz="2000" dirty="0" smtClean="0"/>
                <a:t>(</a:t>
              </a:r>
              <a:r>
                <a:rPr lang="en-US" sz="2000" dirty="0"/>
                <a:t>G</a:t>
              </a:r>
              <a:r>
                <a:rPr lang="en-US" sz="2000" dirty="0" smtClean="0"/>
                <a:t>) = </a:t>
              </a:r>
              <a:r>
                <a:rPr lang="en-US" sz="2000" dirty="0" smtClean="0">
                  <a:solidFill>
                    <a:srgbClr val="FF0000"/>
                  </a:solidFill>
                </a:rPr>
                <a:t>3.78541 Liters </a:t>
              </a:r>
              <a:r>
                <a:rPr lang="en-US" sz="2000" dirty="0" smtClean="0"/>
                <a:t>(L)</a:t>
              </a:r>
            </a:p>
            <a:p>
              <a:pPr algn="ctr"/>
              <a:r>
                <a:rPr lang="en-US" sz="2000" dirty="0" smtClean="0">
                  <a:solidFill>
                    <a:srgbClr val="3366FF"/>
                  </a:solidFill>
                </a:rPr>
                <a:t>1 Tablespoon </a:t>
              </a:r>
              <a:r>
                <a:rPr lang="en-US" sz="2000" dirty="0" smtClean="0"/>
                <a:t>(</a:t>
              </a:r>
              <a:r>
                <a:rPr lang="en-US" sz="2000" dirty="0" err="1" smtClean="0"/>
                <a:t>tbsp</a:t>
              </a:r>
              <a:r>
                <a:rPr lang="en-US" sz="2000" dirty="0" smtClean="0"/>
                <a:t>) = </a:t>
              </a:r>
              <a:r>
                <a:rPr lang="en-US" sz="2000" dirty="0" smtClean="0">
                  <a:solidFill>
                    <a:srgbClr val="FF0000"/>
                  </a:solidFill>
                </a:rPr>
                <a:t>14.7868 Milliliters </a:t>
              </a:r>
              <a:r>
                <a:rPr lang="en-US" sz="2000" dirty="0" smtClean="0"/>
                <a:t>(mL)</a:t>
              </a:r>
            </a:p>
            <a:p>
              <a:pPr algn="ctr"/>
              <a:endParaRPr lang="en-US" dirty="0"/>
            </a:p>
          </p:txBody>
        </p:sp>
      </p:grpSp>
      <p:cxnSp>
        <p:nvCxnSpPr>
          <p:cNvPr id="9" name="Straight Connector 8"/>
          <p:cNvCxnSpPr/>
          <p:nvPr/>
        </p:nvCxnSpPr>
        <p:spPr>
          <a:xfrm flipH="1" flipV="1">
            <a:off x="6177771" y="1594820"/>
            <a:ext cx="6166631" cy="1269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6533436" y="331299"/>
            <a:ext cx="5629027" cy="1046441"/>
            <a:chOff x="6182624" y="1873436"/>
            <a:chExt cx="5629027" cy="1046441"/>
          </a:xfrm>
        </p:grpSpPr>
        <p:sp>
          <p:nvSpPr>
            <p:cNvPr id="12" name="TextBox 11"/>
            <p:cNvSpPr txBox="1"/>
            <p:nvPr/>
          </p:nvSpPr>
          <p:spPr>
            <a:xfrm>
              <a:off x="6182624" y="1873436"/>
              <a:ext cx="56290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Metric System (SI) Units for Volume: </a:t>
              </a:r>
              <a:endParaRPr lang="en-US" sz="2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38616" y="2273546"/>
              <a:ext cx="45326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 Liter (L) = 1000 Milliliters (mL)</a:t>
              </a:r>
            </a:p>
            <a:p>
              <a:pPr algn="ctr"/>
              <a:r>
                <a:rPr lang="en-US" dirty="0" smtClean="0"/>
                <a:t>1 Milliliter (mL) = 1 Cubic Centimeters (cm</a:t>
              </a:r>
              <a:r>
                <a:rPr lang="en-US" baseline="30000" dirty="0" smtClean="0"/>
                <a:t>3</a:t>
              </a:r>
              <a:r>
                <a:rPr lang="en-US" dirty="0" smtClean="0"/>
                <a:t>)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10778" y="3258459"/>
            <a:ext cx="1373602" cy="302783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H="1">
            <a:off x="6177771" y="3067599"/>
            <a:ext cx="616663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60305" y="6152058"/>
            <a:ext cx="3617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halkduster"/>
                <a:cs typeface="Chalkduster"/>
              </a:rPr>
              <a:t>Graduated Cylinder</a:t>
            </a:r>
            <a:endParaRPr lang="en-US" sz="2000" dirty="0"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98611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39" y="1493840"/>
            <a:ext cx="7200782" cy="5251272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FF6600"/>
                </a:solidFill>
              </a:rPr>
              <a:t>Displacement</a:t>
            </a:r>
            <a:r>
              <a:rPr lang="en-US" sz="2200" dirty="0" smtClean="0"/>
              <a:t> helps us find the </a:t>
            </a:r>
            <a:r>
              <a:rPr lang="en-US" sz="2200" u="sng" dirty="0" smtClean="0"/>
              <a:t>volume</a:t>
            </a:r>
            <a:r>
              <a:rPr lang="en-US" sz="2200" dirty="0" smtClean="0"/>
              <a:t> of an object.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smtClean="0"/>
              <a:t>To find this volume, we fill a graduated cylinder with a certain amount of water (let’s say </a:t>
            </a:r>
            <a:r>
              <a:rPr lang="en-US" sz="2200" dirty="0" smtClean="0">
                <a:solidFill>
                  <a:srgbClr val="3366FF"/>
                </a:solidFill>
              </a:rPr>
              <a:t>50 L</a:t>
            </a:r>
            <a:r>
              <a:rPr lang="en-US" sz="2200" dirty="0" smtClean="0"/>
              <a:t>). Then, an object is placed in the graduated cylinder and the water rises (let’s say it rises to </a:t>
            </a:r>
            <a:r>
              <a:rPr lang="en-US" sz="2200" dirty="0" smtClean="0">
                <a:solidFill>
                  <a:srgbClr val="FF0000"/>
                </a:solidFill>
              </a:rPr>
              <a:t>150 L</a:t>
            </a:r>
            <a:r>
              <a:rPr lang="en-US" sz="2200" dirty="0" smtClean="0"/>
              <a:t>). 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smtClean="0"/>
              <a:t>We can see that our object had a </a:t>
            </a:r>
            <a:r>
              <a:rPr lang="en-US" sz="2200" dirty="0">
                <a:solidFill>
                  <a:srgbClr val="B543BD"/>
                </a:solidFill>
              </a:rPr>
              <a:t>V</a:t>
            </a:r>
            <a:r>
              <a:rPr lang="en-US" sz="2200" dirty="0" smtClean="0">
                <a:solidFill>
                  <a:srgbClr val="B543BD"/>
                </a:solidFill>
              </a:rPr>
              <a:t>olume of 100 L</a:t>
            </a:r>
            <a:r>
              <a:rPr lang="en-US" sz="2200" dirty="0" smtClean="0"/>
              <a:t>. Since no additional water was added, we know that the amount the water rose is the volume of the object we placed in the water!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432" y="154235"/>
            <a:ext cx="4723444" cy="114300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merican Typewriter"/>
                <a:cs typeface="American Typewriter"/>
              </a:rPr>
              <a:t>Displacement</a:t>
            </a:r>
            <a:endParaRPr lang="en-US" sz="4800" dirty="0">
              <a:latin typeface="American Typewriter"/>
              <a:cs typeface="American Typewriter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606994" y="0"/>
            <a:ext cx="4737406" cy="6858000"/>
            <a:chOff x="7606994" y="0"/>
            <a:chExt cx="4737406" cy="68580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7606994" y="0"/>
              <a:ext cx="0" cy="68580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8596212" y="926861"/>
              <a:ext cx="3269599" cy="863634"/>
              <a:chOff x="8596212" y="926861"/>
              <a:chExt cx="3269599" cy="863634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8966486" y="1390385"/>
                <a:ext cx="28993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150 L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– </a:t>
                </a:r>
                <a:r>
                  <a:rPr lang="en-US" sz="2000" b="1" dirty="0" smtClean="0">
                    <a:solidFill>
                      <a:srgbClr val="3366FF"/>
                    </a:solidFill>
                  </a:rPr>
                  <a:t>50 L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= </a:t>
                </a:r>
                <a:r>
                  <a:rPr lang="en-US" sz="2000" b="1" dirty="0" smtClean="0">
                    <a:solidFill>
                      <a:srgbClr val="B543BD"/>
                    </a:solidFill>
                  </a:rPr>
                  <a:t>100 L</a:t>
                </a:r>
                <a:endParaRPr lang="en-US" sz="2000" b="1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8596212" y="926861"/>
                <a:ext cx="282826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/>
                  <a:t>Finding Volume:</a:t>
                </a:r>
                <a:endParaRPr lang="en-US" sz="2200" b="1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8239530" y="2169862"/>
              <a:ext cx="1974643" cy="4688138"/>
              <a:chOff x="915663" y="964706"/>
              <a:chExt cx="2482651" cy="5449341"/>
            </a:xfrm>
          </p:grpSpPr>
          <p:pic>
            <p:nvPicPr>
              <p:cNvPr id="23" name="Picture 22" descr="Untitled copy 5.png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5663" y="964706"/>
                <a:ext cx="2482651" cy="5449341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2F2F2"/>
                  </a:clrFrom>
                  <a:clrTo>
                    <a:srgbClr val="F2F2F2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3671" y="4710731"/>
                <a:ext cx="1121761" cy="1010625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5663" y="5182098"/>
                <a:ext cx="2355673" cy="1136590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10243988" y="2169862"/>
              <a:ext cx="1974643" cy="4688138"/>
              <a:chOff x="915663" y="964706"/>
              <a:chExt cx="2482651" cy="5449341"/>
            </a:xfrm>
          </p:grpSpPr>
          <p:pic>
            <p:nvPicPr>
              <p:cNvPr id="27" name="Picture 26" descr="Untitled copy 5.png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5663" y="964706"/>
                <a:ext cx="2482651" cy="5449341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2F2F2"/>
                  </a:clrFrom>
                  <a:clrTo>
                    <a:srgbClr val="F2F2F2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3671" y="3164094"/>
                <a:ext cx="1121761" cy="2545906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5663" y="5182098"/>
                <a:ext cx="2355673" cy="1136590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11540269" y="3593738"/>
              <a:ext cx="804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150 L</a:t>
              </a:r>
              <a:r>
                <a:rPr lang="en-US" b="1" dirty="0"/>
                <a:t> 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35811" y="4787848"/>
              <a:ext cx="804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3366FF"/>
                  </a:solidFill>
                </a:rPr>
                <a:t>50 </a:t>
              </a:r>
              <a:r>
                <a:rPr lang="en-US" b="1" dirty="0">
                  <a:solidFill>
                    <a:srgbClr val="3366FF"/>
                  </a:solidFill>
                </a:rPr>
                <a:t>L 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9598126" y="5131073"/>
              <a:ext cx="318446" cy="29087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11547365" y="3912443"/>
              <a:ext cx="447453" cy="3591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0732446" y="4951495"/>
              <a:ext cx="769336" cy="1088909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52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52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748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40137" y="361920"/>
            <a:ext cx="3178886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merican Typewriter"/>
                <a:cs typeface="American Typewriter"/>
              </a:rPr>
              <a:t>Length</a:t>
            </a:r>
            <a:endParaRPr lang="en-US" sz="4800" dirty="0">
              <a:latin typeface="American Typewriter"/>
              <a:cs typeface="American Typewrite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2673" y="1504920"/>
            <a:ext cx="5364045" cy="42376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FF6600"/>
                </a:solidFill>
              </a:rPr>
              <a:t>Length</a:t>
            </a:r>
            <a:r>
              <a:rPr lang="en-US" sz="2200" dirty="0" smtClean="0"/>
              <a:t> is used to measure distances. </a:t>
            </a:r>
          </a:p>
          <a:p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u="sng" dirty="0">
                <a:solidFill>
                  <a:srgbClr val="000000"/>
                </a:solidFill>
              </a:rPr>
              <a:t>Base Unit for length </a:t>
            </a:r>
            <a:r>
              <a:rPr lang="en-US" sz="2200" dirty="0"/>
              <a:t>using the </a:t>
            </a:r>
            <a:r>
              <a:rPr lang="en-US" sz="2200" dirty="0" smtClean="0"/>
              <a:t>Metric System (</a:t>
            </a:r>
            <a:r>
              <a:rPr lang="en-US" sz="2200" dirty="0"/>
              <a:t>SI) is </a:t>
            </a:r>
            <a:r>
              <a:rPr lang="en-US" sz="2200" b="1" i="1" dirty="0"/>
              <a:t>Meter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smtClean="0"/>
              <a:t>Length can describe the dimensions of an object (length, width, height) or can describe the distance between two objects.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4492" y="0"/>
            <a:ext cx="0" cy="685800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777733" y="3862931"/>
            <a:ext cx="3391384" cy="2819542"/>
            <a:chOff x="7583807" y="2687257"/>
            <a:chExt cx="4349150" cy="3603296"/>
          </a:xfrm>
        </p:grpSpPr>
        <p:grpSp>
          <p:nvGrpSpPr>
            <p:cNvPr id="9" name="Group 8"/>
            <p:cNvGrpSpPr/>
            <p:nvPr/>
          </p:nvGrpSpPr>
          <p:grpSpPr>
            <a:xfrm>
              <a:off x="7583807" y="2956913"/>
              <a:ext cx="3752301" cy="3333640"/>
              <a:chOff x="7300066" y="3295548"/>
              <a:chExt cx="3752301" cy="333364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7300066" y="3955096"/>
                <a:ext cx="1161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3366FF"/>
                    </a:solidFill>
                  </a:rPr>
                  <a:t>Height</a:t>
                </a:r>
                <a:endParaRPr lang="en-US" b="1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91597" y="5476102"/>
                <a:ext cx="986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Width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465001" y="6259856"/>
                <a:ext cx="1364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8000"/>
                    </a:solidFill>
                  </a:rPr>
                  <a:t>Length</a:t>
                </a:r>
                <a:endParaRPr lang="en-US" b="1" dirty="0">
                  <a:solidFill>
                    <a:srgbClr val="008000"/>
                  </a:solidFill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8462050" y="5106770"/>
                <a:ext cx="523065" cy="8916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9255344" y="6174058"/>
                <a:ext cx="179702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8462050" y="3295548"/>
                <a:ext cx="0" cy="155364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44254" y="2687257"/>
              <a:ext cx="3188703" cy="3352928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5684492" y="2094583"/>
            <a:ext cx="6512165" cy="1645517"/>
            <a:chOff x="7060160" y="63694"/>
            <a:chExt cx="4706814" cy="1645517"/>
          </a:xfrm>
        </p:grpSpPr>
        <p:sp>
          <p:nvSpPr>
            <p:cNvPr id="21" name="TextBox 20"/>
            <p:cNvSpPr txBox="1"/>
            <p:nvPr/>
          </p:nvSpPr>
          <p:spPr>
            <a:xfrm>
              <a:off x="7317225" y="508882"/>
              <a:ext cx="43127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3366FF"/>
                  </a:solidFill>
                </a:rPr>
                <a:t>1 Inch </a:t>
              </a:r>
              <a:r>
                <a:rPr lang="en-US" dirty="0" smtClean="0"/>
                <a:t>(in) = </a:t>
              </a:r>
              <a:r>
                <a:rPr lang="en-US" dirty="0" smtClean="0">
                  <a:solidFill>
                    <a:srgbClr val="FF0000"/>
                  </a:solidFill>
                </a:rPr>
                <a:t>2.54 Centimeters </a:t>
              </a:r>
              <a:r>
                <a:rPr lang="en-US" dirty="0" smtClean="0"/>
                <a:t>(cm)</a:t>
              </a:r>
            </a:p>
            <a:p>
              <a:pPr algn="ctr"/>
              <a:r>
                <a:rPr lang="en-US" dirty="0" smtClean="0">
                  <a:solidFill>
                    <a:srgbClr val="3366FF"/>
                  </a:solidFill>
                </a:rPr>
                <a:t>1 Foot </a:t>
              </a:r>
              <a:r>
                <a:rPr lang="en-US" dirty="0" smtClean="0"/>
                <a:t>(</a:t>
              </a:r>
              <a:r>
                <a:rPr lang="en-US" dirty="0" err="1" smtClean="0"/>
                <a:t>ft</a:t>
              </a:r>
              <a:r>
                <a:rPr lang="en-US" dirty="0" smtClean="0"/>
                <a:t>) = </a:t>
              </a:r>
              <a:r>
                <a:rPr lang="en-US" dirty="0" smtClean="0">
                  <a:solidFill>
                    <a:srgbClr val="FF0000"/>
                  </a:solidFill>
                </a:rPr>
                <a:t>0.3048 Meters </a:t>
              </a:r>
              <a:r>
                <a:rPr lang="en-US" dirty="0" smtClean="0"/>
                <a:t>(m)</a:t>
              </a:r>
            </a:p>
            <a:p>
              <a:pPr algn="ctr"/>
              <a:r>
                <a:rPr lang="en-US" dirty="0" smtClean="0">
                  <a:solidFill>
                    <a:srgbClr val="3366FF"/>
                  </a:solidFill>
                </a:rPr>
                <a:t>1 Mile </a:t>
              </a:r>
              <a:r>
                <a:rPr lang="en-US" dirty="0" smtClean="0"/>
                <a:t>(mi) = </a:t>
              </a:r>
              <a:r>
                <a:rPr lang="en-US" dirty="0" smtClean="0">
                  <a:solidFill>
                    <a:srgbClr val="FF0000"/>
                  </a:solidFill>
                </a:rPr>
                <a:t>1.60934 Kilometers </a:t>
              </a:r>
              <a:r>
                <a:rPr lang="en-US" dirty="0" smtClean="0"/>
                <a:t>(km)</a:t>
              </a:r>
            </a:p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60160" y="63694"/>
              <a:ext cx="4706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U.S. Customary Units to the Metric System (SI):</a:t>
              </a:r>
              <a:endParaRPr lang="en-US" sz="20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268527" y="244669"/>
            <a:ext cx="5629027" cy="1387795"/>
            <a:chOff x="6182624" y="1873436"/>
            <a:chExt cx="5629027" cy="1387795"/>
          </a:xfrm>
        </p:grpSpPr>
        <p:sp>
          <p:nvSpPr>
            <p:cNvPr id="23" name="TextBox 22"/>
            <p:cNvSpPr txBox="1"/>
            <p:nvPr/>
          </p:nvSpPr>
          <p:spPr>
            <a:xfrm>
              <a:off x="6182624" y="1873436"/>
              <a:ext cx="56290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Metric System (SI) Units for Length: </a:t>
              </a:r>
              <a:endParaRPr lang="en-US" sz="20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46708" y="2337901"/>
              <a:ext cx="40669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 Kilometer (km) = 1000 Meters (m)</a:t>
              </a:r>
            </a:p>
            <a:p>
              <a:pPr algn="ctr"/>
              <a:r>
                <a:rPr lang="en-US" dirty="0" smtClean="0"/>
                <a:t>1 Meter (m) = 100 Centimeters (cm)</a:t>
              </a:r>
            </a:p>
            <a:p>
              <a:pPr algn="ctr"/>
              <a:r>
                <a:rPr lang="en-US" dirty="0" smtClean="0"/>
                <a:t>1 Centimeter (cm) = 10 Millimeters (mm)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967350" y="4716140"/>
            <a:ext cx="29454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Dimensions</a:t>
            </a:r>
          </a:p>
          <a:p>
            <a:pPr algn="ctr"/>
            <a:endParaRPr lang="en-US" sz="2400" b="1" dirty="0"/>
          </a:p>
          <a:p>
            <a:pPr algn="ctr"/>
            <a:r>
              <a:rPr lang="en-US" b="1" dirty="0" smtClean="0"/>
              <a:t>Volume = </a:t>
            </a:r>
          </a:p>
          <a:p>
            <a:pPr algn="ctr"/>
            <a:r>
              <a:rPr lang="en-US" b="1" dirty="0" smtClean="0"/>
              <a:t>Length x Width x Height</a:t>
            </a:r>
            <a:endParaRPr lang="en-US" b="1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5670729" y="1887232"/>
            <a:ext cx="666354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670729" y="3740100"/>
            <a:ext cx="6668394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14005" y="6269079"/>
            <a:ext cx="2368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halkduster"/>
                <a:cs typeface="Chalkduster"/>
              </a:rPr>
              <a:t>Metric Ruler</a:t>
            </a:r>
            <a:endParaRPr lang="en-US" sz="2000" dirty="0">
              <a:latin typeface="Chalkduster"/>
              <a:cs typeface="Chalkduster"/>
            </a:endParaRPr>
          </a:p>
        </p:txBody>
      </p:sp>
      <p:pic>
        <p:nvPicPr>
          <p:cNvPr id="3" name="Picture 2" descr="cmrul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70665" y="5306887"/>
            <a:ext cx="4988428" cy="65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3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6129" y="397536"/>
            <a:ext cx="4093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merican Typewriter"/>
                <a:cs typeface="American Typewriter"/>
              </a:rPr>
              <a:t>Temperature</a:t>
            </a:r>
            <a:endParaRPr lang="en-US" sz="4800" dirty="0">
              <a:latin typeface="American Typewriter"/>
              <a:cs typeface="American Typewri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0008" y="1434230"/>
            <a:ext cx="608465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Temperature</a:t>
            </a:r>
            <a:r>
              <a:rPr lang="en-US" sz="2000" dirty="0" smtClean="0"/>
              <a:t> is used to describe the amount of heat energy present or the lack of heat energy in an environment (how hot or cold something is).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 In the Metric System (SI), we measure temperature using degrees </a:t>
            </a:r>
            <a:r>
              <a:rPr lang="en-US" sz="2000" b="1" i="1" dirty="0" smtClean="0"/>
              <a:t>Celsius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There </a:t>
            </a:r>
            <a:r>
              <a:rPr lang="en-US" sz="2000" dirty="0"/>
              <a:t>are</a:t>
            </a:r>
            <a:r>
              <a:rPr lang="en-US" sz="2000" b="1" dirty="0"/>
              <a:t> Freezing </a:t>
            </a:r>
            <a:r>
              <a:rPr lang="en-US" sz="2000" b="1" dirty="0" smtClean="0"/>
              <a:t>Points </a:t>
            </a:r>
            <a:r>
              <a:rPr lang="en-US" sz="2000" dirty="0"/>
              <a:t>and </a:t>
            </a:r>
            <a:r>
              <a:rPr lang="en-US" sz="2000" b="1" dirty="0" smtClean="0">
                <a:solidFill>
                  <a:srgbClr val="000000"/>
                </a:solidFill>
              </a:rPr>
              <a:t>Boiling Points </a:t>
            </a:r>
            <a:r>
              <a:rPr lang="en-US" sz="2000" dirty="0"/>
              <a:t>in temperature </a:t>
            </a:r>
            <a:r>
              <a:rPr lang="en-US" sz="2000" dirty="0" smtClean="0"/>
              <a:t>scales:</a:t>
            </a:r>
          </a:p>
          <a:p>
            <a:endParaRPr lang="en-US" sz="2000" dirty="0" smtClean="0"/>
          </a:p>
          <a:p>
            <a:pPr marL="742950" lvl="1" indent="-285750">
              <a:buFont typeface="Arial"/>
              <a:buChar char="•"/>
            </a:pPr>
            <a:r>
              <a:rPr lang="en-US" sz="2000" b="1" dirty="0" smtClean="0">
                <a:solidFill>
                  <a:srgbClr val="FF6600"/>
                </a:solidFill>
              </a:rPr>
              <a:t>Freezing Point</a:t>
            </a:r>
            <a:r>
              <a:rPr lang="en-US" sz="2000" dirty="0" smtClean="0"/>
              <a:t>: the temperature where water becomes a solid</a:t>
            </a: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b="1" dirty="0" smtClean="0">
                <a:solidFill>
                  <a:srgbClr val="FF6600"/>
                </a:solidFill>
              </a:rPr>
              <a:t>Boiling Point</a:t>
            </a:r>
            <a:r>
              <a:rPr lang="en-US" sz="2000" dirty="0" smtClean="0"/>
              <a:t>: the temperature where water evaporates (becomes a gas).</a:t>
            </a:r>
            <a:endParaRPr lang="en-US" sz="2000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60680" y="3410235"/>
            <a:ext cx="1259284" cy="24321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25161" y="4363467"/>
            <a:ext cx="2019239" cy="226818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603019" y="0"/>
            <a:ext cx="0" cy="685800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603019" y="1643691"/>
            <a:ext cx="574138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603019" y="3228543"/>
            <a:ext cx="5741381" cy="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831355" y="1837514"/>
            <a:ext cx="4599333" cy="1204351"/>
            <a:chOff x="6831355" y="165672"/>
            <a:chExt cx="4599333" cy="1204351"/>
          </a:xfrm>
        </p:grpSpPr>
        <p:sp>
          <p:nvSpPr>
            <p:cNvPr id="11" name="TextBox 10"/>
            <p:cNvSpPr txBox="1"/>
            <p:nvPr/>
          </p:nvSpPr>
          <p:spPr>
            <a:xfrm>
              <a:off x="7417787" y="165672"/>
              <a:ext cx="401290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smtClean="0"/>
                <a:t>U.S. Customary: Fahrenheit</a:t>
              </a:r>
              <a:endParaRPr lang="en-US" sz="21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1355" y="662137"/>
              <a:ext cx="362515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2000" dirty="0"/>
                <a:t>Freezing point = 32° F 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2000" dirty="0"/>
                <a:t>Boiling point = 212° F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31355" y="233535"/>
            <a:ext cx="4315593" cy="1200695"/>
            <a:chOff x="6831355" y="1810336"/>
            <a:chExt cx="4315593" cy="1200695"/>
          </a:xfrm>
        </p:grpSpPr>
        <p:sp>
          <p:nvSpPr>
            <p:cNvPr id="13" name="TextBox 12"/>
            <p:cNvSpPr txBox="1"/>
            <p:nvPr/>
          </p:nvSpPr>
          <p:spPr>
            <a:xfrm>
              <a:off x="8025802" y="1810336"/>
              <a:ext cx="312114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 smtClean="0"/>
                <a:t>Metric System (SI): Celsius</a:t>
              </a:r>
              <a:endParaRPr lang="en-US" sz="21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31355" y="2303145"/>
              <a:ext cx="362515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2000" dirty="0"/>
                <a:t>Freezing point = 0° C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2000" dirty="0"/>
                <a:t>Boiling point = 100° C 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641017" y="3556075"/>
            <a:ext cx="2703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halkduster"/>
                <a:cs typeface="Chalkduster"/>
              </a:rPr>
              <a:t>Bunsen Burner</a:t>
            </a:r>
            <a:r>
              <a:rPr lang="en-US" dirty="0" smtClean="0"/>
              <a:t>: </a:t>
            </a:r>
          </a:p>
          <a:p>
            <a:pPr algn="ctr"/>
            <a:r>
              <a:rPr lang="en-US" dirty="0" smtClean="0"/>
              <a:t>Used to heat substances in a laboratory setting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1355" y="5842382"/>
            <a:ext cx="31686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halkduster"/>
                <a:cs typeface="Chalkduster"/>
              </a:rPr>
              <a:t>Thermometer: </a:t>
            </a:r>
          </a:p>
          <a:p>
            <a:pPr algn="ctr"/>
            <a:r>
              <a:rPr lang="en-US" dirty="0" smtClean="0"/>
              <a:t>Used to measure temperature of the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4029" y="327769"/>
            <a:ext cx="4664367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Weight and Mass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670729" y="0"/>
            <a:ext cx="0" cy="685800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493673" y="4309285"/>
            <a:ext cx="2709753" cy="1616475"/>
            <a:chOff x="1128953" y="3695588"/>
            <a:chExt cx="4331822" cy="303823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28953" y="3695588"/>
              <a:ext cx="4331822" cy="303823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 rot="20072702">
              <a:off x="3683209" y="5145413"/>
              <a:ext cx="889052" cy="47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 Black"/>
                  <a:cs typeface="Arial Black"/>
                </a:rPr>
                <a:t>0.0</a:t>
              </a:r>
              <a:r>
                <a:rPr lang="en-US" sz="1100" dirty="0" smtClean="0">
                  <a:latin typeface="Arial Black"/>
                  <a:cs typeface="Arial Black"/>
                </a:rPr>
                <a:t>0</a:t>
              </a:r>
              <a:endParaRPr lang="en-US" sz="1100" dirty="0">
                <a:latin typeface="Arial Black"/>
                <a:cs typeface="Arial Black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5801" y="4126891"/>
            <a:ext cx="4118963" cy="1798869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08092" y="1653804"/>
            <a:ext cx="5503446" cy="4525963"/>
          </a:xfrm>
        </p:spPr>
        <p:txBody>
          <a:bodyPr>
            <a:normAutofit lnSpcReduction="10000"/>
          </a:bodyPr>
          <a:lstStyle/>
          <a:p>
            <a:r>
              <a:rPr lang="en-US" sz="2200" b="1" dirty="0" smtClean="0">
                <a:solidFill>
                  <a:srgbClr val="FF6600"/>
                </a:solidFill>
              </a:rPr>
              <a:t>Weight</a:t>
            </a:r>
            <a:r>
              <a:rPr lang="en-US" sz="2200" dirty="0" smtClean="0"/>
              <a:t> is the measure of the downward force of an object due to gravity and is used to find an object’s </a:t>
            </a:r>
            <a:r>
              <a:rPr lang="en-US" sz="2200" b="1" dirty="0" smtClean="0">
                <a:solidFill>
                  <a:srgbClr val="FF6600"/>
                </a:solidFill>
              </a:rPr>
              <a:t>Mass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u="sng" dirty="0">
                <a:solidFill>
                  <a:srgbClr val="000000"/>
                </a:solidFill>
              </a:rPr>
              <a:t>Base Unit </a:t>
            </a:r>
            <a:r>
              <a:rPr lang="en-US" sz="2200" u="sng" dirty="0" smtClean="0">
                <a:solidFill>
                  <a:srgbClr val="000000"/>
                </a:solidFill>
              </a:rPr>
              <a:t>for </a:t>
            </a:r>
            <a:r>
              <a:rPr lang="en-US" sz="2200" u="sng" dirty="0">
                <a:solidFill>
                  <a:srgbClr val="000000"/>
                </a:solidFill>
              </a:rPr>
              <a:t>mass </a:t>
            </a:r>
            <a:r>
              <a:rPr lang="en-US" sz="2200" dirty="0"/>
              <a:t>using the </a:t>
            </a:r>
            <a:r>
              <a:rPr lang="en-US" sz="2200" dirty="0" smtClean="0"/>
              <a:t>Metric System (</a:t>
            </a:r>
            <a:r>
              <a:rPr lang="en-US" sz="2200" dirty="0"/>
              <a:t>SI) is the </a:t>
            </a:r>
            <a:r>
              <a:rPr lang="en-US" sz="2200" b="1" i="1" dirty="0"/>
              <a:t>Kilogram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smtClean="0"/>
              <a:t>We use Scales to weigh objects. However, scales are set to give you the object’s mass and not the object’s weight.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 smtClean="0"/>
              <a:t> </a:t>
            </a:r>
          </a:p>
          <a:p>
            <a:pPr marL="0" indent="0">
              <a:buNone/>
            </a:pPr>
            <a:endParaRPr lang="en-US" sz="3000" dirty="0" smtClean="0"/>
          </a:p>
          <a:p>
            <a:pPr marL="457200" lvl="1" indent="0">
              <a:buNone/>
            </a:pPr>
            <a:endParaRPr lang="en-US" sz="26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680858" y="1643691"/>
            <a:ext cx="666354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846732" y="1847740"/>
            <a:ext cx="6512165" cy="1368518"/>
            <a:chOff x="7060160" y="63694"/>
            <a:chExt cx="4706814" cy="1368518"/>
          </a:xfrm>
        </p:grpSpPr>
        <p:sp>
          <p:nvSpPr>
            <p:cNvPr id="15" name="TextBox 14"/>
            <p:cNvSpPr txBox="1"/>
            <p:nvPr/>
          </p:nvSpPr>
          <p:spPr>
            <a:xfrm>
              <a:off x="7317225" y="508882"/>
              <a:ext cx="43127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3366FF"/>
                  </a:solidFill>
                </a:rPr>
                <a:t>1 Pound </a:t>
              </a:r>
              <a:r>
                <a:rPr lang="en-US" dirty="0" smtClean="0"/>
                <a:t>(</a:t>
              </a:r>
              <a:r>
                <a:rPr lang="en-US" dirty="0" err="1" smtClean="0"/>
                <a:t>lb</a:t>
              </a:r>
              <a:r>
                <a:rPr lang="en-US" dirty="0" smtClean="0"/>
                <a:t>) = </a:t>
              </a:r>
              <a:r>
                <a:rPr lang="en-US" dirty="0" smtClean="0">
                  <a:solidFill>
                    <a:srgbClr val="FF0000"/>
                  </a:solidFill>
                </a:rPr>
                <a:t>0.453592 Grams </a:t>
              </a:r>
              <a:r>
                <a:rPr lang="en-US" dirty="0" smtClean="0"/>
                <a:t>(g)</a:t>
              </a:r>
            </a:p>
            <a:p>
              <a:pPr algn="ctr"/>
              <a:r>
                <a:rPr lang="en-US" dirty="0" smtClean="0">
                  <a:solidFill>
                    <a:srgbClr val="3366FF"/>
                  </a:solidFill>
                </a:rPr>
                <a:t>1 Ounce </a:t>
              </a:r>
              <a:r>
                <a:rPr lang="en-US" dirty="0" smtClean="0"/>
                <a:t>(Oz) = </a:t>
              </a:r>
              <a:r>
                <a:rPr lang="en-US" dirty="0" smtClean="0">
                  <a:solidFill>
                    <a:srgbClr val="FF0000"/>
                  </a:solidFill>
                </a:rPr>
                <a:t>28349.5 Milligrams </a:t>
              </a:r>
              <a:r>
                <a:rPr lang="en-US" dirty="0" smtClean="0"/>
                <a:t>(mg)</a:t>
              </a:r>
            </a:p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60160" y="63694"/>
              <a:ext cx="4706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U.S. Customary Units to Metric System Units (SI):</a:t>
              </a:r>
              <a:endParaRPr lang="en-US" sz="20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87952" y="327769"/>
            <a:ext cx="5629027" cy="1110796"/>
            <a:chOff x="6182624" y="1873436"/>
            <a:chExt cx="5629027" cy="1110796"/>
          </a:xfrm>
        </p:grpSpPr>
        <p:sp>
          <p:nvSpPr>
            <p:cNvPr id="18" name="TextBox 17"/>
            <p:cNvSpPr txBox="1"/>
            <p:nvPr/>
          </p:nvSpPr>
          <p:spPr>
            <a:xfrm>
              <a:off x="6182624" y="1873436"/>
              <a:ext cx="56290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Metric System (SI) Units for Length: </a:t>
              </a:r>
              <a:endParaRPr lang="en-US" sz="20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46708" y="2337901"/>
              <a:ext cx="40669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 Kilogram (kg) = 1000 Grams (g)</a:t>
              </a:r>
            </a:p>
            <a:p>
              <a:pPr algn="ctr"/>
              <a:r>
                <a:rPr lang="en-US" dirty="0" smtClean="0"/>
                <a:t>1 Gram (m) = 1000 Milligrams (mg)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H="1">
            <a:off x="5680858" y="3241658"/>
            <a:ext cx="666354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82097" y="6001450"/>
            <a:ext cx="336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halkduster"/>
                <a:cs typeface="Chalkduster"/>
              </a:rPr>
              <a:t>Triple Beam Balance</a:t>
            </a:r>
            <a:endParaRPr lang="en-US" dirty="0">
              <a:latin typeface="Chalkduster"/>
              <a:cs typeface="Chalkdust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87952" y="5969599"/>
            <a:ext cx="131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halkduster"/>
                <a:cs typeface="Chalkduster"/>
              </a:rPr>
              <a:t>Scale</a:t>
            </a:r>
            <a:endParaRPr lang="en-US" sz="2000" dirty="0">
              <a:latin typeface="Chalkduster"/>
              <a:cs typeface="Chalkdust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72005" y="3508820"/>
            <a:ext cx="562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Some of the Tools Used to Find Mass and Weight: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71063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94259" y="256583"/>
            <a:ext cx="466436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merican Typewriter"/>
                <a:cs typeface="American Typewriter"/>
              </a:rPr>
              <a:t>Weight vs. Mass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183" y="1686930"/>
            <a:ext cx="61405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Weight and Mass are not the same </a:t>
            </a:r>
            <a:r>
              <a:rPr lang="en-US" sz="2000" dirty="0" smtClean="0"/>
              <a:t>thing: </a:t>
            </a:r>
          </a:p>
          <a:p>
            <a:endParaRPr lang="en-US" sz="2000" b="1" dirty="0">
              <a:solidFill>
                <a:srgbClr val="FF66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rgbClr val="FF6600"/>
                </a:solidFill>
              </a:rPr>
              <a:t>Mass</a:t>
            </a:r>
            <a:r>
              <a:rPr lang="en-US" sz="2000" dirty="0" smtClean="0"/>
              <a:t> </a:t>
            </a:r>
            <a:r>
              <a:rPr lang="en-US" sz="2000" dirty="0"/>
              <a:t>is how much matter an object or substance contains. </a:t>
            </a:r>
            <a:endParaRPr lang="en-US" sz="2000" dirty="0" smtClean="0"/>
          </a:p>
          <a:p>
            <a:endParaRPr lang="en-US" sz="2000" b="1" dirty="0">
              <a:solidFill>
                <a:srgbClr val="FF66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rgbClr val="FF6600"/>
                </a:solidFill>
              </a:rPr>
              <a:t>Weight</a:t>
            </a:r>
            <a:r>
              <a:rPr lang="en-US" sz="2000" dirty="0" smtClean="0"/>
              <a:t> </a:t>
            </a:r>
            <a:r>
              <a:rPr lang="en-US" sz="2000" dirty="0"/>
              <a:t>is the Mass of an object combined combined with the force of gravity pressing down on that object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457200" indent="-457200">
              <a:buFont typeface="Arial"/>
              <a:buChar char="•"/>
            </a:pPr>
            <a:r>
              <a:rPr lang="en-US" sz="2000" dirty="0"/>
              <a:t>Balances or scales are used to find the weight of an object. Then, the Weight is used to calculate the object’s Mass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56755" y="405192"/>
            <a:ext cx="6561935" cy="5081932"/>
            <a:chOff x="6491869" y="1098334"/>
            <a:chExt cx="6561935" cy="508193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91869" y="1943618"/>
              <a:ext cx="6561935" cy="4236648"/>
            </a:xfrm>
            <a:prstGeom prst="rect">
              <a:avLst/>
            </a:prstGeom>
          </p:spPr>
        </p:pic>
        <p:sp>
          <p:nvSpPr>
            <p:cNvPr id="9" name="Oval Callout 8"/>
            <p:cNvSpPr/>
            <p:nvPr/>
          </p:nvSpPr>
          <p:spPr>
            <a:xfrm>
              <a:off x="8269007" y="1646398"/>
              <a:ext cx="2134809" cy="1296957"/>
            </a:xfrm>
            <a:prstGeom prst="wedgeEllipseCallout">
              <a:avLst>
                <a:gd name="adj1" fmla="val -48713"/>
                <a:gd name="adj2" fmla="val 3445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29425" y="1901269"/>
              <a:ext cx="20743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If I weigh 100 pounds on Earth, I wonder what I would weigh on the moon?</a:t>
              </a:r>
              <a:endParaRPr lang="en-US" sz="1500" dirty="0"/>
            </a:p>
          </p:txBody>
        </p:sp>
        <p:sp>
          <p:nvSpPr>
            <p:cNvPr id="11" name="Oval Callout 10"/>
            <p:cNvSpPr/>
            <p:nvPr/>
          </p:nvSpPr>
          <p:spPr>
            <a:xfrm>
              <a:off x="10451490" y="1098334"/>
              <a:ext cx="1589284" cy="1096127"/>
            </a:xfrm>
            <a:prstGeom prst="wedgeEllipseCallout">
              <a:avLst>
                <a:gd name="adj1" fmla="val -4880"/>
                <a:gd name="adj2" fmla="val 6783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52444" y="1138238"/>
              <a:ext cx="13937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You would weigh about 16.6 pounds on the moon!</a:t>
              </a:r>
              <a:endParaRPr lang="en-US" sz="15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038721" y="4618515"/>
            <a:ext cx="30350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dirty="0"/>
              <a:t>If you were on the moon, you would weigh less (</a:t>
            </a:r>
            <a:r>
              <a:rPr lang="en-US" sz="2000" u="sng" dirty="0"/>
              <a:t>because there is no gravity</a:t>
            </a:r>
            <a:r>
              <a:rPr lang="en-US" sz="2000" dirty="0"/>
              <a:t>) but you would still have the same mass</a:t>
            </a:r>
            <a:r>
              <a:rPr lang="en-US" sz="2200" dirty="0"/>
              <a:t>.</a:t>
            </a:r>
          </a:p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388684" y="0"/>
            <a:ext cx="0" cy="685800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75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9026</TotalTime>
  <Words>814</Words>
  <Application>Microsoft Macintosh PowerPoint</Application>
  <PresentationFormat>Custom</PresentationFormat>
  <Paragraphs>103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Volume</vt:lpstr>
      <vt:lpstr>Displacement</vt:lpstr>
      <vt:lpstr>Length</vt:lpstr>
      <vt:lpstr>PowerPoint Presentation</vt:lpstr>
      <vt:lpstr>Weight and Mass</vt:lpstr>
      <vt:lpstr>PowerPoint Presentation</vt:lpstr>
    </vt:vector>
  </TitlesOfParts>
  <Company>GEICO Insurance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Hummer</dc:creator>
  <cp:lastModifiedBy>Lily Hummer</cp:lastModifiedBy>
  <cp:revision>26</cp:revision>
  <dcterms:created xsi:type="dcterms:W3CDTF">2014-07-03T14:05:14Z</dcterms:created>
  <dcterms:modified xsi:type="dcterms:W3CDTF">2014-07-30T15:44:29Z</dcterms:modified>
</cp:coreProperties>
</file>