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7.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83" r:id="rId5"/>
    <p:sldId id="260" r:id="rId6"/>
    <p:sldId id="261" r:id="rId7"/>
    <p:sldId id="262" r:id="rId8"/>
    <p:sldId id="284" r:id="rId9"/>
    <p:sldId id="285" r:id="rId10"/>
    <p:sldId id="291" r:id="rId11"/>
    <p:sldId id="286" r:id="rId12"/>
    <p:sldId id="287" r:id="rId13"/>
    <p:sldId id="281" r:id="rId14"/>
    <p:sldId id="282" r:id="rId15"/>
    <p:sldId id="288" r:id="rId16"/>
    <p:sldId id="289" r:id="rId17"/>
    <p:sldId id="290" r:id="rId18"/>
    <p:sldId id="275" r:id="rId19"/>
    <p:sldId id="273" r:id="rId20"/>
    <p:sldId id="265" r:id="rId21"/>
    <p:sldId id="274" r:id="rId22"/>
    <p:sldId id="268" r:id="rId23"/>
    <p:sldId id="270" r:id="rId24"/>
    <p:sldId id="272" r:id="rId25"/>
    <p:sldId id="278" r:id="rId26"/>
  </p:sldIdLst>
  <p:sldSz cx="123444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43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59" autoAdjust="0"/>
  </p:normalViewPr>
  <p:slideViewPr>
    <p:cSldViewPr snapToGrid="0" snapToObjects="1">
      <p:cViewPr>
        <p:scale>
          <a:sx n="68" d="100"/>
          <a:sy n="68" d="100"/>
        </p:scale>
        <p:origin x="-232" y="-16"/>
      </p:cViewPr>
      <p:guideLst>
        <p:guide orient="horz" pos="2160"/>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2125959656"/>
        <c:axId val="-2135798408"/>
      </c:barChart>
      <c:catAx>
        <c:axId val="2125959656"/>
        <c:scaling>
          <c:orientation val="minMax"/>
        </c:scaling>
        <c:delete val="1"/>
        <c:axPos val="b"/>
        <c:numFmt formatCode="General" sourceLinked="0"/>
        <c:majorTickMark val="out"/>
        <c:minorTickMark val="none"/>
        <c:tickLblPos val="nextTo"/>
        <c:crossAx val="-2135798408"/>
        <c:crosses val="autoZero"/>
        <c:auto val="1"/>
        <c:lblAlgn val="ctr"/>
        <c:lblOffset val="100"/>
        <c:noMultiLvlLbl val="0"/>
      </c:catAx>
      <c:valAx>
        <c:axId val="-2135798408"/>
        <c:scaling>
          <c:orientation val="minMax"/>
        </c:scaling>
        <c:delete val="0"/>
        <c:axPos val="l"/>
        <c:majorGridlines/>
        <c:numFmt formatCode="General" sourceLinked="1"/>
        <c:majorTickMark val="out"/>
        <c:minorTickMark val="none"/>
        <c:tickLblPos val="nextTo"/>
        <c:crossAx val="2125959656"/>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2127390536"/>
        <c:axId val="-2108393080"/>
      </c:barChart>
      <c:catAx>
        <c:axId val="2127390536"/>
        <c:scaling>
          <c:orientation val="minMax"/>
        </c:scaling>
        <c:delete val="1"/>
        <c:axPos val="b"/>
        <c:numFmt formatCode="General" sourceLinked="0"/>
        <c:majorTickMark val="out"/>
        <c:minorTickMark val="none"/>
        <c:tickLblPos val="nextTo"/>
        <c:crossAx val="-2108393080"/>
        <c:crosses val="autoZero"/>
        <c:auto val="1"/>
        <c:lblAlgn val="ctr"/>
        <c:lblOffset val="100"/>
        <c:noMultiLvlLbl val="0"/>
      </c:catAx>
      <c:valAx>
        <c:axId val="-2108393080"/>
        <c:scaling>
          <c:orientation val="minMax"/>
        </c:scaling>
        <c:delete val="0"/>
        <c:axPos val="l"/>
        <c:majorGridlines/>
        <c:numFmt formatCode="General" sourceLinked="1"/>
        <c:majorTickMark val="out"/>
        <c:minorTickMark val="none"/>
        <c:tickLblPos val="nextTo"/>
        <c:crossAx val="2127390536"/>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0.23921</cdr:x>
      <cdr:y>0.34971</cdr:y>
    </cdr:from>
    <cdr:to>
      <cdr:x>0.40226</cdr:x>
      <cdr:y>0.9526</cdr:y>
    </cdr:to>
    <cdr:sp macro="" textlink="">
      <cdr:nvSpPr>
        <cdr:cNvPr id="2" name="Rectangle 1"/>
        <cdr:cNvSpPr/>
      </cdr:nvSpPr>
      <cdr:spPr>
        <a:xfrm xmlns:a="http://schemas.openxmlformats.org/drawingml/2006/main">
          <a:off x="1288442" y="1551608"/>
          <a:ext cx="878244" cy="2674975"/>
        </a:xfrm>
        <a:prstGeom xmlns:a="http://schemas.openxmlformats.org/drawingml/2006/main" prst="rect">
          <a:avLst/>
        </a:prstGeom>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0.64683</cdr:x>
      <cdr:y>0.19746</cdr:y>
    </cdr:from>
    <cdr:to>
      <cdr:x>0.80988</cdr:x>
      <cdr:y>0.95549</cdr:y>
    </cdr:to>
    <cdr:sp macro="" textlink="">
      <cdr:nvSpPr>
        <cdr:cNvPr id="4" name="Rectangle 3"/>
        <cdr:cNvSpPr/>
      </cdr:nvSpPr>
      <cdr:spPr>
        <a:xfrm xmlns:a="http://schemas.openxmlformats.org/drawingml/2006/main">
          <a:off x="3484055" y="876112"/>
          <a:ext cx="878245" cy="3363274"/>
        </a:xfrm>
        <a:prstGeom xmlns:a="http://schemas.openxmlformats.org/drawingml/2006/main" prst="rect">
          <a:avLst/>
        </a:prstGeom>
      </cdr:spPr>
      <cdr:style>
        <a:lnRef xmlns:a="http://schemas.openxmlformats.org/drawingml/2006/main" idx="1">
          <a:schemeClr val="accent2"/>
        </a:lnRef>
        <a:fillRef xmlns:a="http://schemas.openxmlformats.org/drawingml/2006/main" idx="3">
          <a:schemeClr val="accent2"/>
        </a:fillRef>
        <a:effectRef xmlns:a="http://schemas.openxmlformats.org/drawingml/2006/main" idx="2">
          <a:schemeClr val="accent2"/>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0.11036</cdr:x>
      <cdr:y>0.18887</cdr:y>
    </cdr:from>
    <cdr:to>
      <cdr:x>0.80656</cdr:x>
      <cdr:y>0.95249</cdr:y>
    </cdr:to>
    <cdr:cxnSp macro="">
      <cdr:nvCxnSpPr>
        <cdr:cNvPr id="5" name="Straight Connector 4"/>
        <cdr:cNvCxnSpPr/>
      </cdr:nvCxnSpPr>
      <cdr:spPr>
        <a:xfrm xmlns:a="http://schemas.openxmlformats.org/drawingml/2006/main" flipV="1">
          <a:off x="567034" y="812562"/>
          <a:ext cx="3576986" cy="3285272"/>
        </a:xfrm>
        <a:prstGeom xmlns:a="http://schemas.openxmlformats.org/drawingml/2006/main" prst="line">
          <a:avLst/>
        </a:prstGeom>
        <a:ln xmlns:a="http://schemas.openxmlformats.org/drawingml/2006/main" w="57150" cmpd="sng"/>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0.10786</cdr:x>
      <cdr:y>0.35916</cdr:y>
    </cdr:from>
    <cdr:to>
      <cdr:x>0.78816</cdr:x>
      <cdr:y>0.95249</cdr:y>
    </cdr:to>
    <cdr:cxnSp macro="">
      <cdr:nvCxnSpPr>
        <cdr:cNvPr id="7" name="Straight Connector 6"/>
        <cdr:cNvCxnSpPr/>
      </cdr:nvCxnSpPr>
      <cdr:spPr>
        <a:xfrm xmlns:a="http://schemas.openxmlformats.org/drawingml/2006/main" flipV="1">
          <a:off x="554147" y="1545191"/>
          <a:ext cx="3495293" cy="2552640"/>
        </a:xfrm>
        <a:prstGeom xmlns:a="http://schemas.openxmlformats.org/drawingml/2006/main" prst="line">
          <a:avLst/>
        </a:prstGeom>
        <a:ln xmlns:a="http://schemas.openxmlformats.org/drawingml/2006/main" w="57150" cmpd="sng"/>
      </cdr:spPr>
      <cdr:style>
        <a:lnRef xmlns:a="http://schemas.openxmlformats.org/drawingml/2006/main" idx="3">
          <a:schemeClr val="accent1"/>
        </a:lnRef>
        <a:fillRef xmlns:a="http://schemas.openxmlformats.org/drawingml/2006/main" idx="0">
          <a:schemeClr val="accent1"/>
        </a:fillRef>
        <a:effectRef xmlns:a="http://schemas.openxmlformats.org/drawingml/2006/main" idx="2">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C9F72-B558-0845-B623-7A26E74BFB47}" type="datetimeFigureOut">
              <a:rPr lang="en-US" smtClean="0"/>
              <a:t>7/3/14</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59865-D8DB-F84B-9735-555014CD1830}" type="slidenum">
              <a:rPr lang="en-US" smtClean="0"/>
              <a:t>‹#›</a:t>
            </a:fld>
            <a:endParaRPr lang="en-US"/>
          </a:p>
        </p:txBody>
      </p:sp>
    </p:spTree>
    <p:extLst>
      <p:ext uri="{BB962C8B-B14F-4D97-AF65-F5344CB8AC3E}">
        <p14:creationId xmlns:p14="http://schemas.microsoft.com/office/powerpoint/2010/main" val="40214364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a:t>
            </a:fld>
            <a:endParaRPr lang="en-US"/>
          </a:p>
        </p:txBody>
      </p:sp>
    </p:spTree>
    <p:extLst>
      <p:ext uri="{BB962C8B-B14F-4D97-AF65-F5344CB8AC3E}">
        <p14:creationId xmlns:p14="http://schemas.microsoft.com/office/powerpoint/2010/main" val="929886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controls and variables have</a:t>
            </a:r>
            <a:r>
              <a:rPr lang="en-US" baseline="0" dirty="0" smtClean="0"/>
              <a:t> all been accounted for and the materials are set up, it is finally time to perform the experiment! A major point in performing the experiment that the kids need to understand is that they must perform the procedures EXACTLY as they are written. If they are creating the science experiment themselves, they need to be VERY conscious as to whether or not their procedures are detailed enough to be repeated. </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11</a:t>
            </a:fld>
            <a:endParaRPr lang="en-US"/>
          </a:p>
        </p:txBody>
      </p:sp>
    </p:spTree>
    <p:extLst>
      <p:ext uri="{BB962C8B-B14F-4D97-AF65-F5344CB8AC3E}">
        <p14:creationId xmlns:p14="http://schemas.microsoft.com/office/powerpoint/2010/main" val="172336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making tables seem like an afterthought,</a:t>
            </a:r>
            <a:r>
              <a:rPr lang="en-US" baseline="0" dirty="0" smtClean="0"/>
              <a:t> they are crucial in expressing the data fully and accurately. This is the place where the full effects of the independent variable on the dependent variable is first visible as data. It is important to emphasize that when they are creating their tables that they USE UNITS. Make sure they understand that it is NEVER acceptable to simply record numbers, this will cause their data to be invalid.</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12</a:t>
            </a:fld>
            <a:endParaRPr lang="en-US"/>
          </a:p>
        </p:txBody>
      </p:sp>
    </p:spTree>
    <p:extLst>
      <p:ext uri="{BB962C8B-B14F-4D97-AF65-F5344CB8AC3E}">
        <p14:creationId xmlns:p14="http://schemas.microsoft.com/office/powerpoint/2010/main" val="198367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an optional slide to break down the table if your</a:t>
            </a:r>
            <a:r>
              <a:rPr lang="en-US" baseline="0" dirty="0" smtClean="0"/>
              <a:t> class is new to the material or having difficulty remembering the basic set up. Make sure to express the difference between columns and rows as simply as it truly is. </a:t>
            </a:r>
            <a:r>
              <a:rPr lang="en-US" baseline="0" dirty="0" smtClean="0"/>
              <a:t>However, when it comes to variables, make sure that they understand the way variables interact with the columns and rows.</a:t>
            </a:r>
            <a:endParaRPr lang="en-US" dirty="0" smtClean="0"/>
          </a:p>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13</a:t>
            </a:fld>
            <a:endParaRPr lang="en-US"/>
          </a:p>
        </p:txBody>
      </p:sp>
    </p:spTree>
    <p:extLst>
      <p:ext uri="{BB962C8B-B14F-4D97-AF65-F5344CB8AC3E}">
        <p14:creationId xmlns:p14="http://schemas.microsoft.com/office/powerpoint/2010/main" val="388734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an optional slide to break down the table if your</a:t>
            </a:r>
            <a:r>
              <a:rPr lang="en-US" baseline="0" dirty="0" smtClean="0"/>
              <a:t> class is new to the material or having difficulty remembering the basic set up. Make sure to express the basic difference between columns and rows as simply as it truly is. However, when it comes to variables, make sure that they understand the way variables interact with the columns and rows.</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14</a:t>
            </a:fld>
            <a:endParaRPr lang="en-US"/>
          </a:p>
        </p:txBody>
      </p:sp>
    </p:spTree>
    <p:extLst>
      <p:ext uri="{BB962C8B-B14F-4D97-AF65-F5344CB8AC3E}">
        <p14:creationId xmlns:p14="http://schemas.microsoft.com/office/powerpoint/2010/main" val="1858996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it</a:t>
            </a:r>
            <a:r>
              <a:rPr lang="en-US" baseline="0" dirty="0" smtClean="0"/>
              <a:t> clear to students how the table is essentially the blank template for their data. Once they have set up the table, they can THEN perform the experiment and record the data. Emphasize again that UNITS are CRUCIAL. Neglecting to record the units along with the numerical data will lead to invalid data. If you are using only the PowerPoint version of this Lesson, you may want to refer to the Worksheet included in the Lesson plan to give your class extra practice on becoming comfortable with graphs. If you are using the interactive online module, there will be an opportunity for your class to practice working with tables using one of the interactive activities.</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15</a:t>
            </a:fld>
            <a:endParaRPr lang="en-US"/>
          </a:p>
        </p:txBody>
      </p:sp>
    </p:spTree>
    <p:extLst>
      <p:ext uri="{BB962C8B-B14F-4D97-AF65-F5344CB8AC3E}">
        <p14:creationId xmlns:p14="http://schemas.microsoft.com/office/powerpoint/2010/main" val="1505436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major</a:t>
            </a:r>
            <a:r>
              <a:rPr lang="en-US" baseline="0" dirty="0" smtClean="0"/>
              <a:t> step in their entire experiment. Next to running the experiment, this is the most important step towards providing evidence for the hypothesis. The analysis of data is an opportunity for the student to express their data visually and comprehensively. As explained in proceeding slides, there are various ways to express and analyze data, all of which provide different perspectives. These different perspectives collectively allow the student to reach a very accurate conclusion, regardless of whether it supports their hypothesis or not.</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16</a:t>
            </a:fld>
            <a:endParaRPr lang="en-US"/>
          </a:p>
        </p:txBody>
      </p:sp>
    </p:spTree>
    <p:extLst>
      <p:ext uri="{BB962C8B-B14F-4D97-AF65-F5344CB8AC3E}">
        <p14:creationId xmlns:p14="http://schemas.microsoft.com/office/powerpoint/2010/main" val="216532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17</a:t>
            </a:fld>
            <a:endParaRPr lang="en-US"/>
          </a:p>
        </p:txBody>
      </p:sp>
    </p:spTree>
    <p:extLst>
      <p:ext uri="{BB962C8B-B14F-4D97-AF65-F5344CB8AC3E}">
        <p14:creationId xmlns:p14="http://schemas.microsoft.com/office/powerpoint/2010/main" val="334886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23</a:t>
            </a:fld>
            <a:endParaRPr lang="en-US"/>
          </a:p>
        </p:txBody>
      </p:sp>
    </p:spTree>
    <p:extLst>
      <p:ext uri="{BB962C8B-B14F-4D97-AF65-F5344CB8AC3E}">
        <p14:creationId xmlns:p14="http://schemas.microsoft.com/office/powerpoint/2010/main" val="880413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24</a:t>
            </a:fld>
            <a:endParaRPr lang="en-US"/>
          </a:p>
        </p:txBody>
      </p:sp>
    </p:spTree>
    <p:extLst>
      <p:ext uri="{BB962C8B-B14F-4D97-AF65-F5344CB8AC3E}">
        <p14:creationId xmlns:p14="http://schemas.microsoft.com/office/powerpoint/2010/main" val="1618635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emphasize to students</a:t>
            </a:r>
            <a:r>
              <a:rPr lang="en-US" baseline="0" dirty="0" smtClean="0"/>
              <a:t> that the Scientific Method is NOT just a list of steps. We use the scientific method everyday to solve problems we are faced with. If anything, the Scientific Method is just a glorified version of our own natural thought process. However, to go through this process correctly, we cannot neglect the natural chain of events. A question leads to a guess, which leads to us searching for the answer. To prove our guess correct we have to test it by changing something. The proof we gain from changing (testing) will lead us to our conclusion.</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3</a:t>
            </a:fld>
            <a:endParaRPr lang="en-US"/>
          </a:p>
        </p:txBody>
      </p:sp>
    </p:spTree>
    <p:extLst>
      <p:ext uri="{BB962C8B-B14F-4D97-AF65-F5344CB8AC3E}">
        <p14:creationId xmlns:p14="http://schemas.microsoft.com/office/powerpoint/2010/main" val="325150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that students realize that the beginning of the Scientific Method process can begin</a:t>
            </a:r>
            <a:r>
              <a:rPr lang="en-US" baseline="0" dirty="0" smtClean="0"/>
              <a:t> with a Question OR a Problem…they can be interchangeable. The Scientific Method helps us solve everyday questions or bigger problems that lead to multiple questions.</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4</a:t>
            </a:fld>
            <a:endParaRPr lang="en-US"/>
          </a:p>
        </p:txBody>
      </p:sp>
    </p:spTree>
    <p:extLst>
      <p:ext uri="{BB962C8B-B14F-4D97-AF65-F5344CB8AC3E}">
        <p14:creationId xmlns:p14="http://schemas.microsoft.com/office/powerpoint/2010/main" val="257643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need</a:t>
            </a:r>
            <a:r>
              <a:rPr lang="en-US" baseline="0" dirty="0" smtClean="0"/>
              <a:t> to understand that to conduct a scientific experiment correctly, they must research the topic they wish to learn about beforehand. This is because you cannot make an educated guess without having educated yourself on the topic you’re exploring. Researching the topic will also provide enough information to lead to a more accurate and sound experiment.</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5</a:t>
            </a:fld>
            <a:endParaRPr lang="en-US"/>
          </a:p>
        </p:txBody>
      </p:sp>
    </p:spTree>
    <p:extLst>
      <p:ext uri="{BB962C8B-B14F-4D97-AF65-F5344CB8AC3E}">
        <p14:creationId xmlns:p14="http://schemas.microsoft.com/office/powerpoint/2010/main" val="273975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Hypothesis is a crucial step in the entire Scientific Method. This step is virtually what the entire science experiment is founded upon because it highlights the chosen independent and dependent variables. </a:t>
            </a:r>
            <a:r>
              <a:rPr lang="en-US" baseline="0" dirty="0" smtClean="0"/>
              <a:t>Students should be aware that this statement is not just a “guess”, it has to include what will be changed in the experiment as well as the reason behind the predicted result. </a:t>
            </a:r>
            <a:r>
              <a:rPr lang="en-US" baseline="0" dirty="0" smtClean="0"/>
              <a:t>Depending on the grade level or standards your teaching is based upon, you may want to emphasize the “if, then, because” method to writing a Hypothesis. This method will make sure to highlight the independent variable, dependent variable, and research that the experiment will be based upon. </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6</a:t>
            </a:fld>
            <a:endParaRPr lang="en-US"/>
          </a:p>
        </p:txBody>
      </p:sp>
    </p:spTree>
    <p:extLst>
      <p:ext uri="{BB962C8B-B14F-4D97-AF65-F5344CB8AC3E}">
        <p14:creationId xmlns:p14="http://schemas.microsoft.com/office/powerpoint/2010/main" val="392810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Designing the Experiment is a type of extension</a:t>
            </a:r>
            <a:r>
              <a:rPr lang="en-US" baseline="0" dirty="0" smtClean="0"/>
              <a:t> upon the Hypothesis to provide evidence as to whether your hypothesis will be supported or not supported. The design of the experiment must be based upon the independent variable that is being changed. </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7</a:t>
            </a:fld>
            <a:endParaRPr lang="en-US"/>
          </a:p>
        </p:txBody>
      </p:sp>
    </p:spTree>
    <p:extLst>
      <p:ext uri="{BB962C8B-B14F-4D97-AF65-F5344CB8AC3E}">
        <p14:creationId xmlns:p14="http://schemas.microsoft.com/office/powerpoint/2010/main" val="273438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t>
            </a:r>
            <a:r>
              <a:rPr lang="en-US" baseline="0" dirty="0" smtClean="0"/>
              <a:t> a moment to properly word this slide in your explanation. Although there are two independent variables here, there is only one independent variable that we are in control of. In other words there is one “main” independent variable (the fertilizer). The other independent variable (day) is out of our control but also does not depend on the fertilizer or the height, making it an independent variable technically. In other words, make sure that students know that when it comes to Independent Variables, they can only change ONE thing that they are personally controlling </a:t>
            </a:r>
            <a:r>
              <a:rPr lang="en-US" baseline="0" dirty="0" smtClean="0"/>
              <a:t>in the experiment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8</a:t>
            </a:fld>
            <a:endParaRPr lang="en-US"/>
          </a:p>
        </p:txBody>
      </p:sp>
    </p:spTree>
    <p:extLst>
      <p:ext uri="{BB962C8B-B14F-4D97-AF65-F5344CB8AC3E}">
        <p14:creationId xmlns:p14="http://schemas.microsoft.com/office/powerpoint/2010/main" val="581003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Make sure that the change you are looking for (dependent variable) is measurable either </a:t>
            </a:r>
            <a:r>
              <a:rPr lang="en-US" b="1" baseline="0" dirty="0" smtClean="0"/>
              <a:t>qualitatively</a:t>
            </a:r>
            <a:r>
              <a:rPr lang="en-US" baseline="0" dirty="0" smtClean="0"/>
              <a:t> or </a:t>
            </a:r>
            <a:r>
              <a:rPr lang="en-US" b="1" baseline="0" dirty="0" smtClean="0"/>
              <a:t>quantitatively</a:t>
            </a:r>
            <a:r>
              <a:rPr lang="en-US" baseline="0" dirty="0" smtClean="0"/>
              <a:t>. Emphasize to students this point: all dependent variables MUST be measurable in order to provide evidence for the Hypothesis.</a:t>
            </a:r>
            <a:endParaRPr lang="en-US" dirty="0" smtClean="0"/>
          </a:p>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9</a:t>
            </a:fld>
            <a:endParaRPr lang="en-US"/>
          </a:p>
        </p:txBody>
      </p:sp>
    </p:spTree>
    <p:extLst>
      <p:ext uri="{BB962C8B-B14F-4D97-AF65-F5344CB8AC3E}">
        <p14:creationId xmlns:p14="http://schemas.microsoft.com/office/powerpoint/2010/main" val="4050849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extremely important part of a scientific experiment. Make sure that the</a:t>
            </a:r>
            <a:r>
              <a:rPr lang="en-US" baseline="0" dirty="0" smtClean="0"/>
              <a:t> students understand that literally all aspects of the experiment except for the Independent Variable MUST remain the same. They must also notate these controls somewhere so as to tell what could be improved or what was forgotten in the experiment if the results were abnormal. It only takes one aspect of the experiment not being the same for to make the entire experiment invalid.</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10</a:t>
            </a:fld>
            <a:endParaRPr lang="en-US"/>
          </a:p>
        </p:txBody>
      </p:sp>
    </p:spTree>
    <p:extLst>
      <p:ext uri="{BB962C8B-B14F-4D97-AF65-F5344CB8AC3E}">
        <p14:creationId xmlns:p14="http://schemas.microsoft.com/office/powerpoint/2010/main" val="355169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2130426"/>
            <a:ext cx="1049274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51660" y="3886200"/>
            <a:ext cx="864108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7589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53860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82939" y="274639"/>
            <a:ext cx="374832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3677" y="274639"/>
            <a:ext cx="1104352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87072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72738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4406901"/>
            <a:ext cx="1049274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75123" y="2906713"/>
            <a:ext cx="1049274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BBD70-07CE-B742-8551-85D67736CEC4}" type="datetimeFigureOut">
              <a:rPr lang="en-US" smtClean="0"/>
              <a:t>7/3/14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61320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3676" y="1600201"/>
            <a:ext cx="73959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435341" y="1600201"/>
            <a:ext cx="7395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BBD70-07CE-B742-8551-85D67736CEC4}" type="datetimeFigureOut">
              <a:rPr lang="en-US" smtClean="0"/>
              <a:t>7/3/14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8278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7220" y="1535113"/>
            <a:ext cx="54542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7220" y="2174875"/>
            <a:ext cx="54542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70785" y="1535113"/>
            <a:ext cx="54563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0785" y="2174875"/>
            <a:ext cx="54563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BBD70-07CE-B742-8551-85D67736CEC4}" type="datetimeFigureOut">
              <a:rPr lang="en-US" smtClean="0"/>
              <a:t>7/3/14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79997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BBD70-07CE-B742-8551-85D67736CEC4}" type="datetimeFigureOut">
              <a:rPr lang="en-US" smtClean="0"/>
              <a:t>7/3/14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118744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BBD70-07CE-B742-8551-85D67736CEC4}" type="datetimeFigureOut">
              <a:rPr lang="en-US" smtClean="0"/>
              <a:t>7/3/14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56677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3050"/>
            <a:ext cx="406122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826317" y="273051"/>
            <a:ext cx="6900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7220" y="1435101"/>
            <a:ext cx="406122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70-07CE-B742-8551-85D67736CEC4}" type="datetimeFigureOut">
              <a:rPr lang="en-US" smtClean="0"/>
              <a:t>7/3/14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49511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9589" y="4800600"/>
            <a:ext cx="740664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419589" y="612775"/>
            <a:ext cx="74066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19589" y="5367338"/>
            <a:ext cx="74066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70-07CE-B742-8551-85D67736CEC4}" type="datetimeFigureOut">
              <a:rPr lang="en-US" smtClean="0"/>
              <a:t>7/3/14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41352630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274638"/>
            <a:ext cx="1110996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7220" y="1600201"/>
            <a:ext cx="111099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17220" y="6356351"/>
            <a:ext cx="28803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BBD70-07CE-B742-8551-85D67736CEC4}" type="datetimeFigureOut">
              <a:rPr lang="en-US" smtClean="0"/>
              <a:t>7/3/14</a:t>
            </a:fld>
            <a:endParaRPr lang="en-US"/>
          </a:p>
        </p:txBody>
      </p:sp>
      <p:sp>
        <p:nvSpPr>
          <p:cNvPr id="5" name="Footer Placeholder 4"/>
          <p:cNvSpPr>
            <a:spLocks noGrp="1"/>
          </p:cNvSpPr>
          <p:nvPr>
            <p:ph type="ftr" sz="quarter" idx="3"/>
          </p:nvPr>
        </p:nvSpPr>
        <p:spPr>
          <a:xfrm>
            <a:off x="4217670" y="6356351"/>
            <a:ext cx="39090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46820" y="6356351"/>
            <a:ext cx="28803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8C64-2AE4-E942-8F8C-A4D86A74BFC9}" type="slidenum">
              <a:rPr lang="en-US" smtClean="0"/>
              <a:t>‹#›</a:t>
            </a:fld>
            <a:endParaRPr lang="en-US"/>
          </a:p>
        </p:txBody>
      </p:sp>
    </p:spTree>
    <p:extLst>
      <p:ext uri="{BB962C8B-B14F-4D97-AF65-F5344CB8AC3E}">
        <p14:creationId xmlns:p14="http://schemas.microsoft.com/office/powerpoint/2010/main" val="375797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068" y="1253675"/>
            <a:ext cx="9009797" cy="1470025"/>
          </a:xfrm>
        </p:spPr>
        <p:txBody>
          <a:bodyPr>
            <a:noAutofit/>
          </a:bodyPr>
          <a:lstStyle/>
          <a:p>
            <a:r>
              <a:rPr lang="en-US" sz="7200" dirty="0" smtClean="0">
                <a:latin typeface="American Typewriter"/>
                <a:cs typeface="American Typewriter"/>
              </a:rPr>
              <a:t>Scientific Method </a:t>
            </a:r>
            <a:br>
              <a:rPr lang="en-US" sz="7200" dirty="0" smtClean="0">
                <a:latin typeface="American Typewriter"/>
                <a:cs typeface="American Typewriter"/>
              </a:rPr>
            </a:br>
            <a:endParaRPr lang="en-US" sz="7200" dirty="0">
              <a:latin typeface="American Typewriter"/>
              <a:cs typeface="American Typewriter"/>
            </a:endParaRPr>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9484269" y="287078"/>
            <a:ext cx="2860132" cy="6304592"/>
          </a:xfrm>
          <a:prstGeom prst="rect">
            <a:avLst/>
          </a:prstGeom>
        </p:spPr>
      </p:pic>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245812" y="1988688"/>
            <a:ext cx="3177624" cy="3240548"/>
          </a:xfrm>
          <a:prstGeom prst="rect">
            <a:avLst/>
          </a:prstGeom>
        </p:spPr>
      </p:pic>
      <p:pic>
        <p:nvPicPr>
          <p:cNvPr id="10" name="Picture 9"/>
          <p:cNvPicPr>
            <a:picLocks noChangeAspect="1"/>
          </p:cNvPicPr>
          <p:nvPr/>
        </p:nvPicPr>
        <p:blipFill>
          <a:blip r:embed="rId5">
            <a:clrChange>
              <a:clrFrom>
                <a:srgbClr val="FFFFFF"/>
              </a:clrFrom>
              <a:clrTo>
                <a:srgbClr val="FFFFFF">
                  <a:alpha val="0"/>
                </a:srgbClr>
              </a:clrTo>
            </a:clrChange>
          </a:blip>
          <a:stretch>
            <a:fillRect/>
          </a:stretch>
        </p:blipFill>
        <p:spPr>
          <a:xfrm rot="20195132">
            <a:off x="2482629" y="3894831"/>
            <a:ext cx="7505700" cy="1257300"/>
          </a:xfrm>
          <a:prstGeom prst="rect">
            <a:avLst/>
          </a:prstGeom>
        </p:spPr>
      </p:pic>
      <p:pic>
        <p:nvPicPr>
          <p:cNvPr id="11" name="Picture 10" descr="klji.png"/>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0135222">
            <a:off x="3113483" y="2315886"/>
            <a:ext cx="3871366" cy="2212209"/>
          </a:xfrm>
          <a:prstGeom prst="rect">
            <a:avLst/>
          </a:prstGeom>
        </p:spPr>
      </p:pic>
    </p:spTree>
    <p:extLst>
      <p:ext uri="{BB962C8B-B14F-4D97-AF65-F5344CB8AC3E}">
        <p14:creationId xmlns:p14="http://schemas.microsoft.com/office/powerpoint/2010/main" val="1022744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89000" y="526197"/>
            <a:ext cx="3276600" cy="1168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TextBox 3"/>
          <p:cNvSpPr txBox="1"/>
          <p:nvPr/>
        </p:nvSpPr>
        <p:spPr>
          <a:xfrm>
            <a:off x="1193800" y="693003"/>
            <a:ext cx="2768600" cy="830997"/>
          </a:xfrm>
          <a:prstGeom prst="rect">
            <a:avLst/>
          </a:prstGeom>
          <a:noFill/>
        </p:spPr>
        <p:txBody>
          <a:bodyPr wrap="square" rtlCol="0">
            <a:spAutoFit/>
          </a:bodyPr>
          <a:lstStyle/>
          <a:p>
            <a:r>
              <a:rPr lang="en-US" sz="4800" dirty="0" smtClean="0">
                <a:latin typeface="American Typewriter"/>
                <a:cs typeface="American Typewriter"/>
              </a:rPr>
              <a:t>Controls</a:t>
            </a:r>
            <a:endParaRPr lang="en-US" sz="4800" dirty="0">
              <a:latin typeface="American Typewriter"/>
              <a:cs typeface="American Typewriter"/>
            </a:endParaRPr>
          </a:p>
        </p:txBody>
      </p:sp>
      <p:cxnSp>
        <p:nvCxnSpPr>
          <p:cNvPr id="8" name="Straight Connector 7"/>
          <p:cNvCxnSpPr/>
          <p:nvPr/>
        </p:nvCxnSpPr>
        <p:spPr>
          <a:xfrm>
            <a:off x="380068" y="1160322"/>
            <a:ext cx="508932"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406400" y="1160322"/>
            <a:ext cx="0" cy="513887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80068" y="6299200"/>
            <a:ext cx="10516532"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10896600" y="4741722"/>
            <a:ext cx="0" cy="1557478"/>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10896600" y="4741722"/>
            <a:ext cx="14478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165600" y="1101444"/>
            <a:ext cx="3606800"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V="1">
            <a:off x="7772400" y="0"/>
            <a:ext cx="0" cy="1101444"/>
          </a:xfrm>
          <a:prstGeom prst="line">
            <a:avLst/>
          </a:prstGeom>
        </p:spPr>
        <p:style>
          <a:lnRef idx="3">
            <a:schemeClr val="dk1"/>
          </a:lnRef>
          <a:fillRef idx="0">
            <a:schemeClr val="dk1"/>
          </a:fillRef>
          <a:effectRef idx="2">
            <a:schemeClr val="dk1"/>
          </a:effectRef>
          <a:fontRef idx="minor">
            <a:schemeClr val="tx1"/>
          </a:fontRef>
        </p:style>
      </p:cxnSp>
      <p:sp>
        <p:nvSpPr>
          <p:cNvPr id="26" name="Isosceles Triangle 25"/>
          <p:cNvSpPr/>
          <p:nvPr/>
        </p:nvSpPr>
        <p:spPr>
          <a:xfrm rot="5400000">
            <a:off x="12110322" y="4617457"/>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7" name="Isosceles Triangle 26"/>
          <p:cNvSpPr/>
          <p:nvPr/>
        </p:nvSpPr>
        <p:spPr>
          <a:xfrm rot="16200000">
            <a:off x="4123080" y="952406"/>
            <a:ext cx="360080" cy="2750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TextBox 27"/>
          <p:cNvSpPr txBox="1"/>
          <p:nvPr/>
        </p:nvSpPr>
        <p:spPr>
          <a:xfrm>
            <a:off x="653637" y="2015572"/>
            <a:ext cx="8702709" cy="3785652"/>
          </a:xfrm>
          <a:prstGeom prst="rect">
            <a:avLst/>
          </a:prstGeom>
          <a:noFill/>
        </p:spPr>
        <p:txBody>
          <a:bodyPr wrap="square" rtlCol="0">
            <a:spAutoFit/>
          </a:bodyPr>
          <a:lstStyle/>
          <a:p>
            <a:r>
              <a:rPr lang="en-US" sz="2000" b="1" dirty="0" smtClean="0">
                <a:solidFill>
                  <a:srgbClr val="FF6600"/>
                </a:solidFill>
              </a:rPr>
              <a:t>Controls</a:t>
            </a:r>
            <a:r>
              <a:rPr lang="en-US" sz="2000" b="1" dirty="0" smtClean="0"/>
              <a:t> are the part of an experiment that remain the same no matter what.</a:t>
            </a:r>
          </a:p>
          <a:p>
            <a:endParaRPr lang="en-US" sz="2000" dirty="0"/>
          </a:p>
          <a:p>
            <a:r>
              <a:rPr lang="en-US" sz="2000" dirty="0" smtClean="0"/>
              <a:t>In our experiment, our controls for Plant A and Plant B will include:</a:t>
            </a:r>
          </a:p>
          <a:p>
            <a:endParaRPr lang="en-US" sz="2000" dirty="0" smtClean="0"/>
          </a:p>
          <a:p>
            <a:pPr marL="342900" indent="-342900">
              <a:buFont typeface="Arial"/>
              <a:buChar char="•"/>
            </a:pPr>
            <a:r>
              <a:rPr lang="en-US" sz="2000" dirty="0" smtClean="0"/>
              <a:t>Plant A and Plant B will be planted using the same exact </a:t>
            </a:r>
            <a:r>
              <a:rPr lang="en-US" sz="2000" u="sng" dirty="0" smtClean="0"/>
              <a:t>type of seeds</a:t>
            </a:r>
            <a:r>
              <a:rPr lang="en-US" sz="2000" dirty="0" smtClean="0"/>
              <a:t>.</a:t>
            </a:r>
          </a:p>
          <a:p>
            <a:pPr marL="285750" indent="-285750">
              <a:buFont typeface="Arial"/>
              <a:buChar char="•"/>
            </a:pPr>
            <a:r>
              <a:rPr lang="en-US" sz="2000" dirty="0"/>
              <a:t>R</a:t>
            </a:r>
            <a:r>
              <a:rPr lang="en-US" sz="2000" dirty="0" smtClean="0"/>
              <a:t>eceive the same amount of </a:t>
            </a:r>
            <a:r>
              <a:rPr lang="en-US" sz="2000" u="sng" dirty="0" smtClean="0"/>
              <a:t>sunlight</a:t>
            </a:r>
            <a:r>
              <a:rPr lang="en-US" sz="2000" dirty="0" smtClean="0"/>
              <a:t> everyday.</a:t>
            </a:r>
          </a:p>
          <a:p>
            <a:pPr marL="285750" indent="-285750">
              <a:buFont typeface="Arial"/>
              <a:buChar char="•"/>
            </a:pPr>
            <a:r>
              <a:rPr lang="en-US" sz="2000" dirty="0" smtClean="0"/>
              <a:t>Receive the same amount of </a:t>
            </a:r>
            <a:r>
              <a:rPr lang="en-US" sz="2000" u="sng" dirty="0" smtClean="0"/>
              <a:t>water</a:t>
            </a:r>
            <a:r>
              <a:rPr lang="en-US" sz="2000" dirty="0" smtClean="0"/>
              <a:t> everyday</a:t>
            </a:r>
          </a:p>
          <a:p>
            <a:pPr marL="285750" indent="-285750">
              <a:buFont typeface="Arial"/>
              <a:buChar char="•"/>
            </a:pPr>
            <a:r>
              <a:rPr lang="en-US" sz="2000" dirty="0" smtClean="0"/>
              <a:t>Planted using the same type and amount of </a:t>
            </a:r>
            <a:r>
              <a:rPr lang="en-US" sz="2000" u="sng" dirty="0" smtClean="0"/>
              <a:t>soil</a:t>
            </a:r>
          </a:p>
          <a:p>
            <a:pPr marL="285750" indent="-285750">
              <a:buFont typeface="Arial"/>
              <a:buChar char="•"/>
            </a:pPr>
            <a:r>
              <a:rPr lang="en-US" sz="2000" dirty="0" smtClean="0"/>
              <a:t>Given the same amount of their fertilizers (but not the same fertilizer for Plant A as for Plant B)</a:t>
            </a:r>
          </a:p>
          <a:p>
            <a:pPr marL="285750" indent="-285750">
              <a:buFont typeface="Arial"/>
              <a:buChar char="•"/>
            </a:pPr>
            <a:r>
              <a:rPr lang="en-US" sz="2000" dirty="0" smtClean="0"/>
              <a:t>Height will be measured using the same ruler</a:t>
            </a:r>
          </a:p>
          <a:p>
            <a:pPr marL="285750" indent="-285750">
              <a:buFont typeface="Arial"/>
              <a:buChar char="•"/>
            </a:pPr>
            <a:r>
              <a:rPr lang="en-US" sz="2000" dirty="0" smtClean="0"/>
              <a:t>Grown in the same type of pot</a:t>
            </a:r>
            <a:endParaRPr lang="en-US" sz="2000" dirty="0"/>
          </a:p>
        </p:txBody>
      </p:sp>
      <p:pic>
        <p:nvPicPr>
          <p:cNvPr id="31" name="Picture 30"/>
          <p:cNvPicPr>
            <a:picLocks noChangeAspect="1"/>
          </p:cNvPicPr>
          <p:nvPr/>
        </p:nvPicPr>
        <p:blipFill>
          <a:blip r:embed="rId3">
            <a:clrChange>
              <a:clrFrom>
                <a:srgbClr val="FFFFFF"/>
              </a:clrFrom>
              <a:clrTo>
                <a:srgbClr val="FFFFFF">
                  <a:alpha val="0"/>
                </a:srgbClr>
              </a:clrTo>
            </a:clrChange>
          </a:blip>
          <a:stretch>
            <a:fillRect/>
          </a:stretch>
        </p:blipFill>
        <p:spPr>
          <a:xfrm>
            <a:off x="8482520" y="364361"/>
            <a:ext cx="1747652" cy="1591921"/>
          </a:xfrm>
          <a:prstGeom prst="rect">
            <a:avLst/>
          </a:prstGeom>
        </p:spPr>
      </p:pic>
      <p:pic>
        <p:nvPicPr>
          <p:cNvPr id="32" name="Picture 31"/>
          <p:cNvPicPr>
            <a:picLocks noChangeAspect="1"/>
          </p:cNvPicPr>
          <p:nvPr/>
        </p:nvPicPr>
        <p:blipFill>
          <a:blip r:embed="rId4">
            <a:clrChange>
              <a:clrFrom>
                <a:srgbClr val="FFFFFF"/>
              </a:clrFrom>
              <a:clrTo>
                <a:srgbClr val="FFFFFF">
                  <a:alpha val="0"/>
                </a:srgbClr>
              </a:clrTo>
            </a:clrChange>
          </a:blip>
          <a:stretch>
            <a:fillRect/>
          </a:stretch>
        </p:blipFill>
        <p:spPr>
          <a:xfrm>
            <a:off x="10319634" y="318424"/>
            <a:ext cx="1737430" cy="1427714"/>
          </a:xfrm>
          <a:prstGeom prst="rect">
            <a:avLst/>
          </a:prstGeom>
        </p:spPr>
      </p:pic>
      <p:pic>
        <p:nvPicPr>
          <p:cNvPr id="33" name="Picture 32"/>
          <p:cNvPicPr>
            <a:picLocks noChangeAspect="1"/>
          </p:cNvPicPr>
          <p:nvPr/>
        </p:nvPicPr>
        <p:blipFill>
          <a:blip r:embed="rId5">
            <a:clrChange>
              <a:clrFrom>
                <a:srgbClr val="FFFFFF"/>
              </a:clrFrom>
              <a:clrTo>
                <a:srgbClr val="FFFFFF">
                  <a:alpha val="0"/>
                </a:srgbClr>
              </a:clrTo>
            </a:clrChange>
          </a:blip>
          <a:stretch>
            <a:fillRect/>
          </a:stretch>
        </p:blipFill>
        <p:spPr>
          <a:xfrm>
            <a:off x="9356346" y="2529158"/>
            <a:ext cx="1667402" cy="1589330"/>
          </a:xfrm>
          <a:prstGeom prst="rect">
            <a:avLst/>
          </a:prstGeom>
        </p:spPr>
      </p:pic>
      <p:grpSp>
        <p:nvGrpSpPr>
          <p:cNvPr id="36" name="Group 35"/>
          <p:cNvGrpSpPr/>
          <p:nvPr/>
        </p:nvGrpSpPr>
        <p:grpSpPr>
          <a:xfrm>
            <a:off x="8851216" y="4318144"/>
            <a:ext cx="1786005" cy="1843066"/>
            <a:chOff x="8851216" y="4318144"/>
            <a:chExt cx="1786005" cy="1843066"/>
          </a:xfrm>
        </p:grpSpPr>
        <p:pic>
          <p:nvPicPr>
            <p:cNvPr id="34" name="Picture 33"/>
            <p:cNvPicPr>
              <a:picLocks noChangeAspect="1"/>
            </p:cNvPicPr>
            <p:nvPr/>
          </p:nvPicPr>
          <p:blipFill>
            <a:blip r:embed="rId6">
              <a:clrChange>
                <a:clrFrom>
                  <a:srgbClr val="FFFFFF"/>
                </a:clrFrom>
                <a:clrTo>
                  <a:srgbClr val="FFFFFF">
                    <a:alpha val="0"/>
                  </a:srgbClr>
                </a:clrTo>
              </a:clrChange>
            </a:blip>
            <a:stretch>
              <a:fillRect/>
            </a:stretch>
          </p:blipFill>
          <p:spPr>
            <a:xfrm>
              <a:off x="8851216" y="4318144"/>
              <a:ext cx="1786005" cy="1843066"/>
            </a:xfrm>
            <a:prstGeom prst="rect">
              <a:avLst/>
            </a:prstGeom>
          </p:spPr>
        </p:pic>
        <p:sp>
          <p:nvSpPr>
            <p:cNvPr id="35" name="TextBox 34"/>
            <p:cNvSpPr txBox="1"/>
            <p:nvPr/>
          </p:nvSpPr>
          <p:spPr>
            <a:xfrm>
              <a:off x="9068386" y="5100928"/>
              <a:ext cx="1251248" cy="369332"/>
            </a:xfrm>
            <a:prstGeom prst="rect">
              <a:avLst/>
            </a:prstGeom>
            <a:noFill/>
          </p:spPr>
          <p:txBody>
            <a:bodyPr wrap="square" rtlCol="0">
              <a:spAutoFit/>
            </a:bodyPr>
            <a:lstStyle/>
            <a:p>
              <a:pPr algn="ctr"/>
              <a:r>
                <a:rPr lang="en-US" dirty="0" smtClean="0"/>
                <a:t>SOIL</a:t>
              </a:r>
              <a:endParaRPr lang="en-US" dirty="0"/>
            </a:p>
          </p:txBody>
        </p:sp>
      </p:grpSp>
      <p:pic>
        <p:nvPicPr>
          <p:cNvPr id="37" name="Picture 36"/>
          <p:cNvPicPr>
            <a:picLocks noChangeAspect="1"/>
          </p:cNvPicPr>
          <p:nvPr/>
        </p:nvPicPr>
        <p:blipFill>
          <a:blip r:embed="rId7">
            <a:clrChange>
              <a:clrFrom>
                <a:srgbClr val="FFFFFF"/>
              </a:clrFrom>
              <a:clrTo>
                <a:srgbClr val="FFFFFF">
                  <a:alpha val="0"/>
                </a:srgbClr>
              </a:clrTo>
            </a:clrChange>
          </a:blip>
          <a:stretch>
            <a:fillRect/>
          </a:stretch>
        </p:blipFill>
        <p:spPr>
          <a:xfrm>
            <a:off x="11184138" y="2782415"/>
            <a:ext cx="656450" cy="631006"/>
          </a:xfrm>
          <a:prstGeom prst="rect">
            <a:avLst/>
          </a:prstGeom>
        </p:spPr>
      </p:pic>
      <p:sp>
        <p:nvSpPr>
          <p:cNvPr id="38" name="TextBox 37"/>
          <p:cNvSpPr txBox="1"/>
          <p:nvPr/>
        </p:nvSpPr>
        <p:spPr>
          <a:xfrm>
            <a:off x="10896600" y="2413083"/>
            <a:ext cx="1251248" cy="369332"/>
          </a:xfrm>
          <a:prstGeom prst="rect">
            <a:avLst/>
          </a:prstGeom>
          <a:noFill/>
        </p:spPr>
        <p:txBody>
          <a:bodyPr wrap="square" rtlCol="0">
            <a:spAutoFit/>
          </a:bodyPr>
          <a:lstStyle/>
          <a:p>
            <a:pPr algn="ctr"/>
            <a:r>
              <a:rPr lang="en-US" dirty="0" smtClean="0"/>
              <a:t>SEEDS</a:t>
            </a:r>
            <a:endParaRPr lang="en-US" dirty="0"/>
          </a:p>
        </p:txBody>
      </p:sp>
    </p:spTree>
    <p:extLst>
      <p:ext uri="{BB962C8B-B14F-4D97-AF65-F5344CB8AC3E}">
        <p14:creationId xmlns:p14="http://schemas.microsoft.com/office/powerpoint/2010/main" val="103185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0263" y="2236856"/>
            <a:ext cx="7365692" cy="2246769"/>
          </a:xfrm>
          <a:prstGeom prst="rect">
            <a:avLst/>
          </a:prstGeom>
          <a:noFill/>
        </p:spPr>
        <p:txBody>
          <a:bodyPr wrap="square" rtlCol="0">
            <a:spAutoFit/>
          </a:bodyPr>
          <a:lstStyle/>
          <a:p>
            <a:pPr marL="285750" indent="-285750">
              <a:buFont typeface="Arial"/>
              <a:buChar char="•"/>
            </a:pPr>
            <a:r>
              <a:rPr lang="en-US" sz="2000" dirty="0" smtClean="0"/>
              <a:t>You plant the seeds for Plant A and Plant B with the same amount of soil, water, sunlight, and fertilizer.</a:t>
            </a:r>
          </a:p>
          <a:p>
            <a:endParaRPr lang="en-US" sz="2000" dirty="0" smtClean="0"/>
          </a:p>
          <a:p>
            <a:pPr marL="285750" indent="-285750">
              <a:buFont typeface="Arial"/>
              <a:buChar char="•"/>
            </a:pPr>
            <a:r>
              <a:rPr lang="en-US" sz="2000" dirty="0" smtClean="0"/>
              <a:t>You give Plant A Fertilizer 1 and Plant B Fertilizer 2.</a:t>
            </a:r>
          </a:p>
          <a:p>
            <a:endParaRPr lang="en-US" sz="2000" dirty="0" smtClean="0"/>
          </a:p>
          <a:p>
            <a:pPr marL="285750" indent="-285750">
              <a:buFont typeface="Arial"/>
              <a:buChar char="•"/>
            </a:pPr>
            <a:r>
              <a:rPr lang="en-US" sz="2000" dirty="0" smtClean="0"/>
              <a:t>You record the heights of Plant A and Plant B for 4 days in a row once they start sprouting.</a:t>
            </a:r>
            <a:endParaRPr lang="en-US" sz="2000" dirty="0"/>
          </a:p>
        </p:txBody>
      </p:sp>
      <p:cxnSp>
        <p:nvCxnSpPr>
          <p:cNvPr id="8" name="Straight Connector 7"/>
          <p:cNvCxnSpPr/>
          <p:nvPr/>
        </p:nvCxnSpPr>
        <p:spPr>
          <a:xfrm flipH="1">
            <a:off x="956958" y="1485119"/>
            <a:ext cx="1206766" cy="1"/>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956958" y="1485121"/>
            <a:ext cx="0" cy="479378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984132" y="6278906"/>
            <a:ext cx="6236122" cy="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7196735" y="6278907"/>
            <a:ext cx="0" cy="5790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10771584" y="768485"/>
            <a:ext cx="1572816" cy="1"/>
          </a:xfrm>
          <a:prstGeom prst="line">
            <a:avLst/>
          </a:prstGeom>
        </p:spPr>
        <p:style>
          <a:lnRef idx="3">
            <a:schemeClr val="dk1"/>
          </a:lnRef>
          <a:fillRef idx="0">
            <a:schemeClr val="dk1"/>
          </a:fillRef>
          <a:effectRef idx="2">
            <a:schemeClr val="dk1"/>
          </a:effectRef>
          <a:fontRef idx="minor">
            <a:schemeClr val="tx1"/>
          </a:fontRef>
        </p:style>
      </p:cxnSp>
      <p:grpSp>
        <p:nvGrpSpPr>
          <p:cNvPr id="7" name="Group 6"/>
          <p:cNvGrpSpPr/>
          <p:nvPr/>
        </p:nvGrpSpPr>
        <p:grpSpPr>
          <a:xfrm>
            <a:off x="1481681" y="768486"/>
            <a:ext cx="8113966" cy="1277690"/>
            <a:chOff x="2634100" y="1026927"/>
            <a:chExt cx="8113966" cy="1277690"/>
          </a:xfrm>
        </p:grpSpPr>
        <p:sp>
          <p:nvSpPr>
            <p:cNvPr id="6" name="Rounded Rectangle 5"/>
            <p:cNvSpPr/>
            <p:nvPr/>
          </p:nvSpPr>
          <p:spPr>
            <a:xfrm>
              <a:off x="2634100" y="1026927"/>
              <a:ext cx="8113966" cy="127769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2634100" y="1215179"/>
              <a:ext cx="8113966" cy="830997"/>
            </a:xfrm>
            <a:prstGeom prst="rect">
              <a:avLst/>
            </a:prstGeom>
            <a:noFill/>
          </p:spPr>
          <p:txBody>
            <a:bodyPr wrap="square" rtlCol="0">
              <a:spAutoFit/>
            </a:bodyPr>
            <a:lstStyle/>
            <a:p>
              <a:pPr algn="ctr"/>
              <a:r>
                <a:rPr lang="en-US" sz="4800" dirty="0" smtClean="0">
                  <a:latin typeface="American Typewriter"/>
                  <a:cs typeface="American Typewriter"/>
                </a:rPr>
                <a:t>Perform the Experiment</a:t>
              </a:r>
              <a:endParaRPr lang="en-US" sz="4800" dirty="0">
                <a:latin typeface="American Typewriter"/>
                <a:cs typeface="American Typewriter"/>
              </a:endParaRPr>
            </a:p>
          </p:txBody>
        </p:sp>
      </p:grpSp>
      <p:cxnSp>
        <p:nvCxnSpPr>
          <p:cNvPr id="19" name="Straight Connector 18"/>
          <p:cNvCxnSpPr/>
          <p:nvPr/>
        </p:nvCxnSpPr>
        <p:spPr>
          <a:xfrm flipV="1">
            <a:off x="10771584" y="768487"/>
            <a:ext cx="0" cy="7166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9595647" y="1465185"/>
            <a:ext cx="1175937" cy="19936"/>
          </a:xfrm>
          <a:prstGeom prst="line">
            <a:avLst/>
          </a:prstGeom>
        </p:spPr>
        <p:style>
          <a:lnRef idx="3">
            <a:schemeClr val="dk1"/>
          </a:lnRef>
          <a:fillRef idx="0">
            <a:schemeClr val="dk1"/>
          </a:fillRef>
          <a:effectRef idx="2">
            <a:schemeClr val="dk1"/>
          </a:effectRef>
          <a:fontRef idx="minor">
            <a:schemeClr val="tx1"/>
          </a:fontRef>
        </p:style>
      </p:cxnSp>
      <p:sp>
        <p:nvSpPr>
          <p:cNvPr id="24" name="Isosceles Triangle 23"/>
          <p:cNvSpPr/>
          <p:nvPr/>
        </p:nvSpPr>
        <p:spPr>
          <a:xfrm rot="16200000">
            <a:off x="9548624" y="1355764"/>
            <a:ext cx="352747" cy="2587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 name="Isosceles Triangle 24"/>
          <p:cNvSpPr/>
          <p:nvPr/>
        </p:nvSpPr>
        <p:spPr>
          <a:xfrm rot="10800000">
            <a:off x="7027841" y="6601311"/>
            <a:ext cx="337787" cy="27020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clrChange>
              <a:clrFrom>
                <a:srgbClr val="FFFFFF"/>
              </a:clrFrom>
              <a:clrTo>
                <a:srgbClr val="FFFFFF">
                  <a:alpha val="0"/>
                </a:srgbClr>
              </a:clrTo>
            </a:clrChange>
          </a:blip>
          <a:stretch>
            <a:fillRect/>
          </a:stretch>
        </p:blipFill>
        <p:spPr>
          <a:xfrm>
            <a:off x="8545955" y="2223704"/>
            <a:ext cx="2371893" cy="1949077"/>
          </a:xfrm>
          <a:prstGeom prst="rect">
            <a:avLst/>
          </a:prstGeom>
        </p:spPr>
      </p:pic>
      <p:pic>
        <p:nvPicPr>
          <p:cNvPr id="28" name="Picture 27"/>
          <p:cNvPicPr>
            <a:picLocks noChangeAspect="1"/>
          </p:cNvPicPr>
          <p:nvPr/>
        </p:nvPicPr>
        <p:blipFill>
          <a:blip r:embed="rId4">
            <a:clrChange>
              <a:clrFrom>
                <a:srgbClr val="FFFFFF"/>
              </a:clrFrom>
              <a:clrTo>
                <a:srgbClr val="FFFFFF">
                  <a:alpha val="0"/>
                </a:srgbClr>
              </a:clrTo>
            </a:clrChange>
          </a:blip>
          <a:stretch>
            <a:fillRect/>
          </a:stretch>
        </p:blipFill>
        <p:spPr>
          <a:xfrm>
            <a:off x="8064500" y="4689576"/>
            <a:ext cx="1667402" cy="1589330"/>
          </a:xfrm>
          <a:prstGeom prst="rect">
            <a:avLst/>
          </a:prstGeom>
        </p:spPr>
      </p:pic>
      <p:pic>
        <p:nvPicPr>
          <p:cNvPr id="30" name="Picture 29"/>
          <p:cNvPicPr>
            <a:picLocks noChangeAspect="1"/>
          </p:cNvPicPr>
          <p:nvPr/>
        </p:nvPicPr>
        <p:blipFill>
          <a:blip r:embed="rId4">
            <a:clrChange>
              <a:clrFrom>
                <a:srgbClr val="FFFFFF"/>
              </a:clrFrom>
              <a:clrTo>
                <a:srgbClr val="FFFFFF">
                  <a:alpha val="0"/>
                </a:srgbClr>
              </a:clrTo>
            </a:clrChange>
          </a:blip>
          <a:stretch>
            <a:fillRect/>
          </a:stretch>
        </p:blipFill>
        <p:spPr>
          <a:xfrm>
            <a:off x="9937883" y="4689577"/>
            <a:ext cx="1667402" cy="1589330"/>
          </a:xfrm>
          <a:prstGeom prst="rect">
            <a:avLst/>
          </a:prstGeom>
        </p:spPr>
      </p:pic>
      <p:sp>
        <p:nvSpPr>
          <p:cNvPr id="31" name="TextBox 30"/>
          <p:cNvSpPr txBox="1"/>
          <p:nvPr/>
        </p:nvSpPr>
        <p:spPr>
          <a:xfrm>
            <a:off x="8545955" y="6040051"/>
            <a:ext cx="790068" cy="584776"/>
          </a:xfrm>
          <a:prstGeom prst="rect">
            <a:avLst/>
          </a:prstGeom>
          <a:noFill/>
        </p:spPr>
        <p:txBody>
          <a:bodyPr wrap="square" rtlCol="0">
            <a:spAutoFit/>
          </a:bodyPr>
          <a:lstStyle/>
          <a:p>
            <a:pPr algn="ctr"/>
            <a:r>
              <a:rPr lang="en-US" sz="3200" b="1" dirty="0" smtClean="0"/>
              <a:t>A</a:t>
            </a:r>
            <a:endParaRPr lang="en-US" sz="3200" b="1" dirty="0"/>
          </a:p>
        </p:txBody>
      </p:sp>
      <p:sp>
        <p:nvSpPr>
          <p:cNvPr id="32" name="TextBox 31"/>
          <p:cNvSpPr txBox="1"/>
          <p:nvPr/>
        </p:nvSpPr>
        <p:spPr>
          <a:xfrm>
            <a:off x="10376550" y="6040051"/>
            <a:ext cx="790068" cy="584776"/>
          </a:xfrm>
          <a:prstGeom prst="rect">
            <a:avLst/>
          </a:prstGeom>
          <a:noFill/>
        </p:spPr>
        <p:txBody>
          <a:bodyPr wrap="square" rtlCol="0">
            <a:spAutoFit/>
          </a:bodyPr>
          <a:lstStyle/>
          <a:p>
            <a:pPr algn="ctr"/>
            <a:r>
              <a:rPr lang="en-US" sz="3200" b="1" dirty="0"/>
              <a:t>B</a:t>
            </a:r>
            <a:endParaRPr lang="en-US" sz="3200" b="1" dirty="0"/>
          </a:p>
        </p:txBody>
      </p:sp>
      <p:pic>
        <p:nvPicPr>
          <p:cNvPr id="34" name="Picture 33"/>
          <p:cNvPicPr>
            <a:picLocks noChangeAspect="1"/>
          </p:cNvPicPr>
          <p:nvPr/>
        </p:nvPicPr>
        <p:blipFill>
          <a:blip r:embed="rId5">
            <a:clrChange>
              <a:clrFrom>
                <a:srgbClr val="FFFFFF"/>
              </a:clrFrom>
              <a:clrTo>
                <a:srgbClr val="FFFFFF">
                  <a:alpha val="0"/>
                </a:srgbClr>
              </a:clrTo>
            </a:clrChange>
          </a:blip>
          <a:stretch>
            <a:fillRect/>
          </a:stretch>
        </p:blipFill>
        <p:spPr>
          <a:xfrm>
            <a:off x="4844938" y="4172781"/>
            <a:ext cx="2520690" cy="2296075"/>
          </a:xfrm>
          <a:prstGeom prst="rect">
            <a:avLst/>
          </a:prstGeom>
        </p:spPr>
      </p:pic>
    </p:spTree>
    <p:extLst>
      <p:ext uri="{BB962C8B-B14F-4D97-AF65-F5344CB8AC3E}">
        <p14:creationId xmlns:p14="http://schemas.microsoft.com/office/powerpoint/2010/main" val="847886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393178" y="908570"/>
            <a:ext cx="4215588"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2393178" y="-40486"/>
            <a:ext cx="0" cy="94905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10771584" y="768485"/>
            <a:ext cx="1092151" cy="1"/>
          </a:xfrm>
          <a:prstGeom prst="line">
            <a:avLst/>
          </a:prstGeom>
        </p:spPr>
        <p:style>
          <a:lnRef idx="3">
            <a:schemeClr val="dk1"/>
          </a:lnRef>
          <a:fillRef idx="0">
            <a:schemeClr val="dk1"/>
          </a:fillRef>
          <a:effectRef idx="2">
            <a:schemeClr val="dk1"/>
          </a:effectRef>
          <a:fontRef idx="minor">
            <a:schemeClr val="tx1"/>
          </a:fontRef>
        </p:style>
      </p:cxnSp>
      <p:sp>
        <p:nvSpPr>
          <p:cNvPr id="4" name="Rounded Rectangle 3"/>
          <p:cNvSpPr/>
          <p:nvPr/>
        </p:nvSpPr>
        <p:spPr>
          <a:xfrm rot="16200000">
            <a:off x="7683205" y="-1670741"/>
            <a:ext cx="1058343" cy="51184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653169" y="274638"/>
            <a:ext cx="5118413" cy="1143000"/>
          </a:xfrm>
        </p:spPr>
        <p:txBody>
          <a:bodyPr>
            <a:normAutofit/>
          </a:bodyPr>
          <a:lstStyle/>
          <a:p>
            <a:r>
              <a:rPr lang="en-US" sz="4800" dirty="0" smtClean="0">
                <a:latin typeface="American Typewriter"/>
                <a:cs typeface="American Typewriter"/>
              </a:rPr>
              <a:t>Make a Table</a:t>
            </a:r>
            <a:endParaRPr lang="en-US" sz="4800" dirty="0">
              <a:latin typeface="American Typewriter"/>
              <a:cs typeface="American Typewriter"/>
            </a:endParaRPr>
          </a:p>
        </p:txBody>
      </p:sp>
      <p:cxnSp>
        <p:nvCxnSpPr>
          <p:cNvPr id="11" name="Straight Connector 10"/>
          <p:cNvCxnSpPr/>
          <p:nvPr/>
        </p:nvCxnSpPr>
        <p:spPr>
          <a:xfrm>
            <a:off x="11863735" y="768484"/>
            <a:ext cx="0" cy="572207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17231" y="6490554"/>
            <a:ext cx="10946504"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V="1">
            <a:off x="917231" y="5314730"/>
            <a:ext cx="0" cy="117582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0" y="5314731"/>
            <a:ext cx="917231" cy="0"/>
          </a:xfrm>
          <a:prstGeom prst="line">
            <a:avLst/>
          </a:prstGeom>
        </p:spPr>
        <p:style>
          <a:lnRef idx="3">
            <a:schemeClr val="dk1"/>
          </a:lnRef>
          <a:fillRef idx="0">
            <a:schemeClr val="dk1"/>
          </a:fillRef>
          <a:effectRef idx="2">
            <a:schemeClr val="dk1"/>
          </a:effectRef>
          <a:fontRef idx="minor">
            <a:schemeClr val="tx1"/>
          </a:fontRef>
        </p:style>
      </p:cxnSp>
      <p:sp>
        <p:nvSpPr>
          <p:cNvPr id="21" name="Isosceles Triangle 20"/>
          <p:cNvSpPr/>
          <p:nvPr/>
        </p:nvSpPr>
        <p:spPr>
          <a:xfrm rot="16200000">
            <a:off x="-47019" y="5185374"/>
            <a:ext cx="352747" cy="2587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1272321894"/>
              </p:ext>
            </p:extLst>
          </p:nvPr>
        </p:nvGraphicFramePr>
        <p:xfrm>
          <a:off x="5653170" y="4468136"/>
          <a:ext cx="5588784" cy="1803436"/>
        </p:xfrm>
        <a:graphic>
          <a:graphicData uri="http://schemas.openxmlformats.org/drawingml/2006/table">
            <a:tbl>
              <a:tblPr firstRow="1" bandRow="1">
                <a:tableStyleId>{5C22544A-7EE6-4342-B048-85BDC9FD1C3A}</a:tableStyleId>
              </a:tblPr>
              <a:tblGrid>
                <a:gridCol w="1397196"/>
                <a:gridCol w="1397196"/>
                <a:gridCol w="1397196"/>
                <a:gridCol w="1397196"/>
              </a:tblGrid>
              <a:tr h="428452">
                <a:tc>
                  <a:txBody>
                    <a:bodyPr/>
                    <a:lstStyle/>
                    <a:p>
                      <a:r>
                        <a:rPr lang="en-US" dirty="0" smtClean="0"/>
                        <a:t>Variable 1</a:t>
                      </a:r>
                      <a:endParaRPr lang="en-US" dirty="0"/>
                    </a:p>
                  </a:txBody>
                  <a:tcPr/>
                </a:tc>
                <a:tc>
                  <a:txBody>
                    <a:bodyPr/>
                    <a:lstStyle/>
                    <a:p>
                      <a:r>
                        <a:rPr lang="en-US" dirty="0" smtClean="0"/>
                        <a:t>Variable</a:t>
                      </a:r>
                      <a:r>
                        <a:rPr lang="en-US" baseline="0" dirty="0" smtClean="0"/>
                        <a:t> 2</a:t>
                      </a:r>
                      <a:endParaRPr lang="en-US" dirty="0"/>
                    </a:p>
                  </a:txBody>
                  <a:tcPr/>
                </a:tc>
                <a:tc>
                  <a:txBody>
                    <a:bodyPr/>
                    <a:lstStyle/>
                    <a:p>
                      <a:r>
                        <a:rPr lang="en-US" dirty="0" smtClean="0"/>
                        <a:t>Variable 3</a:t>
                      </a:r>
                      <a:endParaRPr lang="en-US" dirty="0"/>
                    </a:p>
                  </a:txBody>
                  <a:tcPr/>
                </a:tc>
                <a:tc>
                  <a:txBody>
                    <a:bodyPr/>
                    <a:lstStyle/>
                    <a:p>
                      <a:r>
                        <a:rPr lang="en-US" dirty="0" smtClean="0"/>
                        <a:t>Variable 4</a:t>
                      </a:r>
                      <a:endParaRPr lang="en-US" dirty="0"/>
                    </a:p>
                  </a:txBody>
                  <a:tcPr/>
                </a:tc>
              </a:tr>
              <a:tr h="518080">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r>
              <a:tr h="428452">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r>
              <a:tr h="428452">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r>
            </a:tbl>
          </a:graphicData>
        </a:graphic>
      </p:graphicFrame>
      <p:sp>
        <p:nvSpPr>
          <p:cNvPr id="23" name="TextBox 22"/>
          <p:cNvSpPr txBox="1"/>
          <p:nvPr/>
        </p:nvSpPr>
        <p:spPr>
          <a:xfrm>
            <a:off x="258711" y="1488187"/>
            <a:ext cx="11605023" cy="2723823"/>
          </a:xfrm>
          <a:prstGeom prst="rect">
            <a:avLst/>
          </a:prstGeom>
          <a:noFill/>
        </p:spPr>
        <p:txBody>
          <a:bodyPr wrap="square" rtlCol="0">
            <a:spAutoFit/>
          </a:bodyPr>
          <a:lstStyle/>
          <a:p>
            <a:pPr marL="285750" indent="-285750">
              <a:buFont typeface="Arial"/>
              <a:buChar char="•"/>
            </a:pPr>
            <a:r>
              <a:rPr lang="en-US" sz="1900" dirty="0" smtClean="0"/>
              <a:t>When doing an experiment, it is always important to record your observations. These observations are the data.</a:t>
            </a:r>
          </a:p>
          <a:p>
            <a:endParaRPr lang="en-US" sz="1900" dirty="0" smtClean="0"/>
          </a:p>
          <a:p>
            <a:pPr marL="285750" indent="-285750">
              <a:buFont typeface="Arial"/>
              <a:buChar char="•"/>
            </a:pPr>
            <a:r>
              <a:rPr lang="en-US" sz="1900" dirty="0" smtClean="0"/>
              <a:t>Data is a collection of results and observations that you can refer to later on to help you learn about what happened during your experiment. To organize the data better, we use Tables.</a:t>
            </a:r>
          </a:p>
          <a:p>
            <a:endParaRPr lang="en-US" sz="1900" dirty="0" smtClean="0"/>
          </a:p>
          <a:p>
            <a:pPr marL="285750" indent="-285750">
              <a:buFont typeface="Arial"/>
              <a:buChar char="•"/>
            </a:pPr>
            <a:r>
              <a:rPr lang="en-US" sz="1900" dirty="0" smtClean="0"/>
              <a:t>Before starting your experiment, you will draw a blank table and then fill it in as you make observations/collect data.</a:t>
            </a:r>
          </a:p>
          <a:p>
            <a:endParaRPr lang="en-US" sz="1900" dirty="0" smtClean="0"/>
          </a:p>
          <a:p>
            <a:pPr marL="285750" indent="-285750">
              <a:buFont typeface="Arial"/>
              <a:buChar char="•"/>
            </a:pPr>
            <a:r>
              <a:rPr lang="en-US" sz="1900" dirty="0" smtClean="0"/>
              <a:t>Tables have columns (vertical – like columns on buildings) and rows (horizontal – like rows of corn across a field).</a:t>
            </a:r>
            <a:endParaRPr lang="en-US" sz="1900" dirty="0"/>
          </a:p>
        </p:txBody>
      </p:sp>
      <p:pic>
        <p:nvPicPr>
          <p:cNvPr id="26" name="Picture 25"/>
          <p:cNvPicPr>
            <a:picLocks noChangeAspect="1"/>
          </p:cNvPicPr>
          <p:nvPr/>
        </p:nvPicPr>
        <p:blipFill>
          <a:blip r:embed="rId3">
            <a:clrChange>
              <a:clrFrom>
                <a:srgbClr val="FFFFFF"/>
              </a:clrFrom>
              <a:clrTo>
                <a:srgbClr val="FFFFFF">
                  <a:alpha val="0"/>
                </a:srgbClr>
              </a:clrTo>
            </a:clrChange>
          </a:blip>
          <a:stretch>
            <a:fillRect/>
          </a:stretch>
        </p:blipFill>
        <p:spPr>
          <a:xfrm>
            <a:off x="3338593" y="4212010"/>
            <a:ext cx="1372139" cy="2379214"/>
          </a:xfrm>
          <a:prstGeom prst="rect">
            <a:avLst/>
          </a:prstGeom>
        </p:spPr>
      </p:pic>
    </p:spTree>
    <p:extLst>
      <p:ext uri="{BB962C8B-B14F-4D97-AF65-F5344CB8AC3E}">
        <p14:creationId xmlns:p14="http://schemas.microsoft.com/office/powerpoint/2010/main" val="3578451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590" y="2536820"/>
            <a:ext cx="10486000" cy="1794672"/>
          </a:xfrm>
        </p:spPr>
        <p:txBody>
          <a:bodyPr numCol="2">
            <a:normAutofit/>
          </a:bodyPr>
          <a:lstStyle/>
          <a:p>
            <a:r>
              <a:rPr lang="en-US" sz="2000" dirty="0" smtClean="0"/>
              <a:t>In our experiment we have three variables.</a:t>
            </a:r>
          </a:p>
          <a:p>
            <a:pPr lvl="1"/>
            <a:r>
              <a:rPr lang="en-US" sz="2000" dirty="0" smtClean="0"/>
              <a:t>The Day (independent variable)</a:t>
            </a:r>
          </a:p>
          <a:p>
            <a:pPr lvl="1"/>
            <a:r>
              <a:rPr lang="en-US" sz="2000" dirty="0" smtClean="0"/>
              <a:t>Height of Plant A (dependent variable)</a:t>
            </a:r>
          </a:p>
          <a:p>
            <a:pPr lvl="1"/>
            <a:r>
              <a:rPr lang="en-US" sz="2000" dirty="0" smtClean="0"/>
              <a:t>Height of Plant B (dependent variable)</a:t>
            </a:r>
          </a:p>
          <a:p>
            <a:pPr marL="457200" lvl="1" indent="0">
              <a:buNone/>
            </a:pPr>
            <a:endParaRPr lang="en-US" sz="2000" dirty="0"/>
          </a:p>
        </p:txBody>
      </p:sp>
      <p:sp>
        <p:nvSpPr>
          <p:cNvPr id="4" name="Rounded Rectangle 3"/>
          <p:cNvSpPr/>
          <p:nvPr/>
        </p:nvSpPr>
        <p:spPr>
          <a:xfrm>
            <a:off x="920591" y="415251"/>
            <a:ext cx="5947442" cy="86177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920591" y="360628"/>
            <a:ext cx="5965087" cy="861774"/>
          </a:xfrm>
          <a:prstGeom prst="rect">
            <a:avLst/>
          </a:prstGeom>
          <a:noFill/>
        </p:spPr>
        <p:txBody>
          <a:bodyPr wrap="square" rtlCol="0">
            <a:spAutoFit/>
          </a:bodyPr>
          <a:lstStyle/>
          <a:p>
            <a:pPr algn="ctr"/>
            <a:r>
              <a:rPr lang="en-US" sz="4800" dirty="0" smtClean="0">
                <a:latin typeface="American Typewriter"/>
                <a:cs typeface="American Typewriter"/>
              </a:rPr>
              <a:t>Tables: Columns</a:t>
            </a:r>
            <a:endParaRPr lang="en-US" sz="4800" dirty="0">
              <a:latin typeface="American Typewriter"/>
              <a:cs typeface="American Typewriter"/>
            </a:endParaRPr>
          </a:p>
        </p:txBody>
      </p:sp>
      <p:grpSp>
        <p:nvGrpSpPr>
          <p:cNvPr id="8" name="Group 7"/>
          <p:cNvGrpSpPr/>
          <p:nvPr/>
        </p:nvGrpSpPr>
        <p:grpSpPr>
          <a:xfrm>
            <a:off x="6045707" y="2683111"/>
            <a:ext cx="5796831" cy="3388221"/>
            <a:chOff x="6469044" y="2683111"/>
            <a:chExt cx="5796831" cy="3388221"/>
          </a:xfrm>
        </p:grpSpPr>
        <p:sp>
          <p:nvSpPr>
            <p:cNvPr id="13" name="TextBox 12"/>
            <p:cNvSpPr txBox="1"/>
            <p:nvPr/>
          </p:nvSpPr>
          <p:spPr>
            <a:xfrm>
              <a:off x="6469044" y="3889609"/>
              <a:ext cx="2088106" cy="1323439"/>
            </a:xfrm>
            <a:prstGeom prst="rect">
              <a:avLst/>
            </a:prstGeom>
            <a:noFill/>
          </p:spPr>
          <p:txBody>
            <a:bodyPr wrap="square" rtlCol="0">
              <a:spAutoFit/>
            </a:bodyPr>
            <a:lstStyle/>
            <a:p>
              <a:pPr algn="just"/>
              <a:r>
                <a:rPr lang="en-US" sz="2000" b="1" dirty="0" smtClean="0"/>
                <a:t>The top of the column is where you put the name of your variable.</a:t>
              </a:r>
              <a:endParaRPr lang="en-US" sz="2000" b="1" dirty="0"/>
            </a:p>
          </p:txBody>
        </p:sp>
        <p:grpSp>
          <p:nvGrpSpPr>
            <p:cNvPr id="6" name="Group 5"/>
            <p:cNvGrpSpPr/>
            <p:nvPr/>
          </p:nvGrpSpPr>
          <p:grpSpPr>
            <a:xfrm>
              <a:off x="8666328" y="3288244"/>
              <a:ext cx="3531626" cy="2783088"/>
              <a:chOff x="8666328" y="3288244"/>
              <a:chExt cx="3531626" cy="2783088"/>
            </a:xfrm>
          </p:grpSpPr>
          <p:cxnSp>
            <p:nvCxnSpPr>
              <p:cNvPr id="14" name="Straight Arrow Connector 13"/>
              <p:cNvCxnSpPr/>
              <p:nvPr/>
            </p:nvCxnSpPr>
            <p:spPr>
              <a:xfrm>
                <a:off x="8666328" y="4331492"/>
                <a:ext cx="1030127"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9814701" y="3575713"/>
                <a:ext cx="0" cy="287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2179175" y="3584378"/>
                <a:ext cx="0" cy="287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9814701" y="3575713"/>
                <a:ext cx="2364474"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10996938" y="3288244"/>
                <a:ext cx="0" cy="287469"/>
              </a:xfrm>
              <a:prstGeom prst="line">
                <a:avLst/>
              </a:prstGeom>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922" y="4096057"/>
                <a:ext cx="2402032" cy="1975275"/>
              </a:xfrm>
              <a:prstGeom prst="rect">
                <a:avLst/>
              </a:prstGeom>
            </p:spPr>
          </p:pic>
        </p:grpSp>
        <p:sp>
          <p:nvSpPr>
            <p:cNvPr id="7" name="Rectangle 6"/>
            <p:cNvSpPr/>
            <p:nvPr/>
          </p:nvSpPr>
          <p:spPr>
            <a:xfrm>
              <a:off x="9728001" y="2683111"/>
              <a:ext cx="2537874"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This is a Column</a:t>
              </a:r>
              <a:endParaRPr lang="en-US" sz="4000" b="0" cap="none" spc="0" dirty="0">
                <a:ln w="0"/>
                <a:solidFill>
                  <a:schemeClr val="tx1"/>
                </a:solidFill>
                <a:effectLst>
                  <a:outerShdw blurRad="38100" dist="19050" dir="2700000" algn="tl" rotWithShape="0">
                    <a:schemeClr val="dk1">
                      <a:alpha val="40000"/>
                    </a:schemeClr>
                  </a:outerShdw>
                </a:effectLst>
              </a:endParaRPr>
            </a:p>
          </p:txBody>
        </p:sp>
      </p:grpSp>
      <p:cxnSp>
        <p:nvCxnSpPr>
          <p:cNvPr id="15" name="Straight Connector 14"/>
          <p:cNvCxnSpPr/>
          <p:nvPr/>
        </p:nvCxnSpPr>
        <p:spPr>
          <a:xfrm flipV="1">
            <a:off x="439546" y="940660"/>
            <a:ext cx="0" cy="4313391"/>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439547" y="927679"/>
            <a:ext cx="481044"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920591" y="1698226"/>
            <a:ext cx="8960641" cy="984885"/>
          </a:xfrm>
          <a:prstGeom prst="rect">
            <a:avLst/>
          </a:prstGeom>
          <a:noFill/>
        </p:spPr>
        <p:txBody>
          <a:bodyPr wrap="square" rtlCol="0">
            <a:spAutoFit/>
          </a:bodyPr>
          <a:lstStyle/>
          <a:p>
            <a:pPr marL="342900" indent="-342900">
              <a:buFont typeface="Arial"/>
              <a:buChar char="•"/>
            </a:pPr>
            <a:r>
              <a:rPr lang="en-US" sz="2000" b="1" dirty="0"/>
              <a:t>Each column of a table is for one variable. If you have three variables, then you will need three columns.</a:t>
            </a:r>
          </a:p>
          <a:p>
            <a:pPr marL="285750" indent="-285750">
              <a:buFont typeface="Arial"/>
              <a:buChar char="•"/>
            </a:pPr>
            <a:endParaRPr lang="en-US" dirty="0"/>
          </a:p>
        </p:txBody>
      </p:sp>
      <p:cxnSp>
        <p:nvCxnSpPr>
          <p:cNvPr id="23" name="Straight Connector 22"/>
          <p:cNvCxnSpPr/>
          <p:nvPr/>
        </p:nvCxnSpPr>
        <p:spPr>
          <a:xfrm flipV="1">
            <a:off x="439547" y="5254052"/>
            <a:ext cx="5204951" cy="1"/>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5644498" y="5254052"/>
            <a:ext cx="0" cy="1183576"/>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V="1">
            <a:off x="5644498" y="6437628"/>
            <a:ext cx="6699902" cy="2"/>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6885678" y="878449"/>
            <a:ext cx="5458722" cy="1"/>
          </a:xfrm>
          <a:prstGeom prst="line">
            <a:avLst/>
          </a:prstGeom>
        </p:spPr>
        <p:style>
          <a:lnRef idx="3">
            <a:schemeClr val="dk1"/>
          </a:lnRef>
          <a:fillRef idx="0">
            <a:schemeClr val="dk1"/>
          </a:fillRef>
          <a:effectRef idx="2">
            <a:schemeClr val="dk1"/>
          </a:effectRef>
          <a:fontRef idx="minor">
            <a:schemeClr val="tx1"/>
          </a:fontRef>
        </p:style>
      </p:cxnSp>
      <p:sp>
        <p:nvSpPr>
          <p:cNvPr id="37" name="Isosceles Triangle 36"/>
          <p:cNvSpPr/>
          <p:nvPr/>
        </p:nvSpPr>
        <p:spPr>
          <a:xfrm rot="5400000">
            <a:off x="12101122" y="6322180"/>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0" name="Isosceles Triangle 39"/>
          <p:cNvSpPr/>
          <p:nvPr/>
        </p:nvSpPr>
        <p:spPr>
          <a:xfrm rot="16200000">
            <a:off x="6844544" y="749094"/>
            <a:ext cx="352747" cy="2587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063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781" y="1600201"/>
            <a:ext cx="11806409" cy="4525963"/>
          </a:xfrm>
        </p:spPr>
        <p:txBody>
          <a:bodyPr>
            <a:normAutofit/>
          </a:bodyPr>
          <a:lstStyle/>
          <a:p>
            <a:r>
              <a:rPr lang="en-US" sz="2000" dirty="0" smtClean="0"/>
              <a:t>The data within a row of a table is related. So, </a:t>
            </a:r>
            <a:r>
              <a:rPr lang="en-US" sz="2000" b="1" dirty="0"/>
              <a:t>R</a:t>
            </a:r>
            <a:r>
              <a:rPr lang="en-US" sz="2000" b="1" dirty="0" smtClean="0"/>
              <a:t>ows help us organize sets of related data</a:t>
            </a:r>
            <a:r>
              <a:rPr lang="en-US" sz="2000" dirty="0" smtClean="0"/>
              <a:t>. For example, all of the data on our first row below is from the first day and all of the data taken on the second day will go in the second row.</a:t>
            </a:r>
          </a:p>
          <a:p>
            <a:endParaRPr lang="en-US" sz="2000" dirty="0"/>
          </a:p>
          <a:p>
            <a:r>
              <a:rPr lang="en-US" sz="2000" dirty="0" smtClean="0"/>
              <a:t>Let’s say that on Day 1 you measure Plant A to be 2cm tall and Plant B to be 2.5 cm tall.</a:t>
            </a:r>
          </a:p>
          <a:p>
            <a:endParaRPr lang="en-US" sz="2000" dirty="0"/>
          </a:p>
          <a:p>
            <a:r>
              <a:rPr lang="en-US" sz="2000" dirty="0" smtClean="0"/>
              <a:t>The first row has each of these observations recorded in the correct columns. The Day column has a 1 in the first row, the Plant A column has 2cm in the first row, and the Plant B column has 2.5 cm in the first row.</a:t>
            </a:r>
            <a:endParaRPr lang="en-US" sz="2000" dirty="0"/>
          </a:p>
        </p:txBody>
      </p:sp>
      <p:sp>
        <p:nvSpPr>
          <p:cNvPr id="4" name="Rounded Rectangle 3"/>
          <p:cNvSpPr/>
          <p:nvPr/>
        </p:nvSpPr>
        <p:spPr>
          <a:xfrm>
            <a:off x="4777665" y="415251"/>
            <a:ext cx="5947442" cy="86177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4575016" y="415251"/>
            <a:ext cx="6385278" cy="861774"/>
          </a:xfrm>
          <a:prstGeom prst="rect">
            <a:avLst/>
          </a:prstGeom>
          <a:noFill/>
        </p:spPr>
        <p:txBody>
          <a:bodyPr wrap="square" rtlCol="0">
            <a:spAutoFit/>
          </a:bodyPr>
          <a:lstStyle/>
          <a:p>
            <a:pPr algn="ctr"/>
            <a:r>
              <a:rPr lang="en-US" sz="4800" dirty="0" smtClean="0">
                <a:latin typeface="American Typewriter"/>
                <a:cs typeface="American Typewriter"/>
              </a:rPr>
              <a:t>Tables: Rows</a:t>
            </a:r>
            <a:endParaRPr lang="en-US" sz="4800" dirty="0">
              <a:latin typeface="American Typewriter"/>
              <a:cs typeface="American Typewriter"/>
            </a:endParaRPr>
          </a:p>
        </p:txBody>
      </p:sp>
      <p:grpSp>
        <p:nvGrpSpPr>
          <p:cNvPr id="34" name="Group 33"/>
          <p:cNvGrpSpPr/>
          <p:nvPr/>
        </p:nvGrpSpPr>
        <p:grpSpPr>
          <a:xfrm>
            <a:off x="603075" y="4870616"/>
            <a:ext cx="10834123" cy="1573965"/>
            <a:chOff x="109182" y="5048317"/>
            <a:chExt cx="10834123" cy="1573965"/>
          </a:xfrm>
        </p:grpSpPr>
        <p:grpSp>
          <p:nvGrpSpPr>
            <p:cNvPr id="17" name="Group 16"/>
            <p:cNvGrpSpPr/>
            <p:nvPr/>
          </p:nvGrpSpPr>
          <p:grpSpPr>
            <a:xfrm>
              <a:off x="109182" y="5048317"/>
              <a:ext cx="3278836" cy="1323439"/>
              <a:chOff x="-71051" y="5048317"/>
              <a:chExt cx="4200127" cy="1323439"/>
            </a:xfrm>
          </p:grpSpPr>
          <p:cxnSp>
            <p:nvCxnSpPr>
              <p:cNvPr id="11" name="Straight Arrow Connector 10"/>
              <p:cNvCxnSpPr/>
              <p:nvPr/>
            </p:nvCxnSpPr>
            <p:spPr>
              <a:xfrm>
                <a:off x="3069381" y="5657599"/>
                <a:ext cx="1059695"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051" y="5048317"/>
                <a:ext cx="3146852" cy="1323439"/>
              </a:xfrm>
              <a:prstGeom prst="rect">
                <a:avLst/>
              </a:prstGeom>
              <a:noFill/>
            </p:spPr>
            <p:txBody>
              <a:bodyPr wrap="square" rtlCol="0">
                <a:spAutoFit/>
              </a:bodyPr>
              <a:lstStyle/>
              <a:p>
                <a:pPr algn="just"/>
                <a:r>
                  <a:rPr lang="en-US" sz="2000" b="1" dirty="0" smtClean="0"/>
                  <a:t>This is the first row where we put our first observation for each variable.</a:t>
                </a:r>
                <a:endParaRPr lang="en-US" sz="2000" b="1" dirty="0"/>
              </a:p>
            </p:txBody>
          </p:sp>
        </p:grpSp>
        <p:grpSp>
          <p:nvGrpSpPr>
            <p:cNvPr id="31" name="Group 30"/>
            <p:cNvGrpSpPr/>
            <p:nvPr/>
          </p:nvGrpSpPr>
          <p:grpSpPr>
            <a:xfrm>
              <a:off x="8584440" y="5474495"/>
              <a:ext cx="382137" cy="393192"/>
              <a:chOff x="8366078" y="5488143"/>
              <a:chExt cx="382137" cy="393192"/>
            </a:xfrm>
          </p:grpSpPr>
          <p:cxnSp>
            <p:nvCxnSpPr>
              <p:cNvPr id="24" name="Straight Connector 23"/>
              <p:cNvCxnSpPr/>
              <p:nvPr/>
            </p:nvCxnSpPr>
            <p:spPr>
              <a:xfrm>
                <a:off x="8366078" y="5500048"/>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368350" y="5870816"/>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584442" y="5488143"/>
                <a:ext cx="0" cy="393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584442" y="5671247"/>
                <a:ext cx="163773"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2" name="Rectangle 31"/>
            <p:cNvSpPr/>
            <p:nvPr/>
          </p:nvSpPr>
          <p:spPr>
            <a:xfrm>
              <a:off x="8899925" y="5395989"/>
              <a:ext cx="2043380"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This is a Row</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746" y="5092053"/>
              <a:ext cx="4962574" cy="1530229"/>
            </a:xfrm>
            <a:prstGeom prst="rect">
              <a:avLst/>
            </a:prstGeom>
          </p:spPr>
        </p:pic>
      </p:grpSp>
      <p:cxnSp>
        <p:nvCxnSpPr>
          <p:cNvPr id="18" name="Straight Connector 17"/>
          <p:cNvCxnSpPr>
            <a:endCxn id="23" idx="0"/>
          </p:cNvCxnSpPr>
          <p:nvPr/>
        </p:nvCxnSpPr>
        <p:spPr>
          <a:xfrm flipV="1">
            <a:off x="-68411" y="925398"/>
            <a:ext cx="4805914" cy="1619"/>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10725107" y="927014"/>
            <a:ext cx="1619293" cy="1"/>
          </a:xfrm>
          <a:prstGeom prst="line">
            <a:avLst/>
          </a:prstGeom>
        </p:spPr>
        <p:style>
          <a:lnRef idx="3">
            <a:schemeClr val="dk1"/>
          </a:lnRef>
          <a:fillRef idx="0">
            <a:schemeClr val="dk1"/>
          </a:fillRef>
          <a:effectRef idx="2">
            <a:schemeClr val="dk1"/>
          </a:effectRef>
          <a:fontRef idx="minor">
            <a:schemeClr val="tx1"/>
          </a:fontRef>
        </p:style>
      </p:cxnSp>
      <p:sp>
        <p:nvSpPr>
          <p:cNvPr id="21" name="Isosceles Triangle 20"/>
          <p:cNvSpPr/>
          <p:nvPr/>
        </p:nvSpPr>
        <p:spPr>
          <a:xfrm rot="5400000" flipH="1">
            <a:off x="12106360" y="815222"/>
            <a:ext cx="307068" cy="2014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 name="Isosceles Triangle 22"/>
          <p:cNvSpPr/>
          <p:nvPr/>
        </p:nvSpPr>
        <p:spPr>
          <a:xfrm rot="5400000">
            <a:off x="4412017" y="809949"/>
            <a:ext cx="420074" cy="230898"/>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779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83040" y="274638"/>
            <a:ext cx="5241141" cy="13255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31873" y="274638"/>
            <a:ext cx="6256739" cy="1143000"/>
          </a:xfrm>
        </p:spPr>
        <p:txBody>
          <a:bodyPr>
            <a:noAutofit/>
          </a:bodyPr>
          <a:lstStyle/>
          <a:p>
            <a:r>
              <a:rPr lang="en-US" sz="4800" dirty="0" smtClean="0">
                <a:latin typeface="American Typewriter"/>
                <a:cs typeface="American Typewriter"/>
              </a:rPr>
              <a:t>Record the Data</a:t>
            </a:r>
            <a:endParaRPr lang="en-US" sz="4800" dirty="0">
              <a:latin typeface="American Typewriter"/>
              <a:cs typeface="American Typewriter"/>
            </a:endParaRPr>
          </a:p>
        </p:txBody>
      </p:sp>
      <p:sp>
        <p:nvSpPr>
          <p:cNvPr id="3" name="Content Placeholder 2"/>
          <p:cNvSpPr>
            <a:spLocks noGrp="1"/>
          </p:cNvSpPr>
          <p:nvPr>
            <p:ph idx="1"/>
          </p:nvPr>
        </p:nvSpPr>
        <p:spPr>
          <a:xfrm>
            <a:off x="360119" y="1761448"/>
            <a:ext cx="11384490" cy="2410796"/>
          </a:xfrm>
        </p:spPr>
        <p:txBody>
          <a:bodyPr>
            <a:normAutofit fontScale="92500" lnSpcReduction="20000"/>
          </a:bodyPr>
          <a:lstStyle/>
          <a:p>
            <a:r>
              <a:rPr lang="en-US" sz="2000" dirty="0" smtClean="0"/>
              <a:t>You continue to make measurements of the plants for each day and record the following values:</a:t>
            </a:r>
          </a:p>
          <a:p>
            <a:pPr marL="0" indent="0">
              <a:buNone/>
            </a:pPr>
            <a:endParaRPr lang="en-US" sz="2000" dirty="0" smtClean="0"/>
          </a:p>
          <a:p>
            <a:pPr lvl="1"/>
            <a:r>
              <a:rPr lang="en-US" sz="2000" dirty="0" smtClean="0"/>
              <a:t>Day 1: Plant A was 2 cm tall and Plant B was 2.5 cm tall</a:t>
            </a:r>
          </a:p>
          <a:p>
            <a:pPr lvl="1"/>
            <a:r>
              <a:rPr lang="en-US" sz="2000" dirty="0" smtClean="0"/>
              <a:t>Day 2: Plant A was 7.5 cm tall and Plant B was 10 cm tall</a:t>
            </a:r>
          </a:p>
          <a:p>
            <a:pPr lvl="1"/>
            <a:r>
              <a:rPr lang="en-US" sz="2000" dirty="0" smtClean="0"/>
              <a:t>Day 3: Plant A was 13 cm tall and Plant B was 17 cm tall</a:t>
            </a:r>
          </a:p>
          <a:p>
            <a:pPr lvl="1"/>
            <a:r>
              <a:rPr lang="en-US" sz="2000" dirty="0" smtClean="0"/>
              <a:t>Day 4: Plant A was 20 cm tall and Plant B was 25 cm tall</a:t>
            </a:r>
          </a:p>
          <a:p>
            <a:pPr marL="457200" lvl="1" indent="0">
              <a:buNone/>
            </a:pPr>
            <a:endParaRPr lang="en-US" sz="2000" dirty="0"/>
          </a:p>
          <a:p>
            <a:pPr marL="457200" lvl="1" indent="0">
              <a:buNone/>
            </a:pPr>
            <a:r>
              <a:rPr lang="en-US" sz="2000" b="1" dirty="0" smtClean="0"/>
              <a:t>Below is how you would record this data properly in a table:</a:t>
            </a:r>
          </a:p>
        </p:txBody>
      </p:sp>
      <p:cxnSp>
        <p:nvCxnSpPr>
          <p:cNvPr id="5" name="Straight Connector 4"/>
          <p:cNvCxnSpPr/>
          <p:nvPr/>
        </p:nvCxnSpPr>
        <p:spPr>
          <a:xfrm flipH="1">
            <a:off x="13837" y="900602"/>
            <a:ext cx="5469203"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H="1" flipV="1">
            <a:off x="10724181" y="900602"/>
            <a:ext cx="1020428" cy="1"/>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V="1">
            <a:off x="11744609" y="900603"/>
            <a:ext cx="0" cy="3110395"/>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H="1">
            <a:off x="11727180" y="4010997"/>
            <a:ext cx="617221" cy="1"/>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654189763"/>
              </p:ext>
            </p:extLst>
          </p:nvPr>
        </p:nvGraphicFramePr>
        <p:xfrm>
          <a:off x="917073" y="4656486"/>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Day </a:t>
                      </a:r>
                      <a:endParaRPr lang="en-US" dirty="0"/>
                    </a:p>
                  </a:txBody>
                  <a:tcPr/>
                </a:tc>
                <a:tc>
                  <a:txBody>
                    <a:bodyPr/>
                    <a:lstStyle/>
                    <a:p>
                      <a:pPr algn="ctr"/>
                      <a:r>
                        <a:rPr lang="en-US" dirty="0" smtClean="0"/>
                        <a:t>Plant A (Fertilizer 1)</a:t>
                      </a:r>
                      <a:endParaRPr lang="en-US" dirty="0"/>
                    </a:p>
                  </a:txBody>
                  <a:tcPr/>
                </a:tc>
                <a:tc>
                  <a:txBody>
                    <a:bodyPr/>
                    <a:lstStyle/>
                    <a:p>
                      <a:pPr algn="ctr"/>
                      <a:r>
                        <a:rPr lang="en-US" dirty="0" smtClean="0"/>
                        <a:t>Plant B (Fertilizer</a:t>
                      </a:r>
                      <a:r>
                        <a:rPr lang="en-US" baseline="0" dirty="0" smtClean="0"/>
                        <a:t> 2)</a:t>
                      </a:r>
                      <a:endParaRPr lang="en-US" dirty="0"/>
                    </a:p>
                  </a:txBody>
                  <a:tcPr/>
                </a:tc>
              </a:tr>
              <a:tr h="370840">
                <a:tc>
                  <a:txBody>
                    <a:bodyPr/>
                    <a:lstStyle/>
                    <a:p>
                      <a:pPr algn="ctr"/>
                      <a:r>
                        <a:rPr lang="en-US" dirty="0" smtClean="0"/>
                        <a:t>1</a:t>
                      </a:r>
                    </a:p>
                  </a:txBody>
                  <a:tcPr/>
                </a:tc>
                <a:tc>
                  <a:txBody>
                    <a:bodyPr/>
                    <a:lstStyle/>
                    <a:p>
                      <a:pPr algn="ctr"/>
                      <a:r>
                        <a:rPr lang="en-US" dirty="0" smtClean="0"/>
                        <a:t>2 cm</a:t>
                      </a:r>
                      <a:endParaRPr lang="en-US" dirty="0"/>
                    </a:p>
                  </a:txBody>
                  <a:tcPr/>
                </a:tc>
                <a:tc>
                  <a:txBody>
                    <a:bodyPr/>
                    <a:lstStyle/>
                    <a:p>
                      <a:pPr algn="ctr"/>
                      <a:r>
                        <a:rPr lang="en-US" dirty="0" smtClean="0"/>
                        <a:t>2.5 cm</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7.5 cm</a:t>
                      </a:r>
                      <a:endParaRPr lang="en-US" dirty="0"/>
                    </a:p>
                  </a:txBody>
                  <a:tcPr/>
                </a:tc>
                <a:tc>
                  <a:txBody>
                    <a:bodyPr/>
                    <a:lstStyle/>
                    <a:p>
                      <a:pPr algn="ctr"/>
                      <a:r>
                        <a:rPr lang="en-US" dirty="0" smtClean="0"/>
                        <a:t>10 cm </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13 cm</a:t>
                      </a:r>
                      <a:endParaRPr lang="en-US" dirty="0"/>
                    </a:p>
                  </a:txBody>
                  <a:tcPr/>
                </a:tc>
                <a:tc>
                  <a:txBody>
                    <a:bodyPr/>
                    <a:lstStyle/>
                    <a:p>
                      <a:pPr algn="ctr"/>
                      <a:r>
                        <a:rPr lang="en-US" dirty="0" smtClean="0"/>
                        <a:t>17 cm</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20 cm</a:t>
                      </a:r>
                      <a:endParaRPr lang="en-US" dirty="0"/>
                    </a:p>
                  </a:txBody>
                  <a:tcPr/>
                </a:tc>
                <a:tc>
                  <a:txBody>
                    <a:bodyPr/>
                    <a:lstStyle/>
                    <a:p>
                      <a:pPr algn="ctr"/>
                      <a:r>
                        <a:rPr lang="en-US" dirty="0" smtClean="0"/>
                        <a:t>25 cm</a:t>
                      </a:r>
                      <a:endParaRPr lang="en-US" dirty="0"/>
                    </a:p>
                  </a:txBody>
                  <a:tcPr/>
                </a:tc>
              </a:tr>
            </a:tbl>
          </a:graphicData>
        </a:graphic>
      </p:graphicFrame>
      <p:pic>
        <p:nvPicPr>
          <p:cNvPr id="16" name="Picture 15"/>
          <p:cNvPicPr>
            <a:picLocks noChangeAspect="1"/>
          </p:cNvPicPr>
          <p:nvPr/>
        </p:nvPicPr>
        <p:blipFill>
          <a:blip r:embed="rId3">
            <a:clrChange>
              <a:clrFrom>
                <a:srgbClr val="FFFFFF"/>
              </a:clrFrom>
              <a:clrTo>
                <a:srgbClr val="FFFFFF">
                  <a:alpha val="0"/>
                </a:srgbClr>
              </a:clrTo>
            </a:clrChange>
          </a:blip>
          <a:stretch>
            <a:fillRect/>
          </a:stretch>
        </p:blipFill>
        <p:spPr>
          <a:xfrm>
            <a:off x="9006020" y="2248609"/>
            <a:ext cx="2721160" cy="3161971"/>
          </a:xfrm>
          <a:prstGeom prst="rect">
            <a:avLst/>
          </a:prstGeom>
        </p:spPr>
      </p:pic>
      <p:sp>
        <p:nvSpPr>
          <p:cNvPr id="17" name="Isosceles Triangle 16"/>
          <p:cNvSpPr/>
          <p:nvPr/>
        </p:nvSpPr>
        <p:spPr>
          <a:xfrm rot="5400000" flipH="1">
            <a:off x="12066091" y="3893935"/>
            <a:ext cx="355206" cy="2014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396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4878293" y="5162105"/>
            <a:ext cx="5543515" cy="105271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TextBox 3"/>
          <p:cNvSpPr txBox="1"/>
          <p:nvPr/>
        </p:nvSpPr>
        <p:spPr>
          <a:xfrm>
            <a:off x="5039559" y="5183194"/>
            <a:ext cx="5624148" cy="830997"/>
          </a:xfrm>
          <a:prstGeom prst="rect">
            <a:avLst/>
          </a:prstGeom>
          <a:noFill/>
        </p:spPr>
        <p:txBody>
          <a:bodyPr wrap="square" rtlCol="0">
            <a:spAutoFit/>
          </a:bodyPr>
          <a:lstStyle/>
          <a:p>
            <a:r>
              <a:rPr lang="en-US" sz="4800" dirty="0" smtClean="0">
                <a:latin typeface="American Typewriter"/>
                <a:cs typeface="American Typewriter"/>
              </a:rPr>
              <a:t>Analyze the Data</a:t>
            </a:r>
            <a:endParaRPr lang="en-US" sz="4800" dirty="0">
              <a:latin typeface="American Typewriter"/>
              <a:cs typeface="American Typewriter"/>
            </a:endParaRPr>
          </a:p>
        </p:txBody>
      </p:sp>
      <p:cxnSp>
        <p:nvCxnSpPr>
          <p:cNvPr id="5" name="Straight Connector 4"/>
          <p:cNvCxnSpPr/>
          <p:nvPr/>
        </p:nvCxnSpPr>
        <p:spPr>
          <a:xfrm flipV="1">
            <a:off x="0" y="4467977"/>
            <a:ext cx="2862470" cy="2"/>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2862470" y="4467978"/>
            <a:ext cx="0" cy="129553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2862470" y="5763508"/>
            <a:ext cx="2015823" cy="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0421808" y="5808271"/>
            <a:ext cx="1363792"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1785600" y="2336800"/>
            <a:ext cx="0" cy="3471471"/>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11785600" y="2336800"/>
            <a:ext cx="558800" cy="0"/>
          </a:xfrm>
          <a:prstGeom prst="line">
            <a:avLst/>
          </a:prstGeom>
        </p:spPr>
        <p:style>
          <a:lnRef idx="3">
            <a:schemeClr val="dk1"/>
          </a:lnRef>
          <a:fillRef idx="0">
            <a:schemeClr val="dk1"/>
          </a:fillRef>
          <a:effectRef idx="2">
            <a:schemeClr val="dk1"/>
          </a:effectRef>
          <a:fontRef idx="minor">
            <a:schemeClr val="tx1"/>
          </a:fontRef>
        </p:style>
      </p:cxnSp>
      <p:pic>
        <p:nvPicPr>
          <p:cNvPr id="21" name="Picture 20"/>
          <p:cNvPicPr>
            <a:picLocks noChangeAspect="1"/>
          </p:cNvPicPr>
          <p:nvPr/>
        </p:nvPicPr>
        <p:blipFill>
          <a:blip r:embed="rId3">
            <a:clrChange>
              <a:clrFrom>
                <a:srgbClr val="FFFFFF"/>
              </a:clrFrom>
              <a:clrTo>
                <a:srgbClr val="FFFFFF">
                  <a:alpha val="0"/>
                </a:srgbClr>
              </a:clrTo>
            </a:clrChange>
          </a:blip>
          <a:stretch>
            <a:fillRect/>
          </a:stretch>
        </p:blipFill>
        <p:spPr>
          <a:xfrm>
            <a:off x="1716220" y="267409"/>
            <a:ext cx="2721160" cy="3161971"/>
          </a:xfrm>
          <a:prstGeom prst="rect">
            <a:avLst/>
          </a:prstGeom>
        </p:spPr>
      </p:pic>
      <p:pic>
        <p:nvPicPr>
          <p:cNvPr id="22" name="Picture 21" descr="magGlass.png"/>
          <p:cNvPicPr>
            <a:picLocks noChangeAspect="1"/>
          </p:cNvPicPr>
          <p:nvPr/>
        </p:nvPicPr>
        <p:blipFill>
          <a:blip r:embed="rId4">
            <a:clrChange>
              <a:clrFrom>
                <a:srgbClr val="E5F5FF"/>
              </a:clrFrom>
              <a:clrTo>
                <a:srgbClr val="E5F5FF">
                  <a:alpha val="0"/>
                </a:srgbClr>
              </a:clrTo>
            </a:clrChange>
            <a:extLst>
              <a:ext uri="{28A0092B-C50C-407E-A947-70E740481C1C}">
                <a14:useLocalDpi xmlns:a14="http://schemas.microsoft.com/office/drawing/2010/main" val="0"/>
              </a:ext>
            </a:extLst>
          </a:blip>
          <a:stretch>
            <a:fillRect/>
          </a:stretch>
        </p:blipFill>
        <p:spPr>
          <a:xfrm flipH="1">
            <a:off x="-212675" y="367562"/>
            <a:ext cx="3857789" cy="4100417"/>
          </a:xfrm>
          <a:prstGeom prst="rect">
            <a:avLst/>
          </a:prstGeom>
        </p:spPr>
      </p:pic>
      <p:sp>
        <p:nvSpPr>
          <p:cNvPr id="23" name="TextBox 22"/>
          <p:cNvSpPr txBox="1"/>
          <p:nvPr/>
        </p:nvSpPr>
        <p:spPr>
          <a:xfrm>
            <a:off x="4234181" y="1244600"/>
            <a:ext cx="7348220" cy="3477875"/>
          </a:xfrm>
          <a:prstGeom prst="rect">
            <a:avLst/>
          </a:prstGeom>
          <a:noFill/>
        </p:spPr>
        <p:txBody>
          <a:bodyPr wrap="square" rtlCol="0">
            <a:spAutoFit/>
          </a:bodyPr>
          <a:lstStyle/>
          <a:p>
            <a:pPr marL="285750" indent="-285750">
              <a:buFont typeface="Arial"/>
              <a:buChar char="•"/>
            </a:pPr>
            <a:r>
              <a:rPr lang="en-US" sz="2000" dirty="0" smtClean="0"/>
              <a:t>When you analyze your data, you are trying to make sense of it and learn from it. You should put your data into charts and graphs to help you view your data better.</a:t>
            </a:r>
          </a:p>
          <a:p>
            <a:endParaRPr lang="en-US" sz="2000" dirty="0" smtClean="0"/>
          </a:p>
          <a:p>
            <a:pPr marL="285750" indent="-285750">
              <a:buFont typeface="Arial"/>
              <a:buChar char="•"/>
            </a:pPr>
            <a:r>
              <a:rPr lang="en-US" sz="2000" dirty="0" smtClean="0"/>
              <a:t>Charts and graphs help make the data from your table more visual. This will help you spot trends and reach conclusions.</a:t>
            </a:r>
          </a:p>
          <a:p>
            <a:endParaRPr lang="en-US" sz="2000" dirty="0" smtClean="0"/>
          </a:p>
          <a:p>
            <a:pPr marL="285750" indent="-285750">
              <a:buFont typeface="Arial"/>
              <a:buChar char="•"/>
            </a:pPr>
            <a:r>
              <a:rPr lang="en-US" sz="2000" dirty="0" smtClean="0"/>
              <a:t>We are going to look at several different graphing and charting techniques that will help you see different aspects of the data. Graphing is one of the most important skills that you will learn in science.</a:t>
            </a:r>
            <a:endParaRPr lang="en-US" sz="2000" dirty="0"/>
          </a:p>
        </p:txBody>
      </p:sp>
      <p:sp>
        <p:nvSpPr>
          <p:cNvPr id="24" name="Isosceles Triangle 23"/>
          <p:cNvSpPr/>
          <p:nvPr/>
        </p:nvSpPr>
        <p:spPr>
          <a:xfrm rot="5400000" flipH="1">
            <a:off x="12123142" y="2242543"/>
            <a:ext cx="241103" cy="2014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421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5400000" flipH="1">
            <a:off x="12106360" y="815222"/>
            <a:ext cx="307068" cy="2014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Isosceles Triangle 5"/>
          <p:cNvSpPr/>
          <p:nvPr/>
        </p:nvSpPr>
        <p:spPr>
          <a:xfrm rot="5400000" flipH="1">
            <a:off x="968002" y="700376"/>
            <a:ext cx="380606" cy="2014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 name="Straight Connector 6"/>
          <p:cNvCxnSpPr/>
          <p:nvPr/>
        </p:nvCxnSpPr>
        <p:spPr>
          <a:xfrm>
            <a:off x="4241800" y="887101"/>
            <a:ext cx="7917388" cy="0"/>
          </a:xfrm>
          <a:prstGeom prst="line">
            <a:avLst/>
          </a:prstGeom>
        </p:spPr>
        <p:style>
          <a:lnRef idx="3">
            <a:schemeClr val="dk1"/>
          </a:lnRef>
          <a:fillRef idx="0">
            <a:schemeClr val="dk1"/>
          </a:fillRef>
          <a:effectRef idx="2">
            <a:schemeClr val="dk1"/>
          </a:effectRef>
          <a:fontRef idx="minor">
            <a:schemeClr val="tx1"/>
          </a:fontRef>
        </p:style>
      </p:cxnSp>
      <p:sp>
        <p:nvSpPr>
          <p:cNvPr id="10" name="Rounded Rectangle 9"/>
          <p:cNvSpPr/>
          <p:nvPr/>
        </p:nvSpPr>
        <p:spPr>
          <a:xfrm>
            <a:off x="1270000" y="152793"/>
            <a:ext cx="2971800" cy="1219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1600200" y="346894"/>
            <a:ext cx="2438400" cy="830997"/>
          </a:xfrm>
          <a:prstGeom prst="rect">
            <a:avLst/>
          </a:prstGeom>
          <a:noFill/>
        </p:spPr>
        <p:txBody>
          <a:bodyPr wrap="square" rtlCol="0">
            <a:spAutoFit/>
          </a:bodyPr>
          <a:lstStyle/>
          <a:p>
            <a:r>
              <a:rPr lang="en-US" sz="4800" dirty="0" smtClean="0">
                <a:latin typeface="American Typewriter"/>
                <a:cs typeface="American Typewriter"/>
              </a:rPr>
              <a:t>Graphs</a:t>
            </a:r>
            <a:endParaRPr lang="en-US" sz="4800" dirty="0">
              <a:latin typeface="American Typewriter"/>
              <a:cs typeface="American Typewriter"/>
            </a:endParaRPr>
          </a:p>
        </p:txBody>
      </p:sp>
      <p:cxnSp>
        <p:nvCxnSpPr>
          <p:cNvPr id="12" name="Straight Connector 11"/>
          <p:cNvCxnSpPr/>
          <p:nvPr/>
        </p:nvCxnSpPr>
        <p:spPr>
          <a:xfrm>
            <a:off x="0" y="810509"/>
            <a:ext cx="1057599" cy="0"/>
          </a:xfrm>
          <a:prstGeom prst="line">
            <a:avLst/>
          </a:prstGeom>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406400" y="1676400"/>
            <a:ext cx="11506200" cy="2554545"/>
          </a:xfrm>
          <a:prstGeom prst="rect">
            <a:avLst/>
          </a:prstGeom>
          <a:noFill/>
        </p:spPr>
        <p:txBody>
          <a:bodyPr wrap="square" rtlCol="0">
            <a:spAutoFit/>
          </a:bodyPr>
          <a:lstStyle/>
          <a:p>
            <a:pPr marL="285750" indent="-285750">
              <a:buFont typeface="Arial"/>
              <a:buChar char="•"/>
            </a:pPr>
            <a:r>
              <a:rPr lang="en-US" sz="2000" dirty="0" smtClean="0"/>
              <a:t>Graphs display data so that we can see the </a:t>
            </a:r>
            <a:r>
              <a:rPr lang="en-US" sz="2000" u="sng" dirty="0" smtClean="0"/>
              <a:t>relationship</a:t>
            </a:r>
            <a:r>
              <a:rPr lang="en-US" sz="2000" dirty="0" smtClean="0"/>
              <a:t> between two or more variables and better understand our data.</a:t>
            </a:r>
          </a:p>
          <a:p>
            <a:endParaRPr lang="en-US" sz="2000" dirty="0" smtClean="0"/>
          </a:p>
          <a:p>
            <a:pPr marL="285750" indent="-285750">
              <a:buFont typeface="Arial"/>
              <a:buChar char="•"/>
            </a:pPr>
            <a:r>
              <a:rPr lang="en-US" sz="2000" dirty="0" smtClean="0"/>
              <a:t>A graph has two main lines, called axes, that meet at the origin at a right angle. The vertical line is called the Y axis and the horizontal line is called the X axis. Each axis is like a number line, and the numbers on the axis are called coordinates.</a:t>
            </a:r>
          </a:p>
          <a:p>
            <a:endParaRPr lang="en-US" sz="2000" dirty="0" smtClean="0"/>
          </a:p>
          <a:p>
            <a:pPr marL="285750" indent="-285750">
              <a:buFont typeface="Arial"/>
              <a:buChar char="•"/>
            </a:pPr>
            <a:r>
              <a:rPr lang="en-US" sz="2000" dirty="0" smtClean="0"/>
              <a:t>We use the Y axis to show the </a:t>
            </a:r>
            <a:r>
              <a:rPr lang="en-US" sz="2000" u="sng" dirty="0" smtClean="0"/>
              <a:t>dependent variable </a:t>
            </a:r>
            <a:r>
              <a:rPr lang="en-US" sz="2000" dirty="0" smtClean="0"/>
              <a:t>and the X axis to show the </a:t>
            </a:r>
            <a:r>
              <a:rPr lang="en-US" sz="2000" u="sng" dirty="0" smtClean="0"/>
              <a:t>independent variable</a:t>
            </a:r>
            <a:r>
              <a:rPr lang="en-US" sz="2000" dirty="0" smtClean="0"/>
              <a:t>.</a:t>
            </a:r>
            <a:endParaRPr lang="en-US" sz="2000" dirty="0"/>
          </a:p>
        </p:txBody>
      </p:sp>
    </p:spTree>
    <p:extLst>
      <p:ext uri="{BB962C8B-B14F-4D97-AF65-F5344CB8AC3E}">
        <p14:creationId xmlns:p14="http://schemas.microsoft.com/office/powerpoint/2010/main" val="2914885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07076" y="1630193"/>
            <a:ext cx="6120571" cy="4266619"/>
            <a:chOff x="6402693" y="1301828"/>
            <a:chExt cx="6120571" cy="4266619"/>
          </a:xfrm>
        </p:grpSpPr>
        <p:grpSp>
          <p:nvGrpSpPr>
            <p:cNvPr id="5" name="Group 4"/>
            <p:cNvGrpSpPr/>
            <p:nvPr/>
          </p:nvGrpSpPr>
          <p:grpSpPr>
            <a:xfrm>
              <a:off x="7119964" y="1702257"/>
              <a:ext cx="4243166" cy="3742488"/>
              <a:chOff x="5890423" y="1702257"/>
              <a:chExt cx="4243166" cy="3742488"/>
            </a:xfrm>
          </p:grpSpPr>
          <p:cxnSp>
            <p:nvCxnSpPr>
              <p:cNvPr id="8" name="Straight Connector 7"/>
              <p:cNvCxnSpPr/>
              <p:nvPr/>
            </p:nvCxnSpPr>
            <p:spPr>
              <a:xfrm>
                <a:off x="5890423" y="1702257"/>
                <a:ext cx="0" cy="3728865"/>
              </a:xfrm>
              <a:prstGeom prst="line">
                <a:avLst/>
              </a:prstGeom>
              <a:ln w="76200" cmpd="sng">
                <a:solidFill>
                  <a:srgbClr val="B543BD"/>
                </a:solidFill>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a:off x="5890423" y="5444744"/>
                <a:ext cx="4243166" cy="1"/>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6402693" y="1301828"/>
              <a:ext cx="1235500"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7" name="TextBox 6"/>
            <p:cNvSpPr txBox="1"/>
            <p:nvPr/>
          </p:nvSpPr>
          <p:spPr>
            <a:xfrm>
              <a:off x="11228016" y="519911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sp>
        <p:nvSpPr>
          <p:cNvPr id="10" name="TextBox 9"/>
          <p:cNvSpPr txBox="1"/>
          <p:nvPr/>
        </p:nvSpPr>
        <p:spPr>
          <a:xfrm>
            <a:off x="743129" y="602854"/>
            <a:ext cx="4066947" cy="861774"/>
          </a:xfrm>
          <a:prstGeom prst="rect">
            <a:avLst/>
          </a:prstGeom>
          <a:noFill/>
        </p:spPr>
        <p:txBody>
          <a:bodyPr wrap="square" rtlCol="0">
            <a:spAutoFit/>
          </a:bodyPr>
          <a:lstStyle/>
          <a:p>
            <a:pPr algn="ctr"/>
            <a:r>
              <a:rPr lang="en-US" sz="5000" dirty="0" smtClean="0">
                <a:latin typeface="American Typewriter"/>
                <a:cs typeface="American Typewriter"/>
              </a:rPr>
              <a:t>Graphs</a:t>
            </a:r>
            <a:endParaRPr lang="en-US" sz="5000" dirty="0">
              <a:latin typeface="American Typewriter"/>
              <a:cs typeface="American Typewriter"/>
            </a:endParaRPr>
          </a:p>
        </p:txBody>
      </p:sp>
      <p:sp>
        <p:nvSpPr>
          <p:cNvPr id="12" name="TextBox 11"/>
          <p:cNvSpPr txBox="1"/>
          <p:nvPr/>
        </p:nvSpPr>
        <p:spPr>
          <a:xfrm>
            <a:off x="324274" y="1986064"/>
            <a:ext cx="4891147" cy="3693319"/>
          </a:xfrm>
          <a:prstGeom prst="rect">
            <a:avLst/>
          </a:prstGeom>
          <a:noFill/>
        </p:spPr>
        <p:txBody>
          <a:bodyPr wrap="square" rtlCol="0">
            <a:spAutoFit/>
          </a:bodyPr>
          <a:lstStyle/>
          <a:p>
            <a:pPr algn="ctr"/>
            <a:r>
              <a:rPr lang="en-US" b="1" dirty="0" smtClean="0">
                <a:solidFill>
                  <a:srgbClr val="3366FF"/>
                </a:solidFill>
              </a:rPr>
              <a:t>Graphs</a:t>
            </a:r>
            <a:r>
              <a:rPr lang="en-US" dirty="0" smtClean="0"/>
              <a:t> show us the relationship between two </a:t>
            </a:r>
            <a:r>
              <a:rPr lang="en-US" u="sng" dirty="0"/>
              <a:t>V</a:t>
            </a:r>
            <a:r>
              <a:rPr lang="en-US" u="sng" dirty="0" smtClean="0"/>
              <a:t>ariables</a:t>
            </a:r>
            <a:r>
              <a:rPr lang="en-US" dirty="0" smtClean="0"/>
              <a:t>. Graphs display data so that we can see and understand it more clearly. A Graph is usually made of two lines that form a right angle and where those two lines meet is called the origin. These lines are called Axes. The vertical line on the graph is called the Y Axis and the horizontal line on the graph is called the X axis. The Y Axis represents the </a:t>
            </a:r>
            <a:r>
              <a:rPr lang="en-US" u="sng" dirty="0" smtClean="0"/>
              <a:t>Dependent Variable </a:t>
            </a:r>
            <a:r>
              <a:rPr lang="en-US" dirty="0" smtClean="0"/>
              <a:t>and the X Axis represents the </a:t>
            </a:r>
            <a:r>
              <a:rPr lang="en-US" u="sng" dirty="0" smtClean="0"/>
              <a:t>Independent Variable</a:t>
            </a:r>
            <a:r>
              <a:rPr lang="en-US" dirty="0" smtClean="0"/>
              <a:t>. One of the most important parts about graphs is that they allow us to see </a:t>
            </a:r>
            <a:r>
              <a:rPr lang="en-US" u="sng" dirty="0" smtClean="0"/>
              <a:t>Patterns and Trends</a:t>
            </a:r>
            <a:r>
              <a:rPr lang="en-US" dirty="0" smtClean="0"/>
              <a:t> within our data. </a:t>
            </a:r>
            <a:endParaRPr lang="en-US" dirty="0"/>
          </a:p>
        </p:txBody>
      </p:sp>
      <p:sp>
        <p:nvSpPr>
          <p:cNvPr id="13" name="TextBox 12"/>
          <p:cNvSpPr txBox="1"/>
          <p:nvPr/>
        </p:nvSpPr>
        <p:spPr>
          <a:xfrm>
            <a:off x="7715039" y="5969843"/>
            <a:ext cx="2661756" cy="646331"/>
          </a:xfrm>
          <a:prstGeom prst="rect">
            <a:avLst/>
          </a:prstGeom>
          <a:noFill/>
        </p:spPr>
        <p:txBody>
          <a:bodyPr wrap="square" rtlCol="0">
            <a:spAutoFit/>
          </a:bodyPr>
          <a:lstStyle/>
          <a:p>
            <a:pPr algn="ctr"/>
            <a:r>
              <a:rPr lang="en-US" dirty="0" smtClean="0">
                <a:solidFill>
                  <a:srgbClr val="FF6600"/>
                </a:solidFill>
                <a:latin typeface="Chalkduster"/>
                <a:cs typeface="Chalkduster"/>
              </a:rPr>
              <a:t>Independent Variable</a:t>
            </a:r>
            <a:endParaRPr lang="en-US" dirty="0">
              <a:solidFill>
                <a:srgbClr val="FF6600"/>
              </a:solidFill>
              <a:latin typeface="Chalkduster"/>
              <a:cs typeface="Chalkduster"/>
            </a:endParaRPr>
          </a:p>
        </p:txBody>
      </p:sp>
      <p:sp>
        <p:nvSpPr>
          <p:cNvPr id="14" name="TextBox 13"/>
          <p:cNvSpPr txBox="1"/>
          <p:nvPr/>
        </p:nvSpPr>
        <p:spPr>
          <a:xfrm rot="16200000">
            <a:off x="4837100" y="3728752"/>
            <a:ext cx="2742825" cy="369332"/>
          </a:xfrm>
          <a:prstGeom prst="rect">
            <a:avLst/>
          </a:prstGeom>
          <a:noFill/>
        </p:spPr>
        <p:txBody>
          <a:bodyPr wrap="square" rtlCol="0">
            <a:spAutoFit/>
          </a:bodyPr>
          <a:lstStyle/>
          <a:p>
            <a:pPr algn="ctr"/>
            <a:r>
              <a:rPr lang="en-US" dirty="0" smtClean="0">
                <a:solidFill>
                  <a:srgbClr val="B543BD"/>
                </a:solidFill>
                <a:latin typeface="Chalkduster"/>
                <a:cs typeface="Chalkduster"/>
              </a:rPr>
              <a:t>Dependent Variable</a:t>
            </a:r>
            <a:endParaRPr lang="en-US" dirty="0">
              <a:solidFill>
                <a:srgbClr val="B543BD"/>
              </a:solidFill>
              <a:latin typeface="Chalkduster"/>
              <a:cs typeface="Chalkduster"/>
            </a:endParaRPr>
          </a:p>
        </p:txBody>
      </p:sp>
      <p:sp>
        <p:nvSpPr>
          <p:cNvPr id="15" name="Oval 14"/>
          <p:cNvSpPr/>
          <p:nvPr/>
        </p:nvSpPr>
        <p:spPr>
          <a:xfrm>
            <a:off x="6577057" y="5720629"/>
            <a:ext cx="94580"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1" name="Straight Arrow Connector 20"/>
          <p:cNvCxnSpPr>
            <a:endCxn id="15" idx="7"/>
          </p:cNvCxnSpPr>
          <p:nvPr/>
        </p:nvCxnSpPr>
        <p:spPr>
          <a:xfrm flipH="1">
            <a:off x="6657786" y="5145740"/>
            <a:ext cx="645156" cy="590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7275917" y="4723928"/>
            <a:ext cx="1114694" cy="369332"/>
          </a:xfrm>
          <a:prstGeom prst="rect">
            <a:avLst/>
          </a:prstGeom>
          <a:noFill/>
        </p:spPr>
        <p:txBody>
          <a:bodyPr wrap="square" rtlCol="0">
            <a:spAutoFit/>
          </a:bodyPr>
          <a:lstStyle/>
          <a:p>
            <a:pPr algn="ctr"/>
            <a:r>
              <a:rPr lang="en-US" dirty="0" smtClean="0">
                <a:latin typeface="Chalkduster"/>
                <a:cs typeface="Chalkduster"/>
              </a:rPr>
              <a:t>Origin</a:t>
            </a:r>
            <a:endParaRPr lang="en-US" dirty="0">
              <a:latin typeface="Chalkduster"/>
              <a:cs typeface="Chalkduster"/>
            </a:endParaRPr>
          </a:p>
        </p:txBody>
      </p:sp>
      <p:cxnSp>
        <p:nvCxnSpPr>
          <p:cNvPr id="24" name="Straight Connector 23"/>
          <p:cNvCxnSpPr/>
          <p:nvPr/>
        </p:nvCxnSpPr>
        <p:spPr>
          <a:xfrm>
            <a:off x="5652992" y="-99084"/>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35127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878" y="846138"/>
            <a:ext cx="4837099" cy="1143000"/>
          </a:xfrm>
        </p:spPr>
        <p:txBody>
          <a:bodyPr>
            <a:noAutofit/>
          </a:bodyPr>
          <a:lstStyle/>
          <a:p>
            <a:r>
              <a:rPr lang="en-US" dirty="0" smtClean="0">
                <a:latin typeface="American Typewriter"/>
                <a:cs typeface="American Typewriter"/>
              </a:rPr>
              <a:t>Independent Variable</a:t>
            </a:r>
            <a:endParaRPr lang="en-US" dirty="0">
              <a:latin typeface="American Typewriter"/>
              <a:cs typeface="American Typewriter"/>
            </a:endParaRPr>
          </a:p>
        </p:txBody>
      </p:sp>
      <p:sp>
        <p:nvSpPr>
          <p:cNvPr id="4" name="TextBox 3"/>
          <p:cNvSpPr txBox="1"/>
          <p:nvPr/>
        </p:nvSpPr>
        <p:spPr>
          <a:xfrm>
            <a:off x="445878" y="2360270"/>
            <a:ext cx="4769543" cy="3693319"/>
          </a:xfrm>
          <a:prstGeom prst="rect">
            <a:avLst/>
          </a:prstGeom>
          <a:noFill/>
        </p:spPr>
        <p:txBody>
          <a:bodyPr wrap="square" rtlCol="0">
            <a:spAutoFit/>
          </a:bodyPr>
          <a:lstStyle/>
          <a:p>
            <a:pPr algn="ctr"/>
            <a:r>
              <a:rPr lang="en-US" dirty="0" smtClean="0"/>
              <a:t>An </a:t>
            </a:r>
            <a:r>
              <a:rPr lang="en-US" b="1" dirty="0" smtClean="0">
                <a:solidFill>
                  <a:srgbClr val="FF6600"/>
                </a:solidFill>
              </a:rPr>
              <a:t>Independent Variable </a:t>
            </a:r>
            <a:r>
              <a:rPr lang="en-US" dirty="0" smtClean="0"/>
              <a:t>is the part of the experiment that you </a:t>
            </a:r>
            <a:r>
              <a:rPr lang="en-US" b="1" dirty="0" smtClean="0"/>
              <a:t>choose to change</a:t>
            </a:r>
            <a:r>
              <a:rPr lang="en-US" dirty="0" smtClean="0"/>
              <a:t>. When you change something in an experiment you are trying to find the answer to your problem or question. The Independent variable in our example experiment is changing which type of fertilizer the two plants are given. This is the independent variable in this experiment because we are controlling the type of fertilizer Plant A and Plant B receive. The Independent Variable will always be shown on the X axis (horizontal axis) of the graph. </a:t>
            </a:r>
          </a:p>
          <a:p>
            <a:endParaRPr lang="en-US" dirty="0"/>
          </a:p>
        </p:txBody>
      </p:sp>
      <p:grpSp>
        <p:nvGrpSpPr>
          <p:cNvPr id="24" name="Group 23"/>
          <p:cNvGrpSpPr/>
          <p:nvPr/>
        </p:nvGrpSpPr>
        <p:grpSpPr>
          <a:xfrm>
            <a:off x="5857273" y="1048306"/>
            <a:ext cx="6120571" cy="4266619"/>
            <a:chOff x="6402693" y="1301828"/>
            <a:chExt cx="6120571" cy="4266619"/>
          </a:xfrm>
        </p:grpSpPr>
        <p:grpSp>
          <p:nvGrpSpPr>
            <p:cNvPr id="12" name="Group 11"/>
            <p:cNvGrpSpPr/>
            <p:nvPr/>
          </p:nvGrpSpPr>
          <p:grpSpPr>
            <a:xfrm>
              <a:off x="7119964" y="1702257"/>
              <a:ext cx="4243166" cy="3742488"/>
              <a:chOff x="5890423" y="1702257"/>
              <a:chExt cx="4243166" cy="3742488"/>
            </a:xfrm>
          </p:grpSpPr>
          <p:cxnSp>
            <p:nvCxnSpPr>
              <p:cNvPr id="6" name="Straight Connector 5"/>
              <p:cNvCxnSpPr/>
              <p:nvPr/>
            </p:nvCxnSpPr>
            <p:spPr>
              <a:xfrm>
                <a:off x="5890423" y="1702257"/>
                <a:ext cx="0" cy="3728865"/>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H="1">
                <a:off x="5890423" y="5444744"/>
                <a:ext cx="4243166" cy="1"/>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grpSp>
        <p:sp>
          <p:nvSpPr>
            <p:cNvPr id="17" name="Rectangle 16"/>
            <p:cNvSpPr/>
            <p:nvPr/>
          </p:nvSpPr>
          <p:spPr>
            <a:xfrm>
              <a:off x="7960756" y="2642303"/>
              <a:ext cx="878244" cy="2741478"/>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9" name="Rectangle 18"/>
            <p:cNvSpPr/>
            <p:nvPr/>
          </p:nvSpPr>
          <p:spPr>
            <a:xfrm>
              <a:off x="9816068" y="3647694"/>
              <a:ext cx="878244" cy="1736087"/>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 name="TextBox 21"/>
            <p:cNvSpPr txBox="1"/>
            <p:nvPr/>
          </p:nvSpPr>
          <p:spPr>
            <a:xfrm>
              <a:off x="6402693" y="1301828"/>
              <a:ext cx="1235500" cy="369332"/>
            </a:xfrm>
            <a:prstGeom prst="rect">
              <a:avLst/>
            </a:prstGeom>
            <a:noFill/>
          </p:spPr>
          <p:txBody>
            <a:bodyPr wrap="square" rtlCol="0">
              <a:spAutoFit/>
            </a:bodyPr>
            <a:lstStyle/>
            <a:p>
              <a:pPr algn="ctr"/>
              <a:r>
                <a:rPr lang="en-US" b="1" dirty="0" smtClean="0"/>
                <a:t>Y Axis</a:t>
              </a:r>
              <a:endParaRPr lang="en-US" b="1" dirty="0"/>
            </a:p>
          </p:txBody>
        </p:sp>
        <p:sp>
          <p:nvSpPr>
            <p:cNvPr id="23" name="TextBox 22"/>
            <p:cNvSpPr txBox="1"/>
            <p:nvPr/>
          </p:nvSpPr>
          <p:spPr>
            <a:xfrm>
              <a:off x="11228016" y="519911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cxnSp>
        <p:nvCxnSpPr>
          <p:cNvPr id="29" name="Straight Arrow Connector 28"/>
          <p:cNvCxnSpPr/>
          <p:nvPr/>
        </p:nvCxnSpPr>
        <p:spPr>
          <a:xfrm flipV="1">
            <a:off x="8917559" y="5314925"/>
            <a:ext cx="0" cy="6158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7415336" y="5966759"/>
            <a:ext cx="3222481" cy="369332"/>
          </a:xfrm>
          <a:prstGeom prst="rect">
            <a:avLst/>
          </a:prstGeom>
          <a:noFill/>
        </p:spPr>
        <p:txBody>
          <a:bodyPr wrap="square" rtlCol="0">
            <a:spAutoFit/>
          </a:bodyPr>
          <a:lstStyle/>
          <a:p>
            <a:pPr algn="ctr"/>
            <a:r>
              <a:rPr lang="en-US" dirty="0" smtClean="0">
                <a:solidFill>
                  <a:srgbClr val="FF6600"/>
                </a:solidFill>
                <a:latin typeface="Chalkduster"/>
                <a:cs typeface="Chalkduster"/>
              </a:rPr>
              <a:t>Independent Variable</a:t>
            </a:r>
            <a:endParaRPr lang="en-US" dirty="0">
              <a:solidFill>
                <a:srgbClr val="FF6600"/>
              </a:solidFill>
              <a:latin typeface="Chalkduster"/>
              <a:cs typeface="Chalkduster"/>
            </a:endParaRPr>
          </a:p>
        </p:txBody>
      </p:sp>
      <p:cxnSp>
        <p:nvCxnSpPr>
          <p:cNvPr id="36" name="Straight Connector 35"/>
          <p:cNvCxnSpPr/>
          <p:nvPr/>
        </p:nvCxnSpPr>
        <p:spPr>
          <a:xfrm>
            <a:off x="5680015"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2313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04564" y="271320"/>
            <a:ext cx="6494136" cy="12502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39331" y="271320"/>
            <a:ext cx="7368290" cy="1143000"/>
          </a:xfrm>
        </p:spPr>
        <p:txBody>
          <a:bodyPr>
            <a:normAutofit/>
          </a:bodyPr>
          <a:lstStyle/>
          <a:p>
            <a:r>
              <a:rPr lang="en-US" sz="5400" dirty="0" smtClean="0">
                <a:latin typeface="American Typewriter"/>
                <a:cs typeface="American Typewriter"/>
              </a:rPr>
              <a:t>Scientific Method</a:t>
            </a:r>
            <a:endParaRPr lang="en-US" sz="5400" dirty="0">
              <a:latin typeface="American Typewriter"/>
              <a:cs typeface="American Typewriter"/>
            </a:endParaRPr>
          </a:p>
        </p:txBody>
      </p:sp>
      <p:sp>
        <p:nvSpPr>
          <p:cNvPr id="3" name="Content Placeholder 2"/>
          <p:cNvSpPr>
            <a:spLocks noGrp="1"/>
          </p:cNvSpPr>
          <p:nvPr>
            <p:ph idx="1"/>
          </p:nvPr>
        </p:nvSpPr>
        <p:spPr>
          <a:xfrm>
            <a:off x="328021" y="1766871"/>
            <a:ext cx="9479600" cy="2571447"/>
          </a:xfrm>
        </p:spPr>
        <p:txBody>
          <a:bodyPr>
            <a:normAutofit/>
          </a:bodyPr>
          <a:lstStyle/>
          <a:p>
            <a:r>
              <a:rPr lang="en-US" sz="2200" dirty="0" smtClean="0"/>
              <a:t>Every time you </a:t>
            </a:r>
            <a:r>
              <a:rPr lang="en-US" sz="2200" u="sng" dirty="0" smtClean="0"/>
              <a:t>solve a problem</a:t>
            </a:r>
            <a:r>
              <a:rPr lang="en-US" sz="2200" dirty="0" smtClean="0"/>
              <a:t>, you are using the </a:t>
            </a:r>
            <a:r>
              <a:rPr lang="en-US" sz="2200" b="1" dirty="0" smtClean="0">
                <a:solidFill>
                  <a:srgbClr val="FF6600"/>
                </a:solidFill>
              </a:rPr>
              <a:t>Scientific Method</a:t>
            </a:r>
            <a:r>
              <a:rPr lang="en-US" sz="2200" dirty="0" smtClean="0"/>
              <a:t>.</a:t>
            </a:r>
          </a:p>
          <a:p>
            <a:pPr marL="0" indent="0">
              <a:buNone/>
            </a:pPr>
            <a:endParaRPr lang="en-US" sz="2200" dirty="0" smtClean="0"/>
          </a:p>
          <a:p>
            <a:r>
              <a:rPr lang="en-US" sz="2200" dirty="0" smtClean="0"/>
              <a:t>You use some form of the Scientific Method everyday without even thinking about it!</a:t>
            </a:r>
          </a:p>
          <a:p>
            <a:pPr marL="0" indent="0">
              <a:buNone/>
            </a:pPr>
            <a:endParaRPr lang="en-US" sz="2700" dirty="0" smtClean="0"/>
          </a:p>
        </p:txBody>
      </p:sp>
      <p:sp>
        <p:nvSpPr>
          <p:cNvPr id="6" name="TextBox 5"/>
          <p:cNvSpPr txBox="1"/>
          <p:nvPr/>
        </p:nvSpPr>
        <p:spPr>
          <a:xfrm>
            <a:off x="328021" y="3797600"/>
            <a:ext cx="9307616" cy="2739211"/>
          </a:xfrm>
          <a:prstGeom prst="rect">
            <a:avLst/>
          </a:prstGeom>
          <a:noFill/>
        </p:spPr>
        <p:txBody>
          <a:bodyPr wrap="square" rtlCol="0">
            <a:spAutoFit/>
          </a:bodyPr>
          <a:lstStyle/>
          <a:p>
            <a:r>
              <a:rPr lang="en-US" sz="2200" dirty="0"/>
              <a:t>For instance, when you walk into a dark room you are faced with a problem: you can’t see. You know that you can turn the lights on with a light switch. You test this by flipping the switch</a:t>
            </a:r>
            <a:r>
              <a:rPr lang="en-US" sz="2200" dirty="0" smtClean="0"/>
              <a:t>.</a:t>
            </a:r>
          </a:p>
          <a:p>
            <a:pPr algn="ctr"/>
            <a:endParaRPr lang="en-US" sz="2200" dirty="0"/>
          </a:p>
          <a:p>
            <a:r>
              <a:rPr lang="en-US" sz="2200" dirty="0" smtClean="0"/>
              <a:t> </a:t>
            </a:r>
            <a:r>
              <a:rPr lang="en-US" sz="2200" dirty="0"/>
              <a:t>If the lights come on, you can conclude that the lights were turned off. If not, you then maybe the bulbs are burnt out. To solve that simple problem, you naturally follow the steps of the scientific method!</a:t>
            </a:r>
          </a:p>
          <a:p>
            <a:endParaRPr lang="en-US" dirty="0"/>
          </a:p>
        </p:txBody>
      </p:sp>
      <p:cxnSp>
        <p:nvCxnSpPr>
          <p:cNvPr id="8" name="Straight Connector 7"/>
          <p:cNvCxnSpPr/>
          <p:nvPr/>
        </p:nvCxnSpPr>
        <p:spPr>
          <a:xfrm>
            <a:off x="9398700" y="873881"/>
            <a:ext cx="2434185"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11832885" y="873881"/>
            <a:ext cx="0" cy="104091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0925764" y="1934954"/>
            <a:ext cx="907121"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V="1">
            <a:off x="10925764" y="1942805"/>
            <a:ext cx="0" cy="51686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V="1">
            <a:off x="11044429" y="5491709"/>
            <a:ext cx="0" cy="519736"/>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11030115" y="6034470"/>
            <a:ext cx="480238" cy="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11341459" y="6011445"/>
            <a:ext cx="337787" cy="867447"/>
            <a:chOff x="1074160" y="499869"/>
            <a:chExt cx="337787" cy="851129"/>
          </a:xfrm>
        </p:grpSpPr>
        <p:cxnSp>
          <p:nvCxnSpPr>
            <p:cNvPr id="27" name="Straight Arrow Connector 26"/>
            <p:cNvCxnSpPr/>
            <p:nvPr/>
          </p:nvCxnSpPr>
          <p:spPr>
            <a:xfrm>
              <a:off x="1243054" y="499869"/>
              <a:ext cx="0" cy="8511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Isosceles Triangle 27"/>
            <p:cNvSpPr/>
            <p:nvPr/>
          </p:nvSpPr>
          <p:spPr>
            <a:xfrm rot="10800000">
              <a:off x="1074160" y="1053777"/>
              <a:ext cx="337787" cy="27020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9807621" y="2297092"/>
            <a:ext cx="2346254" cy="3454485"/>
          </a:xfrm>
          <a:prstGeom prst="rect">
            <a:avLst/>
          </a:prstGeom>
        </p:spPr>
      </p:pic>
    </p:spTree>
    <p:extLst>
      <p:ext uri="{BB962C8B-B14F-4D97-AF65-F5344CB8AC3E}">
        <p14:creationId xmlns:p14="http://schemas.microsoft.com/office/powerpoint/2010/main" val="3570218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53" y="846138"/>
            <a:ext cx="5198211" cy="1143000"/>
          </a:xfrm>
        </p:spPr>
        <p:txBody>
          <a:bodyPr>
            <a:noAutofit/>
          </a:bodyPr>
          <a:lstStyle/>
          <a:p>
            <a:r>
              <a:rPr lang="en-US" sz="4800" dirty="0" smtClean="0">
                <a:latin typeface="American Typewriter"/>
                <a:cs typeface="American Typewriter"/>
              </a:rPr>
              <a:t>Dependent Variable</a:t>
            </a:r>
            <a:endParaRPr lang="en-US" sz="4800" dirty="0">
              <a:latin typeface="American Typewriter"/>
              <a:cs typeface="American Typewriter"/>
            </a:endParaRPr>
          </a:p>
        </p:txBody>
      </p:sp>
      <p:sp>
        <p:nvSpPr>
          <p:cNvPr id="5" name="Rectangle 4"/>
          <p:cNvSpPr/>
          <p:nvPr/>
        </p:nvSpPr>
        <p:spPr>
          <a:xfrm>
            <a:off x="422553" y="2452602"/>
            <a:ext cx="5063097" cy="2862322"/>
          </a:xfrm>
          <a:prstGeom prst="rect">
            <a:avLst/>
          </a:prstGeom>
        </p:spPr>
        <p:txBody>
          <a:bodyPr wrap="square">
            <a:spAutoFit/>
          </a:bodyPr>
          <a:lstStyle/>
          <a:p>
            <a:pPr algn="ctr"/>
            <a:r>
              <a:rPr lang="en-US" dirty="0" smtClean="0"/>
              <a:t>The </a:t>
            </a:r>
            <a:r>
              <a:rPr lang="en-US" b="1" dirty="0" smtClean="0">
                <a:solidFill>
                  <a:srgbClr val="B543BD"/>
                </a:solidFill>
              </a:rPr>
              <a:t>Dependent </a:t>
            </a:r>
            <a:r>
              <a:rPr lang="en-US" b="1" dirty="0">
                <a:solidFill>
                  <a:srgbClr val="B543BD"/>
                </a:solidFill>
              </a:rPr>
              <a:t>V</a:t>
            </a:r>
            <a:r>
              <a:rPr lang="en-US" b="1" dirty="0" smtClean="0">
                <a:solidFill>
                  <a:srgbClr val="B543BD"/>
                </a:solidFill>
              </a:rPr>
              <a:t>ariable </a:t>
            </a:r>
            <a:r>
              <a:rPr lang="en-US" dirty="0" smtClean="0"/>
              <a:t>is the part of the experiment that you can not directly control. It is the variable that you want to </a:t>
            </a:r>
            <a:r>
              <a:rPr lang="en-US" b="1" dirty="0" smtClean="0"/>
              <a:t>measure </a:t>
            </a:r>
            <a:r>
              <a:rPr lang="en-US" dirty="0" smtClean="0"/>
              <a:t>in the experiment. The Dependent </a:t>
            </a:r>
            <a:r>
              <a:rPr lang="en-US" dirty="0"/>
              <a:t>V</a:t>
            </a:r>
            <a:r>
              <a:rPr lang="en-US" dirty="0" smtClean="0"/>
              <a:t>ariable in our example experiment is the height of your two plants. This is the dependent variable because it is the change that we can not control, the change in the plants’ height</a:t>
            </a:r>
            <a:r>
              <a:rPr lang="en-US" u="sng" dirty="0" smtClean="0"/>
              <a:t> </a:t>
            </a:r>
            <a:r>
              <a:rPr lang="en-US" i="1" u="sng" dirty="0" smtClean="0"/>
              <a:t>depends</a:t>
            </a:r>
            <a:r>
              <a:rPr lang="en-US" u="sng" dirty="0" smtClean="0"/>
              <a:t> </a:t>
            </a:r>
            <a:r>
              <a:rPr lang="en-US" dirty="0" smtClean="0"/>
              <a:t>on which fertilizer they are given. The Dependent Variable will always be shown on the Y axis (vertical axis) of the graph. </a:t>
            </a:r>
          </a:p>
        </p:txBody>
      </p:sp>
      <p:grpSp>
        <p:nvGrpSpPr>
          <p:cNvPr id="7" name="Group 6"/>
          <p:cNvGrpSpPr/>
          <p:nvPr/>
        </p:nvGrpSpPr>
        <p:grpSpPr>
          <a:xfrm>
            <a:off x="6001656" y="1417638"/>
            <a:ext cx="6120571" cy="4266619"/>
            <a:chOff x="6402693" y="1301828"/>
            <a:chExt cx="6120571" cy="4266619"/>
          </a:xfrm>
        </p:grpSpPr>
        <p:grpSp>
          <p:nvGrpSpPr>
            <p:cNvPr id="8" name="Group 7"/>
            <p:cNvGrpSpPr/>
            <p:nvPr/>
          </p:nvGrpSpPr>
          <p:grpSpPr>
            <a:xfrm>
              <a:off x="7119964" y="1702257"/>
              <a:ext cx="4243166" cy="3742488"/>
              <a:chOff x="5890423" y="1702257"/>
              <a:chExt cx="4243166" cy="3742488"/>
            </a:xfrm>
          </p:grpSpPr>
          <p:cxnSp>
            <p:nvCxnSpPr>
              <p:cNvPr id="14" name="Straight Connector 13"/>
              <p:cNvCxnSpPr/>
              <p:nvPr/>
            </p:nvCxnSpPr>
            <p:spPr>
              <a:xfrm>
                <a:off x="5890423" y="1702257"/>
                <a:ext cx="0" cy="3728865"/>
              </a:xfrm>
              <a:prstGeom prst="line">
                <a:avLst/>
              </a:prstGeom>
              <a:ln w="76200" cmpd="sng">
                <a:solidFill>
                  <a:srgbClr val="B543BD"/>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5890423" y="5444744"/>
                <a:ext cx="4243166" cy="1"/>
              </a:xfrm>
              <a:prstGeom prst="line">
                <a:avLst/>
              </a:prstGeom>
              <a:ln/>
            </p:spPr>
            <p:style>
              <a:lnRef idx="2">
                <a:schemeClr val="dk1"/>
              </a:lnRef>
              <a:fillRef idx="0">
                <a:schemeClr val="dk1"/>
              </a:fillRef>
              <a:effectRef idx="1">
                <a:schemeClr val="dk1"/>
              </a:effectRef>
              <a:fontRef idx="minor">
                <a:schemeClr val="tx1"/>
              </a:fontRef>
            </p:style>
          </p:cxnSp>
        </p:grpSp>
        <p:sp>
          <p:nvSpPr>
            <p:cNvPr id="9" name="Rectangle 8"/>
            <p:cNvSpPr/>
            <p:nvPr/>
          </p:nvSpPr>
          <p:spPr>
            <a:xfrm>
              <a:off x="8077315" y="2642302"/>
              <a:ext cx="878244" cy="2741478"/>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 name="Rectangle 10"/>
            <p:cNvSpPr/>
            <p:nvPr/>
          </p:nvSpPr>
          <p:spPr>
            <a:xfrm>
              <a:off x="9816068" y="3647693"/>
              <a:ext cx="878244" cy="1736087"/>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2" name="TextBox 11"/>
            <p:cNvSpPr txBox="1"/>
            <p:nvPr/>
          </p:nvSpPr>
          <p:spPr>
            <a:xfrm>
              <a:off x="6402693" y="1301828"/>
              <a:ext cx="1235500"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13" name="TextBox 12"/>
            <p:cNvSpPr txBox="1"/>
            <p:nvPr/>
          </p:nvSpPr>
          <p:spPr>
            <a:xfrm>
              <a:off x="11228016" y="5199115"/>
              <a:ext cx="1295248" cy="369332"/>
            </a:xfrm>
            <a:prstGeom prst="rect">
              <a:avLst/>
            </a:prstGeom>
            <a:noFill/>
          </p:spPr>
          <p:txBody>
            <a:bodyPr wrap="square" rtlCol="0">
              <a:spAutoFit/>
            </a:bodyPr>
            <a:lstStyle/>
            <a:p>
              <a:pPr algn="ctr"/>
              <a:r>
                <a:rPr lang="en-US" b="1" dirty="0" smtClean="0"/>
                <a:t>X Axis</a:t>
              </a:r>
              <a:endParaRPr lang="en-US" b="1" dirty="0"/>
            </a:p>
          </p:txBody>
        </p:sp>
      </p:grpSp>
      <p:cxnSp>
        <p:nvCxnSpPr>
          <p:cNvPr id="17" name="Straight Arrow Connector 16"/>
          <p:cNvCxnSpPr/>
          <p:nvPr/>
        </p:nvCxnSpPr>
        <p:spPr>
          <a:xfrm flipH="1">
            <a:off x="6718927" y="972286"/>
            <a:ext cx="1617639"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8250515" y="643484"/>
            <a:ext cx="2711578" cy="369332"/>
          </a:xfrm>
          <a:prstGeom prst="rect">
            <a:avLst/>
          </a:prstGeom>
          <a:noFill/>
        </p:spPr>
        <p:txBody>
          <a:bodyPr wrap="square" rtlCol="0">
            <a:spAutoFit/>
          </a:bodyPr>
          <a:lstStyle/>
          <a:p>
            <a:r>
              <a:rPr lang="en-US" dirty="0" smtClean="0">
                <a:solidFill>
                  <a:srgbClr val="B543BD"/>
                </a:solidFill>
                <a:latin typeface="Chalkduster"/>
                <a:cs typeface="Chalkduster"/>
              </a:rPr>
              <a:t>Dependent Variable</a:t>
            </a:r>
            <a:endParaRPr lang="en-US" dirty="0">
              <a:solidFill>
                <a:srgbClr val="B543BD"/>
              </a:solidFill>
              <a:latin typeface="Chalkduster"/>
              <a:cs typeface="Chalkduster"/>
            </a:endParaRPr>
          </a:p>
        </p:txBody>
      </p:sp>
      <p:cxnSp>
        <p:nvCxnSpPr>
          <p:cNvPr id="22" name="Straight Connector 21"/>
          <p:cNvCxnSpPr/>
          <p:nvPr/>
        </p:nvCxnSpPr>
        <p:spPr>
          <a:xfrm>
            <a:off x="5907076"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27657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19" y="588414"/>
            <a:ext cx="3774002" cy="1143000"/>
          </a:xfrm>
        </p:spPr>
        <p:txBody>
          <a:bodyPr>
            <a:normAutofit/>
          </a:bodyPr>
          <a:lstStyle/>
          <a:p>
            <a:r>
              <a:rPr lang="en-US" sz="5400" dirty="0" smtClean="0">
                <a:latin typeface="American Typewriter"/>
                <a:cs typeface="American Typewriter"/>
              </a:rPr>
              <a:t>Patterns</a:t>
            </a:r>
            <a:endParaRPr lang="en-US" sz="5400" dirty="0">
              <a:latin typeface="American Typewriter"/>
              <a:cs typeface="American Typewriter"/>
            </a:endParaRPr>
          </a:p>
        </p:txBody>
      </p:sp>
      <p:grpSp>
        <p:nvGrpSpPr>
          <p:cNvPr id="4" name="Group 3"/>
          <p:cNvGrpSpPr/>
          <p:nvPr/>
        </p:nvGrpSpPr>
        <p:grpSpPr>
          <a:xfrm>
            <a:off x="5907076" y="1630193"/>
            <a:ext cx="6120571" cy="4266619"/>
            <a:chOff x="6402693" y="1301828"/>
            <a:chExt cx="6120571" cy="4266619"/>
          </a:xfrm>
        </p:grpSpPr>
        <p:grpSp>
          <p:nvGrpSpPr>
            <p:cNvPr id="5" name="Group 4"/>
            <p:cNvGrpSpPr/>
            <p:nvPr/>
          </p:nvGrpSpPr>
          <p:grpSpPr>
            <a:xfrm>
              <a:off x="7119964" y="1702257"/>
              <a:ext cx="4243166" cy="3742488"/>
              <a:chOff x="5890423" y="1702257"/>
              <a:chExt cx="4243166" cy="3742488"/>
            </a:xfrm>
          </p:grpSpPr>
          <p:cxnSp>
            <p:nvCxnSpPr>
              <p:cNvPr id="11" name="Straight Connector 10"/>
              <p:cNvCxnSpPr/>
              <p:nvPr/>
            </p:nvCxnSpPr>
            <p:spPr>
              <a:xfrm>
                <a:off x="5890423" y="1702257"/>
                <a:ext cx="0" cy="3728865"/>
              </a:xfrm>
              <a:prstGeom prst="line">
                <a:avLst/>
              </a:prstGeom>
              <a:ln w="57150" cmpd="sng">
                <a:solidFill>
                  <a:schemeClr val="tx1"/>
                </a:solidFill>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H="1">
                <a:off x="5890423" y="5444744"/>
                <a:ext cx="4243166" cy="1"/>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6402693" y="1301828"/>
              <a:ext cx="1235500" cy="369332"/>
            </a:xfrm>
            <a:prstGeom prst="rect">
              <a:avLst/>
            </a:prstGeom>
            <a:noFill/>
          </p:spPr>
          <p:txBody>
            <a:bodyPr wrap="square" rtlCol="0">
              <a:spAutoFit/>
            </a:bodyPr>
            <a:lstStyle/>
            <a:p>
              <a:pPr algn="ctr"/>
              <a:r>
                <a:rPr lang="en-US" b="1" dirty="0" smtClean="0"/>
                <a:t>Y Axis</a:t>
              </a:r>
              <a:endParaRPr lang="en-US" b="1" dirty="0"/>
            </a:p>
          </p:txBody>
        </p:sp>
        <p:sp>
          <p:nvSpPr>
            <p:cNvPr id="10" name="TextBox 9"/>
            <p:cNvSpPr txBox="1"/>
            <p:nvPr/>
          </p:nvSpPr>
          <p:spPr>
            <a:xfrm>
              <a:off x="11228016" y="5199115"/>
              <a:ext cx="1295248" cy="369332"/>
            </a:xfrm>
            <a:prstGeom prst="rect">
              <a:avLst/>
            </a:prstGeom>
            <a:noFill/>
          </p:spPr>
          <p:txBody>
            <a:bodyPr wrap="square" rtlCol="0">
              <a:spAutoFit/>
            </a:bodyPr>
            <a:lstStyle/>
            <a:p>
              <a:pPr algn="ctr"/>
              <a:r>
                <a:rPr lang="en-US" b="1" dirty="0" smtClean="0">
                  <a:solidFill>
                    <a:srgbClr val="000000"/>
                  </a:solidFill>
                </a:rPr>
                <a:t>X Axis</a:t>
              </a:r>
              <a:endParaRPr lang="en-US" b="1" dirty="0">
                <a:solidFill>
                  <a:srgbClr val="000000"/>
                </a:solidFill>
              </a:endParaRPr>
            </a:p>
          </p:txBody>
        </p:sp>
      </p:grpSp>
      <p:sp>
        <p:nvSpPr>
          <p:cNvPr id="13" name="TextBox 12"/>
          <p:cNvSpPr txBox="1"/>
          <p:nvPr/>
        </p:nvSpPr>
        <p:spPr>
          <a:xfrm>
            <a:off x="352798" y="2066168"/>
            <a:ext cx="4964409" cy="3693319"/>
          </a:xfrm>
          <a:prstGeom prst="rect">
            <a:avLst/>
          </a:prstGeom>
          <a:noFill/>
        </p:spPr>
        <p:txBody>
          <a:bodyPr wrap="square" rtlCol="0">
            <a:spAutoFit/>
          </a:bodyPr>
          <a:lstStyle/>
          <a:p>
            <a:pPr algn="ctr"/>
            <a:r>
              <a:rPr lang="en-US" dirty="0" smtClean="0"/>
              <a:t>Graphs are a major way that we express data so that we can visualize our data better. Graphs also allow us to see Patterns that form in our data. A </a:t>
            </a:r>
            <a:r>
              <a:rPr lang="en-US" b="1" dirty="0" smtClean="0">
                <a:solidFill>
                  <a:srgbClr val="3366FF"/>
                </a:solidFill>
              </a:rPr>
              <a:t>Pattern</a:t>
            </a:r>
            <a:r>
              <a:rPr lang="en-US" dirty="0" smtClean="0"/>
              <a:t> is when data is repeated in a way that </a:t>
            </a:r>
            <a:r>
              <a:rPr lang="en-US" b="1" dirty="0" smtClean="0"/>
              <a:t>shows a sequence</a:t>
            </a:r>
            <a:r>
              <a:rPr lang="en-US" dirty="0" smtClean="0"/>
              <a:t>. </a:t>
            </a:r>
          </a:p>
          <a:p>
            <a:pPr algn="ctr"/>
            <a:endParaRPr lang="en-US" dirty="0" smtClean="0"/>
          </a:p>
          <a:p>
            <a:pPr algn="ctr"/>
            <a:endParaRPr lang="en-US" dirty="0"/>
          </a:p>
          <a:p>
            <a:r>
              <a:rPr lang="en-US" dirty="0" smtClean="0"/>
              <a:t>For example, this line is increasing. This is a pattern because each individual point that makes up the line is increasing. So, the data points form a pattern and when they are put into a graph, it gives us a larger picture. This larger picture makes it very clear to see that our data points are increasing.</a:t>
            </a:r>
            <a:endParaRPr lang="en-US" dirty="0"/>
          </a:p>
        </p:txBody>
      </p:sp>
      <p:cxnSp>
        <p:nvCxnSpPr>
          <p:cNvPr id="17" name="Straight Arrow Connector 16"/>
          <p:cNvCxnSpPr/>
          <p:nvPr/>
        </p:nvCxnSpPr>
        <p:spPr>
          <a:xfrm flipV="1">
            <a:off x="6624347" y="2418285"/>
            <a:ext cx="3752448" cy="3354824"/>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19062546">
            <a:off x="6790348" y="3428675"/>
            <a:ext cx="3661604" cy="369332"/>
          </a:xfrm>
          <a:prstGeom prst="rect">
            <a:avLst/>
          </a:prstGeom>
          <a:noFill/>
        </p:spPr>
        <p:txBody>
          <a:bodyPr wrap="square" rtlCol="0">
            <a:spAutoFit/>
          </a:bodyPr>
          <a:lstStyle/>
          <a:p>
            <a:r>
              <a:rPr lang="en-US" dirty="0"/>
              <a:t>I</a:t>
            </a:r>
            <a:r>
              <a:rPr lang="en-US" dirty="0" smtClean="0"/>
              <a:t>ncreasing points create a pattern</a:t>
            </a:r>
            <a:endParaRPr lang="en-US" dirty="0"/>
          </a:p>
        </p:txBody>
      </p:sp>
      <p:sp>
        <p:nvSpPr>
          <p:cNvPr id="19" name="Oval 18"/>
          <p:cNvSpPr/>
          <p:nvPr/>
        </p:nvSpPr>
        <p:spPr>
          <a:xfrm>
            <a:off x="6759273" y="5436142"/>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509950" y="479920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901783" y="448693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335358" y="409216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700167" y="374090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9119021" y="337613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9483831" y="3024879"/>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878559" y="2687129"/>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119099" y="5153751"/>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577057" y="5720629"/>
            <a:ext cx="94580"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9" name="Straight Connector 28"/>
          <p:cNvCxnSpPr/>
          <p:nvPr/>
        </p:nvCxnSpPr>
        <p:spPr>
          <a:xfrm>
            <a:off x="5639480"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79803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49854" y="405303"/>
            <a:ext cx="3958855" cy="769441"/>
          </a:xfrm>
          <a:prstGeom prst="rect">
            <a:avLst/>
          </a:prstGeom>
          <a:noFill/>
        </p:spPr>
        <p:txBody>
          <a:bodyPr wrap="square" rtlCol="0">
            <a:spAutoFit/>
          </a:bodyPr>
          <a:lstStyle/>
          <a:p>
            <a:pPr algn="ctr"/>
            <a:r>
              <a:rPr lang="en-US" sz="4400" dirty="0" smtClean="0">
                <a:latin typeface="American Typewriter"/>
                <a:cs typeface="American Typewriter"/>
              </a:rPr>
              <a:t>Bar Graphs</a:t>
            </a:r>
            <a:endParaRPr lang="en-US" sz="4400" dirty="0">
              <a:latin typeface="American Typewriter"/>
              <a:cs typeface="American Typewriter"/>
            </a:endParaRPr>
          </a:p>
        </p:txBody>
      </p:sp>
      <p:sp>
        <p:nvSpPr>
          <p:cNvPr id="26" name="TextBox 25"/>
          <p:cNvSpPr txBox="1"/>
          <p:nvPr/>
        </p:nvSpPr>
        <p:spPr>
          <a:xfrm>
            <a:off x="175649" y="1778197"/>
            <a:ext cx="4688474" cy="4185761"/>
          </a:xfrm>
          <a:prstGeom prst="rect">
            <a:avLst/>
          </a:prstGeom>
          <a:noFill/>
        </p:spPr>
        <p:txBody>
          <a:bodyPr wrap="square" rtlCol="0">
            <a:spAutoFit/>
          </a:bodyPr>
          <a:lstStyle/>
          <a:p>
            <a:pPr algn="ctr"/>
            <a:r>
              <a:rPr lang="en-US" sz="1900" b="1" dirty="0" smtClean="0">
                <a:solidFill>
                  <a:srgbClr val="3366FF"/>
                </a:solidFill>
              </a:rPr>
              <a:t>Bar Graphs </a:t>
            </a:r>
            <a:r>
              <a:rPr lang="en-US" sz="1900" dirty="0" smtClean="0"/>
              <a:t>are used to show the </a:t>
            </a:r>
            <a:r>
              <a:rPr lang="en-US" sz="1900" b="1" u="sng" dirty="0" smtClean="0"/>
              <a:t>total change </a:t>
            </a:r>
            <a:r>
              <a:rPr lang="en-US" sz="1900" dirty="0" smtClean="0"/>
              <a:t>in something.</a:t>
            </a:r>
          </a:p>
          <a:p>
            <a:pPr algn="ctr"/>
            <a:endParaRPr lang="en-US" sz="1900" dirty="0"/>
          </a:p>
          <a:p>
            <a:pPr algn="ctr"/>
            <a:endParaRPr lang="en-US" sz="1900" dirty="0" smtClean="0"/>
          </a:p>
          <a:p>
            <a:r>
              <a:rPr lang="en-US" sz="1900" dirty="0" smtClean="0"/>
              <a:t> For our example, we took the final height of Plant A and the final height of Plant B from our chart and displayed it on this graph. As you can see, the Independent Variable</a:t>
            </a:r>
            <a:r>
              <a:rPr lang="en-US" sz="1900" b="1" dirty="0" smtClean="0">
                <a:solidFill>
                  <a:srgbClr val="FF6600"/>
                </a:solidFill>
              </a:rPr>
              <a:t> </a:t>
            </a:r>
            <a:r>
              <a:rPr lang="en-US" sz="1900" dirty="0" smtClean="0"/>
              <a:t>(the type of fertilizer used) goes on the </a:t>
            </a:r>
            <a:r>
              <a:rPr lang="en-US" sz="1900" dirty="0" smtClean="0">
                <a:solidFill>
                  <a:srgbClr val="000000"/>
                </a:solidFill>
              </a:rPr>
              <a:t>X axis</a:t>
            </a:r>
            <a:r>
              <a:rPr lang="en-US" sz="1900" dirty="0" smtClean="0"/>
              <a:t>. The </a:t>
            </a:r>
            <a:r>
              <a:rPr lang="en-US" sz="1900" dirty="0" smtClean="0">
                <a:solidFill>
                  <a:srgbClr val="000000"/>
                </a:solidFill>
              </a:rPr>
              <a:t>Dependent Variable </a:t>
            </a:r>
            <a:r>
              <a:rPr lang="en-US" sz="1900" dirty="0" smtClean="0"/>
              <a:t>(the height of the plant) goes on the </a:t>
            </a:r>
            <a:r>
              <a:rPr lang="en-US" sz="1900" dirty="0" smtClean="0">
                <a:solidFill>
                  <a:srgbClr val="000000"/>
                </a:solidFill>
              </a:rPr>
              <a:t>Y axis</a:t>
            </a:r>
            <a:r>
              <a:rPr lang="en-US" sz="1900" dirty="0" smtClean="0"/>
              <a:t>. By displaying our data this way, we are able to easily see that Plant B grew taller using Fertilizer 2 than Plant A did using Fertilizer 1. </a:t>
            </a:r>
            <a:endParaRPr lang="en-US" sz="1900" dirty="0"/>
          </a:p>
        </p:txBody>
      </p:sp>
      <p:cxnSp>
        <p:nvCxnSpPr>
          <p:cNvPr id="34" name="Straight Connector 33"/>
          <p:cNvCxnSpPr/>
          <p:nvPr/>
        </p:nvCxnSpPr>
        <p:spPr>
          <a:xfrm>
            <a:off x="4985726"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43" name="Group 42"/>
          <p:cNvGrpSpPr/>
          <p:nvPr/>
        </p:nvGrpSpPr>
        <p:grpSpPr>
          <a:xfrm>
            <a:off x="5346420" y="394321"/>
            <a:ext cx="6876377" cy="6057664"/>
            <a:chOff x="5346420" y="394321"/>
            <a:chExt cx="6876377" cy="6057664"/>
          </a:xfrm>
        </p:grpSpPr>
        <p:grpSp>
          <p:nvGrpSpPr>
            <p:cNvPr id="22" name="Group 21"/>
            <p:cNvGrpSpPr/>
            <p:nvPr/>
          </p:nvGrpSpPr>
          <p:grpSpPr>
            <a:xfrm>
              <a:off x="5346420" y="394321"/>
              <a:ext cx="5863396" cy="6057664"/>
              <a:chOff x="1159722" y="634969"/>
              <a:chExt cx="5863396" cy="6057664"/>
            </a:xfrm>
          </p:grpSpPr>
          <p:grpSp>
            <p:nvGrpSpPr>
              <p:cNvPr id="20" name="Group 19"/>
              <p:cNvGrpSpPr/>
              <p:nvPr/>
            </p:nvGrpSpPr>
            <p:grpSpPr>
              <a:xfrm>
                <a:off x="1159722" y="634969"/>
                <a:ext cx="5863396" cy="5670348"/>
                <a:chOff x="1159722" y="634969"/>
                <a:chExt cx="5863396" cy="5670348"/>
              </a:xfrm>
            </p:grpSpPr>
            <p:graphicFrame>
              <p:nvGraphicFramePr>
                <p:cNvPr id="4" name="Chart 3"/>
                <p:cNvGraphicFramePr/>
                <p:nvPr>
                  <p:extLst>
                    <p:ext uri="{D42A27DB-BD31-4B8C-83A1-F6EECF244321}">
                      <p14:modId xmlns:p14="http://schemas.microsoft.com/office/powerpoint/2010/main" val="757405137"/>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702290" y="5935985"/>
                  <a:ext cx="1297100" cy="369332"/>
                </a:xfrm>
                <a:prstGeom prst="rect">
                  <a:avLst/>
                </a:prstGeom>
                <a:noFill/>
              </p:spPr>
              <p:txBody>
                <a:bodyPr wrap="square" rtlCol="0">
                  <a:spAutoFit/>
                </a:bodyPr>
                <a:lstStyle/>
                <a:p>
                  <a:pPr algn="ctr"/>
                  <a:r>
                    <a:rPr lang="en-US" dirty="0" smtClean="0"/>
                    <a:t>Fertilizer 1</a:t>
                  </a:r>
                  <a:endParaRPr lang="en-US" dirty="0"/>
                </a:p>
              </p:txBody>
            </p:sp>
            <p:sp>
              <p:nvSpPr>
                <p:cNvPr id="7" name="TextBox 6"/>
                <p:cNvSpPr txBox="1"/>
                <p:nvPr/>
              </p:nvSpPr>
              <p:spPr>
                <a:xfrm>
                  <a:off x="4945192" y="5935985"/>
                  <a:ext cx="1297100" cy="369332"/>
                </a:xfrm>
                <a:prstGeom prst="rect">
                  <a:avLst/>
                </a:prstGeom>
                <a:noFill/>
              </p:spPr>
              <p:txBody>
                <a:bodyPr wrap="square" rtlCol="0">
                  <a:spAutoFit/>
                </a:bodyPr>
                <a:lstStyle/>
                <a:p>
                  <a:pPr algn="ctr"/>
                  <a:r>
                    <a:rPr lang="en-US" dirty="0" smtClean="0"/>
                    <a:t>Fertilizer 2</a:t>
                  </a:r>
                  <a:endParaRPr lang="en-US" dirty="0"/>
                </a:p>
              </p:txBody>
            </p:sp>
            <p:sp>
              <p:nvSpPr>
                <p:cNvPr id="8" name="TextBox 7"/>
                <p:cNvSpPr txBox="1"/>
                <p:nvPr/>
              </p:nvSpPr>
              <p:spPr>
                <a:xfrm rot="16200000">
                  <a:off x="406320" y="3398824"/>
                  <a:ext cx="1876136" cy="369332"/>
                </a:xfrm>
                <a:prstGeom prst="rect">
                  <a:avLst/>
                </a:prstGeom>
                <a:noFill/>
              </p:spPr>
              <p:txBody>
                <a:bodyPr wrap="square" rtlCol="0">
                  <a:spAutoFit/>
                </a:bodyPr>
                <a:lstStyle/>
                <a:p>
                  <a:pPr algn="ctr"/>
                  <a:r>
                    <a:rPr lang="en-US" b="1" dirty="0" smtClean="0">
                      <a:solidFill>
                        <a:srgbClr val="B543BD"/>
                      </a:solidFill>
                    </a:rPr>
                    <a:t>Plant Height (cm) </a:t>
                  </a:r>
                  <a:endParaRPr lang="en-US" b="1" dirty="0">
                    <a:solidFill>
                      <a:srgbClr val="B543BD"/>
                    </a:solidFill>
                  </a:endParaRPr>
                </a:p>
              </p:txBody>
            </p:sp>
            <p:sp>
              <p:nvSpPr>
                <p:cNvPr id="11" name="TextBox 10"/>
                <p:cNvSpPr txBox="1"/>
                <p:nvPr/>
              </p:nvSpPr>
              <p:spPr>
                <a:xfrm>
                  <a:off x="2925227"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17" name="Group 16"/>
                <p:cNvGrpSpPr/>
                <p:nvPr/>
              </p:nvGrpSpPr>
              <p:grpSpPr>
                <a:xfrm>
                  <a:off x="2925227" y="3871264"/>
                  <a:ext cx="3154926" cy="369522"/>
                  <a:chOff x="2925227" y="4388160"/>
                  <a:chExt cx="3154926" cy="369522"/>
                </a:xfrm>
              </p:grpSpPr>
              <p:sp>
                <p:nvSpPr>
                  <p:cNvPr id="12" name="TextBox 11"/>
                  <p:cNvSpPr txBox="1"/>
                  <p:nvPr/>
                </p:nvSpPr>
                <p:spPr>
                  <a:xfrm>
                    <a:off x="2925227" y="4388160"/>
                    <a:ext cx="959313" cy="369332"/>
                  </a:xfrm>
                  <a:prstGeom prst="rect">
                    <a:avLst/>
                  </a:prstGeom>
                  <a:noFill/>
                </p:spPr>
                <p:txBody>
                  <a:bodyPr wrap="square" rtlCol="0">
                    <a:spAutoFit/>
                  </a:bodyPr>
                  <a:lstStyle/>
                  <a:p>
                    <a:r>
                      <a:rPr lang="en-US" dirty="0" smtClean="0"/>
                      <a:t>Plant A</a:t>
                    </a:r>
                    <a:endParaRPr lang="en-US" dirty="0"/>
                  </a:p>
                </p:txBody>
              </p:sp>
              <p:sp>
                <p:nvSpPr>
                  <p:cNvPr id="16" name="TextBox 15"/>
                  <p:cNvSpPr txBox="1"/>
                  <p:nvPr/>
                </p:nvSpPr>
                <p:spPr>
                  <a:xfrm>
                    <a:off x="5120840" y="4388350"/>
                    <a:ext cx="959313" cy="369332"/>
                  </a:xfrm>
                  <a:prstGeom prst="rect">
                    <a:avLst/>
                  </a:prstGeom>
                  <a:noFill/>
                </p:spPr>
                <p:txBody>
                  <a:bodyPr wrap="square" rtlCol="0">
                    <a:spAutoFit/>
                  </a:bodyPr>
                  <a:lstStyle/>
                  <a:p>
                    <a:r>
                      <a:rPr lang="en-US" dirty="0" smtClean="0"/>
                      <a:t>Plant B</a:t>
                    </a:r>
                    <a:endParaRPr lang="en-US" dirty="0"/>
                  </a:p>
                </p:txBody>
              </p:sp>
            </p:grpSp>
          </p:grpSp>
          <p:sp>
            <p:nvSpPr>
              <p:cNvPr id="21" name="TextBox 20"/>
              <p:cNvSpPr txBox="1"/>
              <p:nvPr/>
            </p:nvSpPr>
            <p:spPr>
              <a:xfrm>
                <a:off x="3404884" y="6323301"/>
                <a:ext cx="2378017" cy="369332"/>
              </a:xfrm>
              <a:prstGeom prst="rect">
                <a:avLst/>
              </a:prstGeom>
              <a:noFill/>
            </p:spPr>
            <p:txBody>
              <a:bodyPr wrap="square" rtlCol="0">
                <a:spAutoFit/>
              </a:bodyPr>
              <a:lstStyle/>
              <a:p>
                <a:r>
                  <a:rPr lang="en-US" b="1" dirty="0" smtClean="0">
                    <a:solidFill>
                      <a:srgbClr val="FF6600"/>
                    </a:solidFill>
                  </a:rPr>
                  <a:t>Type of Fertilizer Used</a:t>
                </a:r>
                <a:endParaRPr lang="en-US" b="1" dirty="0">
                  <a:solidFill>
                    <a:srgbClr val="FF6600"/>
                  </a:solidFill>
                </a:endParaRPr>
              </a:p>
            </p:txBody>
          </p:sp>
        </p:grpSp>
        <p:sp>
          <p:nvSpPr>
            <p:cNvPr id="27" name="TextBox 26"/>
            <p:cNvSpPr txBox="1"/>
            <p:nvPr/>
          </p:nvSpPr>
          <p:spPr>
            <a:xfrm>
              <a:off x="1092754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sp>
          <p:nvSpPr>
            <p:cNvPr id="28" name="TextBox 27"/>
            <p:cNvSpPr txBox="1"/>
            <p:nvPr/>
          </p:nvSpPr>
          <p:spPr>
            <a:xfrm>
              <a:off x="5753101"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cxnSp>
          <p:nvCxnSpPr>
            <p:cNvPr id="30" name="Straight Connector 29"/>
            <p:cNvCxnSpPr/>
            <p:nvPr/>
          </p:nvCxnSpPr>
          <p:spPr>
            <a:xfrm>
              <a:off x="6397022" y="1513117"/>
              <a:ext cx="0" cy="4025972"/>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400725" y="5525579"/>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23483" y="4684572"/>
              <a:ext cx="485957" cy="369332"/>
            </a:xfrm>
            <a:prstGeom prst="rect">
              <a:avLst/>
            </a:prstGeom>
            <a:solidFill>
              <a:schemeClr val="bg1"/>
            </a:solidFill>
          </p:spPr>
          <p:txBody>
            <a:bodyPr wrap="square" rtlCol="0">
              <a:spAutoFit/>
            </a:bodyPr>
            <a:lstStyle/>
            <a:p>
              <a:pPr algn="ctr"/>
              <a:r>
                <a:rPr lang="en-US" dirty="0"/>
                <a:t>5</a:t>
              </a:r>
            </a:p>
          </p:txBody>
        </p:sp>
        <p:sp>
          <p:nvSpPr>
            <p:cNvPr id="38" name="TextBox 37"/>
            <p:cNvSpPr txBox="1"/>
            <p:nvPr/>
          </p:nvSpPr>
          <p:spPr>
            <a:xfrm>
              <a:off x="5823483" y="4002670"/>
              <a:ext cx="485957" cy="369332"/>
            </a:xfrm>
            <a:prstGeom prst="rect">
              <a:avLst/>
            </a:prstGeom>
            <a:solidFill>
              <a:schemeClr val="bg1"/>
            </a:solidFill>
          </p:spPr>
          <p:txBody>
            <a:bodyPr wrap="square" rtlCol="0">
              <a:spAutoFit/>
            </a:bodyPr>
            <a:lstStyle/>
            <a:p>
              <a:pPr algn="ctr"/>
              <a:r>
                <a:rPr lang="en-US" dirty="0" smtClean="0"/>
                <a:t>10</a:t>
              </a:r>
              <a:endParaRPr lang="en-US" dirty="0"/>
            </a:p>
          </p:txBody>
        </p:sp>
        <p:sp>
          <p:nvSpPr>
            <p:cNvPr id="39" name="TextBox 38"/>
            <p:cNvSpPr txBox="1"/>
            <p:nvPr/>
          </p:nvSpPr>
          <p:spPr>
            <a:xfrm>
              <a:off x="5823483" y="3261474"/>
              <a:ext cx="485957" cy="369332"/>
            </a:xfrm>
            <a:prstGeom prst="rect">
              <a:avLst/>
            </a:prstGeom>
            <a:solidFill>
              <a:schemeClr val="bg1"/>
            </a:solidFill>
          </p:spPr>
          <p:txBody>
            <a:bodyPr wrap="square" rtlCol="0">
              <a:spAutoFit/>
            </a:bodyPr>
            <a:lstStyle/>
            <a:p>
              <a:pPr algn="ctr"/>
              <a:r>
                <a:rPr lang="en-US" dirty="0" smtClean="0"/>
                <a:t>15</a:t>
              </a:r>
              <a:endParaRPr lang="en-US" dirty="0"/>
            </a:p>
          </p:txBody>
        </p:sp>
        <p:sp>
          <p:nvSpPr>
            <p:cNvPr id="40" name="TextBox 39"/>
            <p:cNvSpPr txBox="1"/>
            <p:nvPr/>
          </p:nvSpPr>
          <p:spPr>
            <a:xfrm>
              <a:off x="5823483" y="2612300"/>
              <a:ext cx="485957" cy="369332"/>
            </a:xfrm>
            <a:prstGeom prst="rect">
              <a:avLst/>
            </a:prstGeom>
            <a:solidFill>
              <a:schemeClr val="bg1"/>
            </a:solidFill>
          </p:spPr>
          <p:txBody>
            <a:bodyPr wrap="square" rtlCol="0">
              <a:spAutoFit/>
            </a:bodyPr>
            <a:lstStyle/>
            <a:p>
              <a:pPr algn="ctr"/>
              <a:r>
                <a:rPr lang="en-US" dirty="0" smtClean="0"/>
                <a:t>20</a:t>
              </a:r>
              <a:endParaRPr lang="en-US" dirty="0"/>
            </a:p>
          </p:txBody>
        </p:sp>
        <p:sp>
          <p:nvSpPr>
            <p:cNvPr id="41" name="TextBox 40"/>
            <p:cNvSpPr txBox="1"/>
            <p:nvPr/>
          </p:nvSpPr>
          <p:spPr>
            <a:xfrm>
              <a:off x="5823483" y="2035843"/>
              <a:ext cx="485957" cy="369332"/>
            </a:xfrm>
            <a:prstGeom prst="rect">
              <a:avLst/>
            </a:prstGeom>
            <a:solidFill>
              <a:schemeClr val="bg1"/>
            </a:solidFill>
          </p:spPr>
          <p:txBody>
            <a:bodyPr wrap="square" rtlCol="0">
              <a:spAutoFit/>
            </a:bodyPr>
            <a:lstStyle/>
            <a:p>
              <a:pPr algn="ctr"/>
              <a:r>
                <a:rPr lang="en-US" dirty="0" smtClean="0"/>
                <a:t>25</a:t>
              </a:r>
              <a:endParaRPr lang="en-US" dirty="0"/>
            </a:p>
          </p:txBody>
        </p:sp>
        <p:sp>
          <p:nvSpPr>
            <p:cNvPr id="42" name="TextBox 41"/>
            <p:cNvSpPr txBox="1"/>
            <p:nvPr/>
          </p:nvSpPr>
          <p:spPr>
            <a:xfrm>
              <a:off x="5823483" y="1328451"/>
              <a:ext cx="485957" cy="369332"/>
            </a:xfrm>
            <a:prstGeom prst="rect">
              <a:avLst/>
            </a:prstGeom>
            <a:solidFill>
              <a:schemeClr val="bg1"/>
            </a:solidFill>
          </p:spPr>
          <p:txBody>
            <a:bodyPr wrap="square" rtlCol="0">
              <a:spAutoFit/>
            </a:bodyPr>
            <a:lstStyle/>
            <a:p>
              <a:pPr algn="ctr"/>
              <a:r>
                <a:rPr lang="en-US" dirty="0" smtClean="0"/>
                <a:t>30</a:t>
              </a:r>
              <a:endParaRPr lang="en-US" dirty="0"/>
            </a:p>
          </p:txBody>
        </p:sp>
      </p:grpSp>
      <p:sp>
        <p:nvSpPr>
          <p:cNvPr id="45" name="Oval 44"/>
          <p:cNvSpPr/>
          <p:nvPr/>
        </p:nvSpPr>
        <p:spPr>
          <a:xfrm>
            <a:off x="6400725" y="5473098"/>
            <a:ext cx="94252"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564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01228" y="421833"/>
            <a:ext cx="3958855" cy="769441"/>
          </a:xfrm>
          <a:prstGeom prst="rect">
            <a:avLst/>
          </a:prstGeom>
          <a:noFill/>
        </p:spPr>
        <p:txBody>
          <a:bodyPr wrap="square" rtlCol="0">
            <a:spAutoFit/>
          </a:bodyPr>
          <a:lstStyle/>
          <a:p>
            <a:pPr algn="ctr"/>
            <a:r>
              <a:rPr lang="en-US" sz="4400" dirty="0" smtClean="0">
                <a:latin typeface="American Typewriter"/>
                <a:cs typeface="American Typewriter"/>
              </a:rPr>
              <a:t>Line Graphs</a:t>
            </a:r>
            <a:endParaRPr lang="en-US" sz="4400" dirty="0">
              <a:latin typeface="American Typewriter"/>
              <a:cs typeface="American Typewriter"/>
            </a:endParaRPr>
          </a:p>
        </p:txBody>
      </p:sp>
      <p:grpSp>
        <p:nvGrpSpPr>
          <p:cNvPr id="31" name="Group 30"/>
          <p:cNvGrpSpPr/>
          <p:nvPr/>
        </p:nvGrpSpPr>
        <p:grpSpPr>
          <a:xfrm>
            <a:off x="4898861" y="421833"/>
            <a:ext cx="7482756" cy="5921004"/>
            <a:chOff x="4189018" y="421833"/>
            <a:chExt cx="7844619" cy="6106331"/>
          </a:xfrm>
        </p:grpSpPr>
        <p:grpSp>
          <p:nvGrpSpPr>
            <p:cNvPr id="4" name="Group 3"/>
            <p:cNvGrpSpPr/>
            <p:nvPr/>
          </p:nvGrpSpPr>
          <p:grpSpPr>
            <a:xfrm>
              <a:off x="4189018" y="421833"/>
              <a:ext cx="7844619" cy="6106331"/>
              <a:chOff x="1150793" y="634969"/>
              <a:chExt cx="7844619" cy="6106331"/>
            </a:xfrm>
          </p:grpSpPr>
          <p:grpSp>
            <p:nvGrpSpPr>
              <p:cNvPr id="5" name="Group 4"/>
              <p:cNvGrpSpPr/>
              <p:nvPr/>
            </p:nvGrpSpPr>
            <p:grpSpPr>
              <a:xfrm>
                <a:off x="1150793" y="634969"/>
                <a:ext cx="7844619" cy="5681908"/>
                <a:chOff x="1150793" y="634969"/>
                <a:chExt cx="7844619" cy="5681908"/>
              </a:xfrm>
            </p:grpSpPr>
            <p:graphicFrame>
              <p:nvGraphicFramePr>
                <p:cNvPr id="7" name="Chart 6"/>
                <p:cNvGraphicFramePr/>
                <p:nvPr>
                  <p:extLst>
                    <p:ext uri="{D42A27DB-BD31-4B8C-83A1-F6EECF244321}">
                      <p14:modId xmlns:p14="http://schemas.microsoft.com/office/powerpoint/2010/main" val="1522226493"/>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308607" y="5935985"/>
                  <a:ext cx="702594" cy="380892"/>
                </a:xfrm>
                <a:prstGeom prst="rect">
                  <a:avLst/>
                </a:prstGeom>
                <a:noFill/>
              </p:spPr>
              <p:txBody>
                <a:bodyPr wrap="square" rtlCol="0">
                  <a:spAutoFit/>
                </a:bodyPr>
                <a:lstStyle/>
                <a:p>
                  <a:pPr algn="ctr"/>
                  <a:r>
                    <a:rPr lang="en-US" dirty="0" smtClean="0"/>
                    <a:t> 1</a:t>
                  </a:r>
                  <a:endParaRPr lang="en-US" dirty="0"/>
                </a:p>
              </p:txBody>
            </p:sp>
            <p:sp>
              <p:nvSpPr>
                <p:cNvPr id="10" name="TextBox 9"/>
                <p:cNvSpPr txBox="1"/>
                <p:nvPr/>
              </p:nvSpPr>
              <p:spPr>
                <a:xfrm rot="16200000">
                  <a:off x="361766" y="3418999"/>
                  <a:ext cx="1965248" cy="387193"/>
                </a:xfrm>
                <a:prstGeom prst="rect">
                  <a:avLst/>
                </a:prstGeom>
                <a:noFill/>
              </p:spPr>
              <p:txBody>
                <a:bodyPr wrap="square" rtlCol="0">
                  <a:spAutoFit/>
                </a:bodyPr>
                <a:lstStyle/>
                <a:p>
                  <a:pPr algn="ctr"/>
                  <a:r>
                    <a:rPr lang="en-US" b="1" dirty="0" smtClean="0">
                      <a:solidFill>
                        <a:srgbClr val="B543BD"/>
                      </a:solidFill>
                    </a:rPr>
                    <a:t>Plant Height (cm)</a:t>
                  </a:r>
                  <a:endParaRPr lang="en-US" b="1" dirty="0">
                    <a:solidFill>
                      <a:srgbClr val="B543BD"/>
                    </a:solidFill>
                  </a:endParaRPr>
                </a:p>
              </p:txBody>
            </p:sp>
            <p:sp>
              <p:nvSpPr>
                <p:cNvPr id="11" name="TextBox 10"/>
                <p:cNvSpPr txBox="1"/>
                <p:nvPr/>
              </p:nvSpPr>
              <p:spPr>
                <a:xfrm>
                  <a:off x="3094122"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12" name="Group 11"/>
                <p:cNvGrpSpPr/>
                <p:nvPr/>
              </p:nvGrpSpPr>
              <p:grpSpPr>
                <a:xfrm>
                  <a:off x="7323209" y="2629971"/>
                  <a:ext cx="1672203" cy="1774802"/>
                  <a:chOff x="7782598" y="2629971"/>
                  <a:chExt cx="1672203" cy="1774802"/>
                </a:xfrm>
              </p:grpSpPr>
              <p:grpSp>
                <p:nvGrpSpPr>
                  <p:cNvPr id="13" name="Group 12"/>
                  <p:cNvGrpSpPr/>
                  <p:nvPr/>
                </p:nvGrpSpPr>
                <p:grpSpPr>
                  <a:xfrm>
                    <a:off x="7782598" y="3133198"/>
                    <a:ext cx="1672203" cy="1271575"/>
                    <a:chOff x="7323209" y="3650094"/>
                    <a:chExt cx="1672203" cy="1271575"/>
                  </a:xfrm>
                </p:grpSpPr>
                <p:sp>
                  <p:nvSpPr>
                    <p:cNvPr id="15" name="TextBox 14"/>
                    <p:cNvSpPr txBox="1"/>
                    <p:nvPr/>
                  </p:nvSpPr>
                  <p:spPr>
                    <a:xfrm>
                      <a:off x="7633971" y="3650094"/>
                      <a:ext cx="1361441" cy="584776"/>
                    </a:xfrm>
                    <a:prstGeom prst="rect">
                      <a:avLst/>
                    </a:prstGeom>
                    <a:noFill/>
                  </p:spPr>
                  <p:txBody>
                    <a:bodyPr wrap="square" rtlCol="0">
                      <a:spAutoFit/>
                    </a:bodyPr>
                    <a:lstStyle/>
                    <a:p>
                      <a:r>
                        <a:rPr lang="en-US" sz="1600" dirty="0" smtClean="0"/>
                        <a:t>Plant A (Fertilizer 1)</a:t>
                      </a:r>
                      <a:endParaRPr lang="en-US" sz="1600" dirty="0"/>
                    </a:p>
                  </p:txBody>
                </p:sp>
                <p:sp>
                  <p:nvSpPr>
                    <p:cNvPr id="16" name="Rectangle 15"/>
                    <p:cNvSpPr/>
                    <p:nvPr/>
                  </p:nvSpPr>
                  <p:spPr>
                    <a:xfrm>
                      <a:off x="7323209" y="3717771"/>
                      <a:ext cx="310762" cy="3201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323209" y="4453019"/>
                      <a:ext cx="310762" cy="3087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TextBox 17"/>
                    <p:cNvSpPr txBox="1"/>
                    <p:nvPr/>
                  </p:nvSpPr>
                  <p:spPr>
                    <a:xfrm>
                      <a:off x="7633971" y="4336893"/>
                      <a:ext cx="1361441" cy="584776"/>
                    </a:xfrm>
                    <a:prstGeom prst="rect">
                      <a:avLst/>
                    </a:prstGeom>
                    <a:noFill/>
                  </p:spPr>
                  <p:txBody>
                    <a:bodyPr wrap="square" rtlCol="0">
                      <a:spAutoFit/>
                    </a:bodyPr>
                    <a:lstStyle/>
                    <a:p>
                      <a:r>
                        <a:rPr lang="en-US" sz="1600" dirty="0" smtClean="0"/>
                        <a:t>Plant B (Fertilizer 2)</a:t>
                      </a:r>
                      <a:endParaRPr lang="en-US" sz="1600" dirty="0"/>
                    </a:p>
                  </p:txBody>
                </p:sp>
              </p:grpSp>
              <p:sp>
                <p:nvSpPr>
                  <p:cNvPr id="14" name="TextBox 13"/>
                  <p:cNvSpPr txBox="1"/>
                  <p:nvPr/>
                </p:nvSpPr>
                <p:spPr>
                  <a:xfrm>
                    <a:off x="8093360" y="2629971"/>
                    <a:ext cx="999847" cy="369332"/>
                  </a:xfrm>
                  <a:prstGeom prst="rect">
                    <a:avLst/>
                  </a:prstGeom>
                  <a:noFill/>
                </p:spPr>
                <p:txBody>
                  <a:bodyPr wrap="square" rtlCol="0">
                    <a:spAutoFit/>
                  </a:bodyPr>
                  <a:lstStyle/>
                  <a:p>
                    <a:pPr algn="ctr"/>
                    <a:r>
                      <a:rPr lang="en-US" b="1" dirty="0" smtClean="0"/>
                      <a:t>Key</a:t>
                    </a:r>
                    <a:endParaRPr lang="en-US" b="1" dirty="0"/>
                  </a:p>
                </p:txBody>
              </p:sp>
            </p:grpSp>
          </p:grpSp>
          <p:sp>
            <p:nvSpPr>
              <p:cNvPr id="6" name="TextBox 5"/>
              <p:cNvSpPr txBox="1"/>
              <p:nvPr/>
            </p:nvSpPr>
            <p:spPr>
              <a:xfrm>
                <a:off x="3404884" y="6360408"/>
                <a:ext cx="2378017" cy="380892"/>
              </a:xfrm>
              <a:prstGeom prst="rect">
                <a:avLst/>
              </a:prstGeom>
              <a:noFill/>
            </p:spPr>
            <p:txBody>
              <a:bodyPr wrap="square" rtlCol="0">
                <a:spAutoFit/>
              </a:bodyPr>
              <a:lstStyle/>
              <a:p>
                <a:pPr algn="ctr"/>
                <a:r>
                  <a:rPr lang="en-US" b="1" dirty="0" smtClean="0">
                    <a:solidFill>
                      <a:srgbClr val="FF6600"/>
                    </a:solidFill>
                  </a:rPr>
                  <a:t>Day</a:t>
                </a:r>
                <a:endParaRPr lang="en-US" b="1" dirty="0">
                  <a:solidFill>
                    <a:srgbClr val="FF6600"/>
                  </a:solidFill>
                </a:endParaRPr>
              </a:p>
            </p:txBody>
          </p:sp>
        </p:grpSp>
        <p:sp>
          <p:nvSpPr>
            <p:cNvPr id="21" name="TextBox 20"/>
            <p:cNvSpPr txBox="1"/>
            <p:nvPr/>
          </p:nvSpPr>
          <p:spPr>
            <a:xfrm>
              <a:off x="6317802" y="5703960"/>
              <a:ext cx="702594" cy="380892"/>
            </a:xfrm>
            <a:prstGeom prst="rect">
              <a:avLst/>
            </a:prstGeom>
            <a:noFill/>
          </p:spPr>
          <p:txBody>
            <a:bodyPr wrap="square" rtlCol="0">
              <a:spAutoFit/>
            </a:bodyPr>
            <a:lstStyle/>
            <a:p>
              <a:pPr algn="ctr"/>
              <a:r>
                <a:rPr lang="en-US" dirty="0" smtClean="0"/>
                <a:t> 2</a:t>
              </a:r>
              <a:endParaRPr lang="en-US" dirty="0"/>
            </a:p>
          </p:txBody>
        </p:sp>
        <p:sp>
          <p:nvSpPr>
            <p:cNvPr id="22" name="TextBox 21"/>
            <p:cNvSpPr txBox="1"/>
            <p:nvPr/>
          </p:nvSpPr>
          <p:spPr>
            <a:xfrm>
              <a:off x="7417858" y="5703960"/>
              <a:ext cx="702594" cy="380892"/>
            </a:xfrm>
            <a:prstGeom prst="rect">
              <a:avLst/>
            </a:prstGeom>
            <a:noFill/>
          </p:spPr>
          <p:txBody>
            <a:bodyPr wrap="square" rtlCol="0">
              <a:spAutoFit/>
            </a:bodyPr>
            <a:lstStyle/>
            <a:p>
              <a:pPr algn="ctr"/>
              <a:r>
                <a:rPr lang="en-US" dirty="0" smtClean="0"/>
                <a:t> 3</a:t>
              </a:r>
              <a:endParaRPr lang="en-US" dirty="0"/>
            </a:p>
          </p:txBody>
        </p:sp>
        <p:sp>
          <p:nvSpPr>
            <p:cNvPr id="23" name="TextBox 22"/>
            <p:cNvSpPr txBox="1"/>
            <p:nvPr/>
          </p:nvSpPr>
          <p:spPr>
            <a:xfrm>
              <a:off x="8411086" y="5703960"/>
              <a:ext cx="702594" cy="380892"/>
            </a:xfrm>
            <a:prstGeom prst="rect">
              <a:avLst/>
            </a:prstGeom>
            <a:noFill/>
          </p:spPr>
          <p:txBody>
            <a:bodyPr wrap="square" rtlCol="0">
              <a:spAutoFit/>
            </a:bodyPr>
            <a:lstStyle/>
            <a:p>
              <a:pPr algn="ctr"/>
              <a:r>
                <a:rPr lang="en-US" dirty="0" smtClean="0"/>
                <a:t> 4</a:t>
              </a:r>
              <a:endParaRPr lang="en-US" dirty="0"/>
            </a:p>
          </p:txBody>
        </p:sp>
        <p:cxnSp>
          <p:nvCxnSpPr>
            <p:cNvPr id="26" name="Straight Connector 25"/>
            <p:cNvCxnSpPr/>
            <p:nvPr/>
          </p:nvCxnSpPr>
          <p:spPr>
            <a:xfrm>
              <a:off x="5228532" y="1534076"/>
              <a:ext cx="0" cy="4025972"/>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28532" y="5560048"/>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67279"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29" name="TextBox 28"/>
            <p:cNvSpPr txBox="1"/>
            <p:nvPr/>
          </p:nvSpPr>
          <p:spPr>
            <a:xfrm>
              <a:off x="972731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sp>
        <p:nvSpPr>
          <p:cNvPr id="32" name="Rectangle 31"/>
          <p:cNvSpPr/>
          <p:nvPr/>
        </p:nvSpPr>
        <p:spPr>
          <a:xfrm>
            <a:off x="239091" y="1491900"/>
            <a:ext cx="4284138" cy="3970318"/>
          </a:xfrm>
          <a:prstGeom prst="rect">
            <a:avLst/>
          </a:prstGeom>
        </p:spPr>
        <p:txBody>
          <a:bodyPr wrap="square">
            <a:spAutoFit/>
          </a:bodyPr>
          <a:lstStyle/>
          <a:p>
            <a:pPr algn="ctr"/>
            <a:r>
              <a:rPr lang="en-US" b="1" dirty="0" smtClean="0">
                <a:solidFill>
                  <a:srgbClr val="3366FF"/>
                </a:solidFill>
              </a:rPr>
              <a:t>Line Graphs </a:t>
            </a:r>
            <a:r>
              <a:rPr lang="en-US" dirty="0" smtClean="0"/>
              <a:t>show how something changes </a:t>
            </a:r>
            <a:r>
              <a:rPr lang="en-US" b="1" u="sng" dirty="0" smtClean="0"/>
              <a:t>over time</a:t>
            </a:r>
            <a:r>
              <a:rPr lang="en-US" dirty="0" smtClean="0"/>
              <a:t>. Line graphs help us see trends (patterns) in how things change over time. </a:t>
            </a:r>
          </a:p>
          <a:p>
            <a:pPr algn="ctr"/>
            <a:endParaRPr lang="en-US" dirty="0" smtClean="0"/>
          </a:p>
          <a:p>
            <a:pPr algn="ctr"/>
            <a:endParaRPr lang="en-US" dirty="0"/>
          </a:p>
          <a:p>
            <a:r>
              <a:rPr lang="en-US" dirty="0" smtClean="0"/>
              <a:t>For our example, we took all of the height measurements for Plant A and Plant B from our chart and </a:t>
            </a:r>
            <a:r>
              <a:rPr lang="en-US" dirty="0" smtClean="0">
                <a:solidFill>
                  <a:srgbClr val="000000"/>
                </a:solidFill>
              </a:rPr>
              <a:t>displayed it on this graph. As you can see, the Independent Variable (the type of fertilizer used) goes on the X axis. The Dependent Variable (the height of the plant) goes on the Y axis. </a:t>
            </a:r>
            <a:r>
              <a:rPr lang="en-US" dirty="0" smtClean="0"/>
              <a:t>Since this graph includes time, it helps us see that Plant B grew taller AND faster than Plant A. </a:t>
            </a:r>
            <a:endParaRPr lang="en-US" dirty="0"/>
          </a:p>
        </p:txBody>
      </p:sp>
      <p:cxnSp>
        <p:nvCxnSpPr>
          <p:cNvPr id="34" name="Straight Connector 33"/>
          <p:cNvCxnSpPr/>
          <p:nvPr/>
        </p:nvCxnSpPr>
        <p:spPr>
          <a:xfrm>
            <a:off x="4707190"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5362434" y="4499906"/>
            <a:ext cx="485957" cy="369332"/>
          </a:xfrm>
          <a:prstGeom prst="rect">
            <a:avLst/>
          </a:prstGeom>
          <a:solidFill>
            <a:schemeClr val="bg1"/>
          </a:solidFill>
        </p:spPr>
        <p:txBody>
          <a:bodyPr wrap="square" rtlCol="0">
            <a:spAutoFit/>
          </a:bodyPr>
          <a:lstStyle/>
          <a:p>
            <a:pPr algn="ctr"/>
            <a:r>
              <a:rPr lang="en-US" dirty="0"/>
              <a:t>5</a:t>
            </a:r>
          </a:p>
        </p:txBody>
      </p:sp>
      <p:sp>
        <p:nvSpPr>
          <p:cNvPr id="37" name="TextBox 36"/>
          <p:cNvSpPr txBox="1"/>
          <p:nvPr/>
        </p:nvSpPr>
        <p:spPr>
          <a:xfrm>
            <a:off x="5362435" y="1336628"/>
            <a:ext cx="485957" cy="369332"/>
          </a:xfrm>
          <a:prstGeom prst="rect">
            <a:avLst/>
          </a:prstGeom>
          <a:solidFill>
            <a:schemeClr val="bg1"/>
          </a:solidFill>
        </p:spPr>
        <p:txBody>
          <a:bodyPr wrap="square" rtlCol="0">
            <a:spAutoFit/>
          </a:bodyPr>
          <a:lstStyle/>
          <a:p>
            <a:pPr algn="ctr"/>
            <a:r>
              <a:rPr lang="en-US" dirty="0" smtClean="0"/>
              <a:t>30</a:t>
            </a:r>
            <a:endParaRPr lang="en-US" dirty="0"/>
          </a:p>
        </p:txBody>
      </p:sp>
      <p:sp>
        <p:nvSpPr>
          <p:cNvPr id="38" name="TextBox 37"/>
          <p:cNvSpPr txBox="1"/>
          <p:nvPr/>
        </p:nvSpPr>
        <p:spPr>
          <a:xfrm>
            <a:off x="5362435" y="1925593"/>
            <a:ext cx="485957" cy="369332"/>
          </a:xfrm>
          <a:prstGeom prst="rect">
            <a:avLst/>
          </a:prstGeom>
          <a:solidFill>
            <a:schemeClr val="bg1"/>
          </a:solidFill>
        </p:spPr>
        <p:txBody>
          <a:bodyPr wrap="square" rtlCol="0">
            <a:spAutoFit/>
          </a:bodyPr>
          <a:lstStyle/>
          <a:p>
            <a:pPr algn="ctr"/>
            <a:r>
              <a:rPr lang="en-US" dirty="0" smtClean="0"/>
              <a:t>25</a:t>
            </a:r>
            <a:endParaRPr lang="en-US" dirty="0"/>
          </a:p>
        </p:txBody>
      </p:sp>
      <p:sp>
        <p:nvSpPr>
          <p:cNvPr id="39" name="TextBox 38"/>
          <p:cNvSpPr txBox="1"/>
          <p:nvPr/>
        </p:nvSpPr>
        <p:spPr>
          <a:xfrm>
            <a:off x="5362435" y="2540532"/>
            <a:ext cx="485957" cy="369332"/>
          </a:xfrm>
          <a:prstGeom prst="rect">
            <a:avLst/>
          </a:prstGeom>
          <a:solidFill>
            <a:schemeClr val="bg1"/>
          </a:solidFill>
        </p:spPr>
        <p:txBody>
          <a:bodyPr wrap="square" rtlCol="0">
            <a:spAutoFit/>
          </a:bodyPr>
          <a:lstStyle/>
          <a:p>
            <a:pPr algn="ctr"/>
            <a:r>
              <a:rPr lang="en-US" dirty="0" smtClean="0"/>
              <a:t>20</a:t>
            </a:r>
            <a:endParaRPr lang="en-US" dirty="0"/>
          </a:p>
        </p:txBody>
      </p:sp>
      <p:sp>
        <p:nvSpPr>
          <p:cNvPr id="40" name="TextBox 39"/>
          <p:cNvSpPr txBox="1"/>
          <p:nvPr/>
        </p:nvSpPr>
        <p:spPr>
          <a:xfrm>
            <a:off x="5337526" y="3261447"/>
            <a:ext cx="485957" cy="369332"/>
          </a:xfrm>
          <a:prstGeom prst="rect">
            <a:avLst/>
          </a:prstGeom>
          <a:solidFill>
            <a:schemeClr val="bg1"/>
          </a:solidFill>
        </p:spPr>
        <p:txBody>
          <a:bodyPr wrap="square" rtlCol="0">
            <a:spAutoFit/>
          </a:bodyPr>
          <a:lstStyle/>
          <a:p>
            <a:pPr algn="ctr"/>
            <a:r>
              <a:rPr lang="en-US" dirty="0" smtClean="0"/>
              <a:t>15</a:t>
            </a:r>
            <a:endParaRPr lang="en-US" dirty="0"/>
          </a:p>
        </p:txBody>
      </p:sp>
      <p:sp>
        <p:nvSpPr>
          <p:cNvPr id="41" name="TextBox 40"/>
          <p:cNvSpPr txBox="1"/>
          <p:nvPr/>
        </p:nvSpPr>
        <p:spPr>
          <a:xfrm>
            <a:off x="5362434" y="3892558"/>
            <a:ext cx="485957" cy="369332"/>
          </a:xfrm>
          <a:prstGeom prst="rect">
            <a:avLst/>
          </a:prstGeom>
          <a:solidFill>
            <a:schemeClr val="bg1"/>
          </a:solidFill>
        </p:spPr>
        <p:txBody>
          <a:bodyPr wrap="square" rtlCol="0">
            <a:spAutoFit/>
          </a:bodyPr>
          <a:lstStyle/>
          <a:p>
            <a:pPr algn="ctr"/>
            <a:r>
              <a:rPr lang="en-US" dirty="0" smtClean="0"/>
              <a:t>10</a:t>
            </a:r>
            <a:endParaRPr lang="en-US" dirty="0"/>
          </a:p>
        </p:txBody>
      </p:sp>
      <p:sp>
        <p:nvSpPr>
          <p:cNvPr id="42" name="Oval 41"/>
          <p:cNvSpPr/>
          <p:nvPr/>
        </p:nvSpPr>
        <p:spPr>
          <a:xfrm>
            <a:off x="6223737" y="499448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7240930" y="432217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240778" y="3556974"/>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9317295" y="2752903"/>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9317295" y="2111612"/>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8240778" y="3128979"/>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7240930" y="3995366"/>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6223737" y="4903150"/>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Oval 49"/>
          <p:cNvSpPr/>
          <p:nvPr/>
        </p:nvSpPr>
        <p:spPr>
          <a:xfrm>
            <a:off x="5848391" y="5383781"/>
            <a:ext cx="130264" cy="11216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904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5267" y="695629"/>
            <a:ext cx="3337329" cy="830997"/>
          </a:xfrm>
          <a:prstGeom prst="rect">
            <a:avLst/>
          </a:prstGeom>
          <a:noFill/>
        </p:spPr>
        <p:txBody>
          <a:bodyPr wrap="square" rtlCol="0">
            <a:spAutoFit/>
          </a:bodyPr>
          <a:lstStyle/>
          <a:p>
            <a:r>
              <a:rPr lang="en-US" sz="4800" dirty="0" smtClean="0">
                <a:latin typeface="American Typewriter"/>
                <a:cs typeface="American Typewriter"/>
              </a:rPr>
              <a:t>Pie Charts</a:t>
            </a:r>
            <a:endParaRPr lang="en-US" sz="4800" dirty="0">
              <a:latin typeface="American Typewriter"/>
              <a:cs typeface="American Typewriter"/>
            </a:endParaRPr>
          </a:p>
        </p:txBody>
      </p:sp>
      <p:sp>
        <p:nvSpPr>
          <p:cNvPr id="16" name="TextBox 15"/>
          <p:cNvSpPr txBox="1"/>
          <p:nvPr/>
        </p:nvSpPr>
        <p:spPr>
          <a:xfrm>
            <a:off x="243206" y="1851667"/>
            <a:ext cx="4445267" cy="4524316"/>
          </a:xfrm>
          <a:prstGeom prst="rect">
            <a:avLst/>
          </a:prstGeom>
          <a:noFill/>
        </p:spPr>
        <p:txBody>
          <a:bodyPr wrap="square" rtlCol="0">
            <a:spAutoFit/>
          </a:bodyPr>
          <a:lstStyle/>
          <a:p>
            <a:pPr algn="ctr"/>
            <a:r>
              <a:rPr lang="en-US" b="1" dirty="0" smtClean="0">
                <a:solidFill>
                  <a:srgbClr val="3366FF"/>
                </a:solidFill>
              </a:rPr>
              <a:t>Pie Charts </a:t>
            </a:r>
            <a:r>
              <a:rPr lang="en-US" dirty="0" smtClean="0"/>
              <a:t>help us look </a:t>
            </a:r>
            <a:r>
              <a:rPr lang="en-US" b="1" u="sng" dirty="0" smtClean="0"/>
              <a:t>at fractions of a whole</a:t>
            </a:r>
            <a:r>
              <a:rPr lang="en-US" dirty="0" smtClean="0"/>
              <a:t>. Percentages and fractions represent what proportion of a group had a certain result. </a:t>
            </a:r>
          </a:p>
          <a:p>
            <a:pPr algn="ctr"/>
            <a:endParaRPr lang="en-US" dirty="0"/>
          </a:p>
          <a:p>
            <a:r>
              <a:rPr lang="en-US" dirty="0" smtClean="0"/>
              <a:t>For our example experiment, we decided to do multiple trials of testing Fertilizer 1 and Fertilizer 2. This time, we wanted to see how many plants grew over 20 cm for fertilizer 1 and fertilizer 2. We decided to test four plants using Fertilizer 1 and four plants using Fertilizer 2. The table expresses the results of the experiment. As you can see, it is much easier to understand the percentage of plants that grew over 20 cm for fertilizer 1 versus fertilizer 2 when it is in the form of pie charts.</a:t>
            </a:r>
            <a:endParaRPr lang="en-US" dirty="0"/>
          </a:p>
        </p:txBody>
      </p:sp>
      <p:sp>
        <p:nvSpPr>
          <p:cNvPr id="24" name="TextBox 23"/>
          <p:cNvSpPr txBox="1"/>
          <p:nvPr/>
        </p:nvSpPr>
        <p:spPr>
          <a:xfrm>
            <a:off x="6259575" y="5809470"/>
            <a:ext cx="1621374" cy="400110"/>
          </a:xfrm>
          <a:prstGeom prst="rect">
            <a:avLst/>
          </a:prstGeom>
          <a:noFill/>
        </p:spPr>
        <p:txBody>
          <a:bodyPr wrap="square" rtlCol="0">
            <a:spAutoFit/>
          </a:bodyPr>
          <a:lstStyle/>
          <a:p>
            <a:pPr algn="ctr"/>
            <a:r>
              <a:rPr lang="en-US" sz="2000" b="1" dirty="0" smtClean="0"/>
              <a:t>Fertilizer 1</a:t>
            </a:r>
            <a:endParaRPr lang="en-US" sz="2000" b="1" dirty="0"/>
          </a:p>
        </p:txBody>
      </p:sp>
      <p:sp>
        <p:nvSpPr>
          <p:cNvPr id="25" name="TextBox 24"/>
          <p:cNvSpPr txBox="1"/>
          <p:nvPr/>
        </p:nvSpPr>
        <p:spPr>
          <a:xfrm>
            <a:off x="9679683" y="5821985"/>
            <a:ext cx="1621374" cy="400110"/>
          </a:xfrm>
          <a:prstGeom prst="rect">
            <a:avLst/>
          </a:prstGeom>
          <a:noFill/>
        </p:spPr>
        <p:txBody>
          <a:bodyPr wrap="square" rtlCol="0">
            <a:spAutoFit/>
          </a:bodyPr>
          <a:lstStyle/>
          <a:p>
            <a:pPr algn="ctr"/>
            <a:r>
              <a:rPr lang="en-US" sz="2000" b="1" dirty="0" smtClean="0"/>
              <a:t>Fertilizer 2</a:t>
            </a:r>
            <a:endParaRPr lang="en-US" sz="2000" b="1" dirty="0"/>
          </a:p>
        </p:txBody>
      </p:sp>
      <p:grpSp>
        <p:nvGrpSpPr>
          <p:cNvPr id="34" name="Group 33"/>
          <p:cNvGrpSpPr/>
          <p:nvPr/>
        </p:nvGrpSpPr>
        <p:grpSpPr>
          <a:xfrm>
            <a:off x="9063083" y="2963513"/>
            <a:ext cx="2854574" cy="2729502"/>
            <a:chOff x="5472139" y="2924592"/>
            <a:chExt cx="2854574" cy="2729502"/>
          </a:xfrm>
        </p:grpSpPr>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5472139" y="2924592"/>
              <a:ext cx="2854574" cy="2729502"/>
            </a:xfrm>
            <a:prstGeom prst="rect">
              <a:avLst/>
            </a:prstGeom>
          </p:spPr>
        </p:pic>
        <p:grpSp>
          <p:nvGrpSpPr>
            <p:cNvPr id="33" name="Group 32"/>
            <p:cNvGrpSpPr/>
            <p:nvPr/>
          </p:nvGrpSpPr>
          <p:grpSpPr>
            <a:xfrm>
              <a:off x="5862380" y="3971591"/>
              <a:ext cx="2298974" cy="1015663"/>
              <a:chOff x="9195333" y="3966939"/>
              <a:chExt cx="2298974" cy="1015663"/>
            </a:xfrm>
          </p:grpSpPr>
          <p:sp>
            <p:nvSpPr>
              <p:cNvPr id="29" name="TextBox 28"/>
              <p:cNvSpPr txBox="1"/>
              <p:nvPr/>
            </p:nvSpPr>
            <p:spPr>
              <a:xfrm>
                <a:off x="10291787" y="3966939"/>
                <a:ext cx="1202520" cy="1015663"/>
              </a:xfrm>
              <a:prstGeom prst="rect">
                <a:avLst/>
              </a:prstGeom>
              <a:noFill/>
            </p:spPr>
            <p:txBody>
              <a:bodyPr wrap="square" rtlCol="0">
                <a:spAutoFit/>
              </a:bodyPr>
              <a:lstStyle/>
              <a:p>
                <a:pPr algn="ctr"/>
                <a:r>
                  <a:rPr lang="en-US" sz="2400" b="1" dirty="0" smtClean="0"/>
                  <a:t>50% </a:t>
                </a:r>
                <a:r>
                  <a:rPr lang="en-US" b="1" dirty="0" smtClean="0"/>
                  <a:t>Grew over 20 cm</a:t>
                </a:r>
                <a:endParaRPr lang="en-US" b="1" dirty="0"/>
              </a:p>
            </p:txBody>
          </p:sp>
          <p:sp>
            <p:nvSpPr>
              <p:cNvPr id="30" name="TextBox 29"/>
              <p:cNvSpPr txBox="1"/>
              <p:nvPr/>
            </p:nvSpPr>
            <p:spPr>
              <a:xfrm>
                <a:off x="9195333" y="4013106"/>
                <a:ext cx="918779" cy="461665"/>
              </a:xfrm>
              <a:prstGeom prst="rect">
                <a:avLst/>
              </a:prstGeom>
              <a:noFill/>
            </p:spPr>
            <p:txBody>
              <a:bodyPr wrap="square" rtlCol="0">
                <a:spAutoFit/>
              </a:bodyPr>
              <a:lstStyle/>
              <a:p>
                <a:pPr algn="ctr"/>
                <a:r>
                  <a:rPr lang="en-US" sz="2400" b="1" dirty="0" smtClean="0"/>
                  <a:t>50%</a:t>
                </a:r>
              </a:p>
            </p:txBody>
          </p:sp>
        </p:grpSp>
      </p:grpSp>
      <p:graphicFrame>
        <p:nvGraphicFramePr>
          <p:cNvPr id="31" name="Table 30"/>
          <p:cNvGraphicFramePr>
            <a:graphicFrameLocks noGrp="1"/>
          </p:cNvGraphicFramePr>
          <p:nvPr>
            <p:extLst>
              <p:ext uri="{D42A27DB-BD31-4B8C-83A1-F6EECF244321}">
                <p14:modId xmlns:p14="http://schemas.microsoft.com/office/powerpoint/2010/main" val="1346693922"/>
              </p:ext>
            </p:extLst>
          </p:nvPr>
        </p:nvGraphicFramePr>
        <p:xfrm>
          <a:off x="5310001" y="1364507"/>
          <a:ext cx="6636305" cy="1112520"/>
        </p:xfrm>
        <a:graphic>
          <a:graphicData uri="http://schemas.openxmlformats.org/drawingml/2006/table">
            <a:tbl>
              <a:tblPr firstRow="1" bandRow="1">
                <a:tableStyleId>{5C22544A-7EE6-4342-B048-85BDC9FD1C3A}</a:tableStyleId>
              </a:tblPr>
              <a:tblGrid>
                <a:gridCol w="1327261"/>
                <a:gridCol w="1327261"/>
                <a:gridCol w="1327261"/>
                <a:gridCol w="1327261"/>
                <a:gridCol w="1327261"/>
              </a:tblGrid>
              <a:tr h="370840">
                <a:tc>
                  <a:txBody>
                    <a:bodyPr/>
                    <a:lstStyle/>
                    <a:p>
                      <a:pPr algn="ctr"/>
                      <a:endParaRPr lang="en-US" dirty="0"/>
                    </a:p>
                  </a:txBody>
                  <a:tcPr/>
                </a:tc>
                <a:tc>
                  <a:txBody>
                    <a:bodyPr/>
                    <a:lstStyle/>
                    <a:p>
                      <a:pPr algn="ctr"/>
                      <a:r>
                        <a:rPr lang="en-US" dirty="0" smtClean="0"/>
                        <a:t>1</a:t>
                      </a:r>
                      <a:r>
                        <a:rPr lang="en-US" baseline="30000" dirty="0" smtClean="0"/>
                        <a:t>st</a:t>
                      </a:r>
                      <a:r>
                        <a:rPr lang="en-US" dirty="0" smtClean="0"/>
                        <a:t> Plant</a:t>
                      </a:r>
                      <a:endParaRPr lang="en-US" dirty="0"/>
                    </a:p>
                  </a:txBody>
                  <a:tcPr/>
                </a:tc>
                <a:tc>
                  <a:txBody>
                    <a:bodyPr/>
                    <a:lstStyle/>
                    <a:p>
                      <a:pPr algn="ctr"/>
                      <a:r>
                        <a:rPr lang="en-US" dirty="0" smtClean="0"/>
                        <a:t>2</a:t>
                      </a:r>
                      <a:r>
                        <a:rPr lang="en-US" baseline="30000" dirty="0" smtClean="0"/>
                        <a:t>nd</a:t>
                      </a:r>
                      <a:r>
                        <a:rPr lang="en-US" dirty="0" smtClean="0"/>
                        <a:t> Plant</a:t>
                      </a:r>
                      <a:endParaRPr lang="en-US" dirty="0"/>
                    </a:p>
                  </a:txBody>
                  <a:tcPr/>
                </a:tc>
                <a:tc>
                  <a:txBody>
                    <a:bodyPr/>
                    <a:lstStyle/>
                    <a:p>
                      <a:pPr algn="ctr"/>
                      <a:r>
                        <a:rPr lang="en-US" dirty="0" smtClean="0"/>
                        <a:t>3</a:t>
                      </a:r>
                      <a:r>
                        <a:rPr lang="en-US" baseline="30000" dirty="0" smtClean="0"/>
                        <a:t>rd</a:t>
                      </a:r>
                      <a:r>
                        <a:rPr lang="en-US" dirty="0" smtClean="0"/>
                        <a:t> Plant </a:t>
                      </a:r>
                      <a:endParaRPr lang="en-US" dirty="0"/>
                    </a:p>
                  </a:txBody>
                  <a:tcPr/>
                </a:tc>
                <a:tc>
                  <a:txBody>
                    <a:bodyPr/>
                    <a:lstStyle/>
                    <a:p>
                      <a:pPr algn="ctr"/>
                      <a:r>
                        <a:rPr lang="en-US" dirty="0" smtClean="0"/>
                        <a:t>4</a:t>
                      </a:r>
                      <a:r>
                        <a:rPr lang="en-US" baseline="30000" dirty="0" smtClean="0"/>
                        <a:t>th</a:t>
                      </a:r>
                      <a:r>
                        <a:rPr lang="en-US" dirty="0" smtClean="0"/>
                        <a:t> Plant</a:t>
                      </a:r>
                      <a:endParaRPr lang="en-US" dirty="0"/>
                    </a:p>
                  </a:txBody>
                  <a:tcPr/>
                </a:tc>
              </a:tr>
              <a:tr h="370840">
                <a:tc>
                  <a:txBody>
                    <a:bodyPr/>
                    <a:lstStyle/>
                    <a:p>
                      <a:pPr algn="ctr"/>
                      <a:r>
                        <a:rPr lang="en-US" dirty="0" smtClean="0"/>
                        <a:t>Fertilizer</a:t>
                      </a:r>
                      <a:r>
                        <a:rPr lang="en-US" baseline="0" dirty="0" smtClean="0"/>
                        <a:t> 1</a:t>
                      </a:r>
                      <a:endParaRPr lang="en-US" dirty="0"/>
                    </a:p>
                  </a:txBody>
                  <a:tcPr/>
                </a:tc>
                <a:tc>
                  <a:txBody>
                    <a:bodyPr/>
                    <a:lstStyle/>
                    <a:p>
                      <a:pPr algn="ctr"/>
                      <a:r>
                        <a:rPr lang="en-US" dirty="0" smtClean="0"/>
                        <a:t>18 cm</a:t>
                      </a:r>
                      <a:endParaRPr lang="en-US" dirty="0"/>
                    </a:p>
                  </a:txBody>
                  <a:tcPr/>
                </a:tc>
                <a:tc>
                  <a:txBody>
                    <a:bodyPr/>
                    <a:lstStyle/>
                    <a:p>
                      <a:pPr algn="ctr"/>
                      <a:r>
                        <a:rPr lang="en-US" dirty="0" smtClean="0"/>
                        <a:t>16cm</a:t>
                      </a:r>
                      <a:endParaRPr lang="en-US" dirty="0"/>
                    </a:p>
                  </a:txBody>
                  <a:tcPr/>
                </a:tc>
                <a:tc>
                  <a:txBody>
                    <a:bodyPr/>
                    <a:lstStyle/>
                    <a:p>
                      <a:pPr algn="ctr"/>
                      <a:r>
                        <a:rPr lang="en-US" dirty="0" smtClean="0"/>
                        <a:t>19cm</a:t>
                      </a:r>
                      <a:endParaRPr lang="en-US" dirty="0"/>
                    </a:p>
                  </a:txBody>
                  <a:tcPr/>
                </a:tc>
                <a:tc>
                  <a:txBody>
                    <a:bodyPr/>
                    <a:lstStyle/>
                    <a:p>
                      <a:pPr algn="ctr"/>
                      <a:r>
                        <a:rPr lang="en-US" dirty="0" smtClean="0"/>
                        <a:t>21 cm</a:t>
                      </a:r>
                      <a:endParaRPr lang="en-US" dirty="0"/>
                    </a:p>
                  </a:txBody>
                  <a:tcPr/>
                </a:tc>
              </a:tr>
              <a:tr h="370840">
                <a:tc>
                  <a:txBody>
                    <a:bodyPr/>
                    <a:lstStyle/>
                    <a:p>
                      <a:pPr algn="ctr"/>
                      <a:r>
                        <a:rPr lang="en-US" dirty="0" smtClean="0"/>
                        <a:t>Fertilizer 2</a:t>
                      </a:r>
                      <a:endParaRPr lang="en-US" dirty="0"/>
                    </a:p>
                  </a:txBody>
                  <a:tcPr/>
                </a:tc>
                <a:tc>
                  <a:txBody>
                    <a:bodyPr/>
                    <a:lstStyle/>
                    <a:p>
                      <a:pPr algn="ctr"/>
                      <a:r>
                        <a:rPr lang="en-US" dirty="0" smtClean="0"/>
                        <a:t>22 cm</a:t>
                      </a:r>
                      <a:endParaRPr lang="en-US" dirty="0"/>
                    </a:p>
                  </a:txBody>
                  <a:tcPr/>
                </a:tc>
                <a:tc>
                  <a:txBody>
                    <a:bodyPr/>
                    <a:lstStyle/>
                    <a:p>
                      <a:pPr algn="ctr"/>
                      <a:r>
                        <a:rPr lang="en-US" dirty="0" smtClean="0"/>
                        <a:t>19cm</a:t>
                      </a:r>
                      <a:endParaRPr lang="en-US" dirty="0"/>
                    </a:p>
                  </a:txBody>
                  <a:tcPr/>
                </a:tc>
                <a:tc>
                  <a:txBody>
                    <a:bodyPr/>
                    <a:lstStyle/>
                    <a:p>
                      <a:pPr algn="ctr"/>
                      <a:r>
                        <a:rPr lang="en-US" dirty="0" smtClean="0"/>
                        <a:t>24 cm</a:t>
                      </a:r>
                      <a:endParaRPr lang="en-US" dirty="0"/>
                    </a:p>
                  </a:txBody>
                  <a:tcPr/>
                </a:tc>
                <a:tc>
                  <a:txBody>
                    <a:bodyPr/>
                    <a:lstStyle/>
                    <a:p>
                      <a:pPr algn="ctr"/>
                      <a:r>
                        <a:rPr lang="en-US" dirty="0" smtClean="0"/>
                        <a:t>17cm</a:t>
                      </a:r>
                      <a:endParaRPr lang="en-US" dirty="0"/>
                    </a:p>
                  </a:txBody>
                  <a:tcPr/>
                </a:tc>
              </a:tr>
            </a:tbl>
          </a:graphicData>
        </a:graphic>
      </p:graphicFrame>
      <p:cxnSp>
        <p:nvCxnSpPr>
          <p:cNvPr id="35" name="Straight Connector 34"/>
          <p:cNvCxnSpPr/>
          <p:nvPr/>
        </p:nvCxnSpPr>
        <p:spPr>
          <a:xfrm>
            <a:off x="4923373"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7621369" y="695629"/>
            <a:ext cx="2634735" cy="400110"/>
          </a:xfrm>
          <a:prstGeom prst="rect">
            <a:avLst/>
          </a:prstGeom>
          <a:noFill/>
        </p:spPr>
        <p:txBody>
          <a:bodyPr wrap="square" rtlCol="0">
            <a:spAutoFit/>
          </a:bodyPr>
          <a:lstStyle/>
          <a:p>
            <a:pPr algn="ctr"/>
            <a:r>
              <a:rPr lang="en-US" sz="2000" dirty="0" smtClean="0"/>
              <a:t>Plant Growth Chart</a:t>
            </a:r>
            <a:endParaRPr lang="en-US" sz="2000" dirty="0"/>
          </a:p>
        </p:txBody>
      </p:sp>
      <p:grpSp>
        <p:nvGrpSpPr>
          <p:cNvPr id="2" name="Group 1"/>
          <p:cNvGrpSpPr/>
          <p:nvPr/>
        </p:nvGrpSpPr>
        <p:grpSpPr>
          <a:xfrm>
            <a:off x="5645202" y="2926274"/>
            <a:ext cx="2854574" cy="2766741"/>
            <a:chOff x="5645202" y="2926274"/>
            <a:chExt cx="2854574" cy="2766741"/>
          </a:xfrm>
        </p:grpSpPr>
        <p:grpSp>
          <p:nvGrpSpPr>
            <p:cNvPr id="32" name="Group 31"/>
            <p:cNvGrpSpPr/>
            <p:nvPr/>
          </p:nvGrpSpPr>
          <p:grpSpPr>
            <a:xfrm>
              <a:off x="5645202" y="2926274"/>
              <a:ext cx="2854574" cy="2766741"/>
              <a:chOff x="4893328" y="2713616"/>
              <a:chExt cx="2854574" cy="2766741"/>
            </a:xfrm>
          </p:grpSpPr>
          <p:pic>
            <p:nvPicPr>
              <p:cNvPr id="23" name="Picture 22"/>
              <p:cNvPicPr>
                <a:picLocks noChangeAspect="1"/>
              </p:cNvPicPr>
              <p:nvPr/>
            </p:nvPicPr>
            <p:blipFill>
              <a:blip r:embed="rId4">
                <a:clrChange>
                  <a:clrFrom>
                    <a:srgbClr val="FFFFFF"/>
                  </a:clrFrom>
                  <a:clrTo>
                    <a:srgbClr val="FFFFFF">
                      <a:alpha val="0"/>
                    </a:srgbClr>
                  </a:clrTo>
                </a:clrChange>
              </a:blip>
              <a:stretch>
                <a:fillRect/>
              </a:stretch>
            </p:blipFill>
            <p:spPr>
              <a:xfrm>
                <a:off x="4893328" y="2713616"/>
                <a:ext cx="2854574" cy="2766741"/>
              </a:xfrm>
              <a:prstGeom prst="rect">
                <a:avLst/>
              </a:prstGeom>
            </p:spPr>
          </p:pic>
          <p:sp>
            <p:nvSpPr>
              <p:cNvPr id="28" name="TextBox 27"/>
              <p:cNvSpPr txBox="1"/>
              <p:nvPr/>
            </p:nvSpPr>
            <p:spPr>
              <a:xfrm>
                <a:off x="5381330" y="4301896"/>
                <a:ext cx="918779" cy="461665"/>
              </a:xfrm>
              <a:prstGeom prst="rect">
                <a:avLst/>
              </a:prstGeom>
              <a:noFill/>
            </p:spPr>
            <p:txBody>
              <a:bodyPr wrap="square" rtlCol="0">
                <a:spAutoFit/>
              </a:bodyPr>
              <a:lstStyle/>
              <a:p>
                <a:pPr algn="ctr"/>
                <a:r>
                  <a:rPr lang="en-US" sz="2400" b="1" dirty="0"/>
                  <a:t>7</a:t>
                </a:r>
                <a:r>
                  <a:rPr lang="en-US" sz="2400" b="1" dirty="0" smtClean="0"/>
                  <a:t>5%</a:t>
                </a:r>
                <a:endParaRPr lang="en-US" sz="2400" b="1" dirty="0"/>
              </a:p>
            </p:txBody>
          </p:sp>
        </p:grpSp>
        <p:sp>
          <p:nvSpPr>
            <p:cNvPr id="39" name="TextBox 38"/>
            <p:cNvSpPr txBox="1"/>
            <p:nvPr/>
          </p:nvSpPr>
          <p:spPr>
            <a:xfrm>
              <a:off x="7070262" y="3293981"/>
              <a:ext cx="1202520" cy="1015663"/>
            </a:xfrm>
            <a:prstGeom prst="rect">
              <a:avLst/>
            </a:prstGeom>
            <a:noFill/>
          </p:spPr>
          <p:txBody>
            <a:bodyPr wrap="square" rtlCol="0">
              <a:spAutoFit/>
            </a:bodyPr>
            <a:lstStyle/>
            <a:p>
              <a:pPr algn="ctr"/>
              <a:r>
                <a:rPr lang="en-US" sz="2400" b="1" dirty="0" smtClean="0"/>
                <a:t>25% </a:t>
              </a:r>
              <a:r>
                <a:rPr lang="en-US" b="1" dirty="0" smtClean="0"/>
                <a:t>Grew over 20 cm</a:t>
              </a:r>
              <a:endParaRPr lang="en-US" b="1" dirty="0"/>
            </a:p>
          </p:txBody>
        </p:sp>
      </p:grpSp>
    </p:spTree>
    <p:extLst>
      <p:ext uri="{BB962C8B-B14F-4D97-AF65-F5344CB8AC3E}">
        <p14:creationId xmlns:p14="http://schemas.microsoft.com/office/powerpoint/2010/main" val="1603948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85328" y="272630"/>
            <a:ext cx="3948196" cy="114500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8407" y="268614"/>
            <a:ext cx="4572646" cy="1143000"/>
          </a:xfrm>
        </p:spPr>
        <p:txBody>
          <a:bodyPr>
            <a:normAutofit/>
          </a:bodyPr>
          <a:lstStyle/>
          <a:p>
            <a:r>
              <a:rPr lang="en-US" sz="5400" dirty="0" smtClean="0">
                <a:latin typeface="American Typewriter"/>
                <a:cs typeface="American Typewriter"/>
              </a:rPr>
              <a:t>Conclusion</a:t>
            </a:r>
            <a:endParaRPr lang="en-US" sz="5400" dirty="0">
              <a:latin typeface="American Typewriter"/>
              <a:cs typeface="American Typewriter"/>
            </a:endParaRPr>
          </a:p>
        </p:txBody>
      </p:sp>
      <p:sp>
        <p:nvSpPr>
          <p:cNvPr id="4" name="TextBox 3"/>
          <p:cNvSpPr txBox="1"/>
          <p:nvPr/>
        </p:nvSpPr>
        <p:spPr>
          <a:xfrm>
            <a:off x="251477" y="1552222"/>
            <a:ext cx="11920031" cy="5016758"/>
          </a:xfrm>
          <a:prstGeom prst="rect">
            <a:avLst/>
          </a:prstGeom>
          <a:noFill/>
        </p:spPr>
        <p:txBody>
          <a:bodyPr wrap="square" rtlCol="0">
            <a:spAutoFit/>
          </a:bodyPr>
          <a:lstStyle/>
          <a:p>
            <a:r>
              <a:rPr lang="en-US" sz="2000" dirty="0" smtClean="0"/>
              <a:t>	After analyzing all of your data by creating different types of graphs, it is clear that using Fertilizer 2 made Plant B grow taller than Plant A. The Bar Graph helped you understand that after four days, Fertilizer 2 helped Plant B grow to 25 centimeters while Fertilizer 1 only helped Plant A grow to 20 centimeters. The Line Graph helped you see that Fertilizer 2 helped Plant B grow taller and faster than Fertilizer 1 did for Plant A. When you completed this experiment multiple times to create your pie charts, you also learned that Fertilizer 2 consistently makes plants grow taller than Fertilizer 1. All of these different expressions of your results helps you to reach your conclusion.</a:t>
            </a:r>
          </a:p>
          <a:p>
            <a:endParaRPr lang="en-US" sz="2000" dirty="0"/>
          </a:p>
          <a:p>
            <a:r>
              <a:rPr lang="en-US" sz="2000" dirty="0" smtClean="0"/>
              <a:t>Let’s think back to our Question: </a:t>
            </a:r>
            <a:r>
              <a:rPr lang="en-US" sz="2000" b="1" dirty="0"/>
              <a:t>W</a:t>
            </a:r>
            <a:r>
              <a:rPr lang="en-US" sz="2000" b="1" dirty="0" smtClean="0"/>
              <a:t>hat type of fertilizer will make my favorite type of flower grow the tallest, Fertilizer 1 or Fertilizer 2?</a:t>
            </a:r>
          </a:p>
          <a:p>
            <a:endParaRPr lang="en-US" sz="2000" dirty="0" smtClean="0"/>
          </a:p>
          <a:p>
            <a:r>
              <a:rPr lang="en-US" sz="2000" dirty="0" smtClean="0"/>
              <a:t>Based on your results and graphs, we can come up with a conclusion/answer to the above question: </a:t>
            </a:r>
          </a:p>
          <a:p>
            <a:endParaRPr lang="en-US" sz="2000" b="1" dirty="0"/>
          </a:p>
          <a:p>
            <a:r>
              <a:rPr lang="en-US" sz="2000" b="1" dirty="0" smtClean="0"/>
              <a:t>Fertilizer 2 helped Plant A reach 25cm while Fertilizer 1 only helped plant B reach 20cm. When this experiment was repeated, Fertilizer 2 consistently produced taller plants than Fertilizer 1. Overall, Fertilizer 2 will help make my favorite type of flower grow the tallest.</a:t>
            </a:r>
            <a:endParaRPr lang="en-US" sz="2000" dirty="0"/>
          </a:p>
        </p:txBody>
      </p:sp>
    </p:spTree>
    <p:extLst>
      <p:ext uri="{BB962C8B-B14F-4D97-AF65-F5344CB8AC3E}">
        <p14:creationId xmlns:p14="http://schemas.microsoft.com/office/powerpoint/2010/main" val="1861725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91990" y="249488"/>
            <a:ext cx="7091665" cy="16115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78824" y="412962"/>
            <a:ext cx="7343143" cy="1143000"/>
          </a:xfrm>
        </p:spPr>
        <p:txBody>
          <a:bodyPr>
            <a:normAutofit fontScale="90000"/>
          </a:bodyPr>
          <a:lstStyle/>
          <a:p>
            <a:r>
              <a:rPr lang="en-US" sz="5400" dirty="0" smtClean="0">
                <a:latin typeface="American Typewriter"/>
                <a:cs typeface="American Typewriter"/>
              </a:rPr>
              <a:t>Steps of the </a:t>
            </a:r>
            <a:br>
              <a:rPr lang="en-US" sz="5400" dirty="0" smtClean="0">
                <a:latin typeface="American Typewriter"/>
                <a:cs typeface="American Typewriter"/>
              </a:rPr>
            </a:br>
            <a:r>
              <a:rPr lang="en-US" sz="5400" dirty="0" smtClean="0">
                <a:latin typeface="American Typewriter"/>
                <a:cs typeface="American Typewriter"/>
              </a:rPr>
              <a:t>Scientific </a:t>
            </a:r>
            <a:r>
              <a:rPr lang="en-US" sz="5400" dirty="0">
                <a:latin typeface="American Typewriter"/>
                <a:cs typeface="American Typewriter"/>
              </a:rPr>
              <a:t>M</a:t>
            </a:r>
            <a:r>
              <a:rPr lang="en-US" sz="5400" dirty="0" smtClean="0">
                <a:latin typeface="American Typewriter"/>
                <a:cs typeface="American Typewriter"/>
              </a:rPr>
              <a:t>ethod</a:t>
            </a:r>
            <a:endParaRPr lang="en-US" sz="5400" dirty="0">
              <a:latin typeface="American Typewriter"/>
              <a:cs typeface="American Typewriter"/>
            </a:endParaRPr>
          </a:p>
        </p:txBody>
      </p:sp>
      <p:sp>
        <p:nvSpPr>
          <p:cNvPr id="3" name="Content Placeholder 2"/>
          <p:cNvSpPr>
            <a:spLocks noGrp="1"/>
          </p:cNvSpPr>
          <p:nvPr>
            <p:ph idx="1"/>
          </p:nvPr>
        </p:nvSpPr>
        <p:spPr>
          <a:xfrm>
            <a:off x="823717" y="1555962"/>
            <a:ext cx="4720899" cy="4525963"/>
          </a:xfrm>
        </p:spPr>
        <p:txBody>
          <a:bodyPr/>
          <a:lstStyle/>
          <a:p>
            <a:endParaRPr lang="en-US" dirty="0" smtClean="0"/>
          </a:p>
          <a:p>
            <a:r>
              <a:rPr lang="en-US" b="1" dirty="0" smtClean="0"/>
              <a:t>Problem/Question</a:t>
            </a:r>
          </a:p>
          <a:p>
            <a:r>
              <a:rPr lang="en-US" b="1" dirty="0" smtClean="0"/>
              <a:t>Research </a:t>
            </a:r>
          </a:p>
          <a:p>
            <a:r>
              <a:rPr lang="en-US" b="1" dirty="0" smtClean="0"/>
              <a:t>Hypothesis</a:t>
            </a:r>
          </a:p>
          <a:p>
            <a:r>
              <a:rPr lang="en-US" b="1" dirty="0" smtClean="0"/>
              <a:t>Procedure/Experiment</a:t>
            </a:r>
          </a:p>
          <a:p>
            <a:r>
              <a:rPr lang="en-US" b="1" dirty="0" smtClean="0"/>
              <a:t>Analyze data </a:t>
            </a:r>
          </a:p>
          <a:p>
            <a:r>
              <a:rPr lang="en-US" b="1" dirty="0" smtClean="0"/>
              <a:t>Conclusion</a:t>
            </a:r>
            <a:endParaRPr lang="en-US" b="1" dirty="0"/>
          </a:p>
        </p:txBody>
      </p:sp>
      <p:pic>
        <p:nvPicPr>
          <p:cNvPr id="6" name="Picture 5" descr="Untitled9.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5422" y="1256428"/>
            <a:ext cx="9933924" cy="9933924"/>
          </a:xfrm>
          <a:prstGeom prst="rect">
            <a:avLst/>
          </a:prstGeom>
        </p:spPr>
      </p:pic>
      <p:cxnSp>
        <p:nvCxnSpPr>
          <p:cNvPr id="7" name="Straight Connector 6"/>
          <p:cNvCxnSpPr/>
          <p:nvPr/>
        </p:nvCxnSpPr>
        <p:spPr>
          <a:xfrm flipV="1">
            <a:off x="10917253" y="1"/>
            <a:ext cx="0" cy="1055281"/>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rot="5400000">
            <a:off x="10450453" y="588483"/>
            <a:ext cx="0" cy="93359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Connector 10"/>
          <p:cNvCxnSpPr>
            <a:endCxn id="4" idx="1"/>
          </p:cNvCxnSpPr>
          <p:nvPr/>
        </p:nvCxnSpPr>
        <p:spPr>
          <a:xfrm>
            <a:off x="418374" y="1055282"/>
            <a:ext cx="247361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V="1">
            <a:off x="418374" y="1055283"/>
            <a:ext cx="0" cy="521603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418373" y="6271313"/>
            <a:ext cx="6404910" cy="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6823283" y="6271313"/>
            <a:ext cx="0" cy="60757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Isosceles Triangle 24"/>
          <p:cNvSpPr/>
          <p:nvPr/>
        </p:nvSpPr>
        <p:spPr>
          <a:xfrm rot="16200000">
            <a:off x="9941066" y="917762"/>
            <a:ext cx="360080" cy="2750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 name="Isosceles Triangle 25"/>
          <p:cNvSpPr/>
          <p:nvPr/>
        </p:nvSpPr>
        <p:spPr>
          <a:xfrm rot="10800000">
            <a:off x="6636726" y="6549281"/>
            <a:ext cx="373113" cy="30871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819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1121193" y="3195048"/>
            <a:ext cx="4728493" cy="104039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8158" y="1202388"/>
            <a:ext cx="1219481" cy="5125739"/>
          </a:xfrm>
        </p:spPr>
        <p:txBody>
          <a:bodyPr vert="wordArtVert" anchor="ctr" anchorCtr="0">
            <a:normAutofit/>
          </a:bodyPr>
          <a:lstStyle/>
          <a:p>
            <a:r>
              <a:rPr lang="en-US" sz="5400" dirty="0" smtClean="0">
                <a:latin typeface="American Typewriter"/>
                <a:cs typeface="American Typewriter"/>
              </a:rPr>
              <a:t>Question</a:t>
            </a:r>
            <a:endParaRPr lang="en-US" sz="5400" dirty="0">
              <a:latin typeface="American Typewriter"/>
              <a:cs typeface="American Typewriter"/>
            </a:endParaRPr>
          </a:p>
        </p:txBody>
      </p:sp>
      <p:sp>
        <p:nvSpPr>
          <p:cNvPr id="3" name="Content Placeholder 2"/>
          <p:cNvSpPr>
            <a:spLocks noGrp="1"/>
          </p:cNvSpPr>
          <p:nvPr>
            <p:ph idx="1"/>
          </p:nvPr>
        </p:nvSpPr>
        <p:spPr>
          <a:xfrm>
            <a:off x="2034420" y="1323978"/>
            <a:ext cx="6995678" cy="5155005"/>
          </a:xfrm>
        </p:spPr>
        <p:txBody>
          <a:bodyPr>
            <a:normAutofit/>
          </a:bodyPr>
          <a:lstStyle/>
          <a:p>
            <a:r>
              <a:rPr lang="en-US" sz="2200" dirty="0" smtClean="0"/>
              <a:t>Everyday you are faced with problems or come up with questions. Having a </a:t>
            </a:r>
            <a:r>
              <a:rPr lang="en-US" sz="2200" b="1" dirty="0" smtClean="0">
                <a:solidFill>
                  <a:srgbClr val="FF6600"/>
                </a:solidFill>
              </a:rPr>
              <a:t>Question</a:t>
            </a:r>
            <a:r>
              <a:rPr lang="en-US" sz="2200" dirty="0" smtClean="0"/>
              <a:t> is the </a:t>
            </a:r>
            <a:r>
              <a:rPr lang="en-US" sz="2200" u="sng" dirty="0" smtClean="0"/>
              <a:t>first step </a:t>
            </a:r>
            <a:r>
              <a:rPr lang="en-US" sz="2200" dirty="0" smtClean="0"/>
              <a:t>to finding the solution.</a:t>
            </a:r>
          </a:p>
          <a:p>
            <a:endParaRPr lang="en-US" sz="2200" dirty="0" smtClean="0"/>
          </a:p>
          <a:p>
            <a:r>
              <a:rPr lang="en-US" sz="2200" dirty="0" smtClean="0"/>
              <a:t>For example, you bought seeds for your favorite flower but are not sure what the best fertilizer to use is. </a:t>
            </a:r>
          </a:p>
          <a:p>
            <a:r>
              <a:rPr lang="en-US" sz="2200" dirty="0" smtClean="0"/>
              <a:t>You have two types of fertilizer in your garage so you come up with the </a:t>
            </a:r>
            <a:r>
              <a:rPr lang="en-US" sz="2200" i="1" dirty="0"/>
              <a:t>Q</a:t>
            </a:r>
            <a:r>
              <a:rPr lang="en-US" sz="2200" i="1" dirty="0" smtClean="0"/>
              <a:t>uestion</a:t>
            </a:r>
            <a:r>
              <a:rPr lang="en-US" sz="2200" dirty="0" smtClean="0"/>
              <a:t>: </a:t>
            </a:r>
          </a:p>
          <a:p>
            <a:pPr marL="0" indent="0">
              <a:buNone/>
            </a:pPr>
            <a:endParaRPr lang="en-US" sz="2200" dirty="0" smtClean="0"/>
          </a:p>
          <a:p>
            <a:pPr marL="0" indent="0">
              <a:buNone/>
            </a:pPr>
            <a:r>
              <a:rPr lang="en-US" sz="2200" b="1" dirty="0" smtClean="0"/>
              <a:t>Which fertilizer will make my flower grow taller: Fertilizer 1 or Fertilizer 2?</a:t>
            </a:r>
            <a:endParaRPr lang="en-US" sz="2200" b="1" dirty="0"/>
          </a:p>
        </p:txBody>
      </p:sp>
      <p:pic>
        <p:nvPicPr>
          <p:cNvPr id="5" name="Picture 4" descr="Question_mark_(black_on_white).png"/>
          <p:cNvPicPr>
            <a:picLocks noChangeAspect="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9824507" y="947644"/>
            <a:ext cx="1784269" cy="2253563"/>
          </a:xfrm>
          <a:prstGeom prst="rect">
            <a:avLst/>
          </a:prstGeom>
          <a:noFill/>
        </p:spPr>
      </p:pic>
      <p:pic>
        <p:nvPicPr>
          <p:cNvPr id="12" name="Picture 1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308"/>
          <a:stretch/>
        </p:blipFill>
        <p:spPr>
          <a:xfrm>
            <a:off x="9030098" y="3504866"/>
            <a:ext cx="3040424" cy="2378022"/>
          </a:xfrm>
          <a:prstGeom prst="rect">
            <a:avLst/>
          </a:prstGeom>
        </p:spPr>
      </p:pic>
      <p:cxnSp>
        <p:nvCxnSpPr>
          <p:cNvPr id="15" name="Straight Connector 14"/>
          <p:cNvCxnSpPr/>
          <p:nvPr/>
        </p:nvCxnSpPr>
        <p:spPr>
          <a:xfrm flipV="1">
            <a:off x="10917253" y="1"/>
            <a:ext cx="0" cy="49986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H="1">
            <a:off x="1243054" y="499869"/>
            <a:ext cx="9674199"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Arrow Connector 23"/>
          <p:cNvCxnSpPr>
            <a:stCxn id="4" idx="1"/>
          </p:cNvCxnSpPr>
          <p:nvPr/>
        </p:nvCxnSpPr>
        <p:spPr>
          <a:xfrm>
            <a:off x="1243054" y="6079491"/>
            <a:ext cx="0" cy="81254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1074160" y="499869"/>
            <a:ext cx="337787" cy="851129"/>
            <a:chOff x="1074160" y="499869"/>
            <a:chExt cx="337787" cy="851129"/>
          </a:xfrm>
        </p:grpSpPr>
        <p:cxnSp>
          <p:nvCxnSpPr>
            <p:cNvPr id="22" name="Straight Arrow Connector 21"/>
            <p:cNvCxnSpPr>
              <a:endCxn id="4" idx="3"/>
            </p:cNvCxnSpPr>
            <p:nvPr/>
          </p:nvCxnSpPr>
          <p:spPr>
            <a:xfrm>
              <a:off x="1243054" y="499869"/>
              <a:ext cx="0" cy="8511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Isosceles Triangle 28"/>
            <p:cNvSpPr/>
            <p:nvPr/>
          </p:nvSpPr>
          <p:spPr>
            <a:xfrm rot="10800000">
              <a:off x="1074160" y="1053777"/>
              <a:ext cx="337787" cy="27020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30" name="Isosceles Triangle 29"/>
          <p:cNvSpPr/>
          <p:nvPr/>
        </p:nvSpPr>
        <p:spPr>
          <a:xfrm rot="10800000">
            <a:off x="1074160" y="6601311"/>
            <a:ext cx="337787" cy="27020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272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01208" y="343350"/>
            <a:ext cx="3545832" cy="113812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55418" y="323534"/>
            <a:ext cx="3805640" cy="1143000"/>
          </a:xfrm>
        </p:spPr>
        <p:txBody>
          <a:bodyPr/>
          <a:lstStyle/>
          <a:p>
            <a:r>
              <a:rPr lang="en-US" sz="5400" dirty="0" smtClean="0">
                <a:latin typeface="American Typewriter"/>
                <a:cs typeface="American Typewriter"/>
              </a:rPr>
              <a:t>Research</a:t>
            </a:r>
            <a:r>
              <a:rPr lang="en-US" dirty="0" smtClean="0"/>
              <a:t>	</a:t>
            </a:r>
            <a:endParaRPr lang="en-US" dirty="0"/>
          </a:p>
        </p:txBody>
      </p:sp>
      <p:sp>
        <p:nvSpPr>
          <p:cNvPr id="3" name="Content Placeholder 2"/>
          <p:cNvSpPr>
            <a:spLocks noGrp="1"/>
          </p:cNvSpPr>
          <p:nvPr>
            <p:ph idx="1"/>
          </p:nvPr>
        </p:nvSpPr>
        <p:spPr>
          <a:xfrm>
            <a:off x="350922" y="1951820"/>
            <a:ext cx="8477845" cy="1022126"/>
          </a:xfrm>
          <a:ln>
            <a:noFill/>
          </a:ln>
        </p:spPr>
        <p:txBody>
          <a:bodyPr>
            <a:normAutofit/>
          </a:bodyPr>
          <a:lstStyle/>
          <a:p>
            <a:r>
              <a:rPr lang="en-US" sz="2200" dirty="0" smtClean="0"/>
              <a:t>To begin answering your question, you have to </a:t>
            </a:r>
            <a:r>
              <a:rPr lang="en-US" sz="2200" b="1" dirty="0">
                <a:solidFill>
                  <a:srgbClr val="FF6600"/>
                </a:solidFill>
              </a:rPr>
              <a:t>R</a:t>
            </a:r>
            <a:r>
              <a:rPr lang="en-US" sz="2200" b="1" dirty="0" smtClean="0">
                <a:solidFill>
                  <a:srgbClr val="FF6600"/>
                </a:solidFill>
              </a:rPr>
              <a:t>esearch</a:t>
            </a:r>
            <a:r>
              <a:rPr lang="en-US" sz="2200" dirty="0" smtClean="0"/>
              <a:t> the topic your experiment is on. </a:t>
            </a:r>
          </a:p>
          <a:p>
            <a:pPr marL="0" indent="0">
              <a:buNone/>
            </a:pPr>
            <a:endParaRPr lang="en-US" sz="2800" dirty="0" smtClean="0"/>
          </a:p>
        </p:txBody>
      </p:sp>
      <p:sp>
        <p:nvSpPr>
          <p:cNvPr id="6" name="TextBox 5"/>
          <p:cNvSpPr txBox="1"/>
          <p:nvPr/>
        </p:nvSpPr>
        <p:spPr>
          <a:xfrm>
            <a:off x="350922" y="2973946"/>
            <a:ext cx="8740443" cy="3416320"/>
          </a:xfrm>
          <a:prstGeom prst="rect">
            <a:avLst/>
          </a:prstGeom>
          <a:noFill/>
        </p:spPr>
        <p:txBody>
          <a:bodyPr wrap="square" rtlCol="0">
            <a:spAutoFit/>
          </a:bodyPr>
          <a:lstStyle/>
          <a:p>
            <a:pPr marL="457200" indent="-457200">
              <a:buFont typeface="Arial"/>
              <a:buChar char="•"/>
            </a:pPr>
            <a:r>
              <a:rPr lang="en-US" sz="2200" dirty="0"/>
              <a:t>For example, if you researched plant fertilizers you would find that they have different nutrients in them. Some are better for making plants bigger and some are better for making them flower more.</a:t>
            </a:r>
          </a:p>
          <a:p>
            <a:pPr marL="457200" indent="-457200">
              <a:buFont typeface="Arial"/>
              <a:buChar char="•"/>
            </a:pPr>
            <a:endParaRPr lang="en-US" sz="2200" dirty="0"/>
          </a:p>
          <a:p>
            <a:pPr marL="800100" lvl="1" indent="-342900">
              <a:buFont typeface="Arial"/>
              <a:buChar char="•"/>
            </a:pPr>
            <a:r>
              <a:rPr lang="en-US" sz="2200" dirty="0"/>
              <a:t>Different fertilizers have different amounts of these nutrients for the plants. </a:t>
            </a:r>
          </a:p>
          <a:p>
            <a:pPr marL="800100" lvl="1" indent="-342900">
              <a:buFont typeface="Arial"/>
              <a:buChar char="•"/>
            </a:pPr>
            <a:endParaRPr lang="en-US" sz="2200" dirty="0"/>
          </a:p>
          <a:p>
            <a:pPr marL="800100" lvl="1" indent="-342900">
              <a:buFont typeface="Arial"/>
              <a:buChar char="•"/>
            </a:pPr>
            <a:r>
              <a:rPr lang="en-US" sz="2200" dirty="0"/>
              <a:t>You see Fertilizer 1 has a lot of flowering nutrients in it while Fertilizer 2 has lot of growth nutrients.</a:t>
            </a:r>
          </a:p>
          <a:p>
            <a:endParaRPr lang="en-US" dirty="0"/>
          </a:p>
        </p:txBody>
      </p:sp>
      <p:cxnSp>
        <p:nvCxnSpPr>
          <p:cNvPr id="8" name="Straight Arrow Connector 7"/>
          <p:cNvCxnSpPr/>
          <p:nvPr/>
        </p:nvCxnSpPr>
        <p:spPr>
          <a:xfrm>
            <a:off x="1214456" y="955738"/>
            <a:ext cx="1486754"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1214456" y="0"/>
            <a:ext cx="0" cy="93185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6247040" y="906861"/>
            <a:ext cx="4396509" cy="2499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0510158" y="1481478"/>
            <a:ext cx="0" cy="320062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16200000">
            <a:off x="11447284" y="3744980"/>
            <a:ext cx="0" cy="187425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V="1">
            <a:off x="9300320" y="906862"/>
            <a:ext cx="1343229" cy="24992"/>
          </a:xfrm>
          <a:prstGeom prst="line">
            <a:avLst/>
          </a:prstGeom>
          <a:ln w="254000" cmpd="sng"/>
        </p:spPr>
        <p:style>
          <a:lnRef idx="3">
            <a:schemeClr val="dk1"/>
          </a:lnRef>
          <a:fillRef idx="0">
            <a:schemeClr val="dk1"/>
          </a:fillRef>
          <a:effectRef idx="2">
            <a:schemeClr val="dk1"/>
          </a:effectRef>
          <a:fontRef idx="minor">
            <a:schemeClr val="tx1"/>
          </a:fontRef>
        </p:style>
      </p:cxnSp>
      <p:pic>
        <p:nvPicPr>
          <p:cNvPr id="9" name="Picture 8" descr="magGlass.png"/>
          <p:cNvPicPr>
            <a:picLocks noChangeAspect="1"/>
          </p:cNvPicPr>
          <p:nvPr/>
        </p:nvPicPr>
        <p:blipFill>
          <a:blip r:embed="rId3">
            <a:clrChange>
              <a:clrFrom>
                <a:srgbClr val="E5F5FF"/>
              </a:clrFrom>
              <a:clrTo>
                <a:srgbClr val="E5F5FF">
                  <a:alpha val="0"/>
                </a:srgbClr>
              </a:clrTo>
            </a:clrChange>
            <a:extLst>
              <a:ext uri="{28A0092B-C50C-407E-A947-70E740481C1C}">
                <a14:useLocalDpi xmlns:a14="http://schemas.microsoft.com/office/drawing/2010/main" val="0"/>
              </a:ext>
            </a:extLst>
          </a:blip>
          <a:stretch>
            <a:fillRect/>
          </a:stretch>
        </p:blipFill>
        <p:spPr>
          <a:xfrm>
            <a:off x="8674113" y="-522707"/>
            <a:ext cx="4283138" cy="4552517"/>
          </a:xfrm>
          <a:prstGeom prst="rect">
            <a:avLst/>
          </a:prstGeom>
        </p:spPr>
      </p:pic>
      <p:cxnSp>
        <p:nvCxnSpPr>
          <p:cNvPr id="26" name="Straight Connector 25"/>
          <p:cNvCxnSpPr/>
          <p:nvPr/>
        </p:nvCxnSpPr>
        <p:spPr>
          <a:xfrm>
            <a:off x="10487001" y="906861"/>
            <a:ext cx="9220" cy="846691"/>
          </a:xfrm>
          <a:prstGeom prst="line">
            <a:avLst/>
          </a:prstGeom>
          <a:ln w="254000" cmpd="sng"/>
        </p:spPr>
        <p:style>
          <a:lnRef idx="3">
            <a:schemeClr val="dk1"/>
          </a:lnRef>
          <a:fillRef idx="0">
            <a:schemeClr val="dk1"/>
          </a:fillRef>
          <a:effectRef idx="2">
            <a:schemeClr val="dk1"/>
          </a:effectRef>
          <a:fontRef idx="minor">
            <a:schemeClr val="tx1"/>
          </a:fontRef>
        </p:style>
      </p:cxnSp>
      <p:pic>
        <p:nvPicPr>
          <p:cNvPr id="39" name="Picture 38"/>
          <p:cNvPicPr>
            <a:picLocks noChangeAspect="1"/>
          </p:cNvPicPr>
          <p:nvPr/>
        </p:nvPicPr>
        <p:blipFill>
          <a:blip r:embed="rId4">
            <a:clrChange>
              <a:clrFrom>
                <a:srgbClr val="FFFFFF"/>
              </a:clrFrom>
              <a:clrTo>
                <a:srgbClr val="FFFFFF">
                  <a:alpha val="0"/>
                </a:srgbClr>
              </a:clrTo>
            </a:clrChange>
          </a:blip>
          <a:stretch>
            <a:fillRect/>
          </a:stretch>
        </p:blipFill>
        <p:spPr>
          <a:xfrm>
            <a:off x="8526934" y="2793333"/>
            <a:ext cx="1960067" cy="3596934"/>
          </a:xfrm>
          <a:prstGeom prst="rect">
            <a:avLst/>
          </a:prstGeom>
        </p:spPr>
      </p:pic>
      <p:sp>
        <p:nvSpPr>
          <p:cNvPr id="40" name="Isosceles Triangle 39"/>
          <p:cNvSpPr/>
          <p:nvPr/>
        </p:nvSpPr>
        <p:spPr>
          <a:xfrm rot="5400000">
            <a:off x="2441732" y="850293"/>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1" name="Isosceles Triangle 40"/>
          <p:cNvSpPr/>
          <p:nvPr/>
        </p:nvSpPr>
        <p:spPr>
          <a:xfrm rot="5400000">
            <a:off x="12084922" y="4566657"/>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419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953485" y="5253111"/>
            <a:ext cx="4227859" cy="13255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41886" y="5161036"/>
            <a:ext cx="5274600" cy="1417638"/>
          </a:xfrm>
        </p:spPr>
        <p:txBody>
          <a:bodyPr>
            <a:normAutofit/>
          </a:bodyPr>
          <a:lstStyle/>
          <a:p>
            <a:r>
              <a:rPr lang="en-US" sz="5400" dirty="0" smtClean="0">
                <a:latin typeface="American Typewriter"/>
                <a:cs typeface="American Typewriter"/>
              </a:rPr>
              <a:t>Hypothesis</a:t>
            </a:r>
            <a:endParaRPr lang="en-US" sz="5400" dirty="0">
              <a:latin typeface="American Typewriter"/>
              <a:cs typeface="American Typewriter"/>
            </a:endParaRPr>
          </a:p>
        </p:txBody>
      </p:sp>
      <p:sp>
        <p:nvSpPr>
          <p:cNvPr id="3" name="Content Placeholder 2"/>
          <p:cNvSpPr>
            <a:spLocks noGrp="1"/>
          </p:cNvSpPr>
          <p:nvPr>
            <p:ph idx="1"/>
          </p:nvPr>
        </p:nvSpPr>
        <p:spPr>
          <a:xfrm>
            <a:off x="3012018" y="2383398"/>
            <a:ext cx="7981781" cy="2396635"/>
          </a:xfrm>
        </p:spPr>
        <p:txBody>
          <a:bodyPr>
            <a:normAutofit/>
          </a:bodyPr>
          <a:lstStyle/>
          <a:p>
            <a:r>
              <a:rPr lang="en-US" sz="2200" dirty="0" smtClean="0"/>
              <a:t>After researching your topic you have enough information to predict how your experiment will go. This prediction is called a </a:t>
            </a:r>
            <a:r>
              <a:rPr lang="en-US" sz="2200" b="1" dirty="0" smtClean="0">
                <a:solidFill>
                  <a:srgbClr val="FF6600"/>
                </a:solidFill>
              </a:rPr>
              <a:t>Hypothesis</a:t>
            </a:r>
            <a:r>
              <a:rPr lang="en-US" sz="2200" dirty="0" smtClean="0"/>
              <a:t>.</a:t>
            </a:r>
          </a:p>
          <a:p>
            <a:r>
              <a:rPr lang="en-US" sz="2200" b="1" u="sng" dirty="0" smtClean="0"/>
              <a:t>If</a:t>
            </a:r>
            <a:r>
              <a:rPr lang="en-US" sz="2200" b="1" dirty="0" smtClean="0"/>
              <a:t> you use Fertilizer 1 on Plant A and Fertilizer 2 on Plant B, </a:t>
            </a:r>
            <a:r>
              <a:rPr lang="en-US" sz="2200" b="1" u="sng" dirty="0" smtClean="0"/>
              <a:t>then</a:t>
            </a:r>
            <a:r>
              <a:rPr lang="en-US" sz="2200" b="1" dirty="0" smtClean="0"/>
              <a:t> you can expect Plant B to grow taller </a:t>
            </a:r>
            <a:r>
              <a:rPr lang="en-US" sz="2200" b="1" u="sng" dirty="0" smtClean="0"/>
              <a:t>because</a:t>
            </a:r>
            <a:r>
              <a:rPr lang="en-US" sz="2200" b="1" dirty="0" smtClean="0"/>
              <a:t> its fertilizer has more growth nutrients.</a:t>
            </a:r>
            <a:endParaRPr lang="en-US" sz="2200" b="1" dirty="0"/>
          </a:p>
        </p:txBody>
      </p:sp>
      <p:pic>
        <p:nvPicPr>
          <p:cNvPr id="6" name="Picture 5" descr="khgkg.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26876" y="810690"/>
            <a:ext cx="6946350" cy="3969343"/>
          </a:xfrm>
          <a:prstGeom prst="rect">
            <a:avLst/>
          </a:prstGeom>
        </p:spPr>
      </p:pic>
      <p:cxnSp>
        <p:nvCxnSpPr>
          <p:cNvPr id="7" name="Straight Connector 6"/>
          <p:cNvCxnSpPr/>
          <p:nvPr/>
        </p:nvCxnSpPr>
        <p:spPr>
          <a:xfrm>
            <a:off x="0" y="4118959"/>
            <a:ext cx="2473616"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473616" y="4118959"/>
            <a:ext cx="2" cy="1874486"/>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8181344" y="5993445"/>
            <a:ext cx="3466767"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rot="10800000">
            <a:off x="11648111" y="0"/>
            <a:ext cx="0" cy="602639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2473618" y="5996438"/>
            <a:ext cx="147986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Isosceles Triangle 20"/>
          <p:cNvSpPr/>
          <p:nvPr/>
        </p:nvSpPr>
        <p:spPr>
          <a:xfrm>
            <a:off x="11495175" y="0"/>
            <a:ext cx="297037" cy="28609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Isosceles Triangle 21"/>
          <p:cNvSpPr/>
          <p:nvPr/>
        </p:nvSpPr>
        <p:spPr>
          <a:xfrm rot="5400000">
            <a:off x="3694007" y="5877997"/>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28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82627" y="317818"/>
            <a:ext cx="6897896" cy="1143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2986" y="185859"/>
            <a:ext cx="11109960" cy="1143000"/>
          </a:xfrm>
        </p:spPr>
        <p:txBody>
          <a:bodyPr>
            <a:normAutofit/>
          </a:bodyPr>
          <a:lstStyle/>
          <a:p>
            <a:r>
              <a:rPr lang="en-US" sz="5400" dirty="0" smtClean="0"/>
              <a:t>Design the Experiment</a:t>
            </a:r>
            <a:endParaRPr lang="en-US" sz="5400" dirty="0"/>
          </a:p>
        </p:txBody>
      </p:sp>
      <p:sp>
        <p:nvSpPr>
          <p:cNvPr id="3" name="Content Placeholder 2"/>
          <p:cNvSpPr>
            <a:spLocks noGrp="1"/>
          </p:cNvSpPr>
          <p:nvPr>
            <p:ph idx="1"/>
          </p:nvPr>
        </p:nvSpPr>
        <p:spPr>
          <a:xfrm>
            <a:off x="529203" y="4403442"/>
            <a:ext cx="8562161" cy="1683429"/>
          </a:xfrm>
        </p:spPr>
        <p:txBody>
          <a:bodyPr>
            <a:noAutofit/>
          </a:bodyPr>
          <a:lstStyle/>
          <a:p>
            <a:pPr marL="457200" lvl="1" indent="0">
              <a:buNone/>
            </a:pPr>
            <a:endParaRPr lang="en-US" sz="1800" dirty="0" smtClean="0"/>
          </a:p>
          <a:p>
            <a:pPr marL="0" indent="0">
              <a:buNone/>
            </a:pPr>
            <a:r>
              <a:rPr lang="en-US" sz="1800" u="sng" dirty="0" smtClean="0"/>
              <a:t>The Experiment</a:t>
            </a:r>
            <a:r>
              <a:rPr lang="en-US" sz="1800" dirty="0" smtClean="0"/>
              <a:t>: To test how the height depends on the type of fertilizer used, you will plant the seeds in the same soil, give them the same amount of water, sunlight and fertilizer, but give them different types of fertilizer. Then you will record the heights of the plants as they grow for several days and see which plant grows taller.</a:t>
            </a:r>
          </a:p>
        </p:txBody>
      </p:sp>
      <p:cxnSp>
        <p:nvCxnSpPr>
          <p:cNvPr id="5" name="Straight Connector 4"/>
          <p:cNvCxnSpPr/>
          <p:nvPr/>
        </p:nvCxnSpPr>
        <p:spPr>
          <a:xfrm flipH="1">
            <a:off x="11943038" y="6207977"/>
            <a:ext cx="3" cy="650023"/>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340094" y="6207977"/>
            <a:ext cx="11602944"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092" y="876792"/>
            <a:ext cx="0" cy="5331185"/>
          </a:xfrm>
          <a:prstGeom prst="line">
            <a:avLst/>
          </a:prstGeom>
        </p:spPr>
        <p:style>
          <a:lnRef idx="3">
            <a:schemeClr val="dk1"/>
          </a:lnRef>
          <a:fillRef idx="0">
            <a:schemeClr val="dk1"/>
          </a:fillRef>
          <a:effectRef idx="2">
            <a:schemeClr val="dk1"/>
          </a:effectRef>
          <a:fontRef idx="minor">
            <a:schemeClr val="tx1"/>
          </a:fontRef>
        </p:style>
      </p:cxnSp>
      <p:grpSp>
        <p:nvGrpSpPr>
          <p:cNvPr id="14" name="Group 13"/>
          <p:cNvGrpSpPr/>
          <p:nvPr/>
        </p:nvGrpSpPr>
        <p:grpSpPr>
          <a:xfrm rot="16200000">
            <a:off x="1417329" y="-344476"/>
            <a:ext cx="288058" cy="2442532"/>
            <a:chOff x="1140492" y="435163"/>
            <a:chExt cx="205125" cy="570295"/>
          </a:xfrm>
        </p:grpSpPr>
        <p:cxnSp>
          <p:nvCxnSpPr>
            <p:cNvPr id="15" name="Straight Arrow Connector 14"/>
            <p:cNvCxnSpPr/>
            <p:nvPr/>
          </p:nvCxnSpPr>
          <p:spPr>
            <a:xfrm rot="5400000" flipV="1">
              <a:off x="957905" y="720310"/>
              <a:ext cx="57029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Isosceles Triangle 15"/>
            <p:cNvSpPr/>
            <p:nvPr/>
          </p:nvSpPr>
          <p:spPr>
            <a:xfrm rot="10800000">
              <a:off x="1140492" y="951547"/>
              <a:ext cx="205125" cy="539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3">
            <a:clrChange>
              <a:clrFrom>
                <a:srgbClr val="FFFFFF"/>
              </a:clrFrom>
              <a:clrTo>
                <a:srgbClr val="FFFFFF">
                  <a:alpha val="0"/>
                </a:srgbClr>
              </a:clrTo>
            </a:clrChange>
          </a:blip>
          <a:stretch>
            <a:fillRect/>
          </a:stretch>
        </p:blipFill>
        <p:spPr>
          <a:xfrm>
            <a:off x="9396824" y="4403442"/>
            <a:ext cx="1073766" cy="1970476"/>
          </a:xfrm>
          <a:prstGeom prst="rect">
            <a:avLst/>
          </a:prstGeom>
        </p:spPr>
      </p:pic>
      <p:pic>
        <p:nvPicPr>
          <p:cNvPr id="29" name="Picture 28"/>
          <p:cNvPicPr>
            <a:picLocks noChangeAspect="1"/>
          </p:cNvPicPr>
          <p:nvPr/>
        </p:nvPicPr>
        <p:blipFill>
          <a:blip r:embed="rId4">
            <a:clrChange>
              <a:clrFrom>
                <a:srgbClr val="FFFFFF"/>
              </a:clrFrom>
              <a:clrTo>
                <a:srgbClr val="FFFFFF">
                  <a:alpha val="0"/>
                </a:srgbClr>
              </a:clrTo>
            </a:clrChange>
          </a:blip>
          <a:stretch>
            <a:fillRect/>
          </a:stretch>
        </p:blipFill>
        <p:spPr>
          <a:xfrm>
            <a:off x="10503365" y="4293383"/>
            <a:ext cx="1568486" cy="2080535"/>
          </a:xfrm>
          <a:prstGeom prst="rect">
            <a:avLst/>
          </a:prstGeom>
        </p:spPr>
      </p:pic>
      <p:pic>
        <p:nvPicPr>
          <p:cNvPr id="30" name="Picture 29"/>
          <p:cNvPicPr>
            <a:picLocks noChangeAspect="1"/>
          </p:cNvPicPr>
          <p:nvPr/>
        </p:nvPicPr>
        <p:blipFill>
          <a:blip r:embed="rId5">
            <a:clrChange>
              <a:clrFrom>
                <a:srgbClr val="FFFFFF"/>
              </a:clrFrom>
              <a:clrTo>
                <a:srgbClr val="FFFFFF">
                  <a:alpha val="0"/>
                </a:srgbClr>
              </a:clrTo>
            </a:clrChange>
          </a:blip>
          <a:stretch>
            <a:fillRect/>
          </a:stretch>
        </p:blipFill>
        <p:spPr>
          <a:xfrm>
            <a:off x="9680522" y="4193127"/>
            <a:ext cx="790068" cy="704239"/>
          </a:xfrm>
          <a:prstGeom prst="rect">
            <a:avLst/>
          </a:prstGeom>
        </p:spPr>
      </p:pic>
      <p:sp>
        <p:nvSpPr>
          <p:cNvPr id="31" name="TextBox 30"/>
          <p:cNvSpPr txBox="1"/>
          <p:nvPr/>
        </p:nvSpPr>
        <p:spPr>
          <a:xfrm>
            <a:off x="529203" y="1617800"/>
            <a:ext cx="10412075" cy="3139321"/>
          </a:xfrm>
          <a:prstGeom prst="rect">
            <a:avLst/>
          </a:prstGeom>
          <a:noFill/>
        </p:spPr>
        <p:txBody>
          <a:bodyPr wrap="square" rtlCol="0">
            <a:spAutoFit/>
          </a:bodyPr>
          <a:lstStyle/>
          <a:p>
            <a:r>
              <a:rPr lang="en-US" dirty="0"/>
              <a:t>Now you have to create an </a:t>
            </a:r>
            <a:r>
              <a:rPr lang="en-US" b="1" dirty="0">
                <a:solidFill>
                  <a:srgbClr val="FF6600"/>
                </a:solidFill>
              </a:rPr>
              <a:t>Experiment</a:t>
            </a:r>
            <a:r>
              <a:rPr lang="en-US" dirty="0"/>
              <a:t> to </a:t>
            </a:r>
            <a:r>
              <a:rPr lang="en-US" u="sng" dirty="0"/>
              <a:t>test your hypothesis </a:t>
            </a:r>
            <a:r>
              <a:rPr lang="en-US" dirty="0"/>
              <a:t>.</a:t>
            </a:r>
          </a:p>
          <a:p>
            <a:r>
              <a:rPr lang="en-US" dirty="0"/>
              <a:t>You need to figure out what the Variables are. A variable is something that changes (varies). Our variables are:</a:t>
            </a:r>
          </a:p>
          <a:p>
            <a:pPr marL="742950" lvl="1" indent="-285750">
              <a:buFont typeface="Arial"/>
              <a:buChar char="•"/>
            </a:pPr>
            <a:r>
              <a:rPr lang="en-US" dirty="0"/>
              <a:t>Type of fertilizer</a:t>
            </a:r>
          </a:p>
          <a:p>
            <a:pPr marL="742950" lvl="1" indent="-285750">
              <a:buFont typeface="Arial"/>
              <a:buChar char="•"/>
            </a:pPr>
            <a:r>
              <a:rPr lang="en-US" dirty="0"/>
              <a:t>Which day you measure the height</a:t>
            </a:r>
          </a:p>
          <a:p>
            <a:pPr marL="742950" lvl="1" indent="-285750">
              <a:buFont typeface="Arial"/>
              <a:buChar char="•"/>
            </a:pPr>
            <a:r>
              <a:rPr lang="en-US" dirty="0"/>
              <a:t>Height of the plants </a:t>
            </a:r>
          </a:p>
          <a:p>
            <a:endParaRPr lang="en-US" dirty="0"/>
          </a:p>
          <a:p>
            <a:r>
              <a:rPr lang="en-US" dirty="0"/>
              <a:t>There are two types of variables:</a:t>
            </a:r>
          </a:p>
          <a:p>
            <a:pPr marL="742950" lvl="1" indent="-285750">
              <a:buFont typeface="Arial"/>
              <a:buChar char="•"/>
            </a:pPr>
            <a:r>
              <a:rPr lang="en-US" b="1" dirty="0"/>
              <a:t>Independent Variable</a:t>
            </a:r>
            <a:r>
              <a:rPr lang="en-US" dirty="0"/>
              <a:t>: It does not depend on the other variables. This is the variable that you control.</a:t>
            </a:r>
          </a:p>
          <a:p>
            <a:pPr marL="742950" lvl="1" indent="-285750">
              <a:buFont typeface="Arial"/>
              <a:buChar char="•"/>
            </a:pPr>
            <a:r>
              <a:rPr lang="en-US" b="1" dirty="0"/>
              <a:t>Dependent Variable</a:t>
            </a:r>
            <a:r>
              <a:rPr lang="en-US" dirty="0"/>
              <a:t>: This variable depends on the other variables. It is the variable that you are trying to measure. </a:t>
            </a:r>
          </a:p>
          <a:p>
            <a:endParaRPr lang="en-US" dirty="0"/>
          </a:p>
        </p:txBody>
      </p:sp>
      <p:sp>
        <p:nvSpPr>
          <p:cNvPr id="33" name="TextBox 32"/>
          <p:cNvSpPr txBox="1"/>
          <p:nvPr/>
        </p:nvSpPr>
        <p:spPr>
          <a:xfrm>
            <a:off x="9623133" y="6284247"/>
            <a:ext cx="790068" cy="492443"/>
          </a:xfrm>
          <a:prstGeom prst="rect">
            <a:avLst/>
          </a:prstGeom>
          <a:noFill/>
        </p:spPr>
        <p:txBody>
          <a:bodyPr wrap="square" rtlCol="0">
            <a:spAutoFit/>
          </a:bodyPr>
          <a:lstStyle/>
          <a:p>
            <a:pPr algn="ctr"/>
            <a:r>
              <a:rPr lang="en-US" sz="2600" b="1" dirty="0" smtClean="0"/>
              <a:t>A</a:t>
            </a:r>
            <a:endParaRPr lang="en-US" sz="2600" b="1" dirty="0"/>
          </a:p>
        </p:txBody>
      </p:sp>
      <p:sp>
        <p:nvSpPr>
          <p:cNvPr id="34" name="TextBox 33"/>
          <p:cNvSpPr txBox="1"/>
          <p:nvPr/>
        </p:nvSpPr>
        <p:spPr>
          <a:xfrm>
            <a:off x="10941279" y="6288942"/>
            <a:ext cx="790068" cy="492443"/>
          </a:xfrm>
          <a:prstGeom prst="rect">
            <a:avLst/>
          </a:prstGeom>
          <a:noFill/>
        </p:spPr>
        <p:txBody>
          <a:bodyPr wrap="square" rtlCol="0">
            <a:spAutoFit/>
          </a:bodyPr>
          <a:lstStyle/>
          <a:p>
            <a:pPr algn="ctr"/>
            <a:r>
              <a:rPr lang="en-US" sz="2600" b="1" dirty="0"/>
              <a:t>B</a:t>
            </a:r>
          </a:p>
        </p:txBody>
      </p:sp>
      <p:pic>
        <p:nvPicPr>
          <p:cNvPr id="27" name="Picture 26"/>
          <p:cNvPicPr>
            <a:picLocks noChangeAspect="1"/>
          </p:cNvPicPr>
          <p:nvPr/>
        </p:nvPicPr>
        <p:blipFill>
          <a:blip r:embed="rId5">
            <a:clrChange>
              <a:clrFrom>
                <a:srgbClr val="FFFFFF"/>
              </a:clrFrom>
              <a:clrTo>
                <a:srgbClr val="FFFFFF">
                  <a:alpha val="0"/>
                </a:srgbClr>
              </a:clrTo>
            </a:clrChange>
          </a:blip>
          <a:stretch>
            <a:fillRect/>
          </a:stretch>
        </p:blipFill>
        <p:spPr>
          <a:xfrm>
            <a:off x="10982878" y="3766093"/>
            <a:ext cx="790068" cy="704239"/>
          </a:xfrm>
          <a:prstGeom prst="rect">
            <a:avLst/>
          </a:prstGeom>
        </p:spPr>
      </p:pic>
      <p:grpSp>
        <p:nvGrpSpPr>
          <p:cNvPr id="36" name="Group 35"/>
          <p:cNvGrpSpPr/>
          <p:nvPr/>
        </p:nvGrpSpPr>
        <p:grpSpPr>
          <a:xfrm rot="16200000">
            <a:off x="10884636" y="-441395"/>
            <a:ext cx="288058" cy="2663877"/>
            <a:chOff x="1140493" y="862449"/>
            <a:chExt cx="205125" cy="621976"/>
          </a:xfrm>
        </p:grpSpPr>
        <p:cxnSp>
          <p:nvCxnSpPr>
            <p:cNvPr id="37" name="Straight Arrow Connector 36"/>
            <p:cNvCxnSpPr/>
            <p:nvPr/>
          </p:nvCxnSpPr>
          <p:spPr>
            <a:xfrm rot="5400000">
              <a:off x="932066" y="1173434"/>
              <a:ext cx="621976" cy="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Isosceles Triangle 37"/>
            <p:cNvSpPr/>
            <p:nvPr/>
          </p:nvSpPr>
          <p:spPr>
            <a:xfrm rot="10800000">
              <a:off x="1140493" y="1430513"/>
              <a:ext cx="205125" cy="539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2694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43658" y="406402"/>
            <a:ext cx="7386266" cy="1143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43658" y="389471"/>
            <a:ext cx="7434852" cy="1143000"/>
          </a:xfrm>
        </p:spPr>
        <p:txBody>
          <a:bodyPr>
            <a:noAutofit/>
          </a:bodyPr>
          <a:lstStyle/>
          <a:p>
            <a:r>
              <a:rPr lang="en-US" sz="4800" dirty="0" smtClean="0">
                <a:latin typeface="American Typewriter"/>
                <a:cs typeface="American Typewriter"/>
              </a:rPr>
              <a:t>Independent Variables</a:t>
            </a:r>
            <a:endParaRPr lang="en-US" sz="4800" dirty="0">
              <a:latin typeface="American Typewriter"/>
              <a:cs typeface="American Typewriter"/>
            </a:endParaRPr>
          </a:p>
        </p:txBody>
      </p:sp>
      <p:sp>
        <p:nvSpPr>
          <p:cNvPr id="3" name="Content Placeholder 2"/>
          <p:cNvSpPr>
            <a:spLocks noGrp="1"/>
          </p:cNvSpPr>
          <p:nvPr>
            <p:ph idx="1"/>
          </p:nvPr>
        </p:nvSpPr>
        <p:spPr>
          <a:xfrm>
            <a:off x="617220" y="2079979"/>
            <a:ext cx="7031439" cy="4525963"/>
          </a:xfrm>
        </p:spPr>
        <p:txBody>
          <a:bodyPr>
            <a:normAutofit/>
          </a:bodyPr>
          <a:lstStyle/>
          <a:p>
            <a:r>
              <a:rPr lang="en-US" sz="2200" b="1" dirty="0" smtClean="0"/>
              <a:t>Fertilizer</a:t>
            </a:r>
            <a:r>
              <a:rPr lang="en-US" sz="2200" dirty="0" smtClean="0"/>
              <a:t>: The type of fertilizer that you use is your choice. It </a:t>
            </a:r>
            <a:r>
              <a:rPr lang="en-US" sz="2200" u="sng" dirty="0" smtClean="0"/>
              <a:t>does not depend </a:t>
            </a:r>
            <a:r>
              <a:rPr lang="en-US" sz="2200" dirty="0" smtClean="0"/>
              <a:t>on the height of the plants or on the day, so it is an </a:t>
            </a:r>
            <a:r>
              <a:rPr lang="en-US" sz="2200" i="1" dirty="0" smtClean="0"/>
              <a:t>Independent Variable.</a:t>
            </a:r>
          </a:p>
          <a:p>
            <a:endParaRPr lang="en-US" sz="2200" dirty="0" smtClean="0"/>
          </a:p>
          <a:p>
            <a:r>
              <a:rPr lang="en-US" sz="2200" b="1" dirty="0" smtClean="0"/>
              <a:t>Day</a:t>
            </a:r>
            <a:r>
              <a:rPr lang="en-US" sz="2200" dirty="0" smtClean="0"/>
              <a:t>: You will make measurements on different days, but the days </a:t>
            </a:r>
            <a:r>
              <a:rPr lang="en-US" sz="2200" u="sng" dirty="0" smtClean="0"/>
              <a:t>do not depend </a:t>
            </a:r>
            <a:r>
              <a:rPr lang="en-US" sz="2200" dirty="0" smtClean="0"/>
              <a:t>on the fertilizer or on the height of the plants. Therefore, the day is an </a:t>
            </a:r>
            <a:r>
              <a:rPr lang="en-US" sz="2200" i="1" dirty="0" smtClean="0"/>
              <a:t>Independent Variable</a:t>
            </a:r>
            <a:r>
              <a:rPr lang="en-US" sz="2200" dirty="0" smtClean="0"/>
              <a:t>.</a:t>
            </a:r>
            <a:endParaRPr lang="en-US" sz="2200" dirty="0"/>
          </a:p>
        </p:txBody>
      </p:sp>
      <p:grpSp>
        <p:nvGrpSpPr>
          <p:cNvPr id="5" name="Group 4"/>
          <p:cNvGrpSpPr/>
          <p:nvPr/>
        </p:nvGrpSpPr>
        <p:grpSpPr>
          <a:xfrm rot="16200000">
            <a:off x="1327799" y="-451009"/>
            <a:ext cx="288058" cy="2943660"/>
            <a:chOff x="1140491" y="355756"/>
            <a:chExt cx="205125" cy="687301"/>
          </a:xfrm>
        </p:grpSpPr>
        <p:cxnSp>
          <p:nvCxnSpPr>
            <p:cNvPr id="6" name="Straight Arrow Connector 5"/>
            <p:cNvCxnSpPr/>
            <p:nvPr/>
          </p:nvCxnSpPr>
          <p:spPr>
            <a:xfrm rot="5400000">
              <a:off x="899402" y="699407"/>
              <a:ext cx="6873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Isosceles Triangle 6"/>
            <p:cNvSpPr/>
            <p:nvPr/>
          </p:nvSpPr>
          <p:spPr>
            <a:xfrm rot="10800000">
              <a:off x="1140491" y="989146"/>
              <a:ext cx="205125" cy="539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10" name="Straight Connector 9"/>
          <p:cNvCxnSpPr/>
          <p:nvPr/>
        </p:nvCxnSpPr>
        <p:spPr>
          <a:xfrm>
            <a:off x="10329924" y="1020822"/>
            <a:ext cx="874939"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1204863" y="1020822"/>
            <a:ext cx="0" cy="490584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1204863" y="5925182"/>
            <a:ext cx="1139537" cy="0"/>
          </a:xfrm>
          <a:prstGeom prst="line">
            <a:avLst/>
          </a:prstGeom>
        </p:spPr>
        <p:style>
          <a:lnRef idx="3">
            <a:schemeClr val="dk1"/>
          </a:lnRef>
          <a:fillRef idx="0">
            <a:schemeClr val="dk1"/>
          </a:fillRef>
          <a:effectRef idx="2">
            <a:schemeClr val="dk1"/>
          </a:effectRef>
          <a:fontRef idx="minor">
            <a:schemeClr val="tx1"/>
          </a:fontRef>
        </p:style>
      </p:cxnSp>
      <p:sp>
        <p:nvSpPr>
          <p:cNvPr id="18" name="Isosceles Triangle 17"/>
          <p:cNvSpPr/>
          <p:nvPr/>
        </p:nvSpPr>
        <p:spPr>
          <a:xfrm rot="5400000">
            <a:off x="12094053" y="5799069"/>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clrChange>
              <a:clrFrom>
                <a:srgbClr val="FFFFFF"/>
              </a:clrFrom>
              <a:clrTo>
                <a:srgbClr val="FFFFFF">
                  <a:alpha val="0"/>
                </a:srgbClr>
              </a:clrTo>
            </a:clrChange>
          </a:blip>
          <a:stretch>
            <a:fillRect/>
          </a:stretch>
        </p:blipFill>
        <p:spPr>
          <a:xfrm>
            <a:off x="7195131" y="3725332"/>
            <a:ext cx="2435951" cy="2880609"/>
          </a:xfrm>
          <a:prstGeom prst="rect">
            <a:avLst/>
          </a:prstGeom>
        </p:spPr>
      </p:pic>
      <p:sp>
        <p:nvSpPr>
          <p:cNvPr id="20" name="Oval Callout 19"/>
          <p:cNvSpPr/>
          <p:nvPr/>
        </p:nvSpPr>
        <p:spPr>
          <a:xfrm>
            <a:off x="8072017" y="2286001"/>
            <a:ext cx="2812182" cy="1594471"/>
          </a:xfrm>
          <a:prstGeom prst="wedgeEllipseCallout">
            <a:avLst>
              <a:gd name="adj1" fmla="val -14520"/>
              <a:gd name="adj2" fmla="val 7694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p:cNvSpPr txBox="1"/>
          <p:nvPr/>
        </p:nvSpPr>
        <p:spPr>
          <a:xfrm>
            <a:off x="8076858" y="2564601"/>
            <a:ext cx="2812182" cy="1200329"/>
          </a:xfrm>
          <a:prstGeom prst="rect">
            <a:avLst/>
          </a:prstGeom>
          <a:noFill/>
        </p:spPr>
        <p:txBody>
          <a:bodyPr wrap="square" rtlCol="0">
            <a:spAutoFit/>
          </a:bodyPr>
          <a:lstStyle/>
          <a:p>
            <a:pPr algn="ctr"/>
            <a:r>
              <a:rPr lang="en-US" dirty="0" smtClean="0"/>
              <a:t>I chose which fertilizer to give the plants and which days to make the measurements!</a:t>
            </a:r>
            <a:endParaRPr lang="en-US" dirty="0"/>
          </a:p>
        </p:txBody>
      </p:sp>
    </p:spTree>
    <p:extLst>
      <p:ext uri="{BB962C8B-B14F-4D97-AF65-F5344CB8AC3E}">
        <p14:creationId xmlns:p14="http://schemas.microsoft.com/office/powerpoint/2010/main" val="3762454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18673" y="4326616"/>
            <a:ext cx="6124555" cy="1143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18673" y="4326613"/>
            <a:ext cx="6124556" cy="1143000"/>
          </a:xfrm>
        </p:spPr>
        <p:txBody>
          <a:bodyPr>
            <a:noAutofit/>
          </a:bodyPr>
          <a:lstStyle/>
          <a:p>
            <a:r>
              <a:rPr lang="en-US" sz="4800" dirty="0" smtClean="0">
                <a:latin typeface="American Typewriter"/>
                <a:cs typeface="American Typewriter"/>
              </a:rPr>
              <a:t>Dependent Variable</a:t>
            </a:r>
            <a:endParaRPr lang="en-US" sz="4800" dirty="0">
              <a:latin typeface="American Typewriter"/>
              <a:cs typeface="American Typewriter"/>
            </a:endParaRPr>
          </a:p>
        </p:txBody>
      </p:sp>
      <p:sp>
        <p:nvSpPr>
          <p:cNvPr id="3" name="Content Placeholder 2"/>
          <p:cNvSpPr>
            <a:spLocks noGrp="1"/>
          </p:cNvSpPr>
          <p:nvPr>
            <p:ph idx="1"/>
          </p:nvPr>
        </p:nvSpPr>
        <p:spPr>
          <a:xfrm>
            <a:off x="258714" y="1929971"/>
            <a:ext cx="8184515" cy="1127713"/>
          </a:xfrm>
        </p:spPr>
        <p:txBody>
          <a:bodyPr>
            <a:normAutofit fontScale="92500"/>
          </a:bodyPr>
          <a:lstStyle/>
          <a:p>
            <a:r>
              <a:rPr lang="en-US" sz="2200" b="1" dirty="0" smtClean="0"/>
              <a:t>Height of the Plants</a:t>
            </a:r>
            <a:r>
              <a:rPr lang="en-US" sz="2200" dirty="0" smtClean="0"/>
              <a:t>: The height of the plants (according to your hypothesis) will change depending on which fertilizer you use. Because this variable </a:t>
            </a:r>
            <a:r>
              <a:rPr lang="en-US" sz="2200" u="sng" dirty="0" smtClean="0"/>
              <a:t>depends</a:t>
            </a:r>
            <a:r>
              <a:rPr lang="en-US" sz="2200" dirty="0" smtClean="0"/>
              <a:t> on another variable it is a </a:t>
            </a:r>
            <a:r>
              <a:rPr lang="en-US" sz="2200" i="1" dirty="0" smtClean="0"/>
              <a:t>Dependent Variable</a:t>
            </a:r>
            <a:r>
              <a:rPr lang="en-US" sz="2200" dirty="0" smtClean="0"/>
              <a:t>.</a:t>
            </a:r>
            <a:endParaRPr lang="en-US" sz="2200" dirty="0"/>
          </a:p>
        </p:txBody>
      </p:sp>
      <p:grpSp>
        <p:nvGrpSpPr>
          <p:cNvPr id="5" name="Group 4"/>
          <p:cNvGrpSpPr/>
          <p:nvPr/>
        </p:nvGrpSpPr>
        <p:grpSpPr>
          <a:xfrm rot="16200000">
            <a:off x="1507373" y="4230845"/>
            <a:ext cx="288058" cy="1334539"/>
            <a:chOff x="1140491" y="731462"/>
            <a:chExt cx="205125" cy="311595"/>
          </a:xfrm>
        </p:grpSpPr>
        <p:cxnSp>
          <p:nvCxnSpPr>
            <p:cNvPr id="6" name="Straight Arrow Connector 5"/>
            <p:cNvCxnSpPr/>
            <p:nvPr/>
          </p:nvCxnSpPr>
          <p:spPr>
            <a:xfrm rot="5400000">
              <a:off x="1087255" y="887260"/>
              <a:ext cx="31159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Isosceles Triangle 6"/>
            <p:cNvSpPr/>
            <p:nvPr/>
          </p:nvSpPr>
          <p:spPr>
            <a:xfrm rot="10800000">
              <a:off x="1140491" y="989146"/>
              <a:ext cx="205125" cy="539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10" name="Straight Connector 9"/>
          <p:cNvCxnSpPr/>
          <p:nvPr/>
        </p:nvCxnSpPr>
        <p:spPr>
          <a:xfrm flipV="1">
            <a:off x="984132" y="4898113"/>
            <a:ext cx="0" cy="154540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0" y="6443522"/>
            <a:ext cx="964268"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4" idx="3"/>
          </p:cNvCxnSpPr>
          <p:nvPr/>
        </p:nvCxnSpPr>
        <p:spPr>
          <a:xfrm>
            <a:off x="8443228" y="4898116"/>
            <a:ext cx="806887" cy="9612"/>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9246369" y="4907728"/>
            <a:ext cx="0" cy="1535794"/>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9246369" y="6443522"/>
            <a:ext cx="2489484"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V="1">
            <a:off x="11704649" y="470330"/>
            <a:ext cx="0" cy="5982804"/>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0" y="470330"/>
            <a:ext cx="11704649" cy="0"/>
          </a:xfrm>
          <a:prstGeom prst="line">
            <a:avLst/>
          </a:prstGeom>
        </p:spPr>
        <p:style>
          <a:lnRef idx="3">
            <a:schemeClr val="dk1"/>
          </a:lnRef>
          <a:fillRef idx="0">
            <a:schemeClr val="dk1"/>
          </a:fillRef>
          <a:effectRef idx="2">
            <a:schemeClr val="dk1"/>
          </a:effectRef>
          <a:fontRef idx="minor">
            <a:schemeClr val="tx1"/>
          </a:fontRef>
        </p:style>
      </p:cxnSp>
      <p:sp>
        <p:nvSpPr>
          <p:cNvPr id="29" name="Isosceles Triangle 28"/>
          <p:cNvSpPr/>
          <p:nvPr/>
        </p:nvSpPr>
        <p:spPr>
          <a:xfrm rot="16200000">
            <a:off x="-47016" y="329218"/>
            <a:ext cx="352747" cy="2587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a:clrChange>
              <a:clrFrom>
                <a:srgbClr val="FFFFFF"/>
              </a:clrFrom>
              <a:clrTo>
                <a:srgbClr val="FFFFFF">
                  <a:alpha val="0"/>
                </a:srgbClr>
              </a:clrTo>
            </a:clrChange>
          </a:blip>
          <a:stretch>
            <a:fillRect/>
          </a:stretch>
        </p:blipFill>
        <p:spPr>
          <a:xfrm>
            <a:off x="7702921" y="1929971"/>
            <a:ext cx="2435951" cy="2880609"/>
          </a:xfrm>
          <a:prstGeom prst="rect">
            <a:avLst/>
          </a:prstGeom>
        </p:spPr>
      </p:pic>
      <p:sp>
        <p:nvSpPr>
          <p:cNvPr id="31" name="Oval Callout 30"/>
          <p:cNvSpPr/>
          <p:nvPr/>
        </p:nvSpPr>
        <p:spPr>
          <a:xfrm>
            <a:off x="9250114" y="1014022"/>
            <a:ext cx="2038838" cy="1410908"/>
          </a:xfrm>
          <a:prstGeom prst="wedgeEllipseCallout">
            <a:avLst>
              <a:gd name="adj1" fmla="val -34592"/>
              <a:gd name="adj2" fmla="val 5629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p:cNvSpPr txBox="1"/>
          <p:nvPr/>
        </p:nvSpPr>
        <p:spPr>
          <a:xfrm>
            <a:off x="9250115" y="1275516"/>
            <a:ext cx="2038838" cy="646331"/>
          </a:xfrm>
          <a:prstGeom prst="rect">
            <a:avLst/>
          </a:prstGeom>
          <a:noFill/>
        </p:spPr>
        <p:txBody>
          <a:bodyPr wrap="square" rtlCol="0">
            <a:spAutoFit/>
          </a:bodyPr>
          <a:lstStyle/>
          <a:p>
            <a:pPr algn="ctr"/>
            <a:r>
              <a:rPr lang="en-US" dirty="0" smtClean="0"/>
              <a:t>I will measure how tall my plants grow!</a:t>
            </a:r>
            <a:endParaRPr lang="en-US" dirty="0"/>
          </a:p>
        </p:txBody>
      </p:sp>
    </p:spTree>
    <p:extLst>
      <p:ext uri="{BB962C8B-B14F-4D97-AF65-F5344CB8AC3E}">
        <p14:creationId xmlns:p14="http://schemas.microsoft.com/office/powerpoint/2010/main" val="1729009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Kilter.thmx</Template>
  <TotalTime>4501</TotalTime>
  <Words>3604</Words>
  <Application>Microsoft Macintosh PowerPoint</Application>
  <PresentationFormat>Custom</PresentationFormat>
  <Paragraphs>286</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Scientific Method  </vt:lpstr>
      <vt:lpstr>Scientific Method</vt:lpstr>
      <vt:lpstr>Steps of the  Scientific Method</vt:lpstr>
      <vt:lpstr>Question</vt:lpstr>
      <vt:lpstr>Research </vt:lpstr>
      <vt:lpstr>Hypothesis</vt:lpstr>
      <vt:lpstr>Design the Experiment</vt:lpstr>
      <vt:lpstr>Independent Variables</vt:lpstr>
      <vt:lpstr>Dependent Variable</vt:lpstr>
      <vt:lpstr>PowerPoint Presentation</vt:lpstr>
      <vt:lpstr>PowerPoint Presentation</vt:lpstr>
      <vt:lpstr>Make a Table</vt:lpstr>
      <vt:lpstr>PowerPoint Presentation</vt:lpstr>
      <vt:lpstr>PowerPoint Presentation</vt:lpstr>
      <vt:lpstr>Record the Data</vt:lpstr>
      <vt:lpstr>PowerPoint Presentation</vt:lpstr>
      <vt:lpstr>PowerPoint Presentation</vt:lpstr>
      <vt:lpstr>PowerPoint Presentation</vt:lpstr>
      <vt:lpstr>Independent Variable</vt:lpstr>
      <vt:lpstr>Dependent Variable</vt:lpstr>
      <vt:lpstr>Patterns</vt:lpstr>
      <vt:lpstr>PowerPoint Presentation</vt:lpstr>
      <vt:lpstr>PowerPoint Presentation</vt:lpstr>
      <vt:lpstr>PowerPoint Presentation</vt:lpstr>
      <vt:lpstr>Conclusion</vt:lpstr>
    </vt:vector>
  </TitlesOfParts>
  <Company>GEICO Insurance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of Science</dc:title>
  <dc:creator>Lily Hummer</dc:creator>
  <cp:lastModifiedBy>Lily Hummer</cp:lastModifiedBy>
  <cp:revision>182</cp:revision>
  <dcterms:created xsi:type="dcterms:W3CDTF">2014-06-25T17:47:55Z</dcterms:created>
  <dcterms:modified xsi:type="dcterms:W3CDTF">2014-07-03T20:50:02Z</dcterms:modified>
</cp:coreProperties>
</file>