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70" r:id="rId2"/>
    <p:sldId id="261" r:id="rId3"/>
    <p:sldId id="263" r:id="rId4"/>
    <p:sldId id="264" r:id="rId5"/>
    <p:sldId id="266" r:id="rId6"/>
    <p:sldId id="271" r:id="rId7"/>
    <p:sldId id="272" r:id="rId8"/>
    <p:sldId id="267" r:id="rId9"/>
    <p:sldId id="268" r:id="rId10"/>
    <p:sldId id="262" r:id="rId11"/>
    <p:sldId id="269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77" r:id="rId40"/>
    <p:sldId id="302" r:id="rId41"/>
    <p:sldId id="301" r:id="rId42"/>
    <p:sldId id="303" r:id="rId43"/>
  </p:sldIdLst>
  <p:sldSz cx="12344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74" autoAdjust="0"/>
  </p:normalViewPr>
  <p:slideViewPr>
    <p:cSldViewPr snapToGrid="0" snapToObjects="1">
      <p:cViewPr varScale="1">
        <p:scale>
          <a:sx n="59" d="100"/>
          <a:sy n="59" d="100"/>
        </p:scale>
        <p:origin x="1128" y="60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82E-5673-C341-84C6-A680E3C3A1F1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4FB8-5377-3348-9686-8F3246A8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Everyday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4FB8-5377-3348-9686-8F3246A87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 to 240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 to 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155 to</a:t>
            </a:r>
            <a:r>
              <a:rPr lang="en-US" baseline="0" dirty="0" smtClean="0"/>
              <a:t> </a:t>
            </a:r>
            <a:r>
              <a:rPr lang="en-US" dirty="0" smtClean="0"/>
              <a:t>220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 to 245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kids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34FB8-5377-3348-9686-8F3246A87F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59865-D8DB-F84B-9735-555014CD18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to 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150 to 215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185 to 210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80 to 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5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170 to 230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 to 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FAB8E-736F-7544-92B4-9B44C74942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30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82939" y="274643"/>
            <a:ext cx="374832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677" y="274643"/>
            <a:ext cx="1104352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5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3676" y="1600205"/>
            <a:ext cx="73959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5343" y="1600205"/>
            <a:ext cx="7395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7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7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3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5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3" y="1435103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5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5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1981-70D4-6A4B-831D-7D7C3F9AB11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5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5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3279-94C3-3940-ADBD-CCA805DF6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2992" y="2094927"/>
            <a:ext cx="479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of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39" y="1493840"/>
            <a:ext cx="7200782" cy="525127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Displacement</a:t>
            </a:r>
            <a:r>
              <a:rPr lang="en-US" sz="2200" dirty="0" smtClean="0"/>
              <a:t> helps us find the </a:t>
            </a:r>
            <a:r>
              <a:rPr lang="en-US" sz="2200" u="sng" dirty="0" smtClean="0"/>
              <a:t>volume</a:t>
            </a:r>
            <a:r>
              <a:rPr lang="en-US" sz="2200" dirty="0" smtClean="0"/>
              <a:t> of an object.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To find this volume, we fill a graduated cylinder with a certain amount of water (let’s say </a:t>
            </a:r>
            <a:r>
              <a:rPr lang="en-US" sz="2200" dirty="0" smtClean="0">
                <a:solidFill>
                  <a:srgbClr val="3366FF"/>
                </a:solidFill>
              </a:rPr>
              <a:t>50 L</a:t>
            </a:r>
            <a:r>
              <a:rPr lang="en-US" sz="2200" dirty="0" smtClean="0"/>
              <a:t>). Then, an object is placed in the graduated cylinder and the water rises (let’s say it rises to </a:t>
            </a:r>
            <a:r>
              <a:rPr lang="en-US" sz="2200" dirty="0" smtClean="0">
                <a:solidFill>
                  <a:srgbClr val="FF0000"/>
                </a:solidFill>
              </a:rPr>
              <a:t>150 L</a:t>
            </a:r>
            <a:r>
              <a:rPr lang="en-US" sz="2200" dirty="0" smtClean="0"/>
              <a:t>). 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We can see that our object had a </a:t>
            </a:r>
            <a:r>
              <a:rPr lang="en-US" sz="2200" dirty="0">
                <a:solidFill>
                  <a:srgbClr val="B543BD"/>
                </a:solidFill>
              </a:rPr>
              <a:t>V</a:t>
            </a:r>
            <a:r>
              <a:rPr lang="en-US" sz="2200" dirty="0" smtClean="0">
                <a:solidFill>
                  <a:srgbClr val="B543BD"/>
                </a:solidFill>
              </a:rPr>
              <a:t>olume of 100 L</a:t>
            </a:r>
            <a:r>
              <a:rPr lang="en-US" sz="2200" dirty="0" smtClean="0"/>
              <a:t>. Since no additional water was added, we know that the amount the water rose is the volume of the object we placed in the water!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32" y="154235"/>
            <a:ext cx="4723444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Displacement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06994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00810" y="926861"/>
            <a:ext cx="4643590" cy="5931139"/>
            <a:chOff x="7700810" y="926861"/>
            <a:chExt cx="4643590" cy="5931139"/>
          </a:xfrm>
        </p:grpSpPr>
        <p:grpSp>
          <p:nvGrpSpPr>
            <p:cNvPr id="4" name="Group 3"/>
            <p:cNvGrpSpPr/>
            <p:nvPr/>
          </p:nvGrpSpPr>
          <p:grpSpPr>
            <a:xfrm>
              <a:off x="8239530" y="926861"/>
              <a:ext cx="4104870" cy="5931139"/>
              <a:chOff x="8239530" y="926861"/>
              <a:chExt cx="4104870" cy="593113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596212" y="926861"/>
                <a:ext cx="3269599" cy="863634"/>
                <a:chOff x="8596212" y="926861"/>
                <a:chExt cx="3269599" cy="86363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8966486" y="1390385"/>
                  <a:ext cx="28993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FF0000"/>
                      </a:solidFill>
                    </a:rPr>
                    <a:t>150 L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/>
                    <a:t>– </a:t>
                  </a:r>
                  <a:r>
                    <a:rPr lang="en-US" sz="2000" b="1" dirty="0" smtClean="0">
                      <a:solidFill>
                        <a:srgbClr val="3366FF"/>
                      </a:solidFill>
                    </a:rPr>
                    <a:t>50 L</a:t>
                  </a:r>
                  <a:r>
                    <a:rPr lang="en-US" sz="2000" b="1" dirty="0" smtClean="0"/>
                    <a:t> </a:t>
                  </a:r>
                  <a:r>
                    <a:rPr lang="en-US" sz="2000" b="1" dirty="0"/>
                    <a:t>= </a:t>
                  </a:r>
                  <a:r>
                    <a:rPr lang="en-US" sz="2000" b="1" dirty="0" smtClean="0">
                      <a:solidFill>
                        <a:srgbClr val="B543BD"/>
                      </a:solidFill>
                    </a:rPr>
                    <a:t>100 L</a:t>
                  </a:r>
                  <a:endParaRPr lang="en-US" sz="2000" b="1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8596212" y="926861"/>
                  <a:ext cx="28282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b="1" dirty="0" smtClean="0"/>
                    <a:t>Finding Volume:</a:t>
                  </a:r>
                  <a:endParaRPr lang="en-US" sz="2200" b="1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239530" y="2169862"/>
                <a:ext cx="1974643" cy="4688138"/>
                <a:chOff x="915663" y="964706"/>
                <a:chExt cx="2482651" cy="5449341"/>
              </a:xfrm>
            </p:grpSpPr>
            <p:pic>
              <p:nvPicPr>
                <p:cNvPr id="23" name="Picture 22" descr="Untitled copy 5.pn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663" y="964706"/>
                  <a:ext cx="2482651" cy="5449341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3671" y="4710731"/>
                  <a:ext cx="1121761" cy="1010625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663" y="5182098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/>
            </p:nvGrpSpPr>
            <p:grpSpPr>
              <a:xfrm>
                <a:off x="10243988" y="2169862"/>
                <a:ext cx="1974643" cy="4688138"/>
                <a:chOff x="915663" y="964706"/>
                <a:chExt cx="2482651" cy="5449341"/>
              </a:xfrm>
            </p:grpSpPr>
            <p:pic>
              <p:nvPicPr>
                <p:cNvPr id="27" name="Picture 26" descr="Untitled copy 5.png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663" y="964706"/>
                  <a:ext cx="2482651" cy="544934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3671" y="3164094"/>
                  <a:ext cx="1121761" cy="254590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663" y="5182098"/>
                  <a:ext cx="2355673" cy="113659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11540269" y="3593738"/>
                <a:ext cx="804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150 L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35811" y="4787848"/>
                <a:ext cx="804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</a:rPr>
                  <a:t>50 </a:t>
                </a:r>
                <a:r>
                  <a:rPr lang="en-US" b="1" dirty="0">
                    <a:solidFill>
                      <a:srgbClr val="3366FF"/>
                    </a:solidFill>
                  </a:rPr>
                  <a:t>L </a:t>
                </a:r>
                <a:endParaRPr lang="en-US" dirty="0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9598126" y="5131073"/>
                <a:ext cx="318446" cy="2908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1547365" y="3912443"/>
                <a:ext cx="447453" cy="3591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0732446" y="4951495"/>
                <a:ext cx="769336" cy="10889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  <a:alpha val="52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  <a:alpha val="52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7700810" y="4787848"/>
              <a:ext cx="769336" cy="108890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52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5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48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27387" y="193620"/>
            <a:ext cx="6244524" cy="1143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87" y="193620"/>
            <a:ext cx="6230501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Units and Conversions</a:t>
            </a:r>
            <a:endParaRPr lang="en-US" dirty="0">
              <a:latin typeface="American Typewriter"/>
              <a:cs typeface="American Typewrite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6753"/>
              </p:ext>
            </p:extLst>
          </p:nvPr>
        </p:nvGraphicFramePr>
        <p:xfrm>
          <a:off x="2001548" y="3691876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 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U.S. Customary</a:t>
                      </a:r>
                      <a:r>
                        <a:rPr lang="en-US" baseline="0" dirty="0" smtClean="0"/>
                        <a:t>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Meters</a:t>
                      </a:r>
                      <a:r>
                        <a:rPr lang="en-US" dirty="0" smtClean="0"/>
                        <a:t>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 by 3.28084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Feet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Centimeters</a:t>
                      </a:r>
                      <a:r>
                        <a:rPr lang="en-US" dirty="0" smtClean="0"/>
                        <a:t>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 by 0.3937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Inches</a:t>
                      </a:r>
                      <a:r>
                        <a:rPr lang="en-US" dirty="0" smtClean="0"/>
                        <a:t> (inch)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Kilometers</a:t>
                      </a:r>
                      <a:r>
                        <a:rPr lang="en-US" dirty="0" smtClean="0"/>
                        <a:t> 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 by</a:t>
                      </a:r>
                      <a:r>
                        <a:rPr lang="en-US" baseline="0" dirty="0" smtClean="0"/>
                        <a:t> 0.621371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Miles</a:t>
                      </a:r>
                      <a:r>
                        <a:rPr lang="en-US" dirty="0" smtClean="0"/>
                        <a:t> (mi)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Gram</a:t>
                      </a:r>
                      <a:r>
                        <a:rPr lang="en-US" baseline="0" dirty="0" smtClean="0"/>
                        <a:t>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Divide by 453.5924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Pounds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Kilogram</a:t>
                      </a:r>
                      <a:r>
                        <a:rPr lang="en-US" dirty="0" smtClean="0"/>
                        <a:t> (kg)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</a:t>
                      </a:r>
                      <a:r>
                        <a:rPr lang="en-US" baseline="0" dirty="0" smtClean="0"/>
                        <a:t> by 2.294623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Pounds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lb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Liters</a:t>
                      </a:r>
                      <a:r>
                        <a:rPr lang="en-US" baseline="0" dirty="0" smtClean="0"/>
                        <a:t> (L)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Multiply by 0.264172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U.S.</a:t>
                      </a:r>
                      <a:r>
                        <a:rPr lang="en-US" b="1" baseline="0" dirty="0" smtClean="0"/>
                        <a:t> Gallon </a:t>
                      </a:r>
                      <a:r>
                        <a:rPr lang="en-US" baseline="0" dirty="0" smtClean="0"/>
                        <a:t>(gal)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3260" y="1610985"/>
            <a:ext cx="11024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America, we use a system of measurement called </a:t>
            </a:r>
            <a:r>
              <a:rPr lang="en-US" sz="2000" b="1" dirty="0">
                <a:solidFill>
                  <a:srgbClr val="FF6600"/>
                </a:solidFill>
              </a:rPr>
              <a:t>U.S. Customary </a:t>
            </a:r>
            <a:r>
              <a:rPr lang="en-US" sz="2000" b="1" dirty="0" smtClean="0">
                <a:solidFill>
                  <a:srgbClr val="FF6600"/>
                </a:solidFill>
              </a:rPr>
              <a:t>Units</a:t>
            </a:r>
            <a:r>
              <a:rPr lang="en-US" sz="2000" dirty="0" smtClean="0"/>
              <a:t>. However</a:t>
            </a:r>
            <a:r>
              <a:rPr lang="en-US" sz="2000" dirty="0"/>
              <a:t>, in the scientific community, </a:t>
            </a:r>
            <a:r>
              <a:rPr lang="en-US" sz="2000" dirty="0" smtClean="0"/>
              <a:t>everyone uses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6600"/>
                </a:solidFill>
              </a:rPr>
              <a:t>International System of Units (SI) </a:t>
            </a:r>
            <a:r>
              <a:rPr lang="en-US" sz="2000" dirty="0" smtClean="0"/>
              <a:t>for their </a:t>
            </a:r>
            <a:r>
              <a:rPr lang="en-US" sz="2000" dirty="0"/>
              <a:t>data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 SI units are used worldwide to help scientists from all different countries and languages understand one another’s experiments.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28790" y="4224632"/>
            <a:ext cx="9031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0451" y="4247663"/>
            <a:ext cx="11712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0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625" y="3436771"/>
            <a:ext cx="12228775" cy="1694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62405"/>
            <a:ext cx="6578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04" y="1309738"/>
            <a:ext cx="14859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9332" y="1309738"/>
            <a:ext cx="1495425" cy="3629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1830" y="1309738"/>
            <a:ext cx="1524000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288" y="1324330"/>
            <a:ext cx="1533525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1223" y="1324330"/>
            <a:ext cx="154305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0242" y="1305280"/>
            <a:ext cx="1552575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8447" y="1324330"/>
            <a:ext cx="1552575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1022" y="1324330"/>
            <a:ext cx="1514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16928" y="1812470"/>
            <a:ext cx="2775859" cy="2743200"/>
            <a:chOff x="4816928" y="1812470"/>
            <a:chExt cx="2775859" cy="2743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572" y="2286114"/>
              <a:ext cx="1828571" cy="1828571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>
            <a:xfrm>
              <a:off x="4816928" y="1812470"/>
              <a:ext cx="2710542" cy="2743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459" y="1845129"/>
              <a:ext cx="930328" cy="930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56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2357" y="1079224"/>
            <a:ext cx="7483726" cy="5449341"/>
            <a:chOff x="1192357" y="1079224"/>
            <a:chExt cx="7483726" cy="5449341"/>
          </a:xfrm>
        </p:grpSpPr>
        <p:pic>
          <p:nvPicPr>
            <p:cNvPr id="3" name="Picture 2" descr="Untitled copy 5.png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432" y="1079224"/>
              <a:ext cx="2482651" cy="544934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559" y="4029123"/>
              <a:ext cx="1121761" cy="204843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432" y="5296616"/>
              <a:ext cx="2355673" cy="11365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321" y="5304185"/>
              <a:ext cx="2355673" cy="11365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04174" y="5647780"/>
              <a:ext cx="2293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(This is 100 mL)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92357" y="1387892"/>
              <a:ext cx="5345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The </a:t>
              </a:r>
              <a:r>
                <a:rPr lang="en-US" sz="2000" u="sng" dirty="0" smtClean="0"/>
                <a:t>meniscus</a:t>
              </a:r>
              <a:r>
                <a:rPr lang="en-US" sz="2000" dirty="0" smtClean="0"/>
                <a:t> is the U-shaped curve that the water makes at the top of the liquid.</a:t>
              </a:r>
            </a:p>
            <a:p>
              <a:pPr algn="ctr"/>
              <a:r>
                <a:rPr lang="en-US" sz="2000" b="1" dirty="0" smtClean="0"/>
                <a:t>To find the volume, we look at the bottom of the </a:t>
              </a:r>
              <a:r>
                <a:rPr lang="en-US" sz="2000" b="1" u="sng" dirty="0" smtClean="0"/>
                <a:t>meniscus</a:t>
              </a:r>
              <a:r>
                <a:rPr lang="en-US" sz="2000" b="1" dirty="0" smtClean="0"/>
                <a:t> and read the line that it touches.</a:t>
              </a:r>
              <a:endParaRPr lang="en-US" sz="2000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205809" y="3329654"/>
              <a:ext cx="0" cy="1786253"/>
            </a:xfrm>
            <a:prstGeom prst="line">
              <a:avLst/>
            </a:prstGeom>
            <a:ln w="38100" cmpd="sng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36488" y="3666625"/>
              <a:ext cx="1639231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089306" y="3666625"/>
              <a:ext cx="0" cy="1008127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36488" y="4674752"/>
              <a:ext cx="1610881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436488" y="3666625"/>
              <a:ext cx="0" cy="1008127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220311" y="4674753"/>
              <a:ext cx="1216176" cy="436969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5213642" y="3333839"/>
              <a:ext cx="1222846" cy="332786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49097" y="3329654"/>
              <a:ext cx="2556712" cy="4185"/>
            </a:xfrm>
            <a:prstGeom prst="line">
              <a:avLst/>
            </a:prstGeom>
            <a:ln w="38100" cmpd="sng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1264" y="3332552"/>
              <a:ext cx="2552292" cy="1767075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2634633" y="5082690"/>
              <a:ext cx="2572091" cy="0"/>
            </a:xfrm>
            <a:prstGeom prst="line">
              <a:avLst/>
            </a:prstGeom>
            <a:ln w="38100" cmpd="sng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634633" y="3329654"/>
              <a:ext cx="22342" cy="1782068"/>
            </a:xfrm>
            <a:prstGeom prst="line">
              <a:avLst/>
            </a:prstGeom>
            <a:ln w="38100" cmpd="sng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/>
            <a:srcRect l="9296" r="6694"/>
            <a:stretch/>
          </p:blipFill>
          <p:spPr>
            <a:xfrm>
              <a:off x="2699657" y="3336737"/>
              <a:ext cx="2467429" cy="173393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3150759" y="4372533"/>
              <a:ext cx="627155" cy="1273524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506026" y="2723353"/>
              <a:ext cx="358857" cy="157568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77436" y="3716598"/>
              <a:ext cx="1581150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24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01962" y="971311"/>
            <a:ext cx="2355673" cy="5362318"/>
            <a:chOff x="1420710" y="971311"/>
            <a:chExt cx="2355673" cy="53623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2024050"/>
              <a:ext cx="1121761" cy="38271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30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49800" y="703243"/>
            <a:ext cx="4501022" cy="5630386"/>
            <a:chOff x="3149600" y="703243"/>
            <a:chExt cx="4501022" cy="5630386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3149600" y="703243"/>
              <a:ext cx="4501022" cy="5630386"/>
              <a:chOff x="1420710" y="-1459447"/>
              <a:chExt cx="6229912" cy="779307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20710" y="9713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3927256"/>
                  <a:ext cx="1121761" cy="1994445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2" name="Group 1"/>
              <p:cNvGrpSpPr/>
              <p:nvPr/>
            </p:nvGrpSpPr>
            <p:grpSpPr>
              <a:xfrm>
                <a:off x="5294949" y="971311"/>
                <a:ext cx="2355673" cy="5362318"/>
                <a:chOff x="5294949" y="971311"/>
                <a:chExt cx="2355673" cy="536231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294949" y="971311"/>
                  <a:ext cx="2355673" cy="5362318"/>
                  <a:chOff x="1420710" y="971311"/>
                  <a:chExt cx="2355673" cy="5362318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420710" y="971311"/>
                    <a:ext cx="2355673" cy="5347377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2F2F2"/>
                      </a:clrFrom>
                      <a:clrTo>
                        <a:srgbClr val="F2F2F2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239" y="2024050"/>
                    <a:ext cx="1121761" cy="3827104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0710" y="5197039"/>
                    <a:ext cx="2355673" cy="113659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Oval 26"/>
                <p:cNvSpPr/>
                <p:nvPr/>
              </p:nvSpPr>
              <p:spPr>
                <a:xfrm rot="1525703">
                  <a:off x="5967546" y="3654841"/>
                  <a:ext cx="812800" cy="190557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  <a:alpha val="53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  <a:alpha val="53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 rot="1525703">
                <a:off x="2122343" y="-1459447"/>
                <a:ext cx="812800" cy="19055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  <a:alpha val="53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  <a:alpha val="53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Down Arrow 3"/>
            <p:cNvSpPr/>
            <p:nvPr/>
          </p:nvSpPr>
          <p:spPr>
            <a:xfrm>
              <a:off x="3774924" y="2056501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41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61312" y="1547865"/>
            <a:ext cx="4512925" cy="4785764"/>
            <a:chOff x="3061111" y="1547865"/>
            <a:chExt cx="4512925" cy="4785764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3061111" y="2670629"/>
              <a:ext cx="1609160" cy="3663000"/>
              <a:chOff x="1420710" y="971311"/>
              <a:chExt cx="2355673" cy="536231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420710" y="971311"/>
                <a:ext cx="2355673" cy="534737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6239" y="3162970"/>
                <a:ext cx="1121761" cy="2758731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0710" y="5197039"/>
                <a:ext cx="2355673" cy="1136590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5964876" y="2670629"/>
              <a:ext cx="1609160" cy="3663000"/>
              <a:chOff x="5218363" y="971311"/>
              <a:chExt cx="2355673" cy="536231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18363" y="9713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2167160"/>
                  <a:ext cx="1121761" cy="3731026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5893400" y="4547025"/>
                <a:ext cx="842417" cy="88665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  <a:alpha val="34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  <a:alpha val="34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Down Arrow 20"/>
            <p:cNvSpPr/>
            <p:nvPr/>
          </p:nvSpPr>
          <p:spPr>
            <a:xfrm>
              <a:off x="3652415" y="2248384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01847" y="1547865"/>
              <a:ext cx="575455" cy="60567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3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34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18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72430" y="1079423"/>
            <a:ext cx="5283922" cy="5254206"/>
            <a:chOff x="2772230" y="1079423"/>
            <a:chExt cx="5283922" cy="5254206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772230" y="2063519"/>
              <a:ext cx="5283922" cy="4270110"/>
              <a:chOff x="1420710" y="971311"/>
              <a:chExt cx="6635441" cy="536231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420710" y="9713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2622090"/>
                  <a:ext cx="1121761" cy="3299611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5700478" y="971311"/>
                <a:ext cx="2355673" cy="5362318"/>
                <a:chOff x="5700478" y="971311"/>
                <a:chExt cx="2355673" cy="536231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700478" y="971311"/>
                  <a:ext cx="2355673" cy="5362318"/>
                  <a:chOff x="1420710" y="971311"/>
                  <a:chExt cx="2355673" cy="5362318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420710" y="971311"/>
                    <a:ext cx="2355673" cy="5347377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2F2F2"/>
                      </a:clrFrom>
                      <a:clrTo>
                        <a:srgbClr val="F2F2F2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239" y="2242227"/>
                    <a:ext cx="1121761" cy="361284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0710" y="5197039"/>
                    <a:ext cx="2355673" cy="11365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6">
                  <a:alphaModFix amt="55000"/>
                </a:blip>
                <a:stretch>
                  <a:fillRect/>
                </a:stretch>
              </p:blipFill>
              <p:spPr>
                <a:xfrm>
                  <a:off x="6477821" y="5069328"/>
                  <a:ext cx="609844" cy="51581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alphaModFix amt="55000"/>
            </a:blip>
            <a:stretch>
              <a:fillRect/>
            </a:stretch>
          </p:blipFill>
          <p:spPr>
            <a:xfrm>
              <a:off x="3378616" y="1079423"/>
              <a:ext cx="485630" cy="410753"/>
            </a:xfrm>
            <a:prstGeom prst="rect">
              <a:avLst/>
            </a:prstGeom>
          </p:spPr>
        </p:pic>
        <p:sp>
          <p:nvSpPr>
            <p:cNvPr id="21" name="Down Arrow 20"/>
            <p:cNvSpPr/>
            <p:nvPr/>
          </p:nvSpPr>
          <p:spPr>
            <a:xfrm>
              <a:off x="3484271" y="1656202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1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177771" y="-2215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0671" y="331299"/>
            <a:ext cx="3178886" cy="1143000"/>
          </a:xfrm>
        </p:spPr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Volume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235" y="1454199"/>
            <a:ext cx="580722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6600"/>
                </a:solidFill>
              </a:rPr>
              <a:t>Volume</a:t>
            </a:r>
            <a:r>
              <a:rPr lang="en-US" sz="2200" dirty="0"/>
              <a:t> is the amount of three-</a:t>
            </a:r>
            <a:r>
              <a:rPr lang="en-US" sz="2200" dirty="0" smtClean="0"/>
              <a:t>dimensional </a:t>
            </a:r>
            <a:r>
              <a:rPr lang="en-US" sz="2200" dirty="0"/>
              <a:t>space something takes up. </a:t>
            </a:r>
            <a:endParaRPr lang="en-US" sz="2200" dirty="0" smtClean="0"/>
          </a:p>
          <a:p>
            <a:endParaRPr lang="en-US" sz="2200" u="sng" dirty="0"/>
          </a:p>
          <a:p>
            <a:pPr marL="342900" indent="-342900">
              <a:buFont typeface="Arial"/>
              <a:buChar char="•"/>
            </a:pPr>
            <a:r>
              <a:rPr lang="en-US" sz="2200" u="sng" dirty="0" smtClean="0"/>
              <a:t>The Base </a:t>
            </a:r>
            <a:r>
              <a:rPr lang="en-US" sz="2200" u="sng" dirty="0"/>
              <a:t>U</a:t>
            </a:r>
            <a:r>
              <a:rPr lang="en-US" sz="2200" u="sng" dirty="0" smtClean="0"/>
              <a:t>nit for Volume </a:t>
            </a:r>
            <a:r>
              <a:rPr lang="en-US" sz="2200" dirty="0" smtClean="0"/>
              <a:t>using the Metric System (SI) is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Liter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Solids, liquids, and gases all have volume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Volume </a:t>
            </a:r>
            <a:r>
              <a:rPr lang="en-US" sz="2200" dirty="0" smtClean="0"/>
              <a:t>is measured differently for solids, liquids, and gases</a:t>
            </a:r>
          </a:p>
          <a:p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77771" y="1719866"/>
            <a:ext cx="6512165" cy="1430073"/>
            <a:chOff x="5822106" y="263749"/>
            <a:chExt cx="6512165" cy="1430073"/>
          </a:xfrm>
        </p:grpSpPr>
        <p:sp>
          <p:nvSpPr>
            <p:cNvPr id="7" name="TextBox 6"/>
            <p:cNvSpPr txBox="1"/>
            <p:nvPr/>
          </p:nvSpPr>
          <p:spPr>
            <a:xfrm>
              <a:off x="5822106" y="263749"/>
              <a:ext cx="65121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/>
                <a:t>U.S. Customary Units to the Metric System (SI):</a:t>
              </a:r>
              <a:endParaRPr lang="en-US" sz="21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77771" y="708937"/>
              <a:ext cx="596699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3366FF"/>
                  </a:solidFill>
                </a:rPr>
                <a:t>1 Gallon </a:t>
              </a:r>
              <a:r>
                <a:rPr lang="en-US" sz="2000" dirty="0" smtClean="0"/>
                <a:t>(</a:t>
              </a:r>
              <a:r>
                <a:rPr lang="en-US" sz="2000" dirty="0"/>
                <a:t>G</a:t>
              </a:r>
              <a:r>
                <a:rPr lang="en-US" sz="2000" dirty="0" smtClean="0"/>
                <a:t>) = </a:t>
              </a:r>
              <a:r>
                <a:rPr lang="en-US" sz="2000" dirty="0" smtClean="0">
                  <a:solidFill>
                    <a:srgbClr val="FF0000"/>
                  </a:solidFill>
                </a:rPr>
                <a:t>3.78541 Liters </a:t>
              </a:r>
              <a:r>
                <a:rPr lang="en-US" sz="2000" dirty="0" smtClean="0"/>
                <a:t>(L)</a:t>
              </a:r>
            </a:p>
            <a:p>
              <a:pPr algn="ctr"/>
              <a:r>
                <a:rPr lang="en-US" sz="2000" dirty="0" smtClean="0">
                  <a:solidFill>
                    <a:srgbClr val="3366FF"/>
                  </a:solidFill>
                </a:rPr>
                <a:t>1 Tablespoon 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tbsp</a:t>
              </a:r>
              <a:r>
                <a:rPr lang="en-US" sz="2000" dirty="0" smtClean="0"/>
                <a:t>) = </a:t>
              </a:r>
              <a:r>
                <a:rPr lang="en-US" sz="2000" dirty="0" smtClean="0">
                  <a:solidFill>
                    <a:srgbClr val="FF0000"/>
                  </a:solidFill>
                </a:rPr>
                <a:t>14.7868 Milliliters </a:t>
              </a:r>
              <a:r>
                <a:rPr lang="en-US" sz="2000" dirty="0" smtClean="0"/>
                <a:t>(mL)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6177771" y="1594820"/>
            <a:ext cx="6166631" cy="1269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533436" y="331299"/>
            <a:ext cx="5629027" cy="1046441"/>
            <a:chOff x="6182624" y="1873436"/>
            <a:chExt cx="5629027" cy="1046441"/>
          </a:xfrm>
        </p:grpSpPr>
        <p:sp>
          <p:nvSpPr>
            <p:cNvPr id="12" name="TextBox 11"/>
            <p:cNvSpPr txBox="1"/>
            <p:nvPr/>
          </p:nvSpPr>
          <p:spPr>
            <a:xfrm>
              <a:off x="6182624" y="1873436"/>
              <a:ext cx="562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Metric System (SI) Units for Volume: </a:t>
              </a:r>
              <a:endParaRPr lang="en-US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8616" y="2273546"/>
              <a:ext cx="4532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 Liter (L) = 1000 Milliliters (mL)</a:t>
              </a:r>
            </a:p>
            <a:p>
              <a:pPr algn="ctr"/>
              <a:r>
                <a:rPr lang="en-US" dirty="0" smtClean="0"/>
                <a:t>1 Milliliter (mL) = 1 Cubic Centimeters (cm</a:t>
              </a:r>
              <a:r>
                <a:rPr lang="en-US" baseline="30000" dirty="0" smtClean="0"/>
                <a:t>3</a:t>
              </a:r>
              <a:r>
                <a:rPr lang="en-US" dirty="0" smtClean="0"/>
                <a:t>)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0778" y="3258459"/>
            <a:ext cx="1373602" cy="30278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6177771" y="3067599"/>
            <a:ext cx="61666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0305" y="6152058"/>
            <a:ext cx="3617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Graduated Cylinder</a:t>
            </a:r>
            <a:endParaRPr lang="en-US" sz="20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8611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90571" y="1921679"/>
            <a:ext cx="5280424" cy="4767125"/>
            <a:chOff x="2890371" y="1921678"/>
            <a:chExt cx="5280424" cy="4767125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890371" y="1921678"/>
              <a:ext cx="5280424" cy="4767125"/>
              <a:chOff x="1542863" y="1013411"/>
              <a:chExt cx="6045332" cy="545767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42863" y="10134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4249662"/>
                  <a:ext cx="1121761" cy="1672039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5232522" y="1108770"/>
                <a:ext cx="2355673" cy="5362318"/>
                <a:chOff x="5232522" y="1108770"/>
                <a:chExt cx="2355673" cy="536231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32522" y="1108770"/>
                  <a:ext cx="2355673" cy="5362318"/>
                  <a:chOff x="1420710" y="971311"/>
                  <a:chExt cx="2355673" cy="5362318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420710" y="971311"/>
                    <a:ext cx="2355673" cy="5347377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2F2F2"/>
                      </a:clrFrom>
                      <a:clrTo>
                        <a:srgbClr val="F2F2F2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239" y="1869568"/>
                    <a:ext cx="1121761" cy="4028609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0710" y="5197039"/>
                    <a:ext cx="2355673" cy="11365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alphaModFix amt="60000"/>
                </a:blip>
                <a:stretch>
                  <a:fillRect/>
                </a:stretch>
              </p:blipFill>
              <p:spPr>
                <a:xfrm rot="6436611">
                  <a:off x="5095476" y="4357120"/>
                  <a:ext cx="2491598" cy="31113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alphaModFix amt="60000"/>
            </a:blip>
            <a:stretch>
              <a:fillRect/>
            </a:stretch>
          </p:blipFill>
          <p:spPr>
            <a:xfrm rot="6436611">
              <a:off x="2733678" y="3156158"/>
              <a:ext cx="2176340" cy="271768"/>
            </a:xfrm>
            <a:prstGeom prst="rect">
              <a:avLst/>
            </a:prstGeom>
          </p:spPr>
        </p:pic>
        <p:sp>
          <p:nvSpPr>
            <p:cNvPr id="22" name="Down Arrow 21"/>
            <p:cNvSpPr/>
            <p:nvPr/>
          </p:nvSpPr>
          <p:spPr>
            <a:xfrm>
              <a:off x="3687469" y="4181695"/>
              <a:ext cx="274320" cy="548640"/>
            </a:xfrm>
            <a:prstGeom prst="downArrow">
              <a:avLst/>
            </a:prstGeom>
            <a:gradFill>
              <a:gsLst>
                <a:gs pos="100000">
                  <a:schemeClr val="accent1">
                    <a:tint val="100000"/>
                    <a:shade val="100000"/>
                    <a:satMod val="130000"/>
                    <a:alpha val="3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571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91934" y="856682"/>
            <a:ext cx="5128417" cy="5766806"/>
            <a:chOff x="2791733" y="856682"/>
            <a:chExt cx="5128417" cy="5766806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791733" y="1868735"/>
              <a:ext cx="5128417" cy="4754753"/>
              <a:chOff x="1593150" y="861011"/>
              <a:chExt cx="5886581" cy="545767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93150" y="8610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2836922"/>
                  <a:ext cx="1121761" cy="3084780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5124058" y="956370"/>
                <a:ext cx="2355673" cy="5362318"/>
                <a:chOff x="5124058" y="956370"/>
                <a:chExt cx="2355673" cy="536231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124058" y="956370"/>
                  <a:ext cx="2355673" cy="5362318"/>
                  <a:chOff x="1420710" y="971311"/>
                  <a:chExt cx="2355673" cy="5362318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420710" y="971311"/>
                    <a:ext cx="2355673" cy="5347377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2F2F2"/>
                      </a:clrFrom>
                      <a:clrTo>
                        <a:srgbClr val="F2F2F2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239" y="1919778"/>
                    <a:ext cx="1121761" cy="4001923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0710" y="5197039"/>
                    <a:ext cx="2355673" cy="11365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9037732">
                  <a:off x="5761977" y="4884056"/>
                  <a:ext cx="1145803" cy="43336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037732">
              <a:off x="3318754" y="856682"/>
              <a:ext cx="998229" cy="377548"/>
            </a:xfrm>
            <a:prstGeom prst="rect">
              <a:avLst/>
            </a:prstGeom>
          </p:spPr>
        </p:pic>
        <p:sp>
          <p:nvSpPr>
            <p:cNvPr id="22" name="Down Arrow 21"/>
            <p:cNvSpPr/>
            <p:nvPr/>
          </p:nvSpPr>
          <p:spPr>
            <a:xfrm>
              <a:off x="3571355" y="1482034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77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25687" y="69942"/>
            <a:ext cx="5284193" cy="6161722"/>
            <a:chOff x="2525486" y="69942"/>
            <a:chExt cx="5284193" cy="6161722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525486" y="1509805"/>
              <a:ext cx="5284193" cy="4721859"/>
              <a:chOff x="1808754" y="869347"/>
              <a:chExt cx="6000925" cy="536231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08754" y="869347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4034651"/>
                  <a:ext cx="1121761" cy="185177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5454006" y="869347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2771088"/>
                  <a:ext cx="1121761" cy="3162372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alphaModFix amt="46000"/>
              </a:blip>
              <a:stretch>
                <a:fillRect/>
              </a:stretch>
            </p:blipFill>
            <p:spPr>
              <a:xfrm>
                <a:off x="6025066" y="4352019"/>
                <a:ext cx="1056230" cy="1053968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alphaModFix amt="46000"/>
            </a:blip>
            <a:stretch>
              <a:fillRect/>
            </a:stretch>
          </p:blipFill>
          <p:spPr>
            <a:xfrm>
              <a:off x="2999487" y="69942"/>
              <a:ext cx="930077" cy="928085"/>
            </a:xfrm>
            <a:prstGeom prst="rect">
              <a:avLst/>
            </a:prstGeom>
          </p:spPr>
        </p:pic>
        <p:sp>
          <p:nvSpPr>
            <p:cNvPr id="21" name="Down Arrow 20"/>
            <p:cNvSpPr/>
            <p:nvPr/>
          </p:nvSpPr>
          <p:spPr>
            <a:xfrm>
              <a:off x="3327365" y="1107562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8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78943" y="366995"/>
            <a:ext cx="5189929" cy="5966635"/>
            <a:chOff x="2278742" y="366994"/>
            <a:chExt cx="5189929" cy="5966635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2278742" y="1545287"/>
              <a:ext cx="5189929" cy="4788342"/>
              <a:chOff x="1546114" y="869347"/>
              <a:chExt cx="5922558" cy="546428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546114" y="869347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2389576"/>
                  <a:ext cx="1121761" cy="3496852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5112999" y="971311"/>
                <a:ext cx="2355673" cy="5362318"/>
                <a:chOff x="5112999" y="971311"/>
                <a:chExt cx="2355673" cy="536231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112999" y="971311"/>
                  <a:ext cx="2355673" cy="5362318"/>
                  <a:chOff x="1420710" y="971311"/>
                  <a:chExt cx="2355673" cy="5362318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420710" y="971311"/>
                    <a:ext cx="2355673" cy="5347377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2F2F2"/>
                      </a:clrFrom>
                      <a:clrTo>
                        <a:srgbClr val="F2F2F2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239" y="1771830"/>
                    <a:ext cx="1121761" cy="414987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0710" y="5197039"/>
                    <a:ext cx="2355673" cy="113659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Diamond 1"/>
                <p:cNvSpPr/>
                <p:nvPr/>
              </p:nvSpPr>
              <p:spPr>
                <a:xfrm>
                  <a:off x="5820049" y="4879293"/>
                  <a:ext cx="832881" cy="635492"/>
                </a:xfrm>
                <a:prstGeom prst="diamond">
                  <a:avLst/>
                </a:prstGeom>
                <a:solidFill>
                  <a:srgbClr val="41F649">
                    <a:alpha val="46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Diamond 19"/>
            <p:cNvSpPr/>
            <p:nvPr/>
          </p:nvSpPr>
          <p:spPr>
            <a:xfrm>
              <a:off x="2848309" y="366994"/>
              <a:ext cx="729852" cy="556881"/>
            </a:xfrm>
            <a:prstGeom prst="diamond">
              <a:avLst/>
            </a:prstGeom>
            <a:solidFill>
              <a:srgbClr val="41F649">
                <a:alpha val="4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076075" y="1136590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02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33945" y="65173"/>
            <a:ext cx="4946730" cy="6645465"/>
            <a:chOff x="2433745" y="65172"/>
            <a:chExt cx="4946730" cy="6645465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433745" y="1974813"/>
              <a:ext cx="4946730" cy="4735824"/>
              <a:chOff x="2422635" y="1087062"/>
              <a:chExt cx="5601124" cy="536231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22635" y="1087062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4699440"/>
                  <a:ext cx="1121761" cy="1222261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5668086" y="1087062"/>
                <a:ext cx="2355673" cy="5362318"/>
                <a:chOff x="4572090" y="869347"/>
                <a:chExt cx="2355673" cy="536231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572090" y="869347"/>
                  <a:ext cx="2355673" cy="5362318"/>
                  <a:chOff x="1420710" y="971311"/>
                  <a:chExt cx="2355673" cy="5362318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420710" y="971311"/>
                    <a:ext cx="2355673" cy="5347377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2F2F2"/>
                      </a:clrFrom>
                      <a:clrTo>
                        <a:srgbClr val="F2F2F2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26239" y="2394824"/>
                    <a:ext cx="1121761" cy="351512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0710" y="5197039"/>
                    <a:ext cx="2355673" cy="113659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" name="Lightning Bolt 9"/>
                <p:cNvSpPr/>
                <p:nvPr/>
              </p:nvSpPr>
              <p:spPr>
                <a:xfrm rot="1203104">
                  <a:off x="5050486" y="3386473"/>
                  <a:ext cx="1090608" cy="1780460"/>
                </a:xfrm>
                <a:prstGeom prst="lightningBolt">
                  <a:avLst/>
                </a:prstGeom>
                <a:solidFill>
                  <a:srgbClr val="FF06EC">
                    <a:alpha val="30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Lightning Bolt 19"/>
            <p:cNvSpPr/>
            <p:nvPr/>
          </p:nvSpPr>
          <p:spPr>
            <a:xfrm rot="1203104">
              <a:off x="2893968" y="65172"/>
              <a:ext cx="963190" cy="1572444"/>
            </a:xfrm>
            <a:prstGeom prst="lightningBolt">
              <a:avLst/>
            </a:prstGeom>
            <a:solidFill>
              <a:srgbClr val="FF06EC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3223019" y="1598146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07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0002" y="449464"/>
            <a:ext cx="4760750" cy="5917842"/>
            <a:chOff x="2449802" y="449464"/>
            <a:chExt cx="4760750" cy="5917842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449802" y="1930400"/>
              <a:ext cx="4760750" cy="4436906"/>
              <a:chOff x="1420710" y="971311"/>
              <a:chExt cx="5789842" cy="5395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854879" y="1004988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2161510"/>
                  <a:ext cx="1121761" cy="3681791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/>
            </p:nvGrpSpPr>
            <p:grpSpPr>
              <a:xfrm>
                <a:off x="1420710" y="9713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3080468"/>
                  <a:ext cx="1121761" cy="2841233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4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0194" y="4562853"/>
                <a:ext cx="1010619" cy="1026861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4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171" y="449464"/>
              <a:ext cx="830991" cy="844346"/>
            </a:xfrm>
            <a:prstGeom prst="rect">
              <a:avLst/>
            </a:prstGeom>
          </p:spPr>
        </p:pic>
        <p:sp>
          <p:nvSpPr>
            <p:cNvPr id="13" name="Down Arrow 12"/>
            <p:cNvSpPr/>
            <p:nvPr/>
          </p:nvSpPr>
          <p:spPr>
            <a:xfrm>
              <a:off x="3211394" y="1525564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57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72429" y="161216"/>
            <a:ext cx="4809450" cy="6172413"/>
            <a:chOff x="2772229" y="161215"/>
            <a:chExt cx="4809450" cy="6172413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2772229" y="2147631"/>
              <a:ext cx="4809450" cy="4185997"/>
              <a:chOff x="1420710" y="971311"/>
              <a:chExt cx="6160969" cy="536231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420710" y="9713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4092456"/>
                  <a:ext cx="1121761" cy="1844925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5226006" y="971311"/>
                <a:ext cx="2355673" cy="5362318"/>
                <a:chOff x="1420710" y="971311"/>
                <a:chExt cx="2355673" cy="5362318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420710" y="971311"/>
                  <a:ext cx="2355673" cy="5347377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6239" y="1724789"/>
                  <a:ext cx="1121761" cy="4118512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0710" y="5197039"/>
                  <a:ext cx="2355673" cy="1136590"/>
                </a:xfrm>
                <a:prstGeom prst="rect">
                  <a:avLst/>
                </a:prstGeom>
              </p:spPr>
            </p:pic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79689">
                <a:off x="5209106" y="3084228"/>
                <a:ext cx="2285714" cy="2285714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alphaModFix amt="5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9689">
              <a:off x="2799535" y="161215"/>
              <a:ext cx="1784301" cy="1784302"/>
            </a:xfrm>
            <a:prstGeom prst="rect">
              <a:avLst/>
            </a:prstGeom>
          </p:spPr>
        </p:pic>
        <p:sp>
          <p:nvSpPr>
            <p:cNvPr id="13" name="Down Arrow 12"/>
            <p:cNvSpPr/>
            <p:nvPr/>
          </p:nvSpPr>
          <p:spPr>
            <a:xfrm>
              <a:off x="3484271" y="1743286"/>
              <a:ext cx="274320" cy="548640"/>
            </a:xfrm>
            <a:prstGeom prst="down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656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849161" y="753598"/>
            <a:ext cx="1097200" cy="2497603"/>
            <a:chOff x="1420710" y="971311"/>
            <a:chExt cx="2355673" cy="53623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2024050"/>
              <a:ext cx="1121761" cy="382710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098761" y="753598"/>
            <a:ext cx="1097200" cy="2497603"/>
            <a:chOff x="1420710" y="971311"/>
            <a:chExt cx="2355673" cy="53623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3165236"/>
              <a:ext cx="1121762" cy="26859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348361" y="753598"/>
            <a:ext cx="1097200" cy="2497603"/>
            <a:chOff x="1420710" y="971311"/>
            <a:chExt cx="2355673" cy="536231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2625355"/>
              <a:ext cx="1121762" cy="32257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5597961" y="753598"/>
            <a:ext cx="1097200" cy="2497603"/>
            <a:chOff x="1420710" y="971311"/>
            <a:chExt cx="2355673" cy="536231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4261358"/>
              <a:ext cx="1121762" cy="15897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842580" y="753598"/>
            <a:ext cx="1097200" cy="2497603"/>
            <a:chOff x="1420710" y="971311"/>
            <a:chExt cx="2355673" cy="536231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4703079"/>
              <a:ext cx="1121762" cy="12760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8092180" y="753598"/>
            <a:ext cx="1097200" cy="2497603"/>
            <a:chOff x="1420710" y="971311"/>
            <a:chExt cx="2355673" cy="536231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3557877"/>
              <a:ext cx="1121762" cy="229327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9341780" y="746639"/>
            <a:ext cx="1097200" cy="2497603"/>
            <a:chOff x="1420710" y="971311"/>
            <a:chExt cx="2355673" cy="536231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1855017"/>
              <a:ext cx="1121762" cy="399613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1849161" y="3516811"/>
            <a:ext cx="1097200" cy="2497603"/>
            <a:chOff x="1420710" y="971311"/>
            <a:chExt cx="2355673" cy="536231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2467867"/>
              <a:ext cx="1121762" cy="338328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098761" y="3516811"/>
            <a:ext cx="1097200" cy="2497603"/>
            <a:chOff x="1420710" y="971311"/>
            <a:chExt cx="2355673" cy="536231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3940270"/>
              <a:ext cx="1121762" cy="191088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4348361" y="3522039"/>
            <a:ext cx="1097200" cy="2497603"/>
            <a:chOff x="1420710" y="971311"/>
            <a:chExt cx="2355673" cy="536231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0710" y="971311"/>
              <a:ext cx="2355673" cy="534737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239" y="3078324"/>
              <a:ext cx="1121762" cy="277282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710" y="5197039"/>
              <a:ext cx="2355673" cy="1136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20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600202" y="783841"/>
            <a:ext cx="7218011" cy="5413733"/>
            <a:chOff x="1" y="783840"/>
            <a:chExt cx="7218011" cy="5413733"/>
          </a:xfrm>
        </p:grpSpPr>
        <p:sp>
          <p:nvSpPr>
            <p:cNvPr id="3" name="Cube 2"/>
            <p:cNvSpPr/>
            <p:nvPr/>
          </p:nvSpPr>
          <p:spPr>
            <a:xfrm>
              <a:off x="1466450" y="783840"/>
              <a:ext cx="1856095" cy="186223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97997" y="1235587"/>
              <a:ext cx="311624" cy="1444394"/>
              <a:chOff x="2772771" y="807487"/>
              <a:chExt cx="311624" cy="1444394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2934269" y="812039"/>
                <a:ext cx="0" cy="14398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772771" y="807487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772771" y="2251881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" y="1776693"/>
              <a:ext cx="110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= 5 cm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9666" y="3007440"/>
              <a:ext cx="1097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 = 6 cm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 rot="5400000">
              <a:off x="2014647" y="2184282"/>
              <a:ext cx="311624" cy="1439842"/>
              <a:chOff x="2772771" y="807487"/>
              <a:chExt cx="311624" cy="144439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2934269" y="812039"/>
                <a:ext cx="0" cy="14398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772771" y="807487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772771" y="2251881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2478350">
              <a:off x="3253052" y="2205178"/>
              <a:ext cx="250633" cy="783308"/>
              <a:chOff x="2772771" y="809922"/>
              <a:chExt cx="311624" cy="1441959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2934269" y="812039"/>
                <a:ext cx="0" cy="14398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793778" y="809922"/>
                <a:ext cx="28422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772771" y="2251881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3446883" y="2467174"/>
              <a:ext cx="1083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 = 4 cm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27169" y="1030727"/>
              <a:ext cx="32072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Volume = L × W × H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Volume = 6 cm × 4 cm × 5 cm</a:t>
              </a:r>
            </a:p>
            <a:p>
              <a:pPr algn="ctr"/>
              <a:r>
                <a:rPr lang="en-US" dirty="0"/>
                <a:t>Volume= 120 cm</a:t>
              </a:r>
              <a:r>
                <a:rPr lang="en-US" baseline="30000" dirty="0"/>
                <a:t>3</a:t>
              </a:r>
              <a:endParaRPr lang="en-US" dirty="0"/>
            </a:p>
          </p:txBody>
        </p:sp>
        <p:sp>
          <p:nvSpPr>
            <p:cNvPr id="2" name="Can 1"/>
            <p:cNvSpPr/>
            <p:nvPr/>
          </p:nvSpPr>
          <p:spPr>
            <a:xfrm>
              <a:off x="1553788" y="4619010"/>
              <a:ext cx="1569493" cy="15694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5400000">
              <a:off x="1828226" y="3845918"/>
              <a:ext cx="244199" cy="793076"/>
              <a:chOff x="2772771" y="807487"/>
              <a:chExt cx="311624" cy="144439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2934269" y="812039"/>
                <a:ext cx="0" cy="14398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72771" y="807487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72771" y="2251881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993227" y="4796297"/>
              <a:ext cx="311624" cy="1280160"/>
              <a:chOff x="2772771" y="807487"/>
              <a:chExt cx="311624" cy="144439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2934269" y="812039"/>
                <a:ext cx="0" cy="14398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72771" y="807487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72771" y="2251881"/>
                <a:ext cx="31162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1553788" y="4796297"/>
              <a:ext cx="792537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327951" y="4771093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57375" y="4513489"/>
              <a:ext cx="244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96031" y="3766295"/>
              <a:ext cx="96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2 cm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835" y="5274243"/>
              <a:ext cx="99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= 4 cm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13984" y="4720245"/>
              <a:ext cx="40040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Volume = </a:t>
              </a:r>
              <a:r>
                <a:rPr lang="el-GR" dirty="0"/>
                <a:t>π</a:t>
              </a:r>
              <a:r>
                <a:rPr lang="en-US" dirty="0"/>
                <a:t> × r</a:t>
              </a:r>
              <a:r>
                <a:rPr lang="en-US" baseline="30000" dirty="0"/>
                <a:t>2</a:t>
              </a:r>
              <a:r>
                <a:rPr lang="en-US" dirty="0"/>
                <a:t> × H</a:t>
              </a:r>
            </a:p>
            <a:p>
              <a:pPr algn="ctr"/>
              <a:r>
                <a:rPr lang="en-US" dirty="0"/>
                <a:t>or  Volume = </a:t>
              </a:r>
              <a:r>
                <a:rPr lang="el-GR" dirty="0"/>
                <a:t>π</a:t>
              </a:r>
              <a:r>
                <a:rPr lang="en-US" dirty="0"/>
                <a:t> × r × r × H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Volume = 3.14 × 2 cm × 2 cm × 4 cm</a:t>
              </a:r>
            </a:p>
            <a:p>
              <a:pPr algn="ctr"/>
              <a:r>
                <a:rPr lang="en-US" dirty="0"/>
                <a:t>Volume= 50.24 cm</a:t>
              </a:r>
              <a:r>
                <a:rPr lang="en-US" baseline="30000" dirty="0"/>
                <a:t>3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43588" y="4328823"/>
              <a:ext cx="96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π = 3.14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4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2040" y="1698352"/>
            <a:ext cx="4836661" cy="4543518"/>
            <a:chOff x="941839" y="1698352"/>
            <a:chExt cx="4836661" cy="4543518"/>
          </a:xfrm>
        </p:grpSpPr>
        <p:grpSp>
          <p:nvGrpSpPr>
            <p:cNvPr id="6" name="Group 5"/>
            <p:cNvGrpSpPr/>
            <p:nvPr/>
          </p:nvGrpSpPr>
          <p:grpSpPr>
            <a:xfrm>
              <a:off x="941839" y="2712517"/>
              <a:ext cx="4550124" cy="3529353"/>
              <a:chOff x="941839" y="2712517"/>
              <a:chExt cx="4550124" cy="352935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41839" y="2712517"/>
                <a:ext cx="189026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 cm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351100" y="4650011"/>
                <a:ext cx="1890261" cy="7694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10 cm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952759" y="5318540"/>
                <a:ext cx="153920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 cm</a:t>
                </a:r>
              </a:p>
            </p:txBody>
          </p:sp>
        </p:grpSp>
        <p:sp>
          <p:nvSpPr>
            <p:cNvPr id="9" name="Cube 8"/>
            <p:cNvSpPr/>
            <p:nvPr/>
          </p:nvSpPr>
          <p:spPr>
            <a:xfrm flipH="1">
              <a:off x="2832100" y="1698352"/>
              <a:ext cx="2946400" cy="37211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2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40137" y="361920"/>
            <a:ext cx="3178886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Length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2673" y="1504920"/>
            <a:ext cx="5364045" cy="4237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6600"/>
                </a:solidFill>
              </a:rPr>
              <a:t>Length</a:t>
            </a:r>
            <a:r>
              <a:rPr lang="en-US" sz="2200" dirty="0" smtClean="0"/>
              <a:t> is used to measure distances. 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u="sng" dirty="0">
                <a:solidFill>
                  <a:srgbClr val="000000"/>
                </a:solidFill>
              </a:rPr>
              <a:t>Base Unit for length </a:t>
            </a:r>
            <a:r>
              <a:rPr lang="en-US" sz="2200" dirty="0"/>
              <a:t>using the </a:t>
            </a:r>
            <a:r>
              <a:rPr lang="en-US" sz="2200" dirty="0" smtClean="0"/>
              <a:t>Metric System (</a:t>
            </a:r>
            <a:r>
              <a:rPr lang="en-US" sz="2200" dirty="0"/>
              <a:t>SI) is </a:t>
            </a:r>
            <a:r>
              <a:rPr lang="en-US" sz="2200" b="1" i="1" dirty="0"/>
              <a:t>Meter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Length can describe the dimensions of an object (length, width, height) or can describe the distance between two objects.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4492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777733" y="3862931"/>
            <a:ext cx="3391384" cy="2819542"/>
            <a:chOff x="7583807" y="2687257"/>
            <a:chExt cx="4349150" cy="3603296"/>
          </a:xfrm>
        </p:grpSpPr>
        <p:grpSp>
          <p:nvGrpSpPr>
            <p:cNvPr id="9" name="Group 8"/>
            <p:cNvGrpSpPr/>
            <p:nvPr/>
          </p:nvGrpSpPr>
          <p:grpSpPr>
            <a:xfrm>
              <a:off x="7583807" y="2956913"/>
              <a:ext cx="3752301" cy="3333640"/>
              <a:chOff x="7300066" y="3295548"/>
              <a:chExt cx="3752301" cy="333364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300066" y="3955096"/>
                <a:ext cx="1161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</a:rPr>
                  <a:t>Height</a:t>
                </a:r>
                <a:endParaRPr lang="en-US" b="1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91597" y="5476102"/>
                <a:ext cx="986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Width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65001" y="6259856"/>
                <a:ext cx="1364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8000"/>
                    </a:solidFill>
                  </a:rPr>
                  <a:t>Length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8462050" y="5106770"/>
                <a:ext cx="523065" cy="8916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9255344" y="6174058"/>
                <a:ext cx="179702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8462050" y="3295548"/>
                <a:ext cx="0" cy="15536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44254" y="2687257"/>
              <a:ext cx="3188703" cy="3352928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73" y="5345203"/>
            <a:ext cx="5329226" cy="89271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684492" y="2094583"/>
            <a:ext cx="6512165" cy="1645517"/>
            <a:chOff x="7060160" y="63694"/>
            <a:chExt cx="4706814" cy="1645517"/>
          </a:xfrm>
        </p:grpSpPr>
        <p:sp>
          <p:nvSpPr>
            <p:cNvPr id="21" name="TextBox 20"/>
            <p:cNvSpPr txBox="1"/>
            <p:nvPr/>
          </p:nvSpPr>
          <p:spPr>
            <a:xfrm>
              <a:off x="7317225" y="508882"/>
              <a:ext cx="43127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Inch </a:t>
              </a:r>
              <a:r>
                <a:rPr lang="en-US" dirty="0" smtClean="0"/>
                <a:t>(in) = </a:t>
              </a:r>
              <a:r>
                <a:rPr lang="en-US" dirty="0" smtClean="0">
                  <a:solidFill>
                    <a:srgbClr val="FF0000"/>
                  </a:solidFill>
                </a:rPr>
                <a:t>2.54 Centimeters </a:t>
              </a:r>
              <a:r>
                <a:rPr lang="en-US" dirty="0" smtClean="0"/>
                <a:t>(cm)</a:t>
              </a:r>
            </a:p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Foot </a:t>
              </a:r>
              <a:r>
                <a:rPr lang="en-US" dirty="0" smtClean="0"/>
                <a:t>(</a:t>
              </a:r>
              <a:r>
                <a:rPr lang="en-US" dirty="0" err="1" smtClean="0"/>
                <a:t>ft</a:t>
              </a:r>
              <a:r>
                <a:rPr lang="en-US" dirty="0" smtClean="0"/>
                <a:t>) = </a:t>
              </a:r>
              <a:r>
                <a:rPr lang="en-US" dirty="0" smtClean="0">
                  <a:solidFill>
                    <a:srgbClr val="FF0000"/>
                  </a:solidFill>
                </a:rPr>
                <a:t>0.3048 Meters </a:t>
              </a:r>
              <a:r>
                <a:rPr lang="en-US" dirty="0" smtClean="0"/>
                <a:t>(m)</a:t>
              </a:r>
            </a:p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Mile </a:t>
              </a:r>
              <a:r>
                <a:rPr lang="en-US" dirty="0" smtClean="0"/>
                <a:t>(mi) = </a:t>
              </a:r>
              <a:r>
                <a:rPr lang="en-US" dirty="0" smtClean="0">
                  <a:solidFill>
                    <a:srgbClr val="FF0000"/>
                  </a:solidFill>
                </a:rPr>
                <a:t>1.60934 Kilometers </a:t>
              </a:r>
              <a:r>
                <a:rPr lang="en-US" dirty="0" smtClean="0"/>
                <a:t>(km)</a:t>
              </a:r>
            </a:p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60160" y="63694"/>
              <a:ext cx="470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U.S. Customary Units to the Metric System (SI):</a:t>
              </a:r>
              <a:endParaRPr lang="en-US" sz="2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68527" y="244669"/>
            <a:ext cx="5629027" cy="1387795"/>
            <a:chOff x="6182624" y="1873436"/>
            <a:chExt cx="5629027" cy="1387795"/>
          </a:xfrm>
        </p:grpSpPr>
        <p:sp>
          <p:nvSpPr>
            <p:cNvPr id="23" name="TextBox 22"/>
            <p:cNvSpPr txBox="1"/>
            <p:nvPr/>
          </p:nvSpPr>
          <p:spPr>
            <a:xfrm>
              <a:off x="6182624" y="1873436"/>
              <a:ext cx="562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Metric System (SI) Units for Length: </a:t>
              </a:r>
              <a:endParaRPr 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46708" y="2337901"/>
              <a:ext cx="40669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 Kilometer (km) = 1000 Meters (m)</a:t>
              </a:r>
            </a:p>
            <a:p>
              <a:pPr algn="ctr"/>
              <a:r>
                <a:rPr lang="en-US" dirty="0" smtClean="0"/>
                <a:t>1 Meter (m) = 100 Centimeters (cm)</a:t>
              </a:r>
            </a:p>
            <a:p>
              <a:pPr algn="ctr"/>
              <a:r>
                <a:rPr lang="en-US" dirty="0" smtClean="0"/>
                <a:t>1 Centimeter (cm) = 10 Millimeters (mm)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67350" y="4716140"/>
            <a:ext cx="294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Dimensions</a:t>
            </a:r>
          </a:p>
          <a:p>
            <a:pPr algn="ctr"/>
            <a:endParaRPr lang="en-US" sz="2400" b="1" dirty="0"/>
          </a:p>
          <a:p>
            <a:pPr algn="ctr"/>
            <a:r>
              <a:rPr lang="en-US" b="1" dirty="0" smtClean="0"/>
              <a:t>Volume = </a:t>
            </a:r>
          </a:p>
          <a:p>
            <a:pPr algn="ctr"/>
            <a:r>
              <a:rPr lang="en-US" b="1" dirty="0" smtClean="0"/>
              <a:t>Length x Width x Height</a:t>
            </a:r>
            <a:endParaRPr lang="en-US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70729" y="1887232"/>
            <a:ext cx="666354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670729" y="3740100"/>
            <a:ext cx="666839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50777" y="6269079"/>
            <a:ext cx="177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Meter Stick</a:t>
            </a:r>
            <a:endParaRPr lang="en-US" sz="20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956739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17886" y="2111374"/>
            <a:ext cx="4444854" cy="2985602"/>
            <a:chOff x="2600769" y="2111374"/>
            <a:chExt cx="3694811" cy="2467714"/>
          </a:xfrm>
        </p:grpSpPr>
        <p:sp>
          <p:nvSpPr>
            <p:cNvPr id="3" name="Cube 2"/>
            <p:cNvSpPr/>
            <p:nvPr/>
          </p:nvSpPr>
          <p:spPr>
            <a:xfrm flipH="1">
              <a:off x="2904772" y="2111374"/>
              <a:ext cx="2333978" cy="1984375"/>
            </a:xfrm>
            <a:prstGeom prst="cube">
              <a:avLst>
                <a:gd name="adj" fmla="val 6918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334319" y="4095749"/>
              <a:ext cx="821090" cy="4833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 cm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74490" y="3510974"/>
              <a:ext cx="821090" cy="4833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 cm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0769" y="3041361"/>
              <a:ext cx="821090" cy="4833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55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38601" y="2569030"/>
            <a:ext cx="5232401" cy="1876991"/>
            <a:chOff x="2438400" y="2569029"/>
            <a:chExt cx="5232401" cy="1876991"/>
          </a:xfrm>
        </p:grpSpPr>
        <p:sp>
          <p:nvSpPr>
            <p:cNvPr id="3" name="Can 2"/>
            <p:cNvSpPr/>
            <p:nvPr/>
          </p:nvSpPr>
          <p:spPr>
            <a:xfrm>
              <a:off x="2438400" y="2569029"/>
              <a:ext cx="4223658" cy="1876991"/>
            </a:xfrm>
            <a:prstGeom prst="can">
              <a:avLst>
                <a:gd name="adj" fmla="val 5101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438400" y="3033486"/>
              <a:ext cx="2090057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82685" y="2664154"/>
              <a:ext cx="1001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5 cm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9315" y="3322858"/>
              <a:ext cx="1001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= 2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773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17354" y="1640116"/>
            <a:ext cx="6394233" cy="3927787"/>
            <a:chOff x="1696124" y="2061029"/>
            <a:chExt cx="6394233" cy="3927787"/>
          </a:xfrm>
        </p:grpSpPr>
        <p:sp>
          <p:nvSpPr>
            <p:cNvPr id="3" name="Cube 2"/>
            <p:cNvSpPr/>
            <p:nvPr/>
          </p:nvSpPr>
          <p:spPr>
            <a:xfrm>
              <a:off x="3410857" y="2061029"/>
              <a:ext cx="3454400" cy="3004457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96124" y="3409203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 cm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638" y="5065486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 cm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51153" y="4332533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260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56033" y="1000429"/>
            <a:ext cx="3396328" cy="4340829"/>
            <a:chOff x="3755833" y="1000428"/>
            <a:chExt cx="3396328" cy="4340829"/>
          </a:xfrm>
        </p:grpSpPr>
        <p:sp>
          <p:nvSpPr>
            <p:cNvPr id="3" name="Can 2"/>
            <p:cNvSpPr/>
            <p:nvPr/>
          </p:nvSpPr>
          <p:spPr>
            <a:xfrm>
              <a:off x="3991430" y="1669143"/>
              <a:ext cx="1059542" cy="3672114"/>
            </a:xfrm>
            <a:prstGeom prst="can">
              <a:avLst>
                <a:gd name="adj" fmla="val 4261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991429" y="1901372"/>
              <a:ext cx="548640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755833" y="1000428"/>
              <a:ext cx="101983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 = 1 cm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>
              <a:off x="4265749" y="1400538"/>
              <a:ext cx="0" cy="50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210604" y="3151257"/>
              <a:ext cx="194155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 = 7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37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12790" y="1200222"/>
            <a:ext cx="3384915" cy="4528455"/>
            <a:chOff x="2112589" y="1200221"/>
            <a:chExt cx="3384915" cy="4528455"/>
          </a:xfrm>
        </p:grpSpPr>
        <p:sp>
          <p:nvSpPr>
            <p:cNvPr id="3" name="Cube 2"/>
            <p:cNvSpPr/>
            <p:nvPr/>
          </p:nvSpPr>
          <p:spPr>
            <a:xfrm>
              <a:off x="3860800" y="1596571"/>
              <a:ext cx="1001486" cy="3976915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12589" y="3373009"/>
              <a:ext cx="132119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cm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13315" y="5267011"/>
              <a:ext cx="78418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 cm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70842" y="1200221"/>
              <a:ext cx="78418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261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82839" y="2361420"/>
            <a:ext cx="5160604" cy="1867839"/>
            <a:chOff x="2382639" y="2361419"/>
            <a:chExt cx="5160604" cy="1867839"/>
          </a:xfrm>
        </p:grpSpPr>
        <p:sp>
          <p:nvSpPr>
            <p:cNvPr id="4" name="Can 3"/>
            <p:cNvSpPr/>
            <p:nvPr/>
          </p:nvSpPr>
          <p:spPr>
            <a:xfrm rot="5400000">
              <a:off x="3688925" y="1055134"/>
              <a:ext cx="1059542" cy="3672114"/>
            </a:xfrm>
            <a:prstGeom prst="can">
              <a:avLst>
                <a:gd name="adj" fmla="val 4261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5548204" y="2635739"/>
              <a:ext cx="548640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6523412" y="2435683"/>
              <a:ext cx="101983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 = 2 cm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822524" y="2635739"/>
              <a:ext cx="500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146317" y="3521372"/>
              <a:ext cx="194155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 = 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23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67296" y="1712688"/>
            <a:ext cx="6258394" cy="3855215"/>
            <a:chOff x="1667096" y="1712687"/>
            <a:chExt cx="6258394" cy="3855215"/>
          </a:xfrm>
        </p:grpSpPr>
        <p:sp>
          <p:nvSpPr>
            <p:cNvPr id="5" name="Cube 4"/>
            <p:cNvSpPr/>
            <p:nvPr/>
          </p:nvSpPr>
          <p:spPr>
            <a:xfrm flipH="1">
              <a:off x="2931886" y="1712687"/>
              <a:ext cx="3454400" cy="3004457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7096" y="3911619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 cm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87269" y="4644572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 cm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6286" y="3120591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6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96260" y="2754942"/>
            <a:ext cx="6729430" cy="2812960"/>
            <a:chOff x="1196060" y="2754942"/>
            <a:chExt cx="6729430" cy="2812960"/>
          </a:xfrm>
        </p:grpSpPr>
        <p:sp>
          <p:nvSpPr>
            <p:cNvPr id="4" name="Cube 3"/>
            <p:cNvSpPr/>
            <p:nvPr/>
          </p:nvSpPr>
          <p:spPr>
            <a:xfrm rot="5400000" flipH="1">
              <a:off x="3785308" y="1704898"/>
              <a:ext cx="2021970" cy="4122057"/>
            </a:xfrm>
            <a:prstGeom prst="cube">
              <a:avLst>
                <a:gd name="adj" fmla="val 6028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96060" y="3962438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 cm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3154" y="4644572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 cm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86286" y="3721242"/>
              <a:ext cx="153920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091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96771" y="1106231"/>
            <a:ext cx="5685434" cy="4235026"/>
            <a:chOff x="1596571" y="1106231"/>
            <a:chExt cx="5685434" cy="4235026"/>
          </a:xfrm>
        </p:grpSpPr>
        <p:sp>
          <p:nvSpPr>
            <p:cNvPr id="4" name="Can 3"/>
            <p:cNvSpPr/>
            <p:nvPr/>
          </p:nvSpPr>
          <p:spPr>
            <a:xfrm>
              <a:off x="1596571" y="1669143"/>
              <a:ext cx="3454401" cy="3672114"/>
            </a:xfrm>
            <a:prstGeom prst="can">
              <a:avLst>
                <a:gd name="adj" fmla="val 4261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96571" y="2394858"/>
              <a:ext cx="1727200" cy="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043148" y="1106231"/>
              <a:ext cx="101983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 = 8 cm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53064" y="1509486"/>
              <a:ext cx="0" cy="74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80760" y="3151257"/>
              <a:ext cx="220124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 = 10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281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487" y="227304"/>
            <a:ext cx="1968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r10</a:t>
            </a:r>
            <a:r>
              <a:rPr lang="en-US" b="1" dirty="0"/>
              <a:t>° C </a:t>
            </a:r>
            <a:r>
              <a:rPr lang="en-US" dirty="0"/>
              <a:t>x 9 = 90°</a:t>
            </a:r>
          </a:p>
          <a:p>
            <a:r>
              <a:rPr lang="en-US" dirty="0"/>
              <a:t>90° ÷ 5 = 18°</a:t>
            </a:r>
          </a:p>
          <a:p>
            <a:r>
              <a:rPr lang="en-US" dirty="0"/>
              <a:t>18° + 32 = </a:t>
            </a:r>
            <a:r>
              <a:rPr lang="en-US" b="1" dirty="0"/>
              <a:t>50° F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96839" y="1343251"/>
            <a:ext cx="1982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30°C</a:t>
            </a:r>
            <a:r>
              <a:rPr lang="en-US" dirty="0"/>
              <a:t> x 9 = 270°</a:t>
            </a:r>
          </a:p>
          <a:p>
            <a:r>
              <a:rPr lang="en-US" dirty="0"/>
              <a:t>270° ÷ 5 = 54° </a:t>
            </a:r>
          </a:p>
          <a:p>
            <a:r>
              <a:rPr lang="en-US" dirty="0"/>
              <a:t>54°  + 32 = </a:t>
            </a:r>
            <a:r>
              <a:rPr lang="en-US" b="1" dirty="0"/>
              <a:t>86° F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1673" y="5037026"/>
            <a:ext cx="2064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23</a:t>
            </a:r>
            <a:r>
              <a:rPr lang="en-US" b="1" dirty="0"/>
              <a:t>° F </a:t>
            </a:r>
            <a:r>
              <a:rPr lang="en-US" dirty="0"/>
              <a:t>– 32 = – 9°</a:t>
            </a:r>
          </a:p>
          <a:p>
            <a:r>
              <a:rPr lang="en-US" dirty="0"/>
              <a:t>– 9° x 5 = – 45°</a:t>
            </a:r>
          </a:p>
          <a:p>
            <a:r>
              <a:rPr lang="en-US" dirty="0"/>
              <a:t>– 45° / 9 = </a:t>
            </a:r>
            <a:r>
              <a:rPr lang="en-US" dirty="0" smtClean="0"/>
              <a:t>-</a:t>
            </a:r>
            <a:r>
              <a:rPr lang="en-US" b="1" dirty="0" smtClean="0"/>
              <a:t>5</a:t>
            </a:r>
            <a:r>
              <a:rPr lang="en-US" b="1" dirty="0"/>
              <a:t>° C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35424" y="3668089"/>
            <a:ext cx="2091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r60°C</a:t>
            </a:r>
            <a:r>
              <a:rPr lang="en-US" dirty="0" smtClean="0"/>
              <a:t> </a:t>
            </a:r>
            <a:r>
              <a:rPr lang="en-US" dirty="0"/>
              <a:t>x 9 = 540°</a:t>
            </a:r>
          </a:p>
          <a:p>
            <a:r>
              <a:rPr lang="en-US" dirty="0"/>
              <a:t>540°÷ 5 = 108°</a:t>
            </a:r>
          </a:p>
          <a:p>
            <a:r>
              <a:rPr lang="en-US" dirty="0"/>
              <a:t>108° + 32 = </a:t>
            </a:r>
            <a:r>
              <a:rPr lang="en-US" b="1" dirty="0"/>
              <a:t>140°F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35424" y="5028896"/>
            <a:ext cx="2030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r20°C</a:t>
            </a:r>
            <a:r>
              <a:rPr lang="en-US" dirty="0" smtClean="0"/>
              <a:t> </a:t>
            </a:r>
            <a:r>
              <a:rPr lang="en-US" dirty="0"/>
              <a:t>x 9 = 180°</a:t>
            </a:r>
          </a:p>
          <a:p>
            <a:r>
              <a:rPr lang="en-US" dirty="0"/>
              <a:t>180° ÷ 5 = 36°</a:t>
            </a:r>
          </a:p>
          <a:p>
            <a:r>
              <a:rPr lang="en-US" dirty="0"/>
              <a:t>36° + 32 = </a:t>
            </a:r>
            <a:r>
              <a:rPr lang="en-US" b="1" dirty="0"/>
              <a:t>68°F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1675" y="233075"/>
            <a:ext cx="2214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r5</a:t>
            </a:r>
            <a:r>
              <a:rPr lang="en-US" b="1" dirty="0"/>
              <a:t>° F </a:t>
            </a:r>
            <a:r>
              <a:rPr lang="en-US" dirty="0"/>
              <a:t>– 32 = – 27</a:t>
            </a:r>
          </a:p>
          <a:p>
            <a:r>
              <a:rPr lang="en-US" dirty="0"/>
              <a:t>– 27° x 5 = – 135°</a:t>
            </a:r>
          </a:p>
          <a:p>
            <a:r>
              <a:rPr lang="en-US" dirty="0"/>
              <a:t>-135° / 9 =</a:t>
            </a:r>
            <a:r>
              <a:rPr lang="en-US" b="1" dirty="0"/>
              <a:t> -15° C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1675" y="1343251"/>
            <a:ext cx="2064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5° C </a:t>
            </a:r>
            <a:r>
              <a:rPr lang="en-US" dirty="0"/>
              <a:t>x 9 = 45°</a:t>
            </a:r>
          </a:p>
          <a:p>
            <a:r>
              <a:rPr lang="en-US" dirty="0"/>
              <a:t>45° ÷ 5 = 9°</a:t>
            </a:r>
          </a:p>
          <a:p>
            <a:r>
              <a:rPr lang="en-US" dirty="0"/>
              <a:t>9° + 32° = </a:t>
            </a:r>
            <a:r>
              <a:rPr lang="en-US" b="1" dirty="0"/>
              <a:t>41°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1675" y="2453427"/>
            <a:ext cx="2064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r100°C</a:t>
            </a:r>
            <a:r>
              <a:rPr lang="en-US" dirty="0" smtClean="0"/>
              <a:t> </a:t>
            </a:r>
            <a:r>
              <a:rPr lang="en-US" dirty="0"/>
              <a:t>x 9 = </a:t>
            </a:r>
            <a:r>
              <a:rPr lang="en-US" dirty="0" smtClean="0"/>
              <a:t>900</a:t>
            </a:r>
            <a:r>
              <a:rPr lang="en-US" dirty="0"/>
              <a:t>°</a:t>
            </a:r>
          </a:p>
          <a:p>
            <a:r>
              <a:rPr lang="en-US" dirty="0" smtClean="0"/>
              <a:t>900</a:t>
            </a:r>
            <a:r>
              <a:rPr lang="en-US" dirty="0"/>
              <a:t>° ÷ 5 = </a:t>
            </a:r>
            <a:r>
              <a:rPr lang="en-US" dirty="0" smtClean="0"/>
              <a:t>180°</a:t>
            </a:r>
            <a:endParaRPr lang="en-US" dirty="0"/>
          </a:p>
          <a:p>
            <a:r>
              <a:rPr lang="en-US" dirty="0" smtClean="0"/>
              <a:t>180° </a:t>
            </a:r>
            <a:r>
              <a:rPr lang="en-US" dirty="0"/>
              <a:t>+ 32 = </a:t>
            </a:r>
            <a:r>
              <a:rPr lang="en-US" b="1" dirty="0" smtClean="0"/>
              <a:t>212°F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66131" y="2505670"/>
            <a:ext cx="1968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0</a:t>
            </a:r>
            <a:r>
              <a:rPr lang="en-US" b="1" dirty="0"/>
              <a:t>° C </a:t>
            </a:r>
            <a:r>
              <a:rPr lang="en-US" dirty="0"/>
              <a:t>x 9 = </a:t>
            </a:r>
            <a:r>
              <a:rPr lang="en-US" dirty="0" smtClean="0"/>
              <a:t>0</a:t>
            </a:r>
            <a:r>
              <a:rPr lang="en-US" dirty="0"/>
              <a:t>°</a:t>
            </a:r>
          </a:p>
          <a:p>
            <a:r>
              <a:rPr lang="en-US" dirty="0" smtClean="0"/>
              <a:t>0</a:t>
            </a:r>
            <a:r>
              <a:rPr lang="en-US" dirty="0"/>
              <a:t>° ÷ 5 = 0</a:t>
            </a:r>
            <a:r>
              <a:rPr lang="en-US" dirty="0" smtClean="0"/>
              <a:t>°</a:t>
            </a:r>
            <a:endParaRPr lang="en-US" dirty="0"/>
          </a:p>
          <a:p>
            <a:r>
              <a:rPr lang="en-US" dirty="0"/>
              <a:t>0</a:t>
            </a:r>
            <a:r>
              <a:rPr lang="en-US" dirty="0" smtClean="0"/>
              <a:t>° </a:t>
            </a:r>
            <a:r>
              <a:rPr lang="en-US" dirty="0"/>
              <a:t>+ 32 = </a:t>
            </a:r>
            <a:r>
              <a:rPr lang="en-US" b="1" dirty="0" smtClean="0"/>
              <a:t>32° </a:t>
            </a:r>
            <a:r>
              <a:rPr lang="en-US" b="1" dirty="0"/>
              <a:t>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21674" y="3668089"/>
            <a:ext cx="1968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32° </a:t>
            </a:r>
            <a:r>
              <a:rPr lang="en-US" b="1" dirty="0"/>
              <a:t>F </a:t>
            </a:r>
            <a:r>
              <a:rPr lang="en-US" dirty="0"/>
              <a:t>– 32 = </a:t>
            </a:r>
            <a:r>
              <a:rPr lang="en-US" dirty="0" smtClean="0"/>
              <a:t>0°</a:t>
            </a:r>
            <a:endParaRPr lang="en-US" dirty="0"/>
          </a:p>
          <a:p>
            <a:r>
              <a:rPr lang="en-US" dirty="0"/>
              <a:t>0</a:t>
            </a:r>
            <a:r>
              <a:rPr lang="en-US" dirty="0" smtClean="0"/>
              <a:t>° </a:t>
            </a:r>
            <a:r>
              <a:rPr lang="en-US" dirty="0"/>
              <a:t>x 5 =  </a:t>
            </a:r>
            <a:r>
              <a:rPr lang="en-US" dirty="0" smtClean="0"/>
              <a:t>0°</a:t>
            </a:r>
            <a:endParaRPr lang="en-US" dirty="0"/>
          </a:p>
          <a:p>
            <a:r>
              <a:rPr lang="en-US" dirty="0"/>
              <a:t>0</a:t>
            </a:r>
            <a:r>
              <a:rPr lang="en-US" dirty="0" smtClean="0"/>
              <a:t>° </a:t>
            </a:r>
            <a:r>
              <a:rPr lang="en-US" dirty="0"/>
              <a:t>/ 9 = </a:t>
            </a:r>
            <a:r>
              <a:rPr lang="en-US" b="1" dirty="0" smtClean="0"/>
              <a:t>0° </a:t>
            </a:r>
            <a:r>
              <a:rPr lang="en-US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129" y="397536"/>
            <a:ext cx="409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merican Typewriter"/>
                <a:cs typeface="American Typewriter"/>
              </a:rPr>
              <a:t>Temperature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008" y="1434230"/>
            <a:ext cx="6084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Temperature</a:t>
            </a:r>
            <a:r>
              <a:rPr lang="en-US" sz="2000" dirty="0" smtClean="0"/>
              <a:t> is used to describe the amount of heat energy present or the lack of heat energy in an environment (how hot or cold something is).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 In the Metric System (SI), we measure temperature using degrees </a:t>
            </a:r>
            <a:r>
              <a:rPr lang="en-US" sz="2000" b="1" i="1" dirty="0" smtClean="0"/>
              <a:t>Celsius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</a:t>
            </a:r>
            <a:r>
              <a:rPr lang="en-US" sz="2000" b="1" dirty="0"/>
              <a:t> Freezing </a:t>
            </a:r>
            <a:r>
              <a:rPr lang="en-US" sz="2000" b="1" dirty="0" smtClean="0"/>
              <a:t>Points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000000"/>
                </a:solidFill>
              </a:rPr>
              <a:t>Boiling Points </a:t>
            </a:r>
            <a:r>
              <a:rPr lang="en-US" sz="2000" dirty="0"/>
              <a:t>in temperature </a:t>
            </a:r>
            <a:r>
              <a:rPr lang="en-US" sz="2000" dirty="0" smtClean="0"/>
              <a:t>scales:</a:t>
            </a:r>
          </a:p>
          <a:p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Freezing Point</a:t>
            </a:r>
            <a:r>
              <a:rPr lang="en-US" sz="2000" dirty="0" smtClean="0"/>
              <a:t>: the temperature where water becomes a solid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Boiling Point</a:t>
            </a:r>
            <a:r>
              <a:rPr lang="en-US" sz="2000" dirty="0" smtClean="0"/>
              <a:t>: the temperature where water evaporates (becomes a gas).</a:t>
            </a:r>
            <a:endParaRPr lang="en-US" sz="2000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0680" y="3410235"/>
            <a:ext cx="1259284" cy="24321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161" y="4363467"/>
            <a:ext cx="2019239" cy="22681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03019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03019" y="1643691"/>
            <a:ext cx="574138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603019" y="3228543"/>
            <a:ext cx="5741381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31355" y="1837514"/>
            <a:ext cx="4599333" cy="1204351"/>
            <a:chOff x="6831355" y="165672"/>
            <a:chExt cx="4599333" cy="1204351"/>
          </a:xfrm>
        </p:grpSpPr>
        <p:sp>
          <p:nvSpPr>
            <p:cNvPr id="11" name="TextBox 10"/>
            <p:cNvSpPr txBox="1"/>
            <p:nvPr/>
          </p:nvSpPr>
          <p:spPr>
            <a:xfrm>
              <a:off x="7417787" y="165672"/>
              <a:ext cx="401290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/>
                <a:t>U.S. Customary: Fahrenheit</a:t>
              </a:r>
              <a:endParaRPr lang="en-US" sz="21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355" y="662137"/>
              <a:ext cx="36251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/>
                <a:t>Freezing point = 32° F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dirty="0"/>
                <a:t>Boiling point = 212° F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31355" y="233535"/>
            <a:ext cx="4315593" cy="1200695"/>
            <a:chOff x="6831355" y="1810336"/>
            <a:chExt cx="4315593" cy="1200695"/>
          </a:xfrm>
        </p:grpSpPr>
        <p:sp>
          <p:nvSpPr>
            <p:cNvPr id="13" name="TextBox 12"/>
            <p:cNvSpPr txBox="1"/>
            <p:nvPr/>
          </p:nvSpPr>
          <p:spPr>
            <a:xfrm>
              <a:off x="8025802" y="1810336"/>
              <a:ext cx="3121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/>
                <a:t>Metric System (SI): Celsius</a:t>
              </a:r>
              <a:endParaRPr lang="en-US" sz="21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355" y="2303145"/>
              <a:ext cx="36251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/>
                <a:t>Freezing point = 0° C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dirty="0"/>
                <a:t>Boiling point = 100° C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41017" y="3556075"/>
            <a:ext cx="270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halkduster"/>
                <a:cs typeface="Chalkduster"/>
              </a:rPr>
              <a:t>Bunsen Burner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Used to heat substances in a laboratory setting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1355" y="5842382"/>
            <a:ext cx="31686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halkduster"/>
                <a:cs typeface="Chalkduster"/>
              </a:rPr>
              <a:t>Thermometer: </a:t>
            </a:r>
          </a:p>
          <a:p>
            <a:pPr algn="ctr"/>
            <a:r>
              <a:rPr lang="en-US" dirty="0" smtClean="0"/>
              <a:t>Used to measure temperature of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6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5679" y="626134"/>
            <a:ext cx="2394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95</a:t>
            </a:r>
            <a:r>
              <a:rPr lang="en-US" b="1" dirty="0"/>
              <a:t>°F</a:t>
            </a:r>
            <a:r>
              <a:rPr lang="en-US" dirty="0"/>
              <a:t> </a:t>
            </a:r>
            <a:r>
              <a:rPr lang="en-US" dirty="0"/>
              <a:t>- 32° = 63°</a:t>
            </a:r>
          </a:p>
          <a:p>
            <a:r>
              <a:rPr lang="en-US" dirty="0"/>
              <a:t>63° </a:t>
            </a:r>
            <a:r>
              <a:rPr lang="en-US" dirty="0"/>
              <a:t>× </a:t>
            </a:r>
            <a:r>
              <a:rPr lang="en-US" dirty="0"/>
              <a:t>5 = 315°</a:t>
            </a:r>
          </a:p>
          <a:p>
            <a:r>
              <a:rPr lang="en-US" dirty="0"/>
              <a:t>315° ÷ 9 = </a:t>
            </a:r>
            <a:r>
              <a:rPr lang="en-US" b="1" dirty="0"/>
              <a:t>35</a:t>
            </a:r>
            <a:r>
              <a:rPr lang="en-US" b="1" dirty="0"/>
              <a:t>°C</a:t>
            </a:r>
          </a:p>
          <a:p>
            <a:endParaRPr lang="en-US" dirty="0"/>
          </a:p>
          <a:p>
            <a:r>
              <a:rPr lang="en-US" b="1" dirty="0"/>
              <a:t>5° C </a:t>
            </a:r>
            <a:r>
              <a:rPr lang="en-US" dirty="0"/>
              <a:t>x 9 = 45°</a:t>
            </a:r>
          </a:p>
          <a:p>
            <a:r>
              <a:rPr lang="en-US" dirty="0"/>
              <a:t>45° ÷ 5 = 9</a:t>
            </a:r>
            <a:r>
              <a:rPr lang="en-US" dirty="0"/>
              <a:t>°</a:t>
            </a:r>
            <a:endParaRPr lang="en-US" dirty="0"/>
          </a:p>
          <a:p>
            <a:r>
              <a:rPr lang="en-US" dirty="0"/>
              <a:t>9</a:t>
            </a:r>
            <a:r>
              <a:rPr lang="en-US" dirty="0"/>
              <a:t>°</a:t>
            </a:r>
            <a:r>
              <a:rPr lang="en-US" dirty="0"/>
              <a:t> + 32</a:t>
            </a:r>
            <a:r>
              <a:rPr lang="en-US" dirty="0"/>
              <a:t>°</a:t>
            </a:r>
            <a:r>
              <a:rPr lang="en-US" dirty="0"/>
              <a:t> = </a:t>
            </a:r>
            <a:r>
              <a:rPr lang="en-US" b="1" dirty="0"/>
              <a:t>41°</a:t>
            </a:r>
          </a:p>
          <a:p>
            <a:endParaRPr lang="en-US" dirty="0"/>
          </a:p>
          <a:p>
            <a:r>
              <a:rPr lang="en-US" b="1" dirty="0"/>
              <a:t>10° C </a:t>
            </a:r>
            <a:r>
              <a:rPr lang="en-US" dirty="0"/>
              <a:t>x 9 = 90°</a:t>
            </a:r>
          </a:p>
          <a:p>
            <a:r>
              <a:rPr lang="en-US" dirty="0"/>
              <a:t>90° ÷ 5 = 18</a:t>
            </a:r>
            <a:r>
              <a:rPr lang="en-US" dirty="0"/>
              <a:t>°</a:t>
            </a:r>
          </a:p>
          <a:p>
            <a:r>
              <a:rPr lang="en-US" dirty="0"/>
              <a:t>18° + 32 = </a:t>
            </a:r>
            <a:r>
              <a:rPr lang="en-US" b="1" dirty="0"/>
              <a:t>50° F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759" y="313067"/>
            <a:ext cx="235316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to F</a:t>
            </a:r>
          </a:p>
          <a:p>
            <a:endParaRPr lang="en-US" dirty="0"/>
          </a:p>
          <a:p>
            <a:r>
              <a:rPr lang="en-US" b="1" dirty="0"/>
              <a:t>20°C</a:t>
            </a:r>
            <a:r>
              <a:rPr lang="en-US" dirty="0"/>
              <a:t> x 9 = 180°</a:t>
            </a:r>
          </a:p>
          <a:p>
            <a:r>
              <a:rPr lang="en-US" dirty="0"/>
              <a:t>180° ÷ 5 = 36°</a:t>
            </a:r>
          </a:p>
          <a:p>
            <a:r>
              <a:rPr lang="en-US" dirty="0"/>
              <a:t>36° + 32 = </a:t>
            </a:r>
            <a:r>
              <a:rPr lang="en-US" b="1" dirty="0"/>
              <a:t>68°F</a:t>
            </a:r>
          </a:p>
          <a:p>
            <a:endParaRPr lang="en-US" dirty="0"/>
          </a:p>
          <a:p>
            <a:r>
              <a:rPr lang="en-US" b="1" dirty="0"/>
              <a:t>30°C</a:t>
            </a:r>
            <a:r>
              <a:rPr lang="en-US" dirty="0"/>
              <a:t> x 9 = 270°</a:t>
            </a:r>
          </a:p>
          <a:p>
            <a:r>
              <a:rPr lang="en-US" dirty="0"/>
              <a:t>270° </a:t>
            </a:r>
            <a:r>
              <a:rPr lang="en-US" dirty="0"/>
              <a:t>÷ </a:t>
            </a:r>
            <a:r>
              <a:rPr lang="en-US" dirty="0"/>
              <a:t>5 = 54</a:t>
            </a:r>
            <a:r>
              <a:rPr lang="en-US" dirty="0"/>
              <a:t>° </a:t>
            </a:r>
            <a:endParaRPr lang="en-US" dirty="0"/>
          </a:p>
          <a:p>
            <a:r>
              <a:rPr lang="en-US" dirty="0"/>
              <a:t>54</a:t>
            </a:r>
            <a:r>
              <a:rPr lang="en-US" dirty="0"/>
              <a:t>° </a:t>
            </a:r>
            <a:r>
              <a:rPr lang="en-US" dirty="0"/>
              <a:t> + 32 = </a:t>
            </a:r>
            <a:r>
              <a:rPr lang="en-US" b="1" dirty="0"/>
              <a:t>86° F</a:t>
            </a:r>
          </a:p>
          <a:p>
            <a:endParaRPr lang="en-US" dirty="0"/>
          </a:p>
          <a:p>
            <a:r>
              <a:rPr lang="en-US" b="1" dirty="0"/>
              <a:t>40°C</a:t>
            </a:r>
            <a:r>
              <a:rPr lang="en-US" dirty="0"/>
              <a:t> x 9 = 360</a:t>
            </a:r>
            <a:r>
              <a:rPr lang="en-US" dirty="0"/>
              <a:t>° </a:t>
            </a:r>
            <a:endParaRPr lang="en-US" dirty="0"/>
          </a:p>
          <a:p>
            <a:r>
              <a:rPr lang="en-US" dirty="0"/>
              <a:t>360°÷ 5 = 72</a:t>
            </a:r>
            <a:r>
              <a:rPr lang="en-US" dirty="0"/>
              <a:t>° </a:t>
            </a:r>
            <a:endParaRPr lang="en-US" dirty="0"/>
          </a:p>
          <a:p>
            <a:r>
              <a:rPr lang="en-US" dirty="0"/>
              <a:t>72</a:t>
            </a:r>
            <a:r>
              <a:rPr lang="en-US" dirty="0"/>
              <a:t>° </a:t>
            </a:r>
            <a:r>
              <a:rPr lang="en-US" dirty="0"/>
              <a:t> + 32 = </a:t>
            </a:r>
            <a:r>
              <a:rPr lang="en-US" b="1" dirty="0"/>
              <a:t>104°F</a:t>
            </a:r>
          </a:p>
          <a:p>
            <a:endParaRPr lang="en-US" dirty="0"/>
          </a:p>
          <a:p>
            <a:r>
              <a:rPr lang="en-US" b="1" dirty="0"/>
              <a:t>50°C</a:t>
            </a:r>
            <a:r>
              <a:rPr lang="en-US" dirty="0"/>
              <a:t> x 9 = 450°</a:t>
            </a:r>
          </a:p>
          <a:p>
            <a:r>
              <a:rPr lang="en-US" dirty="0"/>
              <a:t>450° ÷ 5 = 90°</a:t>
            </a:r>
          </a:p>
          <a:p>
            <a:r>
              <a:rPr lang="en-US" dirty="0"/>
              <a:t>90° + 32 = </a:t>
            </a:r>
            <a:r>
              <a:rPr lang="en-US" b="1" dirty="0"/>
              <a:t>122°F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32749" y="313068"/>
            <a:ext cx="2334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to C</a:t>
            </a:r>
          </a:p>
          <a:p>
            <a:endParaRPr lang="en-US" dirty="0"/>
          </a:p>
          <a:p>
            <a:r>
              <a:rPr lang="en-US" b="1" dirty="0"/>
              <a:t>5° F </a:t>
            </a:r>
            <a:r>
              <a:rPr lang="en-US" dirty="0"/>
              <a:t>– 32 = – 27</a:t>
            </a:r>
          </a:p>
          <a:p>
            <a:r>
              <a:rPr lang="en-US" dirty="0"/>
              <a:t>– 27° x 5 = – 135</a:t>
            </a:r>
            <a:r>
              <a:rPr lang="en-US" dirty="0"/>
              <a:t>°</a:t>
            </a:r>
            <a:endParaRPr lang="en-US" dirty="0"/>
          </a:p>
          <a:p>
            <a:r>
              <a:rPr lang="en-US" dirty="0"/>
              <a:t>-135° / 9 =</a:t>
            </a:r>
            <a:r>
              <a:rPr lang="en-US" b="1" dirty="0"/>
              <a:t> -15° C</a:t>
            </a:r>
          </a:p>
          <a:p>
            <a:endParaRPr lang="en-US" dirty="0"/>
          </a:p>
          <a:p>
            <a:r>
              <a:rPr lang="en-US" b="1" dirty="0"/>
              <a:t>14° F </a:t>
            </a:r>
            <a:r>
              <a:rPr lang="en-US" dirty="0"/>
              <a:t>– 32 = – 18°</a:t>
            </a:r>
          </a:p>
          <a:p>
            <a:r>
              <a:rPr lang="en-US" dirty="0"/>
              <a:t>– 18° x 5 = 90°</a:t>
            </a:r>
          </a:p>
          <a:p>
            <a:r>
              <a:rPr lang="en-US" dirty="0"/>
              <a:t>90° 9 = </a:t>
            </a:r>
            <a:r>
              <a:rPr lang="en-US" b="1" dirty="0"/>
              <a:t>10° C</a:t>
            </a:r>
          </a:p>
          <a:p>
            <a:endParaRPr lang="en-US" dirty="0"/>
          </a:p>
          <a:p>
            <a:r>
              <a:rPr lang="en-US" b="1" dirty="0"/>
              <a:t>23° F </a:t>
            </a:r>
            <a:r>
              <a:rPr lang="en-US" dirty="0"/>
              <a:t>– 32 = – 9°</a:t>
            </a:r>
          </a:p>
          <a:p>
            <a:r>
              <a:rPr lang="en-US" dirty="0"/>
              <a:t>– 9° x 5 = – 45°</a:t>
            </a:r>
          </a:p>
          <a:p>
            <a:r>
              <a:rPr lang="en-US" dirty="0"/>
              <a:t>– 45° / 9 = </a:t>
            </a:r>
            <a:r>
              <a:rPr lang="en-US" b="1" dirty="0"/>
              <a:t>5° 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56662" y="831547"/>
            <a:ext cx="26333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60°C</a:t>
            </a:r>
            <a:r>
              <a:rPr lang="en-US" dirty="0"/>
              <a:t> x 9 = 540°</a:t>
            </a:r>
          </a:p>
          <a:p>
            <a:r>
              <a:rPr lang="en-US" dirty="0"/>
              <a:t>540°÷ 5 = 108°</a:t>
            </a:r>
          </a:p>
          <a:p>
            <a:r>
              <a:rPr lang="en-US" dirty="0"/>
              <a:t>108° + 32 = </a:t>
            </a:r>
            <a:r>
              <a:rPr lang="en-US" b="1" dirty="0"/>
              <a:t>140°F</a:t>
            </a:r>
          </a:p>
          <a:p>
            <a:endParaRPr lang="en-US" dirty="0"/>
          </a:p>
          <a:p>
            <a:r>
              <a:rPr lang="en-US" b="1" dirty="0"/>
              <a:t>70°C</a:t>
            </a:r>
            <a:r>
              <a:rPr lang="en-US" dirty="0"/>
              <a:t> x 9 = 630°</a:t>
            </a:r>
          </a:p>
          <a:p>
            <a:r>
              <a:rPr lang="en-US" dirty="0"/>
              <a:t>630° ÷ 5 = 126°</a:t>
            </a:r>
          </a:p>
          <a:p>
            <a:r>
              <a:rPr lang="en-US" dirty="0"/>
              <a:t>126° + 32 = </a:t>
            </a:r>
            <a:r>
              <a:rPr lang="en-US" b="1" dirty="0"/>
              <a:t>158°F</a:t>
            </a:r>
          </a:p>
          <a:p>
            <a:endParaRPr lang="en-US" dirty="0"/>
          </a:p>
          <a:p>
            <a:r>
              <a:rPr lang="en-US" b="1" dirty="0"/>
              <a:t>80°C</a:t>
            </a:r>
            <a:r>
              <a:rPr lang="en-US" dirty="0"/>
              <a:t> x 9 = 720°</a:t>
            </a:r>
          </a:p>
          <a:p>
            <a:r>
              <a:rPr lang="en-US" dirty="0"/>
              <a:t>720° ÷ 5 = 144°</a:t>
            </a:r>
          </a:p>
          <a:p>
            <a:r>
              <a:rPr lang="en-US" dirty="0"/>
              <a:t>144° + 32 = </a:t>
            </a:r>
            <a:r>
              <a:rPr lang="en-US" b="1" dirty="0"/>
              <a:t>176°F</a:t>
            </a:r>
          </a:p>
          <a:p>
            <a:endParaRPr lang="en-US" dirty="0"/>
          </a:p>
          <a:p>
            <a:r>
              <a:rPr lang="en-US" b="1" dirty="0"/>
              <a:t>90°C</a:t>
            </a:r>
            <a:r>
              <a:rPr lang="en-US" dirty="0"/>
              <a:t> x 9 = 810°</a:t>
            </a:r>
          </a:p>
          <a:p>
            <a:r>
              <a:rPr lang="en-US" dirty="0"/>
              <a:t>810° ÷ 5 = 162°</a:t>
            </a:r>
          </a:p>
          <a:p>
            <a:r>
              <a:rPr lang="en-US" dirty="0"/>
              <a:t>162° + 32 = </a:t>
            </a:r>
            <a:r>
              <a:rPr lang="en-US" b="1" dirty="0"/>
              <a:t>194°F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13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8500" y="686440"/>
            <a:ext cx="7786093" cy="5089001"/>
            <a:chOff x="2228500" y="686440"/>
            <a:chExt cx="7786093" cy="50890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1365" y="2378264"/>
              <a:ext cx="2850882" cy="1219127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4231365" y="2378264"/>
              <a:ext cx="2850882" cy="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231365" y="2378264"/>
              <a:ext cx="0" cy="1219127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31365" y="3597391"/>
              <a:ext cx="2850882" cy="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82247" y="2378264"/>
              <a:ext cx="0" cy="1219127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ewf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982" y="905334"/>
              <a:ext cx="1805611" cy="432773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7082247" y="3168542"/>
              <a:ext cx="1467338" cy="428849"/>
            </a:xfrm>
            <a:prstGeom prst="line">
              <a:avLst/>
            </a:prstGeom>
            <a:ln w="5715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82247" y="2378264"/>
              <a:ext cx="1467338" cy="339469"/>
            </a:xfrm>
            <a:prstGeom prst="line">
              <a:avLst/>
            </a:prstGeom>
            <a:ln w="57150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640158" y="3069201"/>
              <a:ext cx="294726" cy="1468563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231365" y="3069201"/>
              <a:ext cx="567358" cy="1505911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84550" y="1886769"/>
              <a:ext cx="0" cy="867982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44047" y="686440"/>
              <a:ext cx="42853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the temperature goes up, the level of the red liquid (often Mercury or an Alcohol) rises. To read the temperature, look at the top of the red liquid.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8500" y="4565186"/>
              <a:ext cx="30170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left side is Fahrenheit. The markings occur every 10 °F on this thermometer.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8448" y="4575112"/>
              <a:ext cx="2718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right side is Celsius. The markings occur every 5 °C degrees on this thermometer.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532430" y="2745914"/>
              <a:ext cx="1158714" cy="8837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532430" y="3168542"/>
              <a:ext cx="1158714" cy="8837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663848" y="2741103"/>
              <a:ext cx="0" cy="45720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549585" y="2711342"/>
              <a:ext cx="0" cy="457200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9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043" y="4173726"/>
            <a:ext cx="9712608" cy="1303164"/>
            <a:chOff x="429043" y="4173726"/>
            <a:chExt cx="9712608" cy="1303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43" y="4206384"/>
              <a:ext cx="1171157" cy="121286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656" y="4173726"/>
              <a:ext cx="7822995" cy="1303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9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029" y="327769"/>
            <a:ext cx="4664367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Weight and Mass</a:t>
            </a:r>
            <a:endParaRPr lang="en-US" dirty="0">
              <a:latin typeface="American Typewriter"/>
              <a:cs typeface="American Typewriter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70729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493673" y="4309285"/>
            <a:ext cx="2709753" cy="1616475"/>
            <a:chOff x="1128953" y="3695588"/>
            <a:chExt cx="4331822" cy="30382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28953" y="3695588"/>
              <a:ext cx="4331822" cy="303823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0072702">
              <a:off x="3683209" y="5145413"/>
              <a:ext cx="889052" cy="473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 Black"/>
                  <a:cs typeface="Arial Black"/>
                </a:rPr>
                <a:t>0.0</a:t>
              </a:r>
              <a:r>
                <a:rPr lang="en-US" sz="1100" dirty="0" smtClean="0">
                  <a:latin typeface="Arial Black"/>
                  <a:cs typeface="Arial Black"/>
                </a:rPr>
                <a:t>0</a:t>
              </a:r>
              <a:endParaRPr lang="en-US" sz="1100" dirty="0">
                <a:latin typeface="Arial Black"/>
                <a:cs typeface="Arial Black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5801" y="4126891"/>
            <a:ext cx="4118963" cy="1798869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8092" y="1653804"/>
            <a:ext cx="5503446" cy="452596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Weight</a:t>
            </a:r>
            <a:r>
              <a:rPr lang="en-US" sz="2200" dirty="0" smtClean="0"/>
              <a:t> is the measure of the downward force of an object due to gravity and is used to find an object’s </a:t>
            </a:r>
            <a:r>
              <a:rPr lang="en-US" sz="2200" b="1" dirty="0" smtClean="0">
                <a:solidFill>
                  <a:srgbClr val="FF6600"/>
                </a:solidFill>
              </a:rPr>
              <a:t>Mass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u="sng" dirty="0">
                <a:solidFill>
                  <a:srgbClr val="000000"/>
                </a:solidFill>
              </a:rPr>
              <a:t>Base Unit </a:t>
            </a:r>
            <a:r>
              <a:rPr lang="en-US" sz="2200" u="sng" dirty="0" smtClean="0">
                <a:solidFill>
                  <a:srgbClr val="000000"/>
                </a:solidFill>
              </a:rPr>
              <a:t>for </a:t>
            </a:r>
            <a:r>
              <a:rPr lang="en-US" sz="2200" u="sng" dirty="0">
                <a:solidFill>
                  <a:srgbClr val="000000"/>
                </a:solidFill>
              </a:rPr>
              <a:t>mass </a:t>
            </a:r>
            <a:r>
              <a:rPr lang="en-US" sz="2200" dirty="0"/>
              <a:t>using the </a:t>
            </a:r>
            <a:r>
              <a:rPr lang="en-US" sz="2200" dirty="0" smtClean="0"/>
              <a:t>Metric System (</a:t>
            </a:r>
            <a:r>
              <a:rPr lang="en-US" sz="2200" dirty="0"/>
              <a:t>SI) is the </a:t>
            </a:r>
            <a:r>
              <a:rPr lang="en-US" sz="2200" b="1" i="1" dirty="0"/>
              <a:t>Kilogram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We use Scales to weigh objects. However, scales are set to give you the object’s mass and not the object’s weight.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 </a:t>
            </a:r>
          </a:p>
          <a:p>
            <a:pPr marL="0" indent="0">
              <a:buNone/>
            </a:pPr>
            <a:endParaRPr lang="en-US" sz="3000" dirty="0" smtClean="0"/>
          </a:p>
          <a:p>
            <a:pPr marL="457200" lvl="1" indent="0">
              <a:buNone/>
            </a:pPr>
            <a:endParaRPr lang="en-US" sz="26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680858" y="1643691"/>
            <a:ext cx="666354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46732" y="1847740"/>
            <a:ext cx="6512165" cy="1368518"/>
            <a:chOff x="7060160" y="63694"/>
            <a:chExt cx="4706814" cy="1368518"/>
          </a:xfrm>
        </p:grpSpPr>
        <p:sp>
          <p:nvSpPr>
            <p:cNvPr id="15" name="TextBox 14"/>
            <p:cNvSpPr txBox="1"/>
            <p:nvPr/>
          </p:nvSpPr>
          <p:spPr>
            <a:xfrm>
              <a:off x="7317225" y="508882"/>
              <a:ext cx="43127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Pound </a:t>
              </a:r>
              <a:r>
                <a:rPr lang="en-US" dirty="0" smtClean="0"/>
                <a:t>(</a:t>
              </a:r>
              <a:r>
                <a:rPr lang="en-US" dirty="0" err="1" smtClean="0"/>
                <a:t>lb</a:t>
              </a:r>
              <a:r>
                <a:rPr lang="en-US" dirty="0" smtClean="0"/>
                <a:t>) = </a:t>
              </a:r>
              <a:r>
                <a:rPr lang="en-US" dirty="0" smtClean="0">
                  <a:solidFill>
                    <a:srgbClr val="FF0000"/>
                  </a:solidFill>
                </a:rPr>
                <a:t>0.453592 Grams </a:t>
              </a:r>
              <a:r>
                <a:rPr lang="en-US" dirty="0" smtClean="0"/>
                <a:t>(g)</a:t>
              </a:r>
            </a:p>
            <a:p>
              <a:pPr algn="ctr"/>
              <a:r>
                <a:rPr lang="en-US" dirty="0" smtClean="0">
                  <a:solidFill>
                    <a:srgbClr val="3366FF"/>
                  </a:solidFill>
                </a:rPr>
                <a:t>1 Ounce </a:t>
              </a:r>
              <a:r>
                <a:rPr lang="en-US" dirty="0" smtClean="0"/>
                <a:t>(Oz) = </a:t>
              </a:r>
              <a:r>
                <a:rPr lang="en-US" dirty="0" smtClean="0">
                  <a:solidFill>
                    <a:srgbClr val="FF0000"/>
                  </a:solidFill>
                </a:rPr>
                <a:t>28349.5 Milligrams </a:t>
              </a:r>
              <a:r>
                <a:rPr lang="en-US" dirty="0" smtClean="0"/>
                <a:t>(mg)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0160" y="63694"/>
              <a:ext cx="4706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U.S. Customary Units to Metric System Units (SI):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7952" y="327769"/>
            <a:ext cx="5629027" cy="1110796"/>
            <a:chOff x="6182624" y="1873436"/>
            <a:chExt cx="5629027" cy="1110796"/>
          </a:xfrm>
        </p:grpSpPr>
        <p:sp>
          <p:nvSpPr>
            <p:cNvPr id="18" name="TextBox 17"/>
            <p:cNvSpPr txBox="1"/>
            <p:nvPr/>
          </p:nvSpPr>
          <p:spPr>
            <a:xfrm>
              <a:off x="6182624" y="1873436"/>
              <a:ext cx="562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Metric System (SI) Units for Length: 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6708" y="2337901"/>
              <a:ext cx="4066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 Kilogram (kg) = 1000 Grams (g)</a:t>
              </a:r>
            </a:p>
            <a:p>
              <a:pPr algn="ctr"/>
              <a:r>
                <a:rPr lang="en-US" dirty="0" smtClean="0"/>
                <a:t>1 Gram (m) = 1000 Milligrams (mg)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5680858" y="3241658"/>
            <a:ext cx="666354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82097" y="6001450"/>
            <a:ext cx="336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halkduster"/>
                <a:cs typeface="Chalkduster"/>
              </a:rPr>
              <a:t>Triple Beam Balance</a:t>
            </a:r>
            <a:endParaRPr lang="en-US" dirty="0">
              <a:latin typeface="Chalkduster"/>
              <a:cs typeface="Chalkdust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7952" y="5969599"/>
            <a:ext cx="131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Scale</a:t>
            </a:r>
            <a:endParaRPr lang="en-US" sz="2000" dirty="0">
              <a:latin typeface="Chalkduster"/>
              <a:cs typeface="Chalkdust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2005" y="3508820"/>
            <a:ext cx="562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Some of the Tools Used to Find Mass and Weight: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10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825" y="512644"/>
            <a:ext cx="6515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Quantitative Values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92923" y="1587788"/>
            <a:ext cx="5213366" cy="3877630"/>
            <a:chOff x="7675442" y="575432"/>
            <a:chExt cx="3905765" cy="29636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61364" y="1074659"/>
              <a:ext cx="1073766" cy="19704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12721" y="964600"/>
              <a:ext cx="1568486" cy="20805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361364" y="3045135"/>
              <a:ext cx="1056153" cy="49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halkduster"/>
                  <a:cs typeface="Chalkduster"/>
                </a:rPr>
                <a:t>Plant A: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9</a:t>
              </a:r>
              <a:r>
                <a:rPr lang="en-US" dirty="0" smtClean="0">
                  <a:latin typeface="Chalkduster"/>
                  <a:cs typeface="Chalkduster"/>
                </a:rPr>
                <a:t> </a:t>
              </a:r>
              <a:r>
                <a:rPr lang="en-US" b="1" dirty="0" smtClean="0">
                  <a:solidFill>
                    <a:srgbClr val="3366FF"/>
                  </a:solidFill>
                  <a:latin typeface="Chalkduster"/>
                  <a:cs typeface="Chalkduster"/>
                </a:rPr>
                <a:t>cm</a:t>
              </a:r>
              <a:endParaRPr lang="en-US" b="1" dirty="0">
                <a:solidFill>
                  <a:srgbClr val="3366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07590" y="3045135"/>
              <a:ext cx="1056153" cy="49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halkduster"/>
                  <a:cs typeface="Chalkduster"/>
                </a:rPr>
                <a:t>Plant B: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Chalkduster"/>
                  <a:cs typeface="Chalkduster"/>
                </a:rPr>
                <a:t>12</a:t>
              </a:r>
              <a:r>
                <a:rPr lang="en-US" b="1" dirty="0" smtClean="0">
                  <a:latin typeface="Chalkduster"/>
                  <a:cs typeface="Chalkduster"/>
                </a:rPr>
                <a:t> </a:t>
              </a:r>
              <a:r>
                <a:rPr lang="en-US" b="1" dirty="0" smtClean="0">
                  <a:solidFill>
                    <a:srgbClr val="3366FF"/>
                  </a:solidFill>
                  <a:latin typeface="Chalkduster"/>
                  <a:cs typeface="Chalkduster"/>
                </a:rPr>
                <a:t>cm</a:t>
              </a:r>
              <a:endParaRPr lang="en-US" b="1" dirty="0">
                <a:solidFill>
                  <a:srgbClr val="3366FF"/>
                </a:solidFill>
                <a:latin typeface="Chalkduster"/>
                <a:cs typeface="Chalkduster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569837" y="1681037"/>
              <a:ext cx="2656149" cy="44493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32403" y="2053056"/>
            <a:ext cx="59206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FF6600"/>
                </a:solidFill>
              </a:rPr>
              <a:t>Quantitative</a:t>
            </a:r>
            <a:r>
              <a:rPr lang="en-US" sz="2000" dirty="0" smtClean="0"/>
              <a:t> value is any value that can be </a:t>
            </a:r>
            <a:r>
              <a:rPr lang="en-US" sz="2000" u="sng" dirty="0" smtClean="0"/>
              <a:t>measured using units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</a:t>
            </a:r>
            <a:r>
              <a:rPr lang="en-US" sz="2000" b="1" dirty="0" smtClean="0">
                <a:solidFill>
                  <a:srgbClr val="FF66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dirty="0"/>
              <a:t>any type of data that has a number value. This type of data uses units that express length, mass, volume, etc. 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Instead of saying Plant B is taller than Plant A, a Quantitative value would be: </a:t>
            </a:r>
          </a:p>
          <a:p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/>
              <a:t>Plant A is </a:t>
            </a:r>
            <a:r>
              <a:rPr lang="en-US" sz="2000" b="1" dirty="0">
                <a:solidFill>
                  <a:srgbClr val="FF0000"/>
                </a:solidFill>
              </a:rPr>
              <a:t>9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3366FF"/>
                </a:solidFill>
              </a:rPr>
              <a:t>centimeters (cm) </a:t>
            </a:r>
            <a:r>
              <a:rPr lang="en-US" sz="2000" b="1" dirty="0" smtClean="0"/>
              <a:t>tall and Plant B is </a:t>
            </a:r>
            <a:r>
              <a:rPr lang="en-US" sz="2000" b="1" dirty="0" smtClean="0">
                <a:solidFill>
                  <a:srgbClr val="FF0000"/>
                </a:solidFill>
              </a:rPr>
              <a:t>12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3366FF"/>
                </a:solidFill>
              </a:rPr>
              <a:t>centimeters</a:t>
            </a:r>
            <a:r>
              <a:rPr lang="en-US" sz="2000" b="1" dirty="0" smtClean="0"/>
              <a:t> (cm) tall. 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6217" y="5924249"/>
            <a:ext cx="192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Number 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96707" y="5955331"/>
            <a:ext cx="69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Unit</a:t>
            </a:r>
            <a:endParaRPr lang="en-US" b="1" dirty="0">
              <a:solidFill>
                <a:srgbClr val="3366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82637" y="5409239"/>
            <a:ext cx="276626" cy="51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474792" y="5409239"/>
            <a:ext cx="310891" cy="51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7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Qualitative Values</a:t>
            </a:r>
            <a:endParaRPr lang="en-US" sz="4800" dirty="0">
              <a:latin typeface="American Typewriter"/>
              <a:cs typeface="American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" y="1799764"/>
            <a:ext cx="57327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FF6600"/>
                </a:solidFill>
              </a:rPr>
              <a:t>Qualitative</a:t>
            </a:r>
            <a:r>
              <a:rPr lang="en-US" sz="2000" dirty="0" smtClean="0"/>
              <a:t> value </a:t>
            </a:r>
            <a:r>
              <a:rPr lang="en-US" sz="2000" dirty="0"/>
              <a:t>is any value that </a:t>
            </a:r>
            <a:r>
              <a:rPr lang="en-US" sz="2000" dirty="0" smtClean="0"/>
              <a:t>can NOT </a:t>
            </a:r>
            <a:r>
              <a:rPr lang="en-US" sz="2000" dirty="0"/>
              <a:t>be </a:t>
            </a:r>
            <a:r>
              <a:rPr lang="en-US" sz="2000" u="sng" dirty="0"/>
              <a:t>measured using units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This type of data uses descriptions that express change in things like color, consistency, smell, and texture. </a:t>
            </a:r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For example, we noticed that </a:t>
            </a:r>
            <a:r>
              <a:rPr lang="en-US" sz="2000" b="1" dirty="0" smtClean="0"/>
              <a:t>Plant A grew more leaves than Plant B. 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There are no number values OR units when making a qualitative observation.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481009" y="1824986"/>
            <a:ext cx="5863390" cy="4239795"/>
            <a:chOff x="6481011" y="2164506"/>
            <a:chExt cx="5863390" cy="4239795"/>
          </a:xfrm>
        </p:grpSpPr>
        <p:grpSp>
          <p:nvGrpSpPr>
            <p:cNvPr id="13" name="Group 12"/>
            <p:cNvGrpSpPr/>
            <p:nvPr/>
          </p:nvGrpSpPr>
          <p:grpSpPr>
            <a:xfrm>
              <a:off x="6481011" y="5752406"/>
              <a:ext cx="5863390" cy="651895"/>
              <a:chOff x="8106782" y="3560515"/>
              <a:chExt cx="4392752" cy="49824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8106782" y="3560515"/>
                <a:ext cx="2087026" cy="49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halkduster"/>
                    <a:cs typeface="Chalkduster"/>
                  </a:rPr>
                  <a:t>Plant A:</a:t>
                </a:r>
              </a:p>
              <a:p>
                <a:pPr algn="ctr"/>
                <a:r>
                  <a:rPr lang="en-US" dirty="0" smtClean="0">
                    <a:latin typeface="Chalkduster"/>
                    <a:cs typeface="Chalkduster"/>
                  </a:rPr>
                  <a:t>Has less leaves</a:t>
                </a:r>
                <a:endParaRPr lang="en-US" dirty="0">
                  <a:latin typeface="Chalkduster"/>
                  <a:cs typeface="Chalkduster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79412" y="3564768"/>
                <a:ext cx="2420122" cy="49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halkduster"/>
                    <a:cs typeface="Chalkduster"/>
                  </a:rPr>
                  <a:t>Plant B:</a:t>
                </a:r>
              </a:p>
              <a:p>
                <a:pPr algn="ctr"/>
                <a:r>
                  <a:rPr lang="en-US" dirty="0" smtClean="0">
                    <a:latin typeface="Chalkduster"/>
                    <a:cs typeface="Chalkduster"/>
                  </a:rPr>
                  <a:t>Has more leaves</a:t>
                </a:r>
                <a:endParaRPr lang="en-US" dirty="0">
                  <a:latin typeface="Chalkduster"/>
                  <a:cs typeface="Chalkduster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5507" y="2298529"/>
              <a:ext cx="2109468" cy="30724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61340" y="2164506"/>
              <a:ext cx="2265842" cy="3448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57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4259" y="256583"/>
            <a:ext cx="466436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merican Typewriter"/>
                <a:cs typeface="American Typewriter"/>
              </a:rPr>
              <a:t>Weight vs. Mass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183" y="1686930"/>
            <a:ext cx="61405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Weight and Mass are not the same </a:t>
            </a:r>
            <a:r>
              <a:rPr lang="en-US" sz="2000" dirty="0" smtClean="0"/>
              <a:t>thing: </a:t>
            </a:r>
          </a:p>
          <a:p>
            <a:endParaRPr lang="en-US" sz="2000" b="1" dirty="0">
              <a:solidFill>
                <a:srgbClr val="FF66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Mass</a:t>
            </a:r>
            <a:r>
              <a:rPr lang="en-US" sz="2000" dirty="0" smtClean="0"/>
              <a:t> </a:t>
            </a:r>
            <a:r>
              <a:rPr lang="en-US" sz="2000" dirty="0"/>
              <a:t>is how much matter an object or substance contains. </a:t>
            </a:r>
            <a:endParaRPr lang="en-US" sz="2000" dirty="0" smtClean="0"/>
          </a:p>
          <a:p>
            <a:endParaRPr lang="en-US" sz="2000" b="1" dirty="0">
              <a:solidFill>
                <a:srgbClr val="FF66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rgbClr val="FF6600"/>
                </a:solidFill>
              </a:rPr>
              <a:t>Weight</a:t>
            </a:r>
            <a:r>
              <a:rPr lang="en-US" sz="2000" dirty="0" smtClean="0"/>
              <a:t> </a:t>
            </a:r>
            <a:r>
              <a:rPr lang="en-US" sz="2000" dirty="0"/>
              <a:t>is the Mass of an object combined combined with the force of gravity pressing down on that object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Balances or scales are used to find the weight of an object. Then, the Weight is used to calculate the object’s Mass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56755" y="405192"/>
            <a:ext cx="6561935" cy="5081932"/>
            <a:chOff x="6491869" y="1098334"/>
            <a:chExt cx="6561935" cy="50819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91869" y="1943618"/>
              <a:ext cx="6561935" cy="4236648"/>
            </a:xfrm>
            <a:prstGeom prst="rect">
              <a:avLst/>
            </a:prstGeom>
          </p:spPr>
        </p:pic>
        <p:sp>
          <p:nvSpPr>
            <p:cNvPr id="9" name="Oval Callout 8"/>
            <p:cNvSpPr/>
            <p:nvPr/>
          </p:nvSpPr>
          <p:spPr>
            <a:xfrm>
              <a:off x="8269007" y="1646398"/>
              <a:ext cx="2134809" cy="1296957"/>
            </a:xfrm>
            <a:prstGeom prst="wedgeEllipseCallout">
              <a:avLst>
                <a:gd name="adj1" fmla="val -48713"/>
                <a:gd name="adj2" fmla="val 344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29425" y="1901269"/>
              <a:ext cx="20743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If I weigh 100 pounds on Earth, I wonder what I would weigh on the moon?</a:t>
              </a:r>
              <a:endParaRPr lang="en-US" sz="1500" dirty="0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10451490" y="1098334"/>
              <a:ext cx="1589284" cy="1096127"/>
            </a:xfrm>
            <a:prstGeom prst="wedgeEllipseCallout">
              <a:avLst>
                <a:gd name="adj1" fmla="val -4880"/>
                <a:gd name="adj2" fmla="val 6783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52444" y="1138238"/>
              <a:ext cx="13937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You would weigh about 16.6 pounds on the moon!</a:t>
              </a:r>
              <a:endParaRPr lang="en-US" sz="15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038721" y="4618515"/>
            <a:ext cx="3035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dirty="0"/>
              <a:t>If you were on the moon, you would weigh less (</a:t>
            </a:r>
            <a:r>
              <a:rPr lang="en-US" sz="2000" u="sng" dirty="0"/>
              <a:t>because there is no gravity</a:t>
            </a:r>
            <a:r>
              <a:rPr lang="en-US" sz="2000" dirty="0"/>
              <a:t>) but you would still have the same mass</a:t>
            </a:r>
            <a:r>
              <a:rPr lang="en-US" sz="2200" dirty="0"/>
              <a:t>.</a:t>
            </a:r>
          </a:p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88684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5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756336" y="162121"/>
            <a:ext cx="6350382" cy="11418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1451" y="193713"/>
            <a:ext cx="6066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merican Typewriter"/>
                <a:cs typeface="American Typewriter"/>
              </a:rPr>
              <a:t>U.S. Customary vs. the Metric System (SI)</a:t>
            </a:r>
            <a:endParaRPr lang="en-US" sz="3000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183" y="1518279"/>
            <a:ext cx="1195763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America, we use a system of measurement called </a:t>
            </a:r>
            <a:r>
              <a:rPr lang="en-US" sz="2000" b="1" dirty="0">
                <a:solidFill>
                  <a:srgbClr val="FF6600"/>
                </a:solidFill>
              </a:rPr>
              <a:t>U.S. Customary </a:t>
            </a:r>
            <a:r>
              <a:rPr lang="en-US" sz="2000" b="1" dirty="0" smtClean="0">
                <a:solidFill>
                  <a:srgbClr val="FF6600"/>
                </a:solidFill>
              </a:rPr>
              <a:t>Units</a:t>
            </a:r>
            <a:r>
              <a:rPr lang="en-US" sz="2000" dirty="0" smtClean="0"/>
              <a:t>, which include miles, pounds, and cups. In </a:t>
            </a:r>
            <a:r>
              <a:rPr lang="en-US" sz="2000" dirty="0"/>
              <a:t>the scientific community, </a:t>
            </a:r>
            <a:r>
              <a:rPr lang="en-US" sz="2000" u="sng" dirty="0" smtClean="0"/>
              <a:t>all countries use </a:t>
            </a:r>
            <a:r>
              <a:rPr lang="en-US" sz="2000" u="sng" dirty="0"/>
              <a:t>the </a:t>
            </a:r>
            <a:r>
              <a:rPr lang="en-US" sz="2000" b="1" u="sng" dirty="0">
                <a:solidFill>
                  <a:srgbClr val="FF6600"/>
                </a:solidFill>
              </a:rPr>
              <a:t>International System of Units (SI) </a:t>
            </a:r>
            <a:r>
              <a:rPr lang="en-US" sz="2000" u="sng" dirty="0"/>
              <a:t>for their </a:t>
            </a:r>
            <a:r>
              <a:rPr lang="en-US" sz="2000" u="sng" dirty="0" smtClean="0"/>
              <a:t>data,</a:t>
            </a:r>
            <a:r>
              <a:rPr lang="en-US" sz="2000" dirty="0" smtClean="0"/>
              <a:t> which include kilometers, grams, and liters.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When scientists design experiments, </a:t>
            </a:r>
            <a:r>
              <a:rPr lang="en-US" sz="2000" dirty="0" smtClean="0"/>
              <a:t>they have to be designed so that anyone </a:t>
            </a:r>
            <a:r>
              <a:rPr lang="en-US" sz="2000" dirty="0"/>
              <a:t>who reads their procedures (directions</a:t>
            </a:r>
            <a:r>
              <a:rPr lang="en-US" sz="2000" dirty="0" smtClean="0"/>
              <a:t>) can repeat the same experiment. </a:t>
            </a:r>
            <a:r>
              <a:rPr lang="en-US" sz="2000" dirty="0"/>
              <a:t>Imagine how </a:t>
            </a:r>
            <a:r>
              <a:rPr lang="en-US" sz="2000" dirty="0" smtClean="0"/>
              <a:t>difficult it would be for scientists </a:t>
            </a:r>
            <a:r>
              <a:rPr lang="en-US" sz="2000" dirty="0"/>
              <a:t>if every country used a different system of measurement</a:t>
            </a:r>
            <a:r>
              <a:rPr lang="en-US" sz="2000" dirty="0" smtClean="0"/>
              <a:t>! That is why all countries (including the U.S.) use the SI system for measurement when they are working in the field of science!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5566718" y="4836569"/>
            <a:ext cx="1042416" cy="1042416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4122" y="4266305"/>
            <a:ext cx="2271049" cy="2346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35669" y="4266305"/>
            <a:ext cx="2271049" cy="23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19102</TotalTime>
  <Words>2052</Words>
  <Application>Microsoft Office PowerPoint</Application>
  <PresentationFormat>Custom</PresentationFormat>
  <Paragraphs>322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American Typewriter</vt:lpstr>
      <vt:lpstr>Arial</vt:lpstr>
      <vt:lpstr>Arial Black</vt:lpstr>
      <vt:lpstr>Calibri</vt:lpstr>
      <vt:lpstr>Chalkduster</vt:lpstr>
      <vt:lpstr>Office Theme</vt:lpstr>
      <vt:lpstr>PowerPoint Presentation</vt:lpstr>
      <vt:lpstr>Volume</vt:lpstr>
      <vt:lpstr>Length</vt:lpstr>
      <vt:lpstr>PowerPoint Presentation</vt:lpstr>
      <vt:lpstr>Weight and Mass</vt:lpstr>
      <vt:lpstr>PowerPoint Presentation</vt:lpstr>
      <vt:lpstr>Qualitative Values</vt:lpstr>
      <vt:lpstr>PowerPoint Presentation</vt:lpstr>
      <vt:lpstr>PowerPoint Presentation</vt:lpstr>
      <vt:lpstr>Displacement</vt:lpstr>
      <vt:lpstr>Units and Conversions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GEICO Insurance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Hummer</dc:creator>
  <cp:lastModifiedBy>Adam Mills</cp:lastModifiedBy>
  <cp:revision>30</cp:revision>
  <dcterms:created xsi:type="dcterms:W3CDTF">2014-07-03T14:05:14Z</dcterms:created>
  <dcterms:modified xsi:type="dcterms:W3CDTF">2014-07-30T20:28:31Z</dcterms:modified>
</cp:coreProperties>
</file>