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embeddedFontLst>
    <p:embeddedFont>
      <p:font typeface="Montserrat"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C4037A-52E5-4CCD-A6E0-5F09390BFA79}">
  <a:tblStyle styleId="{95C4037A-52E5-4CCD-A6E0-5F09390BFA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416446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512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d85cfd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d85cfd8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48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8bbdec3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8bbdec3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810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8e567ec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8e567ec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22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8e567ec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e8e567ec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8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8e567ec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8e567ec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06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8bbdec3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8bbdec3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680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8bbdec3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8bbdec3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82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a896ccd6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a896ccd6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019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e8e567ec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e8e567e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61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8bbdec3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e8bbdec3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2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c4e07da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349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8bbdec3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8bbdec3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0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e8bbdec3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e8bbdec3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40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89c4438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89c4438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39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89c4438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89c4438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190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9c4438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9c4438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95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f89c4438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f89c443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509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f89c443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f89c443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23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f89c4438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f89c443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965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f89c4438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f89c4438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451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89c443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89c443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21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e8e567e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e8e567e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63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e8bbdec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e8bbdec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83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89c443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89c443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378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e8bbdec3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e8bbdec3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604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e8e567ec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e8e567ec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730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8e567ec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8e567ec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45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e8e567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e8e567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198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e8e567ec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e8e567ec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285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8e567ec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8e567ec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54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bbdec37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bbdec3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557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e8bbdec3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e8bbdec3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22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571e51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571e51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573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e9c1e65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e9c1e65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95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e8e567ec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e8e567ec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224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e8e567ec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e8e567ec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040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e8e567ec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e8e567ec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165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e8e567ec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e8e567ec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7129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e8e567ec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e8e567ec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939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e8e567ec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e8e567ec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8327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e8e567ec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e8e567ec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462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e8e567ec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e8e567ec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11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e8e567ec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e8e567ec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30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4571e511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4571e51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029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e8e567ec3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e8e567ec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7714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e8e567ec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e8e567ec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3598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e8e567ec3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e8e567ec3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151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e8e567ec3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e8e567ec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8693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e8e567ec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e8e567ec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4574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e8e567ec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e8e567ec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410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e8e567ec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e8e567ec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4756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e8e567ec3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e8e567ec3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9887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e8e567ec3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e8e567ec3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58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e8e567ec3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e8e567ec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81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4571e511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4571e51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6491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e8e567ec3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e8e567ec3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01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4571e511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4571e51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44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571e511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4571e51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0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d85cfd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d85cfd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08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Time Series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Pandas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ETS Decomposition Code Along</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ARIMA Models</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lang="en" sz="3000" b="1">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 </a:t>
            </a:r>
            <a:endParaRPr sz="3000">
              <a:solidFill>
                <a:srgbClr val="43434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ea typeface="Montserrat"/>
                <a:cs typeface="Montserrat"/>
                <a:sym typeface="Montserrat"/>
              </a:rPr>
              <a:t>Time Series with Pandas</a:t>
            </a:r>
            <a:endParaRPr dirty="0">
              <a:latin typeface="Montserrat"/>
              <a:ea typeface="Montserrat"/>
              <a:cs typeface="Montserrat"/>
              <a:sym typeface="Montserrat"/>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smtClean="0">
                <a:solidFill>
                  <a:srgbClr val="434343"/>
                </a:solidFill>
                <a:latin typeface="Montserrat"/>
                <a:ea typeface="Montserrat"/>
                <a:cs typeface="Montserrat"/>
                <a:sym typeface="Montserrat"/>
              </a:rPr>
              <a:t>Let’s </a:t>
            </a:r>
            <a:r>
              <a:rPr lang="en" sz="3000" dirty="0" smtClean="0">
                <a:solidFill>
                  <a:srgbClr val="434343"/>
                </a:solidFill>
                <a:latin typeface="Montserrat"/>
                <a:ea typeface="Montserrat"/>
                <a:cs typeface="Montserrat"/>
                <a:sym typeface="Montserrat"/>
              </a:rPr>
              <a:t>focus on dealing </a:t>
            </a:r>
            <a:r>
              <a:rPr lang="en" sz="3000" dirty="0">
                <a:solidFill>
                  <a:srgbClr val="434343"/>
                </a:solidFill>
                <a:latin typeface="Montserrat"/>
                <a:ea typeface="Montserrat"/>
                <a:cs typeface="Montserrat"/>
                <a:sym typeface="Montserrat"/>
              </a:rPr>
              <a:t>with time series data!</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Pandas has many tools specifically built for working with time stamped data.</a:t>
            </a:r>
            <a:endParaRPr sz="3000" dirty="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marL="1828800" marR="0" lvl="2"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266" name="Google Shape;266;p39"/>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268" name="Google Shape;268;p39"/>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269" name="Google Shape;269;p39"/>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270" name="Google Shape;270;p39"/>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271" name="Google Shape;27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273" name="Google Shape;273;p39"/>
          <p:cNvSpPr/>
          <p:nvPr/>
        </p:nvSpPr>
        <p:spPr>
          <a:xfrm>
            <a:off x="4855475" y="1357875"/>
            <a:ext cx="2407150" cy="2859800"/>
          </a:xfrm>
          <a:custGeom>
            <a:avLst/>
            <a:gdLst/>
            <a:ahLst/>
            <a:cxnLst/>
            <a:rect l="l" t="t" r="r" b="b"/>
            <a:pathLst>
              <a:path w="96286" h="114392" extrusionOk="0">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w="28575" cap="flat" cmpd="sng">
            <a:solidFill>
              <a:srgbClr val="980000"/>
            </a:solidFill>
            <a:prstDash val="solid"/>
            <a:round/>
            <a:headEnd type="none" w="med" len="med"/>
            <a:tailEnd type="none" w="med" len="med"/>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282" name="Google Shape;282;p40"/>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284" name="Google Shape;284;p40"/>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285" name="Google Shape;285;p40"/>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286" name="Google Shape;286;p40"/>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287" name="Google Shape;28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289" name="Google Shape;289;p40"/>
          <p:cNvSpPr/>
          <p:nvPr/>
        </p:nvSpPr>
        <p:spPr>
          <a:xfrm>
            <a:off x="4845175" y="1718983"/>
            <a:ext cx="2921500" cy="2380925"/>
          </a:xfrm>
          <a:custGeom>
            <a:avLst/>
            <a:gdLst/>
            <a:ahLst/>
            <a:cxnLst/>
            <a:rect l="l" t="t" r="r" b="b"/>
            <a:pathLst>
              <a:path w="116860" h="95237" extrusionOk="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w="28575" cap="flat" cmpd="sng">
            <a:solidFill>
              <a:srgbClr val="980000"/>
            </a:solidFill>
            <a:prstDash val="solid"/>
            <a:round/>
            <a:headEnd type="none" w="med" len="med"/>
            <a:tailEnd type="non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298" name="Google Shape;298;p41"/>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300" name="Google Shape;300;p41"/>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301" name="Google Shape;301;p41"/>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302" name="Google Shape;302;p41"/>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303" name="Google Shape;303;p41"/>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305" name="Google Shape;305;p41"/>
          <p:cNvSpPr/>
          <p:nvPr/>
        </p:nvSpPr>
        <p:spPr>
          <a:xfrm>
            <a:off x="4834900" y="2565964"/>
            <a:ext cx="2746625" cy="821025"/>
          </a:xfrm>
          <a:custGeom>
            <a:avLst/>
            <a:gdLst/>
            <a:ahLst/>
            <a:cxnLst/>
            <a:rect l="l" t="t" r="r" b="b"/>
            <a:pathLst>
              <a:path w="109865" h="32841" extrusionOk="0">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w="28575" cap="flat" cmpd="sng">
            <a:solidFill>
              <a:srgbClr val="980000"/>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a:spLocks noGrp="1"/>
          </p:cNvSpPr>
          <p:nvPr>
            <p:ph type="body" idx="1"/>
          </p:nvPr>
        </p:nvSpPr>
        <p:spPr>
          <a:xfrm>
            <a:off x="311700" y="1152475"/>
            <a:ext cx="2844900" cy="722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graphicFrame>
        <p:nvGraphicFramePr>
          <p:cNvPr id="338" name="Google Shape;338;p45"/>
          <p:cNvGraphicFramePr/>
          <p:nvPr/>
        </p:nvGraphicFramePr>
        <p:xfrm>
          <a:off x="895800" y="1874580"/>
          <a:ext cx="1379500" cy="2006250"/>
        </p:xfrm>
        <a:graphic>
          <a:graphicData uri="http://schemas.openxmlformats.org/drawingml/2006/table">
            <a:tbl>
              <a:tblPr>
                <a:noFill/>
                <a:tableStyleId>{95C4037A-52E5-4CCD-A6E0-5F09390BFA79}</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bl>
          </a:graphicData>
        </a:graphic>
      </p:graphicFrame>
      <p:sp>
        <p:nvSpPr>
          <p:cNvPr id="339" name="Google Shape;339;p45"/>
          <p:cNvSpPr txBox="1">
            <a:spLocks noGrp="1"/>
          </p:cNvSpPr>
          <p:nvPr>
            <p:ph type="body" idx="1"/>
          </p:nvPr>
        </p:nvSpPr>
        <p:spPr>
          <a:xfrm>
            <a:off x="3025900" y="895900"/>
            <a:ext cx="2889300" cy="7221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a:spLocks noGrp="1"/>
          </p:cNvSpPr>
          <p:nvPr>
            <p:ph type="body" idx="1"/>
          </p:nvPr>
        </p:nvSpPr>
        <p:spPr>
          <a:xfrm>
            <a:off x="6054350" y="895900"/>
            <a:ext cx="2889300" cy="7221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1379500" cy="2006250"/>
        </p:xfrm>
        <a:graphic>
          <a:graphicData uri="http://schemas.openxmlformats.org/drawingml/2006/table">
            <a:tbl>
              <a:tblPr>
                <a:noFill/>
                <a:tableStyleId>{95C4037A-52E5-4CCD-A6E0-5F09390BFA79}</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bl>
          </a:graphicData>
        </a:graphic>
      </p:graphicFrame>
      <p:graphicFrame>
        <p:nvGraphicFramePr>
          <p:cNvPr id="342" name="Google Shape;342;p45"/>
          <p:cNvGraphicFramePr/>
          <p:nvPr/>
        </p:nvGraphicFramePr>
        <p:xfrm>
          <a:off x="6809250" y="2009080"/>
          <a:ext cx="1379500" cy="2006250"/>
        </p:xfrm>
        <a:graphic>
          <a:graphicData uri="http://schemas.openxmlformats.org/drawingml/2006/table">
            <a:tbl>
              <a:tblPr>
                <a:noFill/>
                <a:tableStyleId>{95C4037A-52E5-4CCD-A6E0-5F09390BFA79}</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-13</a:t>
                      </a:r>
                      <a:endParaRPr/>
                    </a:p>
                  </a:txBody>
                  <a:tcPr marL="91425" marR="91425" marT="91425" marB="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AutoCorrelation Plots</a:t>
            </a:r>
            <a:endParaRPr b="1">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Datetime Index</a:t>
            </a:r>
            <a:endParaRPr b="1">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431" name="Google Shape;431;p56"/>
          <p:cNvPicPr preferRelativeResize="0"/>
          <p:nvPr/>
        </p:nvPicPr>
        <p:blipFill>
          <a:blip r:embed="rId3">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440" name="Google Shape;440;p57"/>
          <p:cNvPicPr preferRelativeResize="0"/>
          <p:nvPr/>
        </p:nvPicPr>
        <p:blipFill>
          <a:blip r:embed="rId3">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Time Resampling</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There are also partial autocorrelation plots!</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These are a little more complicated than autocorrelation plots, but let’s show you the basics.</a:t>
            </a: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marL="457200" marR="0" lvl="0" indent="-419100" algn="l" rtl="0">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521" name="Google Shape;521;p67"/>
          <p:cNvPicPr preferRelativeResize="0"/>
          <p:nvPr/>
        </p:nvPicPr>
        <p:blipFill>
          <a:blip r:embed="rId3">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Typically a sharp drop after lag "k" suggests an AR-k model should be used. </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If there is a gradual decline, it suggests an MA model.</a:t>
            </a: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Time Shifting</a:t>
            </a:r>
            <a:endParaRPr b="1">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Alright, now it is time to see all of this in action with Python and statsmodels!</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Let’s get started!</a:t>
            </a: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Rolling and Expanding</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EWMA Code Along</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1687</Words>
  <Application>Microsoft Office PowerPoint</Application>
  <PresentationFormat>On-screen Show (16:9)</PresentationFormat>
  <Paragraphs>218</Paragraphs>
  <Slides>60</Slides>
  <Notes>60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Montserrat</vt:lpstr>
      <vt:lpstr>Simple Light</vt:lpstr>
      <vt:lpstr>Time Series  with Pandas</vt:lpstr>
      <vt:lpstr>Time Series with Pandas</vt:lpstr>
      <vt:lpstr>Time Series with Pandas </vt:lpstr>
      <vt:lpstr>Datetime Index</vt:lpstr>
      <vt:lpstr>Time Resampling</vt:lpstr>
      <vt:lpstr>Time Shifting</vt:lpstr>
      <vt:lpstr>Rolling and Expanding</vt:lpstr>
      <vt:lpstr>Visualizing Time Series Data with Pandas</vt:lpstr>
      <vt:lpstr>EWMA Code Along</vt:lpstr>
      <vt:lpstr>ETS Decomposition Code Along</vt:lpstr>
      <vt:lpstr>ARIMA Models</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AutoCorrelation Plots</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lpstr>Python for Finance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with Pandas</dc:title>
  <cp:lastModifiedBy>VIPUL.GAUR</cp:lastModifiedBy>
  <cp:revision>22</cp:revision>
  <dcterms:modified xsi:type="dcterms:W3CDTF">2019-08-30T13:53:39Z</dcterms:modified>
</cp:coreProperties>
</file>