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5143500" type="screen16x9"/>
  <p:notesSz cx="6858000" cy="9144000"/>
  <p:embeddedFontLst>
    <p:embeddedFont>
      <p:font typeface="Montserrat" panose="020B060402020202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78090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663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46a13bcf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46a13bcff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513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46a13bcff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46a13bcff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779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46a13bcff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46a13bcff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76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46a13bcf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46a13bcf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922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6a13bcff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6a13bcff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47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46a13bcff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46a13bcff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892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46a13bcf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46a13bcf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2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46a13bcf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46a13bcf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037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6a13bcf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6a13bc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5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46a13bcf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46a13bc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37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c4e07dad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c4e07da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582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46a13bcf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46a13bcf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78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46a13bc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46a13bc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44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46a13bcff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46a13bcf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006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46a13bcff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46a13bcf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85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46a13bcf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46a13bcf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858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6a13bcf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6a13bcf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601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46a13bcff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46a13bcff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679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46a13bcff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46a13bcf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015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46a13bcf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6a13bcf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420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6a13bcf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6a13bcf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69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46a13bcff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46a13bcff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9338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6a13bcff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6a13bcf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225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46a13bcff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46a13bcf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089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46a13bcff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46a13bcff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018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6a13bcf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6a13bc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447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6a13bcf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6a13bcf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807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46a13bcf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6a13bcf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325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46a13bcf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46a13bcf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15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546a13bcf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546a13bcf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31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46a13bcff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46a13bcff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9809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46a13bcff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46a13bcf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33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46a13bcff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46a13bcff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622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46a13bcf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46a13bcf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756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46a13bcff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46a13bcf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899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46a13bcff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46a13bcf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656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46a13bcf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46a13bcf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494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6a13bcff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6a13bcff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26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46a13bcf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46a13bcf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859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46a13bcf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46a13bcf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4613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46a13bcff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46a13bcf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449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46a13bcff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46a13bcff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4604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6a13bcff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6a13bcff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144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46a13bc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46a13bc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165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6a13bc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6a13bc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383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46a13bcff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46a13bcff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2557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46a13bcff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46a13bcff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357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6a13bcff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6a13bcff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871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a13bcff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a13bcff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7692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6a13bcff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6a13bcf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8546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546a13bcff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546a13bcff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7603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46a13bcff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46a13bcff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499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46a13bcf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46a13bcf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342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46a13bcff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46a13bcff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02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46a13bcff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46a13bcff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8972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46a13bcf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46a13bcf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6975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546a13bcff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546a13bcf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8119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546a13bcff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546a13bcff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039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46a13bcff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46a13bcff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0543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46a13bcff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46a13bcff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5091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546a13bcff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546a13bcff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7066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46a13bcff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46a13bcff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34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546a13bcff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546a13bcf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51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46a13bcff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46a13bcff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62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46a13bcf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46a13bcf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4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46a13bcff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46a13bcff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203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Time Series Analysis</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with Statsmodels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311700" y="119842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pic>
        <p:nvPicPr>
          <p:cNvPr id="138" name="Google Shape;138;p22" descr="Screen Shot 2017-06-27 at 10.29.07 PM.png"/>
          <p:cNvPicPr preferRelativeResize="0"/>
          <p:nvPr/>
        </p:nvPicPr>
        <p:blipFill>
          <a:blip r:embed="rId3">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dirty="0">
              <a:solidFill>
                <a:srgbClr val="434343"/>
              </a:solidFill>
              <a:latin typeface="Montserrat"/>
              <a:ea typeface="Montserrat"/>
              <a:cs typeface="Montserrat"/>
              <a:sym typeface="Montserrat"/>
            </a:endParaRPr>
          </a:p>
        </p:txBody>
      </p:sp>
      <p:pic>
        <p:nvPicPr>
          <p:cNvPr id="148" name="Google Shape;148;p23"/>
          <p:cNvPicPr preferRelativeResize="0"/>
          <p:nvPr/>
        </p:nvPicPr>
        <p:blipFill>
          <a:blip r:embed="rId3">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dirty="0">
              <a:solidFill>
                <a:srgbClr val="434343"/>
              </a:solidFill>
              <a:latin typeface="Montserrat"/>
              <a:ea typeface="Montserrat"/>
              <a:cs typeface="Montserrat"/>
              <a:sym typeface="Montserrat"/>
            </a:endParaRPr>
          </a:p>
        </p:txBody>
      </p:sp>
      <p:pic>
        <p:nvPicPr>
          <p:cNvPr id="157" name="Google Shape;157;p24"/>
          <p:cNvPicPr preferRelativeResize="0"/>
          <p:nvPr/>
        </p:nvPicPr>
        <p:blipFill>
          <a:blip r:embed="rId3">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The  λ  value above handles variations in the growth rate of the trend component.</a:t>
            </a:r>
            <a:endParaRPr sz="3000" dirty="0">
              <a:solidFill>
                <a:srgbClr val="434343"/>
              </a:solidFill>
              <a:latin typeface="Montserrat"/>
              <a:ea typeface="Montserrat"/>
              <a:cs typeface="Montserrat"/>
              <a:sym typeface="Montserrat"/>
            </a:endParaRPr>
          </a:p>
        </p:txBody>
      </p:sp>
      <p:pic>
        <p:nvPicPr>
          <p:cNvPr id="166" name="Google Shape;166;p25"/>
          <p:cNvPicPr preferRelativeResize="0"/>
          <p:nvPr/>
        </p:nvPicPr>
        <p:blipFill>
          <a:blip r:embed="rId3">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a:ea typeface="Montserrat"/>
                <a:cs typeface="Montserrat"/>
                <a:sym typeface="Montserrat"/>
              </a:rPr>
              <a:t>Python for Time Series</a:t>
            </a:r>
            <a:endParaRPr dirty="0">
              <a:latin typeface="Montserrat"/>
              <a:ea typeface="Montserrat"/>
              <a:cs typeface="Montserrat"/>
              <a:sym typeface="Montserrat"/>
            </a:endParaRPr>
          </a:p>
        </p:txBody>
      </p:sp>
      <p:sp>
        <p:nvSpPr>
          <p:cNvPr id="172" name="Google Shape;17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dirty="0">
              <a:solidFill>
                <a:srgbClr val="434343"/>
              </a:solidFill>
              <a:latin typeface="Montserrat"/>
              <a:ea typeface="Montserrat"/>
              <a:cs typeface="Montserrat"/>
              <a:sym typeface="Montserrat"/>
            </a:endParaRPr>
          </a:p>
        </p:txBody>
      </p:sp>
      <p:pic>
        <p:nvPicPr>
          <p:cNvPr id="175" name="Google Shape;175;p26"/>
          <p:cNvPicPr preferRelativeResize="0"/>
          <p:nvPr/>
        </p:nvPicPr>
        <p:blipFill>
          <a:blip r:embed="rId3">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beginning! </a:t>
            </a:r>
            <a:endParaRPr sz="3000">
              <a:solidFill>
                <a:srgbClr val="43434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97" name="Google Shape;19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13" name="Google Shape;21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The most popular library in Python for dealing with Time Series data is the statsmodels library.</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It is heavily inspired by the R statistical programming language.</a:t>
            </a:r>
            <a:endParaRPr sz="3000" dirty="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21" name="Google Shape;22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29" name="Google Shape;22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37" name="Google Shape;23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Statsmodels is already included in the provided environment file.</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To manually install you can use:</a:t>
            </a:r>
            <a:endParaRPr sz="3000" dirty="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US" sz="3000" dirty="0" smtClean="0">
                <a:solidFill>
                  <a:srgbClr val="434343"/>
                </a:solidFill>
                <a:latin typeface="Montserrat"/>
                <a:ea typeface="Montserrat"/>
                <a:cs typeface="Montserrat"/>
                <a:sym typeface="Montserrat"/>
              </a:rPr>
              <a:t>C</a:t>
            </a:r>
            <a:r>
              <a:rPr lang="en" sz="3000" dirty="0" smtClean="0">
                <a:solidFill>
                  <a:srgbClr val="434343"/>
                </a:solidFill>
                <a:latin typeface="Montserrat"/>
                <a:ea typeface="Montserrat"/>
                <a:cs typeface="Montserrat"/>
                <a:sym typeface="Montserrat"/>
              </a:rPr>
              <a:t>onda / pip </a:t>
            </a:r>
            <a:r>
              <a:rPr lang="en" sz="3000" dirty="0">
                <a:solidFill>
                  <a:srgbClr val="434343"/>
                </a:solidFill>
                <a:latin typeface="Montserrat"/>
                <a:ea typeface="Montserrat"/>
                <a:cs typeface="Montserrat"/>
                <a:sym typeface="Montserrat"/>
              </a:rPr>
              <a:t>install </a:t>
            </a:r>
            <a:r>
              <a:rPr lang="en" sz="3000" dirty="0" smtClean="0">
                <a:solidFill>
                  <a:srgbClr val="434343"/>
                </a:solidFill>
                <a:latin typeface="Montserrat"/>
                <a:ea typeface="Montserrat"/>
                <a:cs typeface="Montserrat"/>
                <a:sym typeface="Montserrat"/>
              </a:rPr>
              <a:t>statsmodels </a:t>
            </a:r>
            <a:endParaRPr sz="3000" dirty="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45" name="Google Shape;24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dirty="0">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ETS Models</a:t>
            </a:r>
            <a:endParaRPr b="1" dirty="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61" name="Google Shape;26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marL="9144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69" name="Google Shape;26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77" name="Google Shape;27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85" name="Google Shape;28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Time Series Decomposition with ETS (Error-Trend-Seasonality).</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Visualizing the data based off its ETS is a good way to build an understanding of its behaviour. </a:t>
            </a:r>
            <a:endParaRPr sz="3000" dirty="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93" name="Google Shape;29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id="296" name="Google Shape;296;p41" descr="Screen Shot 2017-06-27 at 11.02.31 PM.png"/>
          <p:cNvPicPr preferRelativeResize="0"/>
          <p:nvPr/>
        </p:nvPicPr>
        <p:blipFill>
          <a:blip r:embed="rId3">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02" name="Google Shape;30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id="305" name="Google Shape;305;p42" descr="Screen Shot 2017-06-27 at 11.09.58 PM.png"/>
          <p:cNvPicPr preferRelativeResize="0"/>
          <p:nvPr/>
        </p:nvPicPr>
        <p:blipFill>
          <a:blip r:embed="rId3">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11" name="Google Shape;31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marL="45720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19" name="Google Shape;31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marL="45720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27" name="Google Shape;32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decomposition with Statsmodels!</a:t>
            </a:r>
            <a:endParaRPr sz="3000">
              <a:solidFill>
                <a:srgbClr val="434343"/>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EWMA Models</a:t>
            </a:r>
            <a:endParaRPr b="1">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43" name="Google Shape;343;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51" name="Google Shape;351;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354" name="Google Shape;354;p48" descr="Screen Shot 2017-06-28 at 10.43.44 AM.png"/>
          <p:cNvPicPr preferRelativeResize="0"/>
          <p:nvPr/>
        </p:nvPicPr>
        <p:blipFill>
          <a:blip r:embed="rId3">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60" name="Google Shape;36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moving averages to build a generalized model for the real world time series we’re analyzing.</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sophisticated models for this.</a:t>
            </a:r>
            <a:endParaRPr sz="3000">
              <a:solidFill>
                <a:srgbClr val="43434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68" name="Google Shape;368;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76" name="Google Shape;376;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lang="en" sz="3000" b="1">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84" name="Google Shape;384;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392" name="Google Shape;392;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00" name="Google Shape;40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08" name="Google Shape;40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16" name="Google Shape;41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24" name="Google Shape;424;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32" name="Google Shape;432;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40" name="Google Shape;44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48" name="Google Shape;448;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lang="en" sz="3200" b="1">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72" name="Google Shape;472;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80" name="Google Shape;48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Holt (1957) and Winters (1960) extended Holt’s method to capture seasonality. </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The Holt-Winters seasonal method comprises of the forecast equation and three smoothing equations.</a:t>
            </a:r>
            <a:endParaRPr sz="3000" dirty="0">
              <a:solidFill>
                <a:srgbClr val="434343"/>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88" name="Google Shape;488;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496" name="Google Shape;496;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04" name="Google Shape;504;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12" name="Google Shape;512;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double and triple exponential smoothing.</a:t>
            </a:r>
            <a:endParaRPr sz="30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20" name="Google Shape;52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 Exponential Smoothing</a:t>
            </a:r>
            <a:endParaRPr sz="3000">
              <a:solidFill>
                <a:srgbClr val="434343"/>
              </a:solidFill>
              <a:latin typeface="Montserrat"/>
              <a:ea typeface="Montserrat"/>
              <a:cs typeface="Montserrat"/>
              <a:sym typeface="Montserrat"/>
            </a:endParaRPr>
          </a:p>
        </p:txBody>
      </p:sp>
      <p:pic>
        <p:nvPicPr>
          <p:cNvPr id="523" name="Google Shape;523;p69"/>
          <p:cNvPicPr preferRelativeResize="0"/>
          <p:nvPr/>
        </p:nvPicPr>
        <p:blipFill>
          <a:blip r:embed="rId3">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29" name="Google Shape;529;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lang="en" sz="3000" b="1">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37" name="Google Shape;53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id="540" name="Google Shape;540;p71"/>
          <p:cNvPicPr preferRelativeResize="0"/>
          <p:nvPr/>
        </p:nvPicPr>
        <p:blipFill>
          <a:blip r:embed="rId3">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46" name="Google Shape;546;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lang="en" sz="3000" b="1">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id="549" name="Google Shape;549;p72"/>
          <p:cNvPicPr preferRelativeResize="0"/>
          <p:nvPr/>
        </p:nvPicPr>
        <p:blipFill>
          <a:blip r:embed="rId3">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55" name="Google Shape;555;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63" name="Google Shape;563;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71" name="Google Shape;57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dirty="0">
              <a:solidFill>
                <a:srgbClr val="434343"/>
              </a:solidFill>
              <a:latin typeface="Montserrat"/>
              <a:ea typeface="Montserrat"/>
              <a:cs typeface="Montserrat"/>
              <a:sym typeface="Montserrat"/>
            </a:endParaRPr>
          </a:p>
        </p:txBody>
      </p:sp>
      <p:pic>
        <p:nvPicPr>
          <p:cNvPr id="574" name="Google Shape;574;p75"/>
          <p:cNvPicPr preferRelativeResize="0"/>
          <p:nvPr/>
        </p:nvPicPr>
        <p:blipFill>
          <a:blip r:embed="rId3">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Google Shape;580;p7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81" name="Google Shape;581;p76"/>
          <p:cNvSpPr txBox="1">
            <a:spLocks noGrp="1"/>
          </p:cNvSpPr>
          <p:nvPr>
            <p:ph type="body" idx="1"/>
          </p:nvPr>
        </p:nvSpPr>
        <p:spPr>
          <a:xfrm>
            <a:off x="311700" y="106292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id="583" name="Google Shape;583;p76"/>
          <p:cNvPicPr preferRelativeResize="0"/>
          <p:nvPr/>
        </p:nvPicPr>
        <p:blipFill>
          <a:blip r:embed="rId3">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85" name="Google Shape;585;p76"/>
          <p:cNvSpPr/>
          <p:nvPr/>
        </p:nvSpPr>
        <p:spPr>
          <a:xfrm>
            <a:off x="3639000" y="4631725"/>
            <a:ext cx="153600" cy="201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Holt Winters Methods</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Statsmodels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Statsmodels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SOLUTIONS</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311700" y="119842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Trends</a:t>
            </a:r>
            <a:endParaRPr sz="3000" dirty="0">
              <a:solidFill>
                <a:srgbClr val="434343"/>
              </a:solidFill>
              <a:latin typeface="Montserrat"/>
              <a:ea typeface="Montserrat"/>
              <a:cs typeface="Montserrat"/>
              <a:sym typeface="Montserrat"/>
            </a:endParaRPr>
          </a:p>
        </p:txBody>
      </p:sp>
      <p:sp>
        <p:nvSpPr>
          <p:cNvPr id="111" name="Google Shape;111;p2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a:ea typeface="Montserrat"/>
                <a:cs typeface="Montserrat"/>
                <a:sym typeface="Montserrat"/>
              </a:rPr>
              <a:t>Python for Time Series</a:t>
            </a:r>
            <a:endParaRPr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p:txBody>
      </p:sp>
      <p:cxnSp>
        <p:nvCxnSpPr>
          <p:cNvPr id="114" name="Google Shape;114;p20"/>
          <p:cNvCxnSpPr/>
          <p:nvPr/>
        </p:nvCxnSpPr>
        <p:spPr>
          <a:xfrm rot="10800000">
            <a:off x="2199975" y="1792650"/>
            <a:ext cx="10200" cy="2424000"/>
          </a:xfrm>
          <a:prstGeom prst="straightConnector1">
            <a:avLst/>
          </a:prstGeom>
          <a:noFill/>
          <a:ln w="28575" cap="flat" cmpd="sng">
            <a:solidFill>
              <a:schemeClr val="dk2"/>
            </a:solidFill>
            <a:prstDash val="solid"/>
            <a:round/>
            <a:headEnd type="none" w="med" len="med"/>
            <a:tailEnd type="triangle" w="med" len="med"/>
          </a:ln>
        </p:spPr>
      </p:cxnSp>
      <p:cxnSp>
        <p:nvCxnSpPr>
          <p:cNvPr id="115" name="Google Shape;115;p20"/>
          <p:cNvCxnSpPr/>
          <p:nvPr/>
        </p:nvCxnSpPr>
        <p:spPr>
          <a:xfrm>
            <a:off x="2199975" y="4216650"/>
            <a:ext cx="6050400" cy="0"/>
          </a:xfrm>
          <a:prstGeom prst="straightConnector1">
            <a:avLst/>
          </a:prstGeom>
          <a:noFill/>
          <a:ln w="28575" cap="flat" cmpd="sng">
            <a:solidFill>
              <a:schemeClr val="dk2"/>
            </a:solidFill>
            <a:prstDash val="solid"/>
            <a:round/>
            <a:headEnd type="none" w="med" len="med"/>
            <a:tailEnd type="triangle" w="med" len="med"/>
          </a:ln>
        </p:spPr>
      </p:cxnSp>
      <p:sp>
        <p:nvSpPr>
          <p:cNvPr id="116" name="Google Shape;116;p20"/>
          <p:cNvSpPr/>
          <p:nvPr/>
        </p:nvSpPr>
        <p:spPr>
          <a:xfrm>
            <a:off x="2230550" y="1862178"/>
            <a:ext cx="4644425" cy="2354475"/>
          </a:xfrm>
          <a:custGeom>
            <a:avLst/>
            <a:gdLst/>
            <a:ahLst/>
            <a:cxnLst/>
            <a:rect l="l" t="t" r="r" b="b"/>
            <a:pathLst>
              <a:path w="185777" h="94179" extrusionOk="0">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w="38100" cap="flat" cmpd="sng">
            <a:solidFill>
              <a:srgbClr val="351C75"/>
            </a:solidFill>
            <a:prstDash val="solid"/>
            <a:round/>
            <a:headEnd type="none" w="med" len="med"/>
            <a:tailEnd type="none" w="med" len="med"/>
          </a:ln>
        </p:spPr>
      </p:sp>
      <p:sp>
        <p:nvSpPr>
          <p:cNvPr id="117" name="Google Shape;117;p20"/>
          <p:cNvSpPr txBox="1"/>
          <p:nvPr/>
        </p:nvSpPr>
        <p:spPr>
          <a:xfrm>
            <a:off x="2199975" y="2371575"/>
            <a:ext cx="12426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body" idx="1"/>
          </p:nvPr>
        </p:nvSpPr>
        <p:spPr>
          <a:xfrm>
            <a:off x="311700" y="119842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pic>
        <p:nvPicPr>
          <p:cNvPr id="128" name="Google Shape;128;p21" descr="Screen Shot 2017-06-27 at 10.43.39 PM.png"/>
          <p:cNvPicPr preferRelativeResize="0"/>
          <p:nvPr/>
        </p:nvPicPr>
        <p:blipFill>
          <a:blip r:embed="rId3">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1641</Words>
  <Application>Microsoft Office PowerPoint</Application>
  <PresentationFormat>On-screen Show (16:9)</PresentationFormat>
  <Paragraphs>171</Paragraphs>
  <Slides>67</Slides>
  <Notes>67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67</vt:i4>
      </vt:variant>
    </vt:vector>
  </HeadingPairs>
  <TitlesOfParts>
    <vt:vector size="70" baseType="lpstr">
      <vt:lpstr>Montserrat</vt:lpstr>
      <vt:lpstr>Arial</vt:lpstr>
      <vt:lpstr>Simple Light</vt:lpstr>
      <vt:lpstr>Time Series Analysis with Statsmodels</vt:lpstr>
      <vt:lpstr>Python for Time Series</vt:lpstr>
      <vt:lpstr>Python for Time Series</vt:lpstr>
      <vt:lpstr>Python for Time Series</vt:lpstr>
      <vt:lpstr>Introduction to Statsmodels</vt:lpstr>
      <vt:lpstr>Python for Time Series</vt:lpstr>
      <vt:lpstr>Python for Time Series</vt:lpstr>
      <vt:lpstr>Python for Time Series </vt:lpstr>
      <vt:lpstr>Python for Time Series </vt:lpstr>
      <vt:lpstr>Python for Time Series </vt:lpstr>
      <vt:lpstr>Python for Time Series</vt:lpstr>
      <vt:lpstr>Python for Time Series</vt:lpstr>
      <vt:lpstr>Python for Time Series</vt:lpstr>
      <vt:lpstr>Python for Time Series</vt:lpstr>
      <vt:lpstr>Python for Time Series</vt:lpstr>
      <vt:lpstr>Time Series Basics</vt:lpstr>
      <vt:lpstr>Python for Time Series </vt:lpstr>
      <vt:lpstr>Statsmodels</vt:lpstr>
      <vt:lpstr>Python for Time Series </vt:lpstr>
      <vt:lpstr>Python for Time Series </vt:lpstr>
      <vt:lpstr>Python for Time Series </vt:lpstr>
      <vt:lpstr>Python for Time Series </vt:lpstr>
      <vt:lpstr>Python for Time Series </vt:lpstr>
      <vt:lpstr>ETS Models</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EWMA Models</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Holt Winters Method</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Holt Winters Methods Code Along</vt:lpstr>
      <vt:lpstr>Statsmodels  Time Series Exercises</vt:lpstr>
      <vt:lpstr>Statsmodels  Time Series Exercises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with Statsmodels</dc:title>
  <cp:lastModifiedBy>VIPUL.GAUR</cp:lastModifiedBy>
  <cp:revision>19</cp:revision>
  <dcterms:modified xsi:type="dcterms:W3CDTF">2019-08-31T07:54:20Z</dcterms:modified>
</cp:coreProperties>
</file>