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Lst>
  <p:sldSz cx="9144000" cy="5143500" type="screen16x9"/>
  <p:notesSz cx="6858000" cy="9144000"/>
  <p:embeddedFontLst>
    <p:embeddedFont>
      <p:font typeface="Montserrat" panose="020B0604020202020204" charset="0"/>
      <p:regular r:id="rId135"/>
      <p:bold r:id="rId136"/>
      <p:italic r:id="rId137"/>
      <p:boldItalic r:id="rId1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78ED0E-7B8F-46BF-A462-70D4255C3C0C}">
  <a:tblStyle styleId="{7F78ED0E-7B8F-46BF-A462-70D4255C3C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94660"/>
  </p:normalViewPr>
  <p:slideViewPr>
    <p:cSldViewPr snapToGrid="0">
      <p:cViewPr varScale="1">
        <p:scale>
          <a:sx n="40" d="100"/>
          <a:sy n="40" d="100"/>
        </p:scale>
        <p:origin x="4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51138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185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50b5b9355_0_1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50b5b9355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26195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550b5b935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550b5b935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82677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550b5b935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550b5b935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50573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550b5b9355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550b5b9355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7257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550b5b9355_0_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550b5b9355_0_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7107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550b5b9355_0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550b5b9355_0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97789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550b5b9355_0_1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550b5b9355_0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40148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550b5b9355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550b5b9355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1124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50b5b9355_0_1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50b5b9355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89593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50f159650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50f159650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04625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50f159650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50f159650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93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50b5b9355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50b5b9355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7433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50f159650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50f159650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31655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550b5b9355_0_1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550b5b9355_0_1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81676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550b5b9355_0_1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550b5b9355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94776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550b5b9355_0_1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550b5b9355_0_1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26088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50f159650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50f159650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21348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550b5b935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550b5b935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22856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550b5b935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550b5b935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20239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550b5b9355_0_1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550b5b9355_0_1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22379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550b5b9355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550b5b9355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7547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50f159650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50f159650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396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50b5b9355_0_1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50b5b9355_0_1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27940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50f159650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50f159650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88988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50f159650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50f159650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1155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0f15965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0f15965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73671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50f159650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50f159650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85313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50f159650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50f159650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54050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50f1596500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50f159650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80781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50f159650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50f159650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85225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50f1596500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50f159650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3608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50f159650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50f159650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72230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50f1596500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50f159650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65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50b5b9355_0_1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50b5b9355_0_1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46501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50f159650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50f159650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38726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50f159650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50f159650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25848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550b5b935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550b5b935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657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50b5b9355_0_1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50b5b9355_0_1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951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50b5b9355_0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50b5b9355_0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305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50b5b9355_0_1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50b5b9355_0_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95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50b5b9355_0_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50b5b9355_0_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2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50b5b9355_0_1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50b5b9355_0_1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894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50b5b9355_0_1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50b5b9355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58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c4e07dad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c4e07dad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644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50b5b9355_0_1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0b5b9355_0_1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460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50b5b9355_0_1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50b5b9355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473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50b5b9355_0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50b5b9355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166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50b5b9355_0_1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50b5b9355_0_1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91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50b5b9355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50b5b9355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719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50b5b9355_0_1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50b5b9355_0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626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50b5b9355_0_1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50b5b9355_0_1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832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50b5b9355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50b5b9355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979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50b5b9355_0_1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50b5b9355_0_1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801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50b5b9355_0_1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50b5b9355_0_1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52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50b5b9355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50b5b9355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185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50b5b9355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50b5b9355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832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50b5b9355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50b5b9355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857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50b5b935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50b5b935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123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50b5b9355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550b5b9355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936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50b5b9355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50b5b9355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75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50b5b9355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50b5b9355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38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50b5b9355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50b5b9355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6894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50b5b9355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50b5b9355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6947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50b5b9355_0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50b5b9355_0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691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50b5b9355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50b5b9355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45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50b5b9355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50b5b9355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356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50b5b9355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50b5b9355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066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50b5b9355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50b5b9355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281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50b5b9355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50b5b9355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5977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50b5b9355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50b5b9355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8275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550b5b9355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550b5b9355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8692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50b5b9355_0_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50b5b9355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048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50b5b9355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50b5b9355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725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550b5b9355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550b5b9355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3982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550b5b9355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550b5b9355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4283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50b5b9355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550b5b9355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04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50b5b9355_0_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50b5b9355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7809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50b5b9355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50b5b9355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1997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50b5b9355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50b5b9355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2066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550b5b9355_0_10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550b5b9355_0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6210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550b5b9355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550b5b9355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8565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50b5b9355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50b5b9355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4908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550b5b9355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550b5b9355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34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550b5b9355_0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550b5b9355_0_1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0714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50b5b9355_0_1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50b5b9355_0_1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8283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550b5b9355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550b5b9355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243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50b5b9355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50b5b9355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56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50b5b9355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50b5b9355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6578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550b5b9355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550b5b9355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7200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550b5b9355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550b5b9355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0815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550b5b9355_0_1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550b5b9355_0_1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3008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550b5b9355_0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550b5b9355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0117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550b5b9355_0_1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550b5b9355_0_1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9073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550b5b9355_0_1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550b5b9355_0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4285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550b5b9355_0_1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550b5b9355_0_1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5690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550b5b9355_0_1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550b5b9355_0_1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2181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550b5b9355_0_1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550b5b9355_0_1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5993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550b5b9355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550b5b9355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566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50b5b93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50b5b93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3668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50b5b9355_0_1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50b5b9355_0_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6071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50b5b9355_0_1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50b5b9355_0_1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3114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550b5b9355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550b5b9355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9893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550b5b9355_0_1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550b5b9355_0_1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023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550b5b9355_0_1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550b5b9355_0_1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0780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50b5b9355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50b5b9355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7256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550b5b9355_0_1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550b5b9355_0_1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6971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550b5b9355_0_1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550b5b9355_0_1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6552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550b5b9355_0_1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550b5b9355_0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9266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550b5b935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550b5b935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50b5b9355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50b5b9355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4750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550b5b9355_0_1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550b5b9355_0_1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9206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550b5b9355_0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550b5b9355_0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0087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550b5b9355_0_1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550b5b9355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1613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550b5b9355_0_1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550b5b9355_0_1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4531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50b5b9355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50b5b9355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32091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550b5b9355_0_1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550b5b9355_0_1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8710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550b5b9355_0_1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550b5b9355_0_1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1193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50b5b9355_0_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50b5b9355_0_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9248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550b5b9355_0_1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550b5b9355_0_1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8292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550b5b9355_0_1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550b5b9355_0_1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52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50b5b9355_0_1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50b5b9355_0_1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307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550b5b9355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550b5b9355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2279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550b5b9355_0_1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550b5b9355_0_1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7494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550b5b9355_0_1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550b5b9355_0_1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2549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550b5b9355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550b5b9355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71071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550b5b9355_0_1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550b5b9355_0_1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3808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50b5b9355_0_1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50b5b9355_0_1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71863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550b5b9355_0_1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550b5b9355_0_1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2632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550b5b9355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550b5b9355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2372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550b5b9355_0_1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550b5b9355_0_1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2779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550b5b9355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550b5b9355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05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General Forecasting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Models</a:t>
            </a:r>
            <a:endParaRPr b="1">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Test Train Split</a:t>
            </a:r>
            <a:endParaRPr b="1">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1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149" name="Google Shape;1149;p1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11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57" name="Google Shape;1157;p1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moving average model as we saw with Holt-Winters, we forecast the variable of interest using a linear combination of predictors. </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11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65" name="Google Shape;1165;p1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example we forecasted numbers of airline passengers in thousands based on a set of level, trend and seasonal predictors.</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11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73" name="Google Shape;1173;p1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stands for AutoRegression Integrated Moving Average.</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we drop the Integrated and Moving Average components, then we’re only left with AR.</a:t>
            </a:r>
            <a:endParaRPr sz="3000">
              <a:solidFill>
                <a:srgbClr val="434343"/>
              </a:solidFill>
              <a:latin typeface="Montserrat"/>
              <a:ea typeface="Montserrat"/>
              <a:cs typeface="Montserrat"/>
              <a:sym typeface="Montserrat"/>
            </a:endParaRPr>
          </a:p>
          <a:p>
            <a:pPr marL="91440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11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9" name="Google Shape;1189;p1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an autoregression model, we forecast using a linear combination of past values of the variable. The term autoregression describes a regression of the variable against itself. An autoregression is run against a set of lagged values of order </a:t>
            </a:r>
            <a:r>
              <a:rPr lang="en" sz="3000" b="1">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11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7" name="Google Shape;1197;p1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autoregressive model specifies that the output variable depends linearly on its own previous values and on a stochastic term (an imperfectly predictable term).</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12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05" name="Google Shape;1205;p1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Together with the moving-average (MA) model, it is a special case and key component of the more general ARMA and ARIMA models of time series, which have a more complicated stochastic structure; it is also a special case of the vector autoregressive model (VAR).</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12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13" name="Google Shape;1213;p1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lang="en" sz="3000" b="1">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lang="en" sz="3000" b="1" i="1">
                <a:solidFill>
                  <a:srgbClr val="434343"/>
                </a:solidFill>
                <a:latin typeface="Montserrat"/>
                <a:ea typeface="Montserrat"/>
                <a:cs typeface="Montserrat"/>
                <a:sym typeface="Montserrat"/>
              </a:rPr>
              <a:t>ф</a:t>
            </a:r>
            <a:r>
              <a:rPr lang="en" sz="3000" b="1">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lang="en" sz="3000" b="1" i="1">
                <a:solidFill>
                  <a:srgbClr val="434343"/>
                </a:solidFill>
                <a:latin typeface="Montserrat"/>
                <a:ea typeface="Montserrat"/>
                <a:cs typeface="Montserrat"/>
                <a:sym typeface="Montserrat"/>
              </a:rPr>
              <a:t>ф</a:t>
            </a:r>
            <a:r>
              <a:rPr lang="en" sz="3000" b="1">
                <a:solidFill>
                  <a:srgbClr val="434343"/>
                </a:solidFill>
                <a:latin typeface="Montserrat"/>
                <a:ea typeface="Montserrat"/>
                <a:cs typeface="Montserrat"/>
                <a:sym typeface="Montserrat"/>
              </a:rPr>
              <a:t>_2</a:t>
            </a:r>
            <a:r>
              <a:rPr lang="en" sz="3000" i="1">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lang="en" sz="3000" b="1">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lang="en" sz="3800" b="1">
                <a:solidFill>
                  <a:srgbClr val="434343"/>
                </a:solidFill>
                <a:latin typeface="Montserrat"/>
                <a:ea typeface="Montserrat"/>
                <a:cs typeface="Montserrat"/>
                <a:sym typeface="Montserrat"/>
              </a:rPr>
              <a:t>ε</a:t>
            </a:r>
            <a:r>
              <a:rPr lang="en" sz="3000" b="1">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id="1216" name="Google Shape;1216;p121"/>
          <p:cNvPicPr preferRelativeResize="0"/>
          <p:nvPr/>
        </p:nvPicPr>
        <p:blipFill>
          <a:blip r:embed="rId3">
            <a:alphaModFix/>
          </a:blip>
          <a:stretch>
            <a:fillRect/>
          </a:stretch>
        </p:blipFill>
        <p:spPr>
          <a:xfrm>
            <a:off x="823086" y="3612608"/>
            <a:ext cx="7432975" cy="693118"/>
          </a:xfrm>
          <a:prstGeom prst="rect">
            <a:avLst/>
          </a:prstGeom>
          <a:noFill/>
          <a:ln>
            <a:noFill/>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12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22" name="Google Shape;1222;p1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lang="en" sz="3000" b="1">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lang="en" sz="3000" b="1" i="1">
                <a:solidFill>
                  <a:srgbClr val="434343"/>
                </a:solidFill>
                <a:latin typeface="Montserrat"/>
                <a:ea typeface="Montserrat"/>
                <a:cs typeface="Montserrat"/>
                <a:sym typeface="Montserrat"/>
              </a:rPr>
              <a:t>ф</a:t>
            </a:r>
            <a:r>
              <a:rPr lang="en" sz="3000" b="1">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lang="en" sz="3000" b="1" i="1">
                <a:solidFill>
                  <a:srgbClr val="434343"/>
                </a:solidFill>
                <a:latin typeface="Montserrat"/>
                <a:ea typeface="Montserrat"/>
                <a:cs typeface="Montserrat"/>
                <a:sym typeface="Montserrat"/>
              </a:rPr>
              <a:t>ф</a:t>
            </a:r>
            <a:r>
              <a:rPr lang="en" sz="3000" b="1">
                <a:solidFill>
                  <a:srgbClr val="434343"/>
                </a:solidFill>
                <a:latin typeface="Montserrat"/>
                <a:ea typeface="Montserrat"/>
                <a:cs typeface="Montserrat"/>
                <a:sym typeface="Montserrat"/>
              </a:rPr>
              <a:t>_2</a:t>
            </a:r>
            <a:r>
              <a:rPr lang="en" sz="3000" i="1">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lang="en" sz="3000" b="1">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lang="en" sz="3800" b="1">
                <a:solidFill>
                  <a:srgbClr val="434343"/>
                </a:solidFill>
                <a:latin typeface="Montserrat"/>
                <a:ea typeface="Montserrat"/>
                <a:cs typeface="Montserrat"/>
                <a:sym typeface="Montserrat"/>
              </a:rPr>
              <a:t>ε</a:t>
            </a:r>
            <a:r>
              <a:rPr lang="en" sz="3000" b="1">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id="1225" name="Google Shape;1225;p122"/>
          <p:cNvPicPr preferRelativeResize="0"/>
          <p:nvPr/>
        </p:nvPicPr>
        <p:blipFill>
          <a:blip r:embed="rId3">
            <a:alphaModFix/>
          </a:blip>
          <a:stretch>
            <a:fillRect/>
          </a:stretch>
        </p:blipFill>
        <p:spPr>
          <a:xfrm>
            <a:off x="823086" y="3612608"/>
            <a:ext cx="7432975" cy="693118"/>
          </a:xfrm>
          <a:prstGeom prst="rect">
            <a:avLst/>
          </a:prstGeom>
          <a:noFill/>
          <a:ln>
            <a:noFill/>
          </a:ln>
        </p:spPr>
      </p:pic>
      <p:sp>
        <p:nvSpPr>
          <p:cNvPr id="1226" name="Google Shape;1226;p122"/>
          <p:cNvSpPr/>
          <p:nvPr/>
        </p:nvSpPr>
        <p:spPr>
          <a:xfrm>
            <a:off x="902000" y="3693875"/>
            <a:ext cx="494100" cy="499200"/>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12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32" name="Google Shape;1232;p1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lang="en" sz="3000" b="1">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lang="en" sz="3000" b="1" i="1">
                <a:solidFill>
                  <a:srgbClr val="434343"/>
                </a:solidFill>
                <a:latin typeface="Montserrat"/>
                <a:ea typeface="Montserrat"/>
                <a:cs typeface="Montserrat"/>
                <a:sym typeface="Montserrat"/>
              </a:rPr>
              <a:t>ф</a:t>
            </a:r>
            <a:r>
              <a:rPr lang="en" sz="3000" b="1">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lang="en" sz="3000" b="1" i="1">
                <a:solidFill>
                  <a:srgbClr val="434343"/>
                </a:solidFill>
                <a:latin typeface="Montserrat"/>
                <a:ea typeface="Montserrat"/>
                <a:cs typeface="Montserrat"/>
                <a:sym typeface="Montserrat"/>
              </a:rPr>
              <a:t>ф</a:t>
            </a:r>
            <a:r>
              <a:rPr lang="en" sz="3000" b="1">
                <a:solidFill>
                  <a:srgbClr val="434343"/>
                </a:solidFill>
                <a:latin typeface="Montserrat"/>
                <a:ea typeface="Montserrat"/>
                <a:cs typeface="Montserrat"/>
                <a:sym typeface="Montserrat"/>
              </a:rPr>
              <a:t>_2</a:t>
            </a:r>
            <a:r>
              <a:rPr lang="en" sz="3000" i="1">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lang="en" sz="3000" b="1">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lang="en" sz="3800" b="1">
                <a:solidFill>
                  <a:srgbClr val="434343"/>
                </a:solidFill>
                <a:latin typeface="Montserrat"/>
                <a:ea typeface="Montserrat"/>
                <a:cs typeface="Montserrat"/>
                <a:sym typeface="Montserrat"/>
              </a:rPr>
              <a:t>ε</a:t>
            </a:r>
            <a:r>
              <a:rPr lang="en" sz="3000" b="1">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id="1235" name="Google Shape;1235;p123"/>
          <p:cNvPicPr preferRelativeResize="0"/>
          <p:nvPr/>
        </p:nvPicPr>
        <p:blipFill>
          <a:blip r:embed="rId3">
            <a:alphaModFix/>
          </a:blip>
          <a:stretch>
            <a:fillRect/>
          </a:stretch>
        </p:blipFill>
        <p:spPr>
          <a:xfrm>
            <a:off x="823086" y="3612608"/>
            <a:ext cx="7432975" cy="693118"/>
          </a:xfrm>
          <a:prstGeom prst="rect">
            <a:avLst/>
          </a:prstGeom>
          <a:noFill/>
          <a:ln>
            <a:noFill/>
          </a:ln>
        </p:spPr>
      </p:pic>
      <p:sp>
        <p:nvSpPr>
          <p:cNvPr id="1236" name="Google Shape;1236;p123"/>
          <p:cNvSpPr/>
          <p:nvPr/>
        </p:nvSpPr>
        <p:spPr>
          <a:xfrm>
            <a:off x="2265725" y="3672400"/>
            <a:ext cx="1154400" cy="499200"/>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23"/>
          <p:cNvSpPr/>
          <p:nvPr/>
        </p:nvSpPr>
        <p:spPr>
          <a:xfrm>
            <a:off x="3785150" y="3672400"/>
            <a:ext cx="1234800" cy="499200"/>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23"/>
          <p:cNvSpPr/>
          <p:nvPr/>
        </p:nvSpPr>
        <p:spPr>
          <a:xfrm>
            <a:off x="6131400" y="3672400"/>
            <a:ext cx="1258500" cy="499200"/>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 name="Google Shape;13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sets will be the most recent end of the data.</a:t>
            </a:r>
            <a:endParaRPr sz="3000">
              <a:solidFill>
                <a:srgbClr val="434343"/>
              </a:solidFill>
              <a:latin typeface="Montserrat"/>
              <a:ea typeface="Montserrat"/>
              <a:cs typeface="Montserrat"/>
              <a:sym typeface="Montserrat"/>
            </a:endParaRPr>
          </a:p>
        </p:txBody>
      </p:sp>
      <p:pic>
        <p:nvPicPr>
          <p:cNvPr id="138" name="Google Shape;138;p23"/>
          <p:cNvPicPr preferRelativeResize="0"/>
          <p:nvPr/>
        </p:nvPicPr>
        <p:blipFill>
          <a:blip r:embed="rId3">
            <a:alphaModFix/>
          </a:blip>
          <a:stretch>
            <a:fillRect/>
          </a:stretch>
        </p:blipFill>
        <p:spPr>
          <a:xfrm>
            <a:off x="1581925" y="2674125"/>
            <a:ext cx="6163050" cy="614475"/>
          </a:xfrm>
          <a:prstGeom prst="rect">
            <a:avLst/>
          </a:prstGeom>
          <a:noFill/>
          <a:ln>
            <a:noFill/>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12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44" name="Google Shape;1244;p1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lang="en" sz="3000" b="1">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lang="en" sz="3000" b="1" i="1">
                <a:solidFill>
                  <a:srgbClr val="434343"/>
                </a:solidFill>
                <a:latin typeface="Montserrat"/>
                <a:ea typeface="Montserrat"/>
                <a:cs typeface="Montserrat"/>
                <a:sym typeface="Montserrat"/>
              </a:rPr>
              <a:t>ф</a:t>
            </a:r>
            <a:r>
              <a:rPr lang="en" sz="3000" b="1">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lang="en" sz="3000" b="1" i="1">
                <a:solidFill>
                  <a:srgbClr val="434343"/>
                </a:solidFill>
                <a:latin typeface="Montserrat"/>
                <a:ea typeface="Montserrat"/>
                <a:cs typeface="Montserrat"/>
                <a:sym typeface="Montserrat"/>
              </a:rPr>
              <a:t>ф</a:t>
            </a:r>
            <a:r>
              <a:rPr lang="en" sz="3000" b="1">
                <a:solidFill>
                  <a:srgbClr val="434343"/>
                </a:solidFill>
                <a:latin typeface="Montserrat"/>
                <a:ea typeface="Montserrat"/>
                <a:cs typeface="Montserrat"/>
                <a:sym typeface="Montserrat"/>
              </a:rPr>
              <a:t>_2</a:t>
            </a:r>
            <a:r>
              <a:rPr lang="en" sz="3000" i="1">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lang="en" sz="3000" b="1">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lang="en" sz="3800" b="1">
                <a:solidFill>
                  <a:srgbClr val="434343"/>
                </a:solidFill>
                <a:latin typeface="Montserrat"/>
                <a:ea typeface="Montserrat"/>
                <a:cs typeface="Montserrat"/>
                <a:sym typeface="Montserrat"/>
              </a:rPr>
              <a:t>ε</a:t>
            </a:r>
            <a:r>
              <a:rPr lang="en" sz="3000" b="1">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id="1247" name="Google Shape;1247;p124"/>
          <p:cNvPicPr preferRelativeResize="0"/>
          <p:nvPr/>
        </p:nvPicPr>
        <p:blipFill>
          <a:blip r:embed="rId3">
            <a:alphaModFix/>
          </a:blip>
          <a:stretch>
            <a:fillRect/>
          </a:stretch>
        </p:blipFill>
        <p:spPr>
          <a:xfrm>
            <a:off x="823086" y="3612608"/>
            <a:ext cx="7432975" cy="693118"/>
          </a:xfrm>
          <a:prstGeom prst="rect">
            <a:avLst/>
          </a:prstGeom>
          <a:noFill/>
          <a:ln>
            <a:noFill/>
          </a:ln>
        </p:spPr>
      </p:pic>
      <p:sp>
        <p:nvSpPr>
          <p:cNvPr id="1248" name="Google Shape;1248;p124"/>
          <p:cNvSpPr/>
          <p:nvPr/>
        </p:nvSpPr>
        <p:spPr>
          <a:xfrm>
            <a:off x="1744925" y="3672400"/>
            <a:ext cx="268500" cy="499200"/>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24"/>
          <p:cNvSpPr/>
          <p:nvPr/>
        </p:nvSpPr>
        <p:spPr>
          <a:xfrm>
            <a:off x="7726000" y="3645550"/>
            <a:ext cx="418800" cy="499200"/>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12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55" name="Google Shape;1255;p1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an AR(1) model would follow the formula:</a:t>
            </a:r>
            <a:endParaRPr sz="3000">
              <a:solidFill>
                <a:srgbClr val="434343"/>
              </a:solidFill>
              <a:latin typeface="Montserrat"/>
              <a:ea typeface="Montserrat"/>
              <a:cs typeface="Montserrat"/>
              <a:sym typeface="Montserrat"/>
            </a:endParaRPr>
          </a:p>
        </p:txBody>
      </p:sp>
      <p:pic>
        <p:nvPicPr>
          <p:cNvPr id="1258" name="Google Shape;1258;p125"/>
          <p:cNvPicPr preferRelativeResize="0"/>
          <p:nvPr/>
        </p:nvPicPr>
        <p:blipFill>
          <a:blip r:embed="rId3">
            <a:alphaModFix/>
          </a:blip>
          <a:stretch>
            <a:fillRect/>
          </a:stretch>
        </p:blipFill>
        <p:spPr>
          <a:xfrm>
            <a:off x="2171699" y="2657899"/>
            <a:ext cx="3868500" cy="679500"/>
          </a:xfrm>
          <a:prstGeom prst="rect">
            <a:avLst/>
          </a:prstGeom>
          <a:noFill/>
          <a:ln>
            <a:noFill/>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64" name="Google Shape;1264;p1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AR(2) model would follow the formula</a:t>
            </a:r>
            <a:endParaRPr sz="3000">
              <a:solidFill>
                <a:srgbClr val="434343"/>
              </a:solidFill>
              <a:latin typeface="Montserrat"/>
              <a:ea typeface="Montserrat"/>
              <a:cs typeface="Montserrat"/>
              <a:sym typeface="Montserrat"/>
            </a:endParaRPr>
          </a:p>
        </p:txBody>
      </p:sp>
      <p:pic>
        <p:nvPicPr>
          <p:cNvPr id="1267" name="Google Shape;1267;p126"/>
          <p:cNvPicPr preferRelativeResize="0"/>
          <p:nvPr/>
        </p:nvPicPr>
        <p:blipFill>
          <a:blip r:embed="rId3">
            <a:alphaModFix/>
          </a:blip>
          <a:stretch>
            <a:fillRect/>
          </a:stretch>
        </p:blipFill>
        <p:spPr>
          <a:xfrm>
            <a:off x="1952250" y="2228774"/>
            <a:ext cx="5639175" cy="738275"/>
          </a:xfrm>
          <a:prstGeom prst="rect">
            <a:avLst/>
          </a:prstGeom>
          <a:noFill/>
          <a:ln>
            <a:noFill/>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12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73" name="Google Shape;1273;p1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Higher order AR models become mathematically very complex.</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for us, we can let statsmodels library choose the best order for the model.</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12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281" name="Google Shape;1281;p1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STATSMODELS</a:t>
            </a:r>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1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Descriptive Statistics</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and Tests</a:t>
            </a:r>
            <a:endParaRPr b="1">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13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97" name="Google Shape;1297;p1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8100" marR="0" lvl="0" indent="0" algn="l" rtl="0">
              <a:lnSpc>
                <a:spcPct val="115000"/>
              </a:lnSpc>
              <a:spcBef>
                <a:spcPts val="0"/>
              </a:spcBef>
              <a:spcAft>
                <a:spcPts val="0"/>
              </a:spcAft>
              <a:buClr>
                <a:srgbClr val="434343"/>
              </a:buClr>
              <a:buSzPts val="3000"/>
              <a:buNone/>
            </a:pPr>
            <a:r>
              <a:rPr lang="en" sz="3000" dirty="0" smtClean="0">
                <a:solidFill>
                  <a:srgbClr val="434343"/>
                </a:solidFill>
                <a:latin typeface="Montserrat"/>
                <a:ea typeface="Montserrat"/>
                <a:cs typeface="Montserrat"/>
                <a:sym typeface="Montserrat"/>
              </a:rPr>
              <a:t>Now </a:t>
            </a:r>
            <a:r>
              <a:rPr lang="en" sz="3000" dirty="0" smtClean="0">
                <a:solidFill>
                  <a:srgbClr val="434343"/>
                </a:solidFill>
                <a:latin typeface="Montserrat"/>
                <a:ea typeface="Montserrat"/>
                <a:cs typeface="Montserrat"/>
                <a:sym typeface="Montserrat"/>
              </a:rPr>
              <a:t>we'll </a:t>
            </a:r>
            <a:r>
              <a:rPr lang="en" sz="3000" dirty="0">
                <a:solidFill>
                  <a:srgbClr val="434343"/>
                </a:solidFill>
                <a:latin typeface="Montserrat"/>
                <a:ea typeface="Montserrat"/>
                <a:cs typeface="Montserrat"/>
                <a:sym typeface="Montserrat"/>
              </a:rPr>
              <a:t>talk about different forecasting models like ARMA, ARIMA, Seasonal ARIMA and others. Each model addresses a different type of time series. </a:t>
            </a:r>
            <a:endParaRPr sz="3000" dirty="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13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05" name="Google Shape;1305;p1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this reason, in order to select an appropriate model we need to know something about the data.</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3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13" name="Google Shape;1313;p1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variety of built in tests to explore the underlying attributes of a time series.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learn how to determine if a time series is stationary, if it's independent, and if two series demonstrate causality.</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13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1" name="Google Shape;1321;p1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Tests for Stationarity</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determine whether a series is stationary we can use the augmented Dickey-Fuller Test.</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performs a test in the form of a classic null hypothesis test and returns a p value.</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4" name="Google Shape;14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decide how large the test data should be?</a:t>
            </a:r>
            <a:endParaRPr sz="3000">
              <a:solidFill>
                <a:srgbClr val="434343"/>
              </a:solidFill>
              <a:latin typeface="Montserrat"/>
              <a:ea typeface="Montserrat"/>
              <a:cs typeface="Montserrat"/>
              <a:sym typeface="Montserrat"/>
            </a:endParaRPr>
          </a:p>
        </p:txBody>
      </p:sp>
      <p:pic>
        <p:nvPicPr>
          <p:cNvPr id="147" name="Google Shape;147;p24"/>
          <p:cNvPicPr preferRelativeResize="0"/>
          <p:nvPr/>
        </p:nvPicPr>
        <p:blipFill>
          <a:blip r:embed="rId3">
            <a:alphaModFix/>
          </a:blip>
          <a:stretch>
            <a:fillRect/>
          </a:stretch>
        </p:blipFill>
        <p:spPr>
          <a:xfrm>
            <a:off x="1581925" y="2674125"/>
            <a:ext cx="6163050" cy="614475"/>
          </a:xfrm>
          <a:prstGeom prst="rect">
            <a:avLst/>
          </a:prstGeom>
          <a:noFill/>
          <a:ln>
            <a:noFill/>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3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9" name="Google Shape;1329;p1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low (&lt;0.05) we reject the null hypothesis, so we assume the dataset is stationary.</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13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37" name="Google Shape;1337;p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high (&gt;0.05) we </a:t>
            </a:r>
            <a:r>
              <a:rPr lang="en" sz="3000" b="1">
                <a:solidFill>
                  <a:srgbClr val="434343"/>
                </a:solidFill>
                <a:latin typeface="Montserrat"/>
                <a:ea typeface="Montserrat"/>
                <a:cs typeface="Montserrat"/>
                <a:sym typeface="Montserrat"/>
              </a:rPr>
              <a:t>fail to reject</a:t>
            </a:r>
            <a:r>
              <a:rPr lang="en" sz="3000">
                <a:solidFill>
                  <a:srgbClr val="434343"/>
                </a:solidFill>
                <a:latin typeface="Montserrat"/>
                <a:ea typeface="Montserrat"/>
                <a:cs typeface="Montserrat"/>
                <a:sym typeface="Montserrat"/>
              </a:rPr>
              <a:t> the null hypothesis.</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13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45" name="Google Shape;1345;p1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tricky to remember the null hypothesis, so later on we will develop a nice function that returns an easy to read report!</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13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3" name="Google Shape;1353;p1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Granger causality test is a hypothesis test to determine if one time series is useful in forecasting another. </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13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1" name="Google Shape;1361;p1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it is fairly easy to measure correlations between series it's another thing to observe changes in one series correlated to changes in another after a consistent amount of time.</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13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9" name="Google Shape;1369;p1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test is used to see if there is an indication of causality, but keep in mind, it could always be some outside factor unaccounted for!</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14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77" name="Google Shape;1377;p1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Evaluating Forecasts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already familiar with:</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MAE</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MSE</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RMSE</a:t>
            </a:r>
            <a:endParaRPr sz="3000">
              <a:solidFill>
                <a:srgbClr val="434343"/>
              </a:solidFill>
              <a:latin typeface="Montserrat"/>
              <a:ea typeface="Montserrat"/>
              <a:cs typeface="Montserrat"/>
              <a:sym typeface="Montserrat"/>
            </a:endParaRPr>
          </a:p>
          <a:p>
            <a:pPr marL="9144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still haven’t touched on AIC and BIC</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5" name="Google Shape;1385;p14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86" name="Google Shape;1386;p1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by Hirotugu Akaike in 1971.</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His publication on it is one of the top 100 most cited publications of all time!</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is now such a common metric, many writers no longer cite the original paper.</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14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93" name="Google Shape;1393;p1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AIC evaluates a collection of models and estimates the quality of each model </a:t>
            </a:r>
            <a:r>
              <a:rPr lang="en" sz="3000" b="1">
                <a:solidFill>
                  <a:srgbClr val="434343"/>
                </a:solidFill>
                <a:latin typeface="Montserrat"/>
                <a:ea typeface="Montserrat"/>
                <a:cs typeface="Montserrat"/>
                <a:sym typeface="Montserrat"/>
              </a:rPr>
              <a:t>relative</a:t>
            </a:r>
            <a:r>
              <a:rPr lang="en" sz="3000">
                <a:solidFill>
                  <a:srgbClr val="434343"/>
                </a:solidFill>
                <a:latin typeface="Montserrat"/>
                <a:ea typeface="Montserrat"/>
                <a:cs typeface="Montserrat"/>
                <a:sym typeface="Montserrat"/>
              </a:rPr>
              <a:t> to the others. </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b="1">
                <a:solidFill>
                  <a:srgbClr val="434343"/>
                </a:solidFill>
                <a:latin typeface="Montserrat"/>
                <a:ea typeface="Montserrat"/>
                <a:cs typeface="Montserrat"/>
                <a:sym typeface="Montserrat"/>
              </a:rPr>
              <a:t>Penalties</a:t>
            </a:r>
            <a:r>
              <a:rPr lang="en" sz="3000">
                <a:solidFill>
                  <a:srgbClr val="434343"/>
                </a:solidFill>
                <a:latin typeface="Montserrat"/>
                <a:ea typeface="Montserrat"/>
                <a:cs typeface="Montserrat"/>
                <a:sym typeface="Montserrat"/>
              </a:rPr>
              <a:t> are provided for the n</a:t>
            </a:r>
            <a:r>
              <a:rPr lang="en" sz="3000" b="1">
                <a:solidFill>
                  <a:srgbClr val="434343"/>
                </a:solidFill>
                <a:latin typeface="Montserrat"/>
                <a:ea typeface="Montserrat"/>
                <a:cs typeface="Montserrat"/>
                <a:sym typeface="Montserrat"/>
              </a:rPr>
              <a:t>umber of parameters </a:t>
            </a:r>
            <a:r>
              <a:rPr lang="en" sz="3000">
                <a:solidFill>
                  <a:srgbClr val="434343"/>
                </a:solidFill>
                <a:latin typeface="Montserrat"/>
                <a:ea typeface="Montserrat"/>
                <a:cs typeface="Montserrat"/>
                <a:sym typeface="Montserrat"/>
              </a:rPr>
              <a:t>used in an effort to thwart overfitting. </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14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1" name="Google Shape;1401;p1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Overfitting results in performing very well on training data, but poorly on new unseen data.</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3" name="Google Shape;15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size of the test set is typically about 20% of the total sample, although this value depends on how long the sample is and how far ahead you want to forecast. The test set should ideally be at least as large as the maximum forecast horizon required.</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14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9" name="Google Shape;1409;p1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BIC - Bayesian Information Criterion</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Very similar to AIC, just the mathematics behind the model comparisons utilize a Bayesian approach.</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in 1978 by Gideon Schwarz</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14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17" name="Google Shape;1417;p1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explore Seasonality Plots.</a:t>
            </a:r>
            <a:endParaRPr sz="3000">
              <a:solidFill>
                <a:srgbClr val="434343"/>
              </a:solidFill>
              <a:latin typeface="Montserrat"/>
              <a:ea typeface="Montserrat"/>
              <a:cs typeface="Montserrat"/>
              <a:sym typeface="Montserrat"/>
            </a:endParaRPr>
          </a:p>
        </p:txBody>
      </p:sp>
      <p:pic>
        <p:nvPicPr>
          <p:cNvPr id="1420" name="Google Shape;1420;p145"/>
          <p:cNvPicPr preferRelativeResize="0"/>
          <p:nvPr/>
        </p:nvPicPr>
        <p:blipFill>
          <a:blip r:embed="rId3">
            <a:alphaModFix/>
          </a:blip>
          <a:stretch>
            <a:fillRect/>
          </a:stretch>
        </p:blipFill>
        <p:spPr>
          <a:xfrm>
            <a:off x="527550" y="1962175"/>
            <a:ext cx="3600450" cy="2400300"/>
          </a:xfrm>
          <a:prstGeom prst="rect">
            <a:avLst/>
          </a:prstGeom>
          <a:noFill/>
          <a:ln>
            <a:noFill/>
          </a:ln>
        </p:spPr>
      </p:pic>
      <p:pic>
        <p:nvPicPr>
          <p:cNvPr id="1421" name="Google Shape;1421;p145"/>
          <p:cNvPicPr preferRelativeResize="0"/>
          <p:nvPr/>
        </p:nvPicPr>
        <p:blipFill>
          <a:blip r:embed="rId4">
            <a:alphaModFix/>
          </a:blip>
          <a:stretch>
            <a:fillRect/>
          </a:stretch>
        </p:blipFill>
        <p:spPr>
          <a:xfrm>
            <a:off x="4942925" y="1962175"/>
            <a:ext cx="3600450" cy="2400300"/>
          </a:xfrm>
          <a:prstGeom prst="rect">
            <a:avLst/>
          </a:prstGeom>
          <a:noFill/>
          <a:ln>
            <a:noFill/>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14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latin typeface="Montserrat"/>
                <a:ea typeface="Montserrat"/>
                <a:cs typeface="Montserrat"/>
                <a:sym typeface="Montserrat"/>
              </a:rPr>
              <a:t>Let’s get started with forecasting using AR model!</a:t>
            </a:r>
            <a:endParaRPr b="1" dirty="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1" name="Google Shape;16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test set should ideally be at least as large as the maximum forecast horizon required.</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the longer the forecast horizon, the more likely your prediction becomes less accurate.</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Evaluating Predictions</a:t>
            </a:r>
            <a:endParaRPr b="1">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p:txBody>
      </p:sp>
      <p:sp>
        <p:nvSpPr>
          <p:cNvPr id="177" name="Google Shape;17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forecasting results.</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After we fit a model on the training data, we forecast to match up to the test data dates.</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Then we can compare our results for evaluation.</a:t>
            </a: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85" name="Google Shape;18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time series forecasting problems, we need metrics designed for </a:t>
            </a:r>
            <a:r>
              <a:rPr lang="en" sz="3000" b="1">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93" name="Google Shape;19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marL="1371600" lvl="1" indent="-419100" algn="l" rtl="0">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marL="1371600" lvl="0" indent="0" algn="l" rtl="0">
              <a:spcBef>
                <a:spcPts val="1600"/>
              </a:spcBef>
              <a:spcAft>
                <a:spcPts val="1600"/>
              </a:spcAft>
              <a:buNone/>
            </a:pP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01" name="Google Shape;201;p31"/>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Whenever we perform a forecast for a continuous value on a test set, we have two values:</a:t>
            </a:r>
            <a:endParaRPr sz="3000">
              <a:latin typeface="Montserrat"/>
              <a:ea typeface="Montserrat"/>
              <a:cs typeface="Montserrat"/>
              <a:sym typeface="Montserrat"/>
            </a:endParaRPr>
          </a:p>
          <a:p>
            <a:pPr marL="914400" lvl="1" indent="-419100" algn="l" rtl="0">
              <a:spcBef>
                <a:spcPts val="0"/>
              </a:spcBef>
              <a:spcAft>
                <a:spcPts val="0"/>
              </a:spcAft>
              <a:buSzPts val="3000"/>
              <a:buFont typeface="Montserrat"/>
              <a:buChar char="○"/>
            </a:pPr>
            <a:r>
              <a:rPr lang="en" sz="3000" b="1">
                <a:latin typeface="Montserrat"/>
                <a:ea typeface="Montserrat"/>
                <a:cs typeface="Montserrat"/>
                <a:sym typeface="Montserrat"/>
              </a:rPr>
              <a:t>y - </a:t>
            </a:r>
            <a:r>
              <a:rPr lang="en" sz="3000">
                <a:latin typeface="Montserrat"/>
                <a:ea typeface="Montserrat"/>
                <a:cs typeface="Montserrat"/>
                <a:sym typeface="Montserrat"/>
              </a:rPr>
              <a:t>the real value of the test data</a:t>
            </a:r>
            <a:endParaRPr sz="3000">
              <a:latin typeface="Montserrat"/>
              <a:ea typeface="Montserrat"/>
              <a:cs typeface="Montserrat"/>
              <a:sym typeface="Montserrat"/>
            </a:endParaRPr>
          </a:p>
          <a:p>
            <a:pPr marL="914400" lvl="1" indent="-419100" algn="l" rtl="0">
              <a:spcBef>
                <a:spcPts val="0"/>
              </a:spcBef>
              <a:spcAft>
                <a:spcPts val="0"/>
              </a:spcAft>
              <a:buSzPts val="3000"/>
              <a:buFont typeface="Montserrat"/>
              <a:buChar char="○"/>
            </a:pPr>
            <a:r>
              <a:rPr lang="en" sz="3000" b="1">
                <a:latin typeface="Montserrat"/>
                <a:ea typeface="Montserrat"/>
                <a:cs typeface="Montserrat"/>
                <a:sym typeface="Montserrat"/>
              </a:rPr>
              <a:t>ŷ - </a:t>
            </a:r>
            <a:r>
              <a:rPr lang="en" sz="3000">
                <a:latin typeface="Montserrat"/>
                <a:ea typeface="Montserrat"/>
                <a:cs typeface="Montserrat"/>
                <a:sym typeface="Montserrat"/>
              </a:rPr>
              <a:t>the predicted value from our forecast</a:t>
            </a: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have learned foundational tools for working and analyzing time series data, such as pandas, numpy, and statsmodels.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have also worked with methods that can model time series behaviour.</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09" name="Google Shape;209;p32"/>
          <p:cNvSpPr txBox="1">
            <a:spLocks noGrp="1"/>
          </p:cNvSpPr>
          <p:nvPr>
            <p:ph type="body" idx="1"/>
          </p:nvPr>
        </p:nvSpPr>
        <p:spPr>
          <a:xfrm>
            <a:off x="311700" y="1152475"/>
            <a:ext cx="87960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marL="13716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marL="13716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a:t>
            </a:r>
            <a:endParaRPr sz="3000">
              <a:latin typeface="Montserrat"/>
              <a:ea typeface="Montserrat"/>
              <a:cs typeface="Montserrat"/>
              <a:sym typeface="Montserrat"/>
            </a:endParaRPr>
          </a:p>
        </p:txBody>
      </p:sp>
      <p:pic>
        <p:nvPicPr>
          <p:cNvPr id="212" name="Google Shape;212;p32" descr="Screen Shot 2017-05-01 at 11.04.18 AM.png"/>
          <p:cNvPicPr preferRelativeResize="0"/>
          <p:nvPr/>
        </p:nvPicPr>
        <p:blipFill>
          <a:blip r:embed="rId3">
            <a:alphaModFix/>
          </a:blip>
          <a:stretch>
            <a:fillRect/>
          </a:stretch>
        </p:blipFill>
        <p:spPr>
          <a:xfrm>
            <a:off x="2150100" y="3323477"/>
            <a:ext cx="5186449" cy="16264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3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19" name="Google Shape;21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An issue with MAE though, is that simply averaging the residuals won’t alert us if the forecast was really off for a few points.</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We want to be aware of any prediction errors that are very large (even if there only a few)</a:t>
            </a: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26" name="Google Shape;226;p34"/>
          <p:cNvSpPr txBox="1">
            <a:spLocks noGrp="1"/>
          </p:cNvSpPr>
          <p:nvPr>
            <p:ph type="body" idx="1"/>
          </p:nvPr>
        </p:nvSpPr>
        <p:spPr>
          <a:xfrm>
            <a:off x="311700" y="1152475"/>
            <a:ext cx="87960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marL="13716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marL="13716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id="229" name="Google Shape;229;p34" descr="Screen Shot 2017-05-01 at 11.04.25 AM.png"/>
          <p:cNvPicPr preferRelativeResize="0"/>
          <p:nvPr/>
        </p:nvPicPr>
        <p:blipFill>
          <a:blip r:embed="rId3">
            <a:alphaModFix/>
          </a:blip>
          <a:stretch>
            <a:fillRect/>
          </a:stretch>
        </p:blipFill>
        <p:spPr>
          <a:xfrm>
            <a:off x="3754725" y="3803600"/>
            <a:ext cx="3864275" cy="12166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3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36" name="Google Shape;23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There is an issue with MSE however!</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Because we squared the residual, the units are now also squared.</a:t>
            </a:r>
            <a:endParaRPr sz="3000">
              <a:latin typeface="Montserrat"/>
              <a:ea typeface="Montserrat"/>
              <a:cs typeface="Montserrat"/>
              <a:sym typeface="Montserrat"/>
            </a:endParaRPr>
          </a:p>
          <a:p>
            <a:pPr marL="457200" lvl="0" indent="-419100" algn="l" rtl="0">
              <a:spcBef>
                <a:spcPts val="0"/>
              </a:spcBef>
              <a:spcAft>
                <a:spcPts val="0"/>
              </a:spcAft>
              <a:buSzPts val="3000"/>
              <a:buFont typeface="Montserrat"/>
              <a:buChar char="●"/>
            </a:pPr>
            <a:r>
              <a:rPr lang="en" sz="3000">
                <a:latin typeface="Montserrat"/>
                <a:ea typeface="Montserrat"/>
                <a:cs typeface="Montserrat"/>
                <a:sym typeface="Montserrat"/>
              </a:rPr>
              <a:t>For example, if our forecast units was in dollars, the MSE returns back an error in units of </a:t>
            </a:r>
            <a:r>
              <a:rPr lang="en" sz="3000" b="1">
                <a:latin typeface="Montserrat"/>
                <a:ea typeface="Montserrat"/>
                <a:cs typeface="Montserrat"/>
                <a:sym typeface="Montserrat"/>
              </a:rPr>
              <a:t>dollars squared</a:t>
            </a:r>
            <a:r>
              <a:rPr lang="en" sz="3000">
                <a:latin typeface="Montserrat"/>
                <a:ea typeface="Montserrat"/>
                <a:cs typeface="Montserrat"/>
                <a:sym typeface="Montserrat"/>
              </a:rPr>
              <a:t>, which is hard to interpret!</a:t>
            </a: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43" name="Google Shape;243;p36"/>
          <p:cNvSpPr txBox="1">
            <a:spLocks noGrp="1"/>
          </p:cNvSpPr>
          <p:nvPr>
            <p:ph type="body" idx="1"/>
          </p:nvPr>
        </p:nvSpPr>
        <p:spPr>
          <a:xfrm>
            <a:off x="311700" y="1152475"/>
            <a:ext cx="87960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Mean Square Error (RMSE)</a:t>
            </a:r>
            <a:endParaRPr sz="3000">
              <a:latin typeface="Montserrat"/>
              <a:ea typeface="Montserrat"/>
              <a:cs typeface="Montserrat"/>
              <a:sym typeface="Montserrat"/>
            </a:endParaRPr>
          </a:p>
          <a:p>
            <a:pPr marL="13716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marL="13716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id="246" name="Google Shape;246;p36" descr="Screen Shot 2017-05-01 at 11.04.31 AM.png"/>
          <p:cNvPicPr preferRelativeResize="0"/>
          <p:nvPr/>
        </p:nvPicPr>
        <p:blipFill>
          <a:blip r:embed="rId3">
            <a:alphaModFix/>
          </a:blip>
          <a:stretch>
            <a:fillRect/>
          </a:stretch>
        </p:blipFill>
        <p:spPr>
          <a:xfrm>
            <a:off x="2411225" y="3310551"/>
            <a:ext cx="5743402" cy="190915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52" name="Google Shape;252;p37"/>
          <p:cNvSpPr txBox="1">
            <a:spLocks noGrp="1"/>
          </p:cNvSpPr>
          <p:nvPr>
            <p:ph type="body" idx="1"/>
          </p:nvPr>
        </p:nvSpPr>
        <p:spPr>
          <a:xfrm>
            <a:off x="311700" y="1152475"/>
            <a:ext cx="87960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most common question from students:</a:t>
            </a:r>
            <a:endParaRPr sz="3000">
              <a:latin typeface="Montserrat"/>
              <a:ea typeface="Montserrat"/>
              <a:cs typeface="Montserrat"/>
              <a:sym typeface="Montserrat"/>
            </a:endParaRPr>
          </a:p>
          <a:p>
            <a:pPr marL="1371600" marR="0" lvl="1" indent="-419100" algn="l" rtl="0">
              <a:lnSpc>
                <a:spcPct val="115000"/>
              </a:lnSpc>
              <a:spcBef>
                <a:spcPts val="0"/>
              </a:spcBef>
              <a:spcAft>
                <a:spcPts val="0"/>
              </a:spcAft>
              <a:buSzPts val="3000"/>
              <a:buFont typeface="Montserrat"/>
              <a:buChar char="○"/>
            </a:pPr>
            <a:r>
              <a:rPr lang="en" sz="3000" b="1">
                <a:latin typeface="Montserrat"/>
                <a:ea typeface="Montserrat"/>
                <a:cs typeface="Montserrat"/>
                <a:sym typeface="Montserrat"/>
              </a:rPr>
              <a:t>“What is an acceptable RMSE value?”</a:t>
            </a:r>
            <a:endParaRPr sz="3000" b="1">
              <a:latin typeface="Montserrat"/>
              <a:ea typeface="Montserrat"/>
              <a:cs typeface="Montserrat"/>
              <a:sym typeface="Montserrat"/>
            </a:endParaRPr>
          </a:p>
          <a:p>
            <a:pPr marL="9144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Unfortunately, the answer is complicated and depends on your data!</a:t>
            </a:r>
            <a:endParaRPr sz="3000">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60" name="Google Shape;260;p38"/>
          <p:cNvSpPr txBox="1">
            <a:spLocks noGrp="1"/>
          </p:cNvSpPr>
          <p:nvPr>
            <p:ph type="body" idx="1"/>
          </p:nvPr>
        </p:nvSpPr>
        <p:spPr>
          <a:xfrm>
            <a:off x="311700" y="1152475"/>
            <a:ext cx="87960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if we have a RMSE of $20.00 USD for a dataset, is that good or bad?</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Depends on the data!</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That is great error range for predicting the future price of a house, but horrible for the future price of a candy bar!</a:t>
            </a:r>
            <a:endParaRPr sz="3000">
              <a:latin typeface="Montserrat"/>
              <a:ea typeface="Montserrat"/>
              <a:cs typeface="Montserrat"/>
              <a:sym typeface="Montserrat"/>
            </a:endParaRPr>
          </a:p>
          <a:p>
            <a:pPr marL="914400" marR="0" lvl="0" indent="0" algn="l" rtl="0">
              <a:lnSpc>
                <a:spcPct val="115000"/>
              </a:lnSpc>
              <a:spcBef>
                <a:spcPts val="1600"/>
              </a:spcBef>
              <a:spcAft>
                <a:spcPts val="0"/>
              </a:spcAft>
              <a:buNone/>
            </a:pPr>
            <a:endParaRPr sz="3000">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68" name="Google Shape;268;p39"/>
          <p:cNvSpPr txBox="1">
            <a:spLocks noGrp="1"/>
          </p:cNvSpPr>
          <p:nvPr>
            <p:ph type="body" idx="1"/>
          </p:nvPr>
        </p:nvSpPr>
        <p:spPr>
          <a:xfrm>
            <a:off x="311700" y="1152475"/>
            <a:ext cx="87960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will need to use your own judgement and compare the RMSE to the average values in your data set’s test set.</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Then make a decision for the acceptability of the error.</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no 100% correct answers here!</a:t>
            </a: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76" name="Google Shape;276;p40"/>
          <p:cNvSpPr txBox="1">
            <a:spLocks noGrp="1"/>
          </p:cNvSpPr>
          <p:nvPr>
            <p:ph type="body" idx="1"/>
          </p:nvPr>
        </p:nvSpPr>
        <p:spPr>
          <a:xfrm>
            <a:off x="311700" y="1152475"/>
            <a:ext cx="87960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Another common question:</a:t>
            </a:r>
            <a:endParaRPr sz="3000">
              <a:latin typeface="Montserrat"/>
              <a:ea typeface="Montserrat"/>
              <a:cs typeface="Montserrat"/>
              <a:sym typeface="Montserrat"/>
            </a:endParaRPr>
          </a:p>
          <a:p>
            <a:pPr marL="914400" marR="0" lvl="1" indent="-419100" algn="l" rtl="0">
              <a:lnSpc>
                <a:spcPct val="115000"/>
              </a:lnSpc>
              <a:spcBef>
                <a:spcPts val="0"/>
              </a:spcBef>
              <a:spcAft>
                <a:spcPts val="0"/>
              </a:spcAft>
              <a:buSzPts val="3000"/>
              <a:buFont typeface="Montserrat"/>
              <a:buChar char="○"/>
            </a:pPr>
            <a:r>
              <a:rPr lang="en" sz="3000" b="1">
                <a:latin typeface="Montserrat"/>
                <a:ea typeface="Montserrat"/>
                <a:cs typeface="Montserrat"/>
                <a:sym typeface="Montserrat"/>
              </a:rPr>
              <a:t>“How do we evaluate a forecast for future dates?”</a:t>
            </a:r>
            <a:endParaRPr sz="3000">
              <a:latin typeface="Montserrat"/>
              <a:ea typeface="Montserrat"/>
              <a:cs typeface="Montserrat"/>
              <a:sym typeface="Montserrat"/>
            </a:endParaRPr>
          </a:p>
          <a:p>
            <a:pPr marL="914400" marR="0" lvl="1"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Answer:</a:t>
            </a:r>
            <a:endParaRPr sz="3000">
              <a:latin typeface="Montserrat"/>
              <a:ea typeface="Montserrat"/>
              <a:cs typeface="Montserrat"/>
              <a:sym typeface="Montserrat"/>
            </a:endParaRPr>
          </a:p>
          <a:p>
            <a:pPr marL="1371600" marR="0" lvl="2"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can’t! Those dates haven’t happened yet so it is impossible to evaluate your predictions!</a:t>
            </a: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84" name="Google Shape;284;p41"/>
          <p:cNvSpPr txBox="1">
            <a:spLocks noGrp="1"/>
          </p:cNvSpPr>
          <p:nvPr>
            <p:ph type="body" idx="1"/>
          </p:nvPr>
        </p:nvSpPr>
        <p:spPr>
          <a:xfrm>
            <a:off x="311700" y="1152475"/>
            <a:ext cx="87960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is why it is so important to perform the train test split on our data!</a:t>
            </a:r>
            <a:endParaRPr sz="3000">
              <a:latin typeface="Montserrat"/>
              <a:ea typeface="Montserrat"/>
              <a:cs typeface="Montserrat"/>
              <a:sym typeface="Montserrat"/>
            </a:endParaRPr>
          </a:p>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Otherwise, we wouldn’t have any intuition to how well the model can perform on dates it hasn’t seen yet.</a:t>
            </a: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move onto forecasting time series data.</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we’ll explore many different model types for various types of time series.</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292" name="Google Shape;292;p42"/>
          <p:cNvSpPr txBox="1">
            <a:spLocks noGrp="1"/>
          </p:cNvSpPr>
          <p:nvPr>
            <p:ph type="body" idx="1"/>
          </p:nvPr>
        </p:nvSpPr>
        <p:spPr>
          <a:xfrm>
            <a:off x="311700" y="1152475"/>
            <a:ext cx="87960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with our Introduction to Forecasting and show you how to grab these error metrics and forecast for future dates we haven’t seen before!</a:t>
            </a:r>
            <a:endParaRPr sz="30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300" name="Google Shape;300;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PART TWO</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ACF and PACF</a:t>
            </a:r>
            <a:endParaRPr b="1">
              <a:latin typeface="Montserrat"/>
              <a:ea typeface="Montserrat"/>
              <a:cs typeface="Montserrat"/>
              <a:sym typeface="Montserrat"/>
            </a:endParaRPr>
          </a:p>
        </p:txBody>
      </p:sp>
      <p:sp>
        <p:nvSpPr>
          <p:cNvPr id="308" name="Google Shape;308;p4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Theory</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16" name="Google Shape;31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about 2 very useful plot types</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 AutoCorrelation Function Plot</a:t>
            </a:r>
            <a:endParaRPr sz="3000">
              <a:solidFill>
                <a:srgbClr val="434343"/>
              </a:solidFill>
              <a:latin typeface="Montserrat"/>
              <a:ea typeface="Montserrat"/>
              <a:cs typeface="Montserrat"/>
              <a:sym typeface="Montserrat"/>
            </a:endParaRPr>
          </a:p>
          <a:p>
            <a:pPr marL="9144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PACF - Partial AutoCorrelation Function Plot</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understand these plots, we first need to understand correlation!</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24" name="Google Shape;324;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Correlation is a measure of the strength of the linear relationship between two variables. </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32" name="Google Shape;332;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positive linear relationship </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negative linear relationship.</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the closer the correlation is to zero, the weaker the linear relationship, or association.</a:t>
            </a:r>
            <a:endParaRPr sz="3000">
              <a:solidFill>
                <a:srgbClr val="434343"/>
              </a:solidFill>
              <a:latin typeface="Montserrat"/>
              <a:ea typeface="Montserrat"/>
              <a:cs typeface="Montserrat"/>
              <a:sym typeface="Montserrat"/>
            </a:endParaRPr>
          </a:p>
          <a:p>
            <a:pPr marL="45720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id="342" name="Google Shape;342;p48"/>
          <p:cNvPicPr preferRelativeResize="0"/>
          <p:nvPr/>
        </p:nvPicPr>
        <p:blipFill rotWithShape="1">
          <a:blip r:embed="rId3">
            <a:alphaModFix/>
          </a:blip>
          <a:srcRect b="42624"/>
          <a:stretch/>
        </p:blipFill>
        <p:spPr>
          <a:xfrm>
            <a:off x="337375" y="1798101"/>
            <a:ext cx="8469250" cy="221705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48" name="Google Shape;348;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56" name="Google Shape;35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we had some sales data.</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compare the standard sales data against the sales data shifted by 1 time step.</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answers the question, “How correlated are today’s sales to yesterday’s sales?”</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64" name="Google Shape;364;p51"/>
          <p:cNvSpPr txBox="1">
            <a:spLocks noGrp="1"/>
          </p:cNvSpPr>
          <p:nvPr>
            <p:ph type="body" idx="1"/>
          </p:nvPr>
        </p:nvSpPr>
        <p:spPr>
          <a:xfrm>
            <a:off x="750600" y="208750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a:t>
            </a:r>
            <a:endParaRPr sz="2000" b="1">
              <a:solidFill>
                <a:srgbClr val="434343"/>
              </a:solidFill>
              <a:latin typeface="Montserrat"/>
              <a:ea typeface="Montserrat"/>
              <a:cs typeface="Montserrat"/>
              <a:sym typeface="Montserrat"/>
            </a:endParaRPr>
          </a:p>
        </p:txBody>
      </p:sp>
      <p:cxnSp>
        <p:nvCxnSpPr>
          <p:cNvPr id="367" name="Google Shape;367;p51"/>
          <p:cNvCxnSpPr/>
          <p:nvPr/>
        </p:nvCxnSpPr>
        <p:spPr>
          <a:xfrm rot="10800000">
            <a:off x="2894075" y="1124550"/>
            <a:ext cx="0" cy="3113700"/>
          </a:xfrm>
          <a:prstGeom prst="straightConnector1">
            <a:avLst/>
          </a:prstGeom>
          <a:noFill/>
          <a:ln w="28575" cap="flat" cmpd="sng">
            <a:solidFill>
              <a:schemeClr val="dk2"/>
            </a:solidFill>
            <a:prstDash val="solid"/>
            <a:round/>
            <a:headEnd type="none" w="med" len="med"/>
            <a:tailEnd type="triangle" w="med" len="med"/>
          </a:ln>
        </p:spPr>
      </p:cxnSp>
      <p:cxnSp>
        <p:nvCxnSpPr>
          <p:cNvPr id="368" name="Google Shape;368;p51"/>
          <p:cNvCxnSpPr/>
          <p:nvPr/>
        </p:nvCxnSpPr>
        <p:spPr>
          <a:xfrm>
            <a:off x="2894075" y="4238250"/>
            <a:ext cx="5178600" cy="0"/>
          </a:xfrm>
          <a:prstGeom prst="straightConnector1">
            <a:avLst/>
          </a:prstGeom>
          <a:noFill/>
          <a:ln w="28575" cap="flat" cmpd="sng">
            <a:solidFill>
              <a:schemeClr val="dk2"/>
            </a:solidFill>
            <a:prstDash val="solid"/>
            <a:round/>
            <a:headEnd type="none" w="med" len="med"/>
            <a:tailEnd type="triangle" w="med" len="med"/>
          </a:ln>
        </p:spPr>
      </p:cxnSp>
      <p:sp>
        <p:nvSpPr>
          <p:cNvPr id="369" name="Google Shape;369;p51"/>
          <p:cNvSpPr txBox="1">
            <a:spLocks noGrp="1"/>
          </p:cNvSpPr>
          <p:nvPr>
            <p:ph type="body" idx="1"/>
          </p:nvPr>
        </p:nvSpPr>
        <p:spPr>
          <a:xfrm>
            <a:off x="4112525" y="423825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i-1</a:t>
            </a:r>
            <a:endParaRPr sz="2000" b="1">
              <a:solidFill>
                <a:srgbClr val="434343"/>
              </a:solidFill>
              <a:latin typeface="Montserrat"/>
              <a:ea typeface="Montserrat"/>
              <a:cs typeface="Montserrat"/>
              <a:sym typeface="Montserrat"/>
            </a:endParaRPr>
          </a:p>
        </p:txBody>
      </p:sp>
      <p:sp>
        <p:nvSpPr>
          <p:cNvPr id="370" name="Google Shape;370;p51"/>
          <p:cNvSpPr/>
          <p:nvPr/>
        </p:nvSpPr>
        <p:spPr>
          <a:xfrm>
            <a:off x="3122675" y="322782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3608825" y="34579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3710925" y="29474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p:nvPr/>
        </p:nvSpPr>
        <p:spPr>
          <a:xfrm>
            <a:off x="4361675" y="30707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1"/>
          <p:cNvSpPr/>
          <p:nvPr/>
        </p:nvSpPr>
        <p:spPr>
          <a:xfrm>
            <a:off x="4112525" y="2353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a:off x="5206000" y="23865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4599450" y="25694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5515350" y="191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4875675" y="20101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5797300" y="1435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6182875" y="191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5983225" y="23865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3918225" y="264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Forecasting Procedure</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Choose a Model</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Split data into train and test sets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Fit model on training set</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on test set</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Re-fit model on entire data set</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for future data</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cxnSp>
        <p:nvCxnSpPr>
          <p:cNvPr id="387" name="Google Shape;387;p52"/>
          <p:cNvCxnSpPr/>
          <p:nvPr/>
        </p:nvCxnSpPr>
        <p:spPr>
          <a:xfrm rot="10800000" flipH="1">
            <a:off x="2884925" y="1307375"/>
            <a:ext cx="3662400" cy="2386800"/>
          </a:xfrm>
          <a:prstGeom prst="straightConnector1">
            <a:avLst/>
          </a:prstGeom>
          <a:noFill/>
          <a:ln w="9525" cap="flat" cmpd="sng">
            <a:solidFill>
              <a:schemeClr val="dk2"/>
            </a:solidFill>
            <a:prstDash val="solid"/>
            <a:round/>
            <a:headEnd type="none" w="med" len="med"/>
            <a:tailEnd type="triangle" w="med" len="med"/>
          </a:ln>
        </p:spPr>
      </p:cxnSp>
      <p:sp>
        <p:nvSpPr>
          <p:cNvPr id="388" name="Google Shape;388;p5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89" name="Google Shape;389;p52"/>
          <p:cNvSpPr txBox="1">
            <a:spLocks noGrp="1"/>
          </p:cNvSpPr>
          <p:nvPr>
            <p:ph type="body" idx="1"/>
          </p:nvPr>
        </p:nvSpPr>
        <p:spPr>
          <a:xfrm>
            <a:off x="750600" y="208750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a:t>
            </a:r>
            <a:endParaRPr sz="2000" b="1">
              <a:solidFill>
                <a:srgbClr val="434343"/>
              </a:solidFill>
              <a:latin typeface="Montserrat"/>
              <a:ea typeface="Montserrat"/>
              <a:cs typeface="Montserrat"/>
              <a:sym typeface="Montserrat"/>
            </a:endParaRPr>
          </a:p>
        </p:txBody>
      </p:sp>
      <p:cxnSp>
        <p:nvCxnSpPr>
          <p:cNvPr id="392" name="Google Shape;392;p52"/>
          <p:cNvCxnSpPr/>
          <p:nvPr/>
        </p:nvCxnSpPr>
        <p:spPr>
          <a:xfrm rot="10800000">
            <a:off x="2894075" y="1124550"/>
            <a:ext cx="0" cy="3113700"/>
          </a:xfrm>
          <a:prstGeom prst="straightConnector1">
            <a:avLst/>
          </a:prstGeom>
          <a:noFill/>
          <a:ln w="28575" cap="flat" cmpd="sng">
            <a:solidFill>
              <a:schemeClr val="dk2"/>
            </a:solidFill>
            <a:prstDash val="solid"/>
            <a:round/>
            <a:headEnd type="none" w="med" len="med"/>
            <a:tailEnd type="triangle" w="med" len="med"/>
          </a:ln>
        </p:spPr>
      </p:cxnSp>
      <p:cxnSp>
        <p:nvCxnSpPr>
          <p:cNvPr id="393" name="Google Shape;393;p52"/>
          <p:cNvCxnSpPr/>
          <p:nvPr/>
        </p:nvCxnSpPr>
        <p:spPr>
          <a:xfrm>
            <a:off x="2894075" y="4238250"/>
            <a:ext cx="5178600" cy="0"/>
          </a:xfrm>
          <a:prstGeom prst="straightConnector1">
            <a:avLst/>
          </a:prstGeom>
          <a:noFill/>
          <a:ln w="28575" cap="flat" cmpd="sng">
            <a:solidFill>
              <a:schemeClr val="dk2"/>
            </a:solidFill>
            <a:prstDash val="solid"/>
            <a:round/>
            <a:headEnd type="none" w="med" len="med"/>
            <a:tailEnd type="triangle" w="med" len="med"/>
          </a:ln>
        </p:spPr>
      </p:cxnSp>
      <p:sp>
        <p:nvSpPr>
          <p:cNvPr id="394" name="Google Shape;394;p52"/>
          <p:cNvSpPr txBox="1">
            <a:spLocks noGrp="1"/>
          </p:cNvSpPr>
          <p:nvPr>
            <p:ph type="body" idx="1"/>
          </p:nvPr>
        </p:nvSpPr>
        <p:spPr>
          <a:xfrm>
            <a:off x="4112525" y="423825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i-1</a:t>
            </a:r>
            <a:endParaRPr sz="2000" b="1">
              <a:solidFill>
                <a:srgbClr val="434343"/>
              </a:solidFill>
              <a:latin typeface="Montserrat"/>
              <a:ea typeface="Montserrat"/>
              <a:cs typeface="Montserrat"/>
              <a:sym typeface="Montserrat"/>
            </a:endParaRPr>
          </a:p>
        </p:txBody>
      </p:sp>
      <p:sp>
        <p:nvSpPr>
          <p:cNvPr id="395" name="Google Shape;395;p52"/>
          <p:cNvSpPr/>
          <p:nvPr/>
        </p:nvSpPr>
        <p:spPr>
          <a:xfrm>
            <a:off x="3122675" y="322782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2"/>
          <p:cNvSpPr/>
          <p:nvPr/>
        </p:nvSpPr>
        <p:spPr>
          <a:xfrm>
            <a:off x="3608825" y="34579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2"/>
          <p:cNvSpPr/>
          <p:nvPr/>
        </p:nvSpPr>
        <p:spPr>
          <a:xfrm>
            <a:off x="3710925" y="29474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2"/>
          <p:cNvSpPr/>
          <p:nvPr/>
        </p:nvSpPr>
        <p:spPr>
          <a:xfrm>
            <a:off x="4361675" y="30707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2"/>
          <p:cNvSpPr/>
          <p:nvPr/>
        </p:nvSpPr>
        <p:spPr>
          <a:xfrm>
            <a:off x="4112525" y="2353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2"/>
          <p:cNvSpPr/>
          <p:nvPr/>
        </p:nvSpPr>
        <p:spPr>
          <a:xfrm>
            <a:off x="5206000" y="23865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2"/>
          <p:cNvSpPr/>
          <p:nvPr/>
        </p:nvSpPr>
        <p:spPr>
          <a:xfrm>
            <a:off x="4599450" y="25694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2"/>
          <p:cNvSpPr/>
          <p:nvPr/>
        </p:nvSpPr>
        <p:spPr>
          <a:xfrm>
            <a:off x="5515350" y="191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2"/>
          <p:cNvSpPr/>
          <p:nvPr/>
        </p:nvSpPr>
        <p:spPr>
          <a:xfrm>
            <a:off x="4875675" y="20101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2"/>
          <p:cNvSpPr/>
          <p:nvPr/>
        </p:nvSpPr>
        <p:spPr>
          <a:xfrm>
            <a:off x="5797300" y="1435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2"/>
          <p:cNvSpPr/>
          <p:nvPr/>
        </p:nvSpPr>
        <p:spPr>
          <a:xfrm>
            <a:off x="6182875" y="191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2"/>
          <p:cNvSpPr/>
          <p:nvPr/>
        </p:nvSpPr>
        <p:spPr>
          <a:xfrm>
            <a:off x="5983225" y="23865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2"/>
          <p:cNvSpPr/>
          <p:nvPr/>
        </p:nvSpPr>
        <p:spPr>
          <a:xfrm>
            <a:off x="3918225" y="264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cxnSp>
        <p:nvCxnSpPr>
          <p:cNvPr id="412" name="Google Shape;412;p53"/>
          <p:cNvCxnSpPr/>
          <p:nvPr/>
        </p:nvCxnSpPr>
        <p:spPr>
          <a:xfrm rot="10800000" flipH="1">
            <a:off x="2884925" y="1307375"/>
            <a:ext cx="3662400" cy="2386800"/>
          </a:xfrm>
          <a:prstGeom prst="straightConnector1">
            <a:avLst/>
          </a:prstGeom>
          <a:noFill/>
          <a:ln w="9525" cap="flat" cmpd="sng">
            <a:solidFill>
              <a:schemeClr val="dk2"/>
            </a:solidFill>
            <a:prstDash val="solid"/>
            <a:round/>
            <a:headEnd type="none" w="med" len="med"/>
            <a:tailEnd type="triangle" w="med" len="med"/>
          </a:ln>
        </p:spPr>
      </p:cxnSp>
      <p:sp>
        <p:nvSpPr>
          <p:cNvPr id="413" name="Google Shape;413;p5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14" name="Google Shape;414;p53"/>
          <p:cNvSpPr txBox="1">
            <a:spLocks noGrp="1"/>
          </p:cNvSpPr>
          <p:nvPr>
            <p:ph type="body" idx="1"/>
          </p:nvPr>
        </p:nvSpPr>
        <p:spPr>
          <a:xfrm>
            <a:off x="750600" y="208750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a:t>
            </a:r>
            <a:endParaRPr sz="2000" b="1">
              <a:solidFill>
                <a:srgbClr val="434343"/>
              </a:solidFill>
              <a:latin typeface="Montserrat"/>
              <a:ea typeface="Montserrat"/>
              <a:cs typeface="Montserrat"/>
              <a:sym typeface="Montserrat"/>
            </a:endParaRPr>
          </a:p>
        </p:txBody>
      </p:sp>
      <p:cxnSp>
        <p:nvCxnSpPr>
          <p:cNvPr id="417" name="Google Shape;417;p53"/>
          <p:cNvCxnSpPr/>
          <p:nvPr/>
        </p:nvCxnSpPr>
        <p:spPr>
          <a:xfrm rot="10800000">
            <a:off x="2894075" y="1124550"/>
            <a:ext cx="0" cy="3113700"/>
          </a:xfrm>
          <a:prstGeom prst="straightConnector1">
            <a:avLst/>
          </a:prstGeom>
          <a:noFill/>
          <a:ln w="28575" cap="flat" cmpd="sng">
            <a:solidFill>
              <a:schemeClr val="dk2"/>
            </a:solidFill>
            <a:prstDash val="solid"/>
            <a:round/>
            <a:headEnd type="none" w="med" len="med"/>
            <a:tailEnd type="triangle" w="med" len="med"/>
          </a:ln>
        </p:spPr>
      </p:cxnSp>
      <p:cxnSp>
        <p:nvCxnSpPr>
          <p:cNvPr id="418" name="Google Shape;418;p53"/>
          <p:cNvCxnSpPr/>
          <p:nvPr/>
        </p:nvCxnSpPr>
        <p:spPr>
          <a:xfrm>
            <a:off x="2894075" y="4238250"/>
            <a:ext cx="5178600" cy="0"/>
          </a:xfrm>
          <a:prstGeom prst="straightConnector1">
            <a:avLst/>
          </a:prstGeom>
          <a:noFill/>
          <a:ln w="28575" cap="flat" cmpd="sng">
            <a:solidFill>
              <a:schemeClr val="dk2"/>
            </a:solidFill>
            <a:prstDash val="solid"/>
            <a:round/>
            <a:headEnd type="none" w="med" len="med"/>
            <a:tailEnd type="triangle" w="med" len="med"/>
          </a:ln>
        </p:spPr>
      </p:cxnSp>
      <p:sp>
        <p:nvSpPr>
          <p:cNvPr id="419" name="Google Shape;419;p53"/>
          <p:cNvSpPr txBox="1">
            <a:spLocks noGrp="1"/>
          </p:cNvSpPr>
          <p:nvPr>
            <p:ph type="body" idx="1"/>
          </p:nvPr>
        </p:nvSpPr>
        <p:spPr>
          <a:xfrm>
            <a:off x="4112525" y="423825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i-1</a:t>
            </a:r>
            <a:endParaRPr sz="2000" b="1">
              <a:solidFill>
                <a:srgbClr val="434343"/>
              </a:solidFill>
              <a:latin typeface="Montserrat"/>
              <a:ea typeface="Montserrat"/>
              <a:cs typeface="Montserrat"/>
              <a:sym typeface="Montserrat"/>
            </a:endParaRPr>
          </a:p>
        </p:txBody>
      </p:sp>
      <p:sp>
        <p:nvSpPr>
          <p:cNvPr id="420" name="Google Shape;420;p53"/>
          <p:cNvSpPr/>
          <p:nvPr/>
        </p:nvSpPr>
        <p:spPr>
          <a:xfrm>
            <a:off x="3122675" y="322782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3"/>
          <p:cNvSpPr/>
          <p:nvPr/>
        </p:nvSpPr>
        <p:spPr>
          <a:xfrm>
            <a:off x="3608825" y="34579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3"/>
          <p:cNvSpPr/>
          <p:nvPr/>
        </p:nvSpPr>
        <p:spPr>
          <a:xfrm>
            <a:off x="3710925" y="29474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3"/>
          <p:cNvSpPr/>
          <p:nvPr/>
        </p:nvSpPr>
        <p:spPr>
          <a:xfrm>
            <a:off x="4361675" y="30707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3"/>
          <p:cNvSpPr/>
          <p:nvPr/>
        </p:nvSpPr>
        <p:spPr>
          <a:xfrm>
            <a:off x="4112525" y="2353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3"/>
          <p:cNvSpPr/>
          <p:nvPr/>
        </p:nvSpPr>
        <p:spPr>
          <a:xfrm>
            <a:off x="5206000" y="23865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3"/>
          <p:cNvSpPr/>
          <p:nvPr/>
        </p:nvSpPr>
        <p:spPr>
          <a:xfrm>
            <a:off x="4599450" y="25694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3"/>
          <p:cNvSpPr/>
          <p:nvPr/>
        </p:nvSpPr>
        <p:spPr>
          <a:xfrm>
            <a:off x="5515350" y="191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3"/>
          <p:cNvSpPr/>
          <p:nvPr/>
        </p:nvSpPr>
        <p:spPr>
          <a:xfrm>
            <a:off x="4875675" y="20101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3"/>
          <p:cNvSpPr/>
          <p:nvPr/>
        </p:nvSpPr>
        <p:spPr>
          <a:xfrm>
            <a:off x="5797300" y="1435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3"/>
          <p:cNvSpPr/>
          <p:nvPr/>
        </p:nvSpPr>
        <p:spPr>
          <a:xfrm>
            <a:off x="6182875" y="191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3"/>
          <p:cNvSpPr/>
          <p:nvPr/>
        </p:nvSpPr>
        <p:spPr>
          <a:xfrm>
            <a:off x="5983225" y="23865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3"/>
          <p:cNvSpPr/>
          <p:nvPr/>
        </p:nvSpPr>
        <p:spPr>
          <a:xfrm>
            <a:off x="3918225" y="264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3"/>
          <p:cNvSpPr txBox="1">
            <a:spLocks noGrp="1"/>
          </p:cNvSpPr>
          <p:nvPr>
            <p:ph type="body" idx="1"/>
          </p:nvPr>
        </p:nvSpPr>
        <p:spPr>
          <a:xfrm>
            <a:off x="6667625" y="903400"/>
            <a:ext cx="23157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sz="2000" b="1">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cxnSp>
        <p:nvCxnSpPr>
          <p:cNvPr id="438" name="Google Shape;438;p54"/>
          <p:cNvCxnSpPr>
            <a:endCxn id="439" idx="4"/>
          </p:cNvCxnSpPr>
          <p:nvPr/>
        </p:nvCxnSpPr>
        <p:spPr>
          <a:xfrm rot="10800000">
            <a:off x="3161475" y="1814925"/>
            <a:ext cx="0" cy="2436900"/>
          </a:xfrm>
          <a:prstGeom prst="straightConnector1">
            <a:avLst/>
          </a:prstGeom>
          <a:noFill/>
          <a:ln w="9525" cap="flat" cmpd="sng">
            <a:solidFill>
              <a:schemeClr val="dk2"/>
            </a:solidFill>
            <a:prstDash val="solid"/>
            <a:round/>
            <a:headEnd type="none" w="med" len="med"/>
            <a:tailEnd type="none" w="med" len="med"/>
          </a:ln>
        </p:spPr>
      </p:cxnSp>
      <p:sp>
        <p:nvSpPr>
          <p:cNvPr id="440" name="Google Shape;440;p5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41" name="Google Shape;441;p54"/>
          <p:cNvSpPr txBox="1">
            <a:spLocks noGrp="1"/>
          </p:cNvSpPr>
          <p:nvPr>
            <p:ph type="body" idx="1"/>
          </p:nvPr>
        </p:nvSpPr>
        <p:spPr>
          <a:xfrm rot="-5400000">
            <a:off x="1159325" y="230335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sz="2000" b="1">
              <a:solidFill>
                <a:srgbClr val="434343"/>
              </a:solidFill>
              <a:latin typeface="Montserrat"/>
              <a:ea typeface="Montserrat"/>
              <a:cs typeface="Montserrat"/>
              <a:sym typeface="Montserrat"/>
            </a:endParaRPr>
          </a:p>
        </p:txBody>
      </p:sp>
      <p:cxnSp>
        <p:nvCxnSpPr>
          <p:cNvPr id="444" name="Google Shape;444;p54"/>
          <p:cNvCxnSpPr/>
          <p:nvPr/>
        </p:nvCxnSpPr>
        <p:spPr>
          <a:xfrm rot="10800000">
            <a:off x="2894075" y="1124550"/>
            <a:ext cx="0" cy="3113700"/>
          </a:xfrm>
          <a:prstGeom prst="straightConnector1">
            <a:avLst/>
          </a:prstGeom>
          <a:noFill/>
          <a:ln w="28575" cap="flat" cmpd="sng">
            <a:solidFill>
              <a:schemeClr val="dk2"/>
            </a:solidFill>
            <a:prstDash val="solid"/>
            <a:round/>
            <a:headEnd type="none" w="med" len="med"/>
            <a:tailEnd type="triangle" w="med" len="med"/>
          </a:ln>
        </p:spPr>
      </p:cxnSp>
      <p:cxnSp>
        <p:nvCxnSpPr>
          <p:cNvPr id="445" name="Google Shape;445;p54"/>
          <p:cNvCxnSpPr/>
          <p:nvPr/>
        </p:nvCxnSpPr>
        <p:spPr>
          <a:xfrm>
            <a:off x="2894075" y="4238250"/>
            <a:ext cx="5178600" cy="0"/>
          </a:xfrm>
          <a:prstGeom prst="straightConnector1">
            <a:avLst/>
          </a:prstGeom>
          <a:noFill/>
          <a:ln w="28575" cap="flat" cmpd="sng">
            <a:solidFill>
              <a:schemeClr val="dk2"/>
            </a:solidFill>
            <a:prstDash val="solid"/>
            <a:round/>
            <a:headEnd type="none" w="med" len="med"/>
            <a:tailEnd type="triangle" w="med" len="med"/>
          </a:ln>
        </p:spPr>
      </p:cxnSp>
      <p:sp>
        <p:nvSpPr>
          <p:cNvPr id="446" name="Google Shape;446;p54"/>
          <p:cNvSpPr txBox="1">
            <a:spLocks noGrp="1"/>
          </p:cNvSpPr>
          <p:nvPr>
            <p:ph type="body" idx="1"/>
          </p:nvPr>
        </p:nvSpPr>
        <p:spPr>
          <a:xfrm>
            <a:off x="4875675" y="4238250"/>
            <a:ext cx="17919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sz="2000" b="1">
              <a:solidFill>
                <a:srgbClr val="434343"/>
              </a:solidFill>
              <a:latin typeface="Montserrat"/>
              <a:ea typeface="Montserrat"/>
              <a:cs typeface="Montserrat"/>
              <a:sym typeface="Montserrat"/>
            </a:endParaRPr>
          </a:p>
        </p:txBody>
      </p:sp>
      <p:sp>
        <p:nvSpPr>
          <p:cNvPr id="439" name="Google Shape;439;p54"/>
          <p:cNvSpPr/>
          <p:nvPr/>
        </p:nvSpPr>
        <p:spPr>
          <a:xfrm>
            <a:off x="3099825" y="1691625"/>
            <a:ext cx="123300" cy="123300"/>
          </a:xfrm>
          <a:prstGeom prst="ellipse">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4"/>
          <p:cNvSpPr txBox="1">
            <a:spLocks noGrp="1"/>
          </p:cNvSpPr>
          <p:nvPr>
            <p:ph type="body" idx="1"/>
          </p:nvPr>
        </p:nvSpPr>
        <p:spPr>
          <a:xfrm>
            <a:off x="3223125" y="1324025"/>
            <a:ext cx="23157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sz="2000" b="1">
              <a:solidFill>
                <a:srgbClr val="434343"/>
              </a:solidFill>
              <a:latin typeface="Montserrat"/>
              <a:ea typeface="Montserrat"/>
              <a:cs typeface="Montserrat"/>
              <a:sym typeface="Montserrat"/>
            </a:endParaRPr>
          </a:p>
        </p:txBody>
      </p:sp>
      <p:sp>
        <p:nvSpPr>
          <p:cNvPr id="448" name="Google Shape;448;p54"/>
          <p:cNvSpPr txBox="1">
            <a:spLocks noGrp="1"/>
          </p:cNvSpPr>
          <p:nvPr>
            <p:ph type="body" idx="1"/>
          </p:nvPr>
        </p:nvSpPr>
        <p:spPr>
          <a:xfrm>
            <a:off x="2531775" y="3997450"/>
            <a:ext cx="17919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sz="2000" b="1">
              <a:solidFill>
                <a:srgbClr val="434343"/>
              </a:solidFill>
              <a:latin typeface="Montserrat"/>
              <a:ea typeface="Montserrat"/>
              <a:cs typeface="Montserrat"/>
              <a:sym typeface="Montserrat"/>
            </a:endParaRPr>
          </a:p>
        </p:txBody>
      </p:sp>
      <p:sp>
        <p:nvSpPr>
          <p:cNvPr id="449" name="Google Shape;449;p54"/>
          <p:cNvSpPr txBox="1">
            <a:spLocks noGrp="1"/>
          </p:cNvSpPr>
          <p:nvPr>
            <p:ph type="body" idx="1"/>
          </p:nvPr>
        </p:nvSpPr>
        <p:spPr>
          <a:xfrm>
            <a:off x="2531775" y="1063750"/>
            <a:ext cx="17919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sz="2000" b="1">
              <a:solidFill>
                <a:srgbClr val="434343"/>
              </a:solidFill>
              <a:latin typeface="Montserrat"/>
              <a:ea typeface="Montserrat"/>
              <a:cs typeface="Montserrat"/>
              <a:sym typeface="Montserrat"/>
            </a:endParaRPr>
          </a:p>
        </p:txBody>
      </p:sp>
      <p:sp>
        <p:nvSpPr>
          <p:cNvPr id="450" name="Google Shape;450;p54"/>
          <p:cNvSpPr txBox="1">
            <a:spLocks noGrp="1"/>
          </p:cNvSpPr>
          <p:nvPr>
            <p:ph type="body" idx="1"/>
          </p:nvPr>
        </p:nvSpPr>
        <p:spPr>
          <a:xfrm>
            <a:off x="3046638" y="4186425"/>
            <a:ext cx="3624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sz="2000" b="1">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cxnSp>
        <p:nvCxnSpPr>
          <p:cNvPr id="455" name="Google Shape;455;p55"/>
          <p:cNvCxnSpPr/>
          <p:nvPr/>
        </p:nvCxnSpPr>
        <p:spPr>
          <a:xfrm rot="10800000" flipH="1">
            <a:off x="2884925" y="1819775"/>
            <a:ext cx="4064400" cy="1874400"/>
          </a:xfrm>
          <a:prstGeom prst="straightConnector1">
            <a:avLst/>
          </a:prstGeom>
          <a:noFill/>
          <a:ln w="9525" cap="flat" cmpd="sng">
            <a:solidFill>
              <a:schemeClr val="dk2"/>
            </a:solidFill>
            <a:prstDash val="solid"/>
            <a:round/>
            <a:headEnd type="none" w="med" len="med"/>
            <a:tailEnd type="triangle" w="med" len="med"/>
          </a:ln>
        </p:spPr>
      </p:cxnSp>
      <p:sp>
        <p:nvSpPr>
          <p:cNvPr id="456" name="Google Shape;456;p5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57" name="Google Shape;457;p55"/>
          <p:cNvSpPr txBox="1">
            <a:spLocks noGrp="1"/>
          </p:cNvSpPr>
          <p:nvPr>
            <p:ph type="body" idx="1"/>
          </p:nvPr>
        </p:nvSpPr>
        <p:spPr>
          <a:xfrm>
            <a:off x="750600" y="208750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a:t>
            </a:r>
            <a:endParaRPr sz="2000" b="1">
              <a:solidFill>
                <a:srgbClr val="434343"/>
              </a:solidFill>
              <a:latin typeface="Montserrat"/>
              <a:ea typeface="Montserrat"/>
              <a:cs typeface="Montserrat"/>
              <a:sym typeface="Montserrat"/>
            </a:endParaRPr>
          </a:p>
        </p:txBody>
      </p:sp>
      <p:cxnSp>
        <p:nvCxnSpPr>
          <p:cNvPr id="460" name="Google Shape;460;p55"/>
          <p:cNvCxnSpPr/>
          <p:nvPr/>
        </p:nvCxnSpPr>
        <p:spPr>
          <a:xfrm rot="10800000">
            <a:off x="2894075" y="1124550"/>
            <a:ext cx="0" cy="3113700"/>
          </a:xfrm>
          <a:prstGeom prst="straightConnector1">
            <a:avLst/>
          </a:prstGeom>
          <a:noFill/>
          <a:ln w="28575" cap="flat" cmpd="sng">
            <a:solidFill>
              <a:schemeClr val="dk2"/>
            </a:solidFill>
            <a:prstDash val="solid"/>
            <a:round/>
            <a:headEnd type="none" w="med" len="med"/>
            <a:tailEnd type="triangle" w="med" len="med"/>
          </a:ln>
        </p:spPr>
      </p:cxnSp>
      <p:cxnSp>
        <p:nvCxnSpPr>
          <p:cNvPr id="461" name="Google Shape;461;p55"/>
          <p:cNvCxnSpPr/>
          <p:nvPr/>
        </p:nvCxnSpPr>
        <p:spPr>
          <a:xfrm>
            <a:off x="2894075" y="4238250"/>
            <a:ext cx="5178600" cy="0"/>
          </a:xfrm>
          <a:prstGeom prst="straightConnector1">
            <a:avLst/>
          </a:prstGeom>
          <a:noFill/>
          <a:ln w="28575" cap="flat" cmpd="sng">
            <a:solidFill>
              <a:schemeClr val="dk2"/>
            </a:solidFill>
            <a:prstDash val="solid"/>
            <a:round/>
            <a:headEnd type="none" w="med" len="med"/>
            <a:tailEnd type="triangle" w="med" len="med"/>
          </a:ln>
        </p:spPr>
      </p:cxnSp>
      <p:sp>
        <p:nvSpPr>
          <p:cNvPr id="462" name="Google Shape;462;p55"/>
          <p:cNvSpPr txBox="1">
            <a:spLocks noGrp="1"/>
          </p:cNvSpPr>
          <p:nvPr>
            <p:ph type="body" idx="1"/>
          </p:nvPr>
        </p:nvSpPr>
        <p:spPr>
          <a:xfrm>
            <a:off x="4112525" y="423825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i-2</a:t>
            </a:r>
            <a:endParaRPr sz="2000" b="1">
              <a:solidFill>
                <a:srgbClr val="434343"/>
              </a:solidFill>
              <a:latin typeface="Montserrat"/>
              <a:ea typeface="Montserrat"/>
              <a:cs typeface="Montserrat"/>
              <a:sym typeface="Montserrat"/>
            </a:endParaRPr>
          </a:p>
        </p:txBody>
      </p:sp>
      <p:sp>
        <p:nvSpPr>
          <p:cNvPr id="463" name="Google Shape;463;p55"/>
          <p:cNvSpPr/>
          <p:nvPr/>
        </p:nvSpPr>
        <p:spPr>
          <a:xfrm>
            <a:off x="3182400" y="30387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5"/>
          <p:cNvSpPr/>
          <p:nvPr/>
        </p:nvSpPr>
        <p:spPr>
          <a:xfrm>
            <a:off x="3471650" y="35356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5"/>
          <p:cNvSpPr/>
          <p:nvPr/>
        </p:nvSpPr>
        <p:spPr>
          <a:xfrm>
            <a:off x="3747500" y="30068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5"/>
          <p:cNvSpPr/>
          <p:nvPr/>
        </p:nvSpPr>
        <p:spPr>
          <a:xfrm>
            <a:off x="4361675" y="30707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5"/>
          <p:cNvSpPr/>
          <p:nvPr/>
        </p:nvSpPr>
        <p:spPr>
          <a:xfrm>
            <a:off x="4530875" y="23865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5"/>
          <p:cNvSpPr/>
          <p:nvPr/>
        </p:nvSpPr>
        <p:spPr>
          <a:xfrm>
            <a:off x="5599175" y="213512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5"/>
          <p:cNvSpPr/>
          <p:nvPr/>
        </p:nvSpPr>
        <p:spPr>
          <a:xfrm>
            <a:off x="4530875" y="17893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5"/>
          <p:cNvSpPr/>
          <p:nvPr/>
        </p:nvSpPr>
        <p:spPr>
          <a:xfrm>
            <a:off x="5086000" y="201182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5"/>
          <p:cNvSpPr/>
          <p:nvPr/>
        </p:nvSpPr>
        <p:spPr>
          <a:xfrm>
            <a:off x="5017425" y="29154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5"/>
          <p:cNvSpPr/>
          <p:nvPr/>
        </p:nvSpPr>
        <p:spPr>
          <a:xfrm>
            <a:off x="5637275" y="16964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5"/>
          <p:cNvSpPr/>
          <p:nvPr/>
        </p:nvSpPr>
        <p:spPr>
          <a:xfrm>
            <a:off x="6182875" y="191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5"/>
          <p:cNvSpPr/>
          <p:nvPr/>
        </p:nvSpPr>
        <p:spPr>
          <a:xfrm>
            <a:off x="6348975" y="244142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5"/>
          <p:cNvSpPr/>
          <p:nvPr/>
        </p:nvSpPr>
        <p:spPr>
          <a:xfrm>
            <a:off x="3890775" y="25101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cxnSp>
        <p:nvCxnSpPr>
          <p:cNvPr id="480" name="Google Shape;480;p56"/>
          <p:cNvCxnSpPr/>
          <p:nvPr/>
        </p:nvCxnSpPr>
        <p:spPr>
          <a:xfrm rot="10800000" flipH="1">
            <a:off x="2884925" y="1819775"/>
            <a:ext cx="4064400" cy="1874400"/>
          </a:xfrm>
          <a:prstGeom prst="straightConnector1">
            <a:avLst/>
          </a:prstGeom>
          <a:noFill/>
          <a:ln w="9525" cap="flat" cmpd="sng">
            <a:solidFill>
              <a:schemeClr val="dk2"/>
            </a:solidFill>
            <a:prstDash val="solid"/>
            <a:round/>
            <a:headEnd type="none" w="med" len="med"/>
            <a:tailEnd type="triangle" w="med" len="med"/>
          </a:ln>
        </p:spPr>
      </p:cxnSp>
      <p:sp>
        <p:nvSpPr>
          <p:cNvPr id="481" name="Google Shape;481;p5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82" name="Google Shape;482;p56"/>
          <p:cNvSpPr txBox="1">
            <a:spLocks noGrp="1"/>
          </p:cNvSpPr>
          <p:nvPr>
            <p:ph type="body" idx="1"/>
          </p:nvPr>
        </p:nvSpPr>
        <p:spPr>
          <a:xfrm>
            <a:off x="750600" y="208750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a:t>
            </a:r>
            <a:endParaRPr sz="2000" b="1">
              <a:solidFill>
                <a:srgbClr val="434343"/>
              </a:solidFill>
              <a:latin typeface="Montserrat"/>
              <a:ea typeface="Montserrat"/>
              <a:cs typeface="Montserrat"/>
              <a:sym typeface="Montserrat"/>
            </a:endParaRPr>
          </a:p>
        </p:txBody>
      </p:sp>
      <p:cxnSp>
        <p:nvCxnSpPr>
          <p:cNvPr id="485" name="Google Shape;485;p56"/>
          <p:cNvCxnSpPr/>
          <p:nvPr/>
        </p:nvCxnSpPr>
        <p:spPr>
          <a:xfrm rot="10800000">
            <a:off x="2894075" y="1124550"/>
            <a:ext cx="0" cy="3113700"/>
          </a:xfrm>
          <a:prstGeom prst="straightConnector1">
            <a:avLst/>
          </a:prstGeom>
          <a:noFill/>
          <a:ln w="28575" cap="flat" cmpd="sng">
            <a:solidFill>
              <a:schemeClr val="dk2"/>
            </a:solidFill>
            <a:prstDash val="solid"/>
            <a:round/>
            <a:headEnd type="none" w="med" len="med"/>
            <a:tailEnd type="triangle" w="med" len="med"/>
          </a:ln>
        </p:spPr>
      </p:cxnSp>
      <p:cxnSp>
        <p:nvCxnSpPr>
          <p:cNvPr id="486" name="Google Shape;486;p56"/>
          <p:cNvCxnSpPr/>
          <p:nvPr/>
        </p:nvCxnSpPr>
        <p:spPr>
          <a:xfrm>
            <a:off x="2894075" y="4238250"/>
            <a:ext cx="5178600" cy="0"/>
          </a:xfrm>
          <a:prstGeom prst="straightConnector1">
            <a:avLst/>
          </a:prstGeom>
          <a:noFill/>
          <a:ln w="28575" cap="flat" cmpd="sng">
            <a:solidFill>
              <a:schemeClr val="dk2"/>
            </a:solidFill>
            <a:prstDash val="solid"/>
            <a:round/>
            <a:headEnd type="none" w="med" len="med"/>
            <a:tailEnd type="triangle" w="med" len="med"/>
          </a:ln>
        </p:spPr>
      </p:cxnSp>
      <p:sp>
        <p:nvSpPr>
          <p:cNvPr id="487" name="Google Shape;487;p56"/>
          <p:cNvSpPr txBox="1">
            <a:spLocks noGrp="1"/>
          </p:cNvSpPr>
          <p:nvPr>
            <p:ph type="body" idx="1"/>
          </p:nvPr>
        </p:nvSpPr>
        <p:spPr>
          <a:xfrm>
            <a:off x="4112525" y="423825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lang="en" sz="2000" b="1">
                <a:solidFill>
                  <a:srgbClr val="434343"/>
                </a:solidFill>
                <a:latin typeface="Montserrat"/>
                <a:ea typeface="Montserrat"/>
                <a:cs typeface="Montserrat"/>
                <a:sym typeface="Montserrat"/>
              </a:rPr>
              <a:t>i-2</a:t>
            </a:r>
            <a:endParaRPr sz="2000" b="1">
              <a:solidFill>
                <a:srgbClr val="434343"/>
              </a:solidFill>
              <a:latin typeface="Montserrat"/>
              <a:ea typeface="Montserrat"/>
              <a:cs typeface="Montserrat"/>
              <a:sym typeface="Montserrat"/>
            </a:endParaRPr>
          </a:p>
        </p:txBody>
      </p:sp>
      <p:sp>
        <p:nvSpPr>
          <p:cNvPr id="488" name="Google Shape;488;p56"/>
          <p:cNvSpPr/>
          <p:nvPr/>
        </p:nvSpPr>
        <p:spPr>
          <a:xfrm>
            <a:off x="3182400" y="30387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6"/>
          <p:cNvSpPr/>
          <p:nvPr/>
        </p:nvSpPr>
        <p:spPr>
          <a:xfrm>
            <a:off x="3471650" y="35356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6"/>
          <p:cNvSpPr/>
          <p:nvPr/>
        </p:nvSpPr>
        <p:spPr>
          <a:xfrm>
            <a:off x="3747500" y="300685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6"/>
          <p:cNvSpPr/>
          <p:nvPr/>
        </p:nvSpPr>
        <p:spPr>
          <a:xfrm>
            <a:off x="4361675" y="30707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6"/>
          <p:cNvSpPr/>
          <p:nvPr/>
        </p:nvSpPr>
        <p:spPr>
          <a:xfrm>
            <a:off x="4530875" y="23865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6"/>
          <p:cNvSpPr/>
          <p:nvPr/>
        </p:nvSpPr>
        <p:spPr>
          <a:xfrm>
            <a:off x="5599175" y="213512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6"/>
          <p:cNvSpPr/>
          <p:nvPr/>
        </p:nvSpPr>
        <p:spPr>
          <a:xfrm>
            <a:off x="4530875" y="17893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6"/>
          <p:cNvSpPr/>
          <p:nvPr/>
        </p:nvSpPr>
        <p:spPr>
          <a:xfrm>
            <a:off x="5086000" y="201182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6"/>
          <p:cNvSpPr/>
          <p:nvPr/>
        </p:nvSpPr>
        <p:spPr>
          <a:xfrm>
            <a:off x="5017425" y="29154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6"/>
          <p:cNvSpPr/>
          <p:nvPr/>
        </p:nvSpPr>
        <p:spPr>
          <a:xfrm>
            <a:off x="5637275" y="169647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6"/>
          <p:cNvSpPr/>
          <p:nvPr/>
        </p:nvSpPr>
        <p:spPr>
          <a:xfrm>
            <a:off x="6182875" y="19126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6"/>
          <p:cNvSpPr/>
          <p:nvPr/>
        </p:nvSpPr>
        <p:spPr>
          <a:xfrm>
            <a:off x="6348975" y="2441425"/>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6"/>
          <p:cNvSpPr/>
          <p:nvPr/>
        </p:nvSpPr>
        <p:spPr>
          <a:xfrm>
            <a:off x="3890775" y="2510100"/>
            <a:ext cx="123300" cy="12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6"/>
          <p:cNvSpPr txBox="1">
            <a:spLocks noGrp="1"/>
          </p:cNvSpPr>
          <p:nvPr>
            <p:ph type="body" idx="1"/>
          </p:nvPr>
        </p:nvSpPr>
        <p:spPr>
          <a:xfrm>
            <a:off x="6667625" y="903400"/>
            <a:ext cx="23157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0.7</a:t>
            </a:r>
            <a:endParaRPr sz="2000" b="1">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cxnSp>
        <p:nvCxnSpPr>
          <p:cNvPr id="506" name="Google Shape;506;p57"/>
          <p:cNvCxnSpPr>
            <a:endCxn id="507" idx="0"/>
          </p:cNvCxnSpPr>
          <p:nvPr/>
        </p:nvCxnSpPr>
        <p:spPr>
          <a:xfrm rot="10800000" flipH="1">
            <a:off x="3561600" y="2039250"/>
            <a:ext cx="6900" cy="22083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57"/>
          <p:cNvCxnSpPr>
            <a:endCxn id="509" idx="4"/>
          </p:cNvCxnSpPr>
          <p:nvPr/>
        </p:nvCxnSpPr>
        <p:spPr>
          <a:xfrm rot="10800000">
            <a:off x="3161475" y="1814925"/>
            <a:ext cx="0" cy="2436900"/>
          </a:xfrm>
          <a:prstGeom prst="straightConnector1">
            <a:avLst/>
          </a:prstGeom>
          <a:noFill/>
          <a:ln w="9525" cap="flat" cmpd="sng">
            <a:solidFill>
              <a:schemeClr val="dk2"/>
            </a:solidFill>
            <a:prstDash val="solid"/>
            <a:round/>
            <a:headEnd type="none" w="med" len="med"/>
            <a:tailEnd type="none" w="med" len="med"/>
          </a:ln>
        </p:spPr>
      </p:cxnSp>
      <p:sp>
        <p:nvSpPr>
          <p:cNvPr id="510" name="Google Shape;510;p5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11" name="Google Shape;511;p57"/>
          <p:cNvSpPr txBox="1">
            <a:spLocks noGrp="1"/>
          </p:cNvSpPr>
          <p:nvPr>
            <p:ph type="body" idx="1"/>
          </p:nvPr>
        </p:nvSpPr>
        <p:spPr>
          <a:xfrm rot="-5400000">
            <a:off x="1159325" y="2303350"/>
            <a:ext cx="25551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sz="2000" b="1">
              <a:solidFill>
                <a:srgbClr val="434343"/>
              </a:solidFill>
              <a:latin typeface="Montserrat"/>
              <a:ea typeface="Montserrat"/>
              <a:cs typeface="Montserrat"/>
              <a:sym typeface="Montserrat"/>
            </a:endParaRPr>
          </a:p>
        </p:txBody>
      </p:sp>
      <p:cxnSp>
        <p:nvCxnSpPr>
          <p:cNvPr id="514" name="Google Shape;514;p57"/>
          <p:cNvCxnSpPr/>
          <p:nvPr/>
        </p:nvCxnSpPr>
        <p:spPr>
          <a:xfrm rot="10800000">
            <a:off x="2894075" y="1124550"/>
            <a:ext cx="0" cy="3113700"/>
          </a:xfrm>
          <a:prstGeom prst="straightConnector1">
            <a:avLst/>
          </a:prstGeom>
          <a:noFill/>
          <a:ln w="28575" cap="flat" cmpd="sng">
            <a:solidFill>
              <a:schemeClr val="dk2"/>
            </a:solidFill>
            <a:prstDash val="solid"/>
            <a:round/>
            <a:headEnd type="none" w="med" len="med"/>
            <a:tailEnd type="triangle" w="med" len="med"/>
          </a:ln>
        </p:spPr>
      </p:cxnSp>
      <p:cxnSp>
        <p:nvCxnSpPr>
          <p:cNvPr id="515" name="Google Shape;515;p57"/>
          <p:cNvCxnSpPr/>
          <p:nvPr/>
        </p:nvCxnSpPr>
        <p:spPr>
          <a:xfrm>
            <a:off x="2894075" y="4238250"/>
            <a:ext cx="5178600" cy="0"/>
          </a:xfrm>
          <a:prstGeom prst="straightConnector1">
            <a:avLst/>
          </a:prstGeom>
          <a:noFill/>
          <a:ln w="28575" cap="flat" cmpd="sng">
            <a:solidFill>
              <a:schemeClr val="dk2"/>
            </a:solidFill>
            <a:prstDash val="solid"/>
            <a:round/>
            <a:headEnd type="none" w="med" len="med"/>
            <a:tailEnd type="triangle" w="med" len="med"/>
          </a:ln>
        </p:spPr>
      </p:cxnSp>
      <p:sp>
        <p:nvSpPr>
          <p:cNvPr id="516" name="Google Shape;516;p57"/>
          <p:cNvSpPr txBox="1">
            <a:spLocks noGrp="1"/>
          </p:cNvSpPr>
          <p:nvPr>
            <p:ph type="body" idx="1"/>
          </p:nvPr>
        </p:nvSpPr>
        <p:spPr>
          <a:xfrm>
            <a:off x="4889375" y="4402825"/>
            <a:ext cx="17919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sz="2000" b="1">
              <a:solidFill>
                <a:srgbClr val="434343"/>
              </a:solidFill>
              <a:latin typeface="Montserrat"/>
              <a:ea typeface="Montserrat"/>
              <a:cs typeface="Montserrat"/>
              <a:sym typeface="Montserrat"/>
            </a:endParaRPr>
          </a:p>
        </p:txBody>
      </p:sp>
      <p:sp>
        <p:nvSpPr>
          <p:cNvPr id="509" name="Google Shape;509;p57"/>
          <p:cNvSpPr/>
          <p:nvPr/>
        </p:nvSpPr>
        <p:spPr>
          <a:xfrm>
            <a:off x="3099825" y="1691625"/>
            <a:ext cx="123300" cy="123300"/>
          </a:xfrm>
          <a:prstGeom prst="ellipse">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7"/>
          <p:cNvSpPr txBox="1">
            <a:spLocks noGrp="1"/>
          </p:cNvSpPr>
          <p:nvPr>
            <p:ph type="body" idx="1"/>
          </p:nvPr>
        </p:nvSpPr>
        <p:spPr>
          <a:xfrm>
            <a:off x="2531775" y="3997450"/>
            <a:ext cx="3624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sz="2000" b="1">
              <a:solidFill>
                <a:srgbClr val="434343"/>
              </a:solidFill>
              <a:latin typeface="Montserrat"/>
              <a:ea typeface="Montserrat"/>
              <a:cs typeface="Montserrat"/>
              <a:sym typeface="Montserrat"/>
            </a:endParaRPr>
          </a:p>
        </p:txBody>
      </p:sp>
      <p:sp>
        <p:nvSpPr>
          <p:cNvPr id="518" name="Google Shape;518;p57"/>
          <p:cNvSpPr txBox="1">
            <a:spLocks noGrp="1"/>
          </p:cNvSpPr>
          <p:nvPr>
            <p:ph type="body" idx="1"/>
          </p:nvPr>
        </p:nvSpPr>
        <p:spPr>
          <a:xfrm>
            <a:off x="2531775" y="1063750"/>
            <a:ext cx="17919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sz="2000" b="1">
              <a:solidFill>
                <a:srgbClr val="434343"/>
              </a:solidFill>
              <a:latin typeface="Montserrat"/>
              <a:ea typeface="Montserrat"/>
              <a:cs typeface="Montserrat"/>
              <a:sym typeface="Montserrat"/>
            </a:endParaRPr>
          </a:p>
        </p:txBody>
      </p:sp>
      <p:sp>
        <p:nvSpPr>
          <p:cNvPr id="519" name="Google Shape;519;p57"/>
          <p:cNvSpPr txBox="1">
            <a:spLocks noGrp="1"/>
          </p:cNvSpPr>
          <p:nvPr>
            <p:ph type="body" idx="1"/>
          </p:nvPr>
        </p:nvSpPr>
        <p:spPr>
          <a:xfrm>
            <a:off x="3046638" y="4186425"/>
            <a:ext cx="3624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sz="2000" b="1">
              <a:solidFill>
                <a:srgbClr val="434343"/>
              </a:solidFill>
              <a:latin typeface="Montserrat"/>
              <a:ea typeface="Montserrat"/>
              <a:cs typeface="Montserrat"/>
              <a:sym typeface="Montserrat"/>
            </a:endParaRPr>
          </a:p>
        </p:txBody>
      </p:sp>
      <p:sp>
        <p:nvSpPr>
          <p:cNvPr id="507" name="Google Shape;507;p57"/>
          <p:cNvSpPr/>
          <p:nvPr/>
        </p:nvSpPr>
        <p:spPr>
          <a:xfrm>
            <a:off x="3506850" y="2039250"/>
            <a:ext cx="123300" cy="123300"/>
          </a:xfrm>
          <a:prstGeom prst="ellipse">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7"/>
          <p:cNvSpPr txBox="1">
            <a:spLocks noGrp="1"/>
          </p:cNvSpPr>
          <p:nvPr>
            <p:ph type="body" idx="1"/>
          </p:nvPr>
        </p:nvSpPr>
        <p:spPr>
          <a:xfrm>
            <a:off x="3383288" y="4186425"/>
            <a:ext cx="362400" cy="655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Montserrat"/>
                <a:ea typeface="Montserrat"/>
                <a:cs typeface="Montserrat"/>
                <a:sym typeface="Montserrat"/>
              </a:rPr>
              <a:t>2</a:t>
            </a:r>
            <a:endParaRPr sz="2000" b="1">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26" name="Google Shape;526;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shows the correlation of the series with itself, lagged by x time units.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34" name="Google Shape;534;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pic>
        <p:nvPicPr>
          <p:cNvPr id="537" name="Google Shape;537;p59"/>
          <p:cNvPicPr preferRelativeResize="0"/>
          <p:nvPr/>
        </p:nvPicPr>
        <p:blipFill>
          <a:blip r:embed="rId3">
            <a:alphaModFix/>
          </a:blip>
          <a:stretch>
            <a:fillRect/>
          </a:stretch>
        </p:blipFill>
        <p:spPr>
          <a:xfrm>
            <a:off x="2714625" y="1908825"/>
            <a:ext cx="3714750" cy="25146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43" name="Google Shape;543;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pic>
        <p:nvPicPr>
          <p:cNvPr id="546" name="Google Shape;546;p60"/>
          <p:cNvPicPr preferRelativeResize="0"/>
          <p:nvPr/>
        </p:nvPicPr>
        <p:blipFill>
          <a:blip r:embed="rId3">
            <a:alphaModFix/>
          </a:blip>
          <a:stretch>
            <a:fillRect/>
          </a:stretch>
        </p:blipFill>
        <p:spPr>
          <a:xfrm>
            <a:off x="2747950" y="2032250"/>
            <a:ext cx="3648075" cy="2514600"/>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52" name="Google Shape;552;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makes sense that in general there is a decline of some sort, the further away you get with the shift, the less likely the time series would be correlated with itself.</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Overview</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Forecasting</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and PACF plots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AutoRegression - AR</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Descriptive Statistics and Tests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ARIMA orders</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60" name="Google Shape;560;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6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568" name="Google Shape;568;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cxnSp>
        <p:nvCxnSpPr>
          <p:cNvPr id="575" name="Google Shape;575;p64"/>
          <p:cNvCxnSpPr/>
          <p:nvPr/>
        </p:nvCxnSpPr>
        <p:spPr>
          <a:xfrm rot="10800000" flipH="1">
            <a:off x="1291887" y="1639197"/>
            <a:ext cx="2217000" cy="1444500"/>
          </a:xfrm>
          <a:prstGeom prst="straightConnector1">
            <a:avLst/>
          </a:prstGeom>
          <a:noFill/>
          <a:ln w="9525" cap="flat" cmpd="sng">
            <a:solidFill>
              <a:schemeClr val="dk2"/>
            </a:solidFill>
            <a:prstDash val="solid"/>
            <a:round/>
            <a:headEnd type="none" w="med" len="med"/>
            <a:tailEnd type="triangle" w="med" len="med"/>
          </a:ln>
        </p:spPr>
      </p:cxnSp>
      <p:sp>
        <p:nvSpPr>
          <p:cNvPr id="576" name="Google Shape;576;p6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77" name="Google Shape;577;p64"/>
          <p:cNvSpPr txBox="1">
            <a:spLocks noGrp="1"/>
          </p:cNvSpPr>
          <p:nvPr>
            <p:ph type="body" idx="1"/>
          </p:nvPr>
        </p:nvSpPr>
        <p:spPr>
          <a:xfrm>
            <a:off x="-54875" y="2111157"/>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a:t>
            </a:r>
            <a:endParaRPr sz="1400" b="1">
              <a:solidFill>
                <a:srgbClr val="434343"/>
              </a:solidFill>
              <a:latin typeface="Montserrat"/>
              <a:ea typeface="Montserrat"/>
              <a:cs typeface="Montserrat"/>
              <a:sym typeface="Montserrat"/>
            </a:endParaRPr>
          </a:p>
        </p:txBody>
      </p:sp>
      <p:cxnSp>
        <p:nvCxnSpPr>
          <p:cNvPr id="580" name="Google Shape;580;p64"/>
          <p:cNvCxnSpPr/>
          <p:nvPr/>
        </p:nvCxnSpPr>
        <p:spPr>
          <a:xfrm rot="10800000">
            <a:off x="1297426" y="1528124"/>
            <a:ext cx="0" cy="1884900"/>
          </a:xfrm>
          <a:prstGeom prst="straightConnector1">
            <a:avLst/>
          </a:prstGeom>
          <a:noFill/>
          <a:ln w="28575" cap="flat" cmpd="sng">
            <a:solidFill>
              <a:schemeClr val="dk2"/>
            </a:solidFill>
            <a:prstDash val="solid"/>
            <a:round/>
            <a:headEnd type="none" w="med" len="med"/>
            <a:tailEnd type="triangle" w="med" len="med"/>
          </a:ln>
        </p:spPr>
      </p:cxnSp>
      <p:cxnSp>
        <p:nvCxnSpPr>
          <p:cNvPr id="581" name="Google Shape;581;p64"/>
          <p:cNvCxnSpPr/>
          <p:nvPr/>
        </p:nvCxnSpPr>
        <p:spPr>
          <a:xfrm>
            <a:off x="1297426" y="3413024"/>
            <a:ext cx="3134700" cy="0"/>
          </a:xfrm>
          <a:prstGeom prst="straightConnector1">
            <a:avLst/>
          </a:prstGeom>
          <a:noFill/>
          <a:ln w="28575" cap="flat" cmpd="sng">
            <a:solidFill>
              <a:schemeClr val="dk2"/>
            </a:solidFill>
            <a:prstDash val="solid"/>
            <a:round/>
            <a:headEnd type="none" w="med" len="med"/>
            <a:tailEnd type="triangle" w="med" len="med"/>
          </a:ln>
        </p:spPr>
      </p:cxnSp>
      <p:sp>
        <p:nvSpPr>
          <p:cNvPr id="582" name="Google Shape;582;p64"/>
          <p:cNvSpPr txBox="1">
            <a:spLocks noGrp="1"/>
          </p:cNvSpPr>
          <p:nvPr>
            <p:ph type="body" idx="1"/>
          </p:nvPr>
        </p:nvSpPr>
        <p:spPr>
          <a:xfrm>
            <a:off x="2034942" y="3413024"/>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i-1</a:t>
            </a:r>
            <a:endParaRPr sz="1400" b="1">
              <a:solidFill>
                <a:srgbClr val="434343"/>
              </a:solidFill>
              <a:latin typeface="Montserrat"/>
              <a:ea typeface="Montserrat"/>
              <a:cs typeface="Montserrat"/>
              <a:sym typeface="Montserrat"/>
            </a:endParaRPr>
          </a:p>
        </p:txBody>
      </p:sp>
      <p:sp>
        <p:nvSpPr>
          <p:cNvPr id="583" name="Google Shape;583;p64"/>
          <p:cNvSpPr/>
          <p:nvPr/>
        </p:nvSpPr>
        <p:spPr>
          <a:xfrm>
            <a:off x="1435795" y="2801417"/>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4"/>
          <p:cNvSpPr/>
          <p:nvPr/>
        </p:nvSpPr>
        <p:spPr>
          <a:xfrm>
            <a:off x="1730057" y="294071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4"/>
          <p:cNvSpPr/>
          <p:nvPr/>
        </p:nvSpPr>
        <p:spPr>
          <a:xfrm>
            <a:off x="1791857" y="2631677"/>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4"/>
          <p:cNvSpPr/>
          <p:nvPr/>
        </p:nvSpPr>
        <p:spPr>
          <a:xfrm>
            <a:off x="2185750" y="2706310"/>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4"/>
          <p:cNvSpPr/>
          <p:nvPr/>
        </p:nvSpPr>
        <p:spPr>
          <a:xfrm>
            <a:off x="2034942" y="227225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4"/>
          <p:cNvSpPr/>
          <p:nvPr/>
        </p:nvSpPr>
        <p:spPr>
          <a:xfrm>
            <a:off x="2696812" y="229221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4"/>
          <p:cNvSpPr/>
          <p:nvPr/>
        </p:nvSpPr>
        <p:spPr>
          <a:xfrm>
            <a:off x="2329673" y="2402905"/>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64"/>
          <p:cNvSpPr/>
          <p:nvPr/>
        </p:nvSpPr>
        <p:spPr>
          <a:xfrm>
            <a:off x="2884059" y="2005316"/>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4"/>
          <p:cNvSpPr/>
          <p:nvPr/>
        </p:nvSpPr>
        <p:spPr>
          <a:xfrm>
            <a:off x="2496870" y="2064362"/>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4"/>
          <p:cNvSpPr/>
          <p:nvPr/>
        </p:nvSpPr>
        <p:spPr>
          <a:xfrm>
            <a:off x="3054721" y="1716589"/>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4"/>
          <p:cNvSpPr/>
          <p:nvPr/>
        </p:nvSpPr>
        <p:spPr>
          <a:xfrm>
            <a:off x="3167259" y="229221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64"/>
          <p:cNvSpPr/>
          <p:nvPr/>
        </p:nvSpPr>
        <p:spPr>
          <a:xfrm>
            <a:off x="1917334" y="2447182"/>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5"/>
          <p:cNvSpPr/>
          <p:nvPr/>
        </p:nvSpPr>
        <p:spPr>
          <a:xfrm>
            <a:off x="3282700" y="1801375"/>
            <a:ext cx="226200" cy="525900"/>
          </a:xfrm>
          <a:prstGeom prst="rightBrace">
            <a:avLst>
              <a:gd name="adj1" fmla="val 8333"/>
              <a:gd name="adj2" fmla="val 50000"/>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65"/>
          <p:cNvCxnSpPr/>
          <p:nvPr/>
        </p:nvCxnSpPr>
        <p:spPr>
          <a:xfrm rot="10800000" flipH="1">
            <a:off x="1291887" y="1639197"/>
            <a:ext cx="2217000" cy="1444500"/>
          </a:xfrm>
          <a:prstGeom prst="straightConnector1">
            <a:avLst/>
          </a:prstGeom>
          <a:noFill/>
          <a:ln w="9525" cap="flat" cmpd="sng">
            <a:solidFill>
              <a:schemeClr val="dk2"/>
            </a:solidFill>
            <a:prstDash val="solid"/>
            <a:round/>
            <a:headEnd type="none" w="med" len="med"/>
            <a:tailEnd type="triangle" w="med" len="med"/>
          </a:ln>
        </p:spPr>
      </p:cxnSp>
      <p:sp>
        <p:nvSpPr>
          <p:cNvPr id="601" name="Google Shape;601;p6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02" name="Google Shape;602;p65"/>
          <p:cNvSpPr txBox="1">
            <a:spLocks noGrp="1"/>
          </p:cNvSpPr>
          <p:nvPr>
            <p:ph type="body" idx="1"/>
          </p:nvPr>
        </p:nvSpPr>
        <p:spPr>
          <a:xfrm>
            <a:off x="-54875" y="2111157"/>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a:t>
            </a:r>
            <a:endParaRPr sz="1400" b="1">
              <a:solidFill>
                <a:srgbClr val="434343"/>
              </a:solidFill>
              <a:latin typeface="Montserrat"/>
              <a:ea typeface="Montserrat"/>
              <a:cs typeface="Montserrat"/>
              <a:sym typeface="Montserrat"/>
            </a:endParaRPr>
          </a:p>
        </p:txBody>
      </p:sp>
      <p:cxnSp>
        <p:nvCxnSpPr>
          <p:cNvPr id="605" name="Google Shape;605;p65"/>
          <p:cNvCxnSpPr/>
          <p:nvPr/>
        </p:nvCxnSpPr>
        <p:spPr>
          <a:xfrm rot="10800000">
            <a:off x="1297426" y="1528124"/>
            <a:ext cx="0" cy="1884900"/>
          </a:xfrm>
          <a:prstGeom prst="straightConnector1">
            <a:avLst/>
          </a:prstGeom>
          <a:noFill/>
          <a:ln w="28575" cap="flat" cmpd="sng">
            <a:solidFill>
              <a:schemeClr val="dk2"/>
            </a:solidFill>
            <a:prstDash val="solid"/>
            <a:round/>
            <a:headEnd type="none" w="med" len="med"/>
            <a:tailEnd type="triangle" w="med" len="med"/>
          </a:ln>
        </p:spPr>
      </p:cxnSp>
      <p:cxnSp>
        <p:nvCxnSpPr>
          <p:cNvPr id="606" name="Google Shape;606;p65"/>
          <p:cNvCxnSpPr/>
          <p:nvPr/>
        </p:nvCxnSpPr>
        <p:spPr>
          <a:xfrm>
            <a:off x="1297426" y="3413024"/>
            <a:ext cx="3134700" cy="0"/>
          </a:xfrm>
          <a:prstGeom prst="straightConnector1">
            <a:avLst/>
          </a:prstGeom>
          <a:noFill/>
          <a:ln w="28575" cap="flat" cmpd="sng">
            <a:solidFill>
              <a:schemeClr val="dk2"/>
            </a:solidFill>
            <a:prstDash val="solid"/>
            <a:round/>
            <a:headEnd type="none" w="med" len="med"/>
            <a:tailEnd type="triangle" w="med" len="med"/>
          </a:ln>
        </p:spPr>
      </p:cxnSp>
      <p:sp>
        <p:nvSpPr>
          <p:cNvPr id="607" name="Google Shape;607;p65"/>
          <p:cNvSpPr txBox="1">
            <a:spLocks noGrp="1"/>
          </p:cNvSpPr>
          <p:nvPr>
            <p:ph type="body" idx="1"/>
          </p:nvPr>
        </p:nvSpPr>
        <p:spPr>
          <a:xfrm>
            <a:off x="2034942" y="3413024"/>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i-1</a:t>
            </a:r>
            <a:endParaRPr sz="1400" b="1">
              <a:solidFill>
                <a:srgbClr val="434343"/>
              </a:solidFill>
              <a:latin typeface="Montserrat"/>
              <a:ea typeface="Montserrat"/>
              <a:cs typeface="Montserrat"/>
              <a:sym typeface="Montserrat"/>
            </a:endParaRPr>
          </a:p>
        </p:txBody>
      </p:sp>
      <p:sp>
        <p:nvSpPr>
          <p:cNvPr id="608" name="Google Shape;608;p65"/>
          <p:cNvSpPr/>
          <p:nvPr/>
        </p:nvSpPr>
        <p:spPr>
          <a:xfrm>
            <a:off x="1435795" y="2801417"/>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5"/>
          <p:cNvSpPr/>
          <p:nvPr/>
        </p:nvSpPr>
        <p:spPr>
          <a:xfrm>
            <a:off x="1730057" y="294071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5"/>
          <p:cNvSpPr/>
          <p:nvPr/>
        </p:nvSpPr>
        <p:spPr>
          <a:xfrm>
            <a:off x="1791857" y="2631677"/>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5"/>
          <p:cNvSpPr/>
          <p:nvPr/>
        </p:nvSpPr>
        <p:spPr>
          <a:xfrm>
            <a:off x="2185750" y="2706310"/>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5"/>
          <p:cNvSpPr/>
          <p:nvPr/>
        </p:nvSpPr>
        <p:spPr>
          <a:xfrm>
            <a:off x="2034942" y="227225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5"/>
          <p:cNvSpPr/>
          <p:nvPr/>
        </p:nvSpPr>
        <p:spPr>
          <a:xfrm>
            <a:off x="2696812" y="229221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5"/>
          <p:cNvSpPr/>
          <p:nvPr/>
        </p:nvSpPr>
        <p:spPr>
          <a:xfrm>
            <a:off x="2329673" y="2402905"/>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5"/>
          <p:cNvSpPr/>
          <p:nvPr/>
        </p:nvSpPr>
        <p:spPr>
          <a:xfrm>
            <a:off x="2884059" y="2005316"/>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5"/>
          <p:cNvSpPr/>
          <p:nvPr/>
        </p:nvSpPr>
        <p:spPr>
          <a:xfrm>
            <a:off x="2496870" y="2064362"/>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5"/>
          <p:cNvSpPr/>
          <p:nvPr/>
        </p:nvSpPr>
        <p:spPr>
          <a:xfrm>
            <a:off x="3054721" y="1716589"/>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5"/>
          <p:cNvSpPr/>
          <p:nvPr/>
        </p:nvSpPr>
        <p:spPr>
          <a:xfrm>
            <a:off x="3167259" y="229221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5"/>
          <p:cNvSpPr/>
          <p:nvPr/>
        </p:nvSpPr>
        <p:spPr>
          <a:xfrm>
            <a:off x="1917334" y="2447182"/>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5"/>
          <p:cNvSpPr txBox="1">
            <a:spLocks noGrp="1"/>
          </p:cNvSpPr>
          <p:nvPr>
            <p:ph type="body" idx="1"/>
          </p:nvPr>
        </p:nvSpPr>
        <p:spPr>
          <a:xfrm>
            <a:off x="3508875" y="1844232"/>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a:t>
            </a:r>
            <a:endParaRPr sz="1400" b="1">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cxnSp>
        <p:nvCxnSpPr>
          <p:cNvPr id="625" name="Google Shape;625;p66"/>
          <p:cNvCxnSpPr/>
          <p:nvPr/>
        </p:nvCxnSpPr>
        <p:spPr>
          <a:xfrm rot="10800000" flipH="1">
            <a:off x="1291887" y="1639197"/>
            <a:ext cx="2217000" cy="1444500"/>
          </a:xfrm>
          <a:prstGeom prst="straightConnector1">
            <a:avLst/>
          </a:prstGeom>
          <a:noFill/>
          <a:ln w="9525" cap="flat" cmpd="sng">
            <a:solidFill>
              <a:schemeClr val="dk2"/>
            </a:solidFill>
            <a:prstDash val="solid"/>
            <a:round/>
            <a:headEnd type="none" w="med" len="med"/>
            <a:tailEnd type="triangle" w="med" len="med"/>
          </a:ln>
        </p:spPr>
      </p:cxnSp>
      <p:sp>
        <p:nvSpPr>
          <p:cNvPr id="626" name="Google Shape;626;p6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27" name="Google Shape;627;p66"/>
          <p:cNvSpPr txBox="1">
            <a:spLocks noGrp="1"/>
          </p:cNvSpPr>
          <p:nvPr>
            <p:ph type="body" idx="1"/>
          </p:nvPr>
        </p:nvSpPr>
        <p:spPr>
          <a:xfrm>
            <a:off x="-54875" y="2111157"/>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a:t>
            </a:r>
            <a:endParaRPr sz="1400" b="1">
              <a:solidFill>
                <a:srgbClr val="434343"/>
              </a:solidFill>
              <a:latin typeface="Montserrat"/>
              <a:ea typeface="Montserrat"/>
              <a:cs typeface="Montserrat"/>
              <a:sym typeface="Montserrat"/>
            </a:endParaRPr>
          </a:p>
        </p:txBody>
      </p:sp>
      <p:cxnSp>
        <p:nvCxnSpPr>
          <p:cNvPr id="630" name="Google Shape;630;p66"/>
          <p:cNvCxnSpPr/>
          <p:nvPr/>
        </p:nvCxnSpPr>
        <p:spPr>
          <a:xfrm rot="10800000">
            <a:off x="1297426" y="1528124"/>
            <a:ext cx="0" cy="1884900"/>
          </a:xfrm>
          <a:prstGeom prst="straightConnector1">
            <a:avLst/>
          </a:prstGeom>
          <a:noFill/>
          <a:ln w="28575" cap="flat" cmpd="sng">
            <a:solidFill>
              <a:schemeClr val="dk2"/>
            </a:solidFill>
            <a:prstDash val="solid"/>
            <a:round/>
            <a:headEnd type="none" w="med" len="med"/>
            <a:tailEnd type="triangle" w="med" len="med"/>
          </a:ln>
        </p:spPr>
      </p:cxnSp>
      <p:cxnSp>
        <p:nvCxnSpPr>
          <p:cNvPr id="631" name="Google Shape;631;p66"/>
          <p:cNvCxnSpPr/>
          <p:nvPr/>
        </p:nvCxnSpPr>
        <p:spPr>
          <a:xfrm>
            <a:off x="1297426" y="3413024"/>
            <a:ext cx="3134700" cy="0"/>
          </a:xfrm>
          <a:prstGeom prst="straightConnector1">
            <a:avLst/>
          </a:prstGeom>
          <a:noFill/>
          <a:ln w="28575" cap="flat" cmpd="sng">
            <a:solidFill>
              <a:schemeClr val="dk2"/>
            </a:solidFill>
            <a:prstDash val="solid"/>
            <a:round/>
            <a:headEnd type="none" w="med" len="med"/>
            <a:tailEnd type="triangle" w="med" len="med"/>
          </a:ln>
        </p:spPr>
      </p:cxnSp>
      <p:sp>
        <p:nvSpPr>
          <p:cNvPr id="632" name="Google Shape;632;p66"/>
          <p:cNvSpPr txBox="1">
            <a:spLocks noGrp="1"/>
          </p:cNvSpPr>
          <p:nvPr>
            <p:ph type="body" idx="1"/>
          </p:nvPr>
        </p:nvSpPr>
        <p:spPr>
          <a:xfrm>
            <a:off x="2034942" y="3413024"/>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i-1</a:t>
            </a:r>
            <a:endParaRPr sz="1400" b="1">
              <a:solidFill>
                <a:srgbClr val="434343"/>
              </a:solidFill>
              <a:latin typeface="Montserrat"/>
              <a:ea typeface="Montserrat"/>
              <a:cs typeface="Montserrat"/>
              <a:sym typeface="Montserrat"/>
            </a:endParaRPr>
          </a:p>
        </p:txBody>
      </p:sp>
      <p:sp>
        <p:nvSpPr>
          <p:cNvPr id="633" name="Google Shape;633;p66"/>
          <p:cNvSpPr/>
          <p:nvPr/>
        </p:nvSpPr>
        <p:spPr>
          <a:xfrm>
            <a:off x="1435795" y="2801417"/>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6"/>
          <p:cNvSpPr/>
          <p:nvPr/>
        </p:nvSpPr>
        <p:spPr>
          <a:xfrm>
            <a:off x="1730057" y="294071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6"/>
          <p:cNvSpPr/>
          <p:nvPr/>
        </p:nvSpPr>
        <p:spPr>
          <a:xfrm>
            <a:off x="1791857" y="2631677"/>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2185750" y="2706310"/>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6"/>
          <p:cNvSpPr/>
          <p:nvPr/>
        </p:nvSpPr>
        <p:spPr>
          <a:xfrm>
            <a:off x="2034942" y="227225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6"/>
          <p:cNvSpPr/>
          <p:nvPr/>
        </p:nvSpPr>
        <p:spPr>
          <a:xfrm>
            <a:off x="2696812" y="229221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2329673" y="2402905"/>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6"/>
          <p:cNvSpPr/>
          <p:nvPr/>
        </p:nvSpPr>
        <p:spPr>
          <a:xfrm>
            <a:off x="2884059" y="2005316"/>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6"/>
          <p:cNvSpPr/>
          <p:nvPr/>
        </p:nvSpPr>
        <p:spPr>
          <a:xfrm>
            <a:off x="2496870" y="2064362"/>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6"/>
          <p:cNvSpPr/>
          <p:nvPr/>
        </p:nvSpPr>
        <p:spPr>
          <a:xfrm>
            <a:off x="3054721" y="1716589"/>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6"/>
          <p:cNvSpPr/>
          <p:nvPr/>
        </p:nvSpPr>
        <p:spPr>
          <a:xfrm>
            <a:off x="3288105" y="2005316"/>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6"/>
          <p:cNvSpPr/>
          <p:nvPr/>
        </p:nvSpPr>
        <p:spPr>
          <a:xfrm>
            <a:off x="3167259" y="2292211"/>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6"/>
          <p:cNvSpPr/>
          <p:nvPr/>
        </p:nvSpPr>
        <p:spPr>
          <a:xfrm>
            <a:off x="1917334" y="2447182"/>
            <a:ext cx="74700" cy="74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6" name="Google Shape;646;p66"/>
          <p:cNvCxnSpPr/>
          <p:nvPr/>
        </p:nvCxnSpPr>
        <p:spPr>
          <a:xfrm rot="10800000">
            <a:off x="5546325" y="1570675"/>
            <a:ext cx="0" cy="2173800"/>
          </a:xfrm>
          <a:prstGeom prst="straightConnector1">
            <a:avLst/>
          </a:prstGeom>
          <a:noFill/>
          <a:ln w="28575" cap="flat" cmpd="sng">
            <a:solidFill>
              <a:schemeClr val="dk2"/>
            </a:solidFill>
            <a:prstDash val="solid"/>
            <a:round/>
            <a:headEnd type="triangle" w="med" len="med"/>
            <a:tailEnd type="triangle" w="med" len="med"/>
          </a:ln>
        </p:spPr>
      </p:cxnSp>
      <p:cxnSp>
        <p:nvCxnSpPr>
          <p:cNvPr id="647" name="Google Shape;647;p66"/>
          <p:cNvCxnSpPr/>
          <p:nvPr/>
        </p:nvCxnSpPr>
        <p:spPr>
          <a:xfrm>
            <a:off x="5546326" y="2631674"/>
            <a:ext cx="3134700" cy="0"/>
          </a:xfrm>
          <a:prstGeom prst="straightConnector1">
            <a:avLst/>
          </a:prstGeom>
          <a:noFill/>
          <a:ln w="28575" cap="flat" cmpd="sng">
            <a:solidFill>
              <a:schemeClr val="dk2"/>
            </a:solidFill>
            <a:prstDash val="solid"/>
            <a:round/>
            <a:headEnd type="none" w="med" len="med"/>
            <a:tailEnd type="triangle" w="med" len="med"/>
          </a:ln>
        </p:spPr>
      </p:cxnSp>
      <p:sp>
        <p:nvSpPr>
          <p:cNvPr id="648" name="Google Shape;648;p66"/>
          <p:cNvSpPr/>
          <p:nvPr/>
        </p:nvSpPr>
        <p:spPr>
          <a:xfrm rot="1791541">
            <a:off x="5869179" y="2485120"/>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6"/>
          <p:cNvSpPr/>
          <p:nvPr/>
        </p:nvSpPr>
        <p:spPr>
          <a:xfrm rot="1791541">
            <a:off x="6054493" y="2752798"/>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6"/>
          <p:cNvSpPr/>
          <p:nvPr/>
        </p:nvSpPr>
        <p:spPr>
          <a:xfrm rot="1791541">
            <a:off x="6262422" y="2515971"/>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6"/>
          <p:cNvSpPr/>
          <p:nvPr/>
        </p:nvSpPr>
        <p:spPr>
          <a:xfrm rot="1791541">
            <a:off x="6566347" y="2777412"/>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6"/>
          <p:cNvSpPr/>
          <p:nvPr/>
        </p:nvSpPr>
        <p:spPr>
          <a:xfrm rot="1791541">
            <a:off x="6652565" y="2326063"/>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6"/>
          <p:cNvSpPr/>
          <p:nvPr/>
        </p:nvSpPr>
        <p:spPr>
          <a:xfrm rot="1791541">
            <a:off x="7215942" y="267402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6"/>
          <p:cNvSpPr/>
          <p:nvPr/>
        </p:nvSpPr>
        <p:spPr>
          <a:xfrm rot="1791541">
            <a:off x="6842603" y="2586490"/>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6"/>
          <p:cNvSpPr/>
          <p:nvPr/>
        </p:nvSpPr>
        <p:spPr>
          <a:xfrm rot="1791541">
            <a:off x="7521479" y="2519049"/>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6"/>
          <p:cNvSpPr/>
          <p:nvPr/>
        </p:nvSpPr>
        <p:spPr>
          <a:xfrm rot="1791541">
            <a:off x="7156574" y="2376758"/>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6"/>
          <p:cNvSpPr/>
          <p:nvPr/>
        </p:nvSpPr>
        <p:spPr>
          <a:xfrm rot="1791541">
            <a:off x="7813564" y="2354202"/>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6"/>
          <p:cNvSpPr/>
          <p:nvPr/>
        </p:nvSpPr>
        <p:spPr>
          <a:xfrm rot="1791541">
            <a:off x="7871486" y="2720912"/>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6"/>
          <p:cNvSpPr/>
          <p:nvPr/>
        </p:nvSpPr>
        <p:spPr>
          <a:xfrm rot="1791541">
            <a:off x="7623469" y="2909062"/>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6"/>
          <p:cNvSpPr/>
          <p:nvPr/>
        </p:nvSpPr>
        <p:spPr>
          <a:xfrm rot="1791541">
            <a:off x="6463291" y="2418840"/>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6"/>
          <p:cNvSpPr txBox="1">
            <a:spLocks noGrp="1"/>
          </p:cNvSpPr>
          <p:nvPr>
            <p:ph type="body" idx="1"/>
          </p:nvPr>
        </p:nvSpPr>
        <p:spPr>
          <a:xfrm rot="-5400000">
            <a:off x="4552650" y="2069682"/>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sz="1400" b="1">
              <a:solidFill>
                <a:srgbClr val="434343"/>
              </a:solidFill>
              <a:latin typeface="Montserrat"/>
              <a:ea typeface="Montserrat"/>
              <a:cs typeface="Montserrat"/>
              <a:sym typeface="Montserrat"/>
            </a:endParaRPr>
          </a:p>
        </p:txBody>
      </p:sp>
      <p:sp>
        <p:nvSpPr>
          <p:cNvPr id="662" name="Google Shape;662;p66"/>
          <p:cNvSpPr txBox="1">
            <a:spLocks noGrp="1"/>
          </p:cNvSpPr>
          <p:nvPr>
            <p:ph type="body" idx="1"/>
          </p:nvPr>
        </p:nvSpPr>
        <p:spPr>
          <a:xfrm>
            <a:off x="6248767" y="3413024"/>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i-1</a:t>
            </a:r>
            <a:endParaRPr sz="1400" b="1">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6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cxnSp>
        <p:nvCxnSpPr>
          <p:cNvPr id="670" name="Google Shape;670;p67"/>
          <p:cNvCxnSpPr/>
          <p:nvPr/>
        </p:nvCxnSpPr>
        <p:spPr>
          <a:xfrm rot="10800000">
            <a:off x="418875" y="1552400"/>
            <a:ext cx="0" cy="2173800"/>
          </a:xfrm>
          <a:prstGeom prst="straightConnector1">
            <a:avLst/>
          </a:prstGeom>
          <a:noFill/>
          <a:ln w="28575" cap="flat" cmpd="sng">
            <a:solidFill>
              <a:schemeClr val="dk2"/>
            </a:solidFill>
            <a:prstDash val="solid"/>
            <a:round/>
            <a:headEnd type="triangle" w="med" len="med"/>
            <a:tailEnd type="triangle" w="med" len="med"/>
          </a:ln>
        </p:spPr>
      </p:cxnSp>
      <p:cxnSp>
        <p:nvCxnSpPr>
          <p:cNvPr id="671" name="Google Shape;671;p67"/>
          <p:cNvCxnSpPr/>
          <p:nvPr/>
        </p:nvCxnSpPr>
        <p:spPr>
          <a:xfrm>
            <a:off x="418876" y="2613399"/>
            <a:ext cx="3134700" cy="0"/>
          </a:xfrm>
          <a:prstGeom prst="straightConnector1">
            <a:avLst/>
          </a:prstGeom>
          <a:noFill/>
          <a:ln w="28575" cap="flat" cmpd="sng">
            <a:solidFill>
              <a:schemeClr val="dk2"/>
            </a:solidFill>
            <a:prstDash val="solid"/>
            <a:round/>
            <a:headEnd type="none" w="med" len="med"/>
            <a:tailEnd type="triangle" w="med" len="med"/>
          </a:ln>
        </p:spPr>
      </p:cxnSp>
      <p:sp>
        <p:nvSpPr>
          <p:cNvPr id="672" name="Google Shape;672;p67"/>
          <p:cNvSpPr/>
          <p:nvPr/>
        </p:nvSpPr>
        <p:spPr>
          <a:xfrm rot="1791541">
            <a:off x="741729" y="246684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7"/>
          <p:cNvSpPr/>
          <p:nvPr/>
        </p:nvSpPr>
        <p:spPr>
          <a:xfrm rot="1791541">
            <a:off x="927043" y="2734523"/>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7"/>
          <p:cNvSpPr/>
          <p:nvPr/>
        </p:nvSpPr>
        <p:spPr>
          <a:xfrm rot="1791541">
            <a:off x="1134972" y="2497696"/>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7"/>
          <p:cNvSpPr/>
          <p:nvPr/>
        </p:nvSpPr>
        <p:spPr>
          <a:xfrm rot="1791541">
            <a:off x="1438897" y="275913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7"/>
          <p:cNvSpPr/>
          <p:nvPr/>
        </p:nvSpPr>
        <p:spPr>
          <a:xfrm rot="1791541">
            <a:off x="1525115" y="2307788"/>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7"/>
          <p:cNvSpPr/>
          <p:nvPr/>
        </p:nvSpPr>
        <p:spPr>
          <a:xfrm rot="1791541">
            <a:off x="2088492" y="2655750"/>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7"/>
          <p:cNvSpPr/>
          <p:nvPr/>
        </p:nvSpPr>
        <p:spPr>
          <a:xfrm rot="1791541">
            <a:off x="1715153" y="256821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7"/>
          <p:cNvSpPr/>
          <p:nvPr/>
        </p:nvSpPr>
        <p:spPr>
          <a:xfrm rot="1791541">
            <a:off x="2394029" y="2500774"/>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7"/>
          <p:cNvSpPr/>
          <p:nvPr/>
        </p:nvSpPr>
        <p:spPr>
          <a:xfrm rot="1791541">
            <a:off x="2029124" y="2358483"/>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7"/>
          <p:cNvSpPr/>
          <p:nvPr/>
        </p:nvSpPr>
        <p:spPr>
          <a:xfrm rot="1791541">
            <a:off x="2686114" y="233592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7"/>
          <p:cNvSpPr/>
          <p:nvPr/>
        </p:nvSpPr>
        <p:spPr>
          <a:xfrm rot="1791541">
            <a:off x="2744036" y="270263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7"/>
          <p:cNvSpPr/>
          <p:nvPr/>
        </p:nvSpPr>
        <p:spPr>
          <a:xfrm rot="1791541">
            <a:off x="2496019" y="289078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7"/>
          <p:cNvSpPr/>
          <p:nvPr/>
        </p:nvSpPr>
        <p:spPr>
          <a:xfrm rot="1791541">
            <a:off x="1335841" y="240056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7"/>
          <p:cNvSpPr txBox="1">
            <a:spLocks noGrp="1"/>
          </p:cNvSpPr>
          <p:nvPr>
            <p:ph type="body" idx="1"/>
          </p:nvPr>
        </p:nvSpPr>
        <p:spPr>
          <a:xfrm rot="-5400000">
            <a:off x="-574800" y="2051407"/>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sz="1400" b="1">
              <a:solidFill>
                <a:srgbClr val="434343"/>
              </a:solidFill>
              <a:latin typeface="Montserrat"/>
              <a:ea typeface="Montserrat"/>
              <a:cs typeface="Montserrat"/>
              <a:sym typeface="Montserrat"/>
            </a:endParaRPr>
          </a:p>
        </p:txBody>
      </p:sp>
      <p:sp>
        <p:nvSpPr>
          <p:cNvPr id="686" name="Google Shape;686;p67"/>
          <p:cNvSpPr txBox="1">
            <a:spLocks noGrp="1"/>
          </p:cNvSpPr>
          <p:nvPr>
            <p:ph type="body" idx="1"/>
          </p:nvPr>
        </p:nvSpPr>
        <p:spPr>
          <a:xfrm>
            <a:off x="1121317" y="3394749"/>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i-1</a:t>
            </a:r>
            <a:endParaRPr sz="1400" b="1">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6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cxnSp>
        <p:nvCxnSpPr>
          <p:cNvPr id="694" name="Google Shape;694;p68"/>
          <p:cNvCxnSpPr/>
          <p:nvPr/>
        </p:nvCxnSpPr>
        <p:spPr>
          <a:xfrm rot="10800000">
            <a:off x="418875" y="1552400"/>
            <a:ext cx="0" cy="2173800"/>
          </a:xfrm>
          <a:prstGeom prst="straightConnector1">
            <a:avLst/>
          </a:prstGeom>
          <a:noFill/>
          <a:ln w="28575" cap="flat" cmpd="sng">
            <a:solidFill>
              <a:schemeClr val="dk2"/>
            </a:solidFill>
            <a:prstDash val="solid"/>
            <a:round/>
            <a:headEnd type="triangle" w="med" len="med"/>
            <a:tailEnd type="triangle" w="med" len="med"/>
          </a:ln>
        </p:spPr>
      </p:cxnSp>
      <p:cxnSp>
        <p:nvCxnSpPr>
          <p:cNvPr id="695" name="Google Shape;695;p68"/>
          <p:cNvCxnSpPr/>
          <p:nvPr/>
        </p:nvCxnSpPr>
        <p:spPr>
          <a:xfrm>
            <a:off x="418876" y="2613399"/>
            <a:ext cx="3134700" cy="0"/>
          </a:xfrm>
          <a:prstGeom prst="straightConnector1">
            <a:avLst/>
          </a:prstGeom>
          <a:noFill/>
          <a:ln w="28575" cap="flat" cmpd="sng">
            <a:solidFill>
              <a:schemeClr val="dk2"/>
            </a:solidFill>
            <a:prstDash val="solid"/>
            <a:round/>
            <a:headEnd type="none" w="med" len="med"/>
            <a:tailEnd type="triangle" w="med" len="med"/>
          </a:ln>
        </p:spPr>
      </p:cxnSp>
      <p:sp>
        <p:nvSpPr>
          <p:cNvPr id="696" name="Google Shape;696;p68"/>
          <p:cNvSpPr/>
          <p:nvPr/>
        </p:nvSpPr>
        <p:spPr>
          <a:xfrm rot="1791541">
            <a:off x="741729" y="246684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8"/>
          <p:cNvSpPr/>
          <p:nvPr/>
        </p:nvSpPr>
        <p:spPr>
          <a:xfrm rot="1791541">
            <a:off x="927043" y="2734523"/>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8"/>
          <p:cNvSpPr/>
          <p:nvPr/>
        </p:nvSpPr>
        <p:spPr>
          <a:xfrm rot="1791541">
            <a:off x="1134972" y="2497696"/>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8"/>
          <p:cNvSpPr/>
          <p:nvPr/>
        </p:nvSpPr>
        <p:spPr>
          <a:xfrm rot="1791541">
            <a:off x="1438897" y="275913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8"/>
          <p:cNvSpPr/>
          <p:nvPr/>
        </p:nvSpPr>
        <p:spPr>
          <a:xfrm rot="1791541">
            <a:off x="1525115" y="2307788"/>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8"/>
          <p:cNvSpPr/>
          <p:nvPr/>
        </p:nvSpPr>
        <p:spPr>
          <a:xfrm rot="1791541">
            <a:off x="2088492" y="2655750"/>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8"/>
          <p:cNvSpPr/>
          <p:nvPr/>
        </p:nvSpPr>
        <p:spPr>
          <a:xfrm rot="1791541">
            <a:off x="1715153" y="256821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8"/>
          <p:cNvSpPr/>
          <p:nvPr/>
        </p:nvSpPr>
        <p:spPr>
          <a:xfrm rot="1791541">
            <a:off x="2394029" y="2500774"/>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8"/>
          <p:cNvSpPr/>
          <p:nvPr/>
        </p:nvSpPr>
        <p:spPr>
          <a:xfrm rot="1791541">
            <a:off x="2029124" y="2358483"/>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8"/>
          <p:cNvSpPr/>
          <p:nvPr/>
        </p:nvSpPr>
        <p:spPr>
          <a:xfrm rot="1791541">
            <a:off x="2686114" y="233592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8"/>
          <p:cNvSpPr/>
          <p:nvPr/>
        </p:nvSpPr>
        <p:spPr>
          <a:xfrm rot="1791541">
            <a:off x="2744036" y="270263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8"/>
          <p:cNvSpPr/>
          <p:nvPr/>
        </p:nvSpPr>
        <p:spPr>
          <a:xfrm rot="1791541">
            <a:off x="2496019" y="289078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8"/>
          <p:cNvSpPr/>
          <p:nvPr/>
        </p:nvSpPr>
        <p:spPr>
          <a:xfrm rot="1791541">
            <a:off x="1335841" y="240056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8"/>
          <p:cNvSpPr txBox="1">
            <a:spLocks noGrp="1"/>
          </p:cNvSpPr>
          <p:nvPr>
            <p:ph type="body" idx="1"/>
          </p:nvPr>
        </p:nvSpPr>
        <p:spPr>
          <a:xfrm rot="-5400000">
            <a:off x="-574800" y="2051407"/>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sz="1400" b="1">
              <a:solidFill>
                <a:srgbClr val="434343"/>
              </a:solidFill>
              <a:latin typeface="Montserrat"/>
              <a:ea typeface="Montserrat"/>
              <a:cs typeface="Montserrat"/>
              <a:sym typeface="Montserrat"/>
            </a:endParaRPr>
          </a:p>
        </p:txBody>
      </p:sp>
      <p:sp>
        <p:nvSpPr>
          <p:cNvPr id="710" name="Google Shape;710;p68"/>
          <p:cNvSpPr txBox="1">
            <a:spLocks noGrp="1"/>
          </p:cNvSpPr>
          <p:nvPr>
            <p:ph type="body" idx="1"/>
          </p:nvPr>
        </p:nvSpPr>
        <p:spPr>
          <a:xfrm>
            <a:off x="1121317" y="3394749"/>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i-1</a:t>
            </a:r>
            <a:endParaRPr sz="1400" b="1">
              <a:solidFill>
                <a:srgbClr val="434343"/>
              </a:solidFill>
              <a:latin typeface="Montserrat"/>
              <a:ea typeface="Montserrat"/>
              <a:cs typeface="Montserrat"/>
              <a:sym typeface="Montserrat"/>
            </a:endParaRPr>
          </a:p>
        </p:txBody>
      </p:sp>
      <p:cxnSp>
        <p:nvCxnSpPr>
          <p:cNvPr id="711" name="Google Shape;711;p68"/>
          <p:cNvCxnSpPr/>
          <p:nvPr/>
        </p:nvCxnSpPr>
        <p:spPr>
          <a:xfrm rot="10800000">
            <a:off x="4782100" y="1557575"/>
            <a:ext cx="0" cy="2173800"/>
          </a:xfrm>
          <a:prstGeom prst="straightConnector1">
            <a:avLst/>
          </a:prstGeom>
          <a:noFill/>
          <a:ln w="28575" cap="flat" cmpd="sng">
            <a:solidFill>
              <a:schemeClr val="dk2"/>
            </a:solidFill>
            <a:prstDash val="solid"/>
            <a:round/>
            <a:headEnd type="triangle" w="med" len="med"/>
            <a:tailEnd type="triangle" w="med" len="med"/>
          </a:ln>
        </p:spPr>
      </p:cxnSp>
      <p:cxnSp>
        <p:nvCxnSpPr>
          <p:cNvPr id="712" name="Google Shape;712;p68"/>
          <p:cNvCxnSpPr/>
          <p:nvPr/>
        </p:nvCxnSpPr>
        <p:spPr>
          <a:xfrm>
            <a:off x="4782101" y="2618574"/>
            <a:ext cx="3134700" cy="0"/>
          </a:xfrm>
          <a:prstGeom prst="straightConnector1">
            <a:avLst/>
          </a:prstGeom>
          <a:noFill/>
          <a:ln w="28575" cap="flat" cmpd="sng">
            <a:solidFill>
              <a:schemeClr val="dk2"/>
            </a:solidFill>
            <a:prstDash val="solid"/>
            <a:round/>
            <a:headEnd type="none" w="med" len="med"/>
            <a:tailEnd type="triangle" w="med" len="med"/>
          </a:ln>
        </p:spPr>
      </p:cxnSp>
      <p:sp>
        <p:nvSpPr>
          <p:cNvPr id="713" name="Google Shape;713;p68"/>
          <p:cNvSpPr/>
          <p:nvPr/>
        </p:nvSpPr>
        <p:spPr>
          <a:xfrm rot="1791541">
            <a:off x="5310679" y="289079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8"/>
          <p:cNvSpPr/>
          <p:nvPr/>
        </p:nvSpPr>
        <p:spPr>
          <a:xfrm rot="1791541">
            <a:off x="5290268" y="2739698"/>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8"/>
          <p:cNvSpPr/>
          <p:nvPr/>
        </p:nvSpPr>
        <p:spPr>
          <a:xfrm rot="1036305">
            <a:off x="5431415" y="2358475"/>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8"/>
          <p:cNvSpPr/>
          <p:nvPr/>
        </p:nvSpPr>
        <p:spPr>
          <a:xfrm rot="1036305">
            <a:off x="5928123" y="2655723"/>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8"/>
          <p:cNvSpPr/>
          <p:nvPr/>
        </p:nvSpPr>
        <p:spPr>
          <a:xfrm rot="1036305">
            <a:off x="5834526" y="2410772"/>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8"/>
          <p:cNvSpPr/>
          <p:nvPr/>
        </p:nvSpPr>
        <p:spPr>
          <a:xfrm rot="1036305">
            <a:off x="6460407" y="2626974"/>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8"/>
          <p:cNvSpPr/>
          <p:nvPr/>
        </p:nvSpPr>
        <p:spPr>
          <a:xfrm rot="1036305">
            <a:off x="6186887" y="2433685"/>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8"/>
          <p:cNvSpPr/>
          <p:nvPr/>
        </p:nvSpPr>
        <p:spPr>
          <a:xfrm rot="1036305">
            <a:off x="6399986" y="2307776"/>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8"/>
          <p:cNvSpPr/>
          <p:nvPr/>
        </p:nvSpPr>
        <p:spPr>
          <a:xfrm rot="1036305">
            <a:off x="6076959" y="2212462"/>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8"/>
          <p:cNvSpPr/>
          <p:nvPr/>
        </p:nvSpPr>
        <p:spPr>
          <a:xfrm rot="1036305">
            <a:off x="6717502" y="2335889"/>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8"/>
          <p:cNvSpPr/>
          <p:nvPr/>
        </p:nvSpPr>
        <p:spPr>
          <a:xfrm rot="1036305">
            <a:off x="6589117" y="2096815"/>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8"/>
          <p:cNvSpPr/>
          <p:nvPr/>
        </p:nvSpPr>
        <p:spPr>
          <a:xfrm rot="1036305">
            <a:off x="6936925" y="2026454"/>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8"/>
          <p:cNvSpPr/>
          <p:nvPr/>
        </p:nvSpPr>
        <p:spPr>
          <a:xfrm rot="1036305">
            <a:off x="5665601" y="2734481"/>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8"/>
          <p:cNvSpPr txBox="1">
            <a:spLocks noGrp="1"/>
          </p:cNvSpPr>
          <p:nvPr>
            <p:ph type="body" idx="1"/>
          </p:nvPr>
        </p:nvSpPr>
        <p:spPr>
          <a:xfrm rot="-5400000">
            <a:off x="3004975" y="2579101"/>
            <a:ext cx="31134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lang="en" sz="1400" b="1">
                <a:solidFill>
                  <a:srgbClr val="434343"/>
                </a:solidFill>
                <a:latin typeface="Montserrat"/>
                <a:ea typeface="Montserrat"/>
                <a:cs typeface="Montserrat"/>
                <a:sym typeface="Montserrat"/>
              </a:rPr>
              <a:t>i-1</a:t>
            </a:r>
            <a:endParaRPr sz="1400" b="1">
              <a:solidFill>
                <a:srgbClr val="434343"/>
              </a:solidFill>
              <a:latin typeface="Montserrat"/>
              <a:ea typeface="Montserrat"/>
              <a:cs typeface="Montserrat"/>
              <a:sym typeface="Montserrat"/>
            </a:endParaRPr>
          </a:p>
        </p:txBody>
      </p:sp>
      <p:sp>
        <p:nvSpPr>
          <p:cNvPr id="727" name="Google Shape;727;p68"/>
          <p:cNvSpPr txBox="1">
            <a:spLocks noGrp="1"/>
          </p:cNvSpPr>
          <p:nvPr>
            <p:ph type="body" idx="1"/>
          </p:nvPr>
        </p:nvSpPr>
        <p:spPr>
          <a:xfrm>
            <a:off x="5484552" y="3399925"/>
            <a:ext cx="2004300" cy="367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i-2</a:t>
            </a:r>
            <a:endParaRPr sz="1400" b="1">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6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cxnSp>
        <p:nvCxnSpPr>
          <p:cNvPr id="735" name="Google Shape;735;p69"/>
          <p:cNvCxnSpPr/>
          <p:nvPr/>
        </p:nvCxnSpPr>
        <p:spPr>
          <a:xfrm rot="10800000">
            <a:off x="418875" y="1552400"/>
            <a:ext cx="0" cy="2173800"/>
          </a:xfrm>
          <a:prstGeom prst="straightConnector1">
            <a:avLst/>
          </a:prstGeom>
          <a:noFill/>
          <a:ln w="28575" cap="flat" cmpd="sng">
            <a:solidFill>
              <a:schemeClr val="dk2"/>
            </a:solidFill>
            <a:prstDash val="solid"/>
            <a:round/>
            <a:headEnd type="triangle" w="med" len="med"/>
            <a:tailEnd type="triangle" w="med" len="med"/>
          </a:ln>
        </p:spPr>
      </p:cxnSp>
      <p:cxnSp>
        <p:nvCxnSpPr>
          <p:cNvPr id="736" name="Google Shape;736;p69"/>
          <p:cNvCxnSpPr/>
          <p:nvPr/>
        </p:nvCxnSpPr>
        <p:spPr>
          <a:xfrm>
            <a:off x="418876" y="2613399"/>
            <a:ext cx="3134700" cy="0"/>
          </a:xfrm>
          <a:prstGeom prst="straightConnector1">
            <a:avLst/>
          </a:prstGeom>
          <a:noFill/>
          <a:ln w="28575" cap="flat" cmpd="sng">
            <a:solidFill>
              <a:schemeClr val="dk2"/>
            </a:solidFill>
            <a:prstDash val="solid"/>
            <a:round/>
            <a:headEnd type="none" w="med" len="med"/>
            <a:tailEnd type="triangle" w="med" len="med"/>
          </a:ln>
        </p:spPr>
      </p:cxnSp>
      <p:sp>
        <p:nvSpPr>
          <p:cNvPr id="737" name="Google Shape;737;p69"/>
          <p:cNvSpPr/>
          <p:nvPr/>
        </p:nvSpPr>
        <p:spPr>
          <a:xfrm rot="1791541">
            <a:off x="741729" y="246684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9"/>
          <p:cNvSpPr/>
          <p:nvPr/>
        </p:nvSpPr>
        <p:spPr>
          <a:xfrm rot="1791541">
            <a:off x="927043" y="2734523"/>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9"/>
          <p:cNvSpPr/>
          <p:nvPr/>
        </p:nvSpPr>
        <p:spPr>
          <a:xfrm rot="1791541">
            <a:off x="1134972" y="2497696"/>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9"/>
          <p:cNvSpPr/>
          <p:nvPr/>
        </p:nvSpPr>
        <p:spPr>
          <a:xfrm rot="1791541">
            <a:off x="1438897" y="275913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9"/>
          <p:cNvSpPr/>
          <p:nvPr/>
        </p:nvSpPr>
        <p:spPr>
          <a:xfrm rot="1791541">
            <a:off x="1525115" y="2307788"/>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9"/>
          <p:cNvSpPr/>
          <p:nvPr/>
        </p:nvSpPr>
        <p:spPr>
          <a:xfrm rot="1791541">
            <a:off x="2088492" y="2655750"/>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9"/>
          <p:cNvSpPr/>
          <p:nvPr/>
        </p:nvSpPr>
        <p:spPr>
          <a:xfrm rot="1791541">
            <a:off x="1715153" y="256821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9"/>
          <p:cNvSpPr/>
          <p:nvPr/>
        </p:nvSpPr>
        <p:spPr>
          <a:xfrm rot="1791541">
            <a:off x="2394029" y="2500774"/>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9"/>
          <p:cNvSpPr/>
          <p:nvPr/>
        </p:nvSpPr>
        <p:spPr>
          <a:xfrm rot="1791541">
            <a:off x="2029124" y="2358483"/>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9"/>
          <p:cNvSpPr/>
          <p:nvPr/>
        </p:nvSpPr>
        <p:spPr>
          <a:xfrm rot="1791541">
            <a:off x="2686114" y="233592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9"/>
          <p:cNvSpPr/>
          <p:nvPr/>
        </p:nvSpPr>
        <p:spPr>
          <a:xfrm rot="1791541">
            <a:off x="2744036" y="270263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9"/>
          <p:cNvSpPr/>
          <p:nvPr/>
        </p:nvSpPr>
        <p:spPr>
          <a:xfrm rot="1791541">
            <a:off x="2496019" y="2890787"/>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9"/>
          <p:cNvSpPr/>
          <p:nvPr/>
        </p:nvSpPr>
        <p:spPr>
          <a:xfrm rot="1791541">
            <a:off x="1335841" y="240056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9"/>
          <p:cNvSpPr txBox="1">
            <a:spLocks noGrp="1"/>
          </p:cNvSpPr>
          <p:nvPr>
            <p:ph type="body" idx="1"/>
          </p:nvPr>
        </p:nvSpPr>
        <p:spPr>
          <a:xfrm rot="-5400000">
            <a:off x="-574800" y="2051407"/>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sz="1400" b="1">
              <a:solidFill>
                <a:srgbClr val="434343"/>
              </a:solidFill>
              <a:latin typeface="Montserrat"/>
              <a:ea typeface="Montserrat"/>
              <a:cs typeface="Montserrat"/>
              <a:sym typeface="Montserrat"/>
            </a:endParaRPr>
          </a:p>
        </p:txBody>
      </p:sp>
      <p:sp>
        <p:nvSpPr>
          <p:cNvPr id="751" name="Google Shape;751;p69"/>
          <p:cNvSpPr txBox="1">
            <a:spLocks noGrp="1"/>
          </p:cNvSpPr>
          <p:nvPr>
            <p:ph type="body" idx="1"/>
          </p:nvPr>
        </p:nvSpPr>
        <p:spPr>
          <a:xfrm>
            <a:off x="1121317" y="3394749"/>
            <a:ext cx="15465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i-1</a:t>
            </a:r>
            <a:endParaRPr sz="1400" b="1">
              <a:solidFill>
                <a:srgbClr val="434343"/>
              </a:solidFill>
              <a:latin typeface="Montserrat"/>
              <a:ea typeface="Montserrat"/>
              <a:cs typeface="Montserrat"/>
              <a:sym typeface="Montserrat"/>
            </a:endParaRPr>
          </a:p>
        </p:txBody>
      </p:sp>
      <p:cxnSp>
        <p:nvCxnSpPr>
          <p:cNvPr id="752" name="Google Shape;752;p69"/>
          <p:cNvCxnSpPr/>
          <p:nvPr/>
        </p:nvCxnSpPr>
        <p:spPr>
          <a:xfrm rot="10800000">
            <a:off x="4782100" y="1557575"/>
            <a:ext cx="0" cy="2173800"/>
          </a:xfrm>
          <a:prstGeom prst="straightConnector1">
            <a:avLst/>
          </a:prstGeom>
          <a:noFill/>
          <a:ln w="28575" cap="flat" cmpd="sng">
            <a:solidFill>
              <a:schemeClr val="dk2"/>
            </a:solidFill>
            <a:prstDash val="solid"/>
            <a:round/>
            <a:headEnd type="triangle" w="med" len="med"/>
            <a:tailEnd type="triangle" w="med" len="med"/>
          </a:ln>
        </p:spPr>
      </p:cxnSp>
      <p:cxnSp>
        <p:nvCxnSpPr>
          <p:cNvPr id="753" name="Google Shape;753;p69"/>
          <p:cNvCxnSpPr/>
          <p:nvPr/>
        </p:nvCxnSpPr>
        <p:spPr>
          <a:xfrm>
            <a:off x="4782101" y="2618574"/>
            <a:ext cx="3134700" cy="0"/>
          </a:xfrm>
          <a:prstGeom prst="straightConnector1">
            <a:avLst/>
          </a:prstGeom>
          <a:noFill/>
          <a:ln w="28575" cap="flat" cmpd="sng">
            <a:solidFill>
              <a:schemeClr val="dk2"/>
            </a:solidFill>
            <a:prstDash val="solid"/>
            <a:round/>
            <a:headEnd type="none" w="med" len="med"/>
            <a:tailEnd type="triangle" w="med" len="med"/>
          </a:ln>
        </p:spPr>
      </p:cxnSp>
      <p:sp>
        <p:nvSpPr>
          <p:cNvPr id="754" name="Google Shape;754;p69"/>
          <p:cNvSpPr/>
          <p:nvPr/>
        </p:nvSpPr>
        <p:spPr>
          <a:xfrm rot="1791541">
            <a:off x="5310679" y="2890795"/>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9"/>
          <p:cNvSpPr/>
          <p:nvPr/>
        </p:nvSpPr>
        <p:spPr>
          <a:xfrm rot="1791541">
            <a:off x="5290268" y="2739698"/>
            <a:ext cx="74719" cy="747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9"/>
          <p:cNvSpPr/>
          <p:nvPr/>
        </p:nvSpPr>
        <p:spPr>
          <a:xfrm rot="1036305">
            <a:off x="5431415" y="2358475"/>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9"/>
          <p:cNvSpPr/>
          <p:nvPr/>
        </p:nvSpPr>
        <p:spPr>
          <a:xfrm rot="1036305">
            <a:off x="5928123" y="2655723"/>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9"/>
          <p:cNvSpPr/>
          <p:nvPr/>
        </p:nvSpPr>
        <p:spPr>
          <a:xfrm rot="1036305">
            <a:off x="5834526" y="2410772"/>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9"/>
          <p:cNvSpPr/>
          <p:nvPr/>
        </p:nvSpPr>
        <p:spPr>
          <a:xfrm rot="1036305">
            <a:off x="6460407" y="2626974"/>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9"/>
          <p:cNvSpPr/>
          <p:nvPr/>
        </p:nvSpPr>
        <p:spPr>
          <a:xfrm rot="1036305">
            <a:off x="6186887" y="2433685"/>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9"/>
          <p:cNvSpPr/>
          <p:nvPr/>
        </p:nvSpPr>
        <p:spPr>
          <a:xfrm rot="1036305">
            <a:off x="6399986" y="2307776"/>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9"/>
          <p:cNvSpPr/>
          <p:nvPr/>
        </p:nvSpPr>
        <p:spPr>
          <a:xfrm rot="1036305">
            <a:off x="6076959" y="2212462"/>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9"/>
          <p:cNvSpPr/>
          <p:nvPr/>
        </p:nvSpPr>
        <p:spPr>
          <a:xfrm rot="1036305">
            <a:off x="6717502" y="2335889"/>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9"/>
          <p:cNvSpPr/>
          <p:nvPr/>
        </p:nvSpPr>
        <p:spPr>
          <a:xfrm rot="1036305">
            <a:off x="6589117" y="2096815"/>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9"/>
          <p:cNvSpPr/>
          <p:nvPr/>
        </p:nvSpPr>
        <p:spPr>
          <a:xfrm rot="1036305">
            <a:off x="6936925" y="2026454"/>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9"/>
          <p:cNvSpPr/>
          <p:nvPr/>
        </p:nvSpPr>
        <p:spPr>
          <a:xfrm rot="1036305">
            <a:off x="5665601" y="2734481"/>
            <a:ext cx="74772" cy="7477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9"/>
          <p:cNvSpPr txBox="1">
            <a:spLocks noGrp="1"/>
          </p:cNvSpPr>
          <p:nvPr>
            <p:ph type="body" idx="1"/>
          </p:nvPr>
        </p:nvSpPr>
        <p:spPr>
          <a:xfrm rot="-5400000">
            <a:off x="3004975" y="2579101"/>
            <a:ext cx="3113400" cy="396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lang="en" sz="1400" b="1">
                <a:solidFill>
                  <a:srgbClr val="434343"/>
                </a:solidFill>
                <a:latin typeface="Montserrat"/>
                <a:ea typeface="Montserrat"/>
                <a:cs typeface="Montserrat"/>
                <a:sym typeface="Montserrat"/>
              </a:rPr>
              <a:t>i-1</a:t>
            </a:r>
            <a:endParaRPr sz="1400" b="1">
              <a:solidFill>
                <a:srgbClr val="434343"/>
              </a:solidFill>
              <a:latin typeface="Montserrat"/>
              <a:ea typeface="Montserrat"/>
              <a:cs typeface="Montserrat"/>
              <a:sym typeface="Montserrat"/>
            </a:endParaRPr>
          </a:p>
        </p:txBody>
      </p:sp>
      <p:sp>
        <p:nvSpPr>
          <p:cNvPr id="768" name="Google Shape;768;p69"/>
          <p:cNvSpPr txBox="1">
            <a:spLocks noGrp="1"/>
          </p:cNvSpPr>
          <p:nvPr>
            <p:ph type="body" idx="1"/>
          </p:nvPr>
        </p:nvSpPr>
        <p:spPr>
          <a:xfrm>
            <a:off x="5484552" y="3399925"/>
            <a:ext cx="2004300" cy="367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lang="en" sz="1400" b="1">
                <a:solidFill>
                  <a:srgbClr val="434343"/>
                </a:solidFill>
                <a:latin typeface="Montserrat"/>
                <a:ea typeface="Montserrat"/>
                <a:cs typeface="Montserrat"/>
                <a:sym typeface="Montserrat"/>
              </a:rPr>
              <a:t>i-2</a:t>
            </a:r>
            <a:endParaRPr sz="1400" b="1">
              <a:solidFill>
                <a:srgbClr val="434343"/>
              </a:solidFill>
              <a:latin typeface="Montserrat"/>
              <a:ea typeface="Montserrat"/>
              <a:cs typeface="Montserrat"/>
              <a:sym typeface="Montserrat"/>
            </a:endParaRPr>
          </a:p>
        </p:txBody>
      </p:sp>
      <p:cxnSp>
        <p:nvCxnSpPr>
          <p:cNvPr id="769" name="Google Shape;769;p69"/>
          <p:cNvCxnSpPr/>
          <p:nvPr/>
        </p:nvCxnSpPr>
        <p:spPr>
          <a:xfrm rot="10800000" flipH="1">
            <a:off x="4804087" y="1687172"/>
            <a:ext cx="2949900" cy="1314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7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775" name="Google Shape;775;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pic>
        <p:nvPicPr>
          <p:cNvPr id="778" name="Google Shape;778;p70"/>
          <p:cNvPicPr preferRelativeResize="0"/>
          <p:nvPr/>
        </p:nvPicPr>
        <p:blipFill>
          <a:blip r:embed="rId3">
            <a:alphaModFix/>
          </a:blip>
          <a:stretch>
            <a:fillRect/>
          </a:stretch>
        </p:blipFill>
        <p:spPr>
          <a:xfrm>
            <a:off x="2703850" y="2286775"/>
            <a:ext cx="3676650" cy="2514600"/>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7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784" name="Google Shape;784;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plot out the relationship between the previous day’s residuals versus the real values of the current day.</a:t>
            </a:r>
            <a:endParaRPr sz="3000">
              <a:solidFill>
                <a:srgbClr val="434343"/>
              </a:solidFill>
              <a:latin typeface="Montserrat"/>
              <a:ea typeface="Montserrat"/>
              <a:cs typeface="Montserrat"/>
              <a:sym typeface="Montserrat"/>
            </a:endParaRPr>
          </a:p>
          <a:p>
            <a:pPr marL="457200" marR="0" lvl="0" indent="-419100" algn="l" rtl="0">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we expect the partial autocorrelation to drop off quite quickly.</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Let’s get started!</a:t>
            </a:r>
            <a:endParaRPr b="1">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7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792" name="Google Shape;792;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ACF describes the autocorrelation between an observation and another observation at a prior time step that includes direct and indirect dependence information.</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7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00" name="Google Shape;800;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PACF only describes the direct relationship between an observation and its lag.</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7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08" name="Google Shape;808;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two plots can help choose order parameters for  ARIMA based models.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see that it is usually much easier to perform a grid search of the parameter values, rather than attempt to read these plots directly.</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16" name="Google Shape;816;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create these plots with statsmodels!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7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ARIMA Overview</a:t>
            </a:r>
            <a:endParaRPr b="1">
              <a:latin typeface="Montserrat"/>
              <a:ea typeface="Montserrat"/>
              <a:cs typeface="Montserrat"/>
              <a:sym typeface="Montserrat"/>
            </a:endParaRPr>
          </a:p>
        </p:txBody>
      </p:sp>
      <p:sp>
        <p:nvSpPr>
          <p:cNvPr id="824" name="Google Shape;824;p7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7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32" name="Google Shape;832;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models are based off the ARIMA model, which stands for AutoRegressive Integrated Moving Average</a:t>
            </a:r>
            <a:endParaRPr sz="3000" b="1">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7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40" name="Google Shape;840;p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important to understand that ARIMA is not capable of perfectly predicting any time series data.</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Beginner students often want to directly apply ARIMA to time series data that is not directly a function of time, such as stock data.</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7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48" name="Google Shape;848;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Stock price data for example has so many outside factors that much of the information informing the price of the stock won’t be available with just the time stamped price information.</a:t>
            </a:r>
            <a:endParaRPr sz="3000">
              <a:solidFill>
                <a:srgbClr val="434343"/>
              </a:solidFill>
              <a:latin typeface="Montserrat"/>
              <a:ea typeface="Montserrat"/>
              <a:cs typeface="Montserrat"/>
              <a:sym typeface="Montserrat"/>
            </a:endParaRPr>
          </a:p>
          <a:p>
            <a:pPr marL="45720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8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56" name="Google Shape;856;p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performs very well when working with a time series where the data is directly related to the time stamp, such as the airline passenger data set.</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that data we saw clear growth and seasonality based on time.</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8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64" name="Google Shape;864;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it is important to keep in mind that an ARIMA model on that data wouldn’t be able to understand any outside factors, such as new developments in jet engines, if those effects weren’t already present in the current data. </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PART ONE</a:t>
            </a:r>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8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72" name="Google Shape;872;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all to state that while ARIMA based models are extremely powerful tools, they are not magic, and a large part of using them effectively is understanding your data!</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8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80" name="Google Shape;880;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8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88" name="Google Shape;888;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8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896" name="Google Shape;896;p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8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04" name="Google Shape;904;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ARIMA (Autoregressive Integrated Moving Averages)</a:t>
            </a:r>
            <a:endParaRPr sz="3000" dirty="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Non-seasonal ARIMA</a:t>
            </a:r>
            <a:endParaRPr sz="3000" dirty="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Seasonal ARIMA (SARIMA)</a:t>
            </a:r>
            <a:endParaRPr sz="3000" dirty="0">
              <a:solidFill>
                <a:srgbClr val="434343"/>
              </a:solidFill>
              <a:latin typeface="Montserrat"/>
              <a:ea typeface="Montserrat"/>
              <a:cs typeface="Montserrat"/>
              <a:sym typeface="Montserrat"/>
            </a:endParaRPr>
          </a:p>
          <a:p>
            <a:pPr marL="914400" marR="0" lvl="0" indent="-419100" algn="l" rtl="0">
              <a:lnSpc>
                <a:spcPct val="115000"/>
              </a:lnSpc>
              <a:spcBef>
                <a:spcPts val="0"/>
              </a:spcBef>
              <a:spcAft>
                <a:spcPts val="0"/>
              </a:spcAft>
              <a:buClr>
                <a:srgbClr val="434343"/>
              </a:buClr>
              <a:buSzPts val="3000"/>
              <a:buFont typeface="Montserrat"/>
              <a:buChar char="●"/>
            </a:pPr>
            <a:r>
              <a:rPr lang="en" sz="3000" dirty="0" smtClean="0">
                <a:solidFill>
                  <a:srgbClr val="434343"/>
                </a:solidFill>
                <a:latin typeface="Montserrat"/>
                <a:ea typeface="Montserrat"/>
                <a:cs typeface="Montserrat"/>
                <a:sym typeface="Montserrat"/>
              </a:rPr>
              <a:t>SARIMA </a:t>
            </a:r>
            <a:r>
              <a:rPr lang="en" sz="3000" dirty="0">
                <a:solidFill>
                  <a:srgbClr val="434343"/>
                </a:solidFill>
                <a:latin typeface="Montserrat"/>
                <a:ea typeface="Montserrat"/>
                <a:cs typeface="Montserrat"/>
                <a:sym typeface="Montserrat"/>
              </a:rPr>
              <a:t>with exogenous variables, such as SARIMAX.</a:t>
            </a: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dirty="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8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20" name="Google Shape;920;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28" name="Google Shape;928;p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Differencing is actually a very simple idea, but let’s put it on hold for now, and talk a bit more about ARIMA!</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We’ll touch back on differencing later on.</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Let’s talk about the major components of ARIMA.</a:t>
            </a:r>
            <a:endParaRPr sz="3000" dirty="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9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36" name="Google Shape;936;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9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44" name="Google Shape;944;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9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52" name="Google Shape;952;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1" name="Google Shape;11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the Holt-Winters methods can model an existing time series.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see how we can use that model on future dates, forecasting for dates that haven’t happened yet!</a:t>
            </a: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9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60" name="Google Shape;960;p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marL="1371600" marR="0" lvl="1"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68" name="Google Shape;968;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marL="1371600" marR="0" lvl="1"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To effectively use ARIMA, we need to understand Stationarity in our data.</a:t>
            </a:r>
            <a:endParaRPr sz="2600">
              <a:solidFill>
                <a:srgbClr val="434343"/>
              </a:solidFill>
              <a:latin typeface="Montserrat"/>
              <a:ea typeface="Montserrat"/>
              <a:cs typeface="Montserrat"/>
              <a:sym typeface="Montserrat"/>
            </a:endParaRPr>
          </a:p>
          <a:p>
            <a:pPr marL="1371600" marR="0" lvl="1"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what makes a data set Stationary?</a:t>
            </a:r>
            <a:endParaRPr sz="2600">
              <a:solidFill>
                <a:srgbClr val="434343"/>
              </a:solidFill>
              <a:latin typeface="Montserrat"/>
              <a:ea typeface="Montserrat"/>
              <a:cs typeface="Montserrat"/>
              <a:sym typeface="Montserrat"/>
            </a:endParaRPr>
          </a:p>
          <a:p>
            <a:pPr marL="1828800" marR="0" lvl="2" indent="-393700" algn="l" rtl="0">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Stationary series has constant mean and variance over time.</a:t>
            </a:r>
            <a:endParaRPr sz="26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9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76" name="Google Shape;976;p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9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984" name="Google Shape;984;p96"/>
          <p:cNvSpPr txBox="1">
            <a:spLocks noGrp="1"/>
          </p:cNvSpPr>
          <p:nvPr>
            <p:ph type="body" idx="1"/>
          </p:nvPr>
        </p:nvSpPr>
        <p:spPr>
          <a:xfrm>
            <a:off x="440900" y="4226950"/>
            <a:ext cx="28053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dirty="0">
                <a:solidFill>
                  <a:srgbClr val="434343"/>
                </a:solidFill>
                <a:latin typeface="Montserrat"/>
                <a:ea typeface="Montserrat"/>
                <a:cs typeface="Montserrat"/>
                <a:sym typeface="Montserrat"/>
              </a:rPr>
              <a:t>Stationary     </a:t>
            </a:r>
            <a:endParaRPr sz="3000" dirty="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dirty="0">
              <a:solidFill>
                <a:srgbClr val="434343"/>
              </a:solidFill>
              <a:latin typeface="Montserrat"/>
              <a:ea typeface="Montserrat"/>
              <a:cs typeface="Montserrat"/>
              <a:sym typeface="Montserrat"/>
            </a:endParaRPr>
          </a:p>
        </p:txBody>
      </p:sp>
      <p:sp>
        <p:nvSpPr>
          <p:cNvPr id="987" name="Google Shape;987;p96"/>
          <p:cNvSpPr txBox="1">
            <a:spLocks noGrp="1"/>
          </p:cNvSpPr>
          <p:nvPr>
            <p:ph type="body" idx="1"/>
          </p:nvPr>
        </p:nvSpPr>
        <p:spPr>
          <a:xfrm>
            <a:off x="4663475" y="4226950"/>
            <a:ext cx="33825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988" name="Google Shape;988;p96"/>
          <p:cNvCxnSpPr/>
          <p:nvPr/>
        </p:nvCxnSpPr>
        <p:spPr>
          <a:xfrm rot="10800000">
            <a:off x="440970"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989" name="Google Shape;989;p96"/>
          <p:cNvCxnSpPr/>
          <p:nvPr/>
        </p:nvCxnSpPr>
        <p:spPr>
          <a:xfrm>
            <a:off x="440900" y="4226950"/>
            <a:ext cx="3066900" cy="0"/>
          </a:xfrm>
          <a:prstGeom prst="straightConnector1">
            <a:avLst/>
          </a:prstGeom>
          <a:noFill/>
          <a:ln w="28575" cap="flat" cmpd="sng">
            <a:solidFill>
              <a:schemeClr val="dk2"/>
            </a:solidFill>
            <a:prstDash val="solid"/>
            <a:round/>
            <a:headEnd type="none" w="med" len="med"/>
            <a:tailEnd type="triangle" w="med" len="med"/>
          </a:ln>
        </p:spPr>
      </p:cxnSp>
      <p:cxnSp>
        <p:nvCxnSpPr>
          <p:cNvPr id="990" name="Google Shape;990;p96"/>
          <p:cNvCxnSpPr/>
          <p:nvPr/>
        </p:nvCxnSpPr>
        <p:spPr>
          <a:xfrm rot="10800000">
            <a:off x="4821345"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991" name="Google Shape;991;p96"/>
          <p:cNvCxnSpPr/>
          <p:nvPr/>
        </p:nvCxnSpPr>
        <p:spPr>
          <a:xfrm>
            <a:off x="4821275" y="4226950"/>
            <a:ext cx="3066900" cy="0"/>
          </a:xfrm>
          <a:prstGeom prst="straightConnector1">
            <a:avLst/>
          </a:prstGeom>
          <a:noFill/>
          <a:ln w="28575" cap="flat" cmpd="sng">
            <a:solidFill>
              <a:schemeClr val="dk2"/>
            </a:solidFill>
            <a:prstDash val="solid"/>
            <a:round/>
            <a:headEnd type="none" w="med" len="med"/>
            <a:tailEnd type="triangle" w="med" len="med"/>
          </a:ln>
        </p:spPr>
      </p:cxnSp>
      <p:sp>
        <p:nvSpPr>
          <p:cNvPr id="992" name="Google Shape;992;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993" name="Google Shape;993;p96"/>
          <p:cNvSpPr/>
          <p:nvPr/>
        </p:nvSpPr>
        <p:spPr>
          <a:xfrm>
            <a:off x="462925" y="2457743"/>
            <a:ext cx="2479150" cy="1075425"/>
          </a:xfrm>
          <a:custGeom>
            <a:avLst/>
            <a:gdLst/>
            <a:ahLst/>
            <a:cxnLst/>
            <a:rect l="l" t="t" r="r" b="b"/>
            <a:pathLst>
              <a:path w="99166" h="43017" extrusionOk="0">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w="28575" cap="flat" cmpd="sng">
            <a:solidFill>
              <a:srgbClr val="38761D"/>
            </a:solidFill>
            <a:prstDash val="solid"/>
            <a:round/>
            <a:headEnd type="none" w="med" len="med"/>
            <a:tailEnd type="none" w="med" len="med"/>
          </a:ln>
        </p:spPr>
      </p:sp>
      <p:sp>
        <p:nvSpPr>
          <p:cNvPr id="994" name="Google Shape;994;p96"/>
          <p:cNvSpPr/>
          <p:nvPr/>
        </p:nvSpPr>
        <p:spPr>
          <a:xfrm>
            <a:off x="4855475" y="1357875"/>
            <a:ext cx="2407150" cy="2859800"/>
          </a:xfrm>
          <a:custGeom>
            <a:avLst/>
            <a:gdLst/>
            <a:ahLst/>
            <a:cxnLst/>
            <a:rect l="l" t="t" r="r" b="b"/>
            <a:pathLst>
              <a:path w="96286" h="114392" extrusionOk="0">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w="28575" cap="flat" cmpd="sng">
            <a:solidFill>
              <a:srgbClr val="98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9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00" name="Google Shape;1000;p97"/>
          <p:cNvSpPr txBox="1">
            <a:spLocks noGrp="1"/>
          </p:cNvSpPr>
          <p:nvPr>
            <p:ph type="body" idx="1"/>
          </p:nvPr>
        </p:nvSpPr>
        <p:spPr>
          <a:xfrm>
            <a:off x="440900" y="4226950"/>
            <a:ext cx="28053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
        <p:nvSpPr>
          <p:cNvPr id="1003" name="Google Shape;1003;p97"/>
          <p:cNvSpPr txBox="1">
            <a:spLocks noGrp="1"/>
          </p:cNvSpPr>
          <p:nvPr>
            <p:ph type="body" idx="1"/>
          </p:nvPr>
        </p:nvSpPr>
        <p:spPr>
          <a:xfrm>
            <a:off x="4663475" y="4226950"/>
            <a:ext cx="33825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004" name="Google Shape;1004;p97"/>
          <p:cNvCxnSpPr/>
          <p:nvPr/>
        </p:nvCxnSpPr>
        <p:spPr>
          <a:xfrm rot="10800000">
            <a:off x="440970"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1005" name="Google Shape;1005;p97"/>
          <p:cNvCxnSpPr/>
          <p:nvPr/>
        </p:nvCxnSpPr>
        <p:spPr>
          <a:xfrm>
            <a:off x="440900" y="4226950"/>
            <a:ext cx="3066900" cy="0"/>
          </a:xfrm>
          <a:prstGeom prst="straightConnector1">
            <a:avLst/>
          </a:prstGeom>
          <a:noFill/>
          <a:ln w="28575" cap="flat" cmpd="sng">
            <a:solidFill>
              <a:schemeClr val="dk2"/>
            </a:solidFill>
            <a:prstDash val="solid"/>
            <a:round/>
            <a:headEnd type="none" w="med" len="med"/>
            <a:tailEnd type="triangle" w="med" len="med"/>
          </a:ln>
        </p:spPr>
      </p:cxnSp>
      <p:cxnSp>
        <p:nvCxnSpPr>
          <p:cNvPr id="1006" name="Google Shape;1006;p97"/>
          <p:cNvCxnSpPr/>
          <p:nvPr/>
        </p:nvCxnSpPr>
        <p:spPr>
          <a:xfrm rot="10800000">
            <a:off x="4821345"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1007" name="Google Shape;1007;p97"/>
          <p:cNvCxnSpPr/>
          <p:nvPr/>
        </p:nvCxnSpPr>
        <p:spPr>
          <a:xfrm>
            <a:off x="4821275" y="4226950"/>
            <a:ext cx="3066900" cy="0"/>
          </a:xfrm>
          <a:prstGeom prst="straightConnector1">
            <a:avLst/>
          </a:prstGeom>
          <a:noFill/>
          <a:ln w="28575" cap="flat" cmpd="sng">
            <a:solidFill>
              <a:schemeClr val="dk2"/>
            </a:solidFill>
            <a:prstDash val="solid"/>
            <a:round/>
            <a:headEnd type="none" w="med" len="med"/>
            <a:tailEnd type="triangle" w="med" len="med"/>
          </a:ln>
        </p:spPr>
      </p:cxnSp>
      <p:sp>
        <p:nvSpPr>
          <p:cNvPr id="1008" name="Google Shape;1008;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1009" name="Google Shape;1009;p97"/>
          <p:cNvSpPr/>
          <p:nvPr/>
        </p:nvSpPr>
        <p:spPr>
          <a:xfrm>
            <a:off x="462925" y="2457743"/>
            <a:ext cx="2479150" cy="1075425"/>
          </a:xfrm>
          <a:custGeom>
            <a:avLst/>
            <a:gdLst/>
            <a:ahLst/>
            <a:cxnLst/>
            <a:rect l="l" t="t" r="r" b="b"/>
            <a:pathLst>
              <a:path w="99166" h="43017" extrusionOk="0">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w="28575" cap="flat" cmpd="sng">
            <a:solidFill>
              <a:srgbClr val="38761D"/>
            </a:solidFill>
            <a:prstDash val="solid"/>
            <a:round/>
            <a:headEnd type="none" w="med" len="med"/>
            <a:tailEnd type="none" w="med" len="med"/>
          </a:ln>
        </p:spPr>
      </p:sp>
      <p:sp>
        <p:nvSpPr>
          <p:cNvPr id="1010" name="Google Shape;1010;p97"/>
          <p:cNvSpPr/>
          <p:nvPr/>
        </p:nvSpPr>
        <p:spPr>
          <a:xfrm>
            <a:off x="4845175" y="1718983"/>
            <a:ext cx="2921500" cy="2380925"/>
          </a:xfrm>
          <a:custGeom>
            <a:avLst/>
            <a:gdLst/>
            <a:ahLst/>
            <a:cxnLst/>
            <a:rect l="l" t="t" r="r" b="b"/>
            <a:pathLst>
              <a:path w="116860" h="95237" extrusionOk="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w="28575" cap="flat" cmpd="sng">
            <a:solidFill>
              <a:srgbClr val="98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9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16" name="Google Shape;1016;p98"/>
          <p:cNvSpPr txBox="1">
            <a:spLocks noGrp="1"/>
          </p:cNvSpPr>
          <p:nvPr>
            <p:ph type="body" idx="1"/>
          </p:nvPr>
        </p:nvSpPr>
        <p:spPr>
          <a:xfrm>
            <a:off x="440900" y="4226950"/>
            <a:ext cx="28053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
        <p:nvSpPr>
          <p:cNvPr id="1019" name="Google Shape;1019;p98"/>
          <p:cNvSpPr txBox="1">
            <a:spLocks noGrp="1"/>
          </p:cNvSpPr>
          <p:nvPr>
            <p:ph type="body" idx="1"/>
          </p:nvPr>
        </p:nvSpPr>
        <p:spPr>
          <a:xfrm>
            <a:off x="4663475" y="4226950"/>
            <a:ext cx="3382500" cy="6168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marL="0" marR="0" lvl="0" indent="0" algn="ctr"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020" name="Google Shape;1020;p98"/>
          <p:cNvCxnSpPr/>
          <p:nvPr/>
        </p:nvCxnSpPr>
        <p:spPr>
          <a:xfrm rot="10800000">
            <a:off x="440970"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1021" name="Google Shape;1021;p98"/>
          <p:cNvCxnSpPr/>
          <p:nvPr/>
        </p:nvCxnSpPr>
        <p:spPr>
          <a:xfrm>
            <a:off x="440900" y="4226950"/>
            <a:ext cx="3066900" cy="0"/>
          </a:xfrm>
          <a:prstGeom prst="straightConnector1">
            <a:avLst/>
          </a:prstGeom>
          <a:noFill/>
          <a:ln w="28575" cap="flat" cmpd="sng">
            <a:solidFill>
              <a:schemeClr val="dk2"/>
            </a:solidFill>
            <a:prstDash val="solid"/>
            <a:round/>
            <a:headEnd type="none" w="med" len="med"/>
            <a:tailEnd type="triangle" w="med" len="med"/>
          </a:ln>
        </p:spPr>
      </p:cxnSp>
      <p:cxnSp>
        <p:nvCxnSpPr>
          <p:cNvPr id="1022" name="Google Shape;1022;p98"/>
          <p:cNvCxnSpPr/>
          <p:nvPr/>
        </p:nvCxnSpPr>
        <p:spPr>
          <a:xfrm rot="10800000">
            <a:off x="4821345" y="1802950"/>
            <a:ext cx="5100" cy="2424000"/>
          </a:xfrm>
          <a:prstGeom prst="straightConnector1">
            <a:avLst/>
          </a:prstGeom>
          <a:noFill/>
          <a:ln w="28575" cap="flat" cmpd="sng">
            <a:solidFill>
              <a:schemeClr val="dk2"/>
            </a:solidFill>
            <a:prstDash val="solid"/>
            <a:round/>
            <a:headEnd type="none" w="med" len="med"/>
            <a:tailEnd type="triangle" w="med" len="med"/>
          </a:ln>
        </p:spPr>
      </p:cxnSp>
      <p:cxnSp>
        <p:nvCxnSpPr>
          <p:cNvPr id="1023" name="Google Shape;1023;p98"/>
          <p:cNvCxnSpPr/>
          <p:nvPr/>
        </p:nvCxnSpPr>
        <p:spPr>
          <a:xfrm>
            <a:off x="4821275" y="4226950"/>
            <a:ext cx="3066900" cy="0"/>
          </a:xfrm>
          <a:prstGeom prst="straightConnector1">
            <a:avLst/>
          </a:prstGeom>
          <a:noFill/>
          <a:ln w="28575" cap="flat" cmpd="sng">
            <a:solidFill>
              <a:schemeClr val="dk2"/>
            </a:solidFill>
            <a:prstDash val="solid"/>
            <a:round/>
            <a:headEnd type="none" w="med" len="med"/>
            <a:tailEnd type="triangle" w="med" len="med"/>
          </a:ln>
        </p:spPr>
      </p:cxnSp>
      <p:sp>
        <p:nvSpPr>
          <p:cNvPr id="1024" name="Google Shape;1024;p98"/>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
        <p:nvSpPr>
          <p:cNvPr id="1025" name="Google Shape;1025;p98"/>
          <p:cNvSpPr/>
          <p:nvPr/>
        </p:nvSpPr>
        <p:spPr>
          <a:xfrm>
            <a:off x="462925" y="2457743"/>
            <a:ext cx="2479150" cy="1075425"/>
          </a:xfrm>
          <a:custGeom>
            <a:avLst/>
            <a:gdLst/>
            <a:ahLst/>
            <a:cxnLst/>
            <a:rect l="l" t="t" r="r" b="b"/>
            <a:pathLst>
              <a:path w="99166" h="43017" extrusionOk="0">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w="28575" cap="flat" cmpd="sng">
            <a:solidFill>
              <a:srgbClr val="38761D"/>
            </a:solidFill>
            <a:prstDash val="solid"/>
            <a:round/>
            <a:headEnd type="none" w="med" len="med"/>
            <a:tailEnd type="none" w="med" len="med"/>
          </a:ln>
        </p:spPr>
      </p:sp>
      <p:sp>
        <p:nvSpPr>
          <p:cNvPr id="1026" name="Google Shape;1026;p98"/>
          <p:cNvSpPr/>
          <p:nvPr/>
        </p:nvSpPr>
        <p:spPr>
          <a:xfrm>
            <a:off x="4834900" y="2565964"/>
            <a:ext cx="2746625" cy="821025"/>
          </a:xfrm>
          <a:custGeom>
            <a:avLst/>
            <a:gdLst/>
            <a:ahLst/>
            <a:cxnLst/>
            <a:rect l="l" t="t" r="r" b="b"/>
            <a:pathLst>
              <a:path w="109865" h="32841" extrusionOk="0">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w="28575" cap="flat" cmpd="sng">
            <a:solidFill>
              <a:srgbClr val="98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9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32" name="Google Shape;1032;p9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0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40" name="Google Shape;1040;p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10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48" name="Google Shape;1048;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10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56" name="Google Shape;1056;p102"/>
          <p:cNvSpPr txBox="1">
            <a:spLocks noGrp="1"/>
          </p:cNvSpPr>
          <p:nvPr>
            <p:ph type="body" idx="1"/>
          </p:nvPr>
        </p:nvSpPr>
        <p:spPr>
          <a:xfrm>
            <a:off x="311700" y="1152475"/>
            <a:ext cx="2844900" cy="722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graphicFrame>
        <p:nvGraphicFramePr>
          <p:cNvPr id="1059" name="Google Shape;1059;p102"/>
          <p:cNvGraphicFramePr/>
          <p:nvPr/>
        </p:nvGraphicFramePr>
        <p:xfrm>
          <a:off x="895800" y="1874580"/>
          <a:ext cx="1379500" cy="2006250"/>
        </p:xfrm>
        <a:graphic>
          <a:graphicData uri="http://schemas.openxmlformats.org/drawingml/2006/table">
            <a:tbl>
              <a:tblPr>
                <a:noFill/>
                <a:tableStyleId>{7F78ED0E-7B8F-46BF-A462-70D4255C3C0C}</a:tableStyleId>
              </a:tblPr>
              <a:tblGrid>
                <a:gridCol w="689750"/>
                <a:gridCol w="689750"/>
              </a:tblGrid>
              <a:tr h="402800">
                <a:tc>
                  <a:txBody>
                    <a:bodyPr/>
                    <a:lstStyle/>
                    <a:p>
                      <a:pPr marL="0" lvl="0" indent="0" algn="l" rtl="0">
                        <a:spcBef>
                          <a:spcPts val="0"/>
                        </a:spcBef>
                        <a:spcAft>
                          <a:spcPts val="0"/>
                        </a:spcAft>
                        <a:buNone/>
                      </a:pPr>
                      <a:r>
                        <a:rPr lang="en"/>
                        <a:t>Time1</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Time2</a:t>
                      </a:r>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Time3</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Time4</a:t>
                      </a:r>
                      <a:endParaRPr/>
                    </a:p>
                  </a:txBody>
                  <a:tcPr marL="91425" marR="91425" marT="91425" marB="91425"/>
                </a:tc>
                <a:tc>
                  <a:txBody>
                    <a:bodyPr/>
                    <a:lstStyle/>
                    <a:p>
                      <a:pPr marL="0" lvl="0" indent="0" algn="l" rtl="0">
                        <a:spcBef>
                          <a:spcPts val="0"/>
                        </a:spcBef>
                        <a:spcAft>
                          <a:spcPts val="0"/>
                        </a:spcAft>
                        <a:buNone/>
                      </a:pPr>
                      <a:r>
                        <a:rPr lang="en"/>
                        <a:t>14</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Time5</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r>
            </a:tbl>
          </a:graphicData>
        </a:graphic>
      </p:graphicFrame>
      <p:sp>
        <p:nvSpPr>
          <p:cNvPr id="1060" name="Google Shape;1060;p102"/>
          <p:cNvSpPr txBox="1">
            <a:spLocks noGrp="1"/>
          </p:cNvSpPr>
          <p:nvPr>
            <p:ph type="body" idx="1"/>
          </p:nvPr>
        </p:nvSpPr>
        <p:spPr>
          <a:xfrm>
            <a:off x="3025900" y="895900"/>
            <a:ext cx="2889300" cy="7221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1061" name="Google Shape;1061;p102"/>
          <p:cNvSpPr txBox="1">
            <a:spLocks noGrp="1"/>
          </p:cNvSpPr>
          <p:nvPr>
            <p:ph type="body" idx="1"/>
          </p:nvPr>
        </p:nvSpPr>
        <p:spPr>
          <a:xfrm>
            <a:off x="6054350" y="895900"/>
            <a:ext cx="2889300" cy="7221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1062" name="Google Shape;1062;p102"/>
          <p:cNvGraphicFramePr/>
          <p:nvPr/>
        </p:nvGraphicFramePr>
        <p:xfrm>
          <a:off x="3780800" y="2009080"/>
          <a:ext cx="1379500" cy="2006250"/>
        </p:xfrm>
        <a:graphic>
          <a:graphicData uri="http://schemas.openxmlformats.org/drawingml/2006/table">
            <a:tbl>
              <a:tblPr>
                <a:noFill/>
                <a:tableStyleId>{7F78ED0E-7B8F-46BF-A462-70D4255C3C0C}</a:tableStyleId>
              </a:tblPr>
              <a:tblGrid>
                <a:gridCol w="689750"/>
                <a:gridCol w="689750"/>
              </a:tblGrid>
              <a:tr h="402800">
                <a:tc>
                  <a:txBody>
                    <a:bodyPr/>
                    <a:lstStyle/>
                    <a:p>
                      <a:pPr marL="0" lvl="0" indent="0" algn="l" rtl="0">
                        <a:spcBef>
                          <a:spcPts val="0"/>
                        </a:spcBef>
                        <a:spcAft>
                          <a:spcPts val="0"/>
                        </a:spcAft>
                        <a:buNone/>
                      </a:pPr>
                      <a:r>
                        <a:rPr lang="en"/>
                        <a:t>Time1</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Time2</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Time3</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Time4</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Time5</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r>
            </a:tbl>
          </a:graphicData>
        </a:graphic>
      </p:graphicFrame>
      <p:graphicFrame>
        <p:nvGraphicFramePr>
          <p:cNvPr id="1063" name="Google Shape;1063;p102"/>
          <p:cNvGraphicFramePr/>
          <p:nvPr/>
        </p:nvGraphicFramePr>
        <p:xfrm>
          <a:off x="6809250" y="2009080"/>
          <a:ext cx="1379500" cy="2006250"/>
        </p:xfrm>
        <a:graphic>
          <a:graphicData uri="http://schemas.openxmlformats.org/drawingml/2006/table">
            <a:tbl>
              <a:tblPr>
                <a:noFill/>
                <a:tableStyleId>{7F78ED0E-7B8F-46BF-A462-70D4255C3C0C}</a:tableStyleId>
              </a:tblPr>
              <a:tblGrid>
                <a:gridCol w="689750"/>
                <a:gridCol w="689750"/>
              </a:tblGrid>
              <a:tr h="402800">
                <a:tc>
                  <a:txBody>
                    <a:bodyPr/>
                    <a:lstStyle/>
                    <a:p>
                      <a:pPr marL="0" lvl="0" indent="0" algn="l" rtl="0">
                        <a:spcBef>
                          <a:spcPts val="0"/>
                        </a:spcBef>
                        <a:spcAft>
                          <a:spcPts val="0"/>
                        </a:spcAft>
                        <a:buNone/>
                      </a:pPr>
                      <a:r>
                        <a:rPr lang="en"/>
                        <a:t>Time1</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Time2</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Time3</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r>
              <a:tr h="402800">
                <a:tc>
                  <a:txBody>
                    <a:bodyPr/>
                    <a:lstStyle/>
                    <a:p>
                      <a:pPr marL="0" lvl="0" indent="0" algn="l" rtl="0">
                        <a:spcBef>
                          <a:spcPts val="0"/>
                        </a:spcBef>
                        <a:spcAft>
                          <a:spcPts val="0"/>
                        </a:spcAft>
                        <a:buNone/>
                      </a:pPr>
                      <a:r>
                        <a:rPr lang="en">
                          <a:solidFill>
                            <a:schemeClr val="dk1"/>
                          </a:solidFill>
                        </a:rPr>
                        <a:t>Time4</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r>
              <a:tr h="398925">
                <a:tc>
                  <a:txBody>
                    <a:bodyPr/>
                    <a:lstStyle/>
                    <a:p>
                      <a:pPr marL="0" lvl="0" indent="0" algn="l" rtl="0">
                        <a:spcBef>
                          <a:spcPts val="0"/>
                        </a:spcBef>
                        <a:spcAft>
                          <a:spcPts val="0"/>
                        </a:spcAft>
                        <a:buNone/>
                      </a:pPr>
                      <a:r>
                        <a:rPr lang="en">
                          <a:solidFill>
                            <a:schemeClr val="dk1"/>
                          </a:solidFill>
                        </a:rPr>
                        <a:t>Time5</a:t>
                      </a:r>
                      <a:endParaRPr/>
                    </a:p>
                  </a:txBody>
                  <a:tcPr marL="91425" marR="91425" marT="91425" marB="91425"/>
                </a:tc>
                <a:tc>
                  <a:txBody>
                    <a:bodyPr/>
                    <a:lstStyle/>
                    <a:p>
                      <a:pPr marL="0" lvl="0" indent="0" algn="l" rtl="0">
                        <a:spcBef>
                          <a:spcPts val="0"/>
                        </a:spcBef>
                        <a:spcAft>
                          <a:spcPts val="0"/>
                        </a:spcAft>
                        <a:buNone/>
                      </a:pPr>
                      <a:r>
                        <a:rPr lang="en"/>
                        <a:t>-13</a:t>
                      </a:r>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We’ll </a:t>
            </a:r>
            <a:r>
              <a:rPr lang="en" sz="3000" dirty="0" smtClean="0">
                <a:solidFill>
                  <a:srgbClr val="434343"/>
                </a:solidFill>
                <a:latin typeface="Montserrat"/>
                <a:ea typeface="Montserrat"/>
                <a:cs typeface="Montserrat"/>
                <a:sym typeface="Montserrat"/>
              </a:rPr>
              <a:t>also discuss </a:t>
            </a:r>
            <a:r>
              <a:rPr lang="en" sz="3000" dirty="0">
                <a:solidFill>
                  <a:srgbClr val="434343"/>
                </a:solidFill>
                <a:latin typeface="Montserrat"/>
                <a:ea typeface="Montserrat"/>
                <a:cs typeface="Montserrat"/>
                <a:sym typeface="Montserrat"/>
              </a:rPr>
              <a:t>evaluating Forecasting Predictions.</a:t>
            </a:r>
            <a:endParaRPr sz="3000" dirty="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03"/>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69" name="Google Shape;1069;p1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104"/>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77" name="Google Shape;1077;p1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05"/>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85" name="Google Shape;1085;p10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106"/>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093" name="Google Shape;1093;p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main ways to choose these p,d, and q terms.</a:t>
            </a:r>
            <a:endParaRPr sz="3000">
              <a:solidFill>
                <a:srgbClr val="434343"/>
              </a:solidFill>
              <a:latin typeface="Montserrat"/>
              <a:ea typeface="Montserrat"/>
              <a:cs typeface="Montserrat"/>
              <a:sym typeface="Montserrat"/>
            </a:endParaRPr>
          </a:p>
          <a:p>
            <a:pPr marL="91440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107"/>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101" name="Google Shape;1101;p1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marL="1371600" lvl="1"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AutoCorrelation Plots and Partial AutoCorrelation Plots.</a:t>
            </a:r>
            <a:endParaRPr sz="3000">
              <a:solidFill>
                <a:srgbClr val="434343"/>
              </a:solidFill>
              <a:latin typeface="Montserrat"/>
              <a:ea typeface="Montserrat"/>
              <a:cs typeface="Montserrat"/>
              <a:sym typeface="Montserrat"/>
            </a:endParaRPr>
          </a:p>
          <a:p>
            <a:pPr marL="1371600" lvl="1"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these plots we can choose p,d and q terms based on viewing the decay in the plot.</a:t>
            </a:r>
            <a:endParaRPr sz="3000">
              <a:solidFill>
                <a:srgbClr val="434343"/>
              </a:solidFill>
              <a:latin typeface="Montserrat"/>
              <a:ea typeface="Montserrat"/>
              <a:cs typeface="Montserrat"/>
              <a:sym typeface="Montserrat"/>
            </a:endParaRPr>
          </a:p>
          <a:p>
            <a:pPr marL="91440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108"/>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109" name="Google Shape;1109;p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marL="1371600" lvl="1"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plots can be very difficult to read, and often even when reading them correctly, the best performing p,d, or q value may be different than what is read.</a:t>
            </a:r>
            <a:endParaRPr sz="3000">
              <a:solidFill>
                <a:srgbClr val="434343"/>
              </a:solidFill>
              <a:latin typeface="Montserrat"/>
              <a:ea typeface="Montserrat"/>
              <a:cs typeface="Montserrat"/>
              <a:sym typeface="Montserrat"/>
            </a:endParaRPr>
          </a:p>
          <a:p>
            <a:pPr marL="91440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109"/>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117" name="Google Shape;1117;p1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marL="1371600" lvl="1"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Grid Search</a:t>
            </a:r>
            <a:endParaRPr sz="3000">
              <a:solidFill>
                <a:srgbClr val="434343"/>
              </a:solidFill>
              <a:latin typeface="Montserrat"/>
              <a:ea typeface="Montserrat"/>
              <a:cs typeface="Montserrat"/>
              <a:sym typeface="Montserrat"/>
            </a:endParaRPr>
          </a:p>
          <a:p>
            <a:pPr marL="1371600" lvl="1" indent="-419100" algn="l" rtl="0">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Run ARIMA based models on different combinations of p, d, and q and compare the models for on some evaluation metric.</a:t>
            </a:r>
            <a:endParaRPr sz="3000">
              <a:solidFill>
                <a:srgbClr val="434343"/>
              </a:solidFill>
              <a:latin typeface="Montserrat"/>
              <a:ea typeface="Montserrat"/>
              <a:cs typeface="Montserrat"/>
              <a:sym typeface="Montserrat"/>
            </a:endParaRPr>
          </a:p>
          <a:p>
            <a:pPr marL="91440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110"/>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125" name="Google Shape;1125;p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Method Two (Easy but takes time):</a:t>
            </a:r>
            <a:endParaRPr sz="3000" dirty="0">
              <a:solidFill>
                <a:srgbClr val="434343"/>
              </a:solidFill>
              <a:latin typeface="Montserrat"/>
              <a:ea typeface="Montserrat"/>
              <a:cs typeface="Montserrat"/>
              <a:sym typeface="Montserrat"/>
            </a:endParaRPr>
          </a:p>
          <a:p>
            <a:pPr marL="1371600" lvl="1" indent="-419100" algn="l" rtl="0">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Due to computational power becoming cheaper and faster, its often a good idea to use the built-in automated tools that search for the correct p, d, and q terms for us!</a:t>
            </a:r>
            <a:endParaRPr sz="3000" dirty="0">
              <a:solidFill>
                <a:srgbClr val="434343"/>
              </a:solidFill>
              <a:latin typeface="Montserrat"/>
              <a:ea typeface="Montserrat"/>
              <a:cs typeface="Montserrat"/>
              <a:sym typeface="Montserrat"/>
            </a:endParaRPr>
          </a:p>
          <a:p>
            <a:pPr marL="91440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dirty="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111"/>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a:ea typeface="Montserrat"/>
                <a:cs typeface="Montserrat"/>
                <a:sym typeface="Montserrat"/>
              </a:rPr>
              <a:t>Python for Time </a:t>
            </a:r>
            <a:r>
              <a:rPr lang="en" dirty="0" smtClean="0">
                <a:latin typeface="Montserrat"/>
                <a:ea typeface="Montserrat"/>
                <a:cs typeface="Montserrat"/>
                <a:sym typeface="Montserrat"/>
              </a:rPr>
              <a:t>Series - SARIMA</a:t>
            </a:r>
            <a:endParaRPr dirty="0">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p:txBody>
      </p:sp>
      <p:sp>
        <p:nvSpPr>
          <p:cNvPr id="1133" name="Google Shape;1133;p1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dirty="0" smtClean="0">
                <a:solidFill>
                  <a:srgbClr val="434343"/>
                </a:solidFill>
                <a:latin typeface="Montserrat"/>
                <a:ea typeface="Montserrat"/>
                <a:cs typeface="Montserrat"/>
                <a:sym typeface="Montserrat"/>
              </a:rPr>
              <a:t>SARIMA </a:t>
            </a:r>
            <a:r>
              <a:rPr lang="en" sz="3000" dirty="0">
                <a:solidFill>
                  <a:srgbClr val="434343"/>
                </a:solidFill>
                <a:latin typeface="Montserrat"/>
                <a:ea typeface="Montserrat"/>
                <a:cs typeface="Montserrat"/>
                <a:sym typeface="Montserrat"/>
              </a:rPr>
              <a:t>models </a:t>
            </a:r>
            <a:r>
              <a:rPr lang="en" sz="3000" dirty="0" smtClean="0">
                <a:solidFill>
                  <a:srgbClr val="434343"/>
                </a:solidFill>
                <a:latin typeface="Montserrat"/>
                <a:ea typeface="Montserrat"/>
                <a:cs typeface="Montserrat"/>
                <a:sym typeface="Montserrat"/>
              </a:rPr>
              <a:t>are designed </a:t>
            </a:r>
            <a:r>
              <a:rPr lang="en" sz="3000" dirty="0">
                <a:solidFill>
                  <a:srgbClr val="434343"/>
                </a:solidFill>
                <a:latin typeface="Montserrat"/>
                <a:ea typeface="Montserrat"/>
                <a:cs typeface="Montserrat"/>
                <a:sym typeface="Montserrat"/>
              </a:rPr>
              <a:t>to handle seasonal data.</a:t>
            </a:r>
            <a:endParaRPr sz="3000" dirty="0">
              <a:solidFill>
                <a:srgbClr val="434343"/>
              </a:solidFill>
              <a:latin typeface="Montserrat"/>
              <a:ea typeface="Montserrat"/>
              <a:cs typeface="Montserrat"/>
              <a:sym typeface="Montserrat"/>
            </a:endParaRPr>
          </a:p>
          <a:p>
            <a:pPr marL="457200" marR="0" lvl="0" indent="-419100" algn="l" rtl="0">
              <a:lnSpc>
                <a:spcPct val="115000"/>
              </a:lnSpc>
              <a:spcBef>
                <a:spcPts val="0"/>
              </a:spcBef>
              <a:spcAft>
                <a:spcPts val="0"/>
              </a:spcAft>
              <a:buClr>
                <a:srgbClr val="434343"/>
              </a:buClr>
              <a:buSzPts val="3000"/>
              <a:buFont typeface="Montserrat"/>
              <a:buChar char="●"/>
            </a:pPr>
            <a:r>
              <a:rPr lang="en" sz="3000" dirty="0">
                <a:solidFill>
                  <a:srgbClr val="434343"/>
                </a:solidFill>
                <a:latin typeface="Montserrat"/>
                <a:ea typeface="Montserrat"/>
                <a:cs typeface="Montserrat"/>
                <a:sym typeface="Montserrat"/>
              </a:rPr>
              <a:t>SARIMA is very similar to ARIMA, but adds another set of parameters (P, D, and Q) for the seasonal component.</a:t>
            </a:r>
            <a:endParaRPr sz="3000" dirty="0">
              <a:solidFill>
                <a:srgbClr val="434343"/>
              </a:solidFill>
              <a:latin typeface="Montserrat"/>
              <a:ea typeface="Montserrat"/>
              <a:cs typeface="Montserrat"/>
              <a:sym typeface="Montserrat"/>
            </a:endParaRPr>
          </a:p>
          <a:p>
            <a:pPr marL="91440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dirty="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dirty="0">
              <a:solidFill>
                <a:srgbClr val="434343"/>
              </a:solidFill>
              <a:latin typeface="Montserrat"/>
              <a:ea typeface="Montserrat"/>
              <a:cs typeface="Montserrat"/>
              <a:sym typeface="Montserrat"/>
            </a:endParaRPr>
          </a:p>
        </p:txBody>
      </p:sp>
      <p:pic>
        <p:nvPicPr>
          <p:cNvPr id="1135" name="Google Shape;1135;p111" descr="watermark.jpg"/>
          <p:cNvPicPr preferRelativeResize="0"/>
          <p:nvPr/>
        </p:nvPicPr>
        <p:blipFill rotWithShape="1">
          <a:blip r:embed="rId3">
            <a:alphaModFix/>
          </a:blip>
          <a:srcRect l="-230" t="8854" r="230" b="38442"/>
          <a:stretch/>
        </p:blipFill>
        <p:spPr>
          <a:xfrm>
            <a:off x="-76200" y="4801375"/>
            <a:ext cx="2315821" cy="342126"/>
          </a:xfrm>
          <a:prstGeom prst="rect">
            <a:avLst/>
          </a:prstGeom>
          <a:noFill/>
          <a:ln>
            <a:noFill/>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12"/>
          <p:cNvSpPr txBox="1">
            <a:spLocks noGrp="1"/>
          </p:cNvSpPr>
          <p:nvPr>
            <p:ph type="title"/>
          </p:nvPr>
        </p:nvSpPr>
        <p:spPr>
          <a:xfrm>
            <a:off x="1042425" y="295788"/>
            <a:ext cx="778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
        <p:nvSpPr>
          <p:cNvPr id="1141" name="Google Shape;1141;p1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by focusing on a special case of ARIMA, where the I and MA components are zero, leaving us with a simplified AR model.</a:t>
            </a:r>
            <a:endParaRPr sz="3000">
              <a:solidFill>
                <a:srgbClr val="434343"/>
              </a:solidFill>
              <a:latin typeface="Montserrat"/>
              <a:ea typeface="Montserrat"/>
              <a:cs typeface="Montserrat"/>
              <a:sym typeface="Montserrat"/>
            </a:endParaRPr>
          </a:p>
          <a:p>
            <a:pPr marL="91440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0"/>
              </a:spcAft>
              <a:buNone/>
            </a:pPr>
            <a:endParaRPr sz="3000">
              <a:solidFill>
                <a:srgbClr val="434343"/>
              </a:solidFill>
              <a:latin typeface="Montserrat"/>
              <a:ea typeface="Montserrat"/>
              <a:cs typeface="Montserrat"/>
              <a:sym typeface="Montserrat"/>
            </a:endParaRPr>
          </a:p>
          <a:p>
            <a:pPr marL="0" marR="0" lvl="0" indent="0" algn="l" rtl="0">
              <a:lnSpc>
                <a:spcPct val="115000"/>
              </a:lnSpc>
              <a:spcBef>
                <a:spcPts val="1600"/>
              </a:spcBef>
              <a:spcAft>
                <a:spcPts val="1600"/>
              </a:spcAft>
              <a:buNone/>
            </a:pPr>
            <a:endParaRPr sz="3000">
              <a:solidFill>
                <a:srgbClr val="43434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3834</Words>
  <Application>Microsoft Office PowerPoint</Application>
  <PresentationFormat>On-screen Show (16:9)</PresentationFormat>
  <Paragraphs>458</Paragraphs>
  <Slides>132</Slides>
  <Notes>132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132</vt:i4>
      </vt:variant>
    </vt:vector>
  </HeadingPairs>
  <TitlesOfParts>
    <vt:vector size="135" baseType="lpstr">
      <vt:lpstr>Montserrat</vt:lpstr>
      <vt:lpstr>Arial</vt:lpstr>
      <vt:lpstr>Simple Light</vt:lpstr>
      <vt:lpstr>General Forecasting  Models</vt:lpstr>
      <vt:lpstr>Python for Time Series</vt:lpstr>
      <vt:lpstr>Python for Time Series</vt:lpstr>
      <vt:lpstr>Python for Time Series</vt:lpstr>
      <vt:lpstr>Python for Time Series</vt:lpstr>
      <vt:lpstr>Let’s get started!</vt:lpstr>
      <vt:lpstr>Introduction to Forecasting</vt:lpstr>
      <vt:lpstr>Python for Time Series</vt:lpstr>
      <vt:lpstr>Python for Time Series</vt:lpstr>
      <vt:lpstr>Test Train Split</vt:lpstr>
      <vt:lpstr>Python for Time Series</vt:lpstr>
      <vt:lpstr>Python for Time Series</vt:lpstr>
      <vt:lpstr>Python for Time Series</vt:lpstr>
      <vt:lpstr>Python for Time Series</vt:lpstr>
      <vt:lpstr>Evaluating Predictions</vt:lpstr>
      <vt:lpstr>Evaluating  Predictions</vt:lpstr>
      <vt:lpstr>Evaluating  Predictions </vt:lpstr>
      <vt:lpstr>Evaluating  Predictions </vt:lpstr>
      <vt:lpstr>Evaluating  Predictions </vt:lpstr>
      <vt:lpstr>Evaluating  Predictions </vt:lpstr>
      <vt:lpstr>Evaluating  Predictions </vt:lpstr>
      <vt:lpstr>Evaluating  Predictions </vt:lpstr>
      <vt:lpstr>Evaluating  Predictions </vt:lpstr>
      <vt:lpstr>Evaluating  Predictions </vt:lpstr>
      <vt:lpstr>Evaluating  Predictions </vt:lpstr>
      <vt:lpstr>Evaluating  Predictions </vt:lpstr>
      <vt:lpstr>Evaluating  Predictions </vt:lpstr>
      <vt:lpstr>Evaluating  Predictions </vt:lpstr>
      <vt:lpstr>Evaluating  Predictions </vt:lpstr>
      <vt:lpstr>Evaluating  Predictions </vt:lpstr>
      <vt:lpstr>Introduction to Forecasting</vt:lpstr>
      <vt:lpstr>ACF and PACF</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 </vt:lpstr>
      <vt:lpstr>Python for Time Series </vt:lpstr>
      <vt:lpstr>Python for Time Series </vt:lpstr>
      <vt:lpstr>Python for Time Series </vt:lpstr>
      <vt:lpstr>Python for Time Series </vt:lpstr>
      <vt:lpstr>Python for Time Series </vt:lpstr>
      <vt:lpstr>Python for Time Series</vt:lpstr>
      <vt:lpstr>Python for Time Series</vt:lpstr>
      <vt:lpstr>Python for Time Series</vt:lpstr>
      <vt:lpstr>Python for Time Series</vt:lpstr>
      <vt:lpstr>Python for Time Series</vt:lpstr>
      <vt:lpstr>Python for Time Series</vt:lpstr>
      <vt:lpstr>Python for Time Series </vt:lpstr>
      <vt:lpstr>Python for Time Series </vt:lpstr>
      <vt:lpstr>Python for Time Series </vt:lpstr>
      <vt:lpstr>Python for Time Series </vt:lpstr>
      <vt:lpstr>Python for Time Series </vt:lpstr>
      <vt:lpstr>Python for Time Series </vt:lpstr>
      <vt:lpstr>ARIMA Overview</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vt:lpstr>
      <vt:lpstr>Python for Time Series - SARIMA </vt:lpstr>
      <vt:lpstr>Python for Time Series </vt:lpstr>
      <vt:lpstr>AutoRegression - AR</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AutoRegression - AR</vt:lpstr>
      <vt:lpstr>Descriptive Statistics and Tests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Python for Time Series</vt:lpstr>
      <vt:lpstr>Let’s get started with forecasting using AR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Forecasting  Models</dc:title>
  <cp:lastModifiedBy>VIPUL.GAUR</cp:lastModifiedBy>
  <cp:revision>72</cp:revision>
  <dcterms:modified xsi:type="dcterms:W3CDTF">2019-08-31T00:32:21Z</dcterms:modified>
</cp:coreProperties>
</file>