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81" r:id="rId4"/>
    <p:sldId id="374" r:id="rId5"/>
    <p:sldId id="383" r:id="rId6"/>
    <p:sldId id="382" r:id="rId7"/>
    <p:sldId id="380" r:id="rId8"/>
    <p:sldId id="378" r:id="rId9"/>
    <p:sldId id="379" r:id="rId10"/>
    <p:sldId id="375" r:id="rId11"/>
    <p:sldId id="376" r:id="rId12"/>
    <p:sldId id="384"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26940" y="1569720"/>
            <a:ext cx="3850004" cy="357124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22-Feb-22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22-Feb-22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6" name="bk object 16"/>
          <p:cNvSpPr/>
          <p:nvPr/>
        </p:nvSpPr>
        <p:spPr>
          <a:xfrm>
            <a:off x="0" y="0"/>
            <a:ext cx="9142730" cy="6856730"/>
          </a:xfrm>
          <a:custGeom>
            <a:avLst/>
            <a:gdLst/>
            <a:ahLst/>
            <a:cxnLst/>
            <a:rect l="l" t="t" r="r" b="b"/>
            <a:pathLst>
              <a:path w="9142730" h="6856730">
                <a:moveTo>
                  <a:pt x="9142730" y="0"/>
                </a:moveTo>
                <a:lnTo>
                  <a:pt x="0" y="0"/>
                </a:lnTo>
                <a:lnTo>
                  <a:pt x="0" y="6856730"/>
                </a:lnTo>
                <a:lnTo>
                  <a:pt x="9142730" y="6856730"/>
                </a:lnTo>
                <a:lnTo>
                  <a:pt x="9142730" y="0"/>
                </a:lnTo>
                <a:close/>
              </a:path>
            </a:pathLst>
          </a:custGeom>
          <a:solidFill>
            <a:srgbClr val="0F243E"/>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22-Feb-22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23569" y="163829"/>
            <a:ext cx="7896860" cy="136652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914400" y="1905000"/>
            <a:ext cx="7499350" cy="39954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22-Feb-22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object 2"/>
          <p:cNvSpPr txBox="1"/>
          <p:nvPr/>
        </p:nvSpPr>
        <p:spPr>
          <a:xfrm>
            <a:off x="0" y="0"/>
            <a:ext cx="9144000" cy="2505814"/>
          </a:xfrm>
          <a:prstGeom prst="rect">
            <a:avLst/>
          </a:prstGeom>
        </p:spPr>
        <p:txBody>
          <a:bodyPr vert="horz" wrap="square" lIns="0" tIns="12700" rIns="0" bIns="0" rtlCol="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Sales Forecasting Using Data Mining &amp; Machine Learning Techniques</a:t>
            </a:r>
          </a:p>
        </p:txBody>
      </p:sp>
      <p:sp>
        <p:nvSpPr>
          <p:cNvPr id="5" name="TextBox 4"/>
          <p:cNvSpPr txBox="1"/>
          <p:nvPr/>
        </p:nvSpPr>
        <p:spPr>
          <a:xfrm>
            <a:off x="2971800" y="3124200"/>
            <a:ext cx="3886200" cy="461665"/>
          </a:xfrm>
          <a:prstGeom prst="rect">
            <a:avLst/>
          </a:prstGeom>
          <a:noFill/>
        </p:spPr>
        <p:txBody>
          <a:bodyPr wrap="square" rtlCol="0">
            <a:spAutoFit/>
          </a:bodyPr>
          <a:lstStyle/>
          <a:p>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Course: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CSE-M398</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extBox 3"/>
          <p:cNvSpPr txBox="1"/>
          <p:nvPr/>
        </p:nvSpPr>
        <p:spPr>
          <a:xfrm>
            <a:off x="76200" y="3597057"/>
            <a:ext cx="4191000" cy="3108543"/>
          </a:xfrm>
          <a:prstGeom prst="rect">
            <a:avLst/>
          </a:prstGeom>
          <a:noFill/>
        </p:spPr>
        <p:txBody>
          <a:bodyPr wrap="square" rtlCol="0">
            <a:spAutoFit/>
          </a:bodyPr>
          <a:lstStyle/>
          <a:p>
            <a:pPr lvl="0" fontAlgn="base">
              <a:spcBef>
                <a:spcPct val="0"/>
              </a:spcBef>
              <a:spcAft>
                <a:spcPct val="0"/>
              </a:spcAft>
            </a:pPr>
            <a:r>
              <a:rPr kumimoji="0" lang="en-US" sz="2000" b="1" i="0" u="none" strike="noStrike" cap="none" normalizeH="0" baseline="0" dirty="0" smtClean="0">
                <a:ln>
                  <a:noFill/>
                </a:ln>
                <a:solidFill>
                  <a:schemeClr val="bg1"/>
                </a:solidFill>
                <a:effectLst/>
                <a:latin typeface="Calibri" pitchFamily="34" charset="0"/>
                <a:cs typeface="Arial" pitchFamily="34" charset="0"/>
              </a:rPr>
              <a:t>Presented By:</a:t>
            </a:r>
          </a:p>
          <a:p>
            <a:pPr lvl="0" fontAlgn="base">
              <a:spcBef>
                <a:spcPct val="0"/>
              </a:spcBef>
              <a:spcAft>
                <a:spcPct val="0"/>
              </a:spcAft>
            </a:pPr>
            <a:r>
              <a:rPr lang="en-US" sz="2000" b="1" dirty="0" smtClean="0">
                <a:solidFill>
                  <a:schemeClr val="bg1"/>
                </a:solidFill>
                <a:latin typeface="Calibri" pitchFamily="34" charset="0"/>
                <a:cs typeface="Arial" pitchFamily="34" charset="0"/>
              </a:rPr>
              <a:t>Md. Nazrul Islam</a:t>
            </a:r>
            <a:endParaRPr kumimoji="0" lang="en-US" sz="2000" b="1" i="0" u="none" strike="noStrike" cap="none" normalizeH="0" baseline="0" dirty="0" smtClean="0">
              <a:ln>
                <a:noFill/>
              </a:ln>
              <a:solidFill>
                <a:schemeClr val="bg1"/>
              </a:solidFill>
              <a:effectLst/>
              <a:latin typeface="Calibri" pitchFamily="34" charset="0"/>
              <a:cs typeface="Arial" pitchFamily="34" charset="0"/>
            </a:endParaRPr>
          </a:p>
          <a:p>
            <a:pPr lvl="0" fontAlgn="base">
              <a:spcBef>
                <a:spcPct val="0"/>
              </a:spcBef>
              <a:spcAft>
                <a:spcPct val="0"/>
              </a:spcAft>
            </a:pPr>
            <a:r>
              <a:rPr kumimoji="0" lang="en-US" sz="2000" b="1" i="0" u="none" strike="noStrike" cap="none" normalizeH="0" baseline="0" dirty="0" smtClean="0">
                <a:ln>
                  <a:noFill/>
                </a:ln>
                <a:solidFill>
                  <a:schemeClr val="bg1"/>
                </a:solidFill>
                <a:effectLst/>
                <a:latin typeface="Times New Roman" pitchFamily="18" charset="0"/>
                <a:cs typeface="Arial" pitchFamily="34" charset="0"/>
              </a:rPr>
              <a:t>ID: </a:t>
            </a:r>
            <a:r>
              <a:rPr kumimoji="0" lang="en-US" sz="2000" b="1" i="0" u="none" strike="noStrike" cap="none" normalizeH="0" baseline="0" dirty="0" smtClean="0">
                <a:ln>
                  <a:noFill/>
                </a:ln>
                <a:solidFill>
                  <a:schemeClr val="bg1"/>
                </a:solidFill>
                <a:effectLst/>
                <a:latin typeface="Times New Roman" pitchFamily="18" charset="0"/>
                <a:cs typeface="Arial" pitchFamily="34" charset="0"/>
              </a:rPr>
              <a:t>14701085</a:t>
            </a:r>
            <a:endParaRPr kumimoji="0" lang="en-US" sz="2000" b="1" i="0" u="none" strike="noStrike" cap="none" normalizeH="0" baseline="0" dirty="0" smtClean="0">
              <a:ln>
                <a:noFill/>
              </a:ln>
              <a:solidFill>
                <a:schemeClr val="bg1"/>
              </a:solidFill>
              <a:effectLst/>
              <a:latin typeface="Times New Roman" pitchFamily="18" charset="0"/>
              <a:cs typeface="Arial" pitchFamily="34" charset="0"/>
            </a:endParaRPr>
          </a:p>
          <a:p>
            <a:pPr lvl="0" fontAlgn="base">
              <a:spcBef>
                <a:spcPct val="0"/>
              </a:spcBef>
              <a:spcAft>
                <a:spcPct val="0"/>
              </a:spcAft>
            </a:pPr>
            <a:r>
              <a:rPr kumimoji="0" lang="en-US" sz="2000" b="1" i="0" u="none" strike="noStrike" cap="none" normalizeH="0" baseline="0" dirty="0" smtClean="0">
                <a:ln>
                  <a:noFill/>
                </a:ln>
                <a:solidFill>
                  <a:schemeClr val="bg1"/>
                </a:solidFill>
                <a:effectLst/>
                <a:latin typeface="Times New Roman" pitchFamily="18" charset="0"/>
                <a:cs typeface="Arial" pitchFamily="34" charset="0"/>
              </a:rPr>
              <a:t>Session: </a:t>
            </a:r>
            <a:r>
              <a:rPr kumimoji="0" lang="en-US" sz="2000" b="1" i="0" u="none" strike="noStrike" cap="none" normalizeH="0" baseline="0" dirty="0" smtClean="0">
                <a:ln>
                  <a:noFill/>
                </a:ln>
                <a:solidFill>
                  <a:schemeClr val="bg1"/>
                </a:solidFill>
                <a:effectLst/>
                <a:latin typeface="Times New Roman" pitchFamily="18" charset="0"/>
                <a:cs typeface="Arial" pitchFamily="34" charset="0"/>
              </a:rPr>
              <a:t>2018-2019</a:t>
            </a:r>
            <a:endParaRPr kumimoji="0" lang="en-US" sz="2000" b="1" i="0" u="none" strike="noStrike" cap="none" normalizeH="0" baseline="0" dirty="0" smtClean="0">
              <a:ln>
                <a:noFill/>
              </a:ln>
              <a:solidFill>
                <a:schemeClr val="bg1"/>
              </a:solidFill>
              <a:effectLst/>
              <a:latin typeface="Times New Roman" pitchFamily="18" charset="0"/>
              <a:cs typeface="Arial" pitchFamily="34" charset="0"/>
            </a:endParaRPr>
          </a:p>
          <a:p>
            <a:pPr lvl="0" fontAlgn="base">
              <a:spcBef>
                <a:spcPct val="0"/>
              </a:spcBef>
              <a:spcAft>
                <a:spcPct val="0"/>
              </a:spcAft>
            </a:pPr>
            <a:r>
              <a:rPr kumimoji="0" lang="en-US" sz="2000" b="1" i="0" u="none" strike="noStrike" cap="none" normalizeH="0" baseline="0" dirty="0" smtClean="0">
                <a:ln>
                  <a:noFill/>
                </a:ln>
                <a:solidFill>
                  <a:schemeClr val="bg1"/>
                </a:solidFill>
                <a:effectLst/>
                <a:latin typeface="Times New Roman" pitchFamily="18" charset="0"/>
                <a:cs typeface="Arial" pitchFamily="34" charset="0"/>
              </a:rPr>
              <a:t>Department of Computer Science and Engineering</a:t>
            </a:r>
          </a:p>
          <a:p>
            <a:pPr lvl="0" fontAlgn="base">
              <a:spcBef>
                <a:spcPct val="0"/>
              </a:spcBef>
              <a:spcAft>
                <a:spcPct val="0"/>
              </a:spcAft>
            </a:pPr>
            <a:r>
              <a:rPr kumimoji="0" lang="en-US" sz="2000" b="1" i="0" u="none" strike="noStrike" cap="none" normalizeH="0" baseline="0" dirty="0" smtClean="0">
                <a:ln>
                  <a:noFill/>
                </a:ln>
                <a:solidFill>
                  <a:schemeClr val="bg1"/>
                </a:solidFill>
                <a:effectLst/>
                <a:latin typeface="Times New Roman" pitchFamily="18" charset="0"/>
                <a:cs typeface="Arial" pitchFamily="34" charset="0"/>
              </a:rPr>
              <a:t>University of Chittagong</a:t>
            </a:r>
          </a:p>
          <a:p>
            <a:pPr lvl="0" algn="just" fontAlgn="base">
              <a:spcBef>
                <a:spcPct val="0"/>
              </a:spcBef>
              <a:spcAft>
                <a:spcPct val="0"/>
              </a:spcAft>
            </a:pPr>
            <a:r>
              <a:rPr kumimoji="0" lang="en-US" sz="2000" b="1" i="0" u="none" strike="noStrike" cap="none" normalizeH="0" baseline="0" dirty="0" smtClean="0">
                <a:ln>
                  <a:noFill/>
                </a:ln>
                <a:solidFill>
                  <a:schemeClr val="bg1"/>
                </a:solidFill>
                <a:effectLst/>
                <a:latin typeface="Times New Roman" pitchFamily="18" charset="0"/>
                <a:cs typeface="Arial" pitchFamily="34" charset="0"/>
              </a:rPr>
              <a:t>Chittagong, Bangladesh</a:t>
            </a:r>
          </a:p>
          <a:p>
            <a:pPr lvl="0" fontAlgn="base">
              <a:spcBef>
                <a:spcPct val="0"/>
              </a:spcBef>
              <a:spcAft>
                <a:spcPct val="0"/>
              </a:spcAft>
            </a:pPr>
            <a:endParaRPr kumimoji="0" lang="en-US" b="0" i="0" u="none" strike="noStrike" cap="none" normalizeH="0" baseline="0" dirty="0" smtClean="0">
              <a:ln>
                <a:noFill/>
              </a:ln>
              <a:solidFill>
                <a:schemeClr val="tx1"/>
              </a:solidFill>
              <a:effectLst/>
              <a:latin typeface="Times New Roman" pitchFamily="18" charset="0"/>
              <a:cs typeface="Arial" pitchFamily="34" charset="0"/>
            </a:endParaRPr>
          </a:p>
          <a:p>
            <a:endParaRPr lang="en-US" dirty="0"/>
          </a:p>
        </p:txBody>
      </p:sp>
      <p:sp>
        <p:nvSpPr>
          <p:cNvPr id="6" name="TextBox 5"/>
          <p:cNvSpPr txBox="1"/>
          <p:nvPr/>
        </p:nvSpPr>
        <p:spPr>
          <a:xfrm>
            <a:off x="4876800" y="3800832"/>
            <a:ext cx="4191000" cy="2523768"/>
          </a:xfrm>
          <a:prstGeom prst="rect">
            <a:avLst/>
          </a:prstGeom>
          <a:noFill/>
        </p:spPr>
        <p:txBody>
          <a:bodyPr wrap="square" rtlCol="0">
            <a:spAutoFit/>
          </a:bodyPr>
          <a:lstStyle/>
          <a:p>
            <a:pPr lvl="0" fontAlgn="base">
              <a:spcBef>
                <a:spcPct val="0"/>
              </a:spcBef>
              <a:spcAft>
                <a:spcPct val="0"/>
              </a:spcAft>
            </a:pPr>
            <a:r>
              <a:rPr kumimoji="0" lang="en-US" sz="2000" b="1" i="0" u="none" strike="noStrike" cap="none" normalizeH="0" baseline="0" dirty="0" smtClean="0">
                <a:ln>
                  <a:noFill/>
                </a:ln>
                <a:solidFill>
                  <a:schemeClr val="bg1"/>
                </a:solidFill>
                <a:effectLst/>
                <a:latin typeface="Calibri" pitchFamily="34" charset="0"/>
                <a:cs typeface="Arial" pitchFamily="34" charset="0"/>
              </a:rPr>
              <a:t>Supervised By:</a:t>
            </a:r>
          </a:p>
          <a:p>
            <a:r>
              <a:rPr lang="en-US" sz="2000" b="1" dirty="0" err="1" smtClean="0">
                <a:solidFill>
                  <a:schemeClr val="bg1"/>
                </a:solidFill>
              </a:rPr>
              <a:t>Rokan</a:t>
            </a:r>
            <a:r>
              <a:rPr lang="en-US" sz="2000" b="1" dirty="0" smtClean="0">
                <a:solidFill>
                  <a:schemeClr val="bg1"/>
                </a:solidFill>
              </a:rPr>
              <a:t> Uddin </a:t>
            </a:r>
            <a:r>
              <a:rPr lang="en-US" sz="2000" b="1" dirty="0" err="1" smtClean="0">
                <a:solidFill>
                  <a:schemeClr val="bg1"/>
                </a:solidFill>
              </a:rPr>
              <a:t>Faruqui</a:t>
            </a:r>
            <a:endParaRPr lang="en-US" sz="2000" b="1" dirty="0" smtClean="0">
              <a:solidFill>
                <a:schemeClr val="bg1"/>
              </a:solidFill>
            </a:endParaRPr>
          </a:p>
          <a:p>
            <a:r>
              <a:rPr lang="en-US" sz="2000" b="1" dirty="0" smtClean="0">
                <a:solidFill>
                  <a:schemeClr val="bg1"/>
                </a:solidFill>
              </a:rPr>
              <a:t>Associate </a:t>
            </a:r>
            <a:r>
              <a:rPr lang="en-US" sz="2000" b="1" dirty="0" smtClean="0">
                <a:solidFill>
                  <a:schemeClr val="bg1"/>
                </a:solidFill>
              </a:rPr>
              <a:t>Professor</a:t>
            </a:r>
          </a:p>
          <a:p>
            <a:r>
              <a:rPr lang="en-US" sz="2000" b="1" dirty="0" smtClean="0">
                <a:solidFill>
                  <a:schemeClr val="bg1"/>
                </a:solidFill>
              </a:rPr>
              <a:t>Department of Computer Science and</a:t>
            </a:r>
          </a:p>
          <a:p>
            <a:r>
              <a:rPr lang="en-US" sz="2000" b="1" dirty="0" smtClean="0">
                <a:solidFill>
                  <a:schemeClr val="bg1"/>
                </a:solidFill>
              </a:rPr>
              <a:t>Engineering</a:t>
            </a:r>
          </a:p>
          <a:p>
            <a:r>
              <a:rPr lang="en-US" sz="2000" b="1" dirty="0" smtClean="0">
                <a:solidFill>
                  <a:schemeClr val="bg1"/>
                </a:solidFill>
              </a:rPr>
              <a:t>University Of Chittagong</a:t>
            </a:r>
            <a:endParaRPr lang="en-US" sz="2000" b="1" dirty="0">
              <a:solidFill>
                <a:schemeClr val="bg1"/>
              </a:solidFill>
            </a:endParaRPr>
          </a:p>
          <a:p>
            <a:r>
              <a:rPr lang="en-US" sz="2000" b="1" dirty="0" smtClean="0">
                <a:solidFill>
                  <a:schemeClr val="bg1"/>
                </a:solidFill>
              </a:rPr>
              <a:t>Chittagong</a:t>
            </a:r>
            <a:r>
              <a:rPr lang="en-US" sz="2000" b="1" dirty="0">
                <a:solidFill>
                  <a:schemeClr val="bg1"/>
                </a:solidFill>
              </a:rPr>
              <a:t>, Bangladesh</a:t>
            </a:r>
            <a:endParaRPr kumimoji="0" lang="en-US" sz="2000" b="1" i="0" u="none" strike="noStrike" cap="none" normalizeH="0" baseline="0" dirty="0" smtClean="0">
              <a:ln>
                <a:noFill/>
              </a:ln>
              <a:solidFill>
                <a:schemeClr val="bg1"/>
              </a:solidFill>
              <a:effectLst/>
              <a:latin typeface="Times New Roman" pitchFamily="18" charset="0"/>
              <a:cs typeface="Arial"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740" y="-76200"/>
            <a:ext cx="7896860" cy="677108"/>
          </a:xfrm>
        </p:spPr>
        <p:txBody>
          <a:bodyPr/>
          <a:lstStyle/>
          <a:p>
            <a:r>
              <a:rPr lang="en-US" dirty="0" smtClean="0"/>
              <a:t>Result Evaluation</a:t>
            </a:r>
            <a:endParaRPr lang="en-US" dirty="0"/>
          </a:p>
        </p:txBody>
      </p:sp>
      <p:graphicFrame>
        <p:nvGraphicFramePr>
          <p:cNvPr id="6" name="Table 5"/>
          <p:cNvGraphicFramePr>
            <a:graphicFrameLocks noGrp="1"/>
          </p:cNvGraphicFramePr>
          <p:nvPr/>
        </p:nvGraphicFramePr>
        <p:xfrm>
          <a:off x="0" y="838200"/>
          <a:ext cx="9144000" cy="4876799"/>
        </p:xfrm>
        <a:graphic>
          <a:graphicData uri="http://schemas.openxmlformats.org/drawingml/2006/table">
            <a:tbl>
              <a:tblPr firstRow="1" bandRow="1">
                <a:tableStyleId>{5940675A-B579-460E-94D1-54222C63F5DA}</a:tableStyleId>
              </a:tblPr>
              <a:tblGrid>
                <a:gridCol w="3048000"/>
                <a:gridCol w="3048000"/>
                <a:gridCol w="3048000"/>
              </a:tblGrid>
              <a:tr h="632867">
                <a:tc>
                  <a:txBody>
                    <a:bodyPr/>
                    <a:lstStyle/>
                    <a:p>
                      <a:pPr algn="ctr"/>
                      <a:r>
                        <a:rPr lang="en-US" sz="2800" b="1" dirty="0" smtClean="0"/>
                        <a:t>Model</a:t>
                      </a:r>
                      <a:endParaRPr lang="en-US" sz="2800" b="1" dirty="0"/>
                    </a:p>
                  </a:txBody>
                  <a:tcPr/>
                </a:tc>
                <a:tc>
                  <a:txBody>
                    <a:bodyPr/>
                    <a:lstStyle/>
                    <a:p>
                      <a:pPr algn="ctr"/>
                      <a:r>
                        <a:rPr lang="en-US" sz="2800" b="1" dirty="0" smtClean="0"/>
                        <a:t>RMSE  Value</a:t>
                      </a:r>
                      <a:endParaRPr lang="en-US" sz="2800" b="1" dirty="0"/>
                    </a:p>
                  </a:txBody>
                  <a:tcPr/>
                </a:tc>
                <a:tc>
                  <a:txBody>
                    <a:bodyPr/>
                    <a:lstStyle/>
                    <a:p>
                      <a:pPr algn="ctr"/>
                      <a:r>
                        <a:rPr lang="en-US" sz="2800" b="1" dirty="0" smtClean="0"/>
                        <a:t>R  squared  Value</a:t>
                      </a:r>
                      <a:endParaRPr lang="en-US" sz="2800" b="1" dirty="0"/>
                    </a:p>
                  </a:txBody>
                  <a:tcPr/>
                </a:tc>
              </a:tr>
              <a:tr h="558412">
                <a:tc>
                  <a:txBody>
                    <a:bodyPr/>
                    <a:lstStyle/>
                    <a:p>
                      <a:r>
                        <a:rPr lang="en-US" sz="2400" dirty="0" smtClean="0"/>
                        <a:t>Linear Regression</a:t>
                      </a:r>
                      <a:endParaRPr lang="en-US" sz="2400" dirty="0"/>
                    </a:p>
                  </a:txBody>
                  <a:tcPr/>
                </a:tc>
                <a:tc>
                  <a:txBody>
                    <a:bodyPr/>
                    <a:lstStyle/>
                    <a:p>
                      <a:r>
                        <a:rPr lang="en-US" sz="2400" dirty="0" smtClean="0"/>
                        <a:t>48.70715949972778</a:t>
                      </a:r>
                      <a:endParaRPr lang="en-US" sz="2400" dirty="0"/>
                    </a:p>
                  </a:txBody>
                  <a:tcPr/>
                </a:tc>
                <a:tc>
                  <a:txBody>
                    <a:bodyPr/>
                    <a:lstStyle/>
                    <a:p>
                      <a:r>
                        <a:rPr lang="en-US" sz="2400" dirty="0" smtClean="0"/>
                        <a:t>0.41800537250203177</a:t>
                      </a:r>
                      <a:endParaRPr lang="en-US" sz="2400" dirty="0"/>
                    </a:p>
                  </a:txBody>
                  <a:tcPr/>
                </a:tc>
              </a:tr>
              <a:tr h="558412">
                <a:tc>
                  <a:txBody>
                    <a:bodyPr/>
                    <a:lstStyle/>
                    <a:p>
                      <a:r>
                        <a:rPr lang="en-US" sz="2400" dirty="0" smtClean="0"/>
                        <a:t>Lasso Regression</a:t>
                      </a:r>
                      <a:endParaRPr lang="en-US" sz="2400" dirty="0"/>
                    </a:p>
                  </a:txBody>
                  <a:tcPr/>
                </a:tc>
                <a:tc>
                  <a:txBody>
                    <a:bodyPr/>
                    <a:lstStyle/>
                    <a:p>
                      <a:r>
                        <a:rPr lang="en-US" sz="2400" dirty="0" smtClean="0"/>
                        <a:t>48.656871372516605</a:t>
                      </a:r>
                      <a:endParaRPr lang="en-US" sz="2400" dirty="0"/>
                    </a:p>
                  </a:txBody>
                  <a:tcPr/>
                </a:tc>
                <a:tc>
                  <a:txBody>
                    <a:bodyPr/>
                    <a:lstStyle/>
                    <a:p>
                      <a:r>
                        <a:rPr lang="en-US" sz="2400" dirty="0" smtClean="0"/>
                        <a:t>0.418656047462923</a:t>
                      </a:r>
                      <a:endParaRPr lang="en-US" sz="2400" dirty="0"/>
                    </a:p>
                  </a:txBody>
                  <a:tcPr/>
                </a:tc>
              </a:tr>
              <a:tr h="558412">
                <a:tc>
                  <a:txBody>
                    <a:bodyPr/>
                    <a:lstStyle/>
                    <a:p>
                      <a:r>
                        <a:rPr lang="en-US" sz="2400" dirty="0" err="1" smtClean="0"/>
                        <a:t>Ada</a:t>
                      </a:r>
                      <a:r>
                        <a:rPr lang="en-US" sz="2400" dirty="0" smtClean="0"/>
                        <a:t> Boost Regression</a:t>
                      </a:r>
                      <a:endParaRPr lang="en-US" sz="2400" dirty="0"/>
                    </a:p>
                  </a:txBody>
                  <a:tcPr/>
                </a:tc>
                <a:tc>
                  <a:txBody>
                    <a:bodyPr/>
                    <a:lstStyle/>
                    <a:p>
                      <a:r>
                        <a:rPr lang="en-US" sz="2400" dirty="0" smtClean="0"/>
                        <a:t>48.70028211358386</a:t>
                      </a:r>
                      <a:endParaRPr lang="en-US" sz="2400" dirty="0"/>
                    </a:p>
                  </a:txBody>
                  <a:tcPr/>
                </a:tc>
                <a:tc>
                  <a:txBody>
                    <a:bodyPr/>
                    <a:lstStyle/>
                    <a:p>
                      <a:r>
                        <a:rPr lang="en-US" sz="2400" dirty="0" smtClean="0"/>
                        <a:t>0.418138928648388</a:t>
                      </a:r>
                      <a:endParaRPr lang="en-US" sz="2400" dirty="0"/>
                    </a:p>
                  </a:txBody>
                  <a:tcPr/>
                </a:tc>
              </a:tr>
              <a:tr h="558412">
                <a:tc>
                  <a:txBody>
                    <a:bodyPr/>
                    <a:lstStyle/>
                    <a:p>
                      <a:r>
                        <a:rPr lang="en-US" sz="2400" dirty="0" smtClean="0"/>
                        <a:t>Ride Regression</a:t>
                      </a:r>
                      <a:endParaRPr lang="en-US" sz="2400" dirty="0"/>
                    </a:p>
                  </a:txBody>
                  <a:tcPr/>
                </a:tc>
                <a:tc>
                  <a:txBody>
                    <a:bodyPr/>
                    <a:lstStyle/>
                    <a:p>
                      <a:r>
                        <a:rPr lang="en-US" sz="2400" dirty="0" smtClean="0"/>
                        <a:t>48.69851612158346</a:t>
                      </a:r>
                      <a:endParaRPr lang="en-US" sz="2400" dirty="0"/>
                    </a:p>
                  </a:txBody>
                  <a:tcPr/>
                </a:tc>
                <a:tc>
                  <a:txBody>
                    <a:bodyPr/>
                    <a:lstStyle/>
                    <a:p>
                      <a:r>
                        <a:rPr lang="en-US" sz="2400" dirty="0" smtClean="0"/>
                        <a:t>0.41815699488384483</a:t>
                      </a:r>
                      <a:endParaRPr lang="en-US" sz="2400" dirty="0"/>
                    </a:p>
                  </a:txBody>
                  <a:tcPr/>
                </a:tc>
              </a:tr>
              <a:tr h="1005142">
                <a:tc>
                  <a:txBody>
                    <a:bodyPr/>
                    <a:lstStyle/>
                    <a:p>
                      <a:r>
                        <a:rPr lang="en-US" sz="2400" dirty="0" smtClean="0"/>
                        <a:t>Decision Tree Regression</a:t>
                      </a:r>
                      <a:endParaRPr lang="en-US" sz="2400" dirty="0"/>
                    </a:p>
                  </a:txBody>
                  <a:tcPr/>
                </a:tc>
                <a:tc>
                  <a:txBody>
                    <a:bodyPr/>
                    <a:lstStyle/>
                    <a:p>
                      <a:r>
                        <a:rPr lang="en-US" sz="2400" dirty="0" smtClean="0"/>
                        <a:t>48.865410192892206</a:t>
                      </a:r>
                      <a:endParaRPr lang="en-US" sz="2400" dirty="0"/>
                    </a:p>
                  </a:txBody>
                  <a:tcPr/>
                </a:tc>
                <a:tc>
                  <a:txBody>
                    <a:bodyPr/>
                    <a:lstStyle/>
                    <a:p>
                      <a:r>
                        <a:rPr lang="en-US" sz="2400" dirty="0" smtClean="0"/>
                        <a:t>0.4161629680485319</a:t>
                      </a:r>
                      <a:endParaRPr lang="en-US" sz="2400" dirty="0"/>
                    </a:p>
                  </a:txBody>
                  <a:tcPr/>
                </a:tc>
              </a:tr>
              <a:tr h="1005142">
                <a:tc>
                  <a:txBody>
                    <a:bodyPr/>
                    <a:lstStyle/>
                    <a:p>
                      <a:r>
                        <a:rPr lang="en-US" sz="2400" dirty="0" smtClean="0"/>
                        <a:t>Random Forest Regression</a:t>
                      </a:r>
                      <a:endParaRPr lang="en-US" sz="2400" dirty="0"/>
                    </a:p>
                  </a:txBody>
                  <a:tcPr/>
                </a:tc>
                <a:tc>
                  <a:txBody>
                    <a:bodyPr/>
                    <a:lstStyle/>
                    <a:p>
                      <a:r>
                        <a:rPr lang="en-US" sz="2400" dirty="0" smtClean="0"/>
                        <a:t>48.44411027965156</a:t>
                      </a:r>
                      <a:endParaRPr lang="en-US" sz="2400" dirty="0"/>
                    </a:p>
                  </a:txBody>
                  <a:tcPr/>
                </a:tc>
                <a:tc>
                  <a:txBody>
                    <a:bodyPr/>
                    <a:lstStyle/>
                    <a:p>
                      <a:r>
                        <a:rPr lang="en-US" sz="2400" dirty="0" smtClean="0"/>
                        <a:t>0.4211966000171756</a:t>
                      </a:r>
                      <a:endParaRPr lang="en-US" sz="24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896860" cy="677108"/>
          </a:xfrm>
        </p:spPr>
        <p:txBody>
          <a:bodyPr/>
          <a:lstStyle/>
          <a:p>
            <a:r>
              <a:rPr lang="en-US" dirty="0" smtClean="0"/>
              <a:t>Conclusion</a:t>
            </a:r>
            <a:endParaRPr lang="en-US" dirty="0"/>
          </a:p>
        </p:txBody>
      </p:sp>
      <p:sp>
        <p:nvSpPr>
          <p:cNvPr id="3" name="Text Placeholder 2"/>
          <p:cNvSpPr>
            <a:spLocks noGrp="1"/>
          </p:cNvSpPr>
          <p:nvPr>
            <p:ph type="body" idx="1"/>
          </p:nvPr>
        </p:nvSpPr>
        <p:spPr>
          <a:xfrm>
            <a:off x="76200" y="914400"/>
            <a:ext cx="9067800" cy="5847755"/>
          </a:xfrm>
        </p:spPr>
        <p:txBody>
          <a:bodyPr/>
          <a:lstStyle/>
          <a:p>
            <a:pPr algn="l"/>
            <a:r>
              <a:rPr lang="en-US" sz="2800" dirty="0" smtClean="0"/>
              <a:t>In this project the focus was  on data exploration. we performed data cleaning and feature engineering, where we imputed missing values and solved other irregularities, made new features and also made the data model-friendly by one-hot-coding. Finally we made regression, decision tree, and random forest model and got a glimpse of how to tune them for better results.</a:t>
            </a:r>
          </a:p>
          <a:p>
            <a:pPr algn="l"/>
            <a:endParaRPr lang="en-US" sz="2800" dirty="0" smtClean="0"/>
          </a:p>
          <a:p>
            <a:r>
              <a:rPr lang="en-US" sz="4400" dirty="0" smtClean="0"/>
              <a:t>Future Works</a:t>
            </a:r>
          </a:p>
          <a:p>
            <a:r>
              <a:rPr lang="en-US" sz="2800" dirty="0" smtClean="0"/>
              <a:t>There is also another popular Machine Learning model for sales forecasting called Time Series Analysis. In future I try to implement Time Series Analysis for better outcomes.</a:t>
            </a:r>
          </a:p>
          <a:p>
            <a:pPr algn="l"/>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69" y="163829"/>
            <a:ext cx="7896860" cy="677108"/>
          </a:xfrm>
        </p:spPr>
        <p:txBody>
          <a:bodyPr/>
          <a:lstStyle/>
          <a:p>
            <a:r>
              <a:rPr lang="en-US" dirty="0" smtClean="0"/>
              <a:t>                    Appendix</a:t>
            </a:r>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0" y="914400"/>
            <a:ext cx="3505200" cy="220980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3657601" y="838200"/>
            <a:ext cx="3048000" cy="2590800"/>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6553200" y="914400"/>
            <a:ext cx="2590800" cy="2514600"/>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0" y="3276600"/>
            <a:ext cx="3657600" cy="2438400"/>
          </a:xfrm>
          <a:prstGeom prst="rect">
            <a:avLst/>
          </a:prstGeom>
        </p:spPr>
      </p:pic>
      <p:pic>
        <p:nvPicPr>
          <p:cNvPr id="10" name="Image2"/>
          <p:cNvPicPr/>
          <p:nvPr/>
        </p:nvPicPr>
        <p:blipFill>
          <a:blip r:embed="rId5" cstate="print"/>
          <a:stretch>
            <a:fillRect/>
          </a:stretch>
        </p:blipFill>
        <p:spPr bwMode="auto">
          <a:xfrm>
            <a:off x="3657600" y="3200400"/>
            <a:ext cx="5486400" cy="2895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8170" y="497840"/>
            <a:ext cx="2868930" cy="695960"/>
          </a:xfrm>
          <a:prstGeom prst="rect">
            <a:avLst/>
          </a:prstGeom>
        </p:spPr>
        <p:txBody>
          <a:bodyPr vert="horz" wrap="square" lIns="0" tIns="12700" rIns="0" bIns="0" rtlCol="0">
            <a:spAutoFit/>
          </a:bodyPr>
          <a:lstStyle/>
          <a:p>
            <a:pPr marL="12700">
              <a:lnSpc>
                <a:spcPct val="100000"/>
              </a:lnSpc>
              <a:spcBef>
                <a:spcPts val="100"/>
              </a:spcBef>
            </a:pPr>
            <a:r>
              <a:rPr spc="-10" dirty="0"/>
              <a:t>I</a:t>
            </a:r>
            <a:r>
              <a:rPr spc="5" dirty="0"/>
              <a:t>n</a:t>
            </a:r>
            <a:r>
              <a:rPr dirty="0"/>
              <a:t>t</a:t>
            </a:r>
            <a:r>
              <a:rPr spc="-5" dirty="0"/>
              <a:t>r</a:t>
            </a:r>
            <a:r>
              <a:rPr spc="10" dirty="0"/>
              <a:t>o</a:t>
            </a:r>
            <a:r>
              <a:rPr spc="5" dirty="0"/>
              <a:t>d</a:t>
            </a:r>
            <a:r>
              <a:rPr spc="-5" dirty="0"/>
              <a:t>u</a:t>
            </a:r>
            <a:r>
              <a:rPr dirty="0"/>
              <a:t>cti</a:t>
            </a:r>
            <a:r>
              <a:rPr spc="10" dirty="0"/>
              <a:t>o</a:t>
            </a:r>
            <a:r>
              <a:rPr dirty="0"/>
              <a:t>n</a:t>
            </a:r>
          </a:p>
        </p:txBody>
      </p:sp>
      <p:sp>
        <p:nvSpPr>
          <p:cNvPr id="5" name="object 5"/>
          <p:cNvSpPr txBox="1">
            <a:spLocks noGrp="1"/>
          </p:cNvSpPr>
          <p:nvPr>
            <p:ph sz="half" idx="3"/>
          </p:nvPr>
        </p:nvSpPr>
        <p:spPr>
          <a:xfrm>
            <a:off x="0" y="2209800"/>
            <a:ext cx="8763000" cy="1892825"/>
          </a:xfrm>
          <a:prstGeom prst="rect">
            <a:avLst/>
          </a:prstGeom>
        </p:spPr>
        <p:txBody>
          <a:bodyPr vert="horz" wrap="square" lIns="0" tIns="45719" rIns="0" bIns="0" rtlCol="0">
            <a:spAutoFit/>
          </a:bodyPr>
          <a:lstStyle/>
          <a:p>
            <a:pPr marL="469900" indent="-457200" algn="just">
              <a:lnSpc>
                <a:spcPct val="100000"/>
              </a:lnSpc>
              <a:spcBef>
                <a:spcPts val="359"/>
              </a:spcBef>
              <a:tabLst>
                <a:tab pos="469265" algn="l"/>
                <a:tab pos="469900" algn="l"/>
              </a:tabLst>
            </a:pPr>
            <a:r>
              <a:rPr lang="en-US" sz="2400" spc="-5" dirty="0" smtClean="0">
                <a:solidFill>
                  <a:srgbClr val="4E3A2F"/>
                </a:solidFill>
                <a:latin typeface="Arial"/>
                <a:cs typeface="Arial"/>
              </a:rPr>
              <a:t>   </a:t>
            </a:r>
            <a:r>
              <a:rPr lang="en-US" sz="2400" spc="-5" dirty="0" smtClean="0">
                <a:solidFill>
                  <a:srgbClr val="4E3A2F"/>
                </a:solidFill>
                <a:latin typeface="Arial"/>
                <a:cs typeface="Arial"/>
              </a:rPr>
              <a:t>   </a:t>
            </a:r>
            <a:r>
              <a:rPr lang="en-US" sz="2400" spc="-5" dirty="0" smtClean="0">
                <a:latin typeface="Arial"/>
                <a:cs typeface="Arial"/>
              </a:rPr>
              <a:t>An </a:t>
            </a:r>
            <a:r>
              <a:rPr lang="en-US" sz="2400" spc="-5" dirty="0" smtClean="0">
                <a:latin typeface="Arial"/>
                <a:cs typeface="Arial"/>
              </a:rPr>
              <a:t>estimate of  sales </a:t>
            </a:r>
            <a:r>
              <a:rPr lang="en-US" sz="2400" spc="-10" dirty="0" smtClean="0">
                <a:latin typeface="Arial"/>
                <a:cs typeface="Arial"/>
              </a:rPr>
              <a:t>in </a:t>
            </a:r>
            <a:r>
              <a:rPr lang="en-US" sz="2400" spc="-5" dirty="0" smtClean="0">
                <a:latin typeface="Arial"/>
                <a:cs typeface="Arial"/>
              </a:rPr>
              <a:t>physical units (or monetary  value) for </a:t>
            </a:r>
            <a:r>
              <a:rPr lang="en-US" sz="2400" dirty="0" smtClean="0">
                <a:latin typeface="Arial"/>
                <a:cs typeface="Arial"/>
              </a:rPr>
              <a:t>a </a:t>
            </a:r>
            <a:r>
              <a:rPr lang="en-US" sz="2400" spc="-5" dirty="0" smtClean="0">
                <a:latin typeface="Arial"/>
                <a:cs typeface="Arial"/>
              </a:rPr>
              <a:t>specified </a:t>
            </a:r>
            <a:r>
              <a:rPr lang="en-US" sz="2400" dirty="0" smtClean="0">
                <a:latin typeface="Arial"/>
                <a:cs typeface="Arial"/>
              </a:rPr>
              <a:t>future </a:t>
            </a:r>
            <a:r>
              <a:rPr lang="en-US" sz="2400" spc="-5" dirty="0" smtClean="0">
                <a:latin typeface="Arial"/>
                <a:cs typeface="Arial"/>
              </a:rPr>
              <a:t>period under  proposed marketing </a:t>
            </a:r>
            <a:r>
              <a:rPr lang="en-US" sz="2400" dirty="0" smtClean="0">
                <a:latin typeface="Arial"/>
                <a:cs typeface="Arial"/>
              </a:rPr>
              <a:t>plan </a:t>
            </a:r>
            <a:r>
              <a:rPr lang="en-US" sz="2400" spc="-5" dirty="0" smtClean="0">
                <a:latin typeface="Arial"/>
                <a:cs typeface="Arial"/>
              </a:rPr>
              <a:t>or program </a:t>
            </a:r>
            <a:r>
              <a:rPr lang="en-US" sz="2400" dirty="0" smtClean="0">
                <a:latin typeface="Arial"/>
                <a:cs typeface="Arial"/>
              </a:rPr>
              <a:t>and  under </a:t>
            </a:r>
            <a:r>
              <a:rPr lang="en-US" sz="2400" spc="-5" dirty="0" smtClean="0">
                <a:latin typeface="Arial"/>
                <a:cs typeface="Arial"/>
              </a:rPr>
              <a:t>the </a:t>
            </a:r>
            <a:r>
              <a:rPr lang="en-US" sz="2400" dirty="0" smtClean="0">
                <a:latin typeface="Arial"/>
                <a:cs typeface="Arial"/>
              </a:rPr>
              <a:t>assumed </a:t>
            </a:r>
            <a:r>
              <a:rPr lang="en-US" sz="2400" spc="-10" dirty="0" smtClean="0">
                <a:latin typeface="Arial"/>
                <a:cs typeface="Arial"/>
              </a:rPr>
              <a:t>set </a:t>
            </a:r>
            <a:r>
              <a:rPr lang="en-US" sz="2400" spc="-5" dirty="0" smtClean="0">
                <a:latin typeface="Arial"/>
                <a:cs typeface="Arial"/>
              </a:rPr>
              <a:t>of economic </a:t>
            </a:r>
            <a:r>
              <a:rPr lang="en-US" sz="2400" dirty="0" smtClean="0">
                <a:latin typeface="Arial"/>
                <a:cs typeface="Arial"/>
              </a:rPr>
              <a:t>and  </a:t>
            </a:r>
            <a:r>
              <a:rPr lang="en-US" sz="2400" spc="-5" dirty="0" smtClean="0">
                <a:latin typeface="Arial"/>
                <a:cs typeface="Arial"/>
              </a:rPr>
              <a:t>other </a:t>
            </a:r>
            <a:r>
              <a:rPr lang="en-US" sz="2400" dirty="0" smtClean="0">
                <a:latin typeface="Arial"/>
                <a:cs typeface="Arial"/>
              </a:rPr>
              <a:t>forces </a:t>
            </a:r>
            <a:r>
              <a:rPr lang="en-US" sz="2400" spc="-5" dirty="0" smtClean="0">
                <a:latin typeface="Arial"/>
                <a:cs typeface="Arial"/>
              </a:rPr>
              <a:t>outside </a:t>
            </a:r>
            <a:r>
              <a:rPr lang="en-US" sz="2400" dirty="0" smtClean="0">
                <a:latin typeface="Arial"/>
                <a:cs typeface="Arial"/>
              </a:rPr>
              <a:t>the </a:t>
            </a:r>
            <a:r>
              <a:rPr lang="en-US" sz="2400" spc="-5" dirty="0" smtClean="0">
                <a:latin typeface="Arial"/>
                <a:cs typeface="Arial"/>
              </a:rPr>
              <a:t>organization </a:t>
            </a:r>
            <a:r>
              <a:rPr lang="en-US" sz="2400" dirty="0" smtClean="0">
                <a:latin typeface="Arial"/>
                <a:cs typeface="Arial"/>
              </a:rPr>
              <a:t>for  which the </a:t>
            </a:r>
            <a:r>
              <a:rPr lang="en-US" sz="2400" spc="-5" dirty="0" smtClean="0">
                <a:latin typeface="Arial"/>
                <a:cs typeface="Arial"/>
              </a:rPr>
              <a:t>forecast is</a:t>
            </a:r>
            <a:r>
              <a:rPr lang="en-US" sz="2400" spc="-100" dirty="0" smtClean="0">
                <a:latin typeface="Arial"/>
                <a:cs typeface="Arial"/>
              </a:rPr>
              <a:t> </a:t>
            </a:r>
            <a:r>
              <a:rPr lang="en-US" sz="2400" spc="-5" dirty="0" smtClean="0">
                <a:latin typeface="Arial"/>
                <a:cs typeface="Arial"/>
              </a:rPr>
              <a:t>made.</a:t>
            </a:r>
            <a:endParaRPr sz="2400" spc="-5"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69" y="163829"/>
            <a:ext cx="7896860" cy="677108"/>
          </a:xfrm>
        </p:spPr>
        <p:txBody>
          <a:bodyPr/>
          <a:lstStyle/>
          <a:p>
            <a:r>
              <a:rPr lang="en-US" dirty="0" smtClean="0"/>
              <a:t>Problem Statement</a:t>
            </a:r>
            <a:endParaRPr lang="en-US" dirty="0"/>
          </a:p>
        </p:txBody>
      </p:sp>
      <p:sp>
        <p:nvSpPr>
          <p:cNvPr id="3" name="Content Placeholder 2"/>
          <p:cNvSpPr>
            <a:spLocks noGrp="1"/>
          </p:cNvSpPr>
          <p:nvPr>
            <p:ph sz="half" idx="2"/>
          </p:nvPr>
        </p:nvSpPr>
        <p:spPr>
          <a:xfrm>
            <a:off x="457200" y="1758077"/>
            <a:ext cx="7924800" cy="2154436"/>
          </a:xfrm>
        </p:spPr>
        <p:txBody>
          <a:bodyPr/>
          <a:lstStyle/>
          <a:p>
            <a:pPr>
              <a:buFont typeface="Arial" pitchFamily="34" charset="0"/>
              <a:buChar char="•"/>
            </a:pPr>
            <a:r>
              <a:rPr lang="en-US" sz="2800" dirty="0" smtClean="0"/>
              <a:t>Point of Sales(POS)</a:t>
            </a:r>
          </a:p>
          <a:p>
            <a:pPr>
              <a:buFont typeface="Arial" pitchFamily="34" charset="0"/>
              <a:buChar char="•"/>
            </a:pPr>
            <a:r>
              <a:rPr lang="en-US" sz="2800" dirty="0" smtClean="0"/>
              <a:t>Customer Retention</a:t>
            </a:r>
          </a:p>
          <a:p>
            <a:pPr>
              <a:buFont typeface="Arial" pitchFamily="34" charset="0"/>
              <a:buChar char="•"/>
            </a:pPr>
            <a:r>
              <a:rPr lang="en-US" sz="2800" dirty="0" smtClean="0"/>
              <a:t>Characteristics of Product</a:t>
            </a:r>
          </a:p>
          <a:p>
            <a:pPr>
              <a:buFont typeface="Arial" pitchFamily="34" charset="0"/>
              <a:buChar char="•"/>
            </a:pPr>
            <a:r>
              <a:rPr lang="en-US" sz="2800" dirty="0" smtClean="0"/>
              <a:t>Statistical Learning</a:t>
            </a:r>
          </a:p>
          <a:p>
            <a:pPr>
              <a:buFont typeface="Arial" pitchFamily="34" charset="0"/>
              <a:buChar char="•"/>
            </a:pPr>
            <a:r>
              <a:rPr lang="en-US" sz="2800" dirty="0" smtClean="0"/>
              <a:t>Predictive Models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366771" y="304800"/>
            <a:ext cx="4177029" cy="689932"/>
          </a:xfrm>
          <a:prstGeom prst="rect">
            <a:avLst/>
          </a:prstGeom>
        </p:spPr>
        <p:txBody>
          <a:bodyPr vert="horz" wrap="square" lIns="0" tIns="12700" rIns="0" bIns="0" rtlCol="0">
            <a:spAutoFit/>
          </a:bodyPr>
          <a:lstStyle/>
          <a:p>
            <a:pPr marL="12700">
              <a:lnSpc>
                <a:spcPct val="100000"/>
              </a:lnSpc>
              <a:spcBef>
                <a:spcPts val="100"/>
              </a:spcBef>
            </a:pPr>
            <a:r>
              <a:rPr lang="en-US" dirty="0" smtClean="0"/>
              <a:t>Motivation</a:t>
            </a:r>
            <a:endParaRPr dirty="0"/>
          </a:p>
        </p:txBody>
      </p:sp>
      <p:sp>
        <p:nvSpPr>
          <p:cNvPr id="6" name="Text Placeholder 5"/>
          <p:cNvSpPr>
            <a:spLocks noGrp="1"/>
          </p:cNvSpPr>
          <p:nvPr>
            <p:ph type="body" idx="1"/>
          </p:nvPr>
        </p:nvSpPr>
        <p:spPr>
          <a:xfrm>
            <a:off x="228600" y="1377077"/>
            <a:ext cx="8763000" cy="3447098"/>
          </a:xfrm>
        </p:spPr>
        <p:txBody>
          <a:bodyPr/>
          <a:lstStyle/>
          <a:p>
            <a:pPr>
              <a:buFont typeface="Arial" pitchFamily="34" charset="0"/>
              <a:buChar char="•"/>
            </a:pPr>
            <a:endParaRPr lang="en-US" sz="2800" dirty="0" smtClean="0"/>
          </a:p>
          <a:p>
            <a:pPr>
              <a:buFont typeface="Arial" pitchFamily="34" charset="0"/>
              <a:buChar char="•"/>
            </a:pPr>
            <a:r>
              <a:rPr lang="en-US" sz="2400" dirty="0" smtClean="0"/>
              <a:t>To spot potential issues while there's still time to avoid or mitigate them.</a:t>
            </a:r>
          </a:p>
          <a:p>
            <a:pPr>
              <a:buFont typeface="Arial" pitchFamily="34" charset="0"/>
              <a:buChar char="•"/>
            </a:pPr>
            <a:r>
              <a:rPr lang="en-US" sz="2400" dirty="0" smtClean="0"/>
              <a:t> Can create a forecast every day </a:t>
            </a:r>
          </a:p>
          <a:p>
            <a:pPr>
              <a:buFont typeface="Arial" pitchFamily="34" charset="0"/>
              <a:buChar char="•"/>
            </a:pPr>
            <a:r>
              <a:rPr lang="en-US" sz="2400" dirty="0" smtClean="0"/>
              <a:t>They don't need to be perfect to be valuable.</a:t>
            </a:r>
          </a:p>
          <a:p>
            <a:pPr>
              <a:buFont typeface="Arial" pitchFamily="34" charset="0"/>
              <a:buChar char="•"/>
            </a:pPr>
            <a:r>
              <a:rPr lang="en-US" sz="2400" dirty="0" smtClean="0"/>
              <a:t>Manage and forecast sales</a:t>
            </a:r>
          </a:p>
          <a:p>
            <a:pPr>
              <a:buFont typeface="Arial" pitchFamily="34" charset="0"/>
              <a:buChar char="•"/>
            </a:pPr>
            <a:r>
              <a:rPr lang="en-US" sz="2400" dirty="0" smtClean="0"/>
              <a:t>Automate customer, product, supplier management on the system</a:t>
            </a:r>
          </a:p>
          <a:p>
            <a:pPr>
              <a:buFont typeface="Arial" pitchFamily="34" charset="0"/>
              <a:buChar char="•"/>
            </a:pPr>
            <a:r>
              <a:rPr lang="en-US" sz="2400" dirty="0" smtClean="0"/>
              <a:t>Manage system access and roles on the system</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69" y="163829"/>
            <a:ext cx="7896860" cy="677108"/>
          </a:xfrm>
        </p:spPr>
        <p:txBody>
          <a:bodyPr/>
          <a:lstStyle/>
          <a:p>
            <a:r>
              <a:rPr lang="en-US" dirty="0" smtClean="0"/>
              <a:t>                    </a:t>
            </a:r>
            <a:r>
              <a:rPr lang="en-US" dirty="0" err="1" smtClean="0"/>
              <a:t>Releated</a:t>
            </a:r>
            <a:r>
              <a:rPr lang="en-US" dirty="0" smtClean="0"/>
              <a:t> Work</a:t>
            </a:r>
            <a:endParaRPr lang="en-US" dirty="0"/>
          </a:p>
        </p:txBody>
      </p:sp>
      <p:sp>
        <p:nvSpPr>
          <p:cNvPr id="3" name="Text Placeholder 2"/>
          <p:cNvSpPr>
            <a:spLocks noGrp="1"/>
          </p:cNvSpPr>
          <p:nvPr>
            <p:ph type="body" idx="1"/>
          </p:nvPr>
        </p:nvSpPr>
        <p:spPr>
          <a:xfrm>
            <a:off x="914400" y="1905000"/>
            <a:ext cx="7499350" cy="1107996"/>
          </a:xfrm>
        </p:spPr>
        <p:txBody>
          <a:bodyPr/>
          <a:lstStyle/>
          <a:p>
            <a:pPr>
              <a:buFont typeface="Arial" pitchFamily="34" charset="0"/>
              <a:buChar char="•"/>
            </a:pPr>
            <a:r>
              <a:rPr lang="en-US" sz="2400" dirty="0" smtClean="0"/>
              <a:t>Subjective (Delphi </a:t>
            </a:r>
            <a:r>
              <a:rPr lang="en-US" sz="2400" dirty="0" err="1" smtClean="0"/>
              <a:t>Method,Sales</a:t>
            </a:r>
            <a:r>
              <a:rPr lang="en-US" sz="2400" dirty="0" smtClean="0"/>
              <a:t> force composite method)</a:t>
            </a:r>
          </a:p>
          <a:p>
            <a:pPr>
              <a:buFont typeface="Arial" pitchFamily="34" charset="0"/>
              <a:buChar char="•"/>
            </a:pPr>
            <a:endParaRPr lang="en-US" sz="2400" dirty="0" smtClean="0"/>
          </a:p>
          <a:p>
            <a:pPr>
              <a:buFont typeface="Arial" pitchFamily="34" charset="0"/>
              <a:buChar char="•"/>
            </a:pPr>
            <a:r>
              <a:rPr lang="en-US" sz="2400" dirty="0" smtClean="0"/>
              <a:t>Objective (Regression Analysis)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896860" cy="677108"/>
          </a:xfrm>
        </p:spPr>
        <p:txBody>
          <a:bodyPr/>
          <a:lstStyle/>
          <a:p>
            <a:r>
              <a:rPr lang="en-US" dirty="0" smtClean="0"/>
              <a:t>                    Methodology</a:t>
            </a:r>
            <a:endParaRPr lang="en-US" dirty="0"/>
          </a:p>
        </p:txBody>
      </p:sp>
      <p:sp>
        <p:nvSpPr>
          <p:cNvPr id="4" name="Content Placeholder 3"/>
          <p:cNvSpPr>
            <a:spLocks noGrp="1"/>
          </p:cNvSpPr>
          <p:nvPr>
            <p:ph sz="half" idx="3"/>
          </p:nvPr>
        </p:nvSpPr>
        <p:spPr>
          <a:xfrm>
            <a:off x="152400" y="990600"/>
            <a:ext cx="8424544" cy="1354217"/>
          </a:xfrm>
        </p:spPr>
        <p:txBody>
          <a:bodyPr/>
          <a:lstStyle/>
          <a:p>
            <a:r>
              <a:rPr lang="en-US" sz="2400" dirty="0" smtClean="0"/>
              <a:t>The proposed methodology aims to make a predictive model for Future Sales Prediction system </a:t>
            </a:r>
            <a:endParaRPr lang="en-US" dirty="0" smtClean="0"/>
          </a:p>
          <a:p>
            <a:r>
              <a:rPr lang="en-US" dirty="0" smtClean="0"/>
              <a:t> </a:t>
            </a:r>
          </a:p>
          <a:p>
            <a:endParaRPr lang="en-US" dirty="0"/>
          </a:p>
        </p:txBody>
      </p:sp>
      <p:sp>
        <p:nvSpPr>
          <p:cNvPr id="11" name="Content Placeholder 2"/>
          <p:cNvSpPr>
            <a:spLocks noGrp="1"/>
          </p:cNvSpPr>
          <p:nvPr>
            <p:ph sz="half" idx="2"/>
          </p:nvPr>
        </p:nvSpPr>
        <p:spPr>
          <a:xfrm>
            <a:off x="457200" y="1752600"/>
            <a:ext cx="8382000" cy="6001643"/>
          </a:xfrm>
        </p:spPr>
        <p:txBody>
          <a:bodyPr/>
          <a:lstStyle/>
          <a:p>
            <a:pPr>
              <a:buFont typeface="Arial" pitchFamily="34" charset="0"/>
              <a:buChar char="•"/>
            </a:pPr>
            <a:r>
              <a:rPr lang="en-US" sz="2400" dirty="0" smtClean="0"/>
              <a:t>Making some hypothesis about what factors could potentially affect the outcome of the problem statement</a:t>
            </a:r>
          </a:p>
          <a:p>
            <a:pPr>
              <a:buFont typeface="Arial" pitchFamily="34" charset="0"/>
              <a:buChar char="•"/>
            </a:pPr>
            <a:r>
              <a:rPr lang="en-US" sz="2400" dirty="0" smtClean="0"/>
              <a:t>Collecting Data</a:t>
            </a:r>
          </a:p>
          <a:p>
            <a:pPr>
              <a:buFont typeface="Arial" pitchFamily="34" charset="0"/>
              <a:buChar char="•"/>
            </a:pPr>
            <a:r>
              <a:rPr lang="en-US" sz="2400" dirty="0" smtClean="0"/>
              <a:t>Data Exploration</a:t>
            </a:r>
          </a:p>
          <a:p>
            <a:pPr>
              <a:buFont typeface="Arial" pitchFamily="34" charset="0"/>
              <a:buChar char="•"/>
            </a:pPr>
            <a:r>
              <a:rPr lang="en-US" sz="2400" dirty="0" smtClean="0"/>
              <a:t>Data Cleaning</a:t>
            </a:r>
          </a:p>
          <a:p>
            <a:pPr>
              <a:buFont typeface="Arial" pitchFamily="34" charset="0"/>
              <a:buChar char="•"/>
            </a:pPr>
            <a:r>
              <a:rPr lang="en-US" sz="2400" dirty="0" smtClean="0"/>
              <a:t>Feature Engineering</a:t>
            </a:r>
          </a:p>
          <a:p>
            <a:pPr>
              <a:buFont typeface="Arial" pitchFamily="34" charset="0"/>
              <a:buChar char="•"/>
            </a:pPr>
            <a:r>
              <a:rPr lang="en-US" sz="2400" dirty="0" smtClean="0"/>
              <a:t>Building a predictive Model</a:t>
            </a:r>
          </a:p>
          <a:p>
            <a:pPr>
              <a:buFont typeface="Arial" pitchFamily="34" charset="0"/>
              <a:buChar char="•"/>
            </a:pPr>
            <a:r>
              <a:rPr lang="en-US" sz="2400" dirty="0" smtClean="0"/>
              <a:t>Predicting</a:t>
            </a:r>
          </a:p>
          <a:p>
            <a:pPr>
              <a:buFont typeface="Arial" pitchFamily="34" charset="0"/>
              <a:buChar char="•"/>
            </a:pPr>
            <a:r>
              <a:rPr lang="en-US" sz="2400" dirty="0" smtClean="0"/>
              <a:t>Evaluation Of Predicted Outcomes</a:t>
            </a:r>
          </a:p>
          <a:p>
            <a:pPr>
              <a:buFont typeface="Arial" pitchFamily="34" charset="0"/>
              <a:buChar char="•"/>
            </a:pPr>
            <a:r>
              <a:rPr lang="en-US" sz="2400" dirty="0" smtClean="0"/>
              <a:t>Hypothesis Generation</a:t>
            </a:r>
          </a:p>
          <a:p>
            <a:pPr>
              <a:buFont typeface="Arial" pitchFamily="34" charset="0"/>
              <a:buChar char="•"/>
            </a:pPr>
            <a:r>
              <a:rPr lang="en-US" sz="2400" dirty="0" smtClean="0"/>
              <a:t>Market Test Method</a:t>
            </a:r>
          </a:p>
          <a:p>
            <a:pPr>
              <a:buFont typeface="Arial" pitchFamily="34" charset="0"/>
              <a:buChar char="•"/>
            </a:pPr>
            <a:r>
              <a:rPr lang="en-US" sz="2400" dirty="0" smtClean="0"/>
              <a:t>Time Series Analysis</a:t>
            </a:r>
          </a:p>
          <a:p>
            <a:pPr>
              <a:buFont typeface="Arial" pitchFamily="34" charset="0"/>
              <a:buChar char="•"/>
            </a:pPr>
            <a:r>
              <a:rPr lang="en-US" sz="2400" dirty="0" smtClean="0"/>
              <a:t>Regression Analysis</a:t>
            </a:r>
          </a:p>
          <a:p>
            <a:pPr>
              <a:buFont typeface="Arial" pitchFamily="34" charset="0"/>
              <a:buChar char="•"/>
            </a:pPr>
            <a:r>
              <a:rPr lang="en-US" sz="2400" dirty="0" err="1" smtClean="0"/>
              <a:t>ExponentialSmoothing</a:t>
            </a:r>
            <a:endParaRPr lang="en-US" sz="2400" dirty="0" smtClean="0"/>
          </a:p>
          <a:p>
            <a:pPr>
              <a:buFont typeface="Arial" pitchFamily="34" charset="0"/>
              <a:buChar char="•"/>
            </a:pPr>
            <a:endParaRPr lang="en-US" dirty="0" smtClean="0"/>
          </a:p>
          <a:p>
            <a:pPr>
              <a:buFont typeface="Arial" pitchFamily="34" charset="0"/>
              <a:buChar char="•"/>
            </a:pPr>
            <a:endParaRPr lang="en-US" b="1" dirty="0" smtClean="0"/>
          </a:p>
          <a:p>
            <a:pPr>
              <a:buFont typeface="Arial"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69" y="163829"/>
            <a:ext cx="7896860" cy="677108"/>
          </a:xfrm>
        </p:spPr>
        <p:txBody>
          <a:bodyPr/>
          <a:lstStyle/>
          <a:p>
            <a:pPr algn="ctr"/>
            <a:r>
              <a:rPr lang="en-US" dirty="0" smtClean="0"/>
              <a:t>Models</a:t>
            </a:r>
            <a:endParaRPr lang="en-US" dirty="0"/>
          </a:p>
        </p:txBody>
      </p:sp>
      <p:sp>
        <p:nvSpPr>
          <p:cNvPr id="3" name="Text Placeholder 2"/>
          <p:cNvSpPr>
            <a:spLocks noGrp="1"/>
          </p:cNvSpPr>
          <p:nvPr>
            <p:ph type="body" idx="1"/>
          </p:nvPr>
        </p:nvSpPr>
        <p:spPr>
          <a:xfrm>
            <a:off x="623568" y="838201"/>
            <a:ext cx="7104381" cy="3428999"/>
          </a:xfrm>
        </p:spPr>
        <p:txBody>
          <a:bodyPr/>
          <a:lstStyle/>
          <a:p>
            <a:pPr>
              <a:buFont typeface="Arial" pitchFamily="34" charset="0"/>
              <a:buChar char="•"/>
            </a:pPr>
            <a:r>
              <a:rPr lang="en-US" sz="2800" dirty="0" smtClean="0"/>
              <a:t>Linear Regression</a:t>
            </a:r>
          </a:p>
          <a:p>
            <a:pPr>
              <a:buFont typeface="Arial" pitchFamily="34" charset="0"/>
              <a:buChar char="•"/>
            </a:pPr>
            <a:r>
              <a:rPr lang="en-US" sz="2800" dirty="0" smtClean="0"/>
              <a:t>Lasso Regression</a:t>
            </a:r>
          </a:p>
          <a:p>
            <a:pPr>
              <a:buFont typeface="Arial" pitchFamily="34" charset="0"/>
              <a:buChar char="•"/>
            </a:pPr>
            <a:r>
              <a:rPr lang="en-US" sz="2800" dirty="0" err="1" smtClean="0"/>
              <a:t>Ada</a:t>
            </a:r>
            <a:r>
              <a:rPr lang="en-US" sz="2800" dirty="0" smtClean="0"/>
              <a:t> Boost Regression</a:t>
            </a:r>
          </a:p>
          <a:p>
            <a:pPr>
              <a:buFont typeface="Arial" pitchFamily="34" charset="0"/>
              <a:buChar char="•"/>
            </a:pPr>
            <a:r>
              <a:rPr lang="en-US" sz="2800" dirty="0" smtClean="0"/>
              <a:t>Ride Regression</a:t>
            </a:r>
          </a:p>
          <a:p>
            <a:pPr>
              <a:buFont typeface="Arial" pitchFamily="34" charset="0"/>
              <a:buChar char="•"/>
            </a:pPr>
            <a:r>
              <a:rPr lang="en-US" sz="2800" dirty="0" smtClean="0"/>
              <a:t>Decision Tree Regression</a:t>
            </a:r>
          </a:p>
          <a:p>
            <a:pPr>
              <a:buFont typeface="Arial" pitchFamily="34" charset="0"/>
              <a:buChar char="•"/>
            </a:pPr>
            <a:r>
              <a:rPr lang="en-US" sz="2800" dirty="0" smtClean="0"/>
              <a:t>Random Forest Regression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fontAlgn="t"/>
            <a:endParaRPr lang="en-US" dirty="0" smtClean="0"/>
          </a:p>
          <a:p>
            <a:pPr>
              <a:buFont typeface="Arial"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69" y="163829"/>
            <a:ext cx="7896860" cy="677108"/>
          </a:xfrm>
        </p:spPr>
        <p:txBody>
          <a:bodyPr/>
          <a:lstStyle/>
          <a:p>
            <a:pPr algn="ctr"/>
            <a:r>
              <a:rPr lang="en-US" dirty="0" smtClean="0"/>
              <a:t>Sample of Data Set</a:t>
            </a:r>
            <a:endParaRPr lang="en-US" dirty="0"/>
          </a:p>
        </p:txBody>
      </p:sp>
      <p:pic>
        <p:nvPicPr>
          <p:cNvPr id="4" name="Picture 3"/>
          <p:cNvPicPr/>
          <p:nvPr/>
        </p:nvPicPr>
        <p:blipFill>
          <a:blip r:embed="rId2" cstate="print"/>
          <a:stretch>
            <a:fillRect/>
          </a:stretch>
        </p:blipFill>
        <p:spPr bwMode="auto">
          <a:xfrm>
            <a:off x="0" y="1752600"/>
            <a:ext cx="8915400" cy="4648200"/>
          </a:xfrm>
          <a:prstGeom prst="rect">
            <a:avLst/>
          </a:prstGeom>
        </p:spPr>
      </p:pic>
      <p:sp>
        <p:nvSpPr>
          <p:cNvPr id="5" name="TextBox 4"/>
          <p:cNvSpPr txBox="1"/>
          <p:nvPr/>
        </p:nvSpPr>
        <p:spPr>
          <a:xfrm>
            <a:off x="0" y="1219200"/>
            <a:ext cx="2743200" cy="523220"/>
          </a:xfrm>
          <a:prstGeom prst="rect">
            <a:avLst/>
          </a:prstGeom>
          <a:noFill/>
        </p:spPr>
        <p:txBody>
          <a:bodyPr wrap="square" rtlCol="0">
            <a:spAutoFit/>
          </a:bodyPr>
          <a:lstStyle/>
          <a:p>
            <a:r>
              <a:rPr lang="en-US" sz="2800" b="1" dirty="0" smtClean="0"/>
              <a:t>Training Data Set</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tretch>
            <a:fillRect/>
          </a:stretch>
        </p:blipFill>
        <p:spPr bwMode="auto">
          <a:xfrm>
            <a:off x="0" y="1295400"/>
            <a:ext cx="9144000" cy="4648200"/>
          </a:xfrm>
          <a:prstGeom prst="rect">
            <a:avLst/>
          </a:prstGeom>
        </p:spPr>
      </p:pic>
      <p:sp>
        <p:nvSpPr>
          <p:cNvPr id="5" name="TextBox 4"/>
          <p:cNvSpPr txBox="1"/>
          <p:nvPr/>
        </p:nvSpPr>
        <p:spPr>
          <a:xfrm>
            <a:off x="0" y="619780"/>
            <a:ext cx="3352800" cy="523220"/>
          </a:xfrm>
          <a:prstGeom prst="rect">
            <a:avLst/>
          </a:prstGeom>
          <a:noFill/>
        </p:spPr>
        <p:txBody>
          <a:bodyPr wrap="square" rtlCol="0">
            <a:spAutoFit/>
          </a:bodyPr>
          <a:lstStyle/>
          <a:p>
            <a:r>
              <a:rPr lang="en-US" sz="2800" b="1" dirty="0" smtClean="0"/>
              <a:t>Test Data Set</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284</Words>
  <Application>Microsoft Office PowerPoint</Application>
  <PresentationFormat>On-screen Show (4:3)</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Introduction</vt:lpstr>
      <vt:lpstr>Problem Statement</vt:lpstr>
      <vt:lpstr>Motivation</vt:lpstr>
      <vt:lpstr>                    Releated Work</vt:lpstr>
      <vt:lpstr>                    Methodology</vt:lpstr>
      <vt:lpstr>Models</vt:lpstr>
      <vt:lpstr>Sample of Data Set</vt:lpstr>
      <vt:lpstr>PowerPoint Presentation</vt:lpstr>
      <vt:lpstr>Result Evaluation</vt:lpstr>
      <vt:lpstr>Conclusion</vt:lpstr>
      <vt:lpstr>                    Appendix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HAFIZ</dc:creator>
  <cp:lastModifiedBy>shamim</cp:lastModifiedBy>
  <cp:revision>41</cp:revision>
  <dcterms:created xsi:type="dcterms:W3CDTF">2021-02-21T11:45:03Z</dcterms:created>
  <dcterms:modified xsi:type="dcterms:W3CDTF">2022-02-22T11:26:57Z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2012-04-21T00:00:00Z</vt:filetime>
  </property>
  <property fmtid="{D5CDD505-2E9C-101B-9397-08002B2CF9AE}" pid="3" name="Creator">
    <vt:lpwstr>Impress</vt:lpwstr>
  </property>
  <property fmtid="{D5CDD505-2E9C-101B-9397-08002B2CF9AE}" pid="4" name="LastSaved">
    <vt:filetime>2012-04-21T00:00:00Z</vt:filetime>
  </property>
</Properties>
</file>