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74815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239758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941144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297871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38686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896325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461011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778083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228007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548326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09118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48329-F004-4EDB-B108-D208DDCAA0EA}"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73689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48329-F004-4EDB-B108-D208DDCAA0EA}" type="datetimeFigureOut">
              <a:rPr lang="en-IN" smtClean="0"/>
              <a:t>19-04-2024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842124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48329-F004-4EDB-B108-D208DDCAA0EA}" type="datetimeFigureOut">
              <a:rPr lang="en-IN" smtClean="0"/>
              <a:t>19-04-2024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16121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48329-F004-4EDB-B108-D208DDCAA0EA}" type="datetimeFigureOut">
              <a:rPr lang="en-IN" smtClean="0"/>
              <a:t>19-04-2024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31685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426605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355290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248329-F004-4EDB-B108-D208DDCAA0EA}" type="datetimeFigureOut">
              <a:rPr lang="en-IN" smtClean="0"/>
              <a:t>19-04-2024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AF44DD-7631-4340-854A-C2CC517A5F03}" type="slidenum">
              <a:rPr lang="en-IN" smtClean="0"/>
              <a:t>‹#›</a:t>
            </a:fld>
            <a:endParaRPr lang="en-IN"/>
          </a:p>
        </p:txBody>
      </p:sp>
    </p:spTree>
    <p:extLst>
      <p:ext uri="{BB962C8B-B14F-4D97-AF65-F5344CB8AC3E}">
        <p14:creationId xmlns:p14="http://schemas.microsoft.com/office/powerpoint/2010/main" val="323974876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www.python.org/doc/"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pi.org/project/pynpu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3666931" y="105772"/>
            <a:ext cx="6195525" cy="2387600"/>
          </a:xfrm>
        </p:spPr>
        <p:txBody>
          <a:bodyPr/>
          <a:lstStyle/>
          <a:p>
            <a:r>
              <a:rPr lang="en-US" b="1" dirty="0">
                <a:latin typeface="Times New Roman" panose="02020603050405020304" pitchFamily="18" charset="0"/>
                <a:cs typeface="Times New Roman" panose="02020603050405020304" pitchFamily="18" charset="0"/>
              </a:rPr>
              <a:t>                  KEYLOGGER</a:t>
            </a:r>
            <a:r>
              <a:rPr lang="en-US" dirty="0"/>
              <a:t> </a:t>
            </a:r>
            <a:endParaRPr lang="en-IN" dirty="0"/>
          </a:p>
        </p:txBody>
      </p:sp>
      <p:sp>
        <p:nvSpPr>
          <p:cNvPr id="1048587" name="Subtitle 2"/>
          <p:cNvSpPr>
            <a:spLocks noGrp="1"/>
          </p:cNvSpPr>
          <p:nvPr>
            <p:ph type="subTitle" idx="1"/>
          </p:nvPr>
        </p:nvSpPr>
        <p:spPr>
          <a:xfrm>
            <a:off x="4217437" y="4494229"/>
            <a:ext cx="7665016" cy="2167827"/>
          </a:xfrm>
        </p:spPr>
        <p:txBody>
          <a:bodyPr>
            <a:normAutofit/>
          </a:bodyPr>
          <a:lstStyle/>
          <a:p>
            <a:pPr algn="ctr"/>
            <a:r>
              <a:rPr lang="en-US" sz="2800" dirty="0">
                <a:solidFill>
                  <a:schemeClr val="accent4">
                    <a:lumMod val="50000"/>
                  </a:schemeClr>
                </a:solidFill>
                <a:latin typeface="Times New Roman" panose="02020603050405020304" pitchFamily="18" charset="0"/>
                <a:cs typeface="Times New Roman" panose="02020603050405020304" pitchFamily="18" charset="0"/>
              </a:rPr>
              <a:t>Presented By: </a:t>
            </a:r>
          </a:p>
          <a:p>
            <a:pPr algn="ctr"/>
            <a:r>
              <a:rPr lang="en-US" sz="2800" dirty="0">
                <a:solidFill>
                  <a:schemeClr val="accent4">
                    <a:lumMod val="50000"/>
                  </a:schemeClr>
                </a:solidFill>
                <a:latin typeface="Times New Roman" panose="02020603050405020304" pitchFamily="18" charset="0"/>
                <a:cs typeface="Times New Roman" panose="02020603050405020304" pitchFamily="18" charset="0"/>
              </a:rPr>
              <a:t>SHAMINA.D</a:t>
            </a:r>
          </a:p>
          <a:p>
            <a:pPr algn="ctr"/>
            <a:r>
              <a:rPr lang="en-US" sz="2800" dirty="0">
                <a:solidFill>
                  <a:schemeClr val="accent4">
                    <a:lumMod val="50000"/>
                  </a:schemeClr>
                </a:solidFill>
                <a:latin typeface="Times New Roman" panose="02020603050405020304" pitchFamily="18" charset="0"/>
                <a:cs typeface="Times New Roman" panose="02020603050405020304" pitchFamily="18" charset="0"/>
              </a:rPr>
              <a:t>  - M.I.E.T   ENGINEERING COLLEGE - CSE</a:t>
            </a:r>
            <a:endParaRPr lang="en-IN" sz="2800" dirty="0">
              <a:solidFill>
                <a:schemeClr val="accent4">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p>
            <a:r>
              <a:rPr lang="en-IN" sz="3000" b="1" i="0" dirty="0">
                <a:solidFill>
                  <a:srgbClr val="0D0D0D"/>
                </a:solidFill>
                <a:effectLst/>
                <a:latin typeface="Times New Roman" panose="02020603050405020304" pitchFamily="18" charset="0"/>
                <a:cs typeface="Times New Roman" panose="02020603050405020304" pitchFamily="18" charset="0"/>
              </a:rPr>
              <a:t>Future Scope</a:t>
            </a:r>
            <a:endParaRPr lang="en-IN" sz="3000" dirty="0">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p:txBody>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Future enhancements to the keylogger could include:</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Adding encryption functionality to secure keystroke logs.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Implementing remote logging capabilities for monitoring keystrokes across multiple devices.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Integrating machine learning algorithms for anomaly detection and pattern recognition in keystroke logs.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fr-FR" sz="3000" b="1" i="0" dirty="0">
                <a:solidFill>
                  <a:srgbClr val="0D0D0D"/>
                </a:solidFill>
                <a:effectLst/>
                <a:latin typeface="Times New Roman" panose="02020603050405020304" pitchFamily="18" charset="0"/>
                <a:cs typeface="Times New Roman" panose="02020603050405020304" pitchFamily="18" charset="0"/>
              </a:rPr>
              <a:t>References</a:t>
            </a:r>
            <a:br>
              <a:rPr lang="fr-FR" b="0" i="0" dirty="0">
                <a:solidFill>
                  <a:srgbClr val="0D0D0D"/>
                </a:solidFill>
                <a:effectLst/>
                <a:latin typeface="Söhne"/>
              </a:rPr>
            </a:br>
            <a:endParaRPr lang="en-IN" dirty="0"/>
          </a:p>
        </p:txBody>
      </p:sp>
      <p:sp>
        <p:nvSpPr>
          <p:cNvPr id="1048611" name="Content Placeholder 2"/>
          <p:cNvSpPr>
            <a:spLocks noGrp="1"/>
          </p:cNvSpPr>
          <p:nvPr>
            <p:ph idx="1"/>
          </p:nvPr>
        </p:nvSpPr>
        <p:spPr/>
        <p:txBody>
          <a:bodyPr/>
          <a:lstStyle/>
          <a:p>
            <a:pPr algn="l">
              <a:buFont typeface="Arial" panose="020B0604020202020204" pitchFamily="34" charset="0"/>
              <a:buChar char="•"/>
            </a:pPr>
            <a:r>
              <a:rPr lang="fr-FR" b="0" i="0" dirty="0">
                <a:solidFill>
                  <a:srgbClr val="0D0D0D"/>
                </a:solidFill>
                <a:effectLst/>
                <a:latin typeface="Söhne"/>
              </a:rPr>
              <a:t>Python Documentation: </a:t>
            </a:r>
            <a:r>
              <a:rPr lang="fr-FR" b="0" i="0" u="none" strike="noStrike" dirty="0">
                <a:solidFill>
                  <a:srgbClr val="0D0D0D"/>
                </a:solidFill>
                <a:effectLst/>
                <a:latin typeface="Söhne"/>
                <a:hlinkClick r:id="rId2"/>
              </a:rPr>
              <a:t>https://www.python.org/doc/</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Tkinter Documentation: </a:t>
            </a:r>
            <a:r>
              <a:rPr lang="fr-FR" b="0" i="0" u="none" strike="noStrike" dirty="0">
                <a:solidFill>
                  <a:srgbClr val="0D0D0D"/>
                </a:solidFill>
                <a:effectLst/>
                <a:latin typeface="Söhne"/>
                <a:hlinkClick r:id="rId3"/>
              </a:rPr>
              <a:t>https://docs.python.org/3/library/tkinter.html</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pynput Documentation: </a:t>
            </a:r>
            <a:r>
              <a:rPr lang="fr-FR" b="0" i="0" u="none" strike="noStrike" dirty="0">
                <a:solidFill>
                  <a:srgbClr val="0D0D0D"/>
                </a:solidFill>
                <a:effectLst/>
                <a:latin typeface="Söhne"/>
                <a:hlinkClick r:id="rId4"/>
              </a:rPr>
              <a:t>https://pypi.org/project/pynput/</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JSON Documentation: </a:t>
            </a:r>
            <a:r>
              <a:rPr lang="fr-FR" b="0" i="0" u="none" strike="noStrike" dirty="0">
                <a:solidFill>
                  <a:srgbClr val="0D0D0D"/>
                </a:solidFill>
                <a:effectLst/>
                <a:latin typeface="Söhne"/>
                <a:hlinkClick r:id="rId5"/>
              </a:rPr>
              <a:t>https://docs.python.org/3/library/json.html</a:t>
            </a:r>
            <a:endParaRPr lang="fr-FR" b="0" i="0" dirty="0">
              <a:solidFill>
                <a:srgbClr val="0D0D0D"/>
              </a:solidFill>
              <a:effectLst/>
              <a:latin typeface="Söhne"/>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1595535" y="-1194318"/>
            <a:ext cx="8629260" cy="7519081"/>
          </a:xfrm>
        </p:spPr>
        <p:txBody>
          <a:bodyPr>
            <a:normAutofit/>
          </a:bodyPr>
          <a:lstStyle/>
          <a:p>
            <a:pPr marL="0" indent="0" algn="ctr">
              <a:buNone/>
            </a:pPr>
            <a:r>
              <a:rPr lang="en-US" sz="4500" b="1" dirty="0">
                <a:solidFill>
                  <a:srgbClr val="002060"/>
                </a:solidFill>
                <a:latin typeface="Times New Roman" panose="02020603050405020304" pitchFamily="18" charset="0"/>
                <a:cs typeface="Times New Roman" panose="02020603050405020304" pitchFamily="18" charset="0"/>
              </a:rPr>
              <a:t>THANK YOU</a:t>
            </a:r>
            <a:endParaRPr lang="en-IN" sz="4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OUTLINE</a:t>
            </a:r>
            <a:endParaRPr lang="en-IN" sz="3000" b="1" dirty="0">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p:txBody>
          <a:bodyPr>
            <a:normAutofit fontScale="79444" lnSpcReduction="20000"/>
          </a:bodyPr>
          <a:lstStyle/>
          <a:p>
            <a:pPr marL="305435" indent="-305435"/>
            <a:r>
              <a:rPr lang="en-US" sz="2400" dirty="0">
                <a:latin typeface="Times New Roman" panose="02020603050405020304" pitchFamily="18" charset="0"/>
                <a:ea typeface="+mn-lt"/>
                <a:cs typeface="Times New Roman" panose="02020603050405020304" pitchFamily="18" charset="0"/>
              </a:rPr>
              <a:t>Problem Statement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System Development Approach </a:t>
            </a:r>
          </a:p>
          <a:p>
            <a:pPr marL="305435" indent="-305435"/>
            <a:r>
              <a:rPr lang="en-US" sz="2400" dirty="0">
                <a:latin typeface="Times New Roman" panose="02020603050405020304" pitchFamily="18" charset="0"/>
                <a:ea typeface="+mn-lt"/>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Result </a:t>
            </a:r>
          </a:p>
          <a:p>
            <a:pPr marL="305435" indent="-305435"/>
            <a:r>
              <a:rPr lang="en-US" sz="2400"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Future Scope</a:t>
            </a:r>
          </a:p>
          <a:p>
            <a:pPr marL="305435" indent="-305435"/>
            <a:r>
              <a:rPr lang="en-US" sz="2400"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normAutofit/>
          </a:bodyPr>
          <a:lstStyle/>
          <a:p>
            <a:r>
              <a:rPr lang="en-US" sz="3000" b="1" i="0" dirty="0">
                <a:solidFill>
                  <a:srgbClr val="0D0D0D"/>
                </a:solidFill>
                <a:effectLst/>
                <a:latin typeface="Times New Roman" panose="02020603050405020304" pitchFamily="18" charset="0"/>
                <a:cs typeface="Times New Roman" panose="02020603050405020304" pitchFamily="18" charset="0"/>
              </a:rPr>
              <a:t>User Problem Statement</a:t>
            </a:r>
            <a:r>
              <a:rPr lang="en-US" sz="3000" b="0" i="0" dirty="0">
                <a:solidFill>
                  <a:srgbClr val="0D0D0D"/>
                </a:solidFill>
                <a:effectLst/>
                <a:latin typeface="Times New Roman" panose="02020603050405020304" pitchFamily="18" charset="0"/>
                <a:cs typeface="Times New Roman" panose="02020603050405020304" pitchFamily="18" charset="0"/>
              </a:rPr>
              <a:t> </a:t>
            </a:r>
            <a:endParaRPr lang="en-IN" sz="3000" dirty="0">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2052735" y="2267339"/>
            <a:ext cx="8901404" cy="3105288"/>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877888" y="633270"/>
            <a:ext cx="10515600" cy="1325563"/>
          </a:xfrm>
        </p:spPr>
        <p:txBody>
          <a:bodyPr>
            <a:normAutofit/>
          </a:bodyPr>
          <a:lstStyle/>
          <a:p>
            <a:r>
              <a:rPr lang="en-US" sz="3000" b="1" cap="none" dirty="0">
                <a:solidFill>
                  <a:srgbClr val="0D0D0D"/>
                </a:solidFill>
                <a:latin typeface="Times New Roman" panose="02020603050405020304" pitchFamily="18" charset="0"/>
                <a:cs typeface="Times New Roman" panose="02020603050405020304" pitchFamily="18" charset="0"/>
              </a:rPr>
              <a:t>PROPOSED SYSTEM/SOLUTION</a:t>
            </a:r>
            <a:endParaRPr lang="en-IN" sz="3000" dirty="0">
              <a:latin typeface="Times New Roman" panose="02020603050405020304" pitchFamily="18" charset="0"/>
              <a:cs typeface="Times New Roman" panose="02020603050405020304" pitchFamily="18" charset="0"/>
            </a:endParaRPr>
          </a:p>
        </p:txBody>
      </p:sp>
      <p:sp>
        <p:nvSpPr>
          <p:cNvPr id="1048598" name="Rectangle 4"/>
          <p:cNvSpPr>
            <a:spLocks noGrp="1" noChangeArrowheads="1"/>
          </p:cNvSpPr>
          <p:nvPr>
            <p:ph idx="1"/>
          </p:nvPr>
        </p:nvSpPr>
        <p:spPr bwMode="auto">
          <a:xfrm>
            <a:off x="1978089" y="2008005"/>
            <a:ext cx="8276253" cy="4370942"/>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proposed system offers a customizable keylogging solution implemented in Python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consists of the following components: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Captures keyboard input events in real-time, recording pressed, held, and released keys.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Cleans and preprocesses the collected keystroke data to ensure accuracy and consistency.</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Offers a user-friendly interface for initiating and terminating the keylogging process, ensuring ease of use for users.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Result: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Logs keystrokes in both text and JSON formats, providing users with flexibility in accessing and analyzing the recorded data.</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System approach</a:t>
            </a:r>
            <a:endParaRPr lang="en-IN" sz="3000" b="1" dirty="0">
              <a:latin typeface="Times New Roman" panose="02020603050405020304" pitchFamily="18" charset="0"/>
              <a:cs typeface="Times New Roman" panose="02020603050405020304" pitchFamily="18" charset="0"/>
            </a:endParaRPr>
          </a:p>
        </p:txBody>
      </p:sp>
      <p:sp>
        <p:nvSpPr>
          <p:cNvPr id="1048600" name="Rectangle 1"/>
          <p:cNvSpPr>
            <a:spLocks noGrp="1" noChangeArrowheads="1"/>
          </p:cNvSpPr>
          <p:nvPr>
            <p:ph idx="1"/>
          </p:nvPr>
        </p:nvSpPr>
        <p:spPr bwMode="auto">
          <a:xfrm>
            <a:off x="2006082" y="1938830"/>
            <a:ext cx="7912358" cy="4093943"/>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Utilize the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to capture keyboard input events in real-time.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Record pressed, held, and released keys, along with timestamps.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Clean and preprocess the captured keystroke data to handle any inconsistencies or anomalies.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Transform the data into a structured format suitable for analysis.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Implementation: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Develop event-driven functions to capture and log keystrokes.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 logic to distinguish between different key events (pressed, held, released).</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System approach[contd]</a:t>
            </a:r>
            <a:endParaRPr lang="en-IN" dirty="0"/>
          </a:p>
        </p:txBody>
      </p:sp>
      <p:sp>
        <p:nvSpPr>
          <p:cNvPr id="1048602"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Create a user-friendly interface using Tkinter or similar libraries to initiate and terminate the keylogging process.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Ensure the application's compatibility and usability across different operating systems.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Evaluation: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Assess the performance of the keylogging system based on metrics such as accuracy, efficiency, and resource usage.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Gather user feedback to identify areas for improvement and optimization.</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&amp; DEPLOYMENT</a:t>
            </a:r>
            <a:b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1048604" name="Rectangle 1"/>
          <p:cNvSpPr>
            <a:spLocks noGrp="1" noChangeArrowheads="1"/>
          </p:cNvSpPr>
          <p:nvPr>
            <p:ph idx="1"/>
          </p:nvPr>
        </p:nvSpPr>
        <p:spPr bwMode="auto">
          <a:xfrm>
            <a:off x="1707501" y="2174033"/>
            <a:ext cx="7132867" cy="3530838"/>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Keylogger Algorithm</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system employs event-driven programming to capture keyboard input events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It distinguishes between pressed, held, and released keys, generating corresponding log entries.</a:t>
            </a: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000" dirty="0">
              <a:solidFill>
                <a:srgbClr val="0D0D0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keylogger can be deployed on any system with Python installed. It operates in the background, logging keystrokes discreetly while the user continues with their regular activities.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Result</a:t>
            </a:r>
            <a:endParaRPr lang="en-IN" sz="3000" b="1" dirty="0">
              <a:latin typeface="Times New Roman" panose="02020603050405020304" pitchFamily="18" charset="0"/>
              <a:cs typeface="Times New Roman" panose="02020603050405020304" pitchFamily="18" charset="0"/>
            </a:endParaRPr>
          </a:p>
        </p:txBody>
      </p:sp>
      <p:pic>
        <p:nvPicPr>
          <p:cNvPr id="2097152" name="Content Placeholder 4"/>
          <p:cNvPicPr>
            <a:picLocks noGrp="1" noChangeAspect="1"/>
          </p:cNvPicPr>
          <p:nvPr>
            <p:ph idx="1"/>
          </p:nvPr>
        </p:nvPicPr>
        <p:blipFill>
          <a:blip r:embed="rId2"/>
          <a:stretch>
            <a:fillRect/>
          </a:stretch>
        </p:blipFill>
        <p:spPr>
          <a:xfrm>
            <a:off x="3245460" y="2341985"/>
            <a:ext cx="7462229" cy="3452061"/>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2058416" y="924052"/>
            <a:ext cx="7729728" cy="1188720"/>
          </a:xfrm>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p:txBody>
      </p:sp>
      <p:sp>
        <p:nvSpPr>
          <p:cNvPr id="1048607" name="Rectangle 1"/>
          <p:cNvSpPr>
            <a:spLocks noGrp="1" noChangeArrowheads="1"/>
          </p:cNvSpPr>
          <p:nvPr>
            <p:ph idx="1"/>
          </p:nvPr>
        </p:nvSpPr>
        <p:spPr bwMode="auto">
          <a:xfrm>
            <a:off x="2425959" y="2604606"/>
            <a:ext cx="7959012" cy="2677656"/>
          </a:xfrm>
          <a:prstGeom prst="rect">
            <a:avLst/>
          </a:prstGeom>
          <a:solidFill>
            <a:srgbClr val="FFFFFF"/>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 conclusion, the developed keylogger provides users with a flexible and efficient solution for logging keystrokes. By leveraging Python and the </a:t>
            </a: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offers real-time monitoring capabilities and customizable logging options. The graphical user interface enhances usability, making it accessible to users with varying technical backgrounds.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11</TotalTime>
  <Words>617</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Corbel</vt:lpstr>
      <vt:lpstr>Söhne</vt:lpstr>
      <vt:lpstr>Times New Roman</vt:lpstr>
      <vt:lpstr>Parallax</vt:lpstr>
      <vt:lpstr>                  KEYLOGGER </vt:lpstr>
      <vt:lpstr>OUTLINE</vt:lpstr>
      <vt:lpstr>User Problem Statement </vt:lpstr>
      <vt:lpstr>PROPOSED SYSTEM/SOLUTION</vt:lpstr>
      <vt:lpstr>System approach</vt:lpstr>
      <vt:lpstr>System approach[contd]</vt:lpstr>
      <vt:lpstr>ALGORITHM &amp; DEPLOYMENT </vt:lpstr>
      <vt:lpstr>Result</vt:lpstr>
      <vt:lpstr>CONCLUSION</vt:lpstr>
      <vt:lpstr>Future Scope</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arumugam k</dc:creator>
  <cp:lastModifiedBy>inirah .R</cp:lastModifiedBy>
  <cp:revision>5</cp:revision>
  <dcterms:created xsi:type="dcterms:W3CDTF">2024-04-04T03:06:11Z</dcterms:created>
  <dcterms:modified xsi:type="dcterms:W3CDTF">2024-04-19T12:58:09Z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ccdf8d249dc94d6f8d72dfd9f9861f9d</vt:lpwstr>
  </property>
</Properties>
</file>