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420" r:id="rId3"/>
    <p:sldId id="279" r:id="rId4"/>
    <p:sldId id="439" r:id="rId5"/>
    <p:sldId id="444" r:id="rId6"/>
    <p:sldId id="441" r:id="rId7"/>
    <p:sldId id="475" r:id="rId8"/>
    <p:sldId id="476" r:id="rId9"/>
    <p:sldId id="483" r:id="rId10"/>
    <p:sldId id="490" r:id="rId11"/>
    <p:sldId id="498" r:id="rId12"/>
    <p:sldId id="442" r:id="rId13"/>
    <p:sldId id="519" r:id="rId14"/>
    <p:sldId id="521" r:id="rId15"/>
    <p:sldId id="587" r:id="rId16"/>
    <p:sldId id="588" r:id="rId17"/>
    <p:sldId id="589" r:id="rId18"/>
    <p:sldId id="590" r:id="rId19"/>
    <p:sldId id="591" r:id="rId20"/>
    <p:sldId id="443" r:id="rId21"/>
    <p:sldId id="522" r:id="rId22"/>
    <p:sldId id="523" r:id="rId23"/>
    <p:sldId id="524" r:id="rId24"/>
    <p:sldId id="531" r:id="rId25"/>
    <p:sldId id="532" r:id="rId26"/>
    <p:sldId id="525" r:id="rId27"/>
    <p:sldId id="526" r:id="rId28"/>
    <p:sldId id="527" r:id="rId29"/>
    <p:sldId id="533" r:id="rId30"/>
    <p:sldId id="528" r:id="rId31"/>
    <p:sldId id="53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651399-AD58-49C9-92B5-37EC6825F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9F64F0-D805-4236-B7C8-D8576F71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6259B-658D-46C3-8432-FDE64487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164567-019B-4D85-8118-E5370B47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9AFF2A-1E08-4004-BED3-061F9CFC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05772-6989-4C8C-A00E-81EF5D11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889C3E-9D03-45F8-93FD-99881594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62EFF-6F9E-47F9-AEB5-5BA5B7ED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A8FD88-111F-4425-87D2-56F2456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DAFC91-F904-4214-B635-6268A640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88DA6C-9957-4C9D-A9C3-CBE50E4A3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BF2B90-8D60-443B-86C5-A9D6AF16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4BFC8-D10A-47F8-8C6D-FD1794EC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07E828-BD38-46B6-B284-16243B24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A33813-F168-4D8F-8968-C249EBCA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5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2C67E-26A6-446C-A179-252CAF7C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E75545-BEFB-4768-860B-BC7A5846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58A8C9-FB56-4E89-96C5-A77CF4FA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75C978-C891-467B-9636-99F65FDD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06B546-7725-419C-B067-727F108B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4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906FF-20C5-4D55-9FDF-977FF9E8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9984E0-8A40-401E-8B09-940BE21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8ECECD-A6AA-487C-95A8-01CD19EB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696063-3381-4E9B-AC42-2A30535A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6F9B0-8ECE-447A-86F3-96038974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FE251-99CC-44AE-AFBB-4AB4C4F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0B121-33B4-4ED5-BE10-1969D798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C3DB0F-FF9F-4019-B291-F138349C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BF06383-05B5-40D5-A0E7-1B43482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58DF53-7F92-4B52-A397-7D1A67B1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EB16B7-FDC9-4B72-8726-43AB03D3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3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CB5FA-42BE-4ACB-971B-410E7034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7AF156-9EE6-461A-92F2-5FBE3C2A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60F5C2-5C09-4994-8BB8-4BCADB5D0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57B091-722B-4631-A56A-3FE9B1277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429FAB-B547-4131-87E0-4F2BDC7E5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9B710C2-8B16-4C83-8C1C-B2577EEF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98ECE6-E049-419E-B43B-334A95D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B7471C-A03A-46B3-971E-AF6A04DC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3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CAE7C-C95D-4D33-8E91-EB975128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2DF206-437D-4BB6-8AC5-C4C18BB1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1C557B-79B2-413A-9D0C-E97BD6AA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8AEE7A-317E-4852-914D-0962BEB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8956E0-89D7-4F1F-8BA0-5CE40072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854FBC-666E-4C7F-AEC7-A0B31E06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FC0335-806B-4860-9BF8-48140F2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63D4C-F1F5-4901-BAB9-A769EF48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29FB4-3D6F-425D-816C-BEFE9BEC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696D76-5A6D-4099-A387-A947A737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442FE9-08E5-4EB6-9933-526209F4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EDF4F-35F6-41BB-9E0A-CA0F1C61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0E3073-510F-4EB2-A7FD-6132A1D0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20ACE-8D48-45CE-A61E-38B03B82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BD9B98-337F-4595-BC83-42A91F294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DEB9C2-1EAF-4A72-84A4-7112E280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4D04EE-9D35-4C92-B67D-5494EFBD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4C08A2-BEDF-408A-BA6B-66685430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CEC1D9-2A30-4036-8E58-5B3B1813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9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A3C82B7-642B-491B-8061-302B6EF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D384EE-5EC7-420A-9685-3F08D17C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AAD55F-C515-4F80-A99E-BE39430FC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552-DAB5-458C-AA45-939350376196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CA353-6CBE-42E0-ADB2-18CC63FF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BEBA66-4854-42C3-96DD-EEC70CC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A634-E65B-4CC8-9B7C-E87D2141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0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endParaRPr lang="en-US" sz="45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45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4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4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CRM &amp; ESS</a:t>
            </a:r>
            <a:endParaRPr lang="en-US" sz="45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401638" indent="-401638" algn="just">
              <a:buFont typeface="+mj-lt"/>
              <a:buAutoNum type="arabicPeriod" startAt="3"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estimator with relatively smaller variance or standard deviation is called an </a:t>
            </a:r>
            <a:r>
              <a:rPr lang="en-ZA" sz="3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estimator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 estimator is 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UNBIASED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it has the 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VARIANCE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then an estimator is called the 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 VARIANCE UNBIASED ESTIMATOR (MVUE)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459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SUFFICIENCY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estimator is said to be sufficient if it utilizes all the information in the sample to arrive to the estimate.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example:…?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710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ESTIMATION AND INTERVAL ESTIMATION</a:t>
            </a:r>
          </a:p>
          <a:p>
            <a:pPr marL="401638" indent="-401638"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population parameters is divided into two classes, namely</a:t>
            </a:r>
          </a:p>
          <a:p>
            <a:pPr marL="401638" indent="-401638"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Estimation Approach, and</a:t>
            </a:r>
          </a:p>
          <a:p>
            <a:pPr marL="914400" lvl="1" indent="-514350" algn="just">
              <a:buFont typeface="+mj-lt"/>
              <a:buAutoNum type="arabicPeriod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514350" algn="just">
              <a:buFont typeface="+mj-lt"/>
              <a:buAutoNum type="arabicPeriod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 Estimation Approach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265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ESTIMATION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we compute a single value from sample information.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put forward our inferential procedure with that value as likely the value of unknown population parameter.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the criterion we use to base our argument is that of unbiasedness property.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estimate cannot tell how close it is to the true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74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example;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if we draw sample from a population, we use: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to estimate population mean (</a:t>
                </a:r>
                <a14:m>
                  <m:oMath xmlns:m="http://schemas.openxmlformats.org/officeDocument/2006/math">
                    <m:r>
                      <a:rPr lang="en-Z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difference between two sample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ZA" sz="3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to estimate the difference between two population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Z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Sample proportion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to estimate population proportion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difference between two sample proportions </a:t>
                </a:r>
                <a:r>
                  <a:rPr lang="en-ZA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36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ZA" sz="3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estimate the difference of two population proportions </a:t>
                </a:r>
                <a:r>
                  <a:rPr lang="en-ZA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111" t="-1337" r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631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Sample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to estimate 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Z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the total value in a population of size </a:t>
                </a:r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we have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(estimate) = </a:t>
                </a:r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(population parameter)</a:t>
                </a:r>
              </a:p>
              <a:p>
                <a:pPr marL="457200" lvl="1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</a:p>
              <a:p>
                <a:pPr marL="457200" lvl="1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that is,</a:t>
                </a:r>
              </a:p>
              <a:p>
                <a:pPr marL="457200" lvl="1" indent="0" algn="ctr">
                  <a:buNone/>
                </a:pPr>
                <a:endParaRPr lang="en-US" sz="3000" b="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to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estimate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       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</m:oMath>
                  </m:oMathPara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 algn="just"/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t="-206" r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009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MS211_05_01_01</a:t>
            </a:r>
          </a:p>
          <a:p>
            <a:pPr marL="0" indent="0" algn="just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marketing research analysts collects data for a random sample 100 customers of the 500 who purchased a particular item under promotion. The 100 in the sample spent an average (mean) of  TZS27,000 in the store with a standard deviation of TZS8,000, and 70% of the customers in the sample made at least one other purchase in addition to the item under promotion.</a:t>
            </a:r>
          </a:p>
          <a:p>
            <a:pPr marL="0" indent="0" algn="just">
              <a:buNone/>
            </a:pPr>
            <a:endParaRPr lang="en-US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Required:</a:t>
            </a:r>
          </a:p>
          <a:p>
            <a:pPr marL="0" indent="0" algn="just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these results, estimate the value of the following parameters: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64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lphaLcParenR"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purchase amount by all 500 customers who purchased the item that is under promotion.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standard deviation of the distribution of purchase amounts by the 500 customers.</a:t>
            </a:r>
          </a:p>
          <a:p>
            <a:pPr marL="514350" indent="-514350" algn="just">
              <a:buAutoNum type="alphaLcParenR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>
              <a:buAutoNum type="alphaLcParenR"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amount of purchases made by the 500 customers.</a:t>
            </a:r>
          </a:p>
          <a:p>
            <a:pPr marL="514350" indent="-514350" algn="just">
              <a:buAutoNum type="alphaLcParenR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>
              <a:buAutoNum type="alphaLcParenR"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customers out of 500 who made at least one other purchase in addition to the product under promotion.</a:t>
            </a:r>
          </a:p>
          <a:p>
            <a:pPr marL="514350" indent="-514350" algn="just">
              <a:buAutoNum type="alphaLcParenR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144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information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=500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=100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=27,000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=0.70</m:t>
                    </m:r>
                  </m:oMath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a) Here, we are required to estimate the population mean 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unbiased estimator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=TZS27,000 </a:t>
                </a:r>
              </a:p>
              <a:p>
                <a:pPr marL="0" indent="0" algn="just">
                  <a:buNone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b) Here, we are required to estimate the population std. 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Since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unbiased estimator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𝜎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𝜎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=TZS8,000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058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c) Here, we are required to estimate</a:t>
                </a:r>
                <a:r>
                  <a:rPr lang="en-US" sz="3200" dirty="0">
                    <a:ea typeface="Cambria Math" panose="02040503050406030204" pitchFamily="18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unbiased estimator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then</a:t>
                </a:r>
              </a:p>
              <a:p>
                <a:pPr marL="0" indent="0" algn="ctr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𝜇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  <m:r>
                      <a:rPr lang="en-US" sz="36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=500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×27,000=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TZS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13,500,000</m:t>
                    </m:r>
                  </m:oMath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d) Here, we are required to estimate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𝑁</m:t>
                    </m:r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unbiased estimator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𝑃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then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𝑁</m:t>
                      </m:r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𝑝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=500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×0.70=350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Customers</m:t>
                      </m:r>
                    </m:oMath>
                  </m:oMathPara>
                </a14:m>
                <a:endParaRPr lang="en-US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096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endParaRPr lang="en-US" sz="3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 algn="just">
              <a:buNone/>
            </a:pPr>
            <a:endParaRPr lang="en-US" sz="3000" b="1" u="dbl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789795"/>
              </p:ext>
            </p:extLst>
          </p:nvPr>
        </p:nvGraphicFramePr>
        <p:xfrm>
          <a:off x="352746" y="678093"/>
          <a:ext cx="11483083" cy="4284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9943"/>
                <a:gridCol w="8833140"/>
              </a:tblGrid>
              <a:tr h="674203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Msemaji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G.8792 SGT SHAMIL</a:t>
                      </a:r>
                      <a:endParaRPr lang="en-US" sz="30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718238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Kitengo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Afisa </a:t>
                      </a:r>
                      <a:r>
                        <a:rPr lang="pt-BR" sz="30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Tehama</a:t>
                      </a:r>
                      <a:endParaRPr lang="pt-BR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651824"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Kituo cha Kazi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RPC DODOMA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731341">
                <a:tc>
                  <a:txBody>
                    <a:bodyPr/>
                    <a:lstStyle/>
                    <a:p>
                      <a:r>
                        <a:rPr lang="en-US" sz="30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Elimu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Shahada ya Kwanza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807591">
                <a:tc>
                  <a:txBody>
                    <a:bodyPr/>
                    <a:lstStyle/>
                    <a:p>
                      <a:r>
                        <a:rPr lang="en-US" sz="30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Fani</a:t>
                      </a:r>
                      <a:endParaRPr lang="en-U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30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Sayansi</a:t>
                      </a:r>
                      <a:r>
                        <a:rPr lang="es-E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ya </a:t>
                      </a:r>
                      <a:r>
                        <a:rPr lang="es-ES" sz="30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Mifumo</a:t>
                      </a:r>
                      <a:r>
                        <a:rPr lang="es-ES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ya </a:t>
                      </a:r>
                      <a:r>
                        <a:rPr lang="es-ES" sz="30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Taarifa</a:t>
                      </a:r>
                      <a:endParaRPr lang="es-ES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701128">
                <a:tc>
                  <a:txBody>
                    <a:bodyPr/>
                    <a:lstStyle/>
                    <a:p>
                      <a:r>
                        <a:rPr lang="en-US" sz="30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Ubobezi</a:t>
                      </a:r>
                      <a:endParaRPr lang="en-US" sz="30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Ubunifu na </a:t>
                      </a:r>
                      <a:r>
                        <a:rPr lang="pt-BR" sz="30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Utengenezaji </a:t>
                      </a:r>
                      <a:r>
                        <a:rPr lang="pt-BR" sz="30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 </a:t>
                      </a:r>
                      <a:r>
                        <a:rPr lang="pt-BR" sz="300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Mifumo </a:t>
                      </a:r>
                      <a:endParaRPr lang="pt-BR" sz="300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INTERVAL ESTIMATION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we compute a range of values.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gives the precision of the estimate.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IS: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/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having a range of values also we have a certain confidence that the unknown parameter will fall into the constructed interval.</a:t>
            </a:r>
          </a:p>
          <a:p>
            <a:pPr lvl="2" algn="just"/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827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Such an interval is called a CONFIDENCE INTERVAL (CI). Its form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Pr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&lt;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=1−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𝛼</m:t>
                      </m:r>
                    </m:oMath>
                  </m:oMathPara>
                </a14:m>
                <a:endParaRPr lang="en-ZA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where; If</a:t>
                </a:r>
                <a:r>
                  <a:rPr lang="el-GR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unknown parameter, then</a:t>
                </a:r>
              </a:p>
              <a:p>
                <a:pPr algn="just">
                  <a:buNone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 algn="just"/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numbers </a:t>
                </a:r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𝐶𝐿</m:t>
                    </m:r>
                    <m:r>
                      <a:rPr lang="en-ZA" sz="3600" i="1" baseline="-2500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ZA" sz="3000" baseline="-25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𝐶𝐿</m:t>
                    </m:r>
                    <m:r>
                      <a:rPr lang="en-ZA" sz="3600" i="1" baseline="-2500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are called the confidence limits, and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known as the confidence coefficient.</a:t>
                </a:r>
              </a:p>
              <a:p>
                <a:pPr lvl="3" algn="just"/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When the confidence coefficient is expressed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100%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it is called the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level of confidence.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111" t="-1337" r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011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ZA" sz="3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1. </a:t>
                </a: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CONFIDENCE INTERVAL FOR THE POPULATION MEAN</a:t>
                </a:r>
                <a:endParaRPr lang="en-ZA" sz="3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Recall: </a:t>
                </a:r>
                <a:endParaRPr lang="en-ZA" sz="3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we make </a:t>
                </a:r>
                <a14:m>
                  <m:oMath xmlns:m="http://schemas.openxmlformats.org/officeDocument/2006/math">
                    <m:r>
                      <a:rPr lang="el-GR" sz="3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subject of the formula, we have</a:t>
                </a:r>
              </a:p>
              <a:p>
                <a:pPr marL="457200" lvl="1" indent="0" algn="just">
                  <a:buNone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𝑍</m:t>
                      </m:r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Here, there are three cases to be considered: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 r="-1278" b="-2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485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1: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known.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-statistic is given as,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3" algn="just"/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3" algn="just"/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CI for the population mean when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known is given by:</a:t>
                </a: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 algn="just"/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t="-412" r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5273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2: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unknown and the sample size is large enough.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ZA" sz="36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𝑍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-statistic is given as,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3" algn="just"/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CI for the population mean when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unknown and the sample size is large enough is given by:</a:t>
                </a: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 algn="just"/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t="-412" r="-1278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022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Case 3: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unknown and the sample size is not large enough.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𝑡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-statistic is given as,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3" algn="just"/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CI for the population mean when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unknown and sample size is not large enough is given by:</a:t>
                </a:r>
              </a:p>
              <a:p>
                <a:pPr marL="9144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,   </m:t>
                          </m:r>
                          <m:f>
                            <m:fPr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2" algn="just"/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t="-412" r="-1278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922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MS211_05_01_02</a:t>
            </a: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random sample of 25 with a mean of 80 is taken from a population that is normally distributed with a standard deviation of 30.</a:t>
            </a: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Required:</a:t>
            </a: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90% confidence interval for the unknown population mean.</a:t>
            </a:r>
          </a:p>
          <a:p>
            <a:pPr marL="0" indent="0" algn="just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759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SOLUTION:</a:t>
                </a:r>
              </a:p>
              <a:p>
                <a:pPr marL="0" indent="0"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information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Sample size (</a:t>
                </a:r>
                <a14:m>
                  <m:oMath xmlns:m="http://schemas.openxmlformats.org/officeDocument/2006/math">
                    <m:r>
                      <a:rPr lang="en-ZA" sz="30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25,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ZA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80,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Population standard deviation (</a:t>
                </a:r>
                <a14:m>
                  <m:oMath xmlns:m="http://schemas.openxmlformats.org/officeDocument/2006/math">
                    <m:r>
                      <a:rPr lang="en-ZA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𝜎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30,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Level of confidence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32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= 90%</a:t>
                </a:r>
              </a:p>
              <a:p>
                <a:pPr algn="just">
                  <a:buNone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we have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=80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0.05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30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25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80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1.645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=80±9.87=[70.13;89.87]</m:t>
                      </m:r>
                    </m:oMath>
                  </m:oMathPara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617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MS_05_01_03</a:t>
            </a: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research firm conducted a survey to determine the mean amount steady smokers spend on cigarettes during a week.</a:t>
            </a: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sample of 49 steady smokers revealed that the mean is TZS 20,000 and the standard deviation is TZS 5,000.</a:t>
            </a: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Required:</a:t>
            </a: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the 95 percent level of confidence, determine the confidence interval for population mean.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233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SOLUTION:</a:t>
                </a:r>
              </a:p>
              <a:p>
                <a:pPr marL="0" indent="0"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information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Sample size (</a:t>
                </a:r>
                <a14:m>
                  <m:oMath xmlns:m="http://schemas.openxmlformats.org/officeDocument/2006/math">
                    <m:r>
                      <a:rPr lang="en-ZA" sz="30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49,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ZA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20,000,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Population standard deviation 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𝑆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5,000,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Level of confidence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32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= 95%</a:t>
                </a:r>
              </a:p>
              <a:p>
                <a:pPr algn="just">
                  <a:buNone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we have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20,000±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5,000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49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=20,000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1.96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714.2857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=20,000±1,400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=[18,600;21,400]</m:t>
                      </m:r>
                    </m:oMath>
                  </m:oMathPara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496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E63C445-D397-40C7-9368-8C16E20F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45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MS211_05_01_04</a:t>
            </a: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management consulting firm needs to estimate the average number of years of experience of sales representatives in a given company. A random sample of 25 sales reps gives a mean of 6.7 years and standard deviation of 2.4 years.</a:t>
            </a: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Required:</a:t>
            </a:r>
          </a:p>
          <a:p>
            <a:pPr marL="0" indent="0" algn="just">
              <a:buNone/>
            </a:pPr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90% confidence interval for the average number of years of experience for all sales reps in this company.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555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SOLUTION:</a:t>
                </a:r>
              </a:p>
              <a:p>
                <a:pPr marL="0" indent="0"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information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Sample size (</a:t>
                </a:r>
                <a14:m>
                  <m:oMath xmlns:m="http://schemas.openxmlformats.org/officeDocument/2006/math">
                    <m:r>
                      <a:rPr lang="en-ZA" sz="30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25,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ZA" sz="3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6.7,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Sample standard deviation (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𝑆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 = 2.4,</a:t>
                </a: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Level of confidence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32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100%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] = 90%</a:t>
                </a:r>
              </a:p>
              <a:p>
                <a:pPr algn="just">
                  <a:buNone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None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Thus, we have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</m:acc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sSub>
                        <m:sSub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𝑡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,   </m:t>
                          </m:r>
                          <m:f>
                            <m:fPr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ZA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∙</m:t>
                      </m:r>
                      <m:f>
                        <m:fPr>
                          <m:ctrlPr>
                            <a:rPr lang="en-Z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𝑆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ZA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6.7±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24,   0.05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2.4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25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6.7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1.711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0.48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6.7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0.82128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=[5.87872;7.52128]</m:t>
                      </m:r>
                    </m:oMath>
                  </m:oMathPara>
                </a14:m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754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major applications of statistics is estimating population parameters from sample statistics. For example…?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Definitions of Key Terms: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Estimation: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procedure of using 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statistic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estimate a 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parameter.</a:t>
            </a:r>
          </a:p>
          <a:p>
            <a:pPr lvl="2" algn="just"/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estimation we have no prior idea about the unknown population parameter.</a:t>
            </a:r>
          </a:p>
          <a:p>
            <a:pPr lvl="2" algn="just"/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we want to make a guess (to infer) about the population parameter based on the drawn sample.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14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Estimator: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statistic used to estimate a population parameter.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/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emphasize, estimator = statistic (formula)</a:t>
            </a: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algn="just"/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/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Estimate:</a:t>
            </a: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value taken by the estimator i.e. the exact value or number obtained by an estimator.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/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emphasize, estimate = number (calculated value from the formula).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59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ESTIMATORS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any STATISTIC can be used as an ESTIMATOR for some population parameter.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THE QUESTION IS: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ZA" sz="3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judge a GOOD ESTIMATOR?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None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1419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7232"/>
            <a:ext cx="10972800" cy="59293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ZA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ANSWER IS,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CRITERIA that are used to judge GOOD ESTIMATORS, namely: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Unbiasedness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ZA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428750" lvl="2" indent="-514350" algn="just">
              <a:buFont typeface="+mj-lt"/>
              <a:buAutoNum type="arabicPeriod"/>
            </a:pPr>
            <a:r>
              <a:rPr lang="en-ZA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Sufficiency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884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401638" indent="-401638" algn="just">
                  <a:buFont typeface="+mj-lt"/>
                  <a:buAutoNum type="arabicPeriod"/>
                </a:pP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UNBIASEDNESS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ZA" sz="36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accPr>
                      <m:e>
                        <m:r>
                          <a:rPr lang="en-Z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ZA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</m:oMath>
                </a14:m>
                <a:r>
                  <a:rPr lang="en-ZA" sz="30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said to be UNBIASED of</a:t>
                </a:r>
                <a:r>
                  <a:rPr lang="el-GR" sz="30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ZA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𝜃</m:t>
                    </m:r>
                  </m:oMath>
                </a14:m>
                <a:r>
                  <a:rPr lang="en-ZA" sz="30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if, and only, if its expected value (mean) is exactly equal to the parameter being estimated.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Mathematically, we have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ZA" sz="4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accPr>
                            <m:e>
                              <m:r>
                                <a:rPr lang="en-Z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</m:oMath>
                  </m:oMathPara>
                </a14:m>
                <a:endParaRPr lang="en-ZA" sz="3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 r="-1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15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</p:spPr>
            <p:txBody>
              <a:bodyPr>
                <a:noAutofit/>
              </a:bodyPr>
              <a:lstStyle/>
              <a:p>
                <a:pPr marL="514350" indent="-514350" algn="just">
                  <a:buFont typeface="+mj-lt"/>
                  <a:buAutoNum type="arabicPeriod" startAt="2"/>
                </a:pPr>
                <a:r>
                  <a:rPr lang="en-US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</a:t>
                </a:r>
                <a:r>
                  <a:rPr lang="en-ZA" sz="3000" b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ONSISTENCY</a:t>
                </a: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 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estimator is said to be a consistent estimator </a:t>
                </a:r>
                <a:r>
                  <a:rPr lang="en-ZA" sz="3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iff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its variance decreases with the increase of the size of the sample.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Mathematically, we have the following two conditions: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sz="40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A" sz="400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A" sz="4000" i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and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        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en-ZA" sz="4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ZA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That is; f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or an </a:t>
                </a:r>
                <a:r>
                  <a:rPr lang="en-ZA" sz="30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unbiased estimator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we simply need to look at the behaviour of the variance of the estimator as </a:t>
                </a:r>
                <a14:m>
                  <m:oMath xmlns:m="http://schemas.openxmlformats.org/officeDocument/2006/math">
                    <m:r>
                      <a:rPr lang="en-ZA" sz="30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  <m:r>
                      <a:rPr lang="en-ZA" sz="30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→∞</m:t>
                    </m:r>
                  </m:oMath>
                </a14:m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determine </a:t>
                </a:r>
                <a:r>
                  <a:rPr lang="en-ZA" sz="30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consistency</a:t>
                </a:r>
                <a:r>
                  <a:rPr lang="en-ZA" sz="3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of the estimator.</a:t>
                </a:r>
                <a:endPara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57232"/>
                <a:ext cx="10972800" cy="5929330"/>
              </a:xfrm>
              <a:blipFill>
                <a:blip r:embed="rId2"/>
                <a:stretch>
                  <a:fillRect l="-1278" t="-1337" r="-1278" b="-38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51AF0-2707-42F7-98DC-239C24D6C53B}" type="slidenum"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4B26C84-1D7E-4A0E-830C-A446D889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71414"/>
            <a:ext cx="11833913" cy="785818"/>
          </a:xfrm>
        </p:spPr>
        <p:txBody>
          <a:bodyPr>
            <a:normAutofit/>
          </a:bodyPr>
          <a:lstStyle/>
          <a:p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ESTIMATION OF PARAMETERS </a:t>
            </a:r>
            <a:r>
              <a:rPr lang="en-ZA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ZA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771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1102</Words>
  <Application>Microsoft Office PowerPoint</Application>
  <PresentationFormat>Widescreen</PresentationFormat>
  <Paragraphs>281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PowerPoint Presentation</vt:lpstr>
      <vt:lpstr>PowerPoint Presentation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  <vt:lpstr>ESTIMATION OF PARAMETERS cont…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J</dc:creator>
  <cp:lastModifiedBy>samir</cp:lastModifiedBy>
  <cp:revision>9</cp:revision>
  <dcterms:created xsi:type="dcterms:W3CDTF">2022-01-21T05:26:33Z</dcterms:created>
  <dcterms:modified xsi:type="dcterms:W3CDTF">2025-02-11T08:52:24Z</dcterms:modified>
</cp:coreProperties>
</file>