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79" r:id="rId6"/>
    <p:sldId id="287" r:id="rId7"/>
    <p:sldId id="277" r:id="rId8"/>
    <p:sldId id="280" r:id="rId9"/>
    <p:sldId id="283" r:id="rId10"/>
    <p:sldId id="281" r:id="rId11"/>
    <p:sldId id="282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000E-1E4C-7737-5AC3-3D389E74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623C-1720-6F9B-970A-64D0DDB13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8190-6C6B-A9D5-D9B8-A2C3E3FE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82AC-D1ED-1E32-791D-1D790000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5A7B-7D58-4DED-3B07-3319F22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456DCF-738C-490A-80B3-014475C526B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F0D1979-8C7C-4AD9-8E5D-8DAF4CED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FF0-7258-EE8C-C9D4-619B2BCEC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BFI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1E486-1C3A-6170-77B3-9906D428C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Shamir Ashraf</a:t>
            </a:r>
          </a:p>
        </p:txBody>
      </p:sp>
    </p:spTree>
    <p:extLst>
      <p:ext uri="{BB962C8B-B14F-4D97-AF65-F5344CB8AC3E}">
        <p14:creationId xmlns:p14="http://schemas.microsoft.com/office/powerpoint/2010/main" val="108724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green line&#10;&#10;Description automatically generated">
            <a:extLst>
              <a:ext uri="{FF2B5EF4-FFF2-40B4-BE49-F238E27FC236}">
                <a16:creationId xmlns:a16="http://schemas.microsoft.com/office/drawing/2014/main" id="{410731B7-DD94-FBE0-6E19-8BE12669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864108"/>
            <a:ext cx="7386764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3443592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03125" cy="4601183"/>
          </a:xfrm>
        </p:spPr>
        <p:txBody>
          <a:bodyPr>
            <a:normAutofit/>
          </a:bodyPr>
          <a:lstStyle/>
          <a:p>
            <a:r>
              <a:rPr lang="en-US" dirty="0"/>
              <a:t>2. How is the revenue changing over time?</a:t>
            </a:r>
          </a:p>
        </p:txBody>
      </p:sp>
    </p:spTree>
    <p:extLst>
      <p:ext uri="{BB962C8B-B14F-4D97-AF65-F5344CB8AC3E}">
        <p14:creationId xmlns:p14="http://schemas.microsoft.com/office/powerpoint/2010/main" val="1394357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green line&#10;&#10;Description automatically generated">
            <a:extLst>
              <a:ext uri="{FF2B5EF4-FFF2-40B4-BE49-F238E27FC236}">
                <a16:creationId xmlns:a16="http://schemas.microsoft.com/office/drawing/2014/main" id="{410731B7-DD94-FBE0-6E19-8BE12669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864108"/>
            <a:ext cx="7386764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58018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239DBF-AAE2-4D01-65BF-3E8A62D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3. Which films are experiencing significant week-over-week changes in revenue?</a:t>
            </a:r>
          </a:p>
        </p:txBody>
      </p:sp>
    </p:spTree>
    <p:extLst>
      <p:ext uri="{BB962C8B-B14F-4D97-AF65-F5344CB8AC3E}">
        <p14:creationId xmlns:p14="http://schemas.microsoft.com/office/powerpoint/2010/main" val="3812145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green line and blue line&#10;&#10;Description automatically generated">
            <a:extLst>
              <a:ext uri="{FF2B5EF4-FFF2-40B4-BE49-F238E27FC236}">
                <a16:creationId xmlns:a16="http://schemas.microsoft.com/office/drawing/2014/main" id="{17B9388C-3521-DF28-1875-34596B1A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873252"/>
            <a:ext cx="7332089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58017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239DBF-AAE2-4D01-65BF-3E8A62D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3. Which films are experiencing significant week-over-week changes in revenue?</a:t>
            </a:r>
          </a:p>
        </p:txBody>
      </p:sp>
    </p:spTree>
    <p:extLst>
      <p:ext uri="{BB962C8B-B14F-4D97-AF65-F5344CB8AC3E}">
        <p14:creationId xmlns:p14="http://schemas.microsoft.com/office/powerpoint/2010/main" val="4140243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green line and blue line&#10;&#10;Description automatically generated">
            <a:extLst>
              <a:ext uri="{FF2B5EF4-FFF2-40B4-BE49-F238E27FC236}">
                <a16:creationId xmlns:a16="http://schemas.microsoft.com/office/drawing/2014/main" id="{17B9388C-3521-DF28-1875-34596B1A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873252"/>
            <a:ext cx="7332089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3443591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239DBF-AAE2-4D01-65BF-3E8A62D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15575" cy="4601183"/>
          </a:xfrm>
        </p:spPr>
        <p:txBody>
          <a:bodyPr>
            <a:normAutofit/>
          </a:bodyPr>
          <a:lstStyle/>
          <a:p>
            <a:r>
              <a:rPr lang="en-US" dirty="0"/>
              <a:t>3. Which films are experiencing significant week-over-week changes in revenue?</a:t>
            </a:r>
          </a:p>
        </p:txBody>
      </p:sp>
    </p:spTree>
    <p:extLst>
      <p:ext uri="{BB962C8B-B14F-4D97-AF65-F5344CB8AC3E}">
        <p14:creationId xmlns:p14="http://schemas.microsoft.com/office/powerpoint/2010/main" val="3024114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green line and blue line&#10;&#10;Description automatically generated">
            <a:extLst>
              <a:ext uri="{FF2B5EF4-FFF2-40B4-BE49-F238E27FC236}">
                <a16:creationId xmlns:a16="http://schemas.microsoft.com/office/drawing/2014/main" id="{17B9388C-3521-DF28-1875-34596B1A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873252"/>
            <a:ext cx="7332089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58018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98750-14EF-49D6-AFD4-E43CD838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4. Do more film releases correlate with higher overall weekend gross?</a:t>
            </a:r>
          </a:p>
        </p:txBody>
      </p:sp>
    </p:spTree>
    <p:extLst>
      <p:ext uri="{BB962C8B-B14F-4D97-AF65-F5344CB8AC3E}">
        <p14:creationId xmlns:p14="http://schemas.microsoft.com/office/powerpoint/2010/main" val="399680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706621F-405A-B3BE-4D7F-2C0F73D3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7"/>
            <a:ext cx="7315200" cy="46011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48290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98750-14EF-49D6-AFD4-E43CD838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4. Do more film releases correlate with higher overall weekend gross?</a:t>
            </a:r>
          </a:p>
        </p:txBody>
      </p:sp>
    </p:spTree>
    <p:extLst>
      <p:ext uri="{BB962C8B-B14F-4D97-AF65-F5344CB8AC3E}">
        <p14:creationId xmlns:p14="http://schemas.microsoft.com/office/powerpoint/2010/main" val="166287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706621F-405A-B3BE-4D7F-2C0F73D3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7"/>
            <a:ext cx="7315200" cy="46011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3443592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98750-14EF-49D6-AFD4-E43CD838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64214" cy="4601183"/>
          </a:xfrm>
        </p:spPr>
        <p:txBody>
          <a:bodyPr>
            <a:normAutofit/>
          </a:bodyPr>
          <a:lstStyle/>
          <a:p>
            <a:r>
              <a:rPr lang="en-US" dirty="0"/>
              <a:t>4. Do more film releases correlate with higher overall weekend gross?</a:t>
            </a:r>
          </a:p>
        </p:txBody>
      </p:sp>
    </p:spTree>
    <p:extLst>
      <p:ext uri="{BB962C8B-B14F-4D97-AF65-F5344CB8AC3E}">
        <p14:creationId xmlns:p14="http://schemas.microsoft.com/office/powerpoint/2010/main" val="297365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706621F-405A-B3BE-4D7F-2C0F73D3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7"/>
            <a:ext cx="7315200" cy="46011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2" y="729574"/>
            <a:ext cx="11858019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CA0909-70E5-EDDF-D2E6-9BED9A9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5. Are there particular weeks where films tend to generate more cumulative revenue?</a:t>
            </a:r>
          </a:p>
        </p:txBody>
      </p:sp>
    </p:spTree>
    <p:extLst>
      <p:ext uri="{BB962C8B-B14F-4D97-AF65-F5344CB8AC3E}">
        <p14:creationId xmlns:p14="http://schemas.microsoft.com/office/powerpoint/2010/main" val="653045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 showing a number of different stages of time&#10;&#10;Description automatically generated with medium confidence">
            <a:extLst>
              <a:ext uri="{FF2B5EF4-FFF2-40B4-BE49-F238E27FC236}">
                <a16:creationId xmlns:a16="http://schemas.microsoft.com/office/drawing/2014/main" id="{B8875DF2-0171-D56B-F10D-FBF2CC93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259197"/>
            <a:ext cx="7428204" cy="43304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2" y="729574"/>
            <a:ext cx="11867747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CA0909-70E5-EDDF-D2E6-9BED9A9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5. Are there particular weeks where films tend to generate more cumulative revenue?</a:t>
            </a:r>
          </a:p>
        </p:txBody>
      </p:sp>
    </p:spTree>
    <p:extLst>
      <p:ext uri="{BB962C8B-B14F-4D97-AF65-F5344CB8AC3E}">
        <p14:creationId xmlns:p14="http://schemas.microsoft.com/office/powerpoint/2010/main" val="3143080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 showing a number of different stages of time&#10;&#10;Description automatically generated with medium confidence">
            <a:extLst>
              <a:ext uri="{FF2B5EF4-FFF2-40B4-BE49-F238E27FC236}">
                <a16:creationId xmlns:a16="http://schemas.microsoft.com/office/drawing/2014/main" id="{B8875DF2-0171-D56B-F10D-FBF2CC93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259197"/>
            <a:ext cx="7428204" cy="43304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2" y="729574"/>
            <a:ext cx="3463049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CA0909-70E5-EDDF-D2E6-9BED9A9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03125" cy="4601183"/>
          </a:xfrm>
        </p:spPr>
        <p:txBody>
          <a:bodyPr>
            <a:normAutofit/>
          </a:bodyPr>
          <a:lstStyle/>
          <a:p>
            <a:r>
              <a:rPr lang="en-US" dirty="0"/>
              <a:t>5. Are there particular weeks where films tend to generate more cumulative revenue?</a:t>
            </a:r>
          </a:p>
        </p:txBody>
      </p:sp>
    </p:spTree>
    <p:extLst>
      <p:ext uri="{BB962C8B-B14F-4D97-AF65-F5344CB8AC3E}">
        <p14:creationId xmlns:p14="http://schemas.microsoft.com/office/powerpoint/2010/main" val="65399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5D0C-6BC3-A136-705A-EAFC6D8D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7A69-BF96-4E3F-C328-E6E3016B0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key revenue trends and factors in the film industry. </a:t>
            </a:r>
          </a:p>
          <a:p>
            <a:r>
              <a:rPr lang="en-US" dirty="0"/>
              <a:t>It helps identify which distributors are generating the most revenue, how revenue changes over time.</a:t>
            </a:r>
          </a:p>
          <a:p>
            <a:r>
              <a:rPr lang="en-US" dirty="0"/>
              <a:t>provides insights into the overall performance of film releases.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i="1" dirty="0"/>
              <a:t>These findings are crucial for making informed decisions on film distribution, marketing strategies, and release timing.</a:t>
            </a:r>
          </a:p>
        </p:txBody>
      </p:sp>
    </p:spTree>
    <p:extLst>
      <p:ext uri="{BB962C8B-B14F-4D97-AF65-F5344CB8AC3E}">
        <p14:creationId xmlns:p14="http://schemas.microsoft.com/office/powerpoint/2010/main" val="255476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79D3-6999-75DD-8A75-8413DEE3F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EC88A-AF3B-0861-577B-BCF7FB956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323B-0C1A-5B13-9170-2BF8F792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A371-FC81-5B7E-BDA4-F73D6A5ED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The top distributors have significant control over the market, but there is room for growth with other players.</a:t>
            </a:r>
          </a:p>
          <a:p>
            <a:r>
              <a:rPr lang="en-US"/>
              <a:t>2. Revenue trends vary significantly week by week, with some films showing remarkable consistency.</a:t>
            </a:r>
          </a:p>
          <a:p>
            <a:r>
              <a:rPr lang="en-US"/>
              <a:t>3. The number of films released does not directly correlate with higher weekend gross; trends and timing are key.</a:t>
            </a:r>
          </a:p>
        </p:txBody>
      </p:sp>
    </p:spTree>
    <p:extLst>
      <p:ext uri="{BB962C8B-B14F-4D97-AF65-F5344CB8AC3E}">
        <p14:creationId xmlns:p14="http://schemas.microsoft.com/office/powerpoint/2010/main" val="378679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AB3F-DF81-BD47-FDC2-95B231983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Action &amp;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03C8E-3595-4B63-A7AC-67B71850B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EF2-92F2-1070-64FC-74272560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562CF-8EBE-155B-FAD9-53EA9744F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Focus marketing efforts on top-performing distributors and consider partnerships with emerging ones.</a:t>
            </a:r>
          </a:p>
          <a:p>
            <a:r>
              <a:rPr lang="en-US"/>
              <a:t>2. Optimize release strategies based on week-over-week trends to maximize revenue potential.</a:t>
            </a:r>
          </a:p>
          <a:p>
            <a:r>
              <a:rPr lang="en-US"/>
              <a:t>3. Prioritize films expected to trend rather than increasing the number of releases.</a:t>
            </a:r>
          </a:p>
        </p:txBody>
      </p:sp>
    </p:spTree>
    <p:extLst>
      <p:ext uri="{BB962C8B-B14F-4D97-AF65-F5344CB8AC3E}">
        <p14:creationId xmlns:p14="http://schemas.microsoft.com/office/powerpoint/2010/main" val="4789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F26-153D-2254-2E93-FE775D354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5D2C3-A0A4-E478-5D65-AFB97AE89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0321-FB6B-AADB-724B-E917B46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F46F-E2BB-8F8B-64B9-F75D49CDF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Which distributors are generating the most revenue?</a:t>
            </a:r>
          </a:p>
          <a:p>
            <a:r>
              <a:rPr lang="en-US"/>
              <a:t>2. How is the revenue changing over time?</a:t>
            </a:r>
          </a:p>
          <a:p>
            <a:r>
              <a:rPr lang="en-US"/>
              <a:t>3. Which films are experiencing significant week-over-week changes in revenue?</a:t>
            </a:r>
          </a:p>
          <a:p>
            <a:r>
              <a:rPr lang="en-US"/>
              <a:t>4. Do more film releases correlate with higher overall weekend gross?</a:t>
            </a:r>
          </a:p>
          <a:p>
            <a:r>
              <a:rPr lang="en-US"/>
              <a:t>5. Are there particular weeks where films tend to generate more cumulative revenue?</a:t>
            </a:r>
          </a:p>
        </p:txBody>
      </p:sp>
    </p:spTree>
    <p:extLst>
      <p:ext uri="{BB962C8B-B14F-4D97-AF65-F5344CB8AC3E}">
        <p14:creationId xmlns:p14="http://schemas.microsoft.com/office/powerpoint/2010/main" val="37127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C2DE2-0447-C595-909B-0A15129B64C9}"/>
              </a:ext>
            </a:extLst>
          </p:cNvPr>
          <p:cNvSpPr/>
          <p:nvPr/>
        </p:nvSpPr>
        <p:spPr>
          <a:xfrm>
            <a:off x="-2" y="729574"/>
            <a:ext cx="11867747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09BB-E695-FF86-6D30-E72051BA4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Findings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EE7EF-89B0-4015-E86C-3C939DB6C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2" y="729574"/>
            <a:ext cx="11867747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9066180" cy="4601183"/>
          </a:xfrm>
        </p:spPr>
        <p:txBody>
          <a:bodyPr>
            <a:normAutofit/>
          </a:bodyPr>
          <a:lstStyle/>
          <a:p>
            <a:r>
              <a:rPr lang="en-US" sz="5900" dirty="0"/>
              <a:t>1. Which distributors are generating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3684280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ar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A624C5DE-D6F6-6782-0741-6674329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6"/>
            <a:ext cx="7978143" cy="4479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47412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9066180" cy="4601183"/>
          </a:xfrm>
        </p:spPr>
        <p:txBody>
          <a:bodyPr>
            <a:normAutofit/>
          </a:bodyPr>
          <a:lstStyle/>
          <a:p>
            <a:r>
              <a:rPr lang="en-US" sz="5900" dirty="0"/>
              <a:t>1. Which distributors are generating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538009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ar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A624C5DE-D6F6-6782-0741-6674329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6"/>
            <a:ext cx="7978143" cy="4479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3453319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distributors are generating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4044550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green line&#10;&#10;Description automatically generated">
            <a:extLst>
              <a:ext uri="{FF2B5EF4-FFF2-40B4-BE49-F238E27FC236}">
                <a16:creationId xmlns:a16="http://schemas.microsoft.com/office/drawing/2014/main" id="{410731B7-DD94-FBE0-6E19-8BE12669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864108"/>
            <a:ext cx="7386764" cy="5120640"/>
          </a:xfrm>
          <a:prstGeom prst="rect">
            <a:avLst/>
          </a:prstGeom>
        </p:spPr>
      </p:pic>
      <p:pic>
        <p:nvPicPr>
          <p:cNvPr id="5" name="Picture 4" descr="A graph with a bar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A624C5DE-D6F6-6782-0741-66743292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23836"/>
            <a:ext cx="7978143" cy="4479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1" y="729574"/>
            <a:ext cx="11847412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2. How is the revenue changing over time?</a:t>
            </a:r>
          </a:p>
        </p:txBody>
      </p:sp>
    </p:spTree>
    <p:extLst>
      <p:ext uri="{BB962C8B-B14F-4D97-AF65-F5344CB8AC3E}">
        <p14:creationId xmlns:p14="http://schemas.microsoft.com/office/powerpoint/2010/main" val="539389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green line&#10;&#10;Description automatically generated">
            <a:extLst>
              <a:ext uri="{FF2B5EF4-FFF2-40B4-BE49-F238E27FC236}">
                <a16:creationId xmlns:a16="http://schemas.microsoft.com/office/drawing/2014/main" id="{410731B7-DD94-FBE0-6E19-8BE12669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864108"/>
            <a:ext cx="7386764" cy="5120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C96EC4-4DDE-D4E4-3C98-C3B4354C31E2}"/>
              </a:ext>
            </a:extLst>
          </p:cNvPr>
          <p:cNvSpPr/>
          <p:nvPr/>
        </p:nvSpPr>
        <p:spPr>
          <a:xfrm>
            <a:off x="-2" y="729574"/>
            <a:ext cx="11819107" cy="539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EC2F-1FD4-07F5-EB4C-1F2378E2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8443609" cy="4601183"/>
          </a:xfrm>
        </p:spPr>
        <p:txBody>
          <a:bodyPr>
            <a:normAutofit/>
          </a:bodyPr>
          <a:lstStyle/>
          <a:p>
            <a:r>
              <a:rPr lang="en-US" sz="5900" dirty="0"/>
              <a:t>2. How is the revenue changing over time?</a:t>
            </a:r>
          </a:p>
        </p:txBody>
      </p:sp>
    </p:spTree>
    <p:extLst>
      <p:ext uri="{BB962C8B-B14F-4D97-AF65-F5344CB8AC3E}">
        <p14:creationId xmlns:p14="http://schemas.microsoft.com/office/powerpoint/2010/main" val="4290919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429</Words>
  <Application>Microsoft Office PowerPoint</Application>
  <PresentationFormat>Widescreen</PresentationFormat>
  <Paragraphs>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BFI Data Analysis</vt:lpstr>
      <vt:lpstr>Project Goal</vt:lpstr>
      <vt:lpstr>Key Questions</vt:lpstr>
      <vt:lpstr>Findings &amp; Insights</vt:lpstr>
      <vt:lpstr>1. Which distributors are generating the most revenue?</vt:lpstr>
      <vt:lpstr>1. Which distributors are generating the most revenue?</vt:lpstr>
      <vt:lpstr>1. Which distributors are generating the most revenue?</vt:lpstr>
      <vt:lpstr>2. How is the revenue changing over time?</vt:lpstr>
      <vt:lpstr>2. How is the revenue changing over time?</vt:lpstr>
      <vt:lpstr>2. How is the revenue changing over time?</vt:lpstr>
      <vt:lpstr>3. Which films are experiencing significant week-over-week changes in revenue?</vt:lpstr>
      <vt:lpstr>3. Which films are experiencing significant week-over-week changes in revenue?</vt:lpstr>
      <vt:lpstr>3. Which films are experiencing significant week-over-week changes in revenue?</vt:lpstr>
      <vt:lpstr>4. Do more film releases correlate with higher overall weekend gross?</vt:lpstr>
      <vt:lpstr>4. Do more film releases correlate with higher overall weekend gross?</vt:lpstr>
      <vt:lpstr>4. Do more film releases correlate with higher overall weekend gross?</vt:lpstr>
      <vt:lpstr>5. Are there particular weeks where films tend to generate more cumulative revenue?</vt:lpstr>
      <vt:lpstr>5. Are there particular weeks where films tend to generate more cumulative revenue?</vt:lpstr>
      <vt:lpstr>5. Are there particular weeks where films tend to generate more cumulative revenue?</vt:lpstr>
      <vt:lpstr>Summary</vt:lpstr>
      <vt:lpstr>Summary of Findings</vt:lpstr>
      <vt:lpstr>Action &amp; Recommendations</vt:lpstr>
      <vt:lpstr>Recommended Actions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Shamir Ashraf</dc:creator>
  <cp:lastModifiedBy>Shamir Ashraf</cp:lastModifiedBy>
  <cp:revision>4</cp:revision>
  <dcterms:created xsi:type="dcterms:W3CDTF">2024-08-11T15:25:32Z</dcterms:created>
  <dcterms:modified xsi:type="dcterms:W3CDTF">2024-08-11T17:28:39Z</dcterms:modified>
</cp:coreProperties>
</file>