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85" r:id="rId8"/>
    <p:sldId id="283" r:id="rId9"/>
    <p:sldId id="259" r:id="rId10"/>
    <p:sldId id="260" r:id="rId11"/>
    <p:sldId id="26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ED7F-96B1-4D19-8D65-F581222A5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0F78-93FF-44EB-9980-1FECC59C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191C-9665-4CFA-BF4F-BEA7D9FC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008E-67A1-4FB0-9FDE-0B6F06AD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2A1B-5A1C-4F8E-8FB8-F780C4CB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5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D45FC-9CCD-43B9-B54A-617EC2FB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A09F8-8E2D-4832-A635-B2B91E181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0F452-3B4A-41D1-AEE5-AE750833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3FD86-9BE7-47D3-812E-86967BC3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3916-3189-4265-82FC-56F72832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7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A2CA3-F391-4067-958F-73D64757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BA5A-21E6-4DD7-BFF4-3E216E308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B609-2332-4E55-8ED8-EA0E6E08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4BB3-2D49-4865-B853-D0A77F2A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8B1B-B711-44BF-97BA-A93EEAE6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305B-4CBA-4A28-9EF0-A82A7B00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AE59-A34A-4327-AFC3-B3EE6BF7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5627-3A29-4DF4-A91D-E981C0DC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03F3-D771-4E49-84B3-9C5E5EF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1BA-F946-4214-86D3-A849B75B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9B72-46E7-46AC-B97D-DE54D71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49BA-3AAD-445F-B93F-A85D1133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7BA57-1A29-45C7-A9A9-6620C8B8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CC64-4423-4292-97E9-D07B184F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14A6-5A8C-459A-98EE-3A7E26BA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F2C7-AABE-42E8-988A-B9B2887A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E1B7-75F2-4DEB-A6E7-244623764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B2F6C-E970-42ED-A7CA-38B4810CC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1267E-8371-44E2-A362-E5E48957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C608B-F933-44D4-B0B1-37E4ED73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FEA0-EB70-4183-8BBE-0B6C1B7D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721F-C031-47CF-BE99-290FFBB0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659E-2995-4216-846C-3552B06F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C9C6-9688-4EC3-BA98-BCC9F958A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D3587-D222-46FC-AD33-CB7A3510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9E866-5F6E-419F-A527-9E4260B13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38C77-63C8-42D4-92C8-DC8FA8FF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CC598-D31F-482F-9988-476E187E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32B43-F549-4BDB-A1FE-0D95620C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8CD1-90E8-43FE-962C-123D7E33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B3B2E-FFC9-48C3-A6BD-540DC368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6DF53-6C23-4C92-B149-61045297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405CC-6ED0-4A6C-89DD-F96D56AD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68CA0-2A88-4C4E-B2CA-6AE98908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B6643-0AC6-4044-B5DC-CF333ACD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85CD4-4B24-44E1-AF93-ED8ED2CD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3C28-AAE6-420C-82ED-BDA865ED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498B-822D-45F4-B44F-16C7AD77A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56578-613B-460F-B46E-5087F077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6F38-AD79-416F-966B-B178498B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809B5-57C5-4AC5-B327-F33A9103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E95C-0D8D-4860-A307-81A695C3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D2CC-C1E6-453E-ACC3-33BC1306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8FA04-28A4-43AB-AA5C-424F7127E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39498-D996-43F2-92D9-947E653B6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8981C-BBD4-4084-B9D8-97CE0C28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7D9D6-06F9-4404-A292-8D7327C1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8202-298C-4C7A-B9F3-29CBABA7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BD18B-6A35-4050-AAA6-D2538753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EBE74-972A-4CFE-8AE8-B5371A0B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18EA-A737-497D-A667-4C6F6782A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D5E02-FF02-468A-ACBD-33EA54B9474B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3D6E-55A3-42EF-8459-A4EEE7C6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3047-3CD8-4F1D-A190-F7A5FE8E1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7BE80-55D2-4FC1-8E1B-BAF59E49E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D6EB-28EB-4B55-8D34-EF1060898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Secure </a:t>
            </a:r>
            <a:r>
              <a:rPr lang="en-US" dirty="0" err="1"/>
              <a:t>OpenIdConnectPro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E9732-F67B-430A-BD63-E5277D755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1MicroTeam</a:t>
            </a:r>
          </a:p>
          <a:p>
            <a:r>
              <a:rPr lang="en-US" dirty="0"/>
              <a:t>Members : Mirza , Jaywant, Fahad</a:t>
            </a:r>
          </a:p>
        </p:txBody>
      </p:sp>
    </p:spTree>
    <p:extLst>
      <p:ext uri="{BB962C8B-B14F-4D97-AF65-F5344CB8AC3E}">
        <p14:creationId xmlns:p14="http://schemas.microsoft.com/office/powerpoint/2010/main" val="98638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09439F-7914-4C2B-B38E-23E8CA27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 Connect Range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6D90-6474-4B3B-8A33-CF1C5FD1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•Spans use cases, scenarios </a:t>
            </a:r>
          </a:p>
          <a:p>
            <a:pPr marL="0" indent="0">
              <a:buNone/>
            </a:pPr>
            <a:r>
              <a:rPr lang="en-US" dirty="0"/>
              <a:t>	–Internet, Enterprise, Mobile, Cloud </a:t>
            </a:r>
          </a:p>
          <a:p>
            <a:pPr marL="0" indent="0">
              <a:buNone/>
            </a:pPr>
            <a:r>
              <a:rPr lang="en-US" dirty="0"/>
              <a:t>•Spans security &amp; privacy requirements </a:t>
            </a:r>
          </a:p>
          <a:p>
            <a:pPr marL="0" indent="0">
              <a:buNone/>
            </a:pPr>
            <a:r>
              <a:rPr lang="en-US" dirty="0"/>
              <a:t>	–From non-sensitive information to highly secure </a:t>
            </a:r>
          </a:p>
          <a:p>
            <a:pPr marL="0" indent="0">
              <a:buNone/>
            </a:pPr>
            <a:r>
              <a:rPr lang="en-US" dirty="0"/>
              <a:t>•Spans sophistication of claims usage </a:t>
            </a:r>
          </a:p>
          <a:p>
            <a:pPr marL="0" indent="0">
              <a:buNone/>
            </a:pPr>
            <a:r>
              <a:rPr lang="en-US" dirty="0"/>
              <a:t>	–From basic default claims to specific requested claims to aggregated 	and distributed claims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•Maximizes simplicity of implementations </a:t>
            </a:r>
          </a:p>
          <a:p>
            <a:pPr marL="0" indent="0">
              <a:buNone/>
            </a:pPr>
            <a:r>
              <a:rPr lang="en-US" dirty="0"/>
              <a:t>	–Uses existing IETF specs: OAuth 2.0, JWT, etc. </a:t>
            </a:r>
          </a:p>
          <a:p>
            <a:pPr marL="0" indent="0">
              <a:buNone/>
            </a:pPr>
            <a:r>
              <a:rPr lang="en-US" dirty="0"/>
              <a:t>	–Lets you build only the pieces you need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60264-D31E-4C0B-A176-898AF4FD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Diffs from OpenID 2.0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9F22D-74AD-4319-9F4D-ECAD89DC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for native client applications </a:t>
            </a:r>
          </a:p>
          <a:p>
            <a:pPr marL="0" indent="0">
              <a:buNone/>
            </a:pPr>
            <a:r>
              <a:rPr lang="en-US" dirty="0"/>
              <a:t>•Identifiers using e-mail address format </a:t>
            </a:r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UserInfo</a:t>
            </a:r>
            <a:r>
              <a:rPr lang="en-US" dirty="0"/>
              <a:t> endpoint for simple claims about user </a:t>
            </a:r>
          </a:p>
          <a:p>
            <a:pPr marL="0" indent="0">
              <a:buNone/>
            </a:pPr>
            <a:r>
              <a:rPr lang="en-US" dirty="0"/>
              <a:t>•Designed to work well on mobile phones </a:t>
            </a:r>
          </a:p>
          <a:p>
            <a:pPr marL="0" indent="0">
              <a:buNone/>
            </a:pPr>
            <a:r>
              <a:rPr lang="en-US" dirty="0"/>
              <a:t>•Uses JSON/REST, rather than XML </a:t>
            </a:r>
          </a:p>
          <a:p>
            <a:pPr marL="0" indent="0">
              <a:buNone/>
            </a:pPr>
            <a:r>
              <a:rPr lang="en-US" dirty="0"/>
              <a:t>•Support for encryption and higher LOAs </a:t>
            </a:r>
          </a:p>
          <a:p>
            <a:pPr marL="0" indent="0">
              <a:buNone/>
            </a:pPr>
            <a:r>
              <a:rPr lang="en-US" dirty="0"/>
              <a:t>•Support for distributed and aggregated claims </a:t>
            </a:r>
          </a:p>
          <a:p>
            <a:pPr marL="0" indent="0">
              <a:buNone/>
            </a:pPr>
            <a:r>
              <a:rPr lang="en-US" dirty="0"/>
              <a:t>•Support for session management, including logout </a:t>
            </a:r>
          </a:p>
          <a:p>
            <a:pPr marL="0" indent="0">
              <a:buNone/>
            </a:pPr>
            <a:r>
              <a:rPr lang="en-US" dirty="0"/>
              <a:t>•Support for self-issued identity providers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6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EEF8C-DE56-45C6-89DF-FE35CC50C878}"/>
              </a:ext>
            </a:extLst>
          </p:cNvPr>
          <p:cNvSpPr/>
          <p:nvPr/>
        </p:nvSpPr>
        <p:spPr>
          <a:xfrm>
            <a:off x="3048000" y="2574920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4EEADD-C491-4111-9640-6FE47FE0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Under the Covers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6B4E-CCD5-487C-875B-17A823D7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•ID Token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•Claims Requests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err="1"/>
              <a:t>UserInfo</a:t>
            </a:r>
            <a:r>
              <a:rPr lang="en-US" dirty="0"/>
              <a:t> Claims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•Example Protocol Messages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B5ADFA-DCC7-415B-9BBA-4C294633F7B9}"/>
              </a:ext>
            </a:extLst>
          </p:cNvPr>
          <p:cNvSpPr/>
          <p:nvPr/>
        </p:nvSpPr>
        <p:spPr>
          <a:xfrm>
            <a:off x="3101009" y="181487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B36BC0-812F-476E-BE5F-2DD467C6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Token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ED0D5-9C21-4EB1-B3BB-38071FAA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JWT representing logged-in session </a:t>
            </a:r>
          </a:p>
          <a:p>
            <a:pPr marL="0" indent="0">
              <a:buNone/>
            </a:pPr>
            <a:r>
              <a:rPr lang="en-US" dirty="0"/>
              <a:t>•Claims: </a:t>
            </a:r>
          </a:p>
          <a:p>
            <a:pPr marL="0" indent="0">
              <a:buNone/>
            </a:pPr>
            <a:r>
              <a:rPr lang="en-US" dirty="0"/>
              <a:t>	 – </a:t>
            </a:r>
            <a:r>
              <a:rPr lang="en-US" dirty="0" err="1"/>
              <a:t>iss</a:t>
            </a:r>
            <a:r>
              <a:rPr lang="en-US" dirty="0"/>
              <a:t>		–	Issuer </a:t>
            </a:r>
          </a:p>
          <a:p>
            <a:pPr marL="0" indent="0">
              <a:buNone/>
            </a:pPr>
            <a:r>
              <a:rPr lang="en-US" dirty="0"/>
              <a:t>	–sub		–	Identifier for subject (user) </a:t>
            </a:r>
          </a:p>
          <a:p>
            <a:pPr marL="0" indent="0">
              <a:buNone/>
            </a:pPr>
            <a:r>
              <a:rPr lang="en-US" dirty="0"/>
              <a:t>	–</a:t>
            </a:r>
            <a:r>
              <a:rPr lang="en-US" dirty="0" err="1"/>
              <a:t>aud</a:t>
            </a:r>
            <a:r>
              <a:rPr lang="en-US" dirty="0"/>
              <a:t> 	 	–	Audience for ID Token </a:t>
            </a:r>
          </a:p>
          <a:p>
            <a:pPr marL="0" indent="0">
              <a:buNone/>
            </a:pPr>
            <a:r>
              <a:rPr lang="en-US" dirty="0"/>
              <a:t>	–</a:t>
            </a:r>
            <a:r>
              <a:rPr lang="en-US" dirty="0" err="1"/>
              <a:t>iat</a:t>
            </a:r>
            <a:r>
              <a:rPr lang="en-US" dirty="0"/>
              <a:t>		–	Time token was issued </a:t>
            </a:r>
          </a:p>
          <a:p>
            <a:pPr marL="0" indent="0">
              <a:buNone/>
            </a:pPr>
            <a:r>
              <a:rPr lang="en-US" dirty="0"/>
              <a:t>	–</a:t>
            </a:r>
            <a:r>
              <a:rPr lang="en-US" dirty="0" err="1"/>
              <a:t>exp</a:t>
            </a:r>
            <a:r>
              <a:rPr lang="en-US" dirty="0"/>
              <a:t>		–	Expiration time </a:t>
            </a:r>
          </a:p>
          <a:p>
            <a:pPr marL="0" indent="0">
              <a:buNone/>
            </a:pPr>
            <a:r>
              <a:rPr lang="en-US" dirty="0"/>
              <a:t>	–nonce	–	Mitigates replay attacks</a:t>
            </a:r>
          </a:p>
        </p:txBody>
      </p:sp>
    </p:spTree>
    <p:extLst>
      <p:ext uri="{BB962C8B-B14F-4D97-AF65-F5344CB8AC3E}">
        <p14:creationId xmlns:p14="http://schemas.microsoft.com/office/powerpoint/2010/main" val="154053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EC054A-E610-4AF5-B0F9-D4E44DCA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Token Claims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AF84E-3475-417C-8779-32E485BD0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iss</a:t>
            </a:r>
            <a:r>
              <a:rPr lang="en-US" dirty="0"/>
              <a:t>": "https://server.example.com", </a:t>
            </a:r>
          </a:p>
          <a:p>
            <a:pPr marL="0" indent="0">
              <a:buNone/>
            </a:pPr>
            <a:r>
              <a:rPr lang="en-US" dirty="0"/>
              <a:t>	"sub": "248289761001",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aud</a:t>
            </a:r>
            <a:r>
              <a:rPr lang="en-US" dirty="0"/>
              <a:t>": "0acf77d4-b486-4c99-bd76-074ed6a64ddf",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iat</a:t>
            </a:r>
            <a:r>
              <a:rPr lang="en-US" dirty="0"/>
              <a:t>": 1311280970,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exp</a:t>
            </a:r>
            <a:r>
              <a:rPr lang="en-US" dirty="0"/>
              <a:t>": 1311281970, </a:t>
            </a:r>
          </a:p>
          <a:p>
            <a:pPr marL="0" indent="0">
              <a:buNone/>
            </a:pPr>
            <a:r>
              <a:rPr lang="en-US" dirty="0"/>
              <a:t>	"nonce": "n-0S6_WzA2Mj"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A00EC4-A6EE-4120-ADD7-4FB186ED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 Requests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FF23C-E6D7-4AD7-B2E7-E4C72B43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requests made using OAuth scopes: </a:t>
            </a:r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dirty="0" err="1"/>
              <a:t>openid</a:t>
            </a:r>
            <a:r>
              <a:rPr lang="en-US" dirty="0"/>
              <a:t> – Declares request is for OpenID Connect </a:t>
            </a:r>
          </a:p>
          <a:p>
            <a:pPr marL="0" indent="0">
              <a:buNone/>
            </a:pPr>
            <a:r>
              <a:rPr lang="en-US" dirty="0"/>
              <a:t>–profile – Requests default profile info </a:t>
            </a:r>
          </a:p>
          <a:p>
            <a:pPr marL="0" indent="0">
              <a:buNone/>
            </a:pPr>
            <a:r>
              <a:rPr lang="en-US" dirty="0"/>
              <a:t>–email – Requests email address &amp; verification status </a:t>
            </a:r>
          </a:p>
          <a:p>
            <a:pPr marL="0" indent="0">
              <a:buNone/>
            </a:pPr>
            <a:r>
              <a:rPr lang="en-US" dirty="0"/>
              <a:t>–address – Requests postal address </a:t>
            </a:r>
          </a:p>
          <a:p>
            <a:pPr marL="0" indent="0">
              <a:buNone/>
            </a:pPr>
            <a:r>
              <a:rPr lang="en-US" dirty="0"/>
              <a:t>–phone – Requests phone number &amp; verification status </a:t>
            </a:r>
          </a:p>
          <a:p>
            <a:pPr marL="0" indent="0">
              <a:buNone/>
            </a:pPr>
            <a:r>
              <a:rPr lang="en-US" dirty="0"/>
              <a:t>–</a:t>
            </a:r>
            <a:r>
              <a:rPr lang="en-US" dirty="0" err="1"/>
              <a:t>offline_access</a:t>
            </a:r>
            <a:r>
              <a:rPr lang="en-US" dirty="0"/>
              <a:t> – Requests Refresh Token issuance </a:t>
            </a:r>
          </a:p>
          <a:p>
            <a:pPr marL="0" indent="0">
              <a:buNone/>
            </a:pPr>
            <a:r>
              <a:rPr lang="en-US" dirty="0"/>
              <a:t>•Requests for individual claims can be made using JSON “claims” request parameter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1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62479-A9FB-4E52-A2E2-25335A0CFFE3}"/>
              </a:ext>
            </a:extLst>
          </p:cNvPr>
          <p:cNvSpPr/>
          <p:nvPr/>
        </p:nvSpPr>
        <p:spPr>
          <a:xfrm>
            <a:off x="3048000" y="116555"/>
            <a:ext cx="6096000" cy="5309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5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6A5345A-1632-4511-830C-FE452749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UserInfo</a:t>
            </a:r>
            <a:r>
              <a:rPr lang="en-US" dirty="0"/>
              <a:t> Claims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9B6A7C4-CE64-491E-83ED-7D5AA3DE8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 </a:t>
            </a:r>
          </a:p>
          <a:p>
            <a:r>
              <a:rPr lang="en-US" dirty="0"/>
              <a:t>name </a:t>
            </a:r>
          </a:p>
          <a:p>
            <a:r>
              <a:rPr lang="en-US" dirty="0" err="1"/>
              <a:t>given_name</a:t>
            </a:r>
            <a:r>
              <a:rPr lang="en-US" dirty="0"/>
              <a:t> </a:t>
            </a:r>
          </a:p>
          <a:p>
            <a:r>
              <a:rPr lang="en-US" dirty="0" err="1"/>
              <a:t>family_name</a:t>
            </a:r>
            <a:r>
              <a:rPr lang="en-US" dirty="0"/>
              <a:t> </a:t>
            </a:r>
          </a:p>
          <a:p>
            <a:r>
              <a:rPr lang="en-US" dirty="0" err="1"/>
              <a:t>middle_name</a:t>
            </a:r>
            <a:r>
              <a:rPr lang="en-US" dirty="0"/>
              <a:t> </a:t>
            </a:r>
          </a:p>
          <a:p>
            <a:r>
              <a:rPr lang="en-US" dirty="0"/>
              <a:t>nickname </a:t>
            </a:r>
          </a:p>
          <a:p>
            <a:r>
              <a:rPr lang="en-US" dirty="0" err="1"/>
              <a:t>preferred_username</a:t>
            </a:r>
            <a:r>
              <a:rPr lang="en-US" dirty="0"/>
              <a:t> </a:t>
            </a:r>
          </a:p>
          <a:p>
            <a:r>
              <a:rPr lang="en-US" dirty="0"/>
              <a:t>profile </a:t>
            </a:r>
          </a:p>
          <a:p>
            <a:r>
              <a:rPr lang="en-US" dirty="0"/>
              <a:t>picture </a:t>
            </a:r>
          </a:p>
          <a:p>
            <a:r>
              <a:rPr lang="en-US" dirty="0"/>
              <a:t>website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29D77C6-48CA-4FD9-8369-98B647877D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gender </a:t>
            </a:r>
          </a:p>
          <a:p>
            <a:r>
              <a:rPr lang="en-US" dirty="0"/>
              <a:t>birthdate </a:t>
            </a:r>
          </a:p>
          <a:p>
            <a:r>
              <a:rPr lang="en-US" dirty="0"/>
              <a:t>locale </a:t>
            </a:r>
          </a:p>
          <a:p>
            <a:r>
              <a:rPr lang="en-US" dirty="0" err="1"/>
              <a:t>zoneinfo</a:t>
            </a:r>
            <a:r>
              <a:rPr lang="en-US" dirty="0"/>
              <a:t> </a:t>
            </a:r>
          </a:p>
          <a:p>
            <a:r>
              <a:rPr lang="en-US" dirty="0" err="1"/>
              <a:t>updated_at</a:t>
            </a:r>
            <a:r>
              <a:rPr lang="en-US" dirty="0"/>
              <a:t> </a:t>
            </a:r>
          </a:p>
          <a:p>
            <a:r>
              <a:rPr lang="en-US" dirty="0"/>
              <a:t>email </a:t>
            </a:r>
          </a:p>
          <a:p>
            <a:r>
              <a:rPr lang="en-US" dirty="0" err="1"/>
              <a:t>email_verified</a:t>
            </a:r>
            <a:r>
              <a:rPr lang="en-US" dirty="0"/>
              <a:t> </a:t>
            </a:r>
          </a:p>
          <a:p>
            <a:r>
              <a:rPr lang="en-US" dirty="0" err="1"/>
              <a:t>phone_number</a:t>
            </a:r>
            <a:r>
              <a:rPr lang="en-US" dirty="0"/>
              <a:t> </a:t>
            </a:r>
          </a:p>
          <a:p>
            <a:r>
              <a:rPr lang="en-US" dirty="0" err="1"/>
              <a:t>phone_number_verified</a:t>
            </a:r>
            <a:r>
              <a:rPr lang="en-US" dirty="0"/>
              <a:t> </a:t>
            </a:r>
          </a:p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08311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18D4A9-66FB-495C-A12C-02E79CC6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UserInfo</a:t>
            </a:r>
            <a:r>
              <a:rPr lang="en-US" dirty="0"/>
              <a:t> Claims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92E85-7F7D-49C9-AAF9-D7C80E056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"sub": "248289761001", </a:t>
            </a:r>
          </a:p>
          <a:p>
            <a:pPr marL="0" indent="0">
              <a:buNone/>
            </a:pPr>
            <a:r>
              <a:rPr lang="en-US" dirty="0"/>
              <a:t>	"name": "Jane Doe",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given_name</a:t>
            </a:r>
            <a:r>
              <a:rPr lang="en-US" dirty="0"/>
              <a:t>": "Jane",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family_name</a:t>
            </a:r>
            <a:r>
              <a:rPr lang="en-US" dirty="0"/>
              <a:t>": "Doe", </a:t>
            </a:r>
          </a:p>
          <a:p>
            <a:pPr marL="0" indent="0">
              <a:buNone/>
            </a:pPr>
            <a:r>
              <a:rPr lang="en-US" dirty="0"/>
              <a:t>	"email": "janedoe@example.com",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email_verified</a:t>
            </a:r>
            <a:r>
              <a:rPr lang="en-US" dirty="0"/>
              <a:t>": true, </a:t>
            </a:r>
          </a:p>
          <a:p>
            <a:pPr marL="0" indent="0">
              <a:buNone/>
            </a:pPr>
            <a:r>
              <a:rPr lang="en-US" dirty="0"/>
              <a:t>	"picture": "http://example.com/</a:t>
            </a:r>
            <a:r>
              <a:rPr lang="en-US" dirty="0" err="1"/>
              <a:t>janedoe</a:t>
            </a:r>
            <a:r>
              <a:rPr lang="en-US" dirty="0"/>
              <a:t>/me.jpg"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6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BC1FC-09B3-4500-8205-E3272959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Request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77C74-EF24-4264-9060-E68DEDFF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https://server.example.com/authorize </a:t>
            </a:r>
          </a:p>
          <a:p>
            <a:pPr marL="0" indent="0">
              <a:buNone/>
            </a:pPr>
            <a:r>
              <a:rPr lang="en-US" dirty="0"/>
              <a:t>?</a:t>
            </a:r>
            <a:r>
              <a:rPr lang="en-US" dirty="0" err="1"/>
              <a:t>response_type</a:t>
            </a:r>
            <a:r>
              <a:rPr lang="en-US" dirty="0"/>
              <a:t>=token%20id_token </a:t>
            </a:r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client_id</a:t>
            </a:r>
            <a:r>
              <a:rPr lang="en-US" dirty="0"/>
              <a:t>=0acf77d4-b486-4c99-bd76-074ed6a64ddf </a:t>
            </a:r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redirect_uri</a:t>
            </a:r>
            <a:r>
              <a:rPr lang="en-US" dirty="0"/>
              <a:t>=https%3A%2F%2Fclient.example.com%2Fcb </a:t>
            </a:r>
          </a:p>
          <a:p>
            <a:pPr marL="0" indent="0">
              <a:buNone/>
            </a:pPr>
            <a:r>
              <a:rPr lang="en-US" dirty="0"/>
              <a:t>&amp;scope=openid%20profile </a:t>
            </a:r>
          </a:p>
          <a:p>
            <a:pPr marL="0" indent="0">
              <a:buNone/>
            </a:pPr>
            <a:r>
              <a:rPr lang="en-US" dirty="0"/>
              <a:t>&amp;state=af0ifjsldkj </a:t>
            </a:r>
          </a:p>
          <a:p>
            <a:pPr marL="0" indent="0">
              <a:buNone/>
            </a:pPr>
            <a:r>
              <a:rPr lang="en-US" dirty="0"/>
              <a:t>&amp;nonce=n-0S6_WzA2Mj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17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14600-9345-485E-A1EE-AA603B9C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Response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8173-3E40-4568-921A-A9EC7978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HTTP/1.1 302 Found </a:t>
            </a:r>
          </a:p>
          <a:p>
            <a:pPr marL="0" indent="0">
              <a:buNone/>
            </a:pPr>
            <a:r>
              <a:rPr lang="en-US" dirty="0"/>
              <a:t>Location: https://client.example.com/cb 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access_token</a:t>
            </a:r>
            <a:r>
              <a:rPr lang="en-US" dirty="0"/>
              <a:t>=mF_9.B5f-4.1JqM </a:t>
            </a:r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token_type</a:t>
            </a:r>
            <a:r>
              <a:rPr lang="en-US" dirty="0"/>
              <a:t>=bearer </a:t>
            </a:r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id_token</a:t>
            </a:r>
            <a:r>
              <a:rPr lang="en-US" dirty="0"/>
              <a:t>=eyJhbGzI1NiJ9.eyJz9Glnw9J.F9-V4IvQ0Z </a:t>
            </a:r>
          </a:p>
          <a:p>
            <a:pPr marL="0" indent="0">
              <a:buNone/>
            </a:pPr>
            <a:r>
              <a:rPr lang="en-US" dirty="0"/>
              <a:t>&amp;</a:t>
            </a:r>
            <a:r>
              <a:rPr lang="en-US" dirty="0" err="1"/>
              <a:t>expires_in</a:t>
            </a:r>
            <a:r>
              <a:rPr lang="en-US" dirty="0"/>
              <a:t>=3600 </a:t>
            </a:r>
          </a:p>
          <a:p>
            <a:pPr marL="0" indent="0">
              <a:buNone/>
            </a:pPr>
            <a:r>
              <a:rPr lang="en-US" dirty="0"/>
              <a:t>&amp;state=af0ifjsldkj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42F7-7295-4549-8F06-15678A5A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Presentation Overview </a:t>
            </a:r>
            <a:br>
              <a:rPr lang="en-US" dirty="0"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735DC-A5BA-4B00-B865-D451B7A2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libri" panose="020F0502020204030204" pitchFamily="34" charset="0"/>
              </a:rPr>
              <a:t>Introduction </a:t>
            </a:r>
          </a:p>
          <a:p>
            <a:r>
              <a:rPr lang="en-US" dirty="0">
                <a:latin typeface="Calibri" panose="020F0502020204030204" pitchFamily="34" charset="0"/>
              </a:rPr>
              <a:t>Design Philosophy </a:t>
            </a:r>
          </a:p>
          <a:p>
            <a:r>
              <a:rPr lang="en-US" dirty="0">
                <a:latin typeface="Calibri" panose="020F0502020204030204" pitchFamily="34" charset="0"/>
              </a:rPr>
              <a:t>A Look Under the Covers </a:t>
            </a:r>
          </a:p>
          <a:p>
            <a:r>
              <a:rPr lang="en-US" dirty="0">
                <a:latin typeface="Calibri" panose="020F0502020204030204" pitchFamily="34" charset="0"/>
              </a:rPr>
              <a:t>Overview of Connect Specs </a:t>
            </a:r>
          </a:p>
        </p:txBody>
      </p:sp>
    </p:spTree>
    <p:extLst>
      <p:ext uri="{BB962C8B-B14F-4D97-AF65-F5344CB8AC3E}">
        <p14:creationId xmlns:p14="http://schemas.microsoft.com/office/powerpoint/2010/main" val="271594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2A619B-F78F-470B-A246-3F8C60A0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UserInfo</a:t>
            </a:r>
            <a:r>
              <a:rPr lang="en-US" dirty="0"/>
              <a:t> Request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71F0-0C54-4E5A-917B-734563B6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/</a:t>
            </a:r>
            <a:r>
              <a:rPr lang="en-US" dirty="0" err="1"/>
              <a:t>userinfo?schema</a:t>
            </a:r>
            <a:r>
              <a:rPr lang="en-US" dirty="0"/>
              <a:t>=</a:t>
            </a:r>
            <a:r>
              <a:rPr lang="en-US" dirty="0" err="1"/>
              <a:t>openid</a:t>
            </a:r>
            <a:r>
              <a:rPr lang="en-US" dirty="0"/>
              <a:t> HTTP/1.1 </a:t>
            </a:r>
          </a:p>
          <a:p>
            <a:pPr marL="0" indent="0">
              <a:buNone/>
            </a:pPr>
            <a:r>
              <a:rPr lang="en-US" dirty="0"/>
              <a:t>Host: server.example.com </a:t>
            </a:r>
          </a:p>
          <a:p>
            <a:pPr marL="0" indent="0">
              <a:buNone/>
            </a:pPr>
            <a:r>
              <a:rPr lang="en-US" dirty="0"/>
              <a:t>Authorization: Bearer mF_9.B5f-4.1JqM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3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71BFC0-F67D-4478-A389-2EEFA38B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workflow </a:t>
            </a:r>
            <a:r>
              <a:rPr lang="en-US" dirty="0" err="1"/>
              <a:t>Diag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DD175-A95A-4048-8A72-FD25B792B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925" y="2639219"/>
            <a:ext cx="7296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FC5ED1-55C3-4A6F-8893-A7F9DEFF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</a:t>
            </a:r>
            <a:r>
              <a:rPr lang="en-US"/>
              <a:t>Workflow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67B5B-26AA-4A2E-A7D9-84CA2495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387" y="2053431"/>
            <a:ext cx="75152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B578-35A8-43F2-A9FF-DFE4DBE4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Open Id Connect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CE7E0-F2B9-4965-BE91-AAEB87F7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78" y="1825625"/>
            <a:ext cx="71598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06B8-F5A0-4D60-9146-27A338F26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1913D1-DEBE-4B9A-A759-3BA32B7D4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50" y="1991519"/>
            <a:ext cx="94107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BCC1-6B79-4B10-9629-4ADD683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Request Response of OAuth 2.0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6181E-1C1B-44B6-90E9-070CC8743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374" y="1825625"/>
            <a:ext cx="82272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1D35-B2BF-4247-A64C-824F19E5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Auth</a:t>
            </a:r>
            <a:r>
              <a:rPr lang="en-US" dirty="0"/>
              <a:t> 2 Terminology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EDBF5D-D629-4812-830E-0F99D76E8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012" y="1825625"/>
            <a:ext cx="7055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4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1353-3CFD-4559-BA84-CFC1A9DA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Id Connect Addition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405C7C-B058-4EC2-83DC-655A4B01B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067719"/>
            <a:ext cx="7734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8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A43E-A0BD-40F4-B513-C268000D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Request Response of Open </a:t>
            </a:r>
            <a:r>
              <a:rPr lang="en-US" dirty="0" err="1"/>
              <a:t>IdCon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9FC41-3292-4A33-B593-FB05EDEE3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316" y="1825625"/>
            <a:ext cx="82433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4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5FC9DE-5607-4FFB-ADA6-5398C8A9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OpenID Connect Intro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755F3-689D-4B99-AD60-5012444D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identity layer on top of OAuth 2.0 </a:t>
            </a:r>
          </a:p>
          <a:p>
            <a:endParaRPr lang="en-US" dirty="0"/>
          </a:p>
          <a:p>
            <a:r>
              <a:rPr lang="en-US" dirty="0"/>
              <a:t>Enables clients to verify identity of end-user </a:t>
            </a:r>
          </a:p>
          <a:p>
            <a:endParaRPr lang="en-US" dirty="0"/>
          </a:p>
          <a:p>
            <a:r>
              <a:rPr lang="en-US" dirty="0"/>
              <a:t>Enables clients to obtain basic profile info </a:t>
            </a:r>
          </a:p>
          <a:p>
            <a:endParaRPr lang="en-US" dirty="0"/>
          </a:p>
          <a:p>
            <a:r>
              <a:rPr lang="en-US" dirty="0"/>
              <a:t>REST/JSON interfaces → low barrier to entry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0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469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Web Secure OpenIdConnectPro</vt:lpstr>
      <vt:lpstr>Presentation Overview  </vt:lpstr>
      <vt:lpstr>Users Of Open Id Connect</vt:lpstr>
      <vt:lpstr>High Level Structure</vt:lpstr>
      <vt:lpstr>High Level Request Response of OAuth 2.0</vt:lpstr>
      <vt:lpstr>O Auth 2 Terminology</vt:lpstr>
      <vt:lpstr>Open Id Connect Addition </vt:lpstr>
      <vt:lpstr>High Level Request Response of Open IdCon</vt:lpstr>
      <vt:lpstr>OpenID Connect Intro </vt:lpstr>
      <vt:lpstr>OpenID Connect Range </vt:lpstr>
      <vt:lpstr>Key Diffs from OpenID 2.0 </vt:lpstr>
      <vt:lpstr>A Look Under the Covers </vt:lpstr>
      <vt:lpstr>ID Token</vt:lpstr>
      <vt:lpstr>ID Token Claims Example </vt:lpstr>
      <vt:lpstr>Claims Requests</vt:lpstr>
      <vt:lpstr>UserInfo Claims</vt:lpstr>
      <vt:lpstr>UserInfo Claims Example </vt:lpstr>
      <vt:lpstr>Authorization Request Example</vt:lpstr>
      <vt:lpstr>Authorization Response Example </vt:lpstr>
      <vt:lpstr>UserInfo Request Example</vt:lpstr>
      <vt:lpstr>Generic workflow Diag</vt:lpstr>
      <vt:lpstr>Profile Workflow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Hashmi, Fahad</dc:creator>
  <cp:lastModifiedBy>Hashmi, Fahad</cp:lastModifiedBy>
  <cp:revision>37</cp:revision>
  <dcterms:created xsi:type="dcterms:W3CDTF">2018-05-10T07:00:27Z</dcterms:created>
  <dcterms:modified xsi:type="dcterms:W3CDTF">2018-05-11T07:53:01Z</dcterms:modified>
</cp:coreProperties>
</file>