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5" r:id="rId4"/>
    <p:sldId id="290" r:id="rId5"/>
    <p:sldId id="291" r:id="rId6"/>
    <p:sldId id="289" r:id="rId7"/>
    <p:sldId id="288"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7" r:id="rId23"/>
    <p:sldId id="258" r:id="rId24"/>
    <p:sldId id="279" r:id="rId25"/>
    <p:sldId id="280" r:id="rId26"/>
    <p:sldId id="282" r:id="rId27"/>
    <p:sldId id="283" r:id="rId28"/>
    <p:sldId id="281" r:id="rId29"/>
    <p:sldId id="259" r:id="rId30"/>
    <p:sldId id="261" r:id="rId31"/>
    <p:sldId id="263" r:id="rId32"/>
    <p:sldId id="286" r:id="rId33"/>
    <p:sldId id="262"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W"/>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267C4AEC-9DD1-4DE4-B612-7CB4450DA577}" type="datetimeFigureOut">
              <a:rPr lang="en-ZW" smtClean="0"/>
              <a:t>1/25/2022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215943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267C4AEC-9DD1-4DE4-B612-7CB4450DA577}" type="datetimeFigureOut">
              <a:rPr lang="en-ZW" smtClean="0"/>
              <a:t>1/25/2022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183109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267C4AEC-9DD1-4DE4-B612-7CB4450DA577}" type="datetimeFigureOut">
              <a:rPr lang="en-ZW" smtClean="0"/>
              <a:t>1/25/2022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168935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267C4AEC-9DD1-4DE4-B612-7CB4450DA577}" type="datetimeFigureOut">
              <a:rPr lang="en-ZW" smtClean="0"/>
              <a:t>1/25/2022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109675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W"/>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C4AEC-9DD1-4DE4-B612-7CB4450DA577}" type="datetimeFigureOut">
              <a:rPr lang="en-ZW" smtClean="0"/>
              <a:t>1/25/2022</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348078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267C4AEC-9DD1-4DE4-B612-7CB4450DA577}" type="datetimeFigureOut">
              <a:rPr lang="en-ZW" smtClean="0"/>
              <a:t>1/25/2022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110909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W"/>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267C4AEC-9DD1-4DE4-B612-7CB4450DA577}" type="datetimeFigureOut">
              <a:rPr lang="en-ZW" smtClean="0"/>
              <a:t>1/25/2022</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273698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267C4AEC-9DD1-4DE4-B612-7CB4450DA577}" type="datetimeFigureOut">
              <a:rPr lang="en-ZW" smtClean="0"/>
              <a:t>1/25/2022</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68661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C4AEC-9DD1-4DE4-B612-7CB4450DA577}" type="datetimeFigureOut">
              <a:rPr lang="en-ZW" smtClean="0"/>
              <a:t>1/25/2022</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277199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W"/>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C4AEC-9DD1-4DE4-B612-7CB4450DA577}" type="datetimeFigureOut">
              <a:rPr lang="en-ZW" smtClean="0"/>
              <a:t>1/25/2022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76154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W"/>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C4AEC-9DD1-4DE4-B612-7CB4450DA577}" type="datetimeFigureOut">
              <a:rPr lang="en-ZW" smtClean="0"/>
              <a:t>1/25/2022</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D3D4B27-878D-4609-B87D-9C99DB32EE2C}" type="slidenum">
              <a:rPr lang="en-ZW" smtClean="0"/>
              <a:t>‹#›</a:t>
            </a:fld>
            <a:endParaRPr lang="en-ZW"/>
          </a:p>
        </p:txBody>
      </p:sp>
    </p:spTree>
    <p:extLst>
      <p:ext uri="{BB962C8B-B14F-4D97-AF65-F5344CB8AC3E}">
        <p14:creationId xmlns:p14="http://schemas.microsoft.com/office/powerpoint/2010/main" val="341453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C4AEC-9DD1-4DE4-B612-7CB4450DA577}" type="datetimeFigureOut">
              <a:rPr lang="en-ZW" smtClean="0"/>
              <a:t>1/25/2022</a:t>
            </a:fld>
            <a:endParaRPr lang="en-Z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D4B27-878D-4609-B87D-9C99DB32EE2C}" type="slidenum">
              <a:rPr lang="en-ZW" smtClean="0"/>
              <a:t>‹#›</a:t>
            </a:fld>
            <a:endParaRPr lang="en-ZW"/>
          </a:p>
        </p:txBody>
      </p:sp>
    </p:spTree>
    <p:extLst>
      <p:ext uri="{BB962C8B-B14F-4D97-AF65-F5344CB8AC3E}">
        <p14:creationId xmlns:p14="http://schemas.microsoft.com/office/powerpoint/2010/main" val="4005063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ataloniahotels.com/en/family-friendly-hotels" TargetMode="External"/><Relationship Id="rId7" Type="http://schemas.openxmlformats.org/officeDocument/2006/relationships/hyperlink" Target="https://www.cataloniahotels.com/en/rewards?blog" TargetMode="External"/><Relationship Id="rId2" Type="http://schemas.openxmlformats.org/officeDocument/2006/relationships/hyperlink" Target="https://www.cataloniahotels.com/en/business-hotels" TargetMode="External"/><Relationship Id="rId1" Type="http://schemas.openxmlformats.org/officeDocument/2006/relationships/slideLayout" Target="../slideLayouts/slideLayout2.xml"/><Relationship Id="rId6" Type="http://schemas.openxmlformats.org/officeDocument/2006/relationships/hyperlink" Target="https://www.cataloniahotels.com/en/wine-tourism-hotels" TargetMode="External"/><Relationship Id="rId5" Type="http://schemas.openxmlformats.org/officeDocument/2006/relationships/hyperlink" Target="https://www.cataloniahotels.com/en/hotels-with-spa" TargetMode="External"/><Relationship Id="rId4" Type="http://schemas.openxmlformats.org/officeDocument/2006/relationships/hyperlink" Target="https://www.cataloniahotels.com/en/adults-only-hotel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etupmyhotel.com/homepage/hotel-management-glossary/target-markets.html" TargetMode="External"/><Relationship Id="rId2" Type="http://schemas.openxmlformats.org/officeDocument/2006/relationships/hyperlink" Target="https://setupmyhotel.com/homepage/hotel-management-glossary/hotel.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etupmyhotel.com/homepage/hotel-management-glossary/complimentary.html" TargetMode="External"/><Relationship Id="rId3" Type="http://schemas.openxmlformats.org/officeDocument/2006/relationships/hyperlink" Target="https://setupmyhotel.com/homepage/hotel-management-glossary/suite.html" TargetMode="External"/><Relationship Id="rId7" Type="http://schemas.openxmlformats.org/officeDocument/2006/relationships/hyperlink" Target="https://setupmyhotel.com/homepage/hotel-management-glossary/amenities.html" TargetMode="External"/><Relationship Id="rId2" Type="http://schemas.openxmlformats.org/officeDocument/2006/relationships/hyperlink" Target="https://setupmyhotel.com/homepage/hotel-management-glossary/guest.html" TargetMode="External"/><Relationship Id="rId1" Type="http://schemas.openxmlformats.org/officeDocument/2006/relationships/slideLayout" Target="../slideLayouts/slideLayout2.xml"/><Relationship Id="rId6" Type="http://schemas.openxmlformats.org/officeDocument/2006/relationships/hyperlink" Target="https://setupmyhotel.com/homepage/hotel-management-glossary/tour.html" TargetMode="External"/><Relationship Id="rId5" Type="http://schemas.openxmlformats.org/officeDocument/2006/relationships/hyperlink" Target="https://setupmyhotel.com/homepage/hotel-management-glossary/casino.html" TargetMode="External"/><Relationship Id="rId10" Type="http://schemas.openxmlformats.org/officeDocument/2006/relationships/hyperlink" Target="https://setupmyhotel.com/homepage/hotel-management-glossary/charge.html" TargetMode="External"/><Relationship Id="rId4" Type="http://schemas.openxmlformats.org/officeDocument/2006/relationships/hyperlink" Target="https://setupmyhotel.com/homepage/hotel-management-glossary/resort.html" TargetMode="External"/><Relationship Id="rId9" Type="http://schemas.openxmlformats.org/officeDocument/2006/relationships/hyperlink" Target="https://setupmyhotel.com/homepage/hotel-management-glossary/airport-hotel.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setupmyhotel.com/homepage/hotel-management-glossary/housekeeping.html" TargetMode="External"/><Relationship Id="rId3" Type="http://schemas.openxmlformats.org/officeDocument/2006/relationships/hyperlink" Target="https://setupmyhotel.com/homepage/hotel-management-glossary/extended-stay-hotel.html" TargetMode="External"/><Relationship Id="rId7" Type="http://schemas.openxmlformats.org/officeDocument/2006/relationships/hyperlink" Target="https://setupmyhotel.com/homepage/hotel-management-glossary/lease.html" TargetMode="External"/><Relationship Id="rId2" Type="http://schemas.openxmlformats.org/officeDocument/2006/relationships/hyperlink" Target="https://setupmyhotel.com/homepage/hotel-management-glossary/suite-hotel.html" TargetMode="External"/><Relationship Id="rId1" Type="http://schemas.openxmlformats.org/officeDocument/2006/relationships/slideLayout" Target="../slideLayouts/slideLayout2.xml"/><Relationship Id="rId6" Type="http://schemas.openxmlformats.org/officeDocument/2006/relationships/hyperlink" Target="https://setupmyhotel.com/homepage/hotel-management-glossary/accommodation.html" TargetMode="External"/><Relationship Id="rId11" Type="http://schemas.openxmlformats.org/officeDocument/2006/relationships/hyperlink" Target="https://setupmyhotel.com/homepage/hotel-management-glossary/hospitality.html" TargetMode="External"/><Relationship Id="rId5" Type="http://schemas.openxmlformats.org/officeDocument/2006/relationships/hyperlink" Target="https://setupmyhotel.com/homepage/hotel-management-glossary/residential-hotel.html" TargetMode="External"/><Relationship Id="rId10" Type="http://schemas.openxmlformats.org/officeDocument/2006/relationships/hyperlink" Target="https://setupmyhotel.com/homepage/hotel-management-glossary/hotel.html" TargetMode="External"/><Relationship Id="rId4" Type="http://schemas.openxmlformats.org/officeDocument/2006/relationships/hyperlink" Target="https://setupmyhotel.com/homepage/hotel-management-glossary/who.html" TargetMode="External"/><Relationship Id="rId9" Type="http://schemas.openxmlformats.org/officeDocument/2006/relationships/hyperlink" Target="https://setupmyhotel.com/homepage/hotel-management-glossary/resort-hotel.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etupmyhotel.com/homepage/hotel-management-glossary/hotel.html" TargetMode="External"/><Relationship Id="rId2" Type="http://schemas.openxmlformats.org/officeDocument/2006/relationships/hyperlink" Target="https://setupmyhotel.com/homepage/hotel-management-glossary/resort-hotel.html" TargetMode="External"/><Relationship Id="rId1" Type="http://schemas.openxmlformats.org/officeDocument/2006/relationships/slideLayout" Target="../slideLayouts/slideLayout2.xml"/><Relationship Id="rId4" Type="http://schemas.openxmlformats.org/officeDocument/2006/relationships/hyperlink" Target="https://setupmyhotel.com/homepage/hotel-management-glossary/hospitality.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etupmyhotel.com/homepage/hotel-management-glossary/functions.html" TargetMode="External"/><Relationship Id="rId2" Type="http://schemas.openxmlformats.org/officeDocument/2006/relationships/hyperlink" Target="https://setupmyhotel.com/homepage/hotel-management-glossary/casino.html" TargetMode="External"/><Relationship Id="rId1" Type="http://schemas.openxmlformats.org/officeDocument/2006/relationships/slideLayout" Target="../slideLayouts/slideLayout2.xml"/><Relationship Id="rId6" Type="http://schemas.openxmlformats.org/officeDocument/2006/relationships/hyperlink" Target="https://setupmyhotel.com/homepage/hotel-management-glossary/motel.html" TargetMode="External"/><Relationship Id="rId5" Type="http://schemas.openxmlformats.org/officeDocument/2006/relationships/hyperlink" Target="https://setupmyhotel.com/homepage/hotel-management-glossary/cost.html" TargetMode="External"/><Relationship Id="rId4" Type="http://schemas.openxmlformats.org/officeDocument/2006/relationships/hyperlink" Target="https://setupmyhotel.com/homepage/hotel-management-glossary/health-club.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etupmyhotel.com/homepage/hotel-management-glossary/valet.html" TargetMode="External"/><Relationship Id="rId7" Type="http://schemas.openxmlformats.org/officeDocument/2006/relationships/hyperlink" Target="https://setupmyhotel.com/homepage/hotel-management-glossary/budget-hotels.html" TargetMode="External"/><Relationship Id="rId2" Type="http://schemas.openxmlformats.org/officeDocument/2006/relationships/hyperlink" Target="https://setupmyhotel.com/homepage/hotel-management-glossary/upmarket.html" TargetMode="External"/><Relationship Id="rId1" Type="http://schemas.openxmlformats.org/officeDocument/2006/relationships/slideLayout" Target="../slideLayouts/slideLayout2.xml"/><Relationship Id="rId6" Type="http://schemas.openxmlformats.org/officeDocument/2006/relationships/hyperlink" Target="https://setupmyhotel.com/homepage/hotel-management-glossary/uniformed-service.html" TargetMode="External"/><Relationship Id="rId5" Type="http://schemas.openxmlformats.org/officeDocument/2006/relationships/hyperlink" Target="https://setupmyhotel.com/homepage/hotel-management-glossary/mid-market.html" TargetMode="External"/><Relationship Id="rId4" Type="http://schemas.openxmlformats.org/officeDocument/2006/relationships/hyperlink" Target="https://setupmyhotel.com/homepage/hotel-management-glossary/concierge.ht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setupmyhotel.com/homepage/hotel-management-glossary/hotel-chai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te.sfasu.edu/wp-content/uploads/2011/12/Hotel-Management-and-Ownership-PPT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ehow.com/about_5598328_types-hotel-ownershi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ll.co.uk/" TargetMode="External"/><Relationship Id="rId2" Type="http://schemas.openxmlformats.org/officeDocument/2006/relationships/hyperlink" Target="https://www.hv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talaconsulting.co.uk/hotel-market-segment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ataloniahotels.com/en/blog/what-are-amenit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ZW" sz="1800" dirty="0" smtClean="0">
                <a:latin typeface="+mn-lt"/>
              </a:rPr>
              <a:t>International Hotel Management THM 405 Lecture Notes</a:t>
            </a:r>
            <a:r>
              <a:rPr lang="en-ZW" sz="1800" dirty="0">
                <a:latin typeface="+mn-lt"/>
              </a:rPr>
              <a:t/>
            </a:r>
            <a:br>
              <a:rPr lang="en-ZW" sz="1800" dirty="0">
                <a:latin typeface="+mn-lt"/>
              </a:rPr>
            </a:br>
            <a:r>
              <a:rPr lang="en-ZW" sz="1800" dirty="0" smtClean="0">
                <a:latin typeface="+mn-lt"/>
              </a:rPr>
              <a:t/>
            </a:r>
            <a:br>
              <a:rPr lang="en-ZW" sz="1800" dirty="0" smtClean="0">
                <a:latin typeface="+mn-lt"/>
              </a:rPr>
            </a:br>
            <a:r>
              <a:rPr lang="en-ZW" sz="1800" dirty="0" smtClean="0">
                <a:latin typeface="+mn-lt"/>
              </a:rPr>
              <a:t>Group 4.1</a:t>
            </a:r>
            <a:endParaRPr lang="en-ZW" sz="1800" dirty="0">
              <a:latin typeface="+mn-lt"/>
            </a:endParaRPr>
          </a:p>
        </p:txBody>
      </p:sp>
      <p:sp>
        <p:nvSpPr>
          <p:cNvPr id="3" name="Subtitle 2"/>
          <p:cNvSpPr>
            <a:spLocks noGrp="1"/>
          </p:cNvSpPr>
          <p:nvPr>
            <p:ph type="subTitle" idx="1"/>
          </p:nvPr>
        </p:nvSpPr>
        <p:spPr/>
        <p:txBody>
          <a:bodyPr/>
          <a:lstStyle/>
          <a:p>
            <a:r>
              <a:rPr lang="en-ZW" dirty="0" smtClean="0"/>
              <a:t>Dr </a:t>
            </a:r>
            <a:r>
              <a:rPr lang="en-ZW" dirty="0" err="1" smtClean="0"/>
              <a:t>Takaruza</a:t>
            </a:r>
            <a:r>
              <a:rPr lang="en-ZW" dirty="0" smtClean="0"/>
              <a:t> </a:t>
            </a:r>
            <a:r>
              <a:rPr lang="en-ZW" dirty="0" err="1" smtClean="0"/>
              <a:t>Munyanyiwa</a:t>
            </a:r>
            <a:endParaRPr lang="en-ZW" dirty="0" smtClean="0"/>
          </a:p>
          <a:p>
            <a:r>
              <a:rPr lang="en-ZW" dirty="0" smtClean="0"/>
              <a:t>University of Zimbabwe</a:t>
            </a:r>
            <a:endParaRPr lang="en-ZW" dirty="0"/>
          </a:p>
        </p:txBody>
      </p:sp>
    </p:spTree>
    <p:extLst>
      <p:ext uri="{BB962C8B-B14F-4D97-AF65-F5344CB8AC3E}">
        <p14:creationId xmlns:p14="http://schemas.microsoft.com/office/powerpoint/2010/main" val="144055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dirty="0" smtClean="0"/>
              <a:t>Hotels categorization by location, Clientele &amp; Theme</a:t>
            </a:r>
            <a:endParaRPr lang="en-ZW" dirty="0"/>
          </a:p>
        </p:txBody>
      </p:sp>
      <p:sp>
        <p:nvSpPr>
          <p:cNvPr id="3" name="Content Placeholder 2"/>
          <p:cNvSpPr>
            <a:spLocks noGrp="1"/>
          </p:cNvSpPr>
          <p:nvPr>
            <p:ph idx="1"/>
          </p:nvPr>
        </p:nvSpPr>
        <p:spPr/>
        <p:txBody>
          <a:bodyPr>
            <a:normAutofit fontScale="25000" lnSpcReduction="20000"/>
          </a:bodyPr>
          <a:lstStyle/>
          <a:p>
            <a:pPr marL="0" indent="0">
              <a:buNone/>
            </a:pPr>
            <a:r>
              <a:rPr lang="en-ZW" dirty="0" smtClean="0"/>
              <a:t>.</a:t>
            </a:r>
          </a:p>
          <a:p>
            <a:pPr marL="0" indent="0">
              <a:buNone/>
            </a:pPr>
            <a:r>
              <a:rPr lang="en-ZW" sz="7200" b="1" dirty="0" smtClean="0"/>
              <a:t>Location</a:t>
            </a:r>
          </a:p>
          <a:p>
            <a:pPr marL="0" indent="0">
              <a:buNone/>
            </a:pPr>
            <a:r>
              <a:rPr lang="en-ZW" sz="7200" dirty="0" smtClean="0"/>
              <a:t>Motel, Beach &amp; Ski Examples</a:t>
            </a:r>
          </a:p>
          <a:p>
            <a:pPr marL="0" indent="0">
              <a:buNone/>
            </a:pPr>
            <a:r>
              <a:rPr lang="en-ZW" sz="7200" b="1" dirty="0"/>
              <a:t>Hotels by clientele</a:t>
            </a:r>
          </a:p>
          <a:p>
            <a:pPr marL="0" indent="0">
              <a:buNone/>
            </a:pPr>
            <a:r>
              <a:rPr lang="en-ZW" sz="7200" dirty="0"/>
              <a:t>You can also find that hotels are classified based on the type of guest they target. For example, </a:t>
            </a:r>
            <a:r>
              <a:rPr lang="en-ZW" sz="7200" dirty="0">
                <a:hlinkClick r:id="rId2"/>
              </a:rPr>
              <a:t>business hotels</a:t>
            </a:r>
            <a:r>
              <a:rPr lang="en-ZW" sz="7200" dirty="0"/>
              <a:t> will have a wide range of amenities for this traveller type, such as </a:t>
            </a:r>
            <a:r>
              <a:rPr lang="en-ZW" sz="7200" b="1" dirty="0"/>
              <a:t>meeting and conference rooms</a:t>
            </a:r>
            <a:r>
              <a:rPr lang="en-ZW" sz="7200" dirty="0"/>
              <a:t>, high-speed internet, airport pick-up, and a business centre.</a:t>
            </a:r>
          </a:p>
          <a:p>
            <a:pPr marL="0" indent="0">
              <a:buNone/>
            </a:pPr>
            <a:r>
              <a:rPr lang="en-ZW" sz="7200" dirty="0"/>
              <a:t>Then there’s</a:t>
            </a:r>
            <a:r>
              <a:rPr lang="en-ZW" sz="7200" dirty="0">
                <a:hlinkClick r:id="rId3"/>
              </a:rPr>
              <a:t> family hotels</a:t>
            </a:r>
            <a:r>
              <a:rPr lang="en-ZW" sz="7200" dirty="0"/>
              <a:t>, </a:t>
            </a:r>
            <a:r>
              <a:rPr lang="en-ZW" sz="7200" b="1" dirty="0"/>
              <a:t>which may have a kids’ club, restaurants that offer children’s menus, dedicated play areas, or baby-sitting services</a:t>
            </a:r>
            <a:r>
              <a:rPr lang="en-ZW" sz="7200" dirty="0"/>
              <a:t>. At the other end of the spectrum we find </a:t>
            </a:r>
            <a:r>
              <a:rPr lang="en-ZW" sz="7200" dirty="0">
                <a:hlinkClick r:id="rId4"/>
              </a:rPr>
              <a:t>adults-only hotels</a:t>
            </a:r>
            <a:r>
              <a:rPr lang="en-ZW" sz="7200" dirty="0"/>
              <a:t>, which are the perfect getaway choice if you’re looking to celebrate a special occasion like a wedding anniversary or a honeymoon.</a:t>
            </a:r>
          </a:p>
          <a:p>
            <a:pPr marL="0" indent="0">
              <a:buNone/>
            </a:pPr>
            <a:r>
              <a:rPr lang="en-ZW" sz="7200" b="1" dirty="0"/>
              <a:t>Themed hotels</a:t>
            </a:r>
          </a:p>
          <a:p>
            <a:pPr marL="0" indent="0">
              <a:buNone/>
            </a:pPr>
            <a:r>
              <a:rPr lang="en-ZW" sz="7200" dirty="0"/>
              <a:t>Last but not least, themed hotels offer specific travel interests. Common categories include </a:t>
            </a:r>
            <a:r>
              <a:rPr lang="en-ZW" sz="7200" b="1" dirty="0"/>
              <a:t>gastro hotels</a:t>
            </a:r>
            <a:r>
              <a:rPr lang="en-ZW" sz="7200" dirty="0"/>
              <a:t> (perfect for foodies), </a:t>
            </a:r>
            <a:r>
              <a:rPr lang="en-ZW" sz="7200" dirty="0">
                <a:hlinkClick r:id="rId5"/>
              </a:rPr>
              <a:t>spa hotels</a:t>
            </a:r>
            <a:r>
              <a:rPr lang="en-ZW" sz="7200" dirty="0"/>
              <a:t> (which focus around well-being and relaxation), </a:t>
            </a:r>
            <a:r>
              <a:rPr lang="en-ZW" sz="7200" dirty="0">
                <a:hlinkClick r:id="rId6"/>
              </a:rPr>
              <a:t>wine hotels</a:t>
            </a:r>
            <a:r>
              <a:rPr lang="en-ZW" sz="7200" dirty="0"/>
              <a:t> (often located in or near vineyards to offer a complete experience to wine lovers), and </a:t>
            </a:r>
            <a:r>
              <a:rPr lang="en-ZW" sz="7200" b="1" dirty="0"/>
              <a:t>retro hotels</a:t>
            </a:r>
            <a:r>
              <a:rPr lang="en-ZW" sz="7200" dirty="0"/>
              <a:t>, decorated and set to take travellers back in time.</a:t>
            </a:r>
          </a:p>
          <a:p>
            <a:r>
              <a:rPr lang="en-ZW" sz="7200" dirty="0">
                <a:hlinkClick r:id="rId7"/>
              </a:rPr>
              <a:t/>
            </a:r>
            <a:br>
              <a:rPr lang="en-ZW" sz="7200" dirty="0">
                <a:hlinkClick r:id="rId7"/>
              </a:rPr>
            </a:br>
            <a:endParaRPr lang="en-ZW" sz="7200" dirty="0"/>
          </a:p>
        </p:txBody>
      </p:sp>
    </p:spTree>
    <p:extLst>
      <p:ext uri="{BB962C8B-B14F-4D97-AF65-F5344CB8AC3E}">
        <p14:creationId xmlns:p14="http://schemas.microsoft.com/office/powerpoint/2010/main" val="170847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85000" lnSpcReduction="10000"/>
          </a:bodyPr>
          <a:lstStyle/>
          <a:p>
            <a:pPr marL="0" indent="0">
              <a:buNone/>
            </a:pPr>
            <a:r>
              <a:rPr lang="en-ZW" dirty="0">
                <a:hlinkClick r:id="rId2" tooltip="A Hotel or Inn may be defined as an establishment whose primary business is providing lodging facilities for the general public, and which furnishes services like Reception, Food and Beverage, Housekeeping, Concierge, Laundry etc. Read more about Hotel Industry"/>
              </a:rPr>
              <a:t>Hotels</a:t>
            </a:r>
            <a:r>
              <a:rPr lang="en-ZW" dirty="0"/>
              <a:t> are classified according to the hotel size, location, </a:t>
            </a:r>
            <a:r>
              <a:rPr lang="en-ZW" dirty="0">
                <a:hlinkClick r:id="rId3" tooltip="Market Segments that a property identifies as having the greatest potential and toward which marketing activities are aimed."/>
              </a:rPr>
              <a:t>target markets</a:t>
            </a:r>
            <a:r>
              <a:rPr lang="en-ZW" dirty="0"/>
              <a:t>, levels of service, facilities provided, number of rooms, </a:t>
            </a:r>
            <a:r>
              <a:rPr lang="en-ZW" dirty="0" smtClean="0"/>
              <a:t>ownership </a:t>
            </a:r>
            <a:r>
              <a:rPr lang="en-ZW" dirty="0"/>
              <a:t>and affiliation etc</a:t>
            </a:r>
            <a:r>
              <a:rPr lang="en-ZW" dirty="0" smtClean="0"/>
              <a:t>.</a:t>
            </a:r>
          </a:p>
          <a:p>
            <a:r>
              <a:rPr lang="en-ZW" dirty="0"/>
              <a:t>Under 200 rooms</a:t>
            </a:r>
          </a:p>
          <a:p>
            <a:r>
              <a:rPr lang="en-ZW" dirty="0"/>
              <a:t>200 to 399 rooms</a:t>
            </a:r>
          </a:p>
          <a:p>
            <a:r>
              <a:rPr lang="en-ZW" dirty="0"/>
              <a:t>400 to 700 rooms</a:t>
            </a:r>
          </a:p>
          <a:p>
            <a:r>
              <a:rPr lang="en-ZW" dirty="0"/>
              <a:t>More than 700 rooms</a:t>
            </a:r>
          </a:p>
          <a:p>
            <a:r>
              <a:rPr lang="en-ZW" dirty="0"/>
              <a:t>The above categories enable hotels of similar size to compare operating procedures and statistical results.</a:t>
            </a:r>
          </a:p>
          <a:p>
            <a:endParaRPr lang="en-ZW" dirty="0"/>
          </a:p>
        </p:txBody>
      </p:sp>
    </p:spTree>
    <p:extLst>
      <p:ext uri="{BB962C8B-B14F-4D97-AF65-F5344CB8AC3E}">
        <p14:creationId xmlns:p14="http://schemas.microsoft.com/office/powerpoint/2010/main" val="44911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dirty="0" smtClean="0"/>
              <a:t>Types of Hotels </a:t>
            </a:r>
            <a:endParaRPr lang="en-ZW" dirty="0"/>
          </a:p>
        </p:txBody>
      </p:sp>
      <p:sp>
        <p:nvSpPr>
          <p:cNvPr id="3" name="Content Placeholder 2"/>
          <p:cNvSpPr>
            <a:spLocks noGrp="1"/>
          </p:cNvSpPr>
          <p:nvPr>
            <p:ph idx="1"/>
          </p:nvPr>
        </p:nvSpPr>
        <p:spPr/>
        <p:txBody>
          <a:bodyPr>
            <a:normAutofit fontScale="55000" lnSpcReduction="20000"/>
          </a:bodyPr>
          <a:lstStyle/>
          <a:p>
            <a:pPr marL="0" indent="0">
              <a:buNone/>
            </a:pPr>
            <a:r>
              <a:rPr lang="en-ZW" b="1" u="sng" dirty="0" smtClean="0"/>
              <a:t>Target </a:t>
            </a:r>
            <a:r>
              <a:rPr lang="en-ZW" b="1" u="sng" dirty="0"/>
              <a:t>Markets</a:t>
            </a:r>
            <a:endParaRPr lang="en-ZW" b="1" dirty="0"/>
          </a:p>
          <a:p>
            <a:r>
              <a:rPr lang="en-ZW" dirty="0" smtClean="0">
                <a:effectLst/>
              </a:rPr>
              <a:t>The hotel targets many markets and can be classified according to the markets they attempt to attract their </a:t>
            </a:r>
            <a:r>
              <a:rPr lang="en-ZW" dirty="0">
                <a:hlinkClick r:id="rId2" tooltip="Definition of Guest in Hospitality Industry: A guest is the most important person in any business. A guest is not dependent on us. We are dependent on him/her. A guest is not an interruption of our work. He/she is the purpose of it. A person who used the services of a hotel...."/>
              </a:rPr>
              <a:t>guests</a:t>
            </a:r>
            <a:r>
              <a:rPr lang="en-ZW" dirty="0" smtClean="0">
                <a:effectLst/>
              </a:rPr>
              <a:t>. The common type of markets includes business, airport, </a:t>
            </a:r>
            <a:r>
              <a:rPr lang="en-ZW" dirty="0">
                <a:hlinkClick r:id="rId3" tooltip="1) A guest room with a parlour/living area in addition to a sleeping room and perhaps a kitchenette. 2) Several pieces of furniture of similar design, usually sold together to outfit a complete room."/>
              </a:rPr>
              <a:t>suites</a:t>
            </a:r>
            <a:r>
              <a:rPr lang="en-ZW" dirty="0" smtClean="0">
                <a:effectLst/>
              </a:rPr>
              <a:t>, residential, </a:t>
            </a:r>
            <a:r>
              <a:rPr lang="en-ZW" dirty="0">
                <a:hlinkClick r:id="rId4" tooltip="A hotel, usually located in a desirable vacation spot, that offers fine dining, exceptional service, activities unavailable at most other properties, and many amenities."/>
              </a:rPr>
              <a:t>resort</a:t>
            </a:r>
            <a:r>
              <a:rPr lang="en-ZW" dirty="0" smtClean="0">
                <a:effectLst/>
              </a:rPr>
              <a:t>, timeshare, </a:t>
            </a:r>
            <a:r>
              <a:rPr lang="en-ZW" dirty="0">
                <a:hlinkClick r:id="rId5" tooltip="A hotel that features legal gambling, with the hotel operation subordinate to the gambling operation."/>
              </a:rPr>
              <a:t>casino</a:t>
            </a:r>
            <a:r>
              <a:rPr lang="en-ZW" dirty="0" smtClean="0">
                <a:effectLst/>
              </a:rPr>
              <a:t>, convention and conference hotels.</a:t>
            </a:r>
          </a:p>
          <a:p>
            <a:r>
              <a:rPr lang="en-ZW" b="1" dirty="0" smtClean="0">
                <a:effectLst/>
              </a:rPr>
              <a:t>Business Hotels:</a:t>
            </a:r>
            <a:r>
              <a:rPr lang="en-ZW" dirty="0" smtClean="0">
                <a:effectLst/>
              </a:rPr>
              <a:t> These hotels are the largest group of hotel types and they primarily cater to business travellers and usually located in downtown or business districts. Although Business hotels primarily serve business travellers, many </a:t>
            </a:r>
            <a:r>
              <a:rPr lang="en-ZW" dirty="0">
                <a:hlinkClick r:id="rId6" tooltip="Any pre-arranged (but not necessarily prepaid) journey to one or more places and back to the point of origin."/>
              </a:rPr>
              <a:t>tour</a:t>
            </a:r>
            <a:r>
              <a:rPr lang="en-ZW" dirty="0" smtClean="0">
                <a:effectLst/>
              </a:rPr>
              <a:t> groups, individual tourists and small conference groups find these hotels attractive. Guest </a:t>
            </a:r>
            <a:r>
              <a:rPr lang="en-ZW" dirty="0">
                <a:hlinkClick r:id="rId7" tooltip="Amenities are the personal toiletry items such as shampoo, toothpaste, mouthwash, and electrical equipment."/>
              </a:rPr>
              <a:t>amenities</a:t>
            </a:r>
            <a:r>
              <a:rPr lang="en-ZW" dirty="0" smtClean="0">
                <a:effectLst/>
              </a:rPr>
              <a:t> at business hotels may include </a:t>
            </a:r>
            <a:r>
              <a:rPr lang="en-ZW" dirty="0">
                <a:hlinkClick r:id="rId8" tooltip="A complimentary or 'comp' room is an occupied room for which the guest is not charged. A hotel may offer comp rooms to a group in ratio to the total number of rooms the group occupies. One comp room may be offered for every fifty rooms occupied, for example."/>
              </a:rPr>
              <a:t>complimentary</a:t>
            </a:r>
            <a:r>
              <a:rPr lang="en-ZW" dirty="0" smtClean="0">
                <a:effectLst/>
              </a:rPr>
              <a:t> newspapers, morning coffee, free local telephone calls, Breakfast etc. </a:t>
            </a:r>
          </a:p>
          <a:p>
            <a:r>
              <a:rPr lang="en-ZW" b="1" dirty="0"/>
              <a:t>Airport Hotels:</a:t>
            </a:r>
            <a:r>
              <a:rPr lang="en-ZW" dirty="0"/>
              <a:t> These type of hotels typically target business clientele, airline passengers with overnight travel layovers or cancelled flights and airline crews or staff. Some hotels might give free transport between hotel and airport. Some </a:t>
            </a:r>
            <a:r>
              <a:rPr lang="en-ZW" dirty="0">
                <a:hlinkClick r:id="rId9" tooltip="A hotel located near a public airport. Although airport hotels vary widely in size and service levels, they are generally full-service and are more likely than other hotels to have in-room movies, computerized property management systems, and call accounting systems."/>
              </a:rPr>
              <a:t>Airport hotels</a:t>
            </a:r>
            <a:r>
              <a:rPr lang="en-ZW" dirty="0"/>
              <a:t> also </a:t>
            </a:r>
            <a:r>
              <a:rPr lang="en-ZW" dirty="0">
                <a:hlinkClick r:id="rId10" tooltip="Payment on Credit"/>
              </a:rPr>
              <a:t>charge</a:t>
            </a:r>
            <a:r>
              <a:rPr lang="en-ZW" dirty="0"/>
              <a:t> the guest by the hour instead of normal daily night charges.  </a:t>
            </a:r>
            <a:r>
              <a:rPr lang="en-ZW" dirty="0" smtClean="0">
                <a:effectLst/>
              </a:rPr>
              <a:t/>
            </a:r>
            <a:br>
              <a:rPr lang="en-ZW" dirty="0" smtClean="0">
                <a:effectLst/>
              </a:rPr>
            </a:br>
            <a:endParaRPr lang="en-ZW" dirty="0"/>
          </a:p>
        </p:txBody>
      </p:sp>
    </p:spTree>
    <p:extLst>
      <p:ext uri="{BB962C8B-B14F-4D97-AF65-F5344CB8AC3E}">
        <p14:creationId xmlns:p14="http://schemas.microsoft.com/office/powerpoint/2010/main" val="355203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40000" lnSpcReduction="20000"/>
          </a:bodyPr>
          <a:lstStyle/>
          <a:p>
            <a:r>
              <a:rPr lang="en-ZW" sz="3500" b="1" dirty="0"/>
              <a:t>Suite Hotels:</a:t>
            </a:r>
            <a:r>
              <a:rPr lang="en-ZW" sz="3500" dirty="0"/>
              <a:t> These kind of hotels are the latest trend and the fastest-growing segments of the hotel industry. Such hotels have a living room and a separate bedroom. Professionals such as accountants, lawyers, businessmen and executives find </a:t>
            </a:r>
            <a:r>
              <a:rPr lang="en-ZW" sz="3500" dirty="0">
                <a:hlinkClick r:id="rId2" tooltip="A hotel that features suites. A suite is an accommodation larger than the typical hotel room, with a living space separate from the bedroom. A suite can also have a kitchenette or whirlpool."/>
              </a:rPr>
              <a:t>suite hotels</a:t>
            </a:r>
            <a:r>
              <a:rPr lang="en-ZW" sz="3500" dirty="0"/>
              <a:t> particularly attractive as they can work and also entertain in an area beside the bedroom.</a:t>
            </a:r>
          </a:p>
          <a:p>
            <a:r>
              <a:rPr lang="en-ZW" sz="3500" b="1" dirty="0"/>
              <a:t>Extended Stay Hotels:</a:t>
            </a:r>
            <a:r>
              <a:rPr lang="en-ZW" sz="3500" dirty="0"/>
              <a:t> </a:t>
            </a:r>
            <a:r>
              <a:rPr lang="en-ZW" sz="3500" dirty="0">
                <a:hlinkClick r:id="rId3" tooltip="The hotel that caters mostly to persons who must be in an area for a week or longer. The guest rooms of mid-price/extended-stay hotels have more living space than regular hotel guestrooms, and may also have cooking facilities. Guest rooms in these hotels tend to be less expensive than guest rooms in full-service or all-suite hotels."/>
              </a:rPr>
              <a:t>Extended stay hotels</a:t>
            </a:r>
            <a:r>
              <a:rPr lang="en-ZW" sz="3500" dirty="0"/>
              <a:t> are somewhat similar to suite hotels, but usually offers kitchen amenities in the room. These kind of hotels are for long-stayers </a:t>
            </a:r>
            <a:r>
              <a:rPr lang="en-ZW" sz="3500" dirty="0">
                <a:hlinkClick r:id="rId4" tooltip="World Health Organization (WHO)is a United Nations agency that assists governments in strengthening health services, furnishing technical assistance and aid in emergencies, working on the prevention and control of epidemics and promoting cooperation among different countries to improve nutrition, housing, sanitation, recreation and other aspects of environmental hygiene. Any country that is a member of the United Nations may become a member of the WHO by accepting its constitution. The WHO currently has 191 member states."/>
              </a:rPr>
              <a:t>who</a:t>
            </a:r>
            <a:r>
              <a:rPr lang="en-ZW" sz="3500" dirty="0"/>
              <a:t> want to stay more than a week and does not want to spend on hotel facilities. </a:t>
            </a:r>
          </a:p>
          <a:p>
            <a:r>
              <a:rPr lang="en-ZW" sz="3500" b="1" dirty="0"/>
              <a:t>Serviced Apartments:</a:t>
            </a:r>
            <a:r>
              <a:rPr lang="en-ZW" sz="3500" dirty="0"/>
              <a:t> Serviced Apartment / </a:t>
            </a:r>
            <a:r>
              <a:rPr lang="en-ZW" sz="3500" dirty="0">
                <a:hlinkClick r:id="rId5" tooltip="As the name suggests, residential hotels provide accommodation for a longer duration. These hotels are generally patronised by people who are on a temporary official deputation to a city where they do not have their own residential accommodation. Guest stay for a minimum period of one month and up to two years. The services offered by these hotels are modest."/>
              </a:rPr>
              <a:t>Residential hotels</a:t>
            </a:r>
            <a:r>
              <a:rPr lang="en-ZW" sz="3500" dirty="0"/>
              <a:t> provide long-term or permanent </a:t>
            </a:r>
            <a:r>
              <a:rPr lang="en-ZW" sz="3500" dirty="0">
                <a:hlinkClick r:id="rId6" tooltip="Before there was the word ‘hotel’ there was the word accommodation or places for travellers, which has a more extensive meaning than the word ‘hotel’. However, the hotel is the accommodation for travellers who wish to have lodging through payment to the proprietor...."/>
              </a:rPr>
              <a:t>accommodation</a:t>
            </a:r>
            <a:r>
              <a:rPr lang="en-ZW" sz="3500" dirty="0"/>
              <a:t> for Guest. Usually guest makes a </a:t>
            </a:r>
            <a:r>
              <a:rPr lang="en-ZW" sz="3500" dirty="0">
                <a:hlinkClick r:id="rId7" tooltip="Lease is the renting of a building and/or equipment, usually in lieu of a purchase."/>
              </a:rPr>
              <a:t>lease</a:t>
            </a:r>
            <a:r>
              <a:rPr lang="en-ZW" sz="3500" dirty="0"/>
              <a:t> agreement with the hotel for a minimum of one month up to a year. Rooms generally include living room, bedroom, kitchen, private balcony, washing machines, kitchen utensils etc. Unlike normal hotels Serviced apartment only provide weekly one </a:t>
            </a:r>
            <a:r>
              <a:rPr lang="en-ZW" sz="3500" dirty="0">
                <a:hlinkClick r:id="rId8" tooltip="A department of the rooms division, responsible for cleaning the hotel's guest rooms and public areas."/>
              </a:rPr>
              <a:t>housekeeping</a:t>
            </a:r>
            <a:r>
              <a:rPr lang="en-ZW" sz="3500" dirty="0"/>
              <a:t> service.</a:t>
            </a:r>
          </a:p>
          <a:p>
            <a:r>
              <a:rPr lang="en-ZW" sz="3500" b="1" dirty="0"/>
              <a:t>Resort Hotels:</a:t>
            </a:r>
            <a:r>
              <a:rPr lang="en-ZW" sz="3500" dirty="0"/>
              <a:t> </a:t>
            </a:r>
            <a:r>
              <a:rPr lang="en-ZW" sz="3500" dirty="0">
                <a:hlinkClick r:id="rId9" tooltip="Resort hotel is generally one that has extensive recreational facilities."/>
              </a:rPr>
              <a:t>Resort hotels</a:t>
            </a:r>
            <a:r>
              <a:rPr lang="en-ZW" sz="3500" dirty="0"/>
              <a:t> are usually located in the mountains, on an island, or in some other exotic locations away from cities. These hotels have recreational facilities, scenery, golf, tennis, sailing, skiing and swimming. Resort hotels provide enjoyable and memorable guest experiences that encourage guest to repeat to the resort.</a:t>
            </a:r>
          </a:p>
          <a:p>
            <a:r>
              <a:rPr lang="en-ZW" sz="3500" b="1" dirty="0"/>
              <a:t>Bed and Breakfast / Homestays:</a:t>
            </a:r>
            <a:r>
              <a:rPr lang="en-ZW" sz="3500" dirty="0"/>
              <a:t> These are houses with rooms converted into overnight facilities, this can size up to 1 to 10 guest rooms. They are also known as 'Home Stay's'. The owner of the </a:t>
            </a:r>
            <a:r>
              <a:rPr lang="en-ZW" sz="3500" dirty="0">
                <a:hlinkClick r:id="rId10" tooltip="A Hotel or Inn may be defined as an establishment whose primary business is providing lodging facilities for the general public, and which furnishes services like Reception, Food and Beverage, Housekeeping, Concierge, Laundry etc. Read more about Hotel Industry"/>
              </a:rPr>
              <a:t>B&amp;B</a:t>
            </a:r>
            <a:r>
              <a:rPr lang="en-ZW" sz="3500" dirty="0"/>
              <a:t> usually stay on the premises and is responsible for serving breakfast to the guest.</a:t>
            </a:r>
          </a:p>
          <a:p>
            <a:r>
              <a:rPr lang="en-ZW" sz="3500" b="1" dirty="0"/>
              <a:t>Timeshare / Vacation Rentals:</a:t>
            </a:r>
            <a:r>
              <a:rPr lang="en-ZW" sz="3500" dirty="0"/>
              <a:t> Another new type or segment of the </a:t>
            </a:r>
            <a:r>
              <a:rPr lang="en-ZW" sz="3500" dirty="0">
                <a:hlinkClick r:id="rId11" tooltip="The cordial and generous reception of guests. Derived from the Latin term hospes, 'a guest.'..."/>
              </a:rPr>
              <a:t>hospitality</a:t>
            </a:r>
            <a:r>
              <a:rPr lang="en-ZW" sz="3500" dirty="0"/>
              <a:t> industry is the timeshare hotels. These are sometimes referred to as " Vacation-interval" hotels. Timeshare hotels are where the guests purchase the ownership of accommodations for a specific period. These owners may also have the unit rented out by the management company that operates the hotel.</a:t>
            </a:r>
          </a:p>
          <a:p>
            <a:endParaRPr lang="en-ZW" dirty="0"/>
          </a:p>
        </p:txBody>
      </p:sp>
    </p:spTree>
    <p:extLst>
      <p:ext uri="{BB962C8B-B14F-4D97-AF65-F5344CB8AC3E}">
        <p14:creationId xmlns:p14="http://schemas.microsoft.com/office/powerpoint/2010/main" val="250399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normAutofit fontScale="62500" lnSpcReduction="20000"/>
          </a:bodyPr>
          <a:lstStyle/>
          <a:p>
            <a:r>
              <a:rPr lang="en-ZW" b="1" dirty="0"/>
              <a:t>Resort Hotels:</a:t>
            </a:r>
            <a:r>
              <a:rPr lang="en-ZW" dirty="0"/>
              <a:t> </a:t>
            </a:r>
            <a:r>
              <a:rPr lang="en-ZW" dirty="0">
                <a:hlinkClick r:id="rId2" tooltip="Resort hotel is generally one that has extensive recreational facilities."/>
              </a:rPr>
              <a:t>Resort hotels</a:t>
            </a:r>
            <a:r>
              <a:rPr lang="en-ZW" dirty="0"/>
              <a:t> are usually located in the mountains, on an island, or in some other exotic locations away from cities. These hotels have recreational facilities, scenery, golf, tennis, sailing, skiing and swimming. Resort hotels provide enjoyable and memorable guest experiences that encourage guest to repeat to the resort.</a:t>
            </a:r>
          </a:p>
          <a:p>
            <a:r>
              <a:rPr lang="en-ZW" b="1" dirty="0"/>
              <a:t>Bed and Breakfast / Homestays:</a:t>
            </a:r>
            <a:r>
              <a:rPr lang="en-ZW" dirty="0"/>
              <a:t> These are houses with rooms converted into overnight facilities, this can size up to 1 to 10 guest rooms. They are also known as 'Home Stay's'. The owner of the </a:t>
            </a:r>
            <a:r>
              <a:rPr lang="en-ZW" dirty="0">
                <a:hlinkClick r:id="rId3" tooltip="A Hotel or Inn may be defined as an establishment whose primary business is providing lodging facilities for the general public, and which furnishes services like Reception, Food and Beverage, Housekeeping, Concierge, Laundry etc. Read more about Hotel Industry"/>
              </a:rPr>
              <a:t>B&amp;B</a:t>
            </a:r>
            <a:r>
              <a:rPr lang="en-ZW" dirty="0"/>
              <a:t> usually stay on the premises and is responsible for serving breakfast to the guest.</a:t>
            </a:r>
          </a:p>
          <a:p>
            <a:r>
              <a:rPr lang="en-ZW" b="1" dirty="0"/>
              <a:t>Timeshare / Vacation Rentals:</a:t>
            </a:r>
            <a:r>
              <a:rPr lang="en-ZW" dirty="0"/>
              <a:t> Another new type or segment of the </a:t>
            </a:r>
            <a:r>
              <a:rPr lang="en-ZW" dirty="0">
                <a:hlinkClick r:id="rId4" tooltip="The cordial and generous reception of guests. Derived from the Latin term hospes, 'a guest.'..."/>
              </a:rPr>
              <a:t>hospitality</a:t>
            </a:r>
            <a:r>
              <a:rPr lang="en-ZW" dirty="0"/>
              <a:t> industry is the timeshare hotels. These are sometimes referred to as " Vacation-interval" hotels. Timeshare hotels are where the guests purchase the ownership of accommodations for a specific period. These owners may also have the unit rented out by the management company that operates the hotel. </a:t>
            </a:r>
          </a:p>
          <a:p>
            <a:endParaRPr lang="en-ZW" dirty="0"/>
          </a:p>
        </p:txBody>
      </p:sp>
    </p:spTree>
    <p:extLst>
      <p:ext uri="{BB962C8B-B14F-4D97-AF65-F5344CB8AC3E}">
        <p14:creationId xmlns:p14="http://schemas.microsoft.com/office/powerpoint/2010/main" val="268604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47500" lnSpcReduction="20000"/>
          </a:bodyPr>
          <a:lstStyle/>
          <a:p>
            <a:r>
              <a:rPr lang="en-ZW" b="1" dirty="0"/>
              <a:t>Casino Hotels: </a:t>
            </a:r>
            <a:r>
              <a:rPr lang="en-ZW" dirty="0"/>
              <a:t>Hotels with gambling facilities are called </a:t>
            </a:r>
            <a:r>
              <a:rPr lang="en-ZW" dirty="0">
                <a:hlinkClick r:id="rId2" tooltip="A hotel that features legal gambling, with the hotel operation subordinate to the gambling operation."/>
              </a:rPr>
              <a:t>Casino Hotels</a:t>
            </a:r>
            <a:r>
              <a:rPr lang="en-ZW" dirty="0"/>
              <a:t>. Although the food and beverage operations in the casino are luxurious their </a:t>
            </a:r>
            <a:r>
              <a:rPr lang="en-ZW" dirty="0">
                <a:hlinkClick r:id="rId3" tooltip="Functions are the management duties and activities. Can be divided into sequential and continuous functions."/>
              </a:rPr>
              <a:t>functions</a:t>
            </a:r>
            <a:r>
              <a:rPr lang="en-ZW" dirty="0"/>
              <a:t> are secondary to and supportive of casino operations.</a:t>
            </a:r>
          </a:p>
          <a:p>
            <a:r>
              <a:rPr lang="en-ZW" b="1" dirty="0"/>
              <a:t>Conference and Convention Centres:</a:t>
            </a:r>
            <a:r>
              <a:rPr lang="en-ZW" dirty="0"/>
              <a:t> These type of hotels focus on meeting and conferences and overnight accommodation for meeting attendees. They also provide a video conferencing facility, </a:t>
            </a:r>
            <a:r>
              <a:rPr lang="en-ZW" dirty="0" err="1"/>
              <a:t>audiovisual</a:t>
            </a:r>
            <a:r>
              <a:rPr lang="en-ZW" dirty="0"/>
              <a:t> equipment, business services, flexible seating arrangements, flipchart etc. These hotels mostly located outside the metropolitan areas and have facilities like golf, swimming pools, tennis courts, fitness centres, </a:t>
            </a:r>
            <a:r>
              <a:rPr lang="en-ZW" dirty="0">
                <a:hlinkClick r:id="rId4" tooltip="Provides gymnasium, health baths, SPA, messages, etc."/>
              </a:rPr>
              <a:t>spas</a:t>
            </a:r>
            <a:r>
              <a:rPr lang="en-ZW" dirty="0"/>
              <a:t> etc.</a:t>
            </a:r>
          </a:p>
          <a:p>
            <a:r>
              <a:rPr lang="en-ZW" b="1" dirty="0"/>
              <a:t>Pension or guesthouse</a:t>
            </a:r>
            <a:endParaRPr lang="en-ZW" dirty="0"/>
          </a:p>
          <a:p>
            <a:r>
              <a:rPr lang="en-ZW" dirty="0"/>
              <a:t>These are very popular with tourists not wanting the large hotel with many facilities they may never use but are looking for a more personal place to stay which will </a:t>
            </a:r>
            <a:r>
              <a:rPr lang="en-ZW" dirty="0">
                <a:hlinkClick r:id="rId5" tooltip="Cost is  the price paid to purchase an asset or to pay for the purchase of goods or services. Also frequently used as a synonym for expense."/>
              </a:rPr>
              <a:t>cost</a:t>
            </a:r>
            <a:r>
              <a:rPr lang="en-ZW" dirty="0"/>
              <a:t> less and have a ‘home from home feeling.</a:t>
            </a:r>
          </a:p>
          <a:p>
            <a:r>
              <a:rPr lang="en-ZW" b="1" dirty="0"/>
              <a:t>City hotel</a:t>
            </a:r>
            <a:endParaRPr lang="en-ZW" dirty="0"/>
          </a:p>
          <a:p>
            <a:r>
              <a:rPr lang="en-ZW" dirty="0"/>
              <a:t>City hotels are used by business travellers and tourists alike. Often the tourists require a hotel in the centre of the city, convenient for sightseeing, not necessarily expensive, whereas the business traveller will also need the convenient location but may need a hotel with relevant facilities.</a:t>
            </a:r>
          </a:p>
          <a:p>
            <a:r>
              <a:rPr lang="en-ZW" b="1" dirty="0"/>
              <a:t>Motels</a:t>
            </a:r>
            <a:endParaRPr lang="en-ZW" dirty="0"/>
          </a:p>
          <a:p>
            <a:r>
              <a:rPr lang="en-ZW" dirty="0">
                <a:hlinkClick r:id="rId6" tooltip="The term motel is a contraction of the motor hotel. It is a lodging facility that caters primarily to guests arriving by automobiles. Early motels often provide parking spaces near guest rooms, but that has changed in recent years as motel owners and franchisors have become more aware of guest security."/>
              </a:rPr>
              <a:t>Motels</a:t>
            </a:r>
            <a:r>
              <a:rPr lang="en-ZW" dirty="0"/>
              <a:t> have enjoyed an increase in their business in recent years as the increase in private car owners has materialised. A motel is a hotel mainly for motorists and located conveniently near a major motorway.</a:t>
            </a:r>
          </a:p>
          <a:p>
            <a:endParaRPr lang="en-ZW" dirty="0"/>
          </a:p>
        </p:txBody>
      </p:sp>
    </p:spTree>
    <p:extLst>
      <p:ext uri="{BB962C8B-B14F-4D97-AF65-F5344CB8AC3E}">
        <p14:creationId xmlns:p14="http://schemas.microsoft.com/office/powerpoint/2010/main" val="313484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62500" lnSpcReduction="20000"/>
          </a:bodyPr>
          <a:lstStyle/>
          <a:p>
            <a:pPr marL="0" indent="0">
              <a:buNone/>
            </a:pPr>
            <a:r>
              <a:rPr lang="en-ZW" b="1" u="sng" dirty="0" smtClean="0"/>
              <a:t>Levels </a:t>
            </a:r>
            <a:r>
              <a:rPr lang="en-ZW" b="1" u="sng" dirty="0"/>
              <a:t>Of service</a:t>
            </a:r>
            <a:endParaRPr lang="en-ZW" b="1" dirty="0"/>
          </a:p>
          <a:p>
            <a:r>
              <a:rPr lang="en-ZW" b="1" dirty="0"/>
              <a:t>World-class service:</a:t>
            </a:r>
            <a:r>
              <a:rPr lang="en-ZW" dirty="0"/>
              <a:t> These are also called </a:t>
            </a:r>
            <a:r>
              <a:rPr lang="en-ZW" dirty="0">
                <a:hlinkClick r:id="rId2" tooltip="Targeting the affluent segment of society, hotels in the up-market category offer world class products with personalised service of highest standards. The emphasis is on excellence and class. These hotels provide upscale restaurants and lounge, exquisite decor, concierge services, opulent rooms and abundant amenities. ..."/>
              </a:rPr>
              <a:t>luxury</a:t>
            </a:r>
            <a:r>
              <a:rPr lang="en-ZW" dirty="0"/>
              <a:t> / Five Start hotels, they target top business executives, entertainment celebrities, high-ranking political figures, and wealthy clientele as their primary markets. They provide upscale restaurants and lounges, </a:t>
            </a:r>
            <a:r>
              <a:rPr lang="en-ZW" dirty="0">
                <a:hlinkClick r:id="rId3" tooltip="Laundry attendant who receives and delivers guests laundry."/>
              </a:rPr>
              <a:t>Valet</a:t>
            </a:r>
            <a:r>
              <a:rPr lang="en-ZW" dirty="0"/>
              <a:t>, </a:t>
            </a:r>
            <a:r>
              <a:rPr lang="en-ZW" dirty="0">
                <a:hlinkClick r:id="rId4" tooltip="Concierge is a person who provides an endless array of information on entertainment, sports, amusements, transportation, tours, church services, and baby-sitting in a particular city or town."/>
              </a:rPr>
              <a:t>concierge</a:t>
            </a:r>
            <a:r>
              <a:rPr lang="en-ZW" dirty="0"/>
              <a:t> services and also private dining facilities. </a:t>
            </a:r>
          </a:p>
          <a:p>
            <a:r>
              <a:rPr lang="en-ZW" b="1" dirty="0"/>
              <a:t>Mid-Range Service:</a:t>
            </a:r>
            <a:r>
              <a:rPr lang="en-ZW" dirty="0"/>
              <a:t> Hotels offering </a:t>
            </a:r>
            <a:r>
              <a:rPr lang="en-ZW" dirty="0">
                <a:hlinkClick r:id="rId5" tooltip="These hotels offer modest services without the frills and personalized attention of luxury hotels, and appeal to the largest segment of travellers. They may offer services such as room services, round –the-clock, coffee shop Airport / railway station pickups and drop facilities. ..."/>
              </a:rPr>
              <a:t>mid-range</a:t>
            </a:r>
            <a:r>
              <a:rPr lang="en-ZW" dirty="0"/>
              <a:t> or otherwise 3 to 4-star hotels service appeal to the largest segment of the travelling public. This kind of hotels does not provide elaborate service and have adequate staffing. They also provide </a:t>
            </a:r>
            <a:r>
              <a:rPr lang="en-ZW" dirty="0">
                <a:hlinkClick r:id="rId6" tooltip="The uniformed service department is to provide service to guests from the first second of arrival the hotel. Therefore, these personnel have to acquire special training to impress guests from the first instance. Personnel in this section are Doorman, Porter, Bell-Boy, Page Boy, Elevator Boy, Messenger, Valet Parking, Concierges etc.  ..."/>
              </a:rPr>
              <a:t>uniformed service</a:t>
            </a:r>
            <a:r>
              <a:rPr lang="en-ZW" dirty="0"/>
              <a:t>, food and beverage room service, in-room entertainment's and also Wi-Fi etc. </a:t>
            </a:r>
          </a:p>
          <a:p>
            <a:r>
              <a:rPr lang="en-ZW" b="1" dirty="0"/>
              <a:t>Budget / Limited Service:</a:t>
            </a:r>
            <a:r>
              <a:rPr lang="en-ZW" dirty="0"/>
              <a:t> These hotels provide clean, comfortable, safe, inexpensive rooms and meet the basic need of guests. </a:t>
            </a:r>
            <a:r>
              <a:rPr lang="en-ZW" dirty="0">
                <a:hlinkClick r:id="rId7" tooltip="It focuses on meetings the most basic needs of guest providing clean, comfortable and inexpensive rooms. Also known as economy or limited services hotels, they appeal primarily to budget-minded travellers and groups. ..."/>
              </a:rPr>
              <a:t>Budget hotels</a:t>
            </a:r>
            <a:r>
              <a:rPr lang="en-ZW" dirty="0"/>
              <a:t> appeal primarily to budget-minded travellers who want a room with minimum services and amenities required for a comfortable stay, without unnecessary paying additional cost for costly services.</a:t>
            </a:r>
          </a:p>
        </p:txBody>
      </p:sp>
    </p:spTree>
    <p:extLst>
      <p:ext uri="{BB962C8B-B14F-4D97-AF65-F5344CB8AC3E}">
        <p14:creationId xmlns:p14="http://schemas.microsoft.com/office/powerpoint/2010/main" val="146433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85000" lnSpcReduction="20000"/>
          </a:bodyPr>
          <a:lstStyle/>
          <a:p>
            <a:pPr marL="0" indent="0">
              <a:buNone/>
            </a:pPr>
            <a:r>
              <a:rPr lang="en-ZW" b="1" u="sng" dirty="0" smtClean="0"/>
              <a:t>Ownership </a:t>
            </a:r>
            <a:r>
              <a:rPr lang="en-ZW" b="1" u="sng" dirty="0"/>
              <a:t>and Affiliations</a:t>
            </a:r>
            <a:endParaRPr lang="en-ZW" b="1" dirty="0"/>
          </a:p>
          <a:p>
            <a:r>
              <a:rPr lang="en-ZW" b="1" dirty="0"/>
              <a:t>Independent / Single Owner Hotels:</a:t>
            </a:r>
            <a:r>
              <a:rPr lang="en-ZW" dirty="0"/>
              <a:t> They do not have identifiable ownership or management affiliation with other properties. An example of the same would be family owned and operated hotel that is not following any corporate policies or procedures</a:t>
            </a:r>
            <a:r>
              <a:rPr lang="en-ZW" dirty="0" smtClean="0"/>
              <a:t>.</a:t>
            </a:r>
          </a:p>
          <a:p>
            <a:r>
              <a:rPr lang="en-ZW" b="1" dirty="0"/>
              <a:t>Chain hotels:</a:t>
            </a:r>
            <a:r>
              <a:rPr lang="en-ZW" dirty="0"/>
              <a:t> Hotels that are part of a </a:t>
            </a:r>
            <a:r>
              <a:rPr lang="en-ZW" dirty="0">
                <a:hlinkClick r:id="rId2" tooltip="A hotel company that operates several properties, such as Wyndham Worldwide, Best Western, Marriot, Taj, Holiday Inn, Movenpick or Hilton Hotels Corporation. Such an operator provides both a trademark and a reservation system as an integral part of the management of its managed properties...."/>
              </a:rPr>
              <a:t>hotel chain</a:t>
            </a:r>
            <a:r>
              <a:rPr lang="en-ZW" dirty="0"/>
              <a:t> and these kinds of ownership usually imposes certain minimum standards, rules, policies and procedures to restrict affiliate activities. In general the more centralised the organisation the stronger the control over the individual property.</a:t>
            </a:r>
          </a:p>
          <a:p>
            <a:endParaRPr lang="en-ZW" dirty="0"/>
          </a:p>
        </p:txBody>
      </p:sp>
    </p:spTree>
    <p:extLst>
      <p:ext uri="{BB962C8B-B14F-4D97-AF65-F5344CB8AC3E}">
        <p14:creationId xmlns:p14="http://schemas.microsoft.com/office/powerpoint/2010/main" val="907895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 Ownership</a:t>
            </a:r>
            <a:endParaRPr lang="en-ZW" dirty="0"/>
          </a:p>
        </p:txBody>
      </p:sp>
      <p:sp>
        <p:nvSpPr>
          <p:cNvPr id="3" name="Content Placeholder 2"/>
          <p:cNvSpPr>
            <a:spLocks noGrp="1"/>
          </p:cNvSpPr>
          <p:nvPr>
            <p:ph idx="1"/>
          </p:nvPr>
        </p:nvSpPr>
        <p:spPr/>
        <p:txBody>
          <a:bodyPr>
            <a:normAutofit fontScale="85000" lnSpcReduction="10000"/>
          </a:bodyPr>
          <a:lstStyle/>
          <a:p>
            <a:r>
              <a:rPr lang="en-ZW" dirty="0"/>
              <a:t>There are four basic types of hotel ownership and management: </a:t>
            </a:r>
            <a:r>
              <a:rPr lang="en-ZW" b="1" dirty="0"/>
              <a:t>franchise, privately owned and operated, leased and managed</a:t>
            </a:r>
            <a:r>
              <a:rPr lang="en-ZW" dirty="0"/>
              <a:t>. ... A privately owned and operated hotel may have investors or others with a financial interest in the hotel, but the ownership structure is in one person or company's </a:t>
            </a:r>
            <a:r>
              <a:rPr lang="en-ZW" dirty="0" smtClean="0"/>
              <a:t>name.</a:t>
            </a:r>
          </a:p>
          <a:p>
            <a:r>
              <a:rPr lang="en-ZW" dirty="0"/>
              <a:t>There are two primary kinds of hotels: </a:t>
            </a:r>
            <a:r>
              <a:rPr lang="en-ZW" b="1" dirty="0"/>
              <a:t>independent and chain</a:t>
            </a:r>
            <a:r>
              <a:rPr lang="en-ZW" dirty="0"/>
              <a:t>. That doesn't mean that if you own a hotel you can't be part of a popular chain. Within the two designations are several options for ownership.18 Nov,2016</a:t>
            </a:r>
            <a:endParaRPr lang="en-ZW" dirty="0" smtClean="0"/>
          </a:p>
          <a:p>
            <a:endParaRPr lang="en-ZW" dirty="0"/>
          </a:p>
        </p:txBody>
      </p:sp>
    </p:spTree>
    <p:extLst>
      <p:ext uri="{BB962C8B-B14F-4D97-AF65-F5344CB8AC3E}">
        <p14:creationId xmlns:p14="http://schemas.microsoft.com/office/powerpoint/2010/main" val="138871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 Ownership</a:t>
            </a:r>
            <a:endParaRPr lang="en-ZW" dirty="0"/>
          </a:p>
        </p:txBody>
      </p:sp>
      <p:sp>
        <p:nvSpPr>
          <p:cNvPr id="3" name="Content Placeholder 2"/>
          <p:cNvSpPr>
            <a:spLocks noGrp="1"/>
          </p:cNvSpPr>
          <p:nvPr>
            <p:ph idx="1"/>
          </p:nvPr>
        </p:nvSpPr>
        <p:spPr/>
        <p:txBody>
          <a:bodyPr>
            <a:normAutofit fontScale="47500" lnSpcReduction="20000"/>
          </a:bodyPr>
          <a:lstStyle/>
          <a:p>
            <a:pPr marL="0" indent="0">
              <a:buNone/>
            </a:pPr>
            <a:r>
              <a:rPr lang="en-ZW" b="1" dirty="0"/>
              <a:t>Privately Owned Hotels</a:t>
            </a:r>
          </a:p>
          <a:p>
            <a:r>
              <a:rPr lang="en-ZW" dirty="0"/>
              <a:t>Although one person or company is named as the owner, there may be several investors in this ownership model. The advantage to an independent hotel is that you will have autonomy in management decisions. You can decorate your bed and breakfast however you like or tailor your hotel to accommodate the personality and customs of the community where it is located. You may have to have a consensus of your investors to make some decisions, but the day-to-day operations are up to you. One disadvantage to this setup is that you or your company will have to pay for all advertising and there is no central purchaser of things like linens and other supplies so you won’t have a volume discount. Another downside, according to the </a:t>
            </a:r>
            <a:r>
              <a:rPr lang="en-ZW" dirty="0">
                <a:hlinkClick r:id="rId2"/>
              </a:rPr>
              <a:t>Texas Education website</a:t>
            </a:r>
            <a:r>
              <a:rPr lang="en-ZW" dirty="0"/>
              <a:t> is that most </a:t>
            </a:r>
            <a:r>
              <a:rPr lang="en-ZW" dirty="0" err="1"/>
              <a:t>travelers</a:t>
            </a:r>
            <a:r>
              <a:rPr lang="en-ZW" dirty="0"/>
              <a:t> prefer to stay in chain hotels because they have an expectation of the quality.</a:t>
            </a:r>
          </a:p>
          <a:p>
            <a:pPr marL="0" indent="0">
              <a:buNone/>
            </a:pPr>
            <a:r>
              <a:rPr lang="en-ZW" b="1" dirty="0"/>
              <a:t>Leased Hotels</a:t>
            </a:r>
          </a:p>
          <a:p>
            <a:r>
              <a:rPr lang="en-ZW" dirty="0"/>
              <a:t>In this arrangement the private owner of a hotel leases it to a corporation or chain. The lessee is responsible for all the finances of the hotel. You, as the owner, may agree to be paid a fixed rent. This represents the safest course. You might elect, however, to ask for a share of the revenue. This involves some risk because if the hotel does poorly, you will receive less money for its use. The lease method that contains the greatest risk is for you to receive a share of the revenue after expenses. Many leases do have a minimum payment, but you would have to decide which of these options, or a combination of the options, you want to include in your lease contract</a:t>
            </a:r>
            <a:r>
              <a:rPr lang="en-ZW" dirty="0" smtClean="0"/>
              <a:t>.</a:t>
            </a:r>
            <a:endParaRPr lang="en-ZW" dirty="0"/>
          </a:p>
        </p:txBody>
      </p:sp>
    </p:spTree>
    <p:extLst>
      <p:ext uri="{BB962C8B-B14F-4D97-AF65-F5344CB8AC3E}">
        <p14:creationId xmlns:p14="http://schemas.microsoft.com/office/powerpoint/2010/main" val="318240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Presentation Content</a:t>
            </a:r>
            <a:endParaRPr lang="en-ZW" dirty="0"/>
          </a:p>
        </p:txBody>
      </p:sp>
      <p:sp>
        <p:nvSpPr>
          <p:cNvPr id="3" name="Content Placeholder 2"/>
          <p:cNvSpPr>
            <a:spLocks noGrp="1"/>
          </p:cNvSpPr>
          <p:nvPr>
            <p:ph idx="1"/>
          </p:nvPr>
        </p:nvSpPr>
        <p:spPr/>
        <p:txBody>
          <a:bodyPr>
            <a:normAutofit lnSpcReduction="10000"/>
          </a:bodyPr>
          <a:lstStyle/>
          <a:p>
            <a:r>
              <a:rPr lang="en-ZW" dirty="0" smtClean="0"/>
              <a:t>Introduction ( Definition of IHM)</a:t>
            </a:r>
          </a:p>
          <a:p>
            <a:r>
              <a:rPr lang="en-ZW" dirty="0" smtClean="0"/>
              <a:t>Hotel Operating Environment</a:t>
            </a:r>
          </a:p>
          <a:p>
            <a:r>
              <a:rPr lang="en-ZW" dirty="0" smtClean="0"/>
              <a:t>Types of Hotels in the world</a:t>
            </a:r>
          </a:p>
          <a:p>
            <a:r>
              <a:rPr lang="en-ZW" dirty="0" smtClean="0"/>
              <a:t>Hotel Departments</a:t>
            </a:r>
          </a:p>
          <a:p>
            <a:r>
              <a:rPr lang="en-ZW" dirty="0" smtClean="0"/>
              <a:t>Hotel Management Agreements</a:t>
            </a:r>
          </a:p>
          <a:p>
            <a:r>
              <a:rPr lang="en-ZW" dirty="0" smtClean="0"/>
              <a:t>Types of Hotel business Models</a:t>
            </a:r>
          </a:p>
          <a:p>
            <a:r>
              <a:rPr lang="en-ZW" dirty="0" smtClean="0"/>
              <a:t>Hotel Ownership models</a:t>
            </a:r>
          </a:p>
          <a:p>
            <a:r>
              <a:rPr lang="en-ZW" dirty="0" smtClean="0"/>
              <a:t>Property Management Systems (PMS)</a:t>
            </a:r>
          </a:p>
          <a:p>
            <a:endParaRPr lang="en-ZW" dirty="0" smtClean="0"/>
          </a:p>
          <a:p>
            <a:endParaRPr lang="en-ZW" dirty="0"/>
          </a:p>
        </p:txBody>
      </p:sp>
    </p:spTree>
    <p:extLst>
      <p:ext uri="{BB962C8B-B14F-4D97-AF65-F5344CB8AC3E}">
        <p14:creationId xmlns:p14="http://schemas.microsoft.com/office/powerpoint/2010/main" val="2682061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 Ownership</a:t>
            </a:r>
            <a:endParaRPr lang="en-ZW" dirty="0"/>
          </a:p>
        </p:txBody>
      </p:sp>
      <p:sp>
        <p:nvSpPr>
          <p:cNvPr id="3" name="Content Placeholder 2"/>
          <p:cNvSpPr>
            <a:spLocks noGrp="1"/>
          </p:cNvSpPr>
          <p:nvPr>
            <p:ph idx="1"/>
          </p:nvPr>
        </p:nvSpPr>
        <p:spPr/>
        <p:txBody>
          <a:bodyPr>
            <a:normAutofit fontScale="40000" lnSpcReduction="20000"/>
          </a:bodyPr>
          <a:lstStyle/>
          <a:p>
            <a:endParaRPr lang="en-ZW" dirty="0" smtClean="0"/>
          </a:p>
          <a:p>
            <a:r>
              <a:rPr lang="en-ZW" sz="3500" b="1" dirty="0" smtClean="0"/>
              <a:t>Managed Hotels</a:t>
            </a:r>
          </a:p>
          <a:p>
            <a:r>
              <a:rPr lang="en-ZW" sz="3500" dirty="0" smtClean="0"/>
              <a:t>If you invest in a hotel property but have limited or no experience in the hospitality field, you may decide to hire a management company. As the owner you have the financial obligations of day-to-day operations such as salaries and maintenance, but the management company takes over the responsibility of actually making management decisions.</a:t>
            </a:r>
          </a:p>
          <a:p>
            <a:r>
              <a:rPr lang="en-ZW" sz="3500" b="1" dirty="0" smtClean="0"/>
              <a:t>Franchises</a:t>
            </a:r>
          </a:p>
          <a:p>
            <a:r>
              <a:rPr lang="en-ZW" sz="3500" dirty="0" smtClean="0"/>
              <a:t>According to the website </a:t>
            </a:r>
            <a:r>
              <a:rPr lang="en-ZW" sz="3500" dirty="0" smtClean="0">
                <a:hlinkClick r:id="rId2"/>
              </a:rPr>
              <a:t>ehow.com</a:t>
            </a:r>
            <a:r>
              <a:rPr lang="en-ZW" sz="3500" dirty="0" smtClean="0"/>
              <a:t>, three quarters of hotels in the United States are franchises. In this model of hotel ownership, you pay a fee to a regional or national chain to use their logo, their name and their management protocols. </a:t>
            </a:r>
          </a:p>
          <a:p>
            <a:r>
              <a:rPr lang="en-ZW" sz="3500" dirty="0" smtClean="0"/>
              <a:t>The advantage to this type of ownership is that </a:t>
            </a:r>
            <a:r>
              <a:rPr lang="en-ZW" sz="3500" dirty="0" err="1" smtClean="0"/>
              <a:t>travelers</a:t>
            </a:r>
            <a:r>
              <a:rPr lang="en-ZW" sz="3500" dirty="0" smtClean="0"/>
              <a:t> will seek out your hotel because they have expectations of the quality and amenities the brand offers. A problem with this is that if the chain image suffers, your establishment will suffer also, even though it may maintain the strictest standards. An example in recent years is Motel Six. Its reputation was tarnished as the budget hotels became targets of crime and many of the hotels were not properly maintained. T</a:t>
            </a:r>
          </a:p>
          <a:p>
            <a:r>
              <a:rPr lang="en-ZW" sz="3500" dirty="0"/>
              <a:t>T</a:t>
            </a:r>
            <a:r>
              <a:rPr lang="en-ZW" sz="3500" dirty="0" smtClean="0"/>
              <a:t>he chain underwent a massive restructuring, renovation program and re-branding to improve their lagging ratings and revenue. In addition, if you own a franchised hotel, you must adhere to the chain’s standards, practices and often their decorating and floor plans. You are not autonomous in the management decisions either. Still, this model offers the advantage of affiliation with a well-known brand, central procurement of supplies and some support services.</a:t>
            </a:r>
          </a:p>
          <a:p>
            <a:r>
              <a:rPr lang="en-ZW" sz="3500" dirty="0" smtClean="0"/>
              <a:t>Although there may be other models, these represent the most prevalent. As a prospective owner, you will have to research the options carefully, including the capital that you have available for your investment. Choosing the right model of hotel ownership might spell the difference in a rosy financial future or in a stressful venture.</a:t>
            </a:r>
            <a:endParaRPr lang="en-ZW" sz="3500" dirty="0"/>
          </a:p>
        </p:txBody>
      </p:sp>
    </p:spTree>
    <p:extLst>
      <p:ext uri="{BB962C8B-B14F-4D97-AF65-F5344CB8AC3E}">
        <p14:creationId xmlns:p14="http://schemas.microsoft.com/office/powerpoint/2010/main" val="103778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Hotel Management </a:t>
            </a:r>
            <a:r>
              <a:rPr lang="en-ZW" dirty="0"/>
              <a:t>v</a:t>
            </a:r>
            <a:r>
              <a:rPr lang="en-ZW" dirty="0" smtClean="0"/>
              <a:t>s Agreements</a:t>
            </a:r>
            <a:endParaRPr lang="en-ZW"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ZW" b="1" dirty="0"/>
              <a:t>Introduction</a:t>
            </a:r>
          </a:p>
          <a:p>
            <a:pPr fontAlgn="base"/>
            <a:r>
              <a:rPr lang="en-ZW" dirty="0"/>
              <a:t>For people not familiar with the hospitality sector, the hotel business structure can appear very complex at first sight. While walking by the front door of a hotel it is complicated to imagine the diversity of players involved in this business. </a:t>
            </a:r>
            <a:endParaRPr lang="en-ZW" dirty="0" smtClean="0"/>
          </a:p>
          <a:p>
            <a:pPr fontAlgn="base"/>
            <a:r>
              <a:rPr lang="en-ZW" dirty="0" smtClean="0"/>
              <a:t>Indeed</a:t>
            </a:r>
            <a:r>
              <a:rPr lang="en-ZW" dirty="0"/>
              <a:t>, while some hotels are called independents, others highly rely on the cooperativeness between a brand, an owner and/or an operator. This article will focus on identifying the different business models through which a hotel can be managed.</a:t>
            </a:r>
          </a:p>
        </p:txBody>
      </p:sp>
    </p:spTree>
    <p:extLst>
      <p:ext uri="{BB962C8B-B14F-4D97-AF65-F5344CB8AC3E}">
        <p14:creationId xmlns:p14="http://schemas.microsoft.com/office/powerpoint/2010/main" val="950144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Property Management System</a:t>
            </a:r>
            <a:endParaRPr lang="en-ZW" dirty="0"/>
          </a:p>
        </p:txBody>
      </p:sp>
      <p:sp>
        <p:nvSpPr>
          <p:cNvPr id="3" name="Content Placeholder 2"/>
          <p:cNvSpPr>
            <a:spLocks noGrp="1"/>
          </p:cNvSpPr>
          <p:nvPr>
            <p:ph idx="1"/>
          </p:nvPr>
        </p:nvSpPr>
        <p:spPr/>
        <p:txBody>
          <a:bodyPr/>
          <a:lstStyle/>
          <a:p>
            <a:r>
              <a:rPr lang="en-ZW" dirty="0"/>
              <a:t>A property management system (PMS) is software that facilitates a hotel's reservation management and administrative tasks. </a:t>
            </a:r>
            <a:endParaRPr lang="en-ZW" dirty="0" smtClean="0"/>
          </a:p>
          <a:p>
            <a:r>
              <a:rPr lang="en-ZW" dirty="0" smtClean="0"/>
              <a:t>The </a:t>
            </a:r>
            <a:r>
              <a:rPr lang="en-ZW" dirty="0"/>
              <a:t>most important functions include </a:t>
            </a:r>
            <a:r>
              <a:rPr lang="en-ZW" b="1" dirty="0"/>
              <a:t>front-desk operations, reservations, channel management, housekeeping, rate and occupancy management, and payment processing</a:t>
            </a:r>
            <a:r>
              <a:rPr lang="en-ZW" dirty="0"/>
              <a:t>.</a:t>
            </a:r>
          </a:p>
        </p:txBody>
      </p:sp>
    </p:spTree>
    <p:extLst>
      <p:ext uri="{BB962C8B-B14F-4D97-AF65-F5344CB8AC3E}">
        <p14:creationId xmlns:p14="http://schemas.microsoft.com/office/powerpoint/2010/main" val="7062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Key Features of PMS</a:t>
            </a:r>
            <a:endParaRPr lang="en-ZW" dirty="0"/>
          </a:p>
        </p:txBody>
      </p:sp>
      <p:sp>
        <p:nvSpPr>
          <p:cNvPr id="3" name="Content Placeholder 2"/>
          <p:cNvSpPr>
            <a:spLocks noGrp="1"/>
          </p:cNvSpPr>
          <p:nvPr>
            <p:ph idx="1"/>
          </p:nvPr>
        </p:nvSpPr>
        <p:spPr/>
        <p:txBody>
          <a:bodyPr>
            <a:normAutofit fontScale="92500" lnSpcReduction="20000"/>
          </a:bodyPr>
          <a:lstStyle/>
          <a:p>
            <a:pPr marL="0" indent="0">
              <a:buNone/>
            </a:pPr>
            <a:r>
              <a:rPr lang="en-ZW" b="1" dirty="0" smtClean="0"/>
              <a:t>key </a:t>
            </a:r>
            <a:r>
              <a:rPr lang="en-ZW" b="1" dirty="0"/>
              <a:t>features of a good PMS should include:</a:t>
            </a:r>
            <a:endParaRPr lang="en-ZW" dirty="0"/>
          </a:p>
          <a:p>
            <a:r>
              <a:rPr lang="en-ZW" dirty="0"/>
              <a:t>Reservation management.</a:t>
            </a:r>
          </a:p>
          <a:p>
            <a:r>
              <a:rPr lang="en-ZW" dirty="0"/>
              <a:t>Front desk operations management.</a:t>
            </a:r>
          </a:p>
          <a:p>
            <a:r>
              <a:rPr lang="en-ZW" dirty="0"/>
              <a:t>Channel management integration.</a:t>
            </a:r>
          </a:p>
          <a:p>
            <a:r>
              <a:rPr lang="en-ZW" dirty="0"/>
              <a:t>Guest communication tools.</a:t>
            </a:r>
          </a:p>
          <a:p>
            <a:r>
              <a:rPr lang="en-ZW" dirty="0"/>
              <a:t>CRM and customer data management.</a:t>
            </a:r>
          </a:p>
          <a:p>
            <a:r>
              <a:rPr lang="en-ZW" dirty="0"/>
              <a:t>Housekeeping management.</a:t>
            </a:r>
          </a:p>
          <a:p>
            <a:r>
              <a:rPr lang="en-ZW" dirty="0"/>
              <a:t>Maintenance management.</a:t>
            </a:r>
          </a:p>
          <a:p>
            <a:r>
              <a:rPr lang="en-ZW" dirty="0"/>
              <a:t>Accounting and revenue management.</a:t>
            </a:r>
          </a:p>
        </p:txBody>
      </p:sp>
    </p:spTree>
    <p:extLst>
      <p:ext uri="{BB962C8B-B14F-4D97-AF65-F5344CB8AC3E}">
        <p14:creationId xmlns:p14="http://schemas.microsoft.com/office/powerpoint/2010/main" val="1019659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ZW" b="1" dirty="0" smtClean="0"/>
              <a:t>Hotel Franchise Operators</a:t>
            </a:r>
            <a:endParaRPr lang="en-ZW" b="1" dirty="0"/>
          </a:p>
        </p:txBody>
      </p:sp>
      <p:sp>
        <p:nvSpPr>
          <p:cNvPr id="3" name="Content Placeholder 2"/>
          <p:cNvSpPr>
            <a:spLocks noGrp="1"/>
          </p:cNvSpPr>
          <p:nvPr>
            <p:ph idx="1"/>
          </p:nvPr>
        </p:nvSpPr>
        <p:spPr/>
        <p:txBody>
          <a:bodyPr>
            <a:normAutofit fontScale="40000" lnSpcReduction="20000"/>
          </a:bodyPr>
          <a:lstStyle/>
          <a:p>
            <a:pPr fontAlgn="base"/>
            <a:r>
              <a:rPr lang="en-ZW" dirty="0" smtClean="0"/>
              <a:t>A </a:t>
            </a:r>
            <a:r>
              <a:rPr lang="en-ZW" dirty="0"/>
              <a:t>hotel franchise is a fee-based agreement between a business owner, the franchisee, and a brand owner, the franchisor. The business owner – the property owner or tenant – can use the franchisor’s brand name, intellectual property, reservation system and operational support tools in exchange for paying a franchise fee. The owner retains the control of the property as well as carries out the business-related liabilities unless the owner decides to hire a third-party operator to run the property on his behalf. Similarly, as the owner operates the hotel under the brand name, he is responsible for complying with brand standards and does not have any right approval over the brand changes.</a:t>
            </a:r>
          </a:p>
          <a:p>
            <a:pPr fontAlgn="base"/>
            <a:r>
              <a:rPr lang="en-ZW" dirty="0"/>
              <a:t>The cost of a franchise includes two types of fees: the initial fee and the continuing fees.</a:t>
            </a:r>
          </a:p>
          <a:p>
            <a:pPr fontAlgn="base"/>
            <a:r>
              <a:rPr lang="en-ZW" dirty="0"/>
              <a:t>The </a:t>
            </a:r>
            <a:r>
              <a:rPr lang="en-ZW" b="1" dirty="0"/>
              <a:t>initial fee</a:t>
            </a:r>
            <a:r>
              <a:rPr lang="en-ZW" dirty="0"/>
              <a:t> is paid upon submission of the franchisee application and covers all pre-contract charges such as market assessment, property inspections, and other services. The franchisor can give back the initial fee if the franchise is not agreed upon or decide to keep a percentage of it.</a:t>
            </a:r>
          </a:p>
          <a:p>
            <a:pPr fontAlgn="base"/>
            <a:r>
              <a:rPr lang="en-ZW" dirty="0"/>
              <a:t>The </a:t>
            </a:r>
            <a:r>
              <a:rPr lang="en-ZW" b="1" dirty="0"/>
              <a:t>continuing fees</a:t>
            </a:r>
            <a:r>
              <a:rPr lang="en-ZW" dirty="0"/>
              <a:t> aim to align the interests of both parties and are paid monthly to the franchisor. Continuing fees are composed of a royalty fee, as well as marketing and reservation-related fees. The royalty fee represents the biggest source of revenue for the franchisor as it is most often calculated as a percentage of total room revenue. That is why, while settling an agreement, the royalty fee is one of the most important negotiating points upon which both parties aim to agree, along with other commercial terms such as Area of Protection, Key Money or Term length. The typical term for a franchise contract ranges between 10 and 15 years. Many contracts can agree on a ramp-up of those fees subject to other commercial terms application.</a:t>
            </a:r>
          </a:p>
          <a:p>
            <a:pPr fontAlgn="base"/>
            <a:r>
              <a:rPr lang="en-ZW" dirty="0"/>
              <a:t>According to the market segment in which the hotel operates the franchise cost can vary when calculated as a percentage of the total room revenue. According to HVS, the median hotel franchise cost for an economic hotel is 8.6% and increases in relation to its market. Upscale hotel franchise cost ranges around 11.4% whereas upper-midscale and first-class categories register around 12.1% and 12.4% respectively (HVS, 2020). The franchise business model is very popular in North America and becomes more adopted by hotel groups due to its asset-light focus.</a:t>
            </a:r>
          </a:p>
        </p:txBody>
      </p:sp>
    </p:spTree>
    <p:extLst>
      <p:ext uri="{BB962C8B-B14F-4D97-AF65-F5344CB8AC3E}">
        <p14:creationId xmlns:p14="http://schemas.microsoft.com/office/powerpoint/2010/main" val="172930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ZW" b="1" dirty="0"/>
              <a:t>Hotel Management Agreements</a:t>
            </a:r>
          </a:p>
        </p:txBody>
      </p:sp>
      <p:sp>
        <p:nvSpPr>
          <p:cNvPr id="3" name="Content Placeholder 2"/>
          <p:cNvSpPr>
            <a:spLocks noGrp="1"/>
          </p:cNvSpPr>
          <p:nvPr>
            <p:ph idx="1"/>
          </p:nvPr>
        </p:nvSpPr>
        <p:spPr/>
        <p:txBody>
          <a:bodyPr>
            <a:noAutofit/>
          </a:bodyPr>
          <a:lstStyle/>
          <a:p>
            <a:pPr fontAlgn="base"/>
            <a:r>
              <a:rPr lang="en-ZW" sz="1800" dirty="0"/>
              <a:t>A hotel management contract is an agreement between the same parties as for a franchise but does not point out the same responsibilities. Since 1963, when the first hotel under a management contract opened, this business model did not stop to improve and get more attention. In a hotel management contract, the operator/ brand is the manager (for example IHG) and the hotel owner is the managing owner (a financing group for example). The operator will run a specific brand hotel on behalf of the managing owner in exchange for a fee, most often heavily negotiated according to the responsibilities of each party. The owner is responsible for all risks such as employment contracts, property maintenance or FF&amp;E. On the other hand, the operator is responsible for all management issues.</a:t>
            </a:r>
          </a:p>
          <a:p>
            <a:pPr fontAlgn="base"/>
            <a:r>
              <a:rPr lang="en-ZW" sz="1800" dirty="0"/>
              <a:t>The hotel management agreement’s fee structure is established in order to align the interests of both parties. </a:t>
            </a:r>
          </a:p>
        </p:txBody>
      </p:sp>
    </p:spTree>
    <p:extLst>
      <p:ext uri="{BB962C8B-B14F-4D97-AF65-F5344CB8AC3E}">
        <p14:creationId xmlns:p14="http://schemas.microsoft.com/office/powerpoint/2010/main" val="4049881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Pros and Cons</a:t>
            </a:r>
            <a:endParaRPr lang="en-ZW" dirty="0"/>
          </a:p>
        </p:txBody>
      </p:sp>
      <p:pic>
        <p:nvPicPr>
          <p:cNvPr id="4" name="Content Placeholder 3" descr="Pro and Cons Hotel Franchise vs Hotel Management Contrac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161" y="1600200"/>
            <a:ext cx="7523678" cy="4525963"/>
          </a:xfrm>
          <a:prstGeom prst="rect">
            <a:avLst/>
          </a:prstGeom>
          <a:noFill/>
          <a:ln>
            <a:noFill/>
          </a:ln>
        </p:spPr>
      </p:pic>
    </p:spTree>
    <p:extLst>
      <p:ext uri="{BB962C8B-B14F-4D97-AF65-F5344CB8AC3E}">
        <p14:creationId xmlns:p14="http://schemas.microsoft.com/office/powerpoint/2010/main" val="3758771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ZW" dirty="0"/>
              <a:t>Pro and Cons Hotel Franchise vs Hotel Management Contract </a:t>
            </a:r>
          </a:p>
        </p:txBody>
      </p:sp>
      <p:sp>
        <p:nvSpPr>
          <p:cNvPr id="3" name="Content Placeholder 2"/>
          <p:cNvSpPr>
            <a:spLocks noGrp="1"/>
          </p:cNvSpPr>
          <p:nvPr>
            <p:ph idx="1"/>
          </p:nvPr>
        </p:nvSpPr>
        <p:spPr/>
        <p:txBody>
          <a:bodyPr>
            <a:normAutofit fontScale="47500" lnSpcReduction="20000"/>
          </a:bodyPr>
          <a:lstStyle/>
          <a:p>
            <a:pPr fontAlgn="base"/>
            <a:r>
              <a:rPr lang="en-ZW" dirty="0"/>
              <a:t>Knowing the pros and cons of both a franchise and a management contract, it is easier to understand the hotel group’s strategic position. There is not a one-size-fits-all model as operating internationally allows hotel groups diversifying their business model according to geographic and market positioning.  However, the difference in market trade regulations between countries can be a limitation to their diversification. </a:t>
            </a:r>
            <a:endParaRPr lang="en-ZW" dirty="0" smtClean="0"/>
          </a:p>
          <a:p>
            <a:pPr fontAlgn="base"/>
            <a:r>
              <a:rPr lang="en-ZW" dirty="0" smtClean="0"/>
              <a:t>Although </a:t>
            </a:r>
            <a:r>
              <a:rPr lang="en-ZW" dirty="0"/>
              <a:t>the franchise model is less prevalent in Europe than in the USA, it seems to gain popularity from owners looking to keep a hand on their business, and from hotel groups looking to expand their portfolio with a minimum of investments. </a:t>
            </a:r>
            <a:endParaRPr lang="en-ZW" dirty="0" smtClean="0"/>
          </a:p>
          <a:p>
            <a:pPr fontAlgn="base"/>
            <a:r>
              <a:rPr lang="en-ZW" dirty="0" smtClean="0"/>
              <a:t>Franchise </a:t>
            </a:r>
            <a:r>
              <a:rPr lang="en-ZW" dirty="0"/>
              <a:t>accounts for three-quarters of the total European pipeline and management contracts for the remaining (</a:t>
            </a:r>
            <a:r>
              <a:rPr lang="en-ZW" b="1" dirty="0">
                <a:hlinkClick r:id="rId2"/>
              </a:rPr>
              <a:t>HVS</a:t>
            </a:r>
            <a:r>
              <a:rPr lang="en-ZW" dirty="0"/>
              <a:t>, 2015). Similarly, according to STR and JLL Research, Marriott International, Hilton Worldwide, Intercontinental Hotels Group and Choice Hotels International collectively represent 82% of total franchised branded rooms (</a:t>
            </a:r>
            <a:r>
              <a:rPr lang="en-ZW" b="1" dirty="0">
                <a:hlinkClick r:id="rId3"/>
              </a:rPr>
              <a:t>JLL</a:t>
            </a:r>
            <a:r>
              <a:rPr lang="en-ZW" dirty="0"/>
              <a:t>, 2020). </a:t>
            </a:r>
            <a:endParaRPr lang="en-ZW" dirty="0" smtClean="0"/>
          </a:p>
          <a:p>
            <a:pPr fontAlgn="base"/>
            <a:r>
              <a:rPr lang="en-ZW" dirty="0" smtClean="0"/>
              <a:t>On </a:t>
            </a:r>
            <a:r>
              <a:rPr lang="en-ZW" dirty="0"/>
              <a:t>the other side, hotel chains are still very reluctant to relinquish control over their luxury brands and favours management contracts to operate their luxury properties.  While looking at the market leader in Europe, Latin America, Middle East &amp; Africa and the Asia Pacific, Accor operates 51% of its hotels under management contract and 49% under franchise (Accor, 2021), a good example of how hotel group manage their brand name across the world. </a:t>
            </a:r>
          </a:p>
          <a:p>
            <a:pPr fontAlgn="base"/>
            <a:r>
              <a:rPr lang="en-ZW" dirty="0"/>
              <a:t>Each operating model comes with its own set of advantages and disadvantages, making it more or less attractive for owners and brand companies.  While both parties have an interest in the hotel’s success, their different risk profiles, source of income and investment strategies may lead to conflicting goals if those are not carefully considered when setting the commercial terms of the agreement. </a:t>
            </a:r>
          </a:p>
        </p:txBody>
      </p:sp>
    </p:spTree>
    <p:extLst>
      <p:ext uri="{BB962C8B-B14F-4D97-AF65-F5344CB8AC3E}">
        <p14:creationId xmlns:p14="http://schemas.microsoft.com/office/powerpoint/2010/main" val="193085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t>Hotel Management Agreements</a:t>
            </a:r>
            <a:endParaRPr lang="en-ZW" dirty="0"/>
          </a:p>
        </p:txBody>
      </p:sp>
      <p:sp>
        <p:nvSpPr>
          <p:cNvPr id="3" name="Content Placeholder 2"/>
          <p:cNvSpPr>
            <a:spLocks noGrp="1"/>
          </p:cNvSpPr>
          <p:nvPr>
            <p:ph idx="1"/>
          </p:nvPr>
        </p:nvSpPr>
        <p:spPr/>
        <p:txBody>
          <a:bodyPr>
            <a:normAutofit fontScale="55000" lnSpcReduction="20000"/>
          </a:bodyPr>
          <a:lstStyle/>
          <a:p>
            <a:pPr fontAlgn="base"/>
            <a:r>
              <a:rPr lang="en-ZW" dirty="0" smtClean="0"/>
              <a:t>The business owner pays different fees to the operator for running his business:</a:t>
            </a:r>
          </a:p>
          <a:p>
            <a:pPr fontAlgn="base"/>
            <a:r>
              <a:rPr lang="en-ZW" b="1" dirty="0" smtClean="0"/>
              <a:t>Base Management fee:</a:t>
            </a:r>
            <a:r>
              <a:rPr lang="en-ZW" dirty="0" smtClean="0"/>
              <a:t> to motivate the operator to focus on the top line, the business owner pays most often a percentage of the hotel’s gross operating revenue, ranging from 2% to 4% (HVS, 2017). This fee can differ according to the hotel market positioning and can be whether fixed or gradually ramped up along the lifetime of the contract.</a:t>
            </a:r>
          </a:p>
          <a:p>
            <a:pPr fontAlgn="base"/>
            <a:r>
              <a:rPr lang="en-ZW" b="1" dirty="0" smtClean="0"/>
              <a:t>Incentive fee: </a:t>
            </a:r>
            <a:r>
              <a:rPr lang="en-ZW" dirty="0" smtClean="0"/>
              <a:t>to ensure that the operator focuses on profitability and therefore cost control, the business owner pays a percentage of the hotel’s operating profit. The incentive fee can be calculated based on:</a:t>
            </a:r>
          </a:p>
          <a:p>
            <a:pPr fontAlgn="base"/>
            <a:r>
              <a:rPr lang="en-ZW" b="1" dirty="0" smtClean="0"/>
              <a:t>GOP</a:t>
            </a:r>
            <a:r>
              <a:rPr lang="en-ZW" dirty="0" smtClean="0"/>
              <a:t> (Gross Operating Profit): Profit left after deducting all department expenses from the revenue</a:t>
            </a:r>
          </a:p>
          <a:p>
            <a:pPr fontAlgn="base"/>
            <a:r>
              <a:rPr lang="en-ZW" b="1" dirty="0" smtClean="0"/>
              <a:t>AGOP</a:t>
            </a:r>
            <a:r>
              <a:rPr lang="en-ZW" dirty="0" smtClean="0"/>
              <a:t> (Adjusted Gross Operating Profit): GOP less Base Management Fee.</a:t>
            </a:r>
          </a:p>
          <a:p>
            <a:pPr fontAlgn="base"/>
            <a:r>
              <a:rPr lang="en-ZW" b="1" dirty="0" smtClean="0"/>
              <a:t>NCA</a:t>
            </a:r>
            <a:r>
              <a:rPr lang="en-ZW" dirty="0" smtClean="0"/>
              <a:t> (Net Cash): Amount of cash remaining after deduction of the total liabilities.</a:t>
            </a:r>
          </a:p>
          <a:p>
            <a:pPr fontAlgn="base"/>
            <a:r>
              <a:rPr lang="en-ZW" dirty="0" smtClean="0"/>
              <a:t>The calculation of incentive fees can become even more complex whether its calculation is based on a numerical or margin hurdle.</a:t>
            </a:r>
          </a:p>
          <a:p>
            <a:pPr fontAlgn="base"/>
            <a:r>
              <a:rPr lang="en-ZW" b="1" dirty="0" smtClean="0"/>
              <a:t>Other fees</a:t>
            </a:r>
            <a:r>
              <a:rPr lang="en-ZW" dirty="0" smtClean="0"/>
              <a:t> including marketing, reimbursements, loyalty programs, training etc.</a:t>
            </a:r>
          </a:p>
          <a:p>
            <a:endParaRPr lang="en-ZW" dirty="0"/>
          </a:p>
        </p:txBody>
      </p:sp>
    </p:spTree>
    <p:extLst>
      <p:ext uri="{BB962C8B-B14F-4D97-AF65-F5344CB8AC3E}">
        <p14:creationId xmlns:p14="http://schemas.microsoft.com/office/powerpoint/2010/main" val="141115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PMS Advantages</a:t>
            </a:r>
            <a:endParaRPr lang="en-ZW" dirty="0"/>
          </a:p>
        </p:txBody>
      </p:sp>
      <p:sp>
        <p:nvSpPr>
          <p:cNvPr id="3" name="Content Placeholder 2"/>
          <p:cNvSpPr>
            <a:spLocks noGrp="1"/>
          </p:cNvSpPr>
          <p:nvPr>
            <p:ph idx="1"/>
          </p:nvPr>
        </p:nvSpPr>
        <p:spPr/>
        <p:txBody>
          <a:bodyPr>
            <a:normAutofit fontScale="92500" lnSpcReduction="20000"/>
          </a:bodyPr>
          <a:lstStyle/>
          <a:p>
            <a:r>
              <a:rPr lang="en-ZW" dirty="0"/>
              <a:t>A property management system provides </a:t>
            </a:r>
            <a:r>
              <a:rPr lang="en-ZW" b="1" dirty="0"/>
              <a:t>scope for easy and clear communication between all departments</a:t>
            </a:r>
            <a:r>
              <a:rPr lang="en-ZW" dirty="0"/>
              <a:t>, ensures that they all are functioning effectively and efficiently, saving time and offering guests and visitors an improved and more personalised experience</a:t>
            </a:r>
            <a:r>
              <a:rPr lang="en-ZW" dirty="0" smtClean="0"/>
              <a:t>.</a:t>
            </a:r>
          </a:p>
          <a:p>
            <a:r>
              <a:rPr lang="en-ZW" dirty="0"/>
              <a:t>The main modules of the property management system are </a:t>
            </a:r>
            <a:r>
              <a:rPr lang="en-ZW" b="1" dirty="0"/>
              <a:t>reservation, front desk operations, channel manager, point of sale, etc</a:t>
            </a:r>
            <a:r>
              <a:rPr lang="en-ZW" dirty="0"/>
              <a:t>. All these help in the effective and efficient management of hotels.</a:t>
            </a:r>
          </a:p>
        </p:txBody>
      </p:sp>
    </p:spTree>
    <p:extLst>
      <p:ext uri="{BB962C8B-B14F-4D97-AF65-F5344CB8AC3E}">
        <p14:creationId xmlns:p14="http://schemas.microsoft.com/office/powerpoint/2010/main" val="338883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dirty="0" smtClean="0"/>
              <a:t>International Hotel Management</a:t>
            </a:r>
            <a:endParaRPr lang="en-ZW" dirty="0"/>
          </a:p>
        </p:txBody>
      </p:sp>
      <p:sp>
        <p:nvSpPr>
          <p:cNvPr id="3" name="Content Placeholder 2"/>
          <p:cNvSpPr>
            <a:spLocks noGrp="1"/>
          </p:cNvSpPr>
          <p:nvPr>
            <p:ph idx="1"/>
          </p:nvPr>
        </p:nvSpPr>
        <p:spPr/>
        <p:txBody>
          <a:bodyPr>
            <a:normAutofit fontScale="77500" lnSpcReduction="20000"/>
          </a:bodyPr>
          <a:lstStyle/>
          <a:p>
            <a:pPr marL="0" indent="0">
              <a:buNone/>
            </a:pPr>
            <a:r>
              <a:rPr lang="en-ZW" u="sng" dirty="0" smtClean="0"/>
              <a:t>What is international Hotel Management</a:t>
            </a:r>
          </a:p>
          <a:p>
            <a:pPr marL="0" indent="0">
              <a:buNone/>
            </a:pPr>
            <a:r>
              <a:rPr lang="en-ZW" dirty="0" smtClean="0"/>
              <a:t>International </a:t>
            </a:r>
            <a:r>
              <a:rPr lang="en-ZW" dirty="0"/>
              <a:t>hotel management </a:t>
            </a:r>
            <a:r>
              <a:rPr lang="en-ZW" b="1" dirty="0"/>
              <a:t>deals with the operation of hospitality institutions</a:t>
            </a:r>
            <a:r>
              <a:rPr lang="en-ZW" dirty="0"/>
              <a:t>, including hotels, private estates, restaurants, resorts and spas; and the delivery of services related to these. ... Graduates have been known to be highly employable in hospitality industries</a:t>
            </a:r>
            <a:r>
              <a:rPr lang="en-ZW" dirty="0" smtClean="0"/>
              <a:t>.</a:t>
            </a:r>
          </a:p>
          <a:p>
            <a:pPr marL="0" indent="0">
              <a:buNone/>
            </a:pPr>
            <a:r>
              <a:rPr lang="en-ZW" b="1" u="sng" dirty="0"/>
              <a:t>What is international hotel industry?</a:t>
            </a:r>
          </a:p>
          <a:p>
            <a:pPr marL="0" indent="0">
              <a:buNone/>
            </a:pPr>
            <a:r>
              <a:rPr lang="en-ZW" dirty="0"/>
              <a:t>The international hotel industry represents </a:t>
            </a:r>
            <a:r>
              <a:rPr lang="en-ZW" b="1" dirty="0"/>
              <a:t>all types of accommodation from luxury to budget</a:t>
            </a:r>
            <a:r>
              <a:rPr lang="en-ZW" dirty="0"/>
              <a:t>, from city centre business-orientated to resorts, from motels to health spas. ... Globally, there are roughly 11 million rooms distributed over hotels and similar establishments.</a:t>
            </a:r>
          </a:p>
          <a:p>
            <a:endParaRPr lang="en-ZW" dirty="0"/>
          </a:p>
        </p:txBody>
      </p:sp>
    </p:spTree>
    <p:extLst>
      <p:ext uri="{BB962C8B-B14F-4D97-AF65-F5344CB8AC3E}">
        <p14:creationId xmlns:p14="http://schemas.microsoft.com/office/powerpoint/2010/main" val="2159425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PMS Advantages</a:t>
            </a:r>
            <a:endParaRPr lang="en-ZW" dirty="0"/>
          </a:p>
        </p:txBody>
      </p:sp>
      <p:sp>
        <p:nvSpPr>
          <p:cNvPr id="3" name="Content Placeholder 2"/>
          <p:cNvSpPr>
            <a:spLocks noGrp="1"/>
          </p:cNvSpPr>
          <p:nvPr>
            <p:ph idx="1"/>
          </p:nvPr>
        </p:nvSpPr>
        <p:spPr/>
        <p:txBody>
          <a:bodyPr>
            <a:noAutofit/>
          </a:bodyPr>
          <a:lstStyle/>
          <a:p>
            <a:r>
              <a:rPr lang="en-ZW" sz="1400" b="1" dirty="0"/>
              <a:t>Enhanced check-in/check-out capabilities</a:t>
            </a:r>
          </a:p>
          <a:p>
            <a:r>
              <a:rPr lang="en-ZW" sz="1400" dirty="0"/>
              <a:t>A mobile-enabled cloud hotel PMS empowers a hotel’s front-desk staff to check guests in and out, assign rooms, and enable guest services anytime from any place. </a:t>
            </a:r>
          </a:p>
          <a:p>
            <a:r>
              <a:rPr lang="en-ZW" sz="1400" b="1" dirty="0" smtClean="0"/>
              <a:t>Increased </a:t>
            </a:r>
            <a:r>
              <a:rPr lang="en-ZW" sz="1400" b="1" dirty="0"/>
              <a:t>housekeeping efficiency</a:t>
            </a:r>
          </a:p>
          <a:p>
            <a:r>
              <a:rPr lang="en-ZW" sz="1400" dirty="0"/>
              <a:t>The software can alert housekeeping staff in real-time of an early arriving guest whose room must be prepared or update the staff when guests check out. It helps identify and manage room maintenance needs faster.</a:t>
            </a:r>
          </a:p>
          <a:p>
            <a:r>
              <a:rPr lang="en-ZW" sz="1400" b="1" dirty="0" smtClean="0"/>
              <a:t>All </a:t>
            </a:r>
            <a:r>
              <a:rPr lang="en-ZW" sz="1400" b="1" dirty="0"/>
              <a:t>data in one place</a:t>
            </a:r>
          </a:p>
          <a:p>
            <a:r>
              <a:rPr lang="en-ZW" sz="1400" dirty="0"/>
              <a:t>Numerous tasks that were previously handled by different programs can be done from one central location. Management can keep everything in one place where it won’t be lost. Employees can access, update, and track all relevant information across all departments and multiple property locations. Moreover, they can do it from any location and collaborate more effectively.</a:t>
            </a:r>
          </a:p>
          <a:p>
            <a:r>
              <a:rPr lang="en-ZW" sz="1400" b="1" dirty="0" smtClean="0"/>
              <a:t>Improved </a:t>
            </a:r>
            <a:r>
              <a:rPr lang="en-ZW" sz="1400" b="1" dirty="0"/>
              <a:t>revenue management</a:t>
            </a:r>
          </a:p>
          <a:p>
            <a:r>
              <a:rPr lang="en-ZW" sz="1400" dirty="0"/>
              <a:t>Hotel property management software connects operations and financial processes. It leverages pre-built integrations to accounts receivable, accounts payable, payment gateways, point-of-sale systems, and payment processors. Moreover, analytics, reporting, and competitive intelligence help improve the hotel’s business operations.</a:t>
            </a:r>
          </a:p>
          <a:p>
            <a:r>
              <a:rPr lang="en-ZW" sz="1400" dirty="0"/>
              <a:t/>
            </a:r>
            <a:br>
              <a:rPr lang="en-ZW" sz="1400" dirty="0"/>
            </a:br>
            <a:endParaRPr lang="en-ZW" sz="1400" dirty="0"/>
          </a:p>
        </p:txBody>
      </p:sp>
    </p:spTree>
    <p:extLst>
      <p:ext uri="{BB962C8B-B14F-4D97-AF65-F5344CB8AC3E}">
        <p14:creationId xmlns:p14="http://schemas.microsoft.com/office/powerpoint/2010/main" val="2748985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PMS Advantages</a:t>
            </a:r>
            <a:endParaRPr lang="en-ZW" dirty="0"/>
          </a:p>
        </p:txBody>
      </p:sp>
      <p:sp>
        <p:nvSpPr>
          <p:cNvPr id="3" name="Content Placeholder 2"/>
          <p:cNvSpPr>
            <a:spLocks noGrp="1"/>
          </p:cNvSpPr>
          <p:nvPr>
            <p:ph idx="1"/>
          </p:nvPr>
        </p:nvSpPr>
        <p:spPr/>
        <p:txBody>
          <a:bodyPr>
            <a:normAutofit fontScale="92500" lnSpcReduction="10000"/>
          </a:bodyPr>
          <a:lstStyle/>
          <a:p>
            <a:r>
              <a:rPr lang="en-ZW" b="1" dirty="0" smtClean="0"/>
              <a:t>Better customer data management</a:t>
            </a:r>
          </a:p>
          <a:p>
            <a:r>
              <a:rPr lang="en-ZW" dirty="0" smtClean="0"/>
              <a:t>Hotel PMS consolidates and securely keeps all customer data, helping to form detailed guest profiles and ensure compliance with applicable consumer data protection regulations. The understanding of customer buying patterns enables hotel businesses to develop more targeted packages and services.</a:t>
            </a:r>
          </a:p>
          <a:p>
            <a:r>
              <a:rPr lang="en-ZW" dirty="0" smtClean="0"/>
              <a:t/>
            </a:r>
            <a:br>
              <a:rPr lang="en-ZW" dirty="0" smtClean="0"/>
            </a:br>
            <a:endParaRPr lang="en-ZW" dirty="0"/>
          </a:p>
        </p:txBody>
      </p:sp>
    </p:spTree>
    <p:extLst>
      <p:ext uri="{BB962C8B-B14F-4D97-AF65-F5344CB8AC3E}">
        <p14:creationId xmlns:p14="http://schemas.microsoft.com/office/powerpoint/2010/main" val="88347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PMS Cloud Benefits</a:t>
            </a:r>
            <a:endParaRPr lang="en-ZW" dirty="0"/>
          </a:p>
        </p:txBody>
      </p:sp>
      <p:sp>
        <p:nvSpPr>
          <p:cNvPr id="3" name="Content Placeholder 2"/>
          <p:cNvSpPr>
            <a:spLocks noGrp="1"/>
          </p:cNvSpPr>
          <p:nvPr>
            <p:ph idx="1"/>
          </p:nvPr>
        </p:nvSpPr>
        <p:spPr/>
        <p:txBody>
          <a:bodyPr>
            <a:normAutofit/>
          </a:bodyPr>
          <a:lstStyle/>
          <a:p>
            <a:r>
              <a:rPr lang="en-ZW" dirty="0" smtClean="0"/>
              <a:t>Reduced </a:t>
            </a:r>
            <a:r>
              <a:rPr lang="en-ZW" dirty="0"/>
              <a:t>Cost. One of the main benefits of going for any cloud-based solution is the elimination of upfront investment for hardware and infrastructure. ...</a:t>
            </a:r>
          </a:p>
          <a:p>
            <a:r>
              <a:rPr lang="en-ZW" dirty="0"/>
              <a:t>Available Where You Need It. ...</a:t>
            </a:r>
          </a:p>
          <a:p>
            <a:r>
              <a:rPr lang="en-ZW" dirty="0"/>
              <a:t>Greater Collaboration. ...</a:t>
            </a:r>
          </a:p>
          <a:p>
            <a:r>
              <a:rPr lang="en-ZW" dirty="0"/>
              <a:t>Automatic Updates. ...</a:t>
            </a:r>
          </a:p>
          <a:p>
            <a:r>
              <a:rPr lang="en-ZW" dirty="0"/>
              <a:t>Revolutionary Integrations.</a:t>
            </a:r>
          </a:p>
        </p:txBody>
      </p:sp>
    </p:spTree>
    <p:extLst>
      <p:ext uri="{BB962C8B-B14F-4D97-AF65-F5344CB8AC3E}">
        <p14:creationId xmlns:p14="http://schemas.microsoft.com/office/powerpoint/2010/main" val="311590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PMS Advantages</a:t>
            </a:r>
            <a:endParaRPr lang="en-ZW" dirty="0"/>
          </a:p>
        </p:txBody>
      </p:sp>
      <p:sp>
        <p:nvSpPr>
          <p:cNvPr id="3" name="Content Placeholder 2"/>
          <p:cNvSpPr>
            <a:spLocks noGrp="1"/>
          </p:cNvSpPr>
          <p:nvPr>
            <p:ph idx="1"/>
          </p:nvPr>
        </p:nvSpPr>
        <p:spPr/>
        <p:txBody>
          <a:bodyPr>
            <a:noAutofit/>
          </a:bodyPr>
          <a:lstStyle/>
          <a:p>
            <a:r>
              <a:rPr lang="en-ZW" sz="1400" b="1" dirty="0" smtClean="0"/>
              <a:t>Increased employee productivity and engagement</a:t>
            </a:r>
          </a:p>
          <a:p>
            <a:r>
              <a:rPr lang="en-ZW" sz="1400" dirty="0" smtClean="0"/>
              <a:t>User-friendly interfaces facilitate the training of hotel staff and reduce the likelihood of errors. The staff can save hours on routine administrative tasks that can be automated while concentrating on adding value instead.</a:t>
            </a:r>
          </a:p>
          <a:p>
            <a:r>
              <a:rPr lang="en-ZW" sz="1400" b="1" dirty="0" smtClean="0"/>
              <a:t>High data security</a:t>
            </a:r>
          </a:p>
          <a:p>
            <a:r>
              <a:rPr lang="en-ZW" sz="1400" dirty="0" smtClean="0"/>
              <a:t>When all of the hotel’s data is stored in the cloud, it’s available for download and analysis and protected by the latest technology. The information in your cloud hotel PMS is encrypted and securely backed up. Even if a computer breaks or a laptop is lost, the hotel data will remain accessible to the hotel PMS users.</a:t>
            </a:r>
          </a:p>
          <a:p>
            <a:r>
              <a:rPr lang="en-ZW" sz="1400" b="1" dirty="0" smtClean="0"/>
              <a:t>Enhanced guest experience</a:t>
            </a:r>
          </a:p>
          <a:p>
            <a:r>
              <a:rPr lang="en-ZW" sz="1400" dirty="0" smtClean="0"/>
              <a:t>The automation of daily operations and administrative tasks promotes a consistent provision of quality services. Moreover, hotel PMS remembers customer preferences coupled with customer feedback analysis, which gives hotel employees helpful insights to help ensure better guest experiences.</a:t>
            </a:r>
          </a:p>
          <a:p>
            <a:r>
              <a:rPr lang="en-ZW" sz="1400" b="1" dirty="0" smtClean="0"/>
              <a:t>Easy access to Reservation and front-desk operations</a:t>
            </a:r>
          </a:p>
          <a:p>
            <a:r>
              <a:rPr lang="en-ZW" sz="1400" dirty="0" smtClean="0"/>
              <a:t>The reservation service holding all inventory information and dates should be integrated with the website booking engine and other distribution channels. Convenient and user-friendly dashboards display the current and upcoming reservations to hotel management. They can check room availability and status, keep track of reservations and guests, and move them around as needed. This module checks guests in and out, issues key cards, tracks room allocation, manages room-related requests, processes payments and issues receipts to guests, performs night and </a:t>
            </a:r>
          </a:p>
          <a:p>
            <a:endParaRPr lang="en-ZW" sz="1400" dirty="0"/>
          </a:p>
        </p:txBody>
      </p:sp>
    </p:spTree>
    <p:extLst>
      <p:ext uri="{BB962C8B-B14F-4D97-AF65-F5344CB8AC3E}">
        <p14:creationId xmlns:p14="http://schemas.microsoft.com/office/powerpoint/2010/main" val="2289155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References</a:t>
            </a:r>
            <a:endParaRPr lang="en-ZW" dirty="0"/>
          </a:p>
        </p:txBody>
      </p:sp>
      <p:sp>
        <p:nvSpPr>
          <p:cNvPr id="3" name="Content Placeholder 2"/>
          <p:cNvSpPr>
            <a:spLocks noGrp="1"/>
          </p:cNvSpPr>
          <p:nvPr>
            <p:ph idx="1"/>
          </p:nvPr>
        </p:nvSpPr>
        <p:spPr/>
        <p:txBody>
          <a:bodyPr>
            <a:normAutofit fontScale="47500" lnSpcReduction="20000"/>
          </a:bodyPr>
          <a:lstStyle/>
          <a:p>
            <a:pPr fontAlgn="base"/>
            <a:r>
              <a:rPr lang="en-ZW" b="1" dirty="0" smtClean="0"/>
              <a:t>References</a:t>
            </a:r>
          </a:p>
          <a:p>
            <a:pPr fontAlgn="base"/>
            <a:r>
              <a:rPr lang="en-ZW" i="1" dirty="0" smtClean="0"/>
              <a:t>Accor. (2021). file:///C:/Users/umd58t/downloads/EN_Digital_Accor_Global_Development_Summary_Brochure_Q1_2021.pdf. Accor.</a:t>
            </a:r>
            <a:endParaRPr lang="en-ZW" dirty="0" smtClean="0"/>
          </a:p>
          <a:p>
            <a:pPr fontAlgn="base"/>
            <a:r>
              <a:rPr lang="en-ZW" i="1" dirty="0" err="1" smtClean="0"/>
              <a:t>CoStar</a:t>
            </a:r>
            <a:r>
              <a:rPr lang="en-ZW" i="1" dirty="0" smtClean="0"/>
              <a:t>. (2021, 03 18). For Hotels the Future Is Branded. Or Is It? Retrieved from </a:t>
            </a:r>
            <a:r>
              <a:rPr lang="en-ZW" i="1" dirty="0" err="1" smtClean="0"/>
              <a:t>CoStar</a:t>
            </a:r>
            <a:r>
              <a:rPr lang="en-ZW" i="1" dirty="0" smtClean="0"/>
              <a:t>: https://www.costar.com/article/1364111080/for-hotels-the-future-is-branded-or-is-it</a:t>
            </a:r>
            <a:endParaRPr lang="en-ZW" dirty="0" smtClean="0"/>
          </a:p>
          <a:p>
            <a:pPr fontAlgn="base"/>
            <a:r>
              <a:rPr lang="en-ZW" i="1" dirty="0" smtClean="0"/>
              <a:t>HVS. (2015). Decision, Decision…Which hotel operating model is right for you? HVS.</a:t>
            </a:r>
            <a:endParaRPr lang="en-ZW" dirty="0" smtClean="0"/>
          </a:p>
          <a:p>
            <a:pPr fontAlgn="base"/>
            <a:r>
              <a:rPr lang="en-ZW" i="1" dirty="0" smtClean="0"/>
              <a:t>HVS. (2017, 04 14). An Overview of Hotel Management Contracts in Europe. Retrieved from HVS: https://hvs.com/article/7993-hotel-management-contracts-in-europe</a:t>
            </a:r>
            <a:endParaRPr lang="en-ZW" dirty="0" smtClean="0"/>
          </a:p>
          <a:p>
            <a:pPr fontAlgn="base"/>
            <a:r>
              <a:rPr lang="en-ZW" i="1" dirty="0" smtClean="0"/>
              <a:t>HVS. (2020). 2020 UNITED STATES: HOTEL FRANCHISE FEE GUIDE. Retrieved from file:///C:/Users/umd58t/downloads/HVS%20-%20HVS-US-Hotel-Franchise-Fee-Guide-2020.pdf</a:t>
            </a:r>
            <a:endParaRPr lang="en-ZW" dirty="0" smtClean="0"/>
          </a:p>
          <a:p>
            <a:pPr fontAlgn="base"/>
            <a:r>
              <a:rPr lang="en-ZW" i="1" dirty="0" smtClean="0"/>
              <a:t>IHG. (2018). Industry Overview: Annual Report and Form 20-F 2018. Retrieved from https://www.ihgplc.com/-/media/FF2DB7BB29C54FF2824393006F15A08F.ashx</a:t>
            </a:r>
            <a:endParaRPr lang="en-ZW" dirty="0" smtClean="0"/>
          </a:p>
          <a:p>
            <a:pPr fontAlgn="base"/>
            <a:r>
              <a:rPr lang="en-ZW" i="1" dirty="0" smtClean="0"/>
              <a:t>JLL. (2020, 2 4). Why More Hotels Are Owned by Franchisees. Retrieved from Hotel Online: https://www.hotel-online.com/press_releases/release/why-more-hotels-are-owned-by-franchisees/</a:t>
            </a:r>
            <a:endParaRPr lang="en-ZW" dirty="0" smtClean="0"/>
          </a:p>
          <a:p>
            <a:pPr fontAlgn="base"/>
            <a:r>
              <a:rPr lang="en-ZW" b="1" dirty="0" smtClean="0"/>
              <a:t>Next Steps</a:t>
            </a:r>
          </a:p>
          <a:p>
            <a:pPr fontAlgn="base"/>
            <a:r>
              <a:rPr lang="en-ZW" dirty="0" smtClean="0"/>
              <a:t>Scroll to </a:t>
            </a:r>
            <a:r>
              <a:rPr lang="en-ZW" dirty="0" err="1" smtClean="0"/>
              <a:t>TopWe</a:t>
            </a:r>
            <a:r>
              <a:rPr lang="en-ZW" dirty="0" smtClean="0"/>
              <a:t> use cookies to ensure that we give you the best </a:t>
            </a:r>
            <a:endParaRPr lang="en-ZW" dirty="0"/>
          </a:p>
        </p:txBody>
      </p:sp>
    </p:spTree>
    <p:extLst>
      <p:ext uri="{BB962C8B-B14F-4D97-AF65-F5344CB8AC3E}">
        <p14:creationId xmlns:p14="http://schemas.microsoft.com/office/powerpoint/2010/main" val="242166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Hotel Operating Environment</a:t>
            </a:r>
            <a:endParaRPr lang="en-ZW" dirty="0"/>
          </a:p>
        </p:txBody>
      </p:sp>
      <p:sp>
        <p:nvSpPr>
          <p:cNvPr id="3" name="Content Placeholder 2"/>
          <p:cNvSpPr>
            <a:spLocks noGrp="1"/>
          </p:cNvSpPr>
          <p:nvPr>
            <p:ph idx="1"/>
          </p:nvPr>
        </p:nvSpPr>
        <p:spPr/>
        <p:txBody>
          <a:bodyPr/>
          <a:lstStyle/>
          <a:p>
            <a:r>
              <a:rPr lang="en-ZW" dirty="0"/>
              <a:t>The hospitality industry is a broad group of businesses that provide services to customers. The industry can be broken down into three basic areas: </a:t>
            </a:r>
            <a:r>
              <a:rPr lang="en-ZW" b="1" dirty="0"/>
              <a:t>accommodations, food and beverage, and travel and tourism</a:t>
            </a:r>
            <a:r>
              <a:rPr lang="en-ZW" dirty="0"/>
              <a:t>. All of these areas are customer-focused, but they sometimes provide different levels</a:t>
            </a:r>
          </a:p>
        </p:txBody>
      </p:sp>
    </p:spTree>
    <p:extLst>
      <p:ext uri="{BB962C8B-B14F-4D97-AF65-F5344CB8AC3E}">
        <p14:creationId xmlns:p14="http://schemas.microsoft.com/office/powerpoint/2010/main" val="199469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b="1" smtClean="0"/>
              <a:t>Sectors </a:t>
            </a:r>
            <a:r>
              <a:rPr lang="en-ZW" b="1" dirty="0" smtClean="0"/>
              <a:t>of the hospitality industry</a:t>
            </a:r>
            <a:endParaRPr lang="en-ZW" dirty="0"/>
          </a:p>
        </p:txBody>
      </p:sp>
      <p:sp>
        <p:nvSpPr>
          <p:cNvPr id="3" name="Content Placeholder 2"/>
          <p:cNvSpPr>
            <a:spLocks noGrp="1"/>
          </p:cNvSpPr>
          <p:nvPr>
            <p:ph idx="1"/>
          </p:nvPr>
        </p:nvSpPr>
        <p:spPr/>
        <p:txBody>
          <a:bodyPr>
            <a:normAutofit fontScale="85000" lnSpcReduction="20000"/>
          </a:bodyPr>
          <a:lstStyle/>
          <a:p>
            <a:r>
              <a:rPr lang="en-ZW" b="1" dirty="0"/>
              <a:t>A</a:t>
            </a:r>
            <a:r>
              <a:rPr lang="en-ZW" dirty="0" smtClean="0"/>
              <a:t>ccommodation</a:t>
            </a:r>
            <a:r>
              <a:rPr lang="en-ZW" dirty="0"/>
              <a:t>. The Accommodation sector includes everything from local small B&amp;Bs, to hotels and hostels, and house share like Airborne and Couch-surf. ...</a:t>
            </a:r>
          </a:p>
          <a:p>
            <a:r>
              <a:rPr lang="en-ZW" dirty="0"/>
              <a:t>Food &amp; Beverage. ...</a:t>
            </a:r>
          </a:p>
          <a:p>
            <a:r>
              <a:rPr lang="en-ZW" dirty="0"/>
              <a:t>Travel &amp; Transportation. ...</a:t>
            </a:r>
          </a:p>
          <a:p>
            <a:r>
              <a:rPr lang="en-ZW" dirty="0"/>
              <a:t>Tourism. ...</a:t>
            </a:r>
          </a:p>
          <a:p>
            <a:r>
              <a:rPr lang="en-ZW" dirty="0"/>
              <a:t>Meetings and Events. ...</a:t>
            </a:r>
          </a:p>
          <a:p>
            <a:r>
              <a:rPr lang="en-ZW" dirty="0"/>
              <a:t>Attractions. ...</a:t>
            </a:r>
          </a:p>
          <a:p>
            <a:r>
              <a:rPr lang="en-ZW" dirty="0"/>
              <a:t>7. Entertainment. ...</a:t>
            </a:r>
          </a:p>
          <a:p>
            <a:r>
              <a:rPr lang="en-ZW" dirty="0" err="1"/>
              <a:t>Recreatio</a:t>
            </a:r>
            <a:endParaRPr lang="en-ZW" dirty="0"/>
          </a:p>
        </p:txBody>
      </p:sp>
    </p:spTree>
    <p:extLst>
      <p:ext uri="{BB962C8B-B14F-4D97-AF65-F5344CB8AC3E}">
        <p14:creationId xmlns:p14="http://schemas.microsoft.com/office/powerpoint/2010/main" val="88024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Hotel Departments </a:t>
            </a:r>
            <a:endParaRPr lang="en-ZW" dirty="0"/>
          </a:p>
        </p:txBody>
      </p:sp>
      <p:sp>
        <p:nvSpPr>
          <p:cNvPr id="3" name="Content Placeholder 2"/>
          <p:cNvSpPr>
            <a:spLocks noGrp="1"/>
          </p:cNvSpPr>
          <p:nvPr>
            <p:ph idx="1"/>
          </p:nvPr>
        </p:nvSpPr>
        <p:spPr/>
        <p:txBody>
          <a:bodyPr>
            <a:normAutofit fontScale="85000" lnSpcReduction="20000"/>
          </a:bodyPr>
          <a:lstStyle/>
          <a:p>
            <a:pPr marL="0" indent="0">
              <a:buNone/>
            </a:pPr>
            <a:r>
              <a:rPr lang="en-ZW" b="1" dirty="0"/>
              <a:t>The Main Departments In a Hotel Or Resort</a:t>
            </a:r>
            <a:endParaRPr lang="en-ZW" dirty="0"/>
          </a:p>
          <a:p>
            <a:r>
              <a:rPr lang="en-ZW" dirty="0"/>
              <a:t>Front Office Department.</a:t>
            </a:r>
          </a:p>
          <a:p>
            <a:r>
              <a:rPr lang="en-ZW" dirty="0"/>
              <a:t>Housekeeping Department.</a:t>
            </a:r>
          </a:p>
          <a:p>
            <a:r>
              <a:rPr lang="en-ZW" dirty="0"/>
              <a:t>Food and Beverage Service Department.</a:t>
            </a:r>
          </a:p>
          <a:p>
            <a:r>
              <a:rPr lang="en-ZW" dirty="0"/>
              <a:t>Kitchen or Food Production Department.</a:t>
            </a:r>
          </a:p>
          <a:p>
            <a:r>
              <a:rPr lang="en-ZW" dirty="0"/>
              <a:t>Engineering and Maintenance Department.</a:t>
            </a:r>
          </a:p>
          <a:p>
            <a:r>
              <a:rPr lang="en-ZW" dirty="0"/>
              <a:t>Accounts and Credits Department.</a:t>
            </a:r>
          </a:p>
          <a:p>
            <a:r>
              <a:rPr lang="en-ZW" dirty="0"/>
              <a:t>Security Department.</a:t>
            </a:r>
          </a:p>
          <a:p>
            <a:r>
              <a:rPr lang="en-ZW" dirty="0"/>
              <a:t>Human Resources (HR) Department</a:t>
            </a:r>
            <a:r>
              <a:rPr lang="en-ZW" dirty="0" smtClean="0"/>
              <a:t>.</a:t>
            </a:r>
          </a:p>
          <a:p>
            <a:r>
              <a:rPr lang="en-ZW" dirty="0" smtClean="0"/>
              <a:t>Sales &amp; Marketing</a:t>
            </a:r>
            <a:endParaRPr lang="en-ZW" dirty="0"/>
          </a:p>
          <a:p>
            <a:endParaRPr lang="en-ZW" dirty="0"/>
          </a:p>
        </p:txBody>
      </p:sp>
    </p:spTree>
    <p:extLst>
      <p:ext uri="{BB962C8B-B14F-4D97-AF65-F5344CB8AC3E}">
        <p14:creationId xmlns:p14="http://schemas.microsoft.com/office/powerpoint/2010/main" val="19381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Hotel Management </a:t>
            </a:r>
            <a:endParaRPr lang="en-ZW" dirty="0"/>
          </a:p>
        </p:txBody>
      </p:sp>
      <p:sp>
        <p:nvSpPr>
          <p:cNvPr id="3" name="Content Placeholder 2"/>
          <p:cNvSpPr>
            <a:spLocks noGrp="1"/>
          </p:cNvSpPr>
          <p:nvPr>
            <p:ph idx="1"/>
          </p:nvPr>
        </p:nvSpPr>
        <p:spPr/>
        <p:txBody>
          <a:bodyPr>
            <a:normAutofit fontScale="40000" lnSpcReduction="20000"/>
          </a:bodyPr>
          <a:lstStyle/>
          <a:p>
            <a:pPr marL="0" indent="0" fontAlgn="base">
              <a:buNone/>
            </a:pPr>
            <a:r>
              <a:rPr lang="en-ZW" b="1" dirty="0" smtClean="0"/>
              <a:t>Overview</a:t>
            </a:r>
          </a:p>
          <a:p>
            <a:pPr fontAlgn="base"/>
            <a:r>
              <a:rPr lang="en-ZW" dirty="0" smtClean="0"/>
              <a:t>Hotel </a:t>
            </a:r>
            <a:r>
              <a:rPr lang="en-ZW" dirty="0"/>
              <a:t>investment is very complex as it requires a good understanding of what are the stakeholder’s interests based on its operating model. Over time, the parties’ profile getting involved in hotel investment diversified. As a result, the increasing expertise and financial support allowed creating better guests value. The globalization of tourism increased international travels, and therefore the demand for international branded hotels. </a:t>
            </a:r>
            <a:endParaRPr lang="en-ZW" dirty="0" smtClean="0"/>
          </a:p>
          <a:p>
            <a:pPr fontAlgn="base"/>
            <a:r>
              <a:rPr lang="en-ZW" dirty="0" smtClean="0"/>
              <a:t>As </a:t>
            </a:r>
            <a:r>
              <a:rPr lang="en-ZW" dirty="0"/>
              <a:t>of 2018, 54% of rooms were affiliated with a global or regional chain, and 46% were independent (IHG, 2018). Looking at the largest hotel market, the US, the demand for branded hotels is expected to steadily rise in response to the change in development and financing in the upcoming years. In the US, 72% of hotels are currently affiliated with a brand, as do 91% of the pipeline rooms in construction (</a:t>
            </a:r>
            <a:r>
              <a:rPr lang="en-ZW" dirty="0" err="1"/>
              <a:t>CoStar</a:t>
            </a:r>
            <a:r>
              <a:rPr lang="en-ZW" dirty="0"/>
              <a:t>, 2021).</a:t>
            </a:r>
          </a:p>
          <a:p>
            <a:pPr fontAlgn="base"/>
            <a:r>
              <a:rPr lang="en-ZW" dirty="0"/>
              <a:t>Based on their geographic localization but as well on their </a:t>
            </a:r>
            <a:r>
              <a:rPr lang="en-ZW" b="1" dirty="0">
                <a:hlinkClick r:id="rId2"/>
              </a:rPr>
              <a:t>market segment</a:t>
            </a:r>
            <a:r>
              <a:rPr lang="en-ZW" dirty="0"/>
              <a:t>, hotels can be operated through different business models:</a:t>
            </a:r>
          </a:p>
          <a:p>
            <a:pPr fontAlgn="base"/>
            <a:r>
              <a:rPr lang="en-ZW" dirty="0"/>
              <a:t>Hotel Franchise contract</a:t>
            </a:r>
          </a:p>
          <a:p>
            <a:pPr fontAlgn="base"/>
            <a:r>
              <a:rPr lang="en-ZW" dirty="0"/>
              <a:t>Hotel Management contract</a:t>
            </a:r>
          </a:p>
          <a:p>
            <a:pPr fontAlgn="base"/>
            <a:r>
              <a:rPr lang="en-ZW" dirty="0"/>
              <a:t>Lease</a:t>
            </a:r>
          </a:p>
          <a:p>
            <a:pPr marL="0" indent="0" fontAlgn="base">
              <a:buNone/>
            </a:pPr>
            <a:r>
              <a:rPr lang="en-ZW" b="1" dirty="0"/>
              <a:t>There are three main types of players involved in the hotel business:</a:t>
            </a:r>
          </a:p>
          <a:p>
            <a:pPr fontAlgn="base"/>
            <a:r>
              <a:rPr lang="en-ZW" dirty="0"/>
              <a:t>The operator, responsible for managing the hotel performance</a:t>
            </a:r>
            <a:r>
              <a:rPr lang="en-ZW" dirty="0" smtClean="0"/>
              <a:t>.</a:t>
            </a:r>
          </a:p>
          <a:p>
            <a:pPr fontAlgn="base"/>
            <a:r>
              <a:rPr lang="en-ZW" dirty="0"/>
              <a:t>here are three main types of players involved in the hotel business:</a:t>
            </a:r>
          </a:p>
          <a:p>
            <a:pPr fontAlgn="base"/>
            <a:r>
              <a:rPr lang="en-ZW" dirty="0"/>
              <a:t>The operator, responsible for managing the hotel performance.</a:t>
            </a:r>
          </a:p>
          <a:p>
            <a:pPr fontAlgn="base"/>
            <a:r>
              <a:rPr lang="en-ZW" dirty="0"/>
              <a:t>The owner, who owns the property or building.</a:t>
            </a:r>
          </a:p>
          <a:p>
            <a:pPr fontAlgn="base"/>
            <a:r>
              <a:rPr lang="en-ZW" dirty="0"/>
              <a:t>The brand, who owns the brand name and expertise.</a:t>
            </a:r>
          </a:p>
          <a:p>
            <a:pPr fontAlgn="base"/>
            <a:r>
              <a:rPr lang="en-ZW" dirty="0"/>
              <a:t>According to the type of agreement binding the parties, the operator and the brand can be one unique entity or separated players.</a:t>
            </a:r>
          </a:p>
          <a:p>
            <a:pPr fontAlgn="base"/>
            <a:endParaRPr lang="en-ZW" dirty="0"/>
          </a:p>
        </p:txBody>
      </p:sp>
    </p:spTree>
    <p:extLst>
      <p:ext uri="{BB962C8B-B14F-4D97-AF65-F5344CB8AC3E}">
        <p14:creationId xmlns:p14="http://schemas.microsoft.com/office/powerpoint/2010/main" val="104376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 in World</a:t>
            </a:r>
            <a:endParaRPr lang="en-ZW" dirty="0"/>
          </a:p>
        </p:txBody>
      </p:sp>
      <p:sp>
        <p:nvSpPr>
          <p:cNvPr id="3" name="Content Placeholder 2"/>
          <p:cNvSpPr>
            <a:spLocks noGrp="1"/>
          </p:cNvSpPr>
          <p:nvPr>
            <p:ph idx="1"/>
          </p:nvPr>
        </p:nvSpPr>
        <p:spPr/>
        <p:txBody>
          <a:bodyPr>
            <a:noAutofit/>
          </a:bodyPr>
          <a:lstStyle/>
          <a:p>
            <a:pPr marL="0" indent="0">
              <a:buNone/>
            </a:pPr>
            <a:endParaRPr lang="en-ZW" sz="1400" b="1" dirty="0" smtClean="0"/>
          </a:p>
          <a:p>
            <a:pPr marL="0" indent="0">
              <a:buNone/>
            </a:pPr>
            <a:r>
              <a:rPr lang="en-ZW" sz="1400" dirty="0" smtClean="0"/>
              <a:t>The star system is mostly used in Europe and North America. In other parts of the world stars may also be used, but the standards different from the ones we have described above.</a:t>
            </a:r>
          </a:p>
          <a:p>
            <a:pPr marL="0" indent="0">
              <a:buNone/>
            </a:pPr>
            <a:r>
              <a:rPr lang="en-ZW" sz="1400" dirty="0" smtClean="0"/>
              <a:t>In addition to stars, hotel categories can also be defined based on other criteria, such as location, clientele, or theme. </a:t>
            </a:r>
            <a:endParaRPr lang="en-ZW" sz="1400" b="1" dirty="0" smtClean="0"/>
          </a:p>
          <a:p>
            <a:pPr marL="0" indent="0">
              <a:buNone/>
            </a:pPr>
            <a:r>
              <a:rPr lang="en-ZW" sz="1400" b="1" dirty="0" smtClean="0"/>
              <a:t>1 </a:t>
            </a:r>
            <a:r>
              <a:rPr lang="en-ZW" sz="1400" b="1" dirty="0"/>
              <a:t>star</a:t>
            </a:r>
          </a:p>
          <a:p>
            <a:r>
              <a:rPr lang="en-ZW" sz="1400" dirty="0"/>
              <a:t>A 1 star hotel is </a:t>
            </a:r>
            <a:r>
              <a:rPr lang="en-ZW" sz="1400" b="1" dirty="0"/>
              <a:t>a basic or no–frills accommodation venue that offers limited amenities</a:t>
            </a:r>
            <a:r>
              <a:rPr lang="en-ZW" sz="1400" dirty="0"/>
              <a:t>. It’s important to note that a 1-star rating doesn’t mean the venue is dirty or unsafe. You can think about it as a small (usually family run) place to drop your luggage and get some sleep.</a:t>
            </a:r>
          </a:p>
          <a:p>
            <a:pPr marL="0" indent="0">
              <a:buNone/>
            </a:pPr>
            <a:r>
              <a:rPr lang="en-ZW" sz="1400" b="1" dirty="0"/>
              <a:t>2 star</a:t>
            </a:r>
          </a:p>
          <a:p>
            <a:r>
              <a:rPr lang="en-ZW" sz="1400" dirty="0"/>
              <a:t>A 2 star hotel is still within the budget range, and it may be individually owned, although it usually is part of a budget hotel chain. Bedrooms in 2 star hotels should have a </a:t>
            </a:r>
            <a:r>
              <a:rPr lang="en-ZW" sz="1400" b="1" dirty="0"/>
              <a:t>TV and phone</a:t>
            </a:r>
            <a:r>
              <a:rPr lang="en-ZW" sz="1400" dirty="0"/>
              <a:t>, but don’t expect the latest technology. A restaurant and housekeeping services are often available.</a:t>
            </a:r>
          </a:p>
          <a:p>
            <a:pPr marL="0" indent="0">
              <a:buNone/>
            </a:pPr>
            <a:r>
              <a:rPr lang="en-ZW" sz="1400" b="1" dirty="0"/>
              <a:t>3 star</a:t>
            </a:r>
          </a:p>
          <a:p>
            <a:r>
              <a:rPr lang="en-ZW" sz="1400" dirty="0"/>
              <a:t>A 3 star hotel is a mid-range option that offers </a:t>
            </a:r>
            <a:r>
              <a:rPr lang="en-ZW" sz="1400" b="1" dirty="0"/>
              <a:t>a higher standard of comfort and has a more contemporary style</a:t>
            </a:r>
            <a:r>
              <a:rPr lang="en-ZW" sz="1400" dirty="0"/>
              <a:t>. Typical amenities may include a </a:t>
            </a:r>
            <a:r>
              <a:rPr lang="en-ZW" sz="1400" b="1" dirty="0"/>
              <a:t>gym, business centre, room service, cable TV</a:t>
            </a:r>
            <a:r>
              <a:rPr lang="en-ZW" sz="1400" dirty="0"/>
              <a:t>, and valet parking.</a:t>
            </a:r>
          </a:p>
          <a:p>
            <a:pPr marL="0" indent="0">
              <a:buNone/>
            </a:pPr>
            <a:endParaRPr lang="en-ZW" sz="1400" dirty="0"/>
          </a:p>
        </p:txBody>
      </p:sp>
    </p:spTree>
    <p:extLst>
      <p:ext uri="{BB962C8B-B14F-4D97-AF65-F5344CB8AC3E}">
        <p14:creationId xmlns:p14="http://schemas.microsoft.com/office/powerpoint/2010/main" val="165843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Types of Hotels</a:t>
            </a:r>
            <a:endParaRPr lang="en-ZW" dirty="0"/>
          </a:p>
        </p:txBody>
      </p:sp>
      <p:sp>
        <p:nvSpPr>
          <p:cNvPr id="3" name="Content Placeholder 2"/>
          <p:cNvSpPr>
            <a:spLocks noGrp="1"/>
          </p:cNvSpPr>
          <p:nvPr>
            <p:ph idx="1"/>
          </p:nvPr>
        </p:nvSpPr>
        <p:spPr/>
        <p:txBody>
          <a:bodyPr>
            <a:normAutofit fontScale="70000" lnSpcReduction="20000"/>
          </a:bodyPr>
          <a:lstStyle/>
          <a:p>
            <a:pPr marL="0" indent="0">
              <a:buNone/>
            </a:pPr>
            <a:r>
              <a:rPr lang="en-ZW" b="1" dirty="0" smtClean="0"/>
              <a:t>4 star</a:t>
            </a:r>
          </a:p>
          <a:p>
            <a:pPr marL="0" indent="0">
              <a:buNone/>
            </a:pPr>
            <a:r>
              <a:rPr lang="en-ZW" dirty="0" smtClean="0"/>
              <a:t>A 4 star hotel is an upscale property offering </a:t>
            </a:r>
            <a:r>
              <a:rPr lang="en-ZW" b="1" dirty="0" smtClean="0"/>
              <a:t>very high standards of service and superior comfort</a:t>
            </a:r>
            <a:r>
              <a:rPr lang="en-ZW" dirty="0" smtClean="0"/>
              <a:t>. Here you can expect to find </a:t>
            </a:r>
            <a:r>
              <a:rPr lang="en-ZW" b="1" dirty="0" smtClean="0"/>
              <a:t>amenities like designer toiletries, premium bedding, concierge service, a wellness or spa centre, swimming pool</a:t>
            </a:r>
            <a:r>
              <a:rPr lang="en-ZW" dirty="0" smtClean="0"/>
              <a:t>, and high-end pick up services, like a limousine. Many boutique hotels fall within this category.</a:t>
            </a:r>
          </a:p>
          <a:p>
            <a:pPr marL="0" indent="0">
              <a:buNone/>
            </a:pPr>
            <a:r>
              <a:rPr lang="en-ZW" b="1" dirty="0" smtClean="0"/>
              <a:t>5 star</a:t>
            </a:r>
          </a:p>
          <a:p>
            <a:pPr marL="0" indent="0">
              <a:buNone/>
            </a:pPr>
            <a:r>
              <a:rPr lang="en-ZW" dirty="0" smtClean="0"/>
              <a:t>A 5 star hotel is </a:t>
            </a:r>
            <a:r>
              <a:rPr lang="en-ZW" b="1" dirty="0" smtClean="0"/>
              <a:t>a luxury hotel that offers first-class standards of service, amenities, and comfort</a:t>
            </a:r>
            <a:r>
              <a:rPr lang="en-ZW" dirty="0" smtClean="0"/>
              <a:t>. </a:t>
            </a:r>
            <a:r>
              <a:rPr lang="en-ZW" dirty="0" smtClean="0">
                <a:hlinkClick r:id="rId2"/>
              </a:rPr>
              <a:t>Typical amenities</a:t>
            </a:r>
            <a:r>
              <a:rPr lang="en-ZW" dirty="0" smtClean="0"/>
              <a:t> in luxury hotels include </a:t>
            </a:r>
            <a:r>
              <a:rPr lang="en-ZW" b="1" dirty="0" smtClean="0"/>
              <a:t>personalised greeting, complimentary services like ironing, fresh flowers, a personal butler, in-room </a:t>
            </a:r>
            <a:r>
              <a:rPr lang="en-ZW" b="1" dirty="0" err="1" smtClean="0"/>
              <a:t>jacuzzi</a:t>
            </a:r>
            <a:r>
              <a:rPr lang="en-ZW" b="1" dirty="0" smtClean="0"/>
              <a:t>, access to multiple restaurants</a:t>
            </a:r>
            <a:r>
              <a:rPr lang="en-ZW" dirty="0" smtClean="0"/>
              <a:t> (some of which may be award-winning venues), on-site golf courses, etc.</a:t>
            </a:r>
            <a:endParaRPr lang="en-ZW" dirty="0"/>
          </a:p>
        </p:txBody>
      </p:sp>
    </p:spTree>
    <p:extLst>
      <p:ext uri="{BB962C8B-B14F-4D97-AF65-F5344CB8AC3E}">
        <p14:creationId xmlns:p14="http://schemas.microsoft.com/office/powerpoint/2010/main" val="116278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1899</Words>
  <Application>Microsoft Office PowerPoint</Application>
  <PresentationFormat>On-screen Show (4:3)</PresentationFormat>
  <Paragraphs>221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International Hotel Management THM 405 Lecture Notes  Group 4.1</vt:lpstr>
      <vt:lpstr>Presentation Content</vt:lpstr>
      <vt:lpstr>International Hotel Management</vt:lpstr>
      <vt:lpstr>Hotel Operating Environment</vt:lpstr>
      <vt:lpstr>Sectors of the hospitality industry</vt:lpstr>
      <vt:lpstr>Hotel Departments </vt:lpstr>
      <vt:lpstr>Hotel Management </vt:lpstr>
      <vt:lpstr>Types of Hotels in World</vt:lpstr>
      <vt:lpstr>Types of Hotels</vt:lpstr>
      <vt:lpstr>Hotels categorization by location, Clientele &amp; Theme</vt:lpstr>
      <vt:lpstr>Types of Hotels</vt:lpstr>
      <vt:lpstr>Types of Hotels </vt:lpstr>
      <vt:lpstr>Types of Hotels</vt:lpstr>
      <vt:lpstr>PowerPoint Presentation</vt:lpstr>
      <vt:lpstr>Types of Hotels</vt:lpstr>
      <vt:lpstr>Types of Hotels</vt:lpstr>
      <vt:lpstr>Types of Hotels</vt:lpstr>
      <vt:lpstr>Types of Hotel Ownership</vt:lpstr>
      <vt:lpstr>Types of Hotel Ownership</vt:lpstr>
      <vt:lpstr>Types of Hotel Ownership</vt:lpstr>
      <vt:lpstr>Hotel Management vs Agreements</vt:lpstr>
      <vt:lpstr>Property Management System</vt:lpstr>
      <vt:lpstr>Key Features of PMS</vt:lpstr>
      <vt:lpstr>Hotel Franchise Operators</vt:lpstr>
      <vt:lpstr>Hotel Management Agreements</vt:lpstr>
      <vt:lpstr>Pros and Cons</vt:lpstr>
      <vt:lpstr>Pro and Cons Hotel Franchise vs Hotel Management Contract </vt:lpstr>
      <vt:lpstr>Hotel Management Agreements</vt:lpstr>
      <vt:lpstr>PMS Advantages</vt:lpstr>
      <vt:lpstr>PMS Advantages</vt:lpstr>
      <vt:lpstr>PMS Advantages</vt:lpstr>
      <vt:lpstr>PMS Cloud Benefits</vt:lpstr>
      <vt:lpstr>PMS Advantages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Hotel Management THM 503  Group 4.1</dc:title>
  <dc:creator>Takaruza</dc:creator>
  <cp:lastModifiedBy>Takaruza</cp:lastModifiedBy>
  <cp:revision>35</cp:revision>
  <dcterms:created xsi:type="dcterms:W3CDTF">2022-01-25T08:56:18Z</dcterms:created>
  <dcterms:modified xsi:type="dcterms:W3CDTF">2022-01-25T11:06:53Z</dcterms:modified>
</cp:coreProperties>
</file>