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>
      <p:cViewPr>
        <p:scale>
          <a:sx n="60" d="100"/>
          <a:sy n="60" d="100"/>
        </p:scale>
        <p:origin x="-196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1770-600B-44CD-B7F6-8F6C22224299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007D-7318-4D8E-A84A-9FAF2C9714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54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9007D-7318-4D8E-A84A-9FAF2C9714F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00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9007D-7318-4D8E-A84A-9FAF2C9714FC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88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9/30/2018</a:t>
            </a:fld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4637" y="1556792"/>
            <a:ext cx="6480048" cy="2301240"/>
          </a:xfrm>
        </p:spPr>
        <p:txBody>
          <a:bodyPr/>
          <a:lstStyle/>
          <a:p>
            <a:pPr algn="ctr"/>
            <a:r>
              <a:rPr lang="en-IN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EXPLORATORY DATA ANALYSIS</a:t>
            </a:r>
            <a:endParaRPr lang="en-IN" cap="none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0345" y="476672"/>
            <a:ext cx="5688632" cy="79208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IDS ASSIGNMENT-1</a:t>
            </a:r>
            <a:endParaRPr lang="en-IN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763688" y="3645024"/>
            <a:ext cx="5863983" cy="23042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cap="none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Chocolate Bar Ratings</a:t>
            </a:r>
            <a:endParaRPr lang="en-IN" sz="4400" cap="none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491323" y="4426915"/>
            <a:ext cx="6408712" cy="1080120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</a:pPr>
            <a:r>
              <a:rPr lang="en-IN" sz="2400" b="1" dirty="0" smtClean="0"/>
              <a:t>Expert ratings of over 1,700 chocolate bars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Specific Bean Type vs Rating for the 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most frequently occurring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company</a:t>
            </a:r>
            <a:endParaRPr lang="en-IN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077072"/>
            <a:ext cx="6336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Cedeno, lot 271 and Madagascar are the specific bean origins used by twenty-four blackbirds </a:t>
            </a:r>
            <a:r>
              <a:rPr lang="en-IN" sz="2800" dirty="0" smtClean="0"/>
              <a:t>which is the most frequently occurring company</a:t>
            </a:r>
            <a:r>
              <a:rPr lang="en-IN" sz="2800" dirty="0" smtClean="0"/>
              <a:t> </a:t>
            </a:r>
            <a:r>
              <a:rPr lang="en-IN" sz="2800" dirty="0" smtClean="0"/>
              <a:t>while Palos Blancos has least rating.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50383" r="8163" b="14638"/>
          <a:stretch/>
        </p:blipFill>
        <p:spPr>
          <a:xfrm>
            <a:off x="-15102" y="1412777"/>
            <a:ext cx="9159102" cy="2263090"/>
          </a:xfrm>
        </p:spPr>
      </p:pic>
    </p:spTree>
    <p:extLst>
      <p:ext uri="{BB962C8B-B14F-4D97-AF65-F5344CB8AC3E}">
        <p14:creationId xmlns:p14="http://schemas.microsoft.com/office/powerpoint/2010/main" val="73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52613" r="7740" b="10211"/>
          <a:stretch/>
        </p:blipFill>
        <p:spPr>
          <a:xfrm>
            <a:off x="32299" y="1844824"/>
            <a:ext cx="9111701" cy="239272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Specific Bean 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Origin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vs Rating for </a:t>
            </a: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the company with highest ratings average</a:t>
            </a:r>
            <a:endParaRPr lang="en-IN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09120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Chuao and Toscano Black have highest ratings while Jamaica and Ecuador have least ratings for Amedei, the company with highest ratings average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615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792088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tx1">
                    <a:lumMod val="85000"/>
                  </a:schemeClr>
                </a:solidFill>
              </a:rPr>
              <a:t>Data Analysis Summary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Best cocoa beans grown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Relationship </a:t>
            </a:r>
            <a:r>
              <a:rPr lang="en-IN" sz="2800" dirty="0"/>
              <a:t>between cocoa solids percentage and </a:t>
            </a:r>
            <a:r>
              <a:rPr lang="en-IN" sz="2800" dirty="0" smtClean="0"/>
              <a:t>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A</a:t>
            </a:r>
            <a:r>
              <a:rPr lang="en-IN" sz="2800" dirty="0" smtClean="0"/>
              <a:t>reas that produce </a:t>
            </a:r>
            <a:r>
              <a:rPr lang="en-IN" sz="2800" dirty="0"/>
              <a:t>the highest rated chocolate </a:t>
            </a:r>
            <a:r>
              <a:rPr lang="en-IN" sz="2800" dirty="0" smtClean="0"/>
              <a:t>bars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Company that </a:t>
            </a:r>
            <a:r>
              <a:rPr lang="en-IN" sz="2800" dirty="0"/>
              <a:t>produces the highest rated chocolate </a:t>
            </a:r>
            <a:r>
              <a:rPr lang="en-IN" sz="2800" dirty="0" smtClean="0"/>
              <a:t>bars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Place where most </a:t>
            </a:r>
            <a:r>
              <a:rPr lang="en-IN" sz="2800" dirty="0"/>
              <a:t>companies </a:t>
            </a:r>
            <a:r>
              <a:rPr lang="en-IN" sz="2800" dirty="0" smtClean="0"/>
              <a:t>manufacture chocolate bars.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Company location that has highest and least ratings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Relationship between bean type and </a:t>
            </a:r>
            <a:r>
              <a:rPr lang="en-IN" sz="2800" dirty="0" smtClean="0"/>
              <a:t>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Relationship between specific bean type and rating </a:t>
            </a:r>
            <a:r>
              <a:rPr lang="en-IN" sz="2800" dirty="0"/>
              <a:t>for the highest rated </a:t>
            </a:r>
            <a:r>
              <a:rPr lang="en-IN" sz="2800" dirty="0" smtClean="0"/>
              <a:t>company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3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6066" y="2564904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SHAMITHA K</a:t>
            </a:r>
          </a:p>
          <a:p>
            <a:r>
              <a:rPr lang="en-IN" sz="2800" dirty="0" smtClean="0"/>
              <a:t>PES1201700973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627964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BAGYASREE S</a:t>
            </a:r>
          </a:p>
          <a:p>
            <a:r>
              <a:rPr lang="en-IN" sz="2800" dirty="0" smtClean="0"/>
              <a:t>PES1201700164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421049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SECTION – 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99592" y="2132856"/>
            <a:ext cx="7086600" cy="3810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Company</a:t>
            </a:r>
          </a:p>
          <a:p>
            <a:r>
              <a:rPr lang="en-IN" dirty="0" smtClean="0"/>
              <a:t>Specific Bean Origin</a:t>
            </a:r>
          </a:p>
          <a:p>
            <a:r>
              <a:rPr lang="en-IN" dirty="0" smtClean="0"/>
              <a:t>REF</a:t>
            </a:r>
          </a:p>
          <a:p>
            <a:r>
              <a:rPr lang="en-IN" dirty="0" smtClean="0"/>
              <a:t>Review Date</a:t>
            </a:r>
          </a:p>
          <a:p>
            <a:r>
              <a:rPr lang="en-IN" dirty="0" smtClean="0"/>
              <a:t>Cocoa Percent</a:t>
            </a:r>
          </a:p>
          <a:p>
            <a:r>
              <a:rPr lang="en-IN" dirty="0" smtClean="0"/>
              <a:t>Company Location</a:t>
            </a:r>
          </a:p>
          <a:p>
            <a:r>
              <a:rPr lang="en-IN" dirty="0" smtClean="0"/>
              <a:t>Rating</a:t>
            </a:r>
          </a:p>
          <a:p>
            <a:r>
              <a:rPr lang="en-IN" dirty="0" smtClean="0"/>
              <a:t>Bean Type</a:t>
            </a:r>
          </a:p>
          <a:p>
            <a:r>
              <a:rPr lang="en-IN" dirty="0" smtClean="0"/>
              <a:t>Broad Bean Origin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2981872" cy="22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692696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Dataset contains the following columns: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37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40466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>
                    <a:lumMod val="85000"/>
                  </a:schemeClr>
                </a:solidFill>
              </a:rPr>
              <a:t>Data Cleaning</a:t>
            </a:r>
            <a:endParaRPr lang="en-IN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3705" r="30252" b="6666"/>
          <a:stretch/>
        </p:blipFill>
        <p:spPr>
          <a:xfrm>
            <a:off x="179512" y="1772815"/>
            <a:ext cx="4428055" cy="357078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4" t="23194" r="34245" b="8289"/>
          <a:stretch/>
        </p:blipFill>
        <p:spPr>
          <a:xfrm>
            <a:off x="4716016" y="1765300"/>
            <a:ext cx="4308680" cy="3594100"/>
          </a:xfrm>
        </p:spPr>
      </p:pic>
      <p:sp>
        <p:nvSpPr>
          <p:cNvPr id="11" name="TextBox 10"/>
          <p:cNvSpPr txBox="1"/>
          <p:nvPr/>
        </p:nvSpPr>
        <p:spPr>
          <a:xfrm>
            <a:off x="1187624" y="5343599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Cleaning of the BroadBeanOrigin column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548209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Cleaning of BeanType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3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>
                    <a:lumMod val="85000"/>
                  </a:schemeClr>
                </a:solidFill>
              </a:rPr>
              <a:t>Broad Bean Origin vs Rating</a:t>
            </a:r>
            <a:endParaRPr lang="en-IN" sz="36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43132" r="12419" b="6217"/>
          <a:stretch/>
        </p:blipFill>
        <p:spPr bwMode="auto">
          <a:xfrm>
            <a:off x="107503" y="908720"/>
            <a:ext cx="8928993" cy="361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79715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Best cocoa beans grown:</a:t>
            </a:r>
          </a:p>
          <a:p>
            <a:r>
              <a:rPr lang="en-IN" sz="2400" dirty="0" smtClean="0"/>
              <a:t>Dominican Republic</a:t>
            </a:r>
            <a:r>
              <a:rPr lang="en-IN" sz="2400" dirty="0"/>
              <a:t>, Madagascar</a:t>
            </a:r>
            <a:r>
              <a:rPr lang="en-IN" sz="2400" dirty="0" smtClean="0"/>
              <a:t>, Venezuela</a:t>
            </a:r>
            <a:r>
              <a:rPr lang="en-IN" sz="2400" dirty="0"/>
              <a:t>, and blends of beans from these </a:t>
            </a:r>
            <a:r>
              <a:rPr lang="en-IN" sz="2400" dirty="0" smtClean="0"/>
              <a:t>places.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44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6779096" cy="85010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</a:rPr>
              <a:t>Bean Type vs Rating</a:t>
            </a:r>
            <a:endParaRPr lang="en-IN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8" t="26046" r="13265" b="4986"/>
          <a:stretch/>
        </p:blipFill>
        <p:spPr>
          <a:xfrm>
            <a:off x="755576" y="967844"/>
            <a:ext cx="7941051" cy="4560604"/>
          </a:xfrm>
        </p:spPr>
      </p:pic>
      <p:sp>
        <p:nvSpPr>
          <p:cNvPr id="5" name="TextBox 4"/>
          <p:cNvSpPr txBox="1"/>
          <p:nvPr/>
        </p:nvSpPr>
        <p:spPr>
          <a:xfrm>
            <a:off x="1979712" y="5661247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Criollo(wild) </a:t>
            </a:r>
            <a:r>
              <a:rPr lang="en-IN" sz="2400" dirty="0" smtClean="0"/>
              <a:t>and Criollo(ocumare </a:t>
            </a:r>
            <a:r>
              <a:rPr lang="en-IN" sz="2400" dirty="0"/>
              <a:t>67) </a:t>
            </a:r>
            <a:r>
              <a:rPr lang="en-IN" sz="2400" dirty="0" smtClean="0"/>
              <a:t>are the bean types that have the </a:t>
            </a:r>
            <a:r>
              <a:rPr lang="en-IN" sz="2400" dirty="0"/>
              <a:t>best </a:t>
            </a:r>
            <a:r>
              <a:rPr lang="en-IN" sz="2400" dirty="0" smtClean="0"/>
              <a:t>rating.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29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08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>
                    <a:lumMod val="85000"/>
                  </a:schemeClr>
                </a:solidFill>
              </a:rPr>
              <a:t>Cocoa Percent vs Rating</a:t>
            </a:r>
            <a:endParaRPr lang="en-IN" sz="36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3" t="29924" r="14656" b="11338"/>
          <a:stretch/>
        </p:blipFill>
        <p:spPr>
          <a:xfrm>
            <a:off x="755576" y="1052736"/>
            <a:ext cx="7510618" cy="3713585"/>
          </a:xfrm>
        </p:spPr>
      </p:pic>
      <p:sp>
        <p:nvSpPr>
          <p:cNvPr id="5" name="TextBox 4"/>
          <p:cNvSpPr txBox="1"/>
          <p:nvPr/>
        </p:nvSpPr>
        <p:spPr>
          <a:xfrm>
            <a:off x="539552" y="48691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Most </a:t>
            </a:r>
            <a:r>
              <a:rPr lang="en-IN" sz="2400" dirty="0"/>
              <a:t>bars have cocoa percents between 50 and 90.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highest rated have about </a:t>
            </a:r>
            <a:r>
              <a:rPr lang="en-IN" sz="2400" dirty="0" smtClean="0"/>
              <a:t>70% </a:t>
            </a:r>
            <a:r>
              <a:rPr lang="en-IN" sz="2400" dirty="0"/>
              <a:t>cocoa.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general, the highest ratings are for bars with 60- 70% </a:t>
            </a:r>
            <a:r>
              <a:rPr lang="en-IN" sz="2400" dirty="0" smtClean="0"/>
              <a:t>cocoa.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53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59" y="-171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400" dirty="0" smtClean="0">
                <a:solidFill>
                  <a:schemeClr val="tx1">
                    <a:lumMod val="85000"/>
                  </a:schemeClr>
                </a:solidFill>
              </a:rPr>
              <a:t>Company Location vs Rating</a:t>
            </a:r>
            <a:endParaRPr lang="en-IN" sz="3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27038" r="14365" b="4933"/>
          <a:stretch/>
        </p:blipFill>
        <p:spPr bwMode="auto">
          <a:xfrm>
            <a:off x="627437" y="773654"/>
            <a:ext cx="7848872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373216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Chile has the highest rating while India has the least rating.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77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" t="45285" r="45335" b="31566"/>
          <a:stretch/>
        </p:blipFill>
        <p:spPr bwMode="auto">
          <a:xfrm>
            <a:off x="645400" y="980728"/>
            <a:ext cx="7875030" cy="225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2830" y="-2227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>
                    <a:lumMod val="85000"/>
                  </a:schemeClr>
                </a:solidFill>
              </a:rPr>
              <a:t>Place of Chocolate Companies</a:t>
            </a:r>
            <a:endParaRPr lang="en-IN" sz="3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864" y="357301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print(df.groupby("CompanyLocation")['Rating'].mean</a:t>
            </a:r>
            <a:r>
              <a:rPr lang="en-IN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())</a:t>
            </a:r>
          </a:p>
          <a:p>
            <a:r>
              <a:rPr lang="en-IN" sz="2400" dirty="0" smtClean="0"/>
              <a:t>From this, we see that </a:t>
            </a:r>
          </a:p>
          <a:p>
            <a:r>
              <a:rPr lang="en-IN" sz="2400" dirty="0" smtClean="0"/>
              <a:t>  Average </a:t>
            </a:r>
            <a:r>
              <a:rPr lang="en-IN" sz="2400" dirty="0"/>
              <a:t>Rating = 3.15 </a:t>
            </a:r>
            <a:endParaRPr lang="en-IN" sz="2400" dirty="0" smtClean="0"/>
          </a:p>
          <a:p>
            <a:r>
              <a:rPr lang="en-IN" sz="2400" dirty="0" smtClean="0"/>
              <a:t>  Average Rating </a:t>
            </a:r>
            <a:r>
              <a:rPr lang="en-IN" sz="2400" dirty="0"/>
              <a:t>of </a:t>
            </a:r>
            <a:r>
              <a:rPr lang="en-IN" sz="2400" dirty="0" smtClean="0"/>
              <a:t>highest(Chile) = 3.75</a:t>
            </a:r>
          </a:p>
          <a:p>
            <a:r>
              <a:rPr lang="en-IN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U.S.A</a:t>
            </a: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is most frequent</a:t>
            </a:r>
            <a:r>
              <a:rPr lang="en-IN" sz="2400" dirty="0"/>
              <a:t>, but </a:t>
            </a:r>
            <a:r>
              <a:rPr lang="en-IN" sz="2400" dirty="0" smtClean="0"/>
              <a:t>average </a:t>
            </a:r>
            <a:r>
              <a:rPr lang="en-IN" sz="2400" dirty="0"/>
              <a:t>is lower than a lot of </a:t>
            </a:r>
            <a:r>
              <a:rPr lang="en-IN" sz="2400" dirty="0" smtClean="0"/>
              <a:t>averages. </a:t>
            </a:r>
            <a:r>
              <a:rPr lang="en-IN" sz="2400" dirty="0"/>
              <a:t>Companies probably set up here because of the better business </a:t>
            </a:r>
            <a:r>
              <a:rPr lang="en-IN" sz="2400" dirty="0" smtClean="0"/>
              <a:t>prospects.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5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78488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Which </a:t>
            </a:r>
            <a:r>
              <a:rPr lang="en-IN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areas produce the highest rated chocolate bars?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Chile</a:t>
            </a:r>
            <a:r>
              <a:rPr lang="en-IN" sz="2800" dirty="0"/>
              <a:t>. The average rating is 3.75. Criollo beans are used, and they originate from </a:t>
            </a:r>
            <a:r>
              <a:rPr lang="en-IN" sz="2800" dirty="0" smtClean="0"/>
              <a:t>Peru.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next highest, in no particular order, are Amsterdam, the Netherlands, and Vietnam. This might be related to the amount of cocoa the company in these areas use.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For </a:t>
            </a:r>
            <a:r>
              <a:rPr lang="en-IN" sz="2800" dirty="0"/>
              <a:t>instance, the average cocoa percent in bars made in Chile is 70%, which seems to be ideal. Amsterdam, the Netherlands and </a:t>
            </a:r>
            <a:r>
              <a:rPr lang="en-IN" sz="2800" dirty="0" smtClean="0"/>
              <a:t>Philippines </a:t>
            </a:r>
            <a:r>
              <a:rPr lang="en-IN" sz="2800" dirty="0"/>
              <a:t>use quantities that make up a little more than 70% of the chocolate. 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India </a:t>
            </a:r>
            <a:r>
              <a:rPr lang="en-IN" sz="2800" dirty="0"/>
              <a:t>produces the lowest rated bars.</a:t>
            </a:r>
          </a:p>
        </p:txBody>
      </p:sp>
    </p:spTree>
    <p:extLst>
      <p:ext uri="{BB962C8B-B14F-4D97-AF65-F5344CB8AC3E}">
        <p14:creationId xmlns:p14="http://schemas.microsoft.com/office/powerpoint/2010/main" val="15931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465</TotalTime>
  <Words>469</Words>
  <Application>Microsoft Office PowerPoint</Application>
  <PresentationFormat>On-screen Show (4:3)</PresentationFormat>
  <Paragraphs>59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EXPLORATORY DATA ANALYSIS</vt:lpstr>
      <vt:lpstr>PowerPoint Presentation</vt:lpstr>
      <vt:lpstr>Data Cleaning</vt:lpstr>
      <vt:lpstr>Broad Bean Origin vs Rating</vt:lpstr>
      <vt:lpstr>Bean Type vs Rating</vt:lpstr>
      <vt:lpstr>Cocoa Percent vs Rating</vt:lpstr>
      <vt:lpstr>Company Location vs Rating</vt:lpstr>
      <vt:lpstr>Place of Chocolate Companies</vt:lpstr>
      <vt:lpstr>PowerPoint Presentation</vt:lpstr>
      <vt:lpstr>Specific Bean Type vs Rating for the most frequently occurring company</vt:lpstr>
      <vt:lpstr>Specific Bean Origin vs Rating for the company with highest ratings average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user</dc:creator>
  <cp:lastModifiedBy>user</cp:lastModifiedBy>
  <cp:revision>50</cp:revision>
  <dcterms:created xsi:type="dcterms:W3CDTF">2018-09-29T14:22:33Z</dcterms:created>
  <dcterms:modified xsi:type="dcterms:W3CDTF">2018-09-30T08:59:25Z</dcterms:modified>
</cp:coreProperties>
</file>