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Lst>
  <p:sldSz cy="6858000" cx="9144000"/>
  <p:notesSz cx="6858000" cy="9144000"/>
  <p:embeddedFontLs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2A097D-8A82-46D2-9D01-8BADA1B1D762}">
  <a:tblStyle styleId="{1D2A097D-8A82-46D2-9D01-8BADA1B1D762}"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Roboto-regular.fntdata"/><Relationship Id="rId47" Type="http://schemas.openxmlformats.org/officeDocument/2006/relationships/slide" Target="slides/slide39.xml"/><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Roboto-boldItalic.fntdata"/><Relationship Id="rId50" Type="http://schemas.openxmlformats.org/officeDocument/2006/relationships/font" Target="fonts/Roboto-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6" name="Google Shape;20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FTP file transfer</a:t>
            </a:r>
            <a:endParaRPr/>
          </a:p>
        </p:txBody>
      </p:sp>
      <p:sp>
        <p:nvSpPr>
          <p:cNvPr id="207" name="Google Shape;20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29ff5f785_0_7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29ff5f785_0_7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9" name="Google Shape;319;gd29ff5f785_0_7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29ff5f785_0_7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d29ff5f785_0_7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0" name="Google Shape;330;gd29ff5f785_0_73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29ff5f785_0_7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29ff5f785_0_7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0" name="Google Shape;340;gd29ff5f785_0_7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b1d0ebb13b_0_6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b1d0ebb13b_0_6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3" name="Google Shape;353;gb1d0ebb13b_0_67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b1d0ebb13b_0_10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gb1d0ebb13b_0_10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 </a:t>
            </a:r>
            <a:r>
              <a:rPr lang="en-US">
                <a:highlight>
                  <a:schemeClr val="lt1"/>
                </a:highlight>
                <a:latin typeface="Times New Roman"/>
                <a:ea typeface="Times New Roman"/>
                <a:cs typeface="Times New Roman"/>
                <a:sym typeface="Times New Roman"/>
              </a:rPr>
              <a:t>It organizes items in order of use, allowing us to quickly identify which item hasn't been used for the longest amount of time. </a:t>
            </a:r>
            <a:endParaRPr>
              <a:highlight>
                <a:schemeClr val="lt1"/>
              </a:highlight>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In this algorithm in case of a cache miss, the page which has been least recently used will be replaced by the new page</a:t>
            </a:r>
            <a:endParaRPr>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 In this we </a:t>
            </a:r>
            <a:r>
              <a:rPr lang="en-US">
                <a:highlight>
                  <a:srgbClr val="FFFFFF"/>
                </a:highlight>
                <a:latin typeface="Times New Roman"/>
                <a:ea typeface="Times New Roman"/>
                <a:cs typeface="Times New Roman"/>
                <a:sym typeface="Times New Roman"/>
              </a:rPr>
              <a:t>keep track of the number of times a block is referenced in memory and the one which has been least referenced is replaced. </a:t>
            </a:r>
            <a:r>
              <a:rPr lang="en-US">
                <a:latin typeface="Times New Roman"/>
                <a:ea typeface="Times New Roman"/>
                <a:cs typeface="Times New Roman"/>
                <a:sym typeface="Times New Roman"/>
              </a:rPr>
              <a:t>In this algorithm in case of a cache miss, the page which has been least frequently used will be replaced by the new page.</a:t>
            </a:r>
            <a:endParaRPr sz="900"/>
          </a:p>
          <a:p>
            <a:pPr indent="0" lvl="0" marL="0" rtl="0" algn="l">
              <a:lnSpc>
                <a:spcPct val="100000"/>
              </a:lnSpc>
              <a:spcBef>
                <a:spcPts val="360"/>
              </a:spcBef>
              <a:spcAft>
                <a:spcPts val="0"/>
              </a:spcAft>
              <a:buSzPts val="1400"/>
              <a:buNone/>
            </a:pPr>
            <a:r>
              <a:rPr lang="en-US" sz="900"/>
              <a:t>Drawback of LRU</a:t>
            </a:r>
            <a:endParaRPr sz="900"/>
          </a:p>
          <a:p>
            <a:pPr indent="0" lvl="0" marL="0" rtl="0" algn="l">
              <a:lnSpc>
                <a:spcPct val="100000"/>
              </a:lnSpc>
              <a:spcBef>
                <a:spcPts val="360"/>
              </a:spcBef>
              <a:spcAft>
                <a:spcPts val="0"/>
              </a:spcAft>
              <a:buClr>
                <a:schemeClr val="dk1"/>
              </a:buClr>
              <a:buSzPts val="1100"/>
              <a:buFont typeface="Arial"/>
              <a:buNone/>
            </a:pPr>
            <a:r>
              <a:rPr lang="en-US" sz="900"/>
              <a:t>It is vulnerable to sequential disk scan, such as when the sequential requested data size is larger than the cache size, LRU has no effect in the cache.</a:t>
            </a:r>
            <a:endParaRPr sz="900"/>
          </a:p>
          <a:p>
            <a:pPr indent="0" lvl="0" marL="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360"/>
              </a:spcBef>
              <a:spcAft>
                <a:spcPts val="0"/>
              </a:spcAft>
              <a:buClr>
                <a:schemeClr val="dk1"/>
              </a:buClr>
              <a:buSzPts val="1400"/>
              <a:buFont typeface="Arial"/>
              <a:buNone/>
            </a:pPr>
            <a:r>
              <a:rPr lang="en-US" sz="900"/>
              <a:t>Drawback of LFU</a:t>
            </a:r>
            <a:endParaRPr sz="9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a:highlight>
                  <a:srgbClr val="FFFFFF"/>
                </a:highlight>
                <a:latin typeface="Times New Roman"/>
                <a:ea typeface="Times New Roman"/>
                <a:cs typeface="Times New Roman"/>
                <a:sym typeface="Times New Roman"/>
              </a:rPr>
              <a:t>This algorithm requires extra overhead to maintain the page number and corresponding frequency counts and also has the drawback of accumulating stale pages with past high-frequency counts.</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SzPts val="1400"/>
              <a:buNone/>
            </a:pPr>
            <a:r>
              <a:t/>
            </a:r>
            <a:endParaRPr sz="800"/>
          </a:p>
        </p:txBody>
      </p:sp>
      <p:sp>
        <p:nvSpPr>
          <p:cNvPr id="365" name="Google Shape;365;gb1d0ebb13b_0_10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1d0ebb13b_0_12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gb1d0ebb13b_0_12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1400"/>
              <a:buNone/>
            </a:pPr>
            <a:r>
              <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1100"/>
              <a:buFont typeface="Arial"/>
              <a:buNone/>
            </a:pPr>
            <a:r>
              <a:t/>
            </a:r>
            <a:endParaRPr sz="100">
              <a:latin typeface="Times New Roman"/>
              <a:ea typeface="Times New Roman"/>
              <a:cs typeface="Times New Roman"/>
              <a:sym typeface="Times New Roman"/>
            </a:endParaRPr>
          </a:p>
        </p:txBody>
      </p:sp>
      <p:sp>
        <p:nvSpPr>
          <p:cNvPr id="378" name="Google Shape;378;gb1d0ebb13b_0_12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d6c9ef78ff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d6c9ef78ff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1" name="Google Shape;391;gd6c9ef78ff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d29ff5f785_0_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d29ff5f785_0_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279400" lvl="0" marL="457200" rtl="0" algn="l">
              <a:spcBef>
                <a:spcPts val="360"/>
              </a:spcBef>
              <a:spcAft>
                <a:spcPts val="0"/>
              </a:spcAft>
              <a:buClr>
                <a:schemeClr val="dk1"/>
              </a:buClr>
              <a:buSzPts val="800"/>
              <a:buFont typeface="Times New Roman"/>
              <a:buChar char="●"/>
            </a:pPr>
            <a:r>
              <a:rPr lang="en-US" sz="800">
                <a:latin typeface="Times New Roman"/>
                <a:ea typeface="Times New Roman"/>
                <a:cs typeface="Times New Roman"/>
                <a:sym typeface="Times New Roman"/>
              </a:rPr>
              <a:t>When cache size is large all algorithms work equally</a:t>
            </a:r>
            <a:endParaRPr sz="800">
              <a:latin typeface="Times New Roman"/>
              <a:ea typeface="Times New Roman"/>
              <a:cs typeface="Times New Roman"/>
              <a:sym typeface="Times New Roman"/>
            </a:endParaRPr>
          </a:p>
          <a:p>
            <a:pPr indent="-279400" lvl="0" marL="457200" rtl="0" algn="l">
              <a:spcBef>
                <a:spcPts val="360"/>
              </a:spcBef>
              <a:spcAft>
                <a:spcPts val="0"/>
              </a:spcAft>
              <a:buClr>
                <a:schemeClr val="dk1"/>
              </a:buClr>
              <a:buSzPts val="800"/>
              <a:buFont typeface="Times New Roman"/>
              <a:buChar char="●"/>
            </a:pPr>
            <a:r>
              <a:rPr lang="en-US" sz="800">
                <a:latin typeface="Times New Roman"/>
                <a:ea typeface="Times New Roman"/>
                <a:cs typeface="Times New Roman"/>
                <a:sym typeface="Times New Roman"/>
              </a:rPr>
              <a:t>OPT gives us the maximum hit rate for all cache sizes</a:t>
            </a:r>
            <a:endParaRPr sz="800">
              <a:latin typeface="Times New Roman"/>
              <a:ea typeface="Times New Roman"/>
              <a:cs typeface="Times New Roman"/>
              <a:sym typeface="Times New Roman"/>
            </a:endParaRPr>
          </a:p>
          <a:p>
            <a:pPr indent="-279400" lvl="0" marL="457200" rtl="0" algn="l">
              <a:spcBef>
                <a:spcPts val="360"/>
              </a:spcBef>
              <a:spcAft>
                <a:spcPts val="0"/>
              </a:spcAft>
              <a:buClr>
                <a:schemeClr val="dk1"/>
              </a:buClr>
              <a:buSzPts val="800"/>
              <a:buFont typeface="Times New Roman"/>
              <a:buChar char="●"/>
            </a:pPr>
            <a:r>
              <a:rPr lang="en-US" sz="800">
                <a:latin typeface="Times New Roman"/>
                <a:ea typeface="Times New Roman"/>
                <a:cs typeface="Times New Roman"/>
                <a:sym typeface="Times New Roman"/>
              </a:rPr>
              <a:t>For small cache sizes, performance of Le_Car_Opt is best followed by LRU .</a:t>
            </a:r>
            <a:endParaRPr sz="800">
              <a:latin typeface="Times New Roman"/>
              <a:ea typeface="Times New Roman"/>
              <a:cs typeface="Times New Roman"/>
              <a:sym typeface="Times New Roman"/>
            </a:endParaRPr>
          </a:p>
          <a:p>
            <a:pPr indent="-279400" lvl="0" marL="457200" rtl="0" algn="l">
              <a:spcBef>
                <a:spcPts val="360"/>
              </a:spcBef>
              <a:spcAft>
                <a:spcPts val="0"/>
              </a:spcAft>
              <a:buClr>
                <a:schemeClr val="dk1"/>
              </a:buClr>
              <a:buSzPts val="800"/>
              <a:buFont typeface="Times New Roman"/>
              <a:buChar char="●"/>
            </a:pPr>
            <a:r>
              <a:rPr lang="en-US" sz="800">
                <a:latin typeface="Times New Roman"/>
                <a:ea typeface="Times New Roman"/>
                <a:cs typeface="Times New Roman"/>
                <a:sym typeface="Times New Roman"/>
              </a:rPr>
              <a:t>LFU is not preferred for small cache sizes</a:t>
            </a:r>
            <a:endParaRPr sz="1600"/>
          </a:p>
          <a:p>
            <a:pPr indent="0" lvl="0" marL="0" rtl="0" algn="l">
              <a:spcBef>
                <a:spcPts val="360"/>
              </a:spcBef>
              <a:spcAft>
                <a:spcPts val="0"/>
              </a:spcAft>
              <a:buNone/>
            </a:pPr>
            <a:r>
              <a:t/>
            </a:r>
            <a:endParaRPr sz="100"/>
          </a:p>
          <a:p>
            <a:pPr indent="0" lvl="0" marL="0" rtl="0" algn="l">
              <a:spcBef>
                <a:spcPts val="360"/>
              </a:spcBef>
              <a:spcAft>
                <a:spcPts val="0"/>
              </a:spcAft>
              <a:buNone/>
            </a:pPr>
            <a:r>
              <a:t/>
            </a:r>
            <a:endParaRPr sz="100"/>
          </a:p>
          <a:p>
            <a:pPr indent="0" lvl="0" marL="0" rtl="0" algn="l">
              <a:spcBef>
                <a:spcPts val="360"/>
              </a:spcBef>
              <a:spcAft>
                <a:spcPts val="0"/>
              </a:spcAft>
              <a:buNone/>
            </a:pPr>
            <a:r>
              <a:rPr lang="en-US" sz="1000"/>
              <a:t>Cache Size                                                    </a:t>
            </a:r>
            <a:endParaRPr sz="600"/>
          </a:p>
        </p:txBody>
      </p:sp>
      <p:sp>
        <p:nvSpPr>
          <p:cNvPr id="405" name="Google Shape;405;gd29ff5f785_0_16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1d0ebb13b_0_2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gb1d0ebb13b_0_2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solidFill>
                  <a:srgbClr val="202124"/>
                </a:solidFill>
                <a:highlight>
                  <a:srgbClr val="FFFFFF"/>
                </a:highlight>
                <a:latin typeface="Arial"/>
                <a:ea typeface="Arial"/>
                <a:cs typeface="Arial"/>
                <a:sym typeface="Arial"/>
              </a:rPr>
              <a:t>A </a:t>
            </a:r>
            <a:r>
              <a:rPr b="1" lang="en-US">
                <a:solidFill>
                  <a:srgbClr val="202124"/>
                </a:solidFill>
                <a:highlight>
                  <a:srgbClr val="FFFFFF"/>
                </a:highlight>
                <a:latin typeface="Arial"/>
                <a:ea typeface="Arial"/>
                <a:cs typeface="Arial"/>
                <a:sym typeface="Arial"/>
              </a:rPr>
              <a:t>multilayer perceptron</a:t>
            </a:r>
            <a:r>
              <a:rPr lang="en-US">
                <a:solidFill>
                  <a:srgbClr val="202124"/>
                </a:solidFill>
                <a:highlight>
                  <a:srgbClr val="FFFFFF"/>
                </a:highlight>
                <a:latin typeface="Arial"/>
                <a:ea typeface="Arial"/>
                <a:cs typeface="Arial"/>
                <a:sym typeface="Arial"/>
              </a:rPr>
              <a:t> (MLP) is a class of feedforward artificial </a:t>
            </a:r>
            <a:r>
              <a:rPr b="1" lang="en-US">
                <a:solidFill>
                  <a:srgbClr val="202124"/>
                </a:solidFill>
                <a:highlight>
                  <a:srgbClr val="FFFFFF"/>
                </a:highlight>
                <a:latin typeface="Arial"/>
                <a:ea typeface="Arial"/>
                <a:cs typeface="Arial"/>
                <a:sym typeface="Arial"/>
              </a:rPr>
              <a:t>neural network</a:t>
            </a:r>
            <a:r>
              <a:rPr lang="en-US">
                <a:solidFill>
                  <a:srgbClr val="202124"/>
                </a:solidFill>
                <a:highlight>
                  <a:srgbClr val="FFFFFF"/>
                </a:highlight>
                <a:latin typeface="Arial"/>
                <a:ea typeface="Arial"/>
                <a:cs typeface="Arial"/>
                <a:sym typeface="Arial"/>
              </a:rPr>
              <a:t> (ANN). ... An MLP consists of at least three </a:t>
            </a:r>
            <a:r>
              <a:rPr b="1" lang="en-US">
                <a:solidFill>
                  <a:srgbClr val="202124"/>
                </a:solidFill>
                <a:highlight>
                  <a:srgbClr val="FFFFFF"/>
                </a:highlight>
                <a:latin typeface="Arial"/>
                <a:ea typeface="Arial"/>
                <a:cs typeface="Arial"/>
                <a:sym typeface="Arial"/>
              </a:rPr>
              <a:t>layers</a:t>
            </a:r>
            <a:r>
              <a:rPr lang="en-US">
                <a:solidFill>
                  <a:srgbClr val="202124"/>
                </a:solidFill>
                <a:highlight>
                  <a:srgbClr val="FFFFFF"/>
                </a:highlight>
                <a:latin typeface="Arial"/>
                <a:ea typeface="Arial"/>
                <a:cs typeface="Arial"/>
                <a:sym typeface="Arial"/>
              </a:rPr>
              <a:t> of nodes: an input </a:t>
            </a:r>
            <a:r>
              <a:rPr b="1" lang="en-US">
                <a:solidFill>
                  <a:srgbClr val="202124"/>
                </a:solidFill>
                <a:highlight>
                  <a:srgbClr val="FFFFFF"/>
                </a:highlight>
                <a:latin typeface="Arial"/>
                <a:ea typeface="Arial"/>
                <a:cs typeface="Arial"/>
                <a:sym typeface="Arial"/>
              </a:rPr>
              <a:t>layer</a:t>
            </a:r>
            <a:r>
              <a:rPr lang="en-US">
                <a:solidFill>
                  <a:srgbClr val="202124"/>
                </a:solidFill>
                <a:highlight>
                  <a:srgbClr val="FFFFFF"/>
                </a:highlight>
                <a:latin typeface="Arial"/>
                <a:ea typeface="Arial"/>
                <a:cs typeface="Arial"/>
                <a:sym typeface="Arial"/>
              </a:rPr>
              <a:t>, a hidden </a:t>
            </a:r>
            <a:r>
              <a:rPr b="1" lang="en-US">
                <a:solidFill>
                  <a:srgbClr val="202124"/>
                </a:solidFill>
                <a:highlight>
                  <a:srgbClr val="FFFFFF"/>
                </a:highlight>
                <a:latin typeface="Arial"/>
                <a:ea typeface="Arial"/>
                <a:cs typeface="Arial"/>
                <a:sym typeface="Arial"/>
              </a:rPr>
              <a:t>layer</a:t>
            </a:r>
            <a:r>
              <a:rPr lang="en-US">
                <a:solidFill>
                  <a:srgbClr val="202124"/>
                </a:solidFill>
                <a:highlight>
                  <a:srgbClr val="FFFFFF"/>
                </a:highlight>
                <a:latin typeface="Arial"/>
                <a:ea typeface="Arial"/>
                <a:cs typeface="Arial"/>
                <a:sym typeface="Arial"/>
              </a:rPr>
              <a:t> and an output </a:t>
            </a:r>
            <a:r>
              <a:rPr b="1" lang="en-US">
                <a:solidFill>
                  <a:srgbClr val="202124"/>
                </a:solidFill>
                <a:highlight>
                  <a:srgbClr val="FFFFFF"/>
                </a:highlight>
                <a:latin typeface="Arial"/>
                <a:ea typeface="Arial"/>
                <a:cs typeface="Arial"/>
                <a:sym typeface="Arial"/>
              </a:rPr>
              <a:t>layer</a:t>
            </a:r>
            <a:r>
              <a:rPr lang="en-US">
                <a:solidFill>
                  <a:srgbClr val="202124"/>
                </a:solidFill>
                <a:highlight>
                  <a:srgbClr val="FFFFFF"/>
                </a:highlight>
                <a:latin typeface="Arial"/>
                <a:ea typeface="Arial"/>
                <a:cs typeface="Arial"/>
                <a:sym typeface="Arial"/>
              </a:rPr>
              <a:t>. Except for the input nodes, each node is a neuron that uses a nonlinear activation function.</a:t>
            </a:r>
            <a:r>
              <a:rPr b="1" lang="en-US">
                <a:solidFill>
                  <a:srgbClr val="202124"/>
                </a:solidFill>
                <a:highlight>
                  <a:srgbClr val="FFFFFF"/>
                </a:highlight>
                <a:latin typeface="Arial"/>
                <a:ea typeface="Arial"/>
                <a:cs typeface="Arial"/>
                <a:sym typeface="Arial"/>
              </a:rPr>
              <a:t>MLP</a:t>
            </a:r>
            <a:r>
              <a:rPr lang="en-US">
                <a:solidFill>
                  <a:srgbClr val="202124"/>
                </a:solidFill>
                <a:highlight>
                  <a:srgbClr val="FFFFFF"/>
                </a:highlight>
                <a:latin typeface="Arial"/>
                <a:ea typeface="Arial"/>
                <a:cs typeface="Arial"/>
                <a:sym typeface="Arial"/>
              </a:rPr>
              <a:t> utilizes a </a:t>
            </a:r>
            <a:r>
              <a:rPr b="1" lang="en-US">
                <a:solidFill>
                  <a:srgbClr val="202124"/>
                </a:solidFill>
                <a:highlight>
                  <a:srgbClr val="FFFFFF"/>
                </a:highlight>
                <a:latin typeface="Arial"/>
                <a:ea typeface="Arial"/>
                <a:cs typeface="Arial"/>
                <a:sym typeface="Arial"/>
              </a:rPr>
              <a:t>supervised</a:t>
            </a:r>
            <a:r>
              <a:rPr lang="en-US">
                <a:solidFill>
                  <a:srgbClr val="202124"/>
                </a:solidFill>
                <a:highlight>
                  <a:srgbClr val="FFFFFF"/>
                </a:highlight>
                <a:latin typeface="Arial"/>
                <a:ea typeface="Arial"/>
                <a:cs typeface="Arial"/>
                <a:sym typeface="Arial"/>
              </a:rPr>
              <a:t> learning technique called backpropagation for training. </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Function is called with dataset,cache_size and mlp model</a:t>
            </a:r>
            <a:endParaRPr/>
          </a:p>
          <a:p>
            <a:pPr indent="0" lvl="0" marL="0" rtl="0" algn="l">
              <a:lnSpc>
                <a:spcPct val="100000"/>
              </a:lnSpc>
              <a:spcBef>
                <a:spcPts val="360"/>
              </a:spcBef>
              <a:spcAft>
                <a:spcPts val="0"/>
              </a:spcAft>
              <a:buSzPts val="1400"/>
              <a:buNone/>
            </a:pPr>
            <a:r>
              <a:rPr lang="en-US"/>
              <a:t>cache size tested 10,20,50,100 and 20 gave best result</a:t>
            </a:r>
            <a:endParaRPr/>
          </a:p>
          <a:p>
            <a:pPr indent="0" lvl="0" marL="0" rtl="0" algn="l">
              <a:lnSpc>
                <a:spcPct val="100000"/>
              </a:lnSpc>
              <a:spcBef>
                <a:spcPts val="360"/>
              </a:spcBef>
              <a:spcAft>
                <a:spcPts val="0"/>
              </a:spcAft>
              <a:buSzPts val="1400"/>
              <a:buNone/>
            </a:pPr>
            <a:r>
              <a:rPr lang="en-US"/>
              <a:t>LRU is implemented as a  stack in which the top of the stack has the most recent block address always .</a:t>
            </a:r>
            <a:endParaRPr/>
          </a:p>
          <a:p>
            <a:pPr indent="0" lvl="0" marL="0" rtl="0" algn="l">
              <a:lnSpc>
                <a:spcPct val="100000"/>
              </a:lnSpc>
              <a:spcBef>
                <a:spcPts val="360"/>
              </a:spcBef>
              <a:spcAft>
                <a:spcPts val="0"/>
              </a:spcAft>
              <a:buSzPts val="1400"/>
              <a:buNone/>
            </a:pPr>
            <a:r>
              <a:rPr lang="en-US"/>
              <a:t>LFU_Dict is implemented as a dictionary in which key = block address and value = is the number of times it's occurring</a:t>
            </a:r>
            <a:endParaRPr/>
          </a:p>
          <a:p>
            <a:pPr indent="0" lvl="0" marL="0" rtl="0" algn="l">
              <a:lnSpc>
                <a:spcPct val="100000"/>
              </a:lnSpc>
              <a:spcBef>
                <a:spcPts val="360"/>
              </a:spcBef>
              <a:spcAft>
                <a:spcPts val="0"/>
              </a:spcAft>
              <a:buSzPts val="1400"/>
              <a:buNone/>
            </a:pPr>
            <a:r>
              <a:rPr lang="en-US"/>
              <a:t>eviction array maintains the address which can be replaced</a:t>
            </a:r>
            <a:endParaRPr/>
          </a:p>
          <a:p>
            <a:pPr indent="0" lvl="0" marL="0" rtl="0" algn="l">
              <a:lnSpc>
                <a:spcPct val="100000"/>
              </a:lnSpc>
              <a:spcBef>
                <a:spcPts val="360"/>
              </a:spcBef>
              <a:spcAft>
                <a:spcPts val="0"/>
              </a:spcAft>
              <a:buClr>
                <a:schemeClr val="dk1"/>
              </a:buClr>
              <a:buSzPts val="1100"/>
              <a:buFont typeface="Arial"/>
              <a:buNone/>
            </a:pPr>
            <a:r>
              <a:rPr lang="en-US"/>
              <a:t>delete and add in LRU_Queue so that the block which is recently visited is at the beginning of the LRU_Queue</a:t>
            </a:r>
            <a:endParaRPr/>
          </a:p>
          <a:p>
            <a:pPr indent="0" lvl="0" marL="0" rtl="0" algn="l">
              <a:lnSpc>
                <a:spcPct val="100000"/>
              </a:lnSpc>
              <a:spcBef>
                <a:spcPts val="360"/>
              </a:spcBef>
              <a:spcAft>
                <a:spcPts val="0"/>
              </a:spcAft>
              <a:buClr>
                <a:schemeClr val="dk1"/>
              </a:buClr>
              <a:buSzPts val="1100"/>
              <a:buFont typeface="Arial"/>
              <a:buNone/>
            </a:pPr>
            <a:r>
              <a:t/>
            </a:r>
            <a:endParaRPr/>
          </a:p>
          <a:p>
            <a:pPr indent="-304800" lvl="0" marL="457200" rtl="0" algn="l">
              <a:lnSpc>
                <a:spcPct val="100000"/>
              </a:lnSpc>
              <a:spcBef>
                <a:spcPts val="360"/>
              </a:spcBef>
              <a:spcAft>
                <a:spcPts val="0"/>
              </a:spcAft>
              <a:buClr>
                <a:schemeClr val="dk1"/>
              </a:buClr>
              <a:buSzPts val="1200"/>
              <a:buFont typeface="Times New Roman"/>
              <a:buChar char="❖"/>
            </a:pPr>
            <a:r>
              <a:rPr lang="en-US">
                <a:latin typeface="Times New Roman"/>
                <a:ea typeface="Times New Roman"/>
                <a:cs typeface="Times New Roman"/>
                <a:sym typeface="Times New Roman"/>
              </a:rPr>
              <a:t>Cache_size used = 20</a:t>
            </a:r>
            <a:endParaRPr>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Font typeface="Times New Roman"/>
              <a:buChar char="❖"/>
            </a:pPr>
            <a:r>
              <a:rPr lang="en-US">
                <a:latin typeface="Times New Roman"/>
                <a:ea typeface="Times New Roman"/>
                <a:cs typeface="Times New Roman"/>
                <a:sym typeface="Times New Roman"/>
              </a:rPr>
              <a:t>Algorithm :</a:t>
            </a:r>
            <a:endParaRPr>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Font typeface="Times New Roman"/>
              <a:buChar char="●"/>
            </a:pPr>
            <a:r>
              <a:rPr lang="en-US">
                <a:latin typeface="Times New Roman"/>
                <a:ea typeface="Times New Roman"/>
                <a:cs typeface="Times New Roman"/>
                <a:sym typeface="Times New Roman"/>
              </a:rPr>
              <a:t>Run a for loop for all the blocks in the dataset</a:t>
            </a:r>
            <a:endParaRPr>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Font typeface="Times New Roman"/>
              <a:buChar char="●"/>
            </a:pPr>
            <a:r>
              <a:rPr lang="en-US">
                <a:latin typeface="Times New Roman"/>
                <a:ea typeface="Times New Roman"/>
                <a:cs typeface="Times New Roman"/>
                <a:sym typeface="Times New Roman"/>
              </a:rPr>
              <a:t>Update the count of LFU_Dictionary for that block</a:t>
            </a:r>
            <a:endParaRPr>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Font typeface="Times New Roman"/>
              <a:buChar char="●"/>
            </a:pPr>
            <a:r>
              <a:rPr lang="en-US">
                <a:latin typeface="Times New Roman"/>
                <a:ea typeface="Times New Roman"/>
                <a:cs typeface="Times New Roman"/>
                <a:sym typeface="Times New Roman"/>
              </a:rPr>
              <a:t>If block is present in cache:</a:t>
            </a:r>
            <a:endParaRPr>
              <a:latin typeface="Times New Roman"/>
              <a:ea typeface="Times New Roman"/>
              <a:cs typeface="Times New Roman"/>
              <a:sym typeface="Times New Roman"/>
            </a:endParaRPr>
          </a:p>
          <a:p>
            <a:pPr indent="457200" lvl="0" marL="457200" rtl="0" algn="l">
              <a:lnSpc>
                <a:spcPct val="100000"/>
              </a:lnSpc>
              <a:spcBef>
                <a:spcPts val="360"/>
              </a:spcBef>
              <a:spcAft>
                <a:spcPts val="0"/>
              </a:spcAft>
              <a:buClr>
                <a:schemeClr val="dk1"/>
              </a:buClr>
              <a:buSzPts val="1100"/>
              <a:buFont typeface="Arial"/>
              <a:buNone/>
            </a:pPr>
            <a:r>
              <a:rPr lang="en-US">
                <a:latin typeface="Times New Roman"/>
                <a:ea typeface="Times New Roman"/>
                <a:cs typeface="Times New Roman"/>
                <a:sym typeface="Times New Roman"/>
              </a:rPr>
              <a:t>&gt; Increment hit and delete and add in LRU_stack</a:t>
            </a:r>
            <a:endParaRPr>
              <a:latin typeface="Times New Roman"/>
              <a:ea typeface="Times New Roman"/>
              <a:cs typeface="Times New Roman"/>
              <a:sym typeface="Times New Roman"/>
            </a:endParaRPr>
          </a:p>
          <a:p>
            <a:pPr indent="-304800" lvl="0" marL="457200" rtl="0" algn="l">
              <a:lnSpc>
                <a:spcPct val="100000"/>
              </a:lnSpc>
              <a:spcBef>
                <a:spcPts val="360"/>
              </a:spcBef>
              <a:spcAft>
                <a:spcPts val="0"/>
              </a:spcAft>
              <a:buClr>
                <a:schemeClr val="dk1"/>
              </a:buClr>
              <a:buSzPts val="1200"/>
              <a:buFont typeface="Times New Roman"/>
              <a:buChar char="●"/>
            </a:pPr>
            <a:r>
              <a:rPr lang="en-US">
                <a:latin typeface="Times New Roman"/>
                <a:ea typeface="Times New Roman"/>
                <a:cs typeface="Times New Roman"/>
                <a:sym typeface="Times New Roman"/>
              </a:rPr>
              <a:t>If block is not present in cache:</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a:latin typeface="Times New Roman"/>
                <a:ea typeface="Times New Roman"/>
                <a:cs typeface="Times New Roman"/>
                <a:sym typeface="Times New Roman"/>
              </a:rPr>
              <a:t>		&gt; Increment miss</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a:latin typeface="Times New Roman"/>
                <a:ea typeface="Times New Roman"/>
                <a:cs typeface="Times New Roman"/>
                <a:sym typeface="Times New Roman"/>
              </a:rPr>
              <a:t>		&gt; If cache has place: add the block in cache and delete and add in LRU_stack</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a:latin typeface="Times New Roman"/>
                <a:ea typeface="Times New Roman"/>
                <a:cs typeface="Times New Roman"/>
                <a:sym typeface="Times New Roman"/>
              </a:rPr>
              <a:t>&gt; If cache is full : </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a:latin typeface="Times New Roman"/>
                <a:ea typeface="Times New Roman"/>
                <a:cs typeface="Times New Roman"/>
                <a:sym typeface="Times New Roman"/>
              </a:rPr>
              <a:t>	&gt;&gt;Generate a matrix using the frequency of blocks,occurance of block and the current contents of the cache</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a:latin typeface="Times New Roman"/>
                <a:ea typeface="Times New Roman"/>
                <a:cs typeface="Times New Roman"/>
                <a:sym typeface="Times New Roman"/>
              </a:rPr>
              <a:t>	&gt;&gt;Run the MLP model with this matrix </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a:latin typeface="Times New Roman"/>
                <a:ea typeface="Times New Roman"/>
                <a:cs typeface="Times New Roman"/>
                <a:sym typeface="Times New Roman"/>
              </a:rPr>
              <a:t>	&gt;&gt;It will return matrix with probability that the block will be called again in future</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a:latin typeface="Times New Roman"/>
                <a:ea typeface="Times New Roman"/>
                <a:cs typeface="Times New Roman"/>
                <a:sym typeface="Times New Roman"/>
              </a:rPr>
              <a:t>	&gt;&gt;Index value is taken of the block which has the least probability</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a:latin typeface="Times New Roman"/>
                <a:ea typeface="Times New Roman"/>
                <a:cs typeface="Times New Roman"/>
                <a:sym typeface="Times New Roman"/>
              </a:rPr>
              <a:t>	&gt;&gt;That block is deleted from LRU_stack</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a:latin typeface="Times New Roman"/>
                <a:ea typeface="Times New Roman"/>
                <a:cs typeface="Times New Roman"/>
                <a:sym typeface="Times New Roman"/>
              </a:rPr>
              <a:t>	&gt;&gt;Put new block in that index of cache and add it in LRU_stack </a:t>
            </a:r>
            <a:endParaRPr>
              <a:latin typeface="Times New Roman"/>
              <a:ea typeface="Times New Roman"/>
              <a:cs typeface="Times New Roman"/>
              <a:sym typeface="Times New Roman"/>
            </a:endParaRPr>
          </a:p>
          <a:p>
            <a:pPr indent="-304800" lvl="0" marL="457200" rtl="0" algn="l">
              <a:lnSpc>
                <a:spcPct val="100000"/>
              </a:lnSpc>
              <a:spcBef>
                <a:spcPts val="360"/>
              </a:spcBef>
              <a:spcAft>
                <a:spcPts val="0"/>
              </a:spcAft>
              <a:buClr>
                <a:schemeClr val="dk1"/>
              </a:buClr>
              <a:buSzPts val="1200"/>
              <a:buFont typeface="Times New Roman"/>
              <a:buChar char="●"/>
            </a:pPr>
            <a:r>
              <a:rPr lang="en-US">
                <a:latin typeface="Times New Roman"/>
                <a:ea typeface="Times New Roman"/>
                <a:cs typeface="Times New Roman"/>
                <a:sym typeface="Times New Roman"/>
              </a:rPr>
              <a:t>calculate and return hit rate</a:t>
            </a:r>
            <a:endParaRPr>
              <a:latin typeface="Times New Roman"/>
              <a:ea typeface="Times New Roman"/>
              <a:cs typeface="Times New Roman"/>
              <a:sym typeface="Times New Roman"/>
            </a:endParaRPr>
          </a:p>
          <a:p>
            <a:pPr indent="0" lvl="0" marL="457200" rtl="0" algn="l">
              <a:lnSpc>
                <a:spcPct val="100000"/>
              </a:lnSpc>
              <a:spcBef>
                <a:spcPts val="36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a:t>2 convolution 2D layer and  a linear and relu layer</a:t>
            </a:r>
            <a:endParaRPr/>
          </a:p>
          <a:p>
            <a:pPr indent="0" lvl="0" marL="0" rtl="0" algn="l">
              <a:lnSpc>
                <a:spcPct val="100000"/>
              </a:lnSpc>
              <a:spcBef>
                <a:spcPts val="360"/>
              </a:spcBef>
              <a:spcAft>
                <a:spcPts val="0"/>
              </a:spcAft>
              <a:buClr>
                <a:schemeClr val="dk1"/>
              </a:buClr>
              <a:buSzPts val="1100"/>
              <a:buFont typeface="Arial"/>
              <a:buNone/>
            </a:pPr>
            <a:r>
              <a:t/>
            </a:r>
            <a:endParaRPr/>
          </a:p>
          <a:p>
            <a:pPr indent="0" lvl="0" marL="0" rtl="0" algn="l">
              <a:lnSpc>
                <a:spcPct val="100000"/>
              </a:lnSpc>
              <a:spcBef>
                <a:spcPts val="360"/>
              </a:spcBef>
              <a:spcAft>
                <a:spcPts val="0"/>
              </a:spcAft>
              <a:buClr>
                <a:schemeClr val="dk1"/>
              </a:buClr>
              <a:buSzPts val="1100"/>
              <a:buFont typeface="Arial"/>
              <a:buNone/>
            </a:pPr>
            <a:r>
              <a:rPr lang="en-US"/>
              <a:t>A matrix is generated as:</a:t>
            </a:r>
            <a:endParaRPr/>
          </a:p>
          <a:p>
            <a:pPr indent="0" lvl="0" marL="0" rtl="0" algn="l">
              <a:lnSpc>
                <a:spcPct val="100000"/>
              </a:lnSpc>
              <a:spcBef>
                <a:spcPts val="360"/>
              </a:spcBef>
              <a:spcAft>
                <a:spcPts val="0"/>
              </a:spcAft>
              <a:buClr>
                <a:schemeClr val="dk1"/>
              </a:buClr>
              <a:buSzPts val="1100"/>
              <a:buFont typeface="Arial"/>
              <a:buNone/>
            </a:pPr>
            <a:r>
              <a:rPr lang="en-US"/>
              <a:t>1st column = lfu =frequency of blocks is taken and normalised from lfu</a:t>
            </a:r>
            <a:endParaRPr/>
          </a:p>
          <a:p>
            <a:pPr indent="0" lvl="0" marL="0" rtl="0" algn="l">
              <a:lnSpc>
                <a:spcPct val="100000"/>
              </a:lnSpc>
              <a:spcBef>
                <a:spcPts val="360"/>
              </a:spcBef>
              <a:spcAft>
                <a:spcPts val="0"/>
              </a:spcAft>
              <a:buClr>
                <a:schemeClr val="dk1"/>
              </a:buClr>
              <a:buSzPts val="1100"/>
              <a:buFont typeface="Arial"/>
              <a:buNone/>
            </a:pPr>
            <a:r>
              <a:rPr lang="en-US"/>
              <a:t>2nd column=lru=index value of occurance of block  is taken and normalised from lru</a:t>
            </a:r>
            <a:endParaRPr/>
          </a:p>
          <a:p>
            <a:pPr indent="0" lvl="0" marL="0" rtl="0" algn="l">
              <a:lnSpc>
                <a:spcPct val="100000"/>
              </a:lnSpc>
              <a:spcBef>
                <a:spcPts val="360"/>
              </a:spcBef>
              <a:spcAft>
                <a:spcPts val="0"/>
              </a:spcAft>
              <a:buClr>
                <a:schemeClr val="dk1"/>
              </a:buClr>
              <a:buSzPts val="1100"/>
              <a:buFont typeface="Arial"/>
              <a:buNone/>
            </a:pPr>
            <a:r>
              <a:rPr lang="en-US"/>
              <a:t>3rd column =cache=cache index are taken and normalised</a:t>
            </a:r>
            <a:endParaRPr/>
          </a:p>
          <a:p>
            <a:pPr indent="0" lvl="0" marL="0" rtl="0" algn="l">
              <a:lnSpc>
                <a:spcPct val="100000"/>
              </a:lnSpc>
              <a:spcBef>
                <a:spcPts val="360"/>
              </a:spcBef>
              <a:spcAft>
                <a:spcPts val="0"/>
              </a:spcAft>
              <a:buClr>
                <a:schemeClr val="dk1"/>
              </a:buClr>
              <a:buSzPts val="1100"/>
              <a:buFont typeface="Arial"/>
              <a:buNone/>
            </a:pPr>
            <a:r>
              <a:t/>
            </a:r>
            <a:endParaRPr/>
          </a:p>
          <a:p>
            <a:pPr indent="0" lvl="0" marL="0" rtl="0" algn="l">
              <a:lnSpc>
                <a:spcPct val="100000"/>
              </a:lnSpc>
              <a:spcBef>
                <a:spcPts val="360"/>
              </a:spcBef>
              <a:spcAft>
                <a:spcPts val="0"/>
              </a:spcAft>
              <a:buClr>
                <a:schemeClr val="dk1"/>
              </a:buClr>
              <a:buSzPts val="1100"/>
              <a:buFont typeface="Arial"/>
              <a:buNone/>
            </a:pPr>
            <a:r>
              <a:rPr lang="en-US"/>
              <a:t>lower value = less probability of calling it again in future</a:t>
            </a:r>
            <a:endParaRPr/>
          </a:p>
          <a:p>
            <a:pPr indent="0" lvl="0" marL="0" rtl="0" algn="l">
              <a:lnSpc>
                <a:spcPct val="100000"/>
              </a:lnSpc>
              <a:spcBef>
                <a:spcPts val="360"/>
              </a:spcBef>
              <a:spcAft>
                <a:spcPts val="0"/>
              </a:spcAft>
              <a:buClr>
                <a:schemeClr val="dk1"/>
              </a:buClr>
              <a:buSzPts val="1100"/>
              <a:buFont typeface="Arial"/>
              <a:buNone/>
            </a:pPr>
            <a:r>
              <a:t/>
            </a:r>
            <a:endParaRPr/>
          </a:p>
          <a:p>
            <a:pPr indent="0" lvl="0" marL="0" rtl="0" algn="l">
              <a:lnSpc>
                <a:spcPct val="100000"/>
              </a:lnSpc>
              <a:spcBef>
                <a:spcPts val="360"/>
              </a:spcBef>
              <a:spcAft>
                <a:spcPts val="0"/>
              </a:spcAft>
              <a:buClr>
                <a:schemeClr val="dk1"/>
              </a:buClr>
              <a:buSzPts val="1100"/>
              <a:buFont typeface="Arial"/>
              <a:buNone/>
            </a:pPr>
            <a:r>
              <a:rPr lang="en-US"/>
              <a:t>Index value is taken of the block which has the least probability that it will be called in future</a:t>
            </a:r>
            <a:endParaRPr/>
          </a:p>
          <a:p>
            <a:pPr indent="0" lvl="0" marL="0" rtl="0" algn="l">
              <a:lnSpc>
                <a:spcPct val="100000"/>
              </a:lnSpc>
              <a:spcBef>
                <a:spcPts val="360"/>
              </a:spcBef>
              <a:spcAft>
                <a:spcPts val="0"/>
              </a:spcAft>
              <a:buClr>
                <a:schemeClr val="dk1"/>
              </a:buClr>
              <a:buSzPts val="1100"/>
              <a:buFont typeface="Arial"/>
              <a:buNone/>
            </a:pPr>
            <a:r>
              <a:t/>
            </a:r>
            <a:endParaRPr/>
          </a:p>
          <a:p>
            <a:pPr indent="0" lvl="0" marL="0" rtl="0" algn="l">
              <a:lnSpc>
                <a:spcPct val="100000"/>
              </a:lnSpc>
              <a:spcBef>
                <a:spcPts val="360"/>
              </a:spcBef>
              <a:spcAft>
                <a:spcPts val="0"/>
              </a:spcAft>
              <a:buClr>
                <a:schemeClr val="dk1"/>
              </a:buClr>
              <a:buSzPts val="1100"/>
              <a:buFont typeface="Arial"/>
              <a:buNone/>
            </a:pPr>
            <a:r>
              <a:rPr lang="en-US"/>
              <a:t>OUTPUT : </a:t>
            </a:r>
            <a:r>
              <a:rPr lang="en-US" sz="1050">
                <a:highlight>
                  <a:schemeClr val="lt1"/>
                </a:highlight>
                <a:latin typeface="Arial"/>
                <a:ea typeface="Arial"/>
                <a:cs typeface="Arial"/>
                <a:sym typeface="Arial"/>
              </a:rPr>
              <a:t>0.9029126213592233</a:t>
            </a:r>
            <a:endParaRPr sz="1050">
              <a:highlight>
                <a:schemeClr val="lt1"/>
              </a:highlight>
              <a:latin typeface="Arial"/>
              <a:ea typeface="Arial"/>
              <a:cs typeface="Arial"/>
              <a:sym typeface="Arial"/>
            </a:endParaRPr>
          </a:p>
          <a:p>
            <a:pPr indent="0" lvl="0" marL="0" rtl="0" algn="l">
              <a:lnSpc>
                <a:spcPct val="100000"/>
              </a:lnSpc>
              <a:spcBef>
                <a:spcPts val="360"/>
              </a:spcBef>
              <a:spcAft>
                <a:spcPts val="0"/>
              </a:spcAft>
              <a:buClr>
                <a:schemeClr val="dk1"/>
              </a:buClr>
              <a:buSzPts val="1100"/>
              <a:buFont typeface="Arial"/>
              <a:buNone/>
            </a:pPr>
            <a:r>
              <a:rPr lang="en-US" sz="1050">
                <a:highlight>
                  <a:schemeClr val="lt1"/>
                </a:highlight>
                <a:latin typeface="Arial"/>
                <a:ea typeface="Arial"/>
                <a:cs typeface="Arial"/>
                <a:sym typeface="Arial"/>
              </a:rPr>
              <a:t>hit 186 miss 20</a:t>
            </a:r>
            <a:endParaRPr sz="1050">
              <a:highlight>
                <a:schemeClr val="lt1"/>
              </a:highlight>
              <a:latin typeface="Arial"/>
              <a:ea typeface="Arial"/>
              <a:cs typeface="Arial"/>
              <a:sym typeface="Arial"/>
            </a:endParaRPr>
          </a:p>
          <a:p>
            <a:pPr indent="0" lvl="0" marL="0" rtl="0" algn="l">
              <a:lnSpc>
                <a:spcPct val="100000"/>
              </a:lnSpc>
              <a:spcBef>
                <a:spcPts val="360"/>
              </a:spcBef>
              <a:spcAft>
                <a:spcPts val="0"/>
              </a:spcAft>
              <a:buClr>
                <a:schemeClr val="dk1"/>
              </a:buClr>
              <a:buSzPts val="1100"/>
              <a:buFont typeface="Arial"/>
              <a:buNone/>
            </a:pPr>
            <a:r>
              <a:rPr lang="en-US" sz="1050">
                <a:highlight>
                  <a:schemeClr val="lt1"/>
                </a:highlight>
                <a:latin typeface="Arial"/>
                <a:ea typeface="Arial"/>
                <a:cs typeface="Arial"/>
                <a:sym typeface="Arial"/>
              </a:rPr>
              <a:t>cache ['Destination', '172.217.174.78', '192.168.0.104', '124.40.244.44', '192.168.0.1', '8.241.150.126', '184.26.162.16', '184.26.162.25', '23.9.184.115', '192.168.0.100', '8.241.128.126', '13.107.4.52', '192.229.232.240', '151.139.128.14', '117.18.237.29', '96.7.111.240', '216.58.203.14', '124.40.244.45', '23.46.187.176', '184.26.162.97']</a:t>
            </a:r>
            <a:endParaRPr sz="1050">
              <a:highlight>
                <a:schemeClr val="lt1"/>
              </a:highlight>
              <a:latin typeface="Arial"/>
              <a:ea typeface="Arial"/>
              <a:cs typeface="Arial"/>
              <a:sym typeface="Arial"/>
            </a:endParaRPr>
          </a:p>
          <a:p>
            <a:pPr indent="0" lvl="0" marL="0" rtl="0" algn="l">
              <a:lnSpc>
                <a:spcPct val="100000"/>
              </a:lnSpc>
              <a:spcBef>
                <a:spcPts val="36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ts val="1100"/>
              <a:buFont typeface="Arial"/>
              <a:buNone/>
            </a:pPr>
            <a:r>
              <a:t/>
            </a:r>
            <a:endParaRPr/>
          </a:p>
          <a:p>
            <a:pPr indent="0" lvl="0" marL="0" rtl="0" algn="l">
              <a:lnSpc>
                <a:spcPct val="100000"/>
              </a:lnSpc>
              <a:spcBef>
                <a:spcPts val="360"/>
              </a:spcBef>
              <a:spcAft>
                <a:spcPts val="0"/>
              </a:spcAft>
              <a:buSzPts val="1400"/>
              <a:buNone/>
            </a:pPr>
            <a:r>
              <a:t/>
            </a:r>
            <a:endParaRPr/>
          </a:p>
        </p:txBody>
      </p:sp>
      <p:sp>
        <p:nvSpPr>
          <p:cNvPr id="421" name="Google Shape;421;gb1d0ebb13b_0_21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b1d0ebb13b_0_22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gb1d0ebb13b_0_22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85750" lvl="0" marL="457200" rtl="0" algn="l">
              <a:spcBef>
                <a:spcPts val="360"/>
              </a:spcBef>
              <a:spcAft>
                <a:spcPts val="0"/>
              </a:spcAft>
              <a:buClr>
                <a:schemeClr val="dk1"/>
              </a:buClr>
              <a:buSzPts val="900"/>
              <a:buFont typeface="Times New Roman"/>
              <a:buChar char="➔"/>
            </a:pPr>
            <a:r>
              <a:rPr lang="en-US" sz="900">
                <a:latin typeface="Times New Roman"/>
                <a:ea typeface="Times New Roman"/>
                <a:cs typeface="Times New Roman"/>
                <a:sym typeface="Times New Roman"/>
              </a:rPr>
              <a:t>Cache_size used = 20</a:t>
            </a:r>
            <a:endParaRPr sz="900">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US" sz="900">
                <a:latin typeface="Times New Roman"/>
                <a:ea typeface="Times New Roman"/>
                <a:cs typeface="Times New Roman"/>
                <a:sym typeface="Times New Roman"/>
              </a:rPr>
              <a:t>Algorithm :</a:t>
            </a:r>
            <a:endParaRPr sz="900">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US" sz="900">
                <a:latin typeface="Times New Roman"/>
                <a:ea typeface="Times New Roman"/>
                <a:cs typeface="Times New Roman"/>
                <a:sym typeface="Times New Roman"/>
              </a:rPr>
              <a:t>Run a for loop for all the blocks in the dataset</a:t>
            </a:r>
            <a:endParaRPr sz="900">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US" sz="900">
                <a:latin typeface="Times New Roman"/>
                <a:ea typeface="Times New Roman"/>
                <a:cs typeface="Times New Roman"/>
                <a:sym typeface="Times New Roman"/>
              </a:rPr>
              <a:t>Update the count of LFU_Dictionary for that block</a:t>
            </a:r>
            <a:endParaRPr sz="900">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US" sz="900">
                <a:latin typeface="Times New Roman"/>
                <a:ea typeface="Times New Roman"/>
                <a:cs typeface="Times New Roman"/>
                <a:sym typeface="Times New Roman"/>
              </a:rPr>
              <a:t>If block is present in cache:</a:t>
            </a:r>
            <a:endParaRPr sz="900">
              <a:latin typeface="Times New Roman"/>
              <a:ea typeface="Times New Roman"/>
              <a:cs typeface="Times New Roman"/>
              <a:sym typeface="Times New Roman"/>
            </a:endParaRPr>
          </a:p>
          <a:p>
            <a:pPr indent="-285750" lvl="2" marL="1371600" rtl="0" algn="l">
              <a:spcBef>
                <a:spcPts val="0"/>
              </a:spcBef>
              <a:spcAft>
                <a:spcPts val="0"/>
              </a:spcAft>
              <a:buClr>
                <a:schemeClr val="dk1"/>
              </a:buClr>
              <a:buSzPts val="900"/>
              <a:buFont typeface="Times New Roman"/>
              <a:buChar char="●"/>
            </a:pPr>
            <a:r>
              <a:rPr lang="en-US" sz="900">
                <a:latin typeface="Times New Roman"/>
                <a:ea typeface="Times New Roman"/>
                <a:cs typeface="Times New Roman"/>
                <a:sym typeface="Times New Roman"/>
              </a:rPr>
              <a:t> Increment hit and delete and add in LRU_stack</a:t>
            </a:r>
            <a:endParaRPr sz="900">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US" sz="900">
                <a:latin typeface="Times New Roman"/>
                <a:ea typeface="Times New Roman"/>
                <a:cs typeface="Times New Roman"/>
                <a:sym typeface="Times New Roman"/>
              </a:rPr>
              <a:t>If block is not present in cache:</a:t>
            </a:r>
            <a:endParaRPr sz="900">
              <a:latin typeface="Times New Roman"/>
              <a:ea typeface="Times New Roman"/>
              <a:cs typeface="Times New Roman"/>
              <a:sym typeface="Times New Roman"/>
            </a:endParaRPr>
          </a:p>
          <a:p>
            <a:pPr indent="-285750" lvl="2" marL="1371600" rtl="0" algn="l">
              <a:spcBef>
                <a:spcPts val="0"/>
              </a:spcBef>
              <a:spcAft>
                <a:spcPts val="0"/>
              </a:spcAft>
              <a:buClr>
                <a:schemeClr val="dk1"/>
              </a:buClr>
              <a:buSzPts val="900"/>
              <a:buFont typeface="Times New Roman"/>
              <a:buChar char="●"/>
            </a:pPr>
            <a:r>
              <a:rPr lang="en-US" sz="900">
                <a:latin typeface="Times New Roman"/>
                <a:ea typeface="Times New Roman"/>
                <a:cs typeface="Times New Roman"/>
                <a:sym typeface="Times New Roman"/>
              </a:rPr>
              <a:t> Increment miss</a:t>
            </a:r>
            <a:endParaRPr sz="900">
              <a:latin typeface="Times New Roman"/>
              <a:ea typeface="Times New Roman"/>
              <a:cs typeface="Times New Roman"/>
              <a:sym typeface="Times New Roman"/>
            </a:endParaRPr>
          </a:p>
          <a:p>
            <a:pPr indent="-285750" lvl="2" marL="1371600" rtl="0" algn="l">
              <a:spcBef>
                <a:spcPts val="0"/>
              </a:spcBef>
              <a:spcAft>
                <a:spcPts val="0"/>
              </a:spcAft>
              <a:buClr>
                <a:schemeClr val="dk1"/>
              </a:buClr>
              <a:buSzPts val="900"/>
              <a:buFont typeface="Times New Roman"/>
              <a:buChar char="●"/>
            </a:pPr>
            <a:r>
              <a:rPr lang="en-US" sz="900">
                <a:latin typeface="Times New Roman"/>
                <a:ea typeface="Times New Roman"/>
                <a:cs typeface="Times New Roman"/>
                <a:sym typeface="Times New Roman"/>
              </a:rPr>
              <a:t> If cache has place: add the block in cache and delete and add in LRU_stack</a:t>
            </a:r>
            <a:endParaRPr sz="900">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US" sz="1100">
                <a:latin typeface="Times New Roman"/>
                <a:ea typeface="Times New Roman"/>
                <a:cs typeface="Times New Roman"/>
                <a:sym typeface="Times New Roman"/>
              </a:rPr>
              <a:t>If cache is full : </a:t>
            </a:r>
            <a:endParaRPr sz="1100">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US" sz="1100">
                <a:latin typeface="Times New Roman"/>
                <a:ea typeface="Times New Roman"/>
                <a:cs typeface="Times New Roman"/>
                <a:sym typeface="Times New Roman"/>
              </a:rPr>
              <a:t>Generate a matrix using the frequency of blocks,occurance of block and the </a:t>
            </a:r>
            <a:r>
              <a:rPr lang="en-US" sz="1000">
                <a:latin typeface="Times New Roman"/>
                <a:ea typeface="Times New Roman"/>
                <a:cs typeface="Times New Roman"/>
                <a:sym typeface="Times New Roman"/>
              </a:rPr>
              <a:t>current contents of the cache</a:t>
            </a:r>
            <a:endParaRPr sz="1000">
              <a:latin typeface="Times New Roman"/>
              <a:ea typeface="Times New Roman"/>
              <a:cs typeface="Times New Roman"/>
              <a:sym typeface="Times New Roman"/>
            </a:endParaRPr>
          </a:p>
          <a:p>
            <a:pPr indent="-292100" lvl="1" marL="914400" rtl="0" algn="l">
              <a:spcBef>
                <a:spcPts val="0"/>
              </a:spcBef>
              <a:spcAft>
                <a:spcPts val="0"/>
              </a:spcAft>
              <a:buClr>
                <a:schemeClr val="dk1"/>
              </a:buClr>
              <a:buSzPts val="1000"/>
              <a:buFont typeface="Times New Roman"/>
              <a:buChar char="◆"/>
            </a:pPr>
            <a:r>
              <a:rPr lang="en-US" sz="1000">
                <a:latin typeface="Times New Roman"/>
                <a:ea typeface="Times New Roman"/>
                <a:cs typeface="Times New Roman"/>
                <a:sym typeface="Times New Roman"/>
              </a:rPr>
              <a:t>Run the MLP model with this matrix </a:t>
            </a:r>
            <a:endParaRPr sz="1000">
              <a:latin typeface="Times New Roman"/>
              <a:ea typeface="Times New Roman"/>
              <a:cs typeface="Times New Roman"/>
              <a:sym typeface="Times New Roman"/>
            </a:endParaRPr>
          </a:p>
          <a:p>
            <a:pPr indent="-292100" lvl="1" marL="914400" rtl="0" algn="l">
              <a:spcBef>
                <a:spcPts val="0"/>
              </a:spcBef>
              <a:spcAft>
                <a:spcPts val="0"/>
              </a:spcAft>
              <a:buClr>
                <a:schemeClr val="dk1"/>
              </a:buClr>
              <a:buSzPts val="1000"/>
              <a:buFont typeface="Times New Roman"/>
              <a:buChar char="◆"/>
            </a:pPr>
            <a:r>
              <a:rPr lang="en-US" sz="1000">
                <a:latin typeface="Times New Roman"/>
                <a:ea typeface="Times New Roman"/>
                <a:cs typeface="Times New Roman"/>
                <a:sym typeface="Times New Roman"/>
              </a:rPr>
              <a:t>It will return matrix with probability that the block will be called again in future</a:t>
            </a:r>
            <a:endParaRPr sz="1000">
              <a:latin typeface="Times New Roman"/>
              <a:ea typeface="Times New Roman"/>
              <a:cs typeface="Times New Roman"/>
              <a:sym typeface="Times New Roman"/>
            </a:endParaRPr>
          </a:p>
          <a:p>
            <a:pPr indent="-285750" lvl="1" marL="914400" rtl="0" algn="l">
              <a:spcBef>
                <a:spcPts val="0"/>
              </a:spcBef>
              <a:spcAft>
                <a:spcPts val="0"/>
              </a:spcAft>
              <a:buClr>
                <a:schemeClr val="dk1"/>
              </a:buClr>
              <a:buSzPts val="900"/>
              <a:buFont typeface="Times New Roman"/>
              <a:buChar char="◆"/>
            </a:pPr>
            <a:r>
              <a:rPr lang="en-US" sz="900">
                <a:latin typeface="Times New Roman"/>
                <a:ea typeface="Times New Roman"/>
                <a:cs typeface="Times New Roman"/>
                <a:sym typeface="Times New Roman"/>
              </a:rPr>
              <a:t>Index value is taken of the block which has the least probability</a:t>
            </a:r>
            <a:endParaRPr sz="900">
              <a:latin typeface="Times New Roman"/>
              <a:ea typeface="Times New Roman"/>
              <a:cs typeface="Times New Roman"/>
              <a:sym typeface="Times New Roman"/>
            </a:endParaRPr>
          </a:p>
          <a:p>
            <a:pPr indent="-285750" lvl="1" marL="914400" rtl="0" algn="l">
              <a:spcBef>
                <a:spcPts val="0"/>
              </a:spcBef>
              <a:spcAft>
                <a:spcPts val="0"/>
              </a:spcAft>
              <a:buClr>
                <a:schemeClr val="dk1"/>
              </a:buClr>
              <a:buSzPts val="900"/>
              <a:buFont typeface="Times New Roman"/>
              <a:buChar char="◆"/>
            </a:pPr>
            <a:r>
              <a:rPr lang="en-US" sz="900">
                <a:latin typeface="Times New Roman"/>
                <a:ea typeface="Times New Roman"/>
                <a:cs typeface="Times New Roman"/>
                <a:sym typeface="Times New Roman"/>
              </a:rPr>
              <a:t>That block is deleted from LRU_stack</a:t>
            </a:r>
            <a:endParaRPr sz="900">
              <a:latin typeface="Times New Roman"/>
              <a:ea typeface="Times New Roman"/>
              <a:cs typeface="Times New Roman"/>
              <a:sym typeface="Times New Roman"/>
            </a:endParaRPr>
          </a:p>
          <a:p>
            <a:pPr indent="-285750" lvl="1" marL="914400" rtl="0" algn="l">
              <a:spcBef>
                <a:spcPts val="0"/>
              </a:spcBef>
              <a:spcAft>
                <a:spcPts val="0"/>
              </a:spcAft>
              <a:buClr>
                <a:schemeClr val="dk1"/>
              </a:buClr>
              <a:buSzPts val="900"/>
              <a:buFont typeface="Times New Roman"/>
              <a:buChar char="◆"/>
            </a:pPr>
            <a:r>
              <a:rPr lang="en-US" sz="900">
                <a:latin typeface="Times New Roman"/>
                <a:ea typeface="Times New Roman"/>
                <a:cs typeface="Times New Roman"/>
                <a:sym typeface="Times New Roman"/>
              </a:rPr>
              <a:t>Put new block in that index of cache and add it in LRU_stack </a:t>
            </a:r>
            <a:endParaRPr sz="900">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US" sz="900">
                <a:latin typeface="Times New Roman"/>
                <a:ea typeface="Times New Roman"/>
                <a:cs typeface="Times New Roman"/>
                <a:sym typeface="Times New Roman"/>
              </a:rPr>
              <a:t>calculate and return hit rate</a:t>
            </a:r>
            <a:endParaRPr sz="900">
              <a:latin typeface="Times New Roman"/>
              <a:ea typeface="Times New Roman"/>
              <a:cs typeface="Times New Roman"/>
              <a:sym typeface="Times New Roman"/>
            </a:endParaRPr>
          </a:p>
          <a:p>
            <a:pPr indent="0" lvl="0" marL="457200" rtl="0" algn="l">
              <a:spcBef>
                <a:spcPts val="360"/>
              </a:spcBef>
              <a:spcAft>
                <a:spcPts val="0"/>
              </a:spcAft>
              <a:buClr>
                <a:schemeClr val="dk1"/>
              </a:buClr>
              <a:buSzPts val="1800"/>
              <a:buFont typeface="Arial"/>
              <a:buNone/>
            </a:pPr>
            <a:r>
              <a:t/>
            </a:r>
            <a:endParaRPr sz="900">
              <a:latin typeface="Times New Roman"/>
              <a:ea typeface="Times New Roman"/>
              <a:cs typeface="Times New Roman"/>
              <a:sym typeface="Times New Roman"/>
            </a:endParaRPr>
          </a:p>
          <a:p>
            <a:pPr indent="0" lvl="0" marL="0" rtl="0" algn="l">
              <a:spcBef>
                <a:spcPts val="360"/>
              </a:spcBef>
              <a:spcAft>
                <a:spcPts val="0"/>
              </a:spcAft>
              <a:buClr>
                <a:schemeClr val="dk1"/>
              </a:buClr>
              <a:buSzPts val="1800"/>
              <a:buFont typeface="Arial"/>
              <a:buNone/>
            </a:pPr>
            <a:r>
              <a:rPr b="1" lang="en-US">
                <a:latin typeface="Times New Roman"/>
                <a:ea typeface="Times New Roman"/>
                <a:cs typeface="Times New Roman"/>
                <a:sym typeface="Times New Roman"/>
              </a:rPr>
              <a:t>OUTPUT of MLP Model </a:t>
            </a: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Hit rate = </a:t>
            </a:r>
            <a:r>
              <a:rPr b="1" lang="en-US">
                <a:highlight>
                  <a:schemeClr val="lt1"/>
                </a:highlight>
                <a:latin typeface="Times New Roman"/>
                <a:ea typeface="Times New Roman"/>
                <a:cs typeface="Times New Roman"/>
                <a:sym typeface="Times New Roman"/>
              </a:rPr>
              <a:t>0.9029126213592233</a:t>
            </a:r>
            <a:endParaRPr>
              <a:latin typeface="Times New Roman"/>
              <a:ea typeface="Times New Roman"/>
              <a:cs typeface="Times New Roman"/>
              <a:sym typeface="Times New Roman"/>
            </a:endParaRPr>
          </a:p>
          <a:p>
            <a:pPr indent="0" lvl="0" marL="457200" rtl="0" algn="l">
              <a:spcBef>
                <a:spcPts val="360"/>
              </a:spcBef>
              <a:spcAft>
                <a:spcPts val="0"/>
              </a:spcAft>
              <a:buClr>
                <a:schemeClr val="dk1"/>
              </a:buClr>
              <a:buSzPts val="1100"/>
              <a:buFont typeface="Arial"/>
              <a:buNone/>
            </a:pPr>
            <a:r>
              <a:t/>
            </a:r>
            <a:endParaRPr sz="900">
              <a:latin typeface="Times New Roman"/>
              <a:ea typeface="Times New Roman"/>
              <a:cs typeface="Times New Roman"/>
              <a:sym typeface="Times New Roman"/>
            </a:endParaRPr>
          </a:p>
          <a:p>
            <a:pPr indent="0" lvl="0" marL="0" rtl="0" algn="l">
              <a:spcBef>
                <a:spcPts val="360"/>
              </a:spcBef>
              <a:spcAft>
                <a:spcPts val="0"/>
              </a:spcAft>
              <a:buClr>
                <a:schemeClr val="dk1"/>
              </a:buClr>
              <a:buSzPts val="1800"/>
              <a:buFont typeface="Arial"/>
              <a:buNone/>
            </a:pPr>
            <a:r>
              <a:t/>
            </a:r>
            <a:endParaRPr sz="2900"/>
          </a:p>
          <a:p>
            <a:pPr indent="0" lvl="0" marL="0" rtl="0" algn="l">
              <a:spcBef>
                <a:spcPts val="360"/>
              </a:spcBef>
              <a:spcAft>
                <a:spcPts val="0"/>
              </a:spcAft>
              <a:buNone/>
            </a:pPr>
            <a:r>
              <a:t/>
            </a:r>
            <a:endParaRPr sz="100">
              <a:latin typeface="Times New Roman"/>
              <a:ea typeface="Times New Roman"/>
              <a:cs typeface="Times New Roman"/>
              <a:sym typeface="Times New Roman"/>
            </a:endParaRPr>
          </a:p>
          <a:p>
            <a:pPr indent="0" lvl="0" marL="1371600" rtl="0" algn="l">
              <a:spcBef>
                <a:spcPts val="360"/>
              </a:spcBef>
              <a:spcAft>
                <a:spcPts val="0"/>
              </a:spcAft>
              <a:buNone/>
            </a:pPr>
            <a:r>
              <a:t/>
            </a:r>
            <a:endParaRPr sz="100">
              <a:latin typeface="Times New Roman"/>
              <a:ea typeface="Times New Roman"/>
              <a:cs typeface="Times New Roman"/>
              <a:sym typeface="Times New Roman"/>
            </a:endParaRPr>
          </a:p>
          <a:p>
            <a:pPr indent="0" lvl="0" marL="0" rtl="0" algn="l">
              <a:spcBef>
                <a:spcPts val="360"/>
              </a:spcBef>
              <a:spcAft>
                <a:spcPts val="0"/>
              </a:spcAft>
              <a:buNone/>
            </a:pPr>
            <a:r>
              <a:t/>
            </a:r>
            <a:endParaRPr sz="900">
              <a:latin typeface="Times New Roman"/>
              <a:ea typeface="Times New Roman"/>
              <a:cs typeface="Times New Roman"/>
              <a:sym typeface="Times New Roman"/>
            </a:endParaRPr>
          </a:p>
          <a:p>
            <a:pPr indent="0" lvl="0" marL="0" rtl="0" algn="l">
              <a:lnSpc>
                <a:spcPct val="100000"/>
              </a:lnSpc>
              <a:spcBef>
                <a:spcPts val="360"/>
              </a:spcBef>
              <a:spcAft>
                <a:spcPts val="0"/>
              </a:spcAft>
              <a:buSzPts val="1400"/>
              <a:buNone/>
            </a:pPr>
            <a:r>
              <a:t/>
            </a:r>
            <a:endParaRPr sz="100"/>
          </a:p>
        </p:txBody>
      </p:sp>
      <p:sp>
        <p:nvSpPr>
          <p:cNvPr id="434" name="Google Shape;434;gb1d0ebb13b_0_22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9" name="Google Shape;21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d6bc33b06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d6bc33b068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4" name="Google Shape;444;gd6bc33b068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d29ff5f785_0_7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d29ff5f785_0_7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a:solidFill>
                  <a:srgbClr val="202124"/>
                </a:solidFill>
                <a:highlight>
                  <a:srgbClr val="FFFFFF"/>
                </a:highlight>
                <a:latin typeface="Arial"/>
                <a:ea typeface="Arial"/>
                <a:cs typeface="Arial"/>
                <a:sym typeface="Arial"/>
              </a:rPr>
              <a:t>Linear Regression</a:t>
            </a:r>
            <a:r>
              <a:rPr lang="en-US">
                <a:solidFill>
                  <a:srgbClr val="202124"/>
                </a:solidFill>
                <a:highlight>
                  <a:srgbClr val="FFFFFF"/>
                </a:highlight>
                <a:latin typeface="Arial"/>
                <a:ea typeface="Arial"/>
                <a:cs typeface="Arial"/>
                <a:sym typeface="Arial"/>
              </a:rPr>
              <a:t> is a supervised </a:t>
            </a:r>
            <a:r>
              <a:rPr b="1" lang="en-US">
                <a:solidFill>
                  <a:srgbClr val="202124"/>
                </a:solidFill>
                <a:highlight>
                  <a:srgbClr val="FFFFFF"/>
                </a:highlight>
                <a:latin typeface="Arial"/>
                <a:ea typeface="Arial"/>
                <a:cs typeface="Arial"/>
                <a:sym typeface="Arial"/>
              </a:rPr>
              <a:t>machine learning</a:t>
            </a:r>
            <a:r>
              <a:rPr lang="en-US">
                <a:solidFill>
                  <a:srgbClr val="202124"/>
                </a:solidFill>
                <a:highlight>
                  <a:srgbClr val="FFFFFF"/>
                </a:highlight>
                <a:latin typeface="Arial"/>
                <a:ea typeface="Arial"/>
                <a:cs typeface="Arial"/>
                <a:sym typeface="Arial"/>
              </a:rPr>
              <a:t> algorithm where the predicted output depend on only on input .But since we have more than one input on which our output depends .We went for multiple regression .</a:t>
            </a:r>
            <a:endParaRPr>
              <a:solidFill>
                <a:srgbClr val="202124"/>
              </a:solidFill>
              <a:highlight>
                <a:srgbClr val="FFFFFF"/>
              </a:highlight>
              <a:latin typeface="Arial"/>
              <a:ea typeface="Arial"/>
              <a:cs typeface="Arial"/>
              <a:sym typeface="Arial"/>
            </a:endParaRPr>
          </a:p>
          <a:p>
            <a:pPr indent="0" lvl="0" marL="0" rtl="0" algn="l">
              <a:spcBef>
                <a:spcPts val="360"/>
              </a:spcBef>
              <a:spcAft>
                <a:spcPts val="0"/>
              </a:spcAft>
              <a:buNone/>
            </a:pPr>
            <a:r>
              <a:t/>
            </a:r>
            <a:endParaRPr>
              <a:solidFill>
                <a:srgbClr val="202124"/>
              </a:solidFill>
              <a:highlight>
                <a:srgbClr val="FFFFFF"/>
              </a:highlight>
              <a:latin typeface="Arial"/>
              <a:ea typeface="Arial"/>
              <a:cs typeface="Arial"/>
              <a:sym typeface="Arial"/>
            </a:endParaRPr>
          </a:p>
          <a:p>
            <a:pPr indent="0" lvl="0" marL="0" rtl="0" algn="l">
              <a:spcBef>
                <a:spcPts val="360"/>
              </a:spcBef>
              <a:spcAft>
                <a:spcPts val="0"/>
              </a:spcAft>
              <a:buNone/>
            </a:pPr>
            <a:r>
              <a:rPr lang="en-US" sz="1050">
                <a:solidFill>
                  <a:srgbClr val="4D5156"/>
                </a:solidFill>
                <a:highlight>
                  <a:srgbClr val="FFFFFF"/>
                </a:highlight>
                <a:latin typeface="Arial"/>
                <a:ea typeface="Arial"/>
                <a:cs typeface="Arial"/>
                <a:sym typeface="Arial"/>
              </a:rPr>
              <a:t>a model that assumes a linear relationship between the input variables (x) and the single output variable .</a:t>
            </a:r>
            <a:endParaRPr sz="1050">
              <a:solidFill>
                <a:srgbClr val="4D5156"/>
              </a:solidFill>
              <a:highlight>
                <a:srgbClr val="FFFFFF"/>
              </a:highlight>
              <a:latin typeface="Arial"/>
              <a:ea typeface="Arial"/>
              <a:cs typeface="Arial"/>
              <a:sym typeface="Arial"/>
            </a:endParaRPr>
          </a:p>
          <a:p>
            <a:pPr indent="0" lvl="0" marL="0" rtl="0" algn="l">
              <a:spcBef>
                <a:spcPts val="360"/>
              </a:spcBef>
              <a:spcAft>
                <a:spcPts val="0"/>
              </a:spcAft>
              <a:buNone/>
            </a:pPr>
            <a:r>
              <a:t/>
            </a:r>
            <a:endParaRPr sz="1050">
              <a:solidFill>
                <a:srgbClr val="4D5156"/>
              </a:solidFill>
              <a:highlight>
                <a:srgbClr val="FFFFFF"/>
              </a:highlight>
              <a:latin typeface="Arial"/>
              <a:ea typeface="Arial"/>
              <a:cs typeface="Arial"/>
              <a:sym typeface="Arial"/>
            </a:endParaRPr>
          </a:p>
          <a:p>
            <a:pPr indent="0" lvl="0" marL="0" rtl="0" algn="l">
              <a:spcBef>
                <a:spcPts val="360"/>
              </a:spcBef>
              <a:spcAft>
                <a:spcPts val="0"/>
              </a:spcAft>
              <a:buNone/>
            </a:pPr>
            <a:r>
              <a:rPr lang="en-US">
                <a:solidFill>
                  <a:srgbClr val="202124"/>
                </a:solidFill>
                <a:highlight>
                  <a:srgbClr val="FFFFFF"/>
                </a:highlight>
                <a:latin typeface="Arial"/>
                <a:ea typeface="Arial"/>
                <a:cs typeface="Arial"/>
                <a:sym typeface="Arial"/>
              </a:rPr>
              <a:t>this is used to examine the  relationships between the various  input variables and output variable .</a:t>
            </a:r>
            <a:endParaRPr sz="1050">
              <a:solidFill>
                <a:srgbClr val="4D5156"/>
              </a:solidFill>
              <a:highlight>
                <a:srgbClr val="FFFFFF"/>
              </a:highlight>
              <a:latin typeface="Arial"/>
              <a:ea typeface="Arial"/>
              <a:cs typeface="Arial"/>
              <a:sym typeface="Arial"/>
            </a:endParaRPr>
          </a:p>
          <a:p>
            <a:pPr indent="0" lvl="0" marL="0" rtl="0" algn="l">
              <a:spcBef>
                <a:spcPts val="360"/>
              </a:spcBef>
              <a:spcAft>
                <a:spcPts val="0"/>
              </a:spcAft>
              <a:buNone/>
            </a:pPr>
            <a:r>
              <a:t/>
            </a:r>
            <a:endParaRPr>
              <a:solidFill>
                <a:srgbClr val="202124"/>
              </a:solidFill>
              <a:highlight>
                <a:srgbClr val="FFFFFF"/>
              </a:highlight>
              <a:latin typeface="Arial"/>
              <a:ea typeface="Arial"/>
              <a:cs typeface="Arial"/>
              <a:sym typeface="Arial"/>
            </a:endParaRPr>
          </a:p>
          <a:p>
            <a:pPr indent="0" lvl="0" marL="0" rtl="0" algn="l">
              <a:spcBef>
                <a:spcPts val="360"/>
              </a:spcBef>
              <a:spcAft>
                <a:spcPts val="0"/>
              </a:spcAft>
              <a:buNone/>
            </a:pPr>
            <a:r>
              <a:t/>
            </a:r>
            <a:endParaRPr>
              <a:solidFill>
                <a:srgbClr val="202124"/>
              </a:solidFill>
              <a:highlight>
                <a:srgbClr val="FFFFFF"/>
              </a:highlight>
              <a:latin typeface="Arial"/>
              <a:ea typeface="Arial"/>
              <a:cs typeface="Arial"/>
              <a:sym typeface="Arial"/>
            </a:endParaRPr>
          </a:p>
          <a:p>
            <a:pPr indent="0" lvl="0" marL="0" rtl="0" algn="l">
              <a:spcBef>
                <a:spcPts val="360"/>
              </a:spcBef>
              <a:spcAft>
                <a:spcPts val="0"/>
              </a:spcAft>
              <a:buNone/>
            </a:pPr>
            <a:r>
              <a:t/>
            </a:r>
            <a:endParaRPr>
              <a:solidFill>
                <a:srgbClr val="202124"/>
              </a:solidFill>
              <a:highlight>
                <a:srgbClr val="FFFFFF"/>
              </a:highlight>
              <a:latin typeface="Arial"/>
              <a:ea typeface="Arial"/>
              <a:cs typeface="Arial"/>
              <a:sym typeface="Arial"/>
            </a:endParaRPr>
          </a:p>
          <a:p>
            <a:pPr indent="0" lvl="0" marL="0" rtl="0" algn="l">
              <a:spcBef>
                <a:spcPts val="360"/>
              </a:spcBef>
              <a:spcAft>
                <a:spcPts val="0"/>
              </a:spcAft>
              <a:buNone/>
            </a:pPr>
            <a:r>
              <a:t/>
            </a:r>
            <a:endParaRPr>
              <a:solidFill>
                <a:srgbClr val="202124"/>
              </a:solidFill>
              <a:highlight>
                <a:srgbClr val="FFFFFF"/>
              </a:highlight>
              <a:latin typeface="Arial"/>
              <a:ea typeface="Arial"/>
              <a:cs typeface="Arial"/>
              <a:sym typeface="Arial"/>
            </a:endParaRPr>
          </a:p>
          <a:p>
            <a:pPr indent="0" lvl="0" marL="0" rtl="0" algn="l">
              <a:spcBef>
                <a:spcPts val="360"/>
              </a:spcBef>
              <a:spcAft>
                <a:spcPts val="0"/>
              </a:spcAft>
              <a:buNone/>
            </a:pPr>
            <a:r>
              <a:rPr lang="en-US">
                <a:solidFill>
                  <a:srgbClr val="202124"/>
                </a:solidFill>
                <a:highlight>
                  <a:srgbClr val="FFFFFF"/>
                </a:highlight>
                <a:latin typeface="Arial"/>
                <a:ea typeface="Arial"/>
                <a:cs typeface="Arial"/>
                <a:sym typeface="Arial"/>
              </a:rPr>
              <a:t>It is a kind of y=mx+c relation where output depends only on one parameter .</a:t>
            </a:r>
            <a:endParaRPr>
              <a:solidFill>
                <a:srgbClr val="202124"/>
              </a:solidFill>
              <a:highlight>
                <a:srgbClr val="FFFFFF"/>
              </a:highlight>
              <a:latin typeface="Arial"/>
              <a:ea typeface="Arial"/>
              <a:cs typeface="Arial"/>
              <a:sym typeface="Arial"/>
            </a:endParaRPr>
          </a:p>
          <a:p>
            <a:pPr indent="0" lvl="0" marL="0" rtl="0" algn="l">
              <a:spcBef>
                <a:spcPts val="360"/>
              </a:spcBef>
              <a:spcAft>
                <a:spcPts val="0"/>
              </a:spcAft>
              <a:buNone/>
            </a:pPr>
            <a:r>
              <a:rPr lang="en-US">
                <a:solidFill>
                  <a:srgbClr val="202124"/>
                </a:solidFill>
                <a:highlight>
                  <a:srgbClr val="FFFFFF"/>
                </a:highlight>
                <a:latin typeface="Arial"/>
                <a:ea typeface="Arial"/>
                <a:cs typeface="Arial"/>
                <a:sym typeface="Arial"/>
              </a:rPr>
              <a:t> </a:t>
            </a:r>
            <a:endParaRPr>
              <a:solidFill>
                <a:srgbClr val="202124"/>
              </a:solidFill>
              <a:highlight>
                <a:srgbClr val="FFFFFF"/>
              </a:highlight>
              <a:latin typeface="Arial"/>
              <a:ea typeface="Arial"/>
              <a:cs typeface="Arial"/>
              <a:sym typeface="Arial"/>
            </a:endParaRPr>
          </a:p>
          <a:p>
            <a:pPr indent="0" lvl="0" marL="0" rtl="0" algn="l">
              <a:spcBef>
                <a:spcPts val="360"/>
              </a:spcBef>
              <a:spcAft>
                <a:spcPts val="0"/>
              </a:spcAft>
              <a:buNone/>
            </a:pPr>
            <a:r>
              <a:rPr lang="en-US"/>
              <a:t>We did this to find the relation between the various input parameters with the output parameter.How does it effects the output .</a:t>
            </a:r>
            <a:endParaRPr/>
          </a:p>
        </p:txBody>
      </p:sp>
      <p:sp>
        <p:nvSpPr>
          <p:cNvPr id="457" name="Google Shape;457;gd29ff5f785_0_76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d29ff5f785_0_7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d29ff5f785_0_7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1" name="Google Shape;471;gd29ff5f785_0_77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d6c9ef78ff_1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d6c9ef78ff_1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3" name="Google Shape;483;gd6c9ef78ff_1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d29ff5f785_0_8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d29ff5f785_0_8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7" name="Google Shape;497;gd29ff5f785_0_80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d2ba7a894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d2ba7a894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solidFill>
                  <a:srgbClr val="333333"/>
                </a:solidFill>
                <a:highlight>
                  <a:srgbClr val="FFFFFF"/>
                </a:highlight>
                <a:latin typeface="Roboto"/>
                <a:ea typeface="Roboto"/>
                <a:cs typeface="Roboto"/>
                <a:sym typeface="Roboto"/>
              </a:rPr>
              <a:t>This formalization is the basis for structuring problems that are solved with reinforcement learning.</a:t>
            </a:r>
            <a:endParaRPr sz="1100">
              <a:solidFill>
                <a:srgbClr val="333333"/>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US" sz="1300">
                <a:solidFill>
                  <a:srgbClr val="333333"/>
                </a:solidFill>
                <a:highlight>
                  <a:srgbClr val="FFFFFF"/>
                </a:highlight>
                <a:latin typeface="Roboto"/>
                <a:ea typeface="Roboto"/>
                <a:cs typeface="Roboto"/>
                <a:sym typeface="Roboto"/>
              </a:rPr>
              <a:t>In an MDP, we have a decision maker, called an </a:t>
            </a:r>
            <a:r>
              <a:rPr i="1" lang="en-US" sz="1300">
                <a:solidFill>
                  <a:srgbClr val="333333"/>
                </a:solidFill>
                <a:highlight>
                  <a:srgbClr val="FFFFFF"/>
                </a:highlight>
                <a:latin typeface="Roboto"/>
                <a:ea typeface="Roboto"/>
                <a:cs typeface="Roboto"/>
                <a:sym typeface="Roboto"/>
              </a:rPr>
              <a:t>agent</a:t>
            </a:r>
            <a:r>
              <a:rPr lang="en-US" sz="1300">
                <a:solidFill>
                  <a:srgbClr val="333333"/>
                </a:solidFill>
                <a:highlight>
                  <a:srgbClr val="FFFFFF"/>
                </a:highlight>
                <a:latin typeface="Roboto"/>
                <a:ea typeface="Roboto"/>
                <a:cs typeface="Roboto"/>
                <a:sym typeface="Roboto"/>
              </a:rPr>
              <a:t>, that interacts with the </a:t>
            </a:r>
            <a:r>
              <a:rPr i="1" lang="en-US" sz="1300">
                <a:solidFill>
                  <a:srgbClr val="333333"/>
                </a:solidFill>
                <a:highlight>
                  <a:srgbClr val="FFFFFF"/>
                </a:highlight>
                <a:latin typeface="Roboto"/>
                <a:ea typeface="Roboto"/>
                <a:cs typeface="Roboto"/>
                <a:sym typeface="Roboto"/>
              </a:rPr>
              <a:t>environment</a:t>
            </a:r>
            <a:r>
              <a:rPr lang="en-US" sz="1300">
                <a:solidFill>
                  <a:srgbClr val="333333"/>
                </a:solidFill>
                <a:highlight>
                  <a:srgbClr val="FFFFFF"/>
                </a:highlight>
                <a:latin typeface="Roboto"/>
                <a:ea typeface="Roboto"/>
                <a:cs typeface="Roboto"/>
                <a:sym typeface="Roboto"/>
              </a:rPr>
              <a:t> it's placed in. These interactions occur sequentially over time. At each time step, the agent will get some representation of the environment's </a:t>
            </a:r>
            <a:r>
              <a:rPr i="1" lang="en-US" sz="1300">
                <a:solidFill>
                  <a:srgbClr val="333333"/>
                </a:solidFill>
                <a:highlight>
                  <a:srgbClr val="FFFFFF"/>
                </a:highlight>
                <a:latin typeface="Roboto"/>
                <a:ea typeface="Roboto"/>
                <a:cs typeface="Roboto"/>
                <a:sym typeface="Roboto"/>
              </a:rPr>
              <a:t>state</a:t>
            </a:r>
            <a:r>
              <a:rPr lang="en-US" sz="1300">
                <a:solidFill>
                  <a:srgbClr val="333333"/>
                </a:solidFill>
                <a:highlight>
                  <a:srgbClr val="FFFFFF"/>
                </a:highlight>
                <a:latin typeface="Roboto"/>
                <a:ea typeface="Roboto"/>
                <a:cs typeface="Roboto"/>
                <a:sym typeface="Roboto"/>
              </a:rPr>
              <a:t>. Given this representation, the agent selects an </a:t>
            </a:r>
            <a:r>
              <a:rPr i="1" lang="en-US" sz="1300">
                <a:solidFill>
                  <a:srgbClr val="333333"/>
                </a:solidFill>
                <a:highlight>
                  <a:srgbClr val="FFFFFF"/>
                </a:highlight>
                <a:latin typeface="Roboto"/>
                <a:ea typeface="Roboto"/>
                <a:cs typeface="Roboto"/>
                <a:sym typeface="Roboto"/>
              </a:rPr>
              <a:t>action</a:t>
            </a:r>
            <a:r>
              <a:rPr lang="en-US" sz="1300">
                <a:solidFill>
                  <a:srgbClr val="333333"/>
                </a:solidFill>
                <a:highlight>
                  <a:srgbClr val="FFFFFF"/>
                </a:highlight>
                <a:latin typeface="Roboto"/>
                <a:ea typeface="Roboto"/>
                <a:cs typeface="Roboto"/>
                <a:sym typeface="Roboto"/>
              </a:rPr>
              <a:t> to take. The environment is then transitioned into a new state, and the agent is given a </a:t>
            </a:r>
            <a:r>
              <a:rPr i="1" lang="en-US" sz="1300">
                <a:solidFill>
                  <a:srgbClr val="333333"/>
                </a:solidFill>
                <a:highlight>
                  <a:srgbClr val="FFFFFF"/>
                </a:highlight>
                <a:latin typeface="Roboto"/>
                <a:ea typeface="Roboto"/>
                <a:cs typeface="Roboto"/>
                <a:sym typeface="Roboto"/>
              </a:rPr>
              <a:t>reward</a:t>
            </a:r>
            <a:r>
              <a:rPr lang="en-US" sz="1300">
                <a:solidFill>
                  <a:srgbClr val="333333"/>
                </a:solidFill>
                <a:highlight>
                  <a:srgbClr val="FFFFFF"/>
                </a:highlight>
                <a:latin typeface="Roboto"/>
                <a:ea typeface="Roboto"/>
                <a:cs typeface="Roboto"/>
                <a:sym typeface="Roboto"/>
              </a:rPr>
              <a:t> as a consequence of the previous action.</a:t>
            </a:r>
            <a:endParaRPr sz="1300">
              <a:solidFill>
                <a:srgbClr val="33333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US" sz="1300">
                <a:solidFill>
                  <a:srgbClr val="333333"/>
                </a:solidFill>
                <a:highlight>
                  <a:srgbClr val="FFFFFF"/>
                </a:highlight>
                <a:latin typeface="Roboto"/>
                <a:ea typeface="Roboto"/>
                <a:cs typeface="Roboto"/>
                <a:sym typeface="Roboto"/>
              </a:rPr>
              <a:t>Throughout this process, it is the agent's goal to maximize the total amount of rewards that it receives from taking actions in given states</a:t>
            </a:r>
            <a:endParaRPr sz="1300">
              <a:solidFill>
                <a:srgbClr val="33333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33333"/>
              </a:solidFill>
              <a:highlight>
                <a:srgbClr val="FFFFFF"/>
              </a:highlight>
              <a:latin typeface="Roboto"/>
              <a:ea typeface="Roboto"/>
              <a:cs typeface="Roboto"/>
              <a:sym typeface="Roboto"/>
            </a:endParaRPr>
          </a:p>
          <a:p>
            <a:pPr indent="0" lvl="0" marL="0" rtl="0" algn="l">
              <a:spcBef>
                <a:spcPts val="360"/>
              </a:spcBef>
              <a:spcAft>
                <a:spcPts val="0"/>
              </a:spcAft>
              <a:buNone/>
            </a:pPr>
            <a:r>
              <a:t/>
            </a:r>
            <a:endParaRPr/>
          </a:p>
        </p:txBody>
      </p:sp>
      <p:sp>
        <p:nvSpPr>
          <p:cNvPr id="509" name="Google Shape;509;gd2ba7a894b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d2ffeec02c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d2ffeec02c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2" name="Google Shape;522;gd2ffeec02c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d2ba7a894b_0_39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d2ba7a894b_0_3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04800" lvl="0" marL="457200" rtl="0" algn="l">
              <a:lnSpc>
                <a:spcPct val="115000"/>
              </a:lnSpc>
              <a:spcBef>
                <a:spcPts val="0"/>
              </a:spcBef>
              <a:spcAft>
                <a:spcPts val="0"/>
              </a:spcAft>
              <a:buClr>
                <a:schemeClr val="dk1"/>
              </a:buClr>
              <a:buSzPts val="1200"/>
              <a:buChar char="➢"/>
            </a:pPr>
            <a:r>
              <a:rPr lang="en-US">
                <a:latin typeface="Arial"/>
                <a:ea typeface="Arial"/>
                <a:cs typeface="Arial"/>
                <a:sym typeface="Arial"/>
              </a:rPr>
              <a:t>Initialise- size of cache, number of requests, reward value, learning rate and the cache</a:t>
            </a:r>
            <a:endParaRPr>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Char char="➢"/>
            </a:pPr>
            <a:r>
              <a:rPr lang="en-US">
                <a:latin typeface="Arial"/>
                <a:ea typeface="Arial"/>
                <a:cs typeface="Arial"/>
                <a:sym typeface="Arial"/>
              </a:rPr>
              <a:t>Q-table: maintains record of all the values present in the cache. Initialise the dimensions of q-table and update it periodically</a:t>
            </a:r>
            <a:endParaRPr>
              <a:latin typeface="Arial"/>
              <a:ea typeface="Arial"/>
              <a:cs typeface="Arial"/>
              <a:sym typeface="Arial"/>
            </a:endParaRPr>
          </a:p>
          <a:p>
            <a:pPr indent="-266700" lvl="0" marL="457200" rtl="0" algn="l">
              <a:lnSpc>
                <a:spcPct val="115000"/>
              </a:lnSpc>
              <a:spcBef>
                <a:spcPts val="0"/>
              </a:spcBef>
              <a:spcAft>
                <a:spcPts val="0"/>
              </a:spcAft>
              <a:buClr>
                <a:schemeClr val="dk1"/>
              </a:buClr>
              <a:buSzPts val="600"/>
              <a:buChar char="➢"/>
            </a:pPr>
            <a:r>
              <a:rPr lang="en-US">
                <a:latin typeface="Arial"/>
                <a:ea typeface="Arial"/>
                <a:cs typeface="Arial"/>
                <a:sym typeface="Arial"/>
              </a:rPr>
              <a:t>Check if requested page is in cache, update counter:</a:t>
            </a:r>
            <a:endParaRPr>
              <a:latin typeface="Arial"/>
              <a:ea typeface="Arial"/>
              <a:cs typeface="Arial"/>
              <a:sym typeface="Arial"/>
            </a:endParaRPr>
          </a:p>
          <a:p>
            <a:pPr indent="-304800" lvl="1" marL="914400" rtl="0" algn="l">
              <a:lnSpc>
                <a:spcPct val="115000"/>
              </a:lnSpc>
              <a:spcBef>
                <a:spcPts val="0"/>
              </a:spcBef>
              <a:spcAft>
                <a:spcPts val="0"/>
              </a:spcAft>
              <a:buClr>
                <a:schemeClr val="dk1"/>
              </a:buClr>
              <a:buSzPts val="1200"/>
              <a:buChar char="○"/>
            </a:pPr>
            <a:r>
              <a:rPr lang="en-US">
                <a:latin typeface="Arial"/>
                <a:ea typeface="Arial"/>
                <a:cs typeface="Arial"/>
                <a:sym typeface="Arial"/>
              </a:rPr>
              <a:t>Page is present-&gt; Action is a HIT, increment hit counter </a:t>
            </a:r>
            <a:endParaRPr>
              <a:latin typeface="Arial"/>
              <a:ea typeface="Arial"/>
              <a:cs typeface="Arial"/>
              <a:sym typeface="Arial"/>
            </a:endParaRPr>
          </a:p>
          <a:p>
            <a:pPr indent="-304800" lvl="2" marL="1371600" rtl="0" algn="l">
              <a:lnSpc>
                <a:spcPct val="115000"/>
              </a:lnSpc>
              <a:spcBef>
                <a:spcPts val="0"/>
              </a:spcBef>
              <a:spcAft>
                <a:spcPts val="0"/>
              </a:spcAft>
              <a:buClr>
                <a:schemeClr val="dk1"/>
              </a:buClr>
              <a:buSzPts val="1200"/>
              <a:buChar char="■"/>
            </a:pPr>
            <a:r>
              <a:rPr lang="en-US">
                <a:latin typeface="Arial"/>
                <a:ea typeface="Arial"/>
                <a:cs typeface="Arial"/>
                <a:sym typeface="Arial"/>
              </a:rPr>
              <a:t>If page is requested many times-&gt; high frequency and size of requested page is large, add extra reward</a:t>
            </a:r>
            <a:endParaRPr>
              <a:latin typeface="Arial"/>
              <a:ea typeface="Arial"/>
              <a:cs typeface="Arial"/>
              <a:sym typeface="Arial"/>
            </a:endParaRPr>
          </a:p>
          <a:p>
            <a:pPr indent="-304800" lvl="2" marL="1371600" rtl="0" algn="l">
              <a:lnSpc>
                <a:spcPct val="115000"/>
              </a:lnSpc>
              <a:spcBef>
                <a:spcPts val="0"/>
              </a:spcBef>
              <a:spcAft>
                <a:spcPts val="0"/>
              </a:spcAft>
              <a:buClr>
                <a:schemeClr val="dk1"/>
              </a:buClr>
              <a:buSzPts val="1200"/>
              <a:buChar char="■"/>
            </a:pPr>
            <a:r>
              <a:rPr lang="en-US">
                <a:latin typeface="Arial"/>
                <a:ea typeface="Arial"/>
                <a:cs typeface="Arial"/>
                <a:sym typeface="Arial"/>
              </a:rPr>
              <a:t>Else give base reward</a:t>
            </a:r>
            <a:endParaRPr>
              <a:latin typeface="Arial"/>
              <a:ea typeface="Arial"/>
              <a:cs typeface="Arial"/>
              <a:sym typeface="Arial"/>
            </a:endParaRPr>
          </a:p>
          <a:p>
            <a:pPr indent="-273050" lvl="0" marL="457200" rtl="0" algn="l">
              <a:lnSpc>
                <a:spcPct val="115000"/>
              </a:lnSpc>
              <a:spcBef>
                <a:spcPts val="0"/>
              </a:spcBef>
              <a:spcAft>
                <a:spcPts val="0"/>
              </a:spcAft>
              <a:buClr>
                <a:schemeClr val="dk1"/>
              </a:buClr>
              <a:buSzPts val="700"/>
              <a:buChar char="➢"/>
            </a:pPr>
            <a:r>
              <a:rPr lang="en-US" sz="700">
                <a:latin typeface="Arial"/>
                <a:ea typeface="Arial"/>
                <a:cs typeface="Arial"/>
                <a:sym typeface="Arial"/>
              </a:rPr>
              <a:t>Page is not present-&gt; Action is a Miss and decrease the reward value</a:t>
            </a:r>
            <a:endParaRPr sz="700">
              <a:latin typeface="Arial"/>
              <a:ea typeface="Arial"/>
              <a:cs typeface="Arial"/>
              <a:sym typeface="Arial"/>
            </a:endParaRPr>
          </a:p>
          <a:p>
            <a:pPr indent="-273050" lvl="1" marL="914400" rtl="0" algn="l">
              <a:lnSpc>
                <a:spcPct val="115000"/>
              </a:lnSpc>
              <a:spcBef>
                <a:spcPts val="0"/>
              </a:spcBef>
              <a:spcAft>
                <a:spcPts val="0"/>
              </a:spcAft>
              <a:buClr>
                <a:schemeClr val="dk1"/>
              </a:buClr>
              <a:buSzPts val="700"/>
              <a:buChar char="○"/>
            </a:pPr>
            <a:r>
              <a:rPr lang="en-US" sz="700">
                <a:latin typeface="Arial"/>
                <a:ea typeface="Arial"/>
                <a:cs typeface="Arial"/>
                <a:sym typeface="Arial"/>
              </a:rPr>
              <a:t>Add the page in cache if space is available</a:t>
            </a:r>
            <a:endParaRPr sz="700">
              <a:latin typeface="Arial"/>
              <a:ea typeface="Arial"/>
              <a:cs typeface="Arial"/>
              <a:sym typeface="Arial"/>
            </a:endParaRPr>
          </a:p>
          <a:p>
            <a:pPr indent="-273050" lvl="1" marL="914400" rtl="0" algn="l">
              <a:lnSpc>
                <a:spcPct val="115000"/>
              </a:lnSpc>
              <a:spcBef>
                <a:spcPts val="0"/>
              </a:spcBef>
              <a:spcAft>
                <a:spcPts val="0"/>
              </a:spcAft>
              <a:buClr>
                <a:schemeClr val="dk1"/>
              </a:buClr>
              <a:buSzPts val="700"/>
              <a:buChar char="○"/>
            </a:pPr>
            <a:r>
              <a:rPr lang="en-US" sz="700">
                <a:latin typeface="Arial"/>
                <a:ea typeface="Arial"/>
                <a:cs typeface="Arial"/>
                <a:sym typeface="Arial"/>
              </a:rPr>
              <a:t>If previously stored pages in cache is present in q-table, remove the page with minimum value and add new page in its location</a:t>
            </a:r>
            <a:endParaRPr sz="700">
              <a:latin typeface="Arial"/>
              <a:ea typeface="Arial"/>
              <a:cs typeface="Arial"/>
              <a:sym typeface="Arial"/>
            </a:endParaRPr>
          </a:p>
          <a:p>
            <a:pPr indent="-285750" lvl="1" marL="914400" rtl="0" algn="l">
              <a:lnSpc>
                <a:spcPct val="115000"/>
              </a:lnSpc>
              <a:spcBef>
                <a:spcPts val="0"/>
              </a:spcBef>
              <a:spcAft>
                <a:spcPts val="0"/>
              </a:spcAft>
              <a:buClr>
                <a:schemeClr val="dk1"/>
              </a:buClr>
              <a:buSzPts val="900"/>
              <a:buChar char="○"/>
            </a:pPr>
            <a:r>
              <a:rPr lang="en-US" sz="900">
                <a:latin typeface="Arial"/>
                <a:ea typeface="Arial"/>
                <a:cs typeface="Arial"/>
                <a:sym typeface="Arial"/>
              </a:rPr>
              <a:t>Else randomly remove a page in cache and add new page in its location</a:t>
            </a:r>
            <a:endParaRPr sz="900">
              <a:latin typeface="Arial"/>
              <a:ea typeface="Arial"/>
              <a:cs typeface="Arial"/>
              <a:sym typeface="Arial"/>
            </a:endParaRPr>
          </a:p>
          <a:p>
            <a:pPr indent="0" lvl="0" marL="1828800" rtl="0" algn="l">
              <a:lnSpc>
                <a:spcPct val="115000"/>
              </a:lnSpc>
              <a:spcBef>
                <a:spcPts val="1200"/>
              </a:spcBef>
              <a:spcAft>
                <a:spcPts val="0"/>
              </a:spcAft>
              <a:buClr>
                <a:schemeClr val="dk1"/>
              </a:buClr>
              <a:buSzPts val="1100"/>
              <a:buFont typeface="Arial"/>
              <a:buNone/>
            </a:pPr>
            <a:r>
              <a:t/>
            </a:r>
            <a:endParaRPr sz="1300">
              <a:latin typeface="Arial"/>
              <a:ea typeface="Arial"/>
              <a:cs typeface="Arial"/>
              <a:sym typeface="Arial"/>
            </a:endParaRPr>
          </a:p>
          <a:p>
            <a:pPr indent="-311150" lvl="0" marL="457200" rtl="0" algn="l">
              <a:lnSpc>
                <a:spcPct val="115000"/>
              </a:lnSpc>
              <a:spcBef>
                <a:spcPts val="1200"/>
              </a:spcBef>
              <a:spcAft>
                <a:spcPts val="0"/>
              </a:spcAft>
              <a:buClr>
                <a:schemeClr val="dk1"/>
              </a:buClr>
              <a:buSzPts val="1300"/>
              <a:buChar char="➢"/>
            </a:pPr>
            <a:r>
              <a:rPr lang="en-US" sz="1300">
                <a:latin typeface="Arial"/>
                <a:ea typeface="Arial"/>
                <a:cs typeface="Arial"/>
                <a:sym typeface="Arial"/>
              </a:rPr>
              <a:t>Update q-table with values in cache if counter value= size of cache</a:t>
            </a:r>
            <a:endParaRPr sz="1300">
              <a:latin typeface="Arial"/>
              <a:ea typeface="Arial"/>
              <a:cs typeface="Arial"/>
              <a:sym typeface="Arial"/>
            </a:endParaRPr>
          </a:p>
          <a:p>
            <a:pPr indent="-285750" lvl="0" marL="457200" rtl="0" algn="l">
              <a:lnSpc>
                <a:spcPct val="115000"/>
              </a:lnSpc>
              <a:spcBef>
                <a:spcPts val="0"/>
              </a:spcBef>
              <a:spcAft>
                <a:spcPts val="0"/>
              </a:spcAft>
              <a:buClr>
                <a:schemeClr val="dk1"/>
              </a:buClr>
              <a:buSzPts val="900"/>
              <a:buChar char="➢"/>
            </a:pPr>
            <a:r>
              <a:rPr lang="en-US" sz="900">
                <a:latin typeface="Arial"/>
                <a:ea typeface="Arial"/>
                <a:cs typeface="Arial"/>
                <a:sym typeface="Arial"/>
              </a:rPr>
              <a:t>Update the values for the requested page in q-table if action was a HIT </a:t>
            </a:r>
            <a:endParaRPr sz="900">
              <a:latin typeface="Arial"/>
              <a:ea typeface="Arial"/>
              <a:cs typeface="Arial"/>
              <a:sym typeface="Arial"/>
            </a:endParaRPr>
          </a:p>
          <a:p>
            <a:pPr indent="-285750" lvl="0" marL="457200" rtl="0" algn="l">
              <a:lnSpc>
                <a:spcPct val="115000"/>
              </a:lnSpc>
              <a:spcBef>
                <a:spcPts val="0"/>
              </a:spcBef>
              <a:spcAft>
                <a:spcPts val="0"/>
              </a:spcAft>
              <a:buClr>
                <a:schemeClr val="dk1"/>
              </a:buClr>
              <a:buSzPts val="900"/>
              <a:buChar char="➢"/>
            </a:pPr>
            <a:r>
              <a:rPr lang="en-US" sz="900">
                <a:latin typeface="Arial"/>
                <a:ea typeface="Arial"/>
                <a:cs typeface="Arial"/>
                <a:sym typeface="Arial"/>
              </a:rPr>
              <a:t>Else update values of previous pages present in cache, stored in q-table</a:t>
            </a:r>
            <a:endParaRPr sz="900">
              <a:latin typeface="Arial"/>
              <a:ea typeface="Arial"/>
              <a:cs typeface="Arial"/>
              <a:sym typeface="Arial"/>
            </a:endParaRPr>
          </a:p>
          <a:p>
            <a:pPr indent="0" lvl="0" marL="1371600" rtl="0" algn="l">
              <a:lnSpc>
                <a:spcPct val="115000"/>
              </a:lnSpc>
              <a:spcBef>
                <a:spcPts val="1200"/>
              </a:spcBef>
              <a:spcAft>
                <a:spcPts val="0"/>
              </a:spcAft>
              <a:buClr>
                <a:schemeClr val="dk1"/>
              </a:buClr>
              <a:buSzPts val="1100"/>
              <a:buFont typeface="Arial"/>
              <a:buNone/>
            </a:pPr>
            <a:r>
              <a:t/>
            </a:r>
            <a:endParaRPr sz="1300">
              <a:latin typeface="Arial"/>
              <a:ea typeface="Arial"/>
              <a:cs typeface="Arial"/>
              <a:sym typeface="Arial"/>
            </a:endParaRPr>
          </a:p>
          <a:p>
            <a:pPr indent="-311150" lvl="0" marL="457200" rtl="0" algn="l">
              <a:lnSpc>
                <a:spcPct val="115000"/>
              </a:lnSpc>
              <a:spcBef>
                <a:spcPts val="1200"/>
              </a:spcBef>
              <a:spcAft>
                <a:spcPts val="0"/>
              </a:spcAft>
              <a:buClr>
                <a:schemeClr val="dk1"/>
              </a:buClr>
              <a:buSzPts val="1300"/>
              <a:buChar char="➢"/>
            </a:pPr>
            <a:r>
              <a:rPr lang="en-US" sz="1300">
                <a:latin typeface="Arial"/>
                <a:ea typeface="Arial"/>
                <a:cs typeface="Arial"/>
                <a:sym typeface="Arial"/>
              </a:rPr>
              <a:t>Compute hit rate </a:t>
            </a:r>
            <a:endParaRPr sz="1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d2ba7a894b_0_42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d2ba7a894b_0_4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d2ffeec02c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d2ffeec02c_1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3" name="Google Shape;593;gd2ffeec02c_1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team,content,problem satatment,motivation,methodolgy,blockdiagram-explanation,working principal,delevirables,cocclusion,future work,timeline ,references</a:t>
            </a:r>
            <a:endParaRPr/>
          </a:p>
        </p:txBody>
      </p:sp>
      <p:sp>
        <p:nvSpPr>
          <p:cNvPr id="234" name="Google Shape;23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d2e12bfa85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d2e12bfa85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266700" lvl="0" marL="457200" rtl="0" algn="l">
              <a:lnSpc>
                <a:spcPct val="115000"/>
              </a:lnSpc>
              <a:spcBef>
                <a:spcPts val="0"/>
              </a:spcBef>
              <a:spcAft>
                <a:spcPts val="0"/>
              </a:spcAft>
              <a:buClr>
                <a:schemeClr val="dk1"/>
              </a:buClr>
              <a:buSzPts val="600"/>
              <a:buFont typeface="Times New Roman"/>
              <a:buChar char="●"/>
            </a:pPr>
            <a:r>
              <a:rPr lang="en-US" sz="600">
                <a:latin typeface="Times New Roman"/>
                <a:ea typeface="Times New Roman"/>
                <a:cs typeface="Times New Roman"/>
                <a:sym typeface="Times New Roman"/>
              </a:rPr>
              <a:t>We collected HTTP, FTP and video packets .</a:t>
            </a:r>
            <a:endParaRPr sz="600">
              <a:latin typeface="Times New Roman"/>
              <a:ea typeface="Times New Roman"/>
              <a:cs typeface="Times New Roman"/>
              <a:sym typeface="Times New Roman"/>
            </a:endParaRPr>
          </a:p>
          <a:p>
            <a:pPr indent="-266700" lvl="0" marL="457200" marR="9525" rtl="0" algn="l">
              <a:lnSpc>
                <a:spcPct val="150000"/>
              </a:lnSpc>
              <a:spcBef>
                <a:spcPts val="0"/>
              </a:spcBef>
              <a:spcAft>
                <a:spcPts val="0"/>
              </a:spcAft>
              <a:buClr>
                <a:schemeClr val="dk1"/>
              </a:buClr>
              <a:buSzPts val="600"/>
              <a:buFont typeface="Times New Roman"/>
              <a:buChar char="●"/>
            </a:pPr>
            <a:r>
              <a:rPr lang="en-US" sz="600">
                <a:latin typeface="Times New Roman"/>
                <a:ea typeface="Times New Roman"/>
                <a:cs typeface="Times New Roman"/>
                <a:sym typeface="Times New Roman"/>
              </a:rPr>
              <a:t>We observed the performance of caching algorithms on our updated dataset from which we can conclude that our dataset is suitable for small size caches.</a:t>
            </a:r>
            <a:endParaRPr sz="600">
              <a:latin typeface="Times New Roman"/>
              <a:ea typeface="Times New Roman"/>
              <a:cs typeface="Times New Roman"/>
              <a:sym typeface="Times New Roman"/>
            </a:endParaRPr>
          </a:p>
          <a:p>
            <a:pPr indent="-266700" lvl="0" marL="457200" marR="9525" rtl="0" algn="l">
              <a:lnSpc>
                <a:spcPct val="150000"/>
              </a:lnSpc>
              <a:spcBef>
                <a:spcPts val="360"/>
              </a:spcBef>
              <a:spcAft>
                <a:spcPts val="0"/>
              </a:spcAft>
              <a:buClr>
                <a:schemeClr val="dk1"/>
              </a:buClr>
              <a:buSzPts val="600"/>
              <a:buFont typeface="Times New Roman"/>
              <a:buChar char="●"/>
            </a:pPr>
            <a:r>
              <a:rPr lang="en-US" sz="600">
                <a:latin typeface="Times New Roman"/>
                <a:ea typeface="Times New Roman"/>
                <a:cs typeface="Times New Roman"/>
                <a:sym typeface="Times New Roman"/>
              </a:rPr>
              <a:t>We applied MLP and Multiple Regression to our updated dataset. We observed that both the algorithms was not giving us the output which was expected since  MLP was giving a very high hit rate due to small size of dataset and over-fitting while Multiple Regression was predicting an id when real id was given as input instead of evicting id’s when cache was full.</a:t>
            </a:r>
            <a:endParaRPr sz="600">
              <a:latin typeface="Times New Roman"/>
              <a:ea typeface="Times New Roman"/>
              <a:cs typeface="Times New Roman"/>
              <a:sym typeface="Times New Roman"/>
            </a:endParaRPr>
          </a:p>
          <a:p>
            <a:pPr indent="-266700" lvl="0" marL="457200" marR="9525" rtl="0" algn="l">
              <a:lnSpc>
                <a:spcPct val="150000"/>
              </a:lnSpc>
              <a:spcBef>
                <a:spcPts val="360"/>
              </a:spcBef>
              <a:spcAft>
                <a:spcPts val="0"/>
              </a:spcAft>
              <a:buClr>
                <a:schemeClr val="dk1"/>
              </a:buClr>
              <a:buSzPts val="600"/>
              <a:buFont typeface="Times New Roman"/>
              <a:buChar char="●"/>
            </a:pPr>
            <a:r>
              <a:rPr lang="en-US" sz="600">
                <a:latin typeface="Times New Roman"/>
                <a:ea typeface="Times New Roman"/>
                <a:cs typeface="Times New Roman"/>
                <a:sym typeface="Times New Roman"/>
              </a:rPr>
              <a:t>So since supervise and unsupervise was not working.We went for reinforcement learning model for our project.</a:t>
            </a:r>
            <a:endParaRPr sz="600">
              <a:latin typeface="Times New Roman"/>
              <a:ea typeface="Times New Roman"/>
              <a:cs typeface="Times New Roman"/>
              <a:sym typeface="Times New Roman"/>
            </a:endParaRPr>
          </a:p>
          <a:p>
            <a:pPr indent="0" lvl="0" marL="0" rtl="0" algn="l">
              <a:spcBef>
                <a:spcPts val="360"/>
              </a:spcBef>
              <a:spcAft>
                <a:spcPts val="0"/>
              </a:spcAft>
              <a:buNone/>
            </a:pPr>
            <a:r>
              <a:t/>
            </a:r>
            <a:endParaRPr sz="100"/>
          </a:p>
        </p:txBody>
      </p:sp>
      <p:sp>
        <p:nvSpPr>
          <p:cNvPr id="606" name="Google Shape;606;gd2e12bfa85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d6c9ef78ff_2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d6c9ef78ff_2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292100" lvl="0" marL="457200" marR="9525" rtl="0" algn="l">
              <a:lnSpc>
                <a:spcPct val="150000"/>
              </a:lnSpc>
              <a:spcBef>
                <a:spcPts val="360"/>
              </a:spcBef>
              <a:spcAft>
                <a:spcPts val="0"/>
              </a:spcAft>
              <a:buClr>
                <a:schemeClr val="dk1"/>
              </a:buClr>
              <a:buSzPts val="1000"/>
              <a:buFont typeface="Times New Roman"/>
              <a:buChar char="●"/>
            </a:pPr>
            <a:r>
              <a:rPr lang="en-US" sz="1000">
                <a:latin typeface="Times New Roman"/>
                <a:ea typeface="Times New Roman"/>
                <a:cs typeface="Times New Roman"/>
                <a:sym typeface="Times New Roman"/>
              </a:rPr>
              <a:t>On</a:t>
            </a:r>
            <a:r>
              <a:rPr b="1" lang="en-US" sz="1000">
                <a:latin typeface="Times New Roman"/>
                <a:ea typeface="Times New Roman"/>
                <a:cs typeface="Times New Roman"/>
                <a:sym typeface="Times New Roman"/>
              </a:rPr>
              <a:t> </a:t>
            </a:r>
            <a:r>
              <a:rPr lang="en-US" sz="1000">
                <a:latin typeface="Times New Roman"/>
                <a:ea typeface="Times New Roman"/>
                <a:cs typeface="Times New Roman"/>
                <a:sym typeface="Times New Roman"/>
              </a:rPr>
              <a:t>comparing</a:t>
            </a:r>
            <a:r>
              <a:rPr b="1" lang="en-US" sz="1000">
                <a:latin typeface="Times New Roman"/>
                <a:ea typeface="Times New Roman"/>
                <a:cs typeface="Times New Roman"/>
                <a:sym typeface="Times New Roman"/>
              </a:rPr>
              <a:t> </a:t>
            </a:r>
            <a:r>
              <a:rPr lang="en-US" sz="1000">
                <a:latin typeface="Times New Roman"/>
                <a:ea typeface="Times New Roman"/>
                <a:cs typeface="Times New Roman"/>
                <a:sym typeface="Times New Roman"/>
              </a:rPr>
              <a:t>the results of RL with algorithms like LRU, LFU and FIFO we noticed that without outliers present in the data the performance of RL is similar to that of LRU and FIFO algorithms with a hit rate of nearly 0.7. With outliers present in the data, we noticed that RL performs better than the rest of the algorithms.</a:t>
            </a:r>
            <a:endParaRPr sz="1000">
              <a:latin typeface="Times New Roman"/>
              <a:ea typeface="Times New Roman"/>
              <a:cs typeface="Times New Roman"/>
              <a:sym typeface="Times New Roman"/>
            </a:endParaRPr>
          </a:p>
          <a:p>
            <a:pPr indent="-292100" lvl="0" marL="457200" marR="9525" rtl="0" algn="l">
              <a:lnSpc>
                <a:spcPct val="150000"/>
              </a:lnSpc>
              <a:spcBef>
                <a:spcPts val="0"/>
              </a:spcBef>
              <a:spcAft>
                <a:spcPts val="0"/>
              </a:spcAft>
              <a:buClr>
                <a:schemeClr val="dk1"/>
              </a:buClr>
              <a:buSzPts val="1000"/>
              <a:buFont typeface="Times New Roman"/>
              <a:buChar char="●"/>
            </a:pPr>
            <a:r>
              <a:rPr lang="en-US" sz="1000">
                <a:latin typeface="Times New Roman"/>
                <a:ea typeface="Times New Roman"/>
                <a:cs typeface="Times New Roman"/>
                <a:sym typeface="Times New Roman"/>
              </a:rPr>
              <a:t>Thus we can conclude that the algorithm we used using unique id’s along with additional parameters like frequency and size for caching was a novel technique and its performance was comparable to the other algorithms more commonly used. </a:t>
            </a:r>
            <a:endParaRPr sz="1000">
              <a:latin typeface="Times New Roman"/>
              <a:ea typeface="Times New Roman"/>
              <a:cs typeface="Times New Roman"/>
              <a:sym typeface="Times New Roman"/>
            </a:endParaRPr>
          </a:p>
          <a:p>
            <a:pPr indent="-292100" lvl="0" marL="457200" marR="9525" rtl="0" algn="l">
              <a:lnSpc>
                <a:spcPct val="150000"/>
              </a:lnSpc>
              <a:spcBef>
                <a:spcPts val="360"/>
              </a:spcBef>
              <a:spcAft>
                <a:spcPts val="0"/>
              </a:spcAft>
              <a:buClr>
                <a:srgbClr val="595959"/>
              </a:buClr>
              <a:buSzPts val="1000"/>
              <a:buFont typeface="Times New Roman"/>
              <a:buChar char="●"/>
            </a:pPr>
            <a:r>
              <a:t/>
            </a:r>
            <a:endParaRPr sz="1000">
              <a:latin typeface="Times New Roman"/>
              <a:ea typeface="Times New Roman"/>
              <a:cs typeface="Times New Roman"/>
              <a:sym typeface="Times New Roman"/>
            </a:endParaRPr>
          </a:p>
          <a:p>
            <a:pPr indent="0" lvl="0" marL="0" rtl="0" algn="l">
              <a:spcBef>
                <a:spcPts val="360"/>
              </a:spcBef>
              <a:spcAft>
                <a:spcPts val="0"/>
              </a:spcAft>
              <a:buNone/>
            </a:pPr>
            <a:r>
              <a:t/>
            </a:r>
            <a:endParaRPr sz="1000"/>
          </a:p>
        </p:txBody>
      </p:sp>
      <p:sp>
        <p:nvSpPr>
          <p:cNvPr id="619" name="Google Shape;619;gd6c9ef78ff_2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d29ff5f785_0_8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d29ff5f785_0_8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30" name="Google Shape;630;gd29ff5f785_0_8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d6c9ef78ff_2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d6c9ef78ff_2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60" name="Google Shape;660;gd6c9ef78ff_2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d29ff5f785_0_2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d29ff5f785_0_2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7" name="Google Shape;697;gd29ff5f785_0_29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d29ff5f785_0_8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9" name="Google Shape;709;gd29ff5f785_0_8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10" name="Google Shape;710;gd29ff5f785_0_8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d29ff5f785_0_8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1" name="Google Shape;721;gd29ff5f785_0_8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after objective Suggestion from feasiibility ppt = suggestion from the previous ppt completed </a:t>
            </a:r>
            <a:endParaRPr/>
          </a:p>
          <a:p>
            <a:pPr indent="0" lvl="0" marL="0" rtl="0" algn="l">
              <a:lnSpc>
                <a:spcPct val="100000"/>
              </a:lnSpc>
              <a:spcBef>
                <a:spcPts val="360"/>
              </a:spcBef>
              <a:spcAft>
                <a:spcPts val="0"/>
              </a:spcAft>
              <a:buSzPts val="1400"/>
              <a:buNone/>
            </a:pPr>
            <a:r>
              <a:rPr lang="en-US"/>
              <a:t>objective of the project</a:t>
            </a:r>
            <a:endParaRPr/>
          </a:p>
          <a:p>
            <a:pPr indent="0" lvl="0" marL="0" rtl="0" algn="l">
              <a:lnSpc>
                <a:spcPct val="100000"/>
              </a:lnSpc>
              <a:spcBef>
                <a:spcPts val="360"/>
              </a:spcBef>
              <a:spcAft>
                <a:spcPts val="0"/>
              </a:spcAft>
              <a:buSzPts val="1400"/>
              <a:buNone/>
            </a:pPr>
            <a:r>
              <a:rPr lang="en-US"/>
              <a:t>add grant chart</a:t>
            </a:r>
            <a:endParaRPr/>
          </a:p>
          <a:p>
            <a:pPr indent="0" lvl="0" marL="0" rtl="0" algn="l">
              <a:lnSpc>
                <a:spcPct val="100000"/>
              </a:lnSpc>
              <a:spcBef>
                <a:spcPts val="360"/>
              </a:spcBef>
              <a:spcAft>
                <a:spcPts val="0"/>
              </a:spcAft>
              <a:buSzPts val="1400"/>
              <a:buNone/>
            </a:pPr>
            <a:r>
              <a:rPr lang="en-US"/>
              <a:t>add references</a:t>
            </a:r>
            <a:endParaRPr/>
          </a:p>
          <a:p>
            <a:pPr indent="0" lvl="0" marL="0" rtl="0" algn="l">
              <a:lnSpc>
                <a:spcPct val="100000"/>
              </a:lnSpc>
              <a:spcBef>
                <a:spcPts val="360"/>
              </a:spcBef>
              <a:spcAft>
                <a:spcPts val="0"/>
              </a:spcAft>
              <a:buSzPts val="1400"/>
              <a:buNone/>
            </a:pPr>
            <a:r>
              <a:rPr lang="en-US"/>
              <a:t>make block diagram</a:t>
            </a:r>
            <a:endParaRPr/>
          </a:p>
          <a:p>
            <a:pPr indent="0" lvl="0" marL="0" rtl="0" algn="l">
              <a:lnSpc>
                <a:spcPct val="100000"/>
              </a:lnSpc>
              <a:spcBef>
                <a:spcPts val="360"/>
              </a:spcBef>
              <a:spcAft>
                <a:spcPts val="0"/>
              </a:spcAft>
              <a:buSzPts val="1400"/>
              <a:buNone/>
            </a:pPr>
            <a:r>
              <a:rPr lang="en-US"/>
              <a:t>change future scope name</a:t>
            </a:r>
            <a:endParaRPr/>
          </a:p>
          <a:p>
            <a:pPr indent="0" lvl="0" marL="0" rtl="0" algn="l">
              <a:lnSpc>
                <a:spcPct val="100000"/>
              </a:lnSpc>
              <a:spcBef>
                <a:spcPts val="360"/>
              </a:spcBef>
              <a:spcAft>
                <a:spcPts val="0"/>
              </a:spcAft>
              <a:buSzPts val="1400"/>
              <a:buNone/>
            </a:pPr>
            <a:r>
              <a:rPr lang="en-US"/>
              <a:t>make block diagram for algorithm</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t/>
            </a:r>
            <a:endParaRPr/>
          </a:p>
        </p:txBody>
      </p:sp>
      <p:sp>
        <p:nvSpPr>
          <p:cNvPr id="722" name="Google Shape;722;gd29ff5f785_0_8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b1d0ebb13b_0_15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8" name="Google Shape;728;gb1d0ebb13b_0_15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04800" lvl="0" marL="457200" rtl="0" algn="l">
              <a:spcBef>
                <a:spcPts val="0"/>
              </a:spcBef>
              <a:spcAft>
                <a:spcPts val="0"/>
              </a:spcAft>
              <a:buClr>
                <a:schemeClr val="dk1"/>
              </a:buClr>
              <a:buSzPts val="1200"/>
              <a:buFont typeface="Times New Roman"/>
              <a:buChar char="●"/>
            </a:pPr>
            <a:r>
              <a:rPr lang="en-US">
                <a:latin typeface="Times New Roman"/>
                <a:ea typeface="Times New Roman"/>
                <a:cs typeface="Times New Roman"/>
                <a:sym typeface="Times New Roman"/>
              </a:rPr>
              <a:t>Algorithm has one cache size defined by the user and it creates four queues for keeping the track and one set as a cache. Hits and miss are calculated accordingly.</a:t>
            </a:r>
            <a:endParaRPr>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US">
                <a:latin typeface="Times New Roman"/>
                <a:ea typeface="Times New Roman"/>
                <a:cs typeface="Times New Roman"/>
                <a:sym typeface="Times New Roman"/>
              </a:rPr>
              <a:t>Steps:</a:t>
            </a:r>
            <a:endParaRPr>
              <a:latin typeface="Times New Roman"/>
              <a:ea typeface="Times New Roman"/>
              <a:cs typeface="Times New Roman"/>
              <a:sym typeface="Times New Roman"/>
            </a:endParaRPr>
          </a:p>
          <a:p>
            <a:pPr indent="457200" lvl="0" marL="0" rtl="0" algn="l">
              <a:spcBef>
                <a:spcPts val="0"/>
              </a:spcBef>
              <a:spcAft>
                <a:spcPts val="0"/>
              </a:spcAft>
              <a:buClr>
                <a:schemeClr val="dk1"/>
              </a:buClr>
              <a:buSzPts val="2400"/>
              <a:buFont typeface="Arial"/>
              <a:buNone/>
            </a:pPr>
            <a:r>
              <a:rPr lang="en-US">
                <a:latin typeface="Times New Roman"/>
                <a:ea typeface="Times New Roman"/>
                <a:cs typeface="Times New Roman"/>
                <a:sym typeface="Times New Roman"/>
              </a:rPr>
              <a:t>1) Page in LRU or LFU.</a:t>
            </a:r>
            <a:endParaRPr>
              <a:latin typeface="Times New Roman"/>
              <a:ea typeface="Times New Roman"/>
              <a:cs typeface="Times New Roman"/>
              <a:sym typeface="Times New Roman"/>
            </a:endParaRPr>
          </a:p>
          <a:p>
            <a:pPr indent="457200" lvl="0" marL="0" rtl="0" algn="l">
              <a:spcBef>
                <a:spcPts val="0"/>
              </a:spcBef>
              <a:spcAft>
                <a:spcPts val="0"/>
              </a:spcAft>
              <a:buClr>
                <a:schemeClr val="dk1"/>
              </a:buClr>
              <a:buSzPts val="2400"/>
              <a:buFont typeface="Arial"/>
              <a:buNone/>
            </a:pPr>
            <a:r>
              <a:rPr lang="en-US">
                <a:latin typeface="Times New Roman"/>
                <a:ea typeface="Times New Roman"/>
                <a:cs typeface="Times New Roman"/>
                <a:sym typeface="Times New Roman"/>
              </a:rPr>
              <a:t>2) Page in evicted LRU.</a:t>
            </a:r>
            <a:endParaRPr>
              <a:latin typeface="Times New Roman"/>
              <a:ea typeface="Times New Roman"/>
              <a:cs typeface="Times New Roman"/>
              <a:sym typeface="Times New Roman"/>
            </a:endParaRPr>
          </a:p>
          <a:p>
            <a:pPr indent="457200" lvl="0" marL="0" rtl="0" algn="l">
              <a:spcBef>
                <a:spcPts val="0"/>
              </a:spcBef>
              <a:spcAft>
                <a:spcPts val="0"/>
              </a:spcAft>
              <a:buClr>
                <a:schemeClr val="dk1"/>
              </a:buClr>
              <a:buSzPts val="2400"/>
              <a:buFont typeface="Arial"/>
              <a:buNone/>
            </a:pPr>
            <a:r>
              <a:rPr lang="en-US">
                <a:latin typeface="Times New Roman"/>
                <a:ea typeface="Times New Roman"/>
                <a:cs typeface="Times New Roman"/>
                <a:sym typeface="Times New Roman"/>
              </a:rPr>
              <a:t>3) Page in evicted LFU.</a:t>
            </a:r>
            <a:endParaRPr>
              <a:latin typeface="Times New Roman"/>
              <a:ea typeface="Times New Roman"/>
              <a:cs typeface="Times New Roman"/>
              <a:sym typeface="Times New Roman"/>
            </a:endParaRPr>
          </a:p>
          <a:p>
            <a:pPr indent="457200" lvl="0" marL="0" rtl="0" algn="l">
              <a:spcBef>
                <a:spcPts val="0"/>
              </a:spcBef>
              <a:spcAft>
                <a:spcPts val="0"/>
              </a:spcAft>
              <a:buClr>
                <a:schemeClr val="dk1"/>
              </a:buClr>
              <a:buSzPts val="2400"/>
              <a:buFont typeface="Arial"/>
              <a:buNone/>
            </a:pPr>
            <a:r>
              <a:rPr lang="en-US">
                <a:latin typeface="Times New Roman"/>
                <a:ea typeface="Times New Roman"/>
                <a:cs typeface="Times New Roman"/>
                <a:sym typeface="Times New Roman"/>
              </a:rPr>
              <a:t>4) Page not in any of the four queues.</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Adaptive replacement Algorithm (ARC):</a:t>
            </a:r>
            <a:endParaRPr sz="1100">
              <a:latin typeface="Arial"/>
              <a:ea typeface="Arial"/>
              <a:cs typeface="Arial"/>
              <a:sym typeface="Arial"/>
            </a:endParaRPr>
          </a:p>
          <a:p>
            <a:pPr indent="-22860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1)</a:t>
            </a:r>
            <a:r>
              <a:rPr lang="en-US" sz="700">
                <a:latin typeface="Arial"/>
                <a:ea typeface="Arial"/>
                <a:cs typeface="Arial"/>
                <a:sym typeface="Arial"/>
              </a:rPr>
              <a:t>      </a:t>
            </a:r>
            <a:r>
              <a:rPr lang="en-US" sz="1100">
                <a:latin typeface="Arial"/>
                <a:ea typeface="Arial"/>
                <a:cs typeface="Arial"/>
                <a:sym typeface="Arial"/>
              </a:rPr>
              <a:t>It considers LRU, LFU, Evicted LRU and Evicted LFU.</a:t>
            </a:r>
            <a:endParaRPr sz="1100">
              <a:latin typeface="Arial"/>
              <a:ea typeface="Arial"/>
              <a:cs typeface="Arial"/>
              <a:sym typeface="Arial"/>
            </a:endParaRPr>
          </a:p>
          <a:p>
            <a:pPr indent="-22860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2)</a:t>
            </a:r>
            <a:r>
              <a:rPr lang="en-US" sz="700">
                <a:latin typeface="Arial"/>
                <a:ea typeface="Arial"/>
                <a:cs typeface="Arial"/>
                <a:sym typeface="Arial"/>
              </a:rPr>
              <a:t>      </a:t>
            </a:r>
            <a:r>
              <a:rPr lang="en-US" sz="1100">
                <a:latin typeface="Arial"/>
                <a:ea typeface="Arial"/>
                <a:cs typeface="Arial"/>
                <a:sym typeface="Arial"/>
              </a:rPr>
              <a:t>If item in LRU or LFU, remove it from respective cache and add it in LFU. Increase hit count.</a:t>
            </a:r>
            <a:endParaRPr sz="1100">
              <a:latin typeface="Arial"/>
              <a:ea typeface="Arial"/>
              <a:cs typeface="Arial"/>
              <a:sym typeface="Arial"/>
            </a:endParaRPr>
          </a:p>
          <a:p>
            <a:pPr indent="-22860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3)</a:t>
            </a:r>
            <a:r>
              <a:rPr lang="en-US" sz="700">
                <a:latin typeface="Arial"/>
                <a:ea typeface="Arial"/>
                <a:cs typeface="Arial"/>
                <a:sym typeface="Arial"/>
              </a:rPr>
              <a:t>      </a:t>
            </a:r>
            <a:r>
              <a:rPr lang="en-US" sz="1100">
                <a:latin typeface="Arial"/>
                <a:ea typeface="Arial"/>
                <a:cs typeface="Arial"/>
                <a:sym typeface="Arial"/>
              </a:rPr>
              <a:t>If item in evicted LRU: Alter the size of recency cache size, remove from evicted LRU and add it in LFU. Add it in cache and increase miss count.</a:t>
            </a:r>
            <a:endParaRPr sz="1100">
              <a:latin typeface="Arial"/>
              <a:ea typeface="Arial"/>
              <a:cs typeface="Arial"/>
              <a:sym typeface="Arial"/>
            </a:endParaRPr>
          </a:p>
          <a:p>
            <a:pPr indent="-22860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4)</a:t>
            </a:r>
            <a:r>
              <a:rPr lang="en-US" sz="700">
                <a:latin typeface="Arial"/>
                <a:ea typeface="Arial"/>
                <a:cs typeface="Arial"/>
                <a:sym typeface="Arial"/>
              </a:rPr>
              <a:t>      </a:t>
            </a:r>
            <a:r>
              <a:rPr lang="en-US" sz="1100">
                <a:latin typeface="Arial"/>
                <a:ea typeface="Arial"/>
                <a:cs typeface="Arial"/>
                <a:sym typeface="Arial"/>
              </a:rPr>
              <a:t>If item in evicted LFU, alter recency cache size, remove from evicted LFU and add it in LFU. Increase the miss count.</a:t>
            </a:r>
            <a:endParaRPr sz="1100">
              <a:latin typeface="Arial"/>
              <a:ea typeface="Arial"/>
              <a:cs typeface="Arial"/>
              <a:sym typeface="Arial"/>
            </a:endParaRPr>
          </a:p>
          <a:p>
            <a:pPr indent="-22860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5)</a:t>
            </a:r>
            <a:r>
              <a:rPr lang="en-US" sz="700">
                <a:latin typeface="Arial"/>
                <a:ea typeface="Arial"/>
                <a:cs typeface="Arial"/>
                <a:sym typeface="Arial"/>
              </a:rPr>
              <a:t>      </a:t>
            </a:r>
            <a:r>
              <a:rPr lang="en-US" sz="1100">
                <a:latin typeface="Arial"/>
                <a:ea typeface="Arial"/>
                <a:cs typeface="Arial"/>
                <a:sym typeface="Arial"/>
              </a:rPr>
              <a:t>If new item: if size of LRU+evicted LRU=cache size</a:t>
            </a:r>
            <a:endParaRPr sz="1100">
              <a:latin typeface="Arial"/>
              <a:ea typeface="Arial"/>
              <a:cs typeface="Arial"/>
              <a:sym typeface="Arial"/>
            </a:endParaRPr>
          </a:p>
          <a:p>
            <a:pPr indent="0" lvl="0" marL="91440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If(recency&lt;cache):</a:t>
            </a:r>
            <a:endParaRPr sz="1100">
              <a:latin typeface="Arial"/>
              <a:ea typeface="Arial"/>
              <a:cs typeface="Arial"/>
              <a:sym typeface="Arial"/>
            </a:endParaRPr>
          </a:p>
          <a:p>
            <a:pPr indent="0" lvl="0" marL="91440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            	Remove item from evicted recency and add one item from recency to gost recency.</a:t>
            </a:r>
            <a:endParaRPr sz="1100">
              <a:latin typeface="Arial"/>
              <a:ea typeface="Arial"/>
              <a:cs typeface="Arial"/>
              <a:sym typeface="Arial"/>
            </a:endParaRPr>
          </a:p>
          <a:p>
            <a:pPr indent="0" lvl="0" marL="91440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Else:</a:t>
            </a:r>
            <a:endParaRPr sz="1100">
              <a:latin typeface="Arial"/>
              <a:ea typeface="Arial"/>
              <a:cs typeface="Arial"/>
              <a:sym typeface="Arial"/>
            </a:endParaRPr>
          </a:p>
          <a:p>
            <a:pPr indent="0" lvl="0" marL="91440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            	Just remove item from recency.</a:t>
            </a:r>
            <a:endParaRPr sz="1100">
              <a:latin typeface="Arial"/>
              <a:ea typeface="Arial"/>
              <a:cs typeface="Arial"/>
              <a:sym typeface="Arial"/>
            </a:endParaRPr>
          </a:p>
          <a:p>
            <a:pPr indent="0" lvl="0" marL="91440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If(r+g.r&gt;cache size and sum of all&gt; cach size):</a:t>
            </a:r>
            <a:endParaRPr sz="1100">
              <a:latin typeface="Arial"/>
              <a:ea typeface="Arial"/>
              <a:cs typeface="Arial"/>
              <a:sym typeface="Arial"/>
            </a:endParaRPr>
          </a:p>
          <a:p>
            <a:pPr indent="0" lvl="0" marL="91440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            	If(sum=2*cache):</a:t>
            </a:r>
            <a:endParaRPr sz="1100">
              <a:latin typeface="Arial"/>
              <a:ea typeface="Arial"/>
              <a:cs typeface="Arial"/>
              <a:sym typeface="Arial"/>
            </a:endParaRPr>
          </a:p>
          <a:p>
            <a:pPr indent="0" lvl="0" marL="91440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                            	Pop from ghost_frequency.</a:t>
            </a:r>
            <a:endParaRPr sz="1100">
              <a:latin typeface="Arial"/>
              <a:ea typeface="Arial"/>
              <a:cs typeface="Arial"/>
              <a:sym typeface="Arial"/>
            </a:endParaRPr>
          </a:p>
          <a:p>
            <a:pPr indent="0" lvl="0" marL="91440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                            	Add from freq to ghost frequency.</a:t>
            </a:r>
            <a:endParaRPr sz="1100">
              <a:latin typeface="Arial"/>
              <a:ea typeface="Arial"/>
              <a:cs typeface="Arial"/>
              <a:sym typeface="Arial"/>
            </a:endParaRPr>
          </a:p>
          <a:p>
            <a:pPr indent="0" lvl="0" marL="91440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                            	Remove from cache.</a:t>
            </a:r>
            <a:endParaRPr sz="1100">
              <a:latin typeface="Arial"/>
              <a:ea typeface="Arial"/>
              <a:cs typeface="Arial"/>
              <a:sym typeface="Arial"/>
            </a:endParaRPr>
          </a:p>
          <a:p>
            <a:pPr indent="457200" lvl="0" marL="0" rtl="0" algn="l">
              <a:spcBef>
                <a:spcPts val="1200"/>
              </a:spcBef>
              <a:spcAft>
                <a:spcPts val="0"/>
              </a:spcAft>
              <a:buClr>
                <a:schemeClr val="dk1"/>
              </a:buClr>
              <a:buSzPts val="2400"/>
              <a:buFont typeface="Arial"/>
              <a:buNone/>
            </a:pPr>
            <a:r>
              <a:t/>
            </a:r>
            <a:endParaRPr>
              <a:latin typeface="Times New Roman"/>
              <a:ea typeface="Times New Roman"/>
              <a:cs typeface="Times New Roman"/>
              <a:sym typeface="Times New Roman"/>
            </a:endParaRPr>
          </a:p>
        </p:txBody>
      </p:sp>
      <p:sp>
        <p:nvSpPr>
          <p:cNvPr id="729" name="Google Shape;729;gb1d0ebb13b_0_15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d29ff5f78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d29ff5f78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30200" lvl="0" marL="457200" rtl="0" algn="l">
              <a:spcBef>
                <a:spcPts val="360"/>
              </a:spcBef>
              <a:spcAft>
                <a:spcPts val="0"/>
              </a:spcAft>
              <a:buClr>
                <a:schemeClr val="dk1"/>
              </a:buClr>
              <a:buSzPts val="1600"/>
              <a:buChar char="●"/>
            </a:pPr>
            <a:r>
              <a:rPr lang="en-US"/>
              <a:t>Why we can’t use supervised learning algorithm for our project ?</a:t>
            </a:r>
            <a:endParaRPr/>
          </a:p>
          <a:p>
            <a:pPr indent="-330200" lvl="0" marL="457200" rtl="0" algn="l">
              <a:spcBef>
                <a:spcPts val="360"/>
              </a:spcBef>
              <a:spcAft>
                <a:spcPts val="0"/>
              </a:spcAft>
              <a:buClr>
                <a:schemeClr val="dk1"/>
              </a:buClr>
              <a:buSzPts val="1600"/>
              <a:buChar char="●"/>
            </a:pPr>
            <a:r>
              <a:rPr lang="en-US"/>
              <a:t>Based on various input parameters ,and the given size of cache , tell us which to evict .</a:t>
            </a:r>
            <a:endParaRPr sz="500">
              <a:solidFill>
                <a:srgbClr val="292929"/>
              </a:solidFill>
              <a:highlight>
                <a:srgbClr val="FFFFFF"/>
              </a:highlight>
              <a:latin typeface="Georgia"/>
              <a:ea typeface="Georgia"/>
              <a:cs typeface="Georgia"/>
              <a:sym typeface="Georgia"/>
            </a:endParaRPr>
          </a:p>
          <a:p>
            <a:pPr indent="-361950" lvl="0" marL="457200" rtl="0" algn="l">
              <a:spcBef>
                <a:spcPts val="0"/>
              </a:spcBef>
              <a:spcAft>
                <a:spcPts val="0"/>
              </a:spcAft>
              <a:buClr>
                <a:schemeClr val="dk1"/>
              </a:buClr>
              <a:buSzPts val="2100"/>
              <a:buChar char="●"/>
            </a:pPr>
            <a:r>
              <a:rPr lang="en-US" sz="1000">
                <a:solidFill>
                  <a:srgbClr val="292929"/>
                </a:solidFill>
                <a:highlight>
                  <a:srgbClr val="FFFFFF"/>
                </a:highlight>
                <a:latin typeface="Georgia"/>
                <a:ea typeface="Georgia"/>
                <a:cs typeface="Georgia"/>
                <a:sym typeface="Georgia"/>
              </a:rPr>
              <a:t>Supervised models are mainly used for regression and classification problem, the goal is to find specific relationships or structure in the input data that allow us to effectively produce correct output data.</a:t>
            </a:r>
            <a:endParaRPr sz="1000">
              <a:solidFill>
                <a:srgbClr val="292929"/>
              </a:solidFill>
              <a:highlight>
                <a:srgbClr val="FFFFFF"/>
              </a:highlight>
              <a:latin typeface="Georgia"/>
              <a:ea typeface="Georgia"/>
              <a:cs typeface="Georgia"/>
              <a:sym typeface="Georgia"/>
            </a:endParaRPr>
          </a:p>
          <a:p>
            <a:pPr indent="0" lvl="0" marL="0" rtl="0" algn="l">
              <a:spcBef>
                <a:spcPts val="360"/>
              </a:spcBef>
              <a:spcAft>
                <a:spcPts val="0"/>
              </a:spcAft>
              <a:buNone/>
            </a:pPr>
            <a:r>
              <a:t/>
            </a:r>
            <a:endParaRPr sz="1000">
              <a:solidFill>
                <a:srgbClr val="292929"/>
              </a:solidFill>
              <a:highlight>
                <a:srgbClr val="FFFFFF"/>
              </a:highlight>
              <a:latin typeface="Georgia"/>
              <a:ea typeface="Georgia"/>
              <a:cs typeface="Georgia"/>
              <a:sym typeface="Georgia"/>
            </a:endParaRPr>
          </a:p>
          <a:p>
            <a:pPr indent="0" lvl="0" marL="0" rtl="0" algn="l">
              <a:spcBef>
                <a:spcPts val="360"/>
              </a:spcBef>
              <a:spcAft>
                <a:spcPts val="0"/>
              </a:spcAft>
              <a:buNone/>
            </a:pPr>
            <a:r>
              <a:rPr lang="en-US" sz="1000">
                <a:solidFill>
                  <a:srgbClr val="292929"/>
                </a:solidFill>
                <a:highlight>
                  <a:srgbClr val="FFFFFF"/>
                </a:highlight>
                <a:latin typeface="Georgia"/>
                <a:ea typeface="Georgia"/>
                <a:cs typeface="Georgia"/>
                <a:sym typeface="Georgia"/>
              </a:rPr>
              <a:t>for supervised :</a:t>
            </a:r>
            <a:endParaRPr sz="1000">
              <a:solidFill>
                <a:srgbClr val="292929"/>
              </a:solidFill>
              <a:highlight>
                <a:srgbClr val="FFFFFF"/>
              </a:highlight>
              <a:latin typeface="Georgia"/>
              <a:ea typeface="Georgia"/>
              <a:cs typeface="Georgia"/>
              <a:sym typeface="Georgia"/>
            </a:endParaRPr>
          </a:p>
          <a:p>
            <a:pPr indent="0" lvl="0" marL="0" rtl="0" algn="l">
              <a:spcBef>
                <a:spcPts val="360"/>
              </a:spcBef>
              <a:spcAft>
                <a:spcPts val="0"/>
              </a:spcAft>
              <a:buClr>
                <a:schemeClr val="dk1"/>
              </a:buClr>
              <a:buSzPts val="1100"/>
              <a:buFont typeface="Arial"/>
              <a:buNone/>
            </a:pPr>
            <a:r>
              <a:rPr lang="en-US" sz="1400">
                <a:solidFill>
                  <a:srgbClr val="292929"/>
                </a:solidFill>
                <a:highlight>
                  <a:schemeClr val="lt1"/>
                </a:highlight>
                <a:latin typeface="Georgia"/>
                <a:ea typeface="Georgia"/>
                <a:cs typeface="Georgia"/>
                <a:sym typeface="Georgia"/>
              </a:rPr>
              <a:t>Tried on : Multiple regression and random forest</a:t>
            </a:r>
            <a:endParaRPr sz="1400">
              <a:solidFill>
                <a:srgbClr val="292929"/>
              </a:solidFill>
              <a:highlight>
                <a:schemeClr val="lt1"/>
              </a:highlight>
              <a:latin typeface="Georgia"/>
              <a:ea typeface="Georgia"/>
              <a:cs typeface="Georgia"/>
              <a:sym typeface="Georgia"/>
            </a:endParaRPr>
          </a:p>
          <a:p>
            <a:pPr indent="0" lvl="0" marL="457200" rtl="0" algn="l">
              <a:spcBef>
                <a:spcPts val="360"/>
              </a:spcBef>
              <a:spcAft>
                <a:spcPts val="0"/>
              </a:spcAft>
              <a:buClr>
                <a:schemeClr val="dk1"/>
              </a:buClr>
              <a:buSzPts val="1100"/>
              <a:buFont typeface="Arial"/>
              <a:buNone/>
            </a:pPr>
            <a:r>
              <a:rPr lang="en-US" sz="1400">
                <a:solidFill>
                  <a:srgbClr val="292929"/>
                </a:solidFill>
                <a:highlight>
                  <a:schemeClr val="lt1"/>
                </a:highlight>
                <a:latin typeface="Georgia"/>
                <a:ea typeface="Georgia"/>
                <a:cs typeface="Georgia"/>
                <a:sym typeface="Georgia"/>
              </a:rPr>
              <a:t>We tried these two algorithms in our dataset and understood that we can’t use supervised learning approach </a:t>
            </a:r>
            <a:endParaRPr sz="1400">
              <a:solidFill>
                <a:srgbClr val="292929"/>
              </a:solidFill>
              <a:highlight>
                <a:schemeClr val="lt1"/>
              </a:highlight>
              <a:latin typeface="Georgia"/>
              <a:ea typeface="Georgia"/>
              <a:cs typeface="Georgia"/>
              <a:sym typeface="Georgia"/>
            </a:endParaRPr>
          </a:p>
          <a:p>
            <a:pPr indent="0" lvl="0" marL="0" rtl="0" algn="l">
              <a:spcBef>
                <a:spcPts val="360"/>
              </a:spcBef>
              <a:spcAft>
                <a:spcPts val="0"/>
              </a:spcAft>
              <a:buClr>
                <a:schemeClr val="dk1"/>
              </a:buClr>
              <a:buSzPts val="1100"/>
              <a:buFont typeface="Arial"/>
              <a:buNone/>
            </a:pPr>
            <a:r>
              <a:t/>
            </a:r>
            <a:endParaRPr sz="1800"/>
          </a:p>
          <a:p>
            <a:pPr indent="-330200" lvl="0" marL="457200" rtl="0" algn="l">
              <a:spcBef>
                <a:spcPts val="360"/>
              </a:spcBef>
              <a:spcAft>
                <a:spcPts val="0"/>
              </a:spcAft>
              <a:buClr>
                <a:srgbClr val="292929"/>
              </a:buClr>
              <a:buSzPts val="1600"/>
              <a:buFont typeface="Times New Roman"/>
              <a:buChar char="●"/>
            </a:pPr>
            <a:r>
              <a:rPr lang="en-US" sz="1600">
                <a:solidFill>
                  <a:srgbClr val="292929"/>
                </a:solidFill>
                <a:highlight>
                  <a:schemeClr val="lt1"/>
                </a:highlight>
                <a:latin typeface="Times New Roman"/>
                <a:ea typeface="Times New Roman"/>
                <a:cs typeface="Times New Roman"/>
                <a:sym typeface="Times New Roman"/>
              </a:rPr>
              <a:t>Supervised models are mainly used for regression and classification problem, the goal is to find specific relationships or structure in the input data that allow us to effectively produce correct output data</a:t>
            </a:r>
            <a:endParaRPr sz="1800"/>
          </a:p>
          <a:p>
            <a:pPr indent="0" lvl="0" marL="0" rtl="0" algn="l">
              <a:spcBef>
                <a:spcPts val="360"/>
              </a:spcBef>
              <a:spcAft>
                <a:spcPts val="0"/>
              </a:spcAft>
              <a:buNone/>
            </a:pPr>
            <a:r>
              <a:t/>
            </a:r>
            <a:endParaRPr sz="1000">
              <a:solidFill>
                <a:srgbClr val="292929"/>
              </a:solidFill>
              <a:highlight>
                <a:srgbClr val="FFFFFF"/>
              </a:highlight>
              <a:latin typeface="Georgia"/>
              <a:ea typeface="Georgia"/>
              <a:cs typeface="Georgia"/>
              <a:sym typeface="Georgia"/>
            </a:endParaRPr>
          </a:p>
          <a:p>
            <a:pPr indent="0" lvl="0" marL="0" rtl="0" algn="l">
              <a:spcBef>
                <a:spcPts val="360"/>
              </a:spcBef>
              <a:spcAft>
                <a:spcPts val="0"/>
              </a:spcAft>
              <a:buNone/>
            </a:pPr>
            <a:r>
              <a:t/>
            </a:r>
            <a:endParaRPr sz="1000">
              <a:solidFill>
                <a:srgbClr val="292929"/>
              </a:solidFill>
              <a:highlight>
                <a:srgbClr val="FFFFFF"/>
              </a:highlight>
              <a:latin typeface="Georgia"/>
              <a:ea typeface="Georgia"/>
              <a:cs typeface="Georgia"/>
              <a:sym typeface="Georgia"/>
            </a:endParaRPr>
          </a:p>
          <a:p>
            <a:pPr indent="0" lvl="0" marL="0" rtl="0" algn="l">
              <a:spcBef>
                <a:spcPts val="360"/>
              </a:spcBef>
              <a:spcAft>
                <a:spcPts val="0"/>
              </a:spcAft>
              <a:buNone/>
            </a:pPr>
            <a:r>
              <a:t/>
            </a:r>
            <a:endParaRPr sz="1000">
              <a:solidFill>
                <a:srgbClr val="292929"/>
              </a:solidFill>
              <a:highlight>
                <a:srgbClr val="FFFFFF"/>
              </a:highlight>
              <a:latin typeface="Georgia"/>
              <a:ea typeface="Georgia"/>
              <a:cs typeface="Georgia"/>
              <a:sym typeface="Georgia"/>
            </a:endParaRPr>
          </a:p>
          <a:p>
            <a:pPr indent="0" lvl="0" marL="0" rtl="0" algn="l">
              <a:spcBef>
                <a:spcPts val="360"/>
              </a:spcBef>
              <a:spcAft>
                <a:spcPts val="0"/>
              </a:spcAft>
              <a:buNone/>
            </a:pPr>
            <a:r>
              <a:t/>
            </a:r>
            <a:endParaRPr sz="600"/>
          </a:p>
        </p:txBody>
      </p:sp>
      <p:sp>
        <p:nvSpPr>
          <p:cNvPr id="741" name="Google Shape;741;gd29ff5f785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b1d0ebb13b_0_4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228600" lvl="0" marL="457200" rtl="0" algn="l">
              <a:lnSpc>
                <a:spcPct val="115000"/>
              </a:lnSpc>
              <a:spcBef>
                <a:spcPts val="600"/>
              </a:spcBef>
              <a:spcAft>
                <a:spcPts val="0"/>
              </a:spcAft>
              <a:buClr>
                <a:schemeClr val="dk1"/>
              </a:buClr>
              <a:buSzPts val="1100"/>
              <a:buFont typeface="Arial"/>
              <a:buNone/>
            </a:pPr>
            <a:r>
              <a:rPr lang="en-US" sz="1100">
                <a:latin typeface="Times New Roman"/>
                <a:ea typeface="Times New Roman"/>
                <a:cs typeface="Times New Roman"/>
                <a:sym typeface="Times New Roman"/>
              </a:rPr>
              <a:t>●</a:t>
            </a:r>
            <a:r>
              <a:rPr lang="en-US" sz="700">
                <a:latin typeface="Times New Roman"/>
                <a:ea typeface="Times New Roman"/>
                <a:cs typeface="Times New Roman"/>
                <a:sym typeface="Times New Roman"/>
              </a:rPr>
              <a:t>  </a:t>
            </a:r>
            <a:r>
              <a:rPr lang="en-US">
                <a:latin typeface="Times New Roman"/>
                <a:ea typeface="Times New Roman"/>
                <a:cs typeface="Times New Roman"/>
                <a:sym typeface="Times New Roman"/>
              </a:rPr>
              <a:t>Gathering the dataset from different types of servers belonging to the same LAN.</a:t>
            </a:r>
            <a:endParaRPr>
              <a:latin typeface="Times New Roman"/>
              <a:ea typeface="Times New Roman"/>
              <a:cs typeface="Times New Roman"/>
              <a:sym typeface="Times New Roman"/>
            </a:endParaRPr>
          </a:p>
          <a:p>
            <a:pPr indent="-228600" lvl="0" marL="457200" rtl="0" algn="l">
              <a:lnSpc>
                <a:spcPct val="115000"/>
              </a:lnSpc>
              <a:spcBef>
                <a:spcPts val="600"/>
              </a:spcBef>
              <a:spcAft>
                <a:spcPts val="0"/>
              </a:spcAft>
              <a:buClr>
                <a:schemeClr val="dk1"/>
              </a:buClr>
              <a:buSzPts val="1100"/>
              <a:buFont typeface="Arial"/>
              <a:buNone/>
            </a:pPr>
            <a:r>
              <a:rPr lang="en-US">
                <a:latin typeface="Times New Roman"/>
                <a:ea typeface="Times New Roman"/>
                <a:cs typeface="Times New Roman"/>
                <a:sym typeface="Times New Roman"/>
              </a:rPr>
              <a:t>●  Pre-processing this data into the required format.</a:t>
            </a:r>
            <a:endParaRPr>
              <a:latin typeface="Times New Roman"/>
              <a:ea typeface="Times New Roman"/>
              <a:cs typeface="Times New Roman"/>
              <a:sym typeface="Times New Roman"/>
            </a:endParaRPr>
          </a:p>
          <a:p>
            <a:pPr indent="-228600" lvl="0" marL="457200" rtl="0" algn="l">
              <a:lnSpc>
                <a:spcPct val="115000"/>
              </a:lnSpc>
              <a:spcBef>
                <a:spcPts val="600"/>
              </a:spcBef>
              <a:spcAft>
                <a:spcPts val="0"/>
              </a:spcAft>
              <a:buClr>
                <a:schemeClr val="dk1"/>
              </a:buClr>
              <a:buSzPts val="1100"/>
              <a:buFont typeface="Arial"/>
              <a:buNone/>
            </a:pPr>
            <a:r>
              <a:rPr lang="en-US">
                <a:latin typeface="Times New Roman"/>
                <a:ea typeface="Times New Roman"/>
                <a:cs typeface="Times New Roman"/>
                <a:sym typeface="Times New Roman"/>
              </a:rPr>
              <a:t>●  Preprocessed dataset is run on different caching algorithms like LRU, LFU, OPT, ARC and LeCar in order to  understand its behaviour.</a:t>
            </a:r>
            <a:endParaRPr>
              <a:latin typeface="Times New Roman"/>
              <a:ea typeface="Times New Roman"/>
              <a:cs typeface="Times New Roman"/>
              <a:sym typeface="Times New Roman"/>
            </a:endParaRPr>
          </a:p>
          <a:p>
            <a:pPr indent="0" lvl="0" marL="457200" rtl="0" algn="l">
              <a:lnSpc>
                <a:spcPct val="115000"/>
              </a:lnSpc>
              <a:spcBef>
                <a:spcPts val="600"/>
              </a:spcBef>
              <a:spcAft>
                <a:spcPts val="0"/>
              </a:spcAft>
              <a:buClr>
                <a:schemeClr val="dk1"/>
              </a:buClr>
              <a:buSzPts val="1100"/>
              <a:buFont typeface="Arial"/>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228600" lvl="0" marL="457200" rtl="0" algn="l">
              <a:lnSpc>
                <a:spcPct val="115000"/>
              </a:lnSpc>
              <a:spcBef>
                <a:spcPts val="600"/>
              </a:spcBef>
              <a:spcAft>
                <a:spcPts val="0"/>
              </a:spcAft>
              <a:buClr>
                <a:schemeClr val="dk1"/>
              </a:buClr>
              <a:buSzPts val="1100"/>
              <a:buFont typeface="Arial"/>
              <a:buNone/>
            </a:pPr>
            <a:r>
              <a:rPr lang="en-US">
                <a:latin typeface="Times New Roman"/>
                <a:ea typeface="Times New Roman"/>
                <a:cs typeface="Times New Roman"/>
                <a:sym typeface="Times New Roman"/>
              </a:rPr>
              <a:t>●  Selecting the appropriate features to train the model.</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228600" lvl="0" marL="45720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  The performance of our dataset on the following ML Algorithms: MLP, CNN, Decision Tree will be compared.</a:t>
            </a:r>
            <a:endParaRPr>
              <a:latin typeface="Times New Roman"/>
              <a:ea typeface="Times New Roman"/>
              <a:cs typeface="Times New Roman"/>
              <a:sym typeface="Times New Roman"/>
            </a:endParaRPr>
          </a:p>
          <a:p>
            <a:pPr indent="-228600" lvl="0" marL="457200" rtl="0" algn="l">
              <a:lnSpc>
                <a:spcPct val="115000"/>
              </a:lnSpc>
              <a:spcBef>
                <a:spcPts val="600"/>
              </a:spcBef>
              <a:spcAft>
                <a:spcPts val="0"/>
              </a:spcAft>
              <a:buClr>
                <a:schemeClr val="dk1"/>
              </a:buClr>
              <a:buSzPts val="1100"/>
              <a:buFont typeface="Arial"/>
              <a:buNone/>
            </a:pPr>
            <a:r>
              <a:rPr lang="en-US">
                <a:latin typeface="Times New Roman"/>
                <a:ea typeface="Times New Roman"/>
                <a:cs typeface="Times New Roman"/>
                <a:sym typeface="Times New Roman"/>
              </a:rPr>
              <a:t>●  The best combination of ML algorithm will be optimized to reach similar or better hit rate than the standard caching algorithms.</a:t>
            </a:r>
            <a:endParaRPr>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US">
                <a:latin typeface="Times New Roman"/>
                <a:ea typeface="Times New Roman"/>
                <a:cs typeface="Times New Roman"/>
                <a:sym typeface="Times New Roman"/>
              </a:rPr>
              <a:t> ●  Gathering the dataset from different types of servers belonging to the same LAN.</a:t>
            </a:r>
            <a:endParaRPr>
              <a:latin typeface="Times New Roman"/>
              <a:ea typeface="Times New Roman"/>
              <a:cs typeface="Times New Roman"/>
              <a:sym typeface="Times New Roman"/>
            </a:endParaRPr>
          </a:p>
          <a:p>
            <a:pPr indent="-228600" lvl="0" marL="457200" rtl="0" algn="l">
              <a:lnSpc>
                <a:spcPct val="115000"/>
              </a:lnSpc>
              <a:spcBef>
                <a:spcPts val="600"/>
              </a:spcBef>
              <a:spcAft>
                <a:spcPts val="0"/>
              </a:spcAft>
              <a:buNone/>
            </a:pPr>
            <a:r>
              <a:rPr lang="en-US">
                <a:latin typeface="Times New Roman"/>
                <a:ea typeface="Times New Roman"/>
                <a:cs typeface="Times New Roman"/>
                <a:sym typeface="Times New Roman"/>
              </a:rPr>
              <a:t>●  Pre-processing this data into the required format.</a:t>
            </a:r>
            <a:endParaRPr>
              <a:latin typeface="Times New Roman"/>
              <a:ea typeface="Times New Roman"/>
              <a:cs typeface="Times New Roman"/>
              <a:sym typeface="Times New Roman"/>
            </a:endParaRPr>
          </a:p>
          <a:p>
            <a:pPr indent="-228600" lvl="0" marL="457200" rtl="0" algn="l">
              <a:lnSpc>
                <a:spcPct val="115000"/>
              </a:lnSpc>
              <a:spcBef>
                <a:spcPts val="600"/>
              </a:spcBef>
              <a:spcAft>
                <a:spcPts val="0"/>
              </a:spcAft>
              <a:buNone/>
            </a:pPr>
            <a:r>
              <a:rPr lang="en-US">
                <a:latin typeface="Times New Roman"/>
                <a:ea typeface="Times New Roman"/>
                <a:cs typeface="Times New Roman"/>
                <a:sym typeface="Times New Roman"/>
              </a:rPr>
              <a:t>●  Preprocessed dataset is run on different caching algorithms like LRU, LFU, OPT, ARC and LeCar in order to  understand its behaviour.</a:t>
            </a:r>
            <a:endParaRPr>
              <a:latin typeface="Times New Roman"/>
              <a:ea typeface="Times New Roman"/>
              <a:cs typeface="Times New Roman"/>
              <a:sym typeface="Times New Roman"/>
            </a:endParaRPr>
          </a:p>
          <a:p>
            <a:pPr indent="0" lvl="0" marL="457200" rtl="0" algn="l">
              <a:lnSpc>
                <a:spcPct val="115000"/>
              </a:lnSpc>
              <a:spcBef>
                <a:spcPts val="600"/>
              </a:spcBef>
              <a:spcAft>
                <a:spcPts val="0"/>
              </a:spcAft>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228600" lvl="0" marL="457200" rtl="0" algn="l">
              <a:lnSpc>
                <a:spcPct val="115000"/>
              </a:lnSpc>
              <a:spcBef>
                <a:spcPts val="600"/>
              </a:spcBef>
              <a:spcAft>
                <a:spcPts val="0"/>
              </a:spcAft>
              <a:buNone/>
            </a:pPr>
            <a:r>
              <a:rPr lang="en-US">
                <a:latin typeface="Times New Roman"/>
                <a:ea typeface="Times New Roman"/>
                <a:cs typeface="Times New Roman"/>
                <a:sym typeface="Times New Roman"/>
              </a:rPr>
              <a:t>●  Selecting the appropriate features to train the model.</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228600" lvl="0" marL="457200" rtl="0" algn="l">
              <a:lnSpc>
                <a:spcPct val="115000"/>
              </a:lnSpc>
              <a:spcBef>
                <a:spcPts val="1200"/>
              </a:spcBef>
              <a:spcAft>
                <a:spcPts val="0"/>
              </a:spcAft>
              <a:buNone/>
            </a:pPr>
            <a:r>
              <a:rPr lang="en-US">
                <a:latin typeface="Times New Roman"/>
                <a:ea typeface="Times New Roman"/>
                <a:cs typeface="Times New Roman"/>
                <a:sym typeface="Times New Roman"/>
              </a:rPr>
              <a:t>●  The performance of our dataset on the following ML Algorithms: MLP, CNN, Decision Tree will be compared.</a:t>
            </a:r>
            <a:endParaRPr>
              <a:latin typeface="Times New Roman"/>
              <a:ea typeface="Times New Roman"/>
              <a:cs typeface="Times New Roman"/>
              <a:sym typeface="Times New Roman"/>
            </a:endParaRPr>
          </a:p>
          <a:p>
            <a:pPr indent="-228600" lvl="0" marL="457200" rtl="0" algn="l">
              <a:lnSpc>
                <a:spcPct val="115000"/>
              </a:lnSpc>
              <a:spcBef>
                <a:spcPts val="600"/>
              </a:spcBef>
              <a:spcAft>
                <a:spcPts val="0"/>
              </a:spcAft>
              <a:buNone/>
            </a:pPr>
            <a:r>
              <a:rPr lang="en-US">
                <a:latin typeface="Times New Roman"/>
                <a:ea typeface="Times New Roman"/>
                <a:cs typeface="Times New Roman"/>
                <a:sym typeface="Times New Roman"/>
              </a:rPr>
              <a:t>●  The best combination of ML algorithm will be optimized to reach similar or better hit rate than the standard caching algorithms.</a:t>
            </a:r>
            <a:endParaRPr>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t/>
            </a:r>
            <a:endParaRPr sz="2500">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
        <p:nvSpPr>
          <p:cNvPr id="753" name="Google Shape;753;gb1d0ebb13b_0_4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1d0ebb13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t/>
            </a:r>
            <a:endParaRPr/>
          </a:p>
        </p:txBody>
      </p:sp>
      <p:sp>
        <p:nvSpPr>
          <p:cNvPr id="245" name="Google Shape;245;gb1d0ebb13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29133592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29133592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560"/>
              </a:spcBef>
              <a:spcAft>
                <a:spcPts val="0"/>
              </a:spcAft>
              <a:buSzPts val="1400"/>
              <a:buFont typeface="Times New Roman"/>
              <a:buAutoNum type="arabicPeriod"/>
            </a:pPr>
            <a:r>
              <a:rPr lang="en-US">
                <a:latin typeface="Times New Roman"/>
                <a:ea typeface="Times New Roman"/>
                <a:cs typeface="Times New Roman"/>
                <a:sym typeface="Times New Roman"/>
              </a:rPr>
              <a:t>Unsupervised learning ( K-means clustering) is used to partition the user equipments (UE) in each cell into clusters .Deep Neural Network (DNN) istrained and it learns the optimal decisions with certain input parameters. After training, DNN predicts content for the users. Device to Device caching design is done based on the hit probability. Several transmit UE act as caches and several receive UE ask for data. Kullback-Leibler (KL) divergence is used to obtain the similarity which is the common interests over a large number of data items. </a:t>
            </a:r>
            <a:endParaRPr>
              <a:latin typeface="Times New Roman"/>
              <a:ea typeface="Times New Roman"/>
              <a:cs typeface="Times New Roman"/>
              <a:sym typeface="Times New Roman"/>
            </a:endParaRPr>
          </a:p>
          <a:p>
            <a:pPr indent="0" lvl="0" marL="457200" rtl="0" algn="l">
              <a:spcBef>
                <a:spcPts val="560"/>
              </a:spcBef>
              <a:spcAft>
                <a:spcPts val="0"/>
              </a:spcAft>
              <a:buNone/>
            </a:pPr>
            <a:r>
              <a:t/>
            </a:r>
            <a:endParaRPr>
              <a:latin typeface="Times New Roman"/>
              <a:ea typeface="Times New Roman"/>
              <a:cs typeface="Times New Roman"/>
              <a:sym typeface="Times New Roman"/>
            </a:endParaRPr>
          </a:p>
          <a:p>
            <a:pPr indent="0" lvl="0" marL="457200" rtl="0" algn="l">
              <a:spcBef>
                <a:spcPts val="560"/>
              </a:spcBef>
              <a:spcAft>
                <a:spcPts val="0"/>
              </a:spcAft>
              <a:buNone/>
            </a:pPr>
            <a:r>
              <a:rPr lang="en-US">
                <a:latin typeface="Times New Roman"/>
                <a:ea typeface="Times New Roman"/>
                <a:cs typeface="Times New Roman"/>
                <a:sym typeface="Times New Roman"/>
              </a:rPr>
              <a:t>3rd : </a:t>
            </a:r>
            <a:r>
              <a:rPr lang="en-US" sz="900">
                <a:latin typeface="Arial"/>
                <a:ea typeface="Arial"/>
                <a:cs typeface="Arial"/>
                <a:sym typeface="Arial"/>
              </a:rPr>
              <a:t>To fully exploit edge storage resources, the most popular contents should be identified and cached . </a:t>
            </a:r>
            <a:r>
              <a:rPr lang="en-US" sz="1700">
                <a:latin typeface="Arial"/>
                <a:ea typeface="Arial"/>
                <a:cs typeface="Arial"/>
                <a:sym typeface="Arial"/>
              </a:rPr>
              <a:t>.</a:t>
            </a:r>
            <a:r>
              <a:rPr lang="en-US" sz="1100">
                <a:latin typeface="Times New Roman"/>
                <a:ea typeface="Times New Roman"/>
                <a:cs typeface="Times New Roman"/>
                <a:sym typeface="Times New Roman"/>
              </a:rPr>
              <a:t>Popularity of a content depends on various </a:t>
            </a:r>
            <a:r>
              <a:rPr lang="en-US" sz="1100">
                <a:latin typeface="Times New Roman"/>
                <a:ea typeface="Times New Roman"/>
                <a:cs typeface="Times New Roman"/>
                <a:sym typeface="Times New Roman"/>
              </a:rPr>
              <a:t>factors</a:t>
            </a:r>
            <a:r>
              <a:rPr lang="en-US" sz="1100">
                <a:latin typeface="Times New Roman"/>
                <a:ea typeface="Times New Roman"/>
                <a:cs typeface="Times New Roman"/>
                <a:sym typeface="Times New Roman"/>
              </a:rPr>
              <a:t>.this paper  focus more on popularity of content based on location. .</a:t>
            </a:r>
            <a:r>
              <a:rPr lang="en-US" sz="1100">
                <a:latin typeface="Arial"/>
                <a:ea typeface="Arial"/>
                <a:cs typeface="Arial"/>
                <a:sym typeface="Arial"/>
              </a:rPr>
              <a:t>A ridge regression based prediction algorithm is proposed to estimate the location feature vector in case of zero -mean noise. Theoretical analysis shows that it asymptotically approaches the optimal strategy in the long-term.H∞ based prediction algorithm when the noise is unknown, which is robust as long as the noise amplitude is finite.</a:t>
            </a:r>
            <a:endParaRPr sz="1100">
              <a:latin typeface="Arial"/>
              <a:ea typeface="Arial"/>
              <a:cs typeface="Arial"/>
              <a:sym typeface="Arial"/>
            </a:endParaRPr>
          </a:p>
          <a:p>
            <a:pPr indent="0" lvl="0" marL="457200" rtl="0" algn="l">
              <a:spcBef>
                <a:spcPts val="560"/>
              </a:spcBef>
              <a:spcAft>
                <a:spcPts val="0"/>
              </a:spcAft>
              <a:buNone/>
            </a:pPr>
            <a:r>
              <a:t/>
            </a:r>
            <a:endParaRPr sz="300">
              <a:latin typeface="Times New Roman"/>
              <a:ea typeface="Times New Roman"/>
              <a:cs typeface="Times New Roman"/>
              <a:sym typeface="Times New Roman"/>
            </a:endParaRPr>
          </a:p>
          <a:p>
            <a:pPr indent="0" lvl="0" marL="457200" rtl="0" algn="l">
              <a:spcBef>
                <a:spcPts val="360"/>
              </a:spcBef>
              <a:spcAft>
                <a:spcPts val="0"/>
              </a:spcAft>
              <a:buNone/>
            </a:pPr>
            <a:r>
              <a:t/>
            </a:r>
            <a:endParaRPr/>
          </a:p>
        </p:txBody>
      </p:sp>
      <p:sp>
        <p:nvSpPr>
          <p:cNvPr id="257" name="Google Shape;257;gb291335925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t/>
            </a:r>
            <a:endParaRPr/>
          </a:p>
        </p:txBody>
      </p:sp>
      <p:sp>
        <p:nvSpPr>
          <p:cNvPr id="268" name="Google Shape;26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6a33bf07f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6a33bf07f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234950" lvl="0" marL="457200" rtl="0" algn="l">
              <a:spcBef>
                <a:spcPts val="360"/>
              </a:spcBef>
              <a:spcAft>
                <a:spcPts val="0"/>
              </a:spcAft>
              <a:buClr>
                <a:schemeClr val="dk1"/>
              </a:buClr>
              <a:buSzPts val="100"/>
              <a:buFont typeface="Times New Roman"/>
              <a:buAutoNum type="arabicPeriod"/>
            </a:pPr>
            <a:r>
              <a:rPr lang="en-US">
                <a:latin typeface="Times New Roman"/>
                <a:ea typeface="Times New Roman"/>
                <a:cs typeface="Times New Roman"/>
                <a:sym typeface="Times New Roman"/>
              </a:rPr>
              <a:t>DATASET UPDATION:</a:t>
            </a:r>
            <a:endParaRPr>
              <a:latin typeface="Times New Roman"/>
              <a:ea typeface="Times New Roman"/>
              <a:cs typeface="Times New Roman"/>
              <a:sym typeface="Times New Roman"/>
            </a:endParaRPr>
          </a:p>
          <a:p>
            <a:pPr indent="-234950" lvl="0" marL="457200" rtl="0" algn="l">
              <a:spcBef>
                <a:spcPts val="0"/>
              </a:spcBef>
              <a:spcAft>
                <a:spcPts val="0"/>
              </a:spcAft>
              <a:buClr>
                <a:schemeClr val="dk1"/>
              </a:buClr>
              <a:buSzPts val="100"/>
              <a:buFont typeface="Times New Roman"/>
              <a:buAutoNum type="arabicPeriod"/>
            </a:pPr>
            <a:r>
              <a:rPr lang="en-US">
                <a:latin typeface="Times New Roman"/>
                <a:ea typeface="Times New Roman"/>
                <a:cs typeface="Times New Roman"/>
                <a:sym typeface="Times New Roman"/>
              </a:rPr>
              <a:t>The dataset was collected from Wireshark open source tool over WLAN</a:t>
            </a:r>
            <a:endParaRPr>
              <a:latin typeface="Times New Roman"/>
              <a:ea typeface="Times New Roman"/>
              <a:cs typeface="Times New Roman"/>
              <a:sym typeface="Times New Roman"/>
            </a:endParaRPr>
          </a:p>
          <a:p>
            <a:pPr indent="-234950" lvl="0" marL="457200" rtl="0" algn="l">
              <a:spcBef>
                <a:spcPts val="0"/>
              </a:spcBef>
              <a:spcAft>
                <a:spcPts val="0"/>
              </a:spcAft>
              <a:buClr>
                <a:schemeClr val="dk1"/>
              </a:buClr>
              <a:buSzPts val="100"/>
              <a:buFont typeface="Times New Roman"/>
              <a:buAutoNum type="arabicPeriod"/>
            </a:pPr>
            <a:r>
              <a:rPr lang="en-US">
                <a:latin typeface="Times New Roman"/>
                <a:ea typeface="Times New Roman"/>
                <a:cs typeface="Times New Roman"/>
                <a:sym typeface="Times New Roman"/>
              </a:rPr>
              <a:t>Captured FTP request packets</a:t>
            </a:r>
            <a:endParaRPr>
              <a:latin typeface="Times New Roman"/>
              <a:ea typeface="Times New Roman"/>
              <a:cs typeface="Times New Roman"/>
              <a:sym typeface="Times New Roman"/>
            </a:endParaRPr>
          </a:p>
          <a:p>
            <a:pPr indent="-234950" lvl="0" marL="457200" rtl="0" algn="l">
              <a:spcBef>
                <a:spcPts val="0"/>
              </a:spcBef>
              <a:spcAft>
                <a:spcPts val="0"/>
              </a:spcAft>
              <a:buClr>
                <a:schemeClr val="dk1"/>
              </a:buClr>
              <a:buSzPts val="100"/>
              <a:buFont typeface="Times New Roman"/>
              <a:buAutoNum type="arabicPeriod"/>
            </a:pPr>
            <a:r>
              <a:rPr lang="en-US">
                <a:latin typeface="Times New Roman"/>
                <a:ea typeface="Times New Roman"/>
                <a:cs typeface="Times New Roman"/>
                <a:sym typeface="Times New Roman"/>
              </a:rPr>
              <a:t>Applying ML algorithms for huge files along with HTTP request packets to compensate the computational time and cost involved</a:t>
            </a:r>
            <a:endParaRPr sz="100"/>
          </a:p>
        </p:txBody>
      </p:sp>
      <p:sp>
        <p:nvSpPr>
          <p:cNvPr id="280" name="Google Shape;280;ga6a33bf07f_0_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2ffeec02c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2ffeec02c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3" name="Google Shape;293;gd2ffeec02c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29ff5f785_0_1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gd29ff5f785_0_1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06" name="Google Shape;306;gd29ff5f785_0_1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4"/>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93" name="Google Shape;93;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 name="Google Shape;98;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99" name="Google Shape;99;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0" name="Google Shape;100;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2" name="Shape 102"/>
        <p:cNvGrpSpPr/>
        <p:nvPr/>
      </p:nvGrpSpPr>
      <p:grpSpPr>
        <a:xfrm>
          <a:off x="0" y="0"/>
          <a:ext cx="0" cy="0"/>
          <a:chOff x="0" y="0"/>
          <a:chExt cx="0" cy="0"/>
        </a:xfrm>
      </p:grpSpPr>
      <p:sp>
        <p:nvSpPr>
          <p:cNvPr id="103" name="Google Shape;103;p16"/>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b="1" sz="2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 name="Google Shape;104;p1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5" name="Google Shape;105;p16"/>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06" name="Google Shape;106;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2" name="Google Shape;112;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4" name="Shape 114"/>
        <p:cNvGrpSpPr/>
        <p:nvPr/>
      </p:nvGrpSpPr>
      <p:grpSpPr>
        <a:xfrm>
          <a:off x="0" y="0"/>
          <a:ext cx="0" cy="0"/>
          <a:chOff x="0" y="0"/>
          <a:chExt cx="0" cy="0"/>
        </a:xfrm>
      </p:grpSpPr>
      <p:sp>
        <p:nvSpPr>
          <p:cNvPr id="115" name="Google Shape;115;p18"/>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b="1" sz="4000" cap="none"/>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 name="Google Shape;116;p18"/>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17" name="Google Shape;117;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0" name="Shape 120"/>
        <p:cNvGrpSpPr/>
        <p:nvPr/>
      </p:nvGrpSpPr>
      <p:grpSpPr>
        <a:xfrm>
          <a:off x="0" y="0"/>
          <a:ext cx="0" cy="0"/>
          <a:chOff x="0" y="0"/>
          <a:chExt cx="0" cy="0"/>
        </a:xfrm>
      </p:grpSpPr>
      <p:sp>
        <p:nvSpPr>
          <p:cNvPr id="121" name="Google Shape;12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9"/>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3" name="Google Shape;123;p19"/>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4" name="Google Shape;124;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20"/>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0" name="Google Shape;130;p20"/>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1" name="Google Shape;131;p20"/>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2" name="Google Shape;132;p20"/>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3" name="Google Shape;133;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6" name="Shape 136"/>
        <p:cNvGrpSpPr/>
        <p:nvPr/>
      </p:nvGrpSpPr>
      <p:grpSpPr>
        <a:xfrm>
          <a:off x="0" y="0"/>
          <a:ext cx="0" cy="0"/>
          <a:chOff x="0" y="0"/>
          <a:chExt cx="0" cy="0"/>
        </a:xfrm>
      </p:grpSpPr>
      <p:sp>
        <p:nvSpPr>
          <p:cNvPr id="137" name="Google Shape;137;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b="1" sz="2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2"/>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3" name="Google Shape;143;p22"/>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4" name="Google Shape;144;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3"/>
          <p:cNvSpPr txBox="1"/>
          <p:nvPr>
            <p:ph idx="1" type="body"/>
          </p:nvPr>
        </p:nvSpPr>
        <p:spPr>
          <a:xfrm rot="5400000">
            <a:off x="2308949" y="-251550"/>
            <a:ext cx="4526100" cy="82296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0" name="Google Shape;150;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4732349" y="2171688"/>
            <a:ext cx="5851500" cy="20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4"/>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6" name="Google Shape;156;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3" name="Shape 163"/>
        <p:cNvGrpSpPr/>
        <p:nvPr/>
      </p:nvGrpSpPr>
      <p:grpSpPr>
        <a:xfrm>
          <a:off x="0" y="0"/>
          <a:ext cx="0" cy="0"/>
          <a:chOff x="0" y="0"/>
          <a:chExt cx="0" cy="0"/>
        </a:xfrm>
      </p:grpSpPr>
      <p:sp>
        <p:nvSpPr>
          <p:cNvPr id="164" name="Google Shape;164;p26"/>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5" name="Google Shape;165;p26"/>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6" name="Google Shape;166;p2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9" name="Google Shape;169;p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2" name="Google Shape;172;p28"/>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73" name="Google Shape;173;p2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6" name="Google Shape;176;p29"/>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77" name="Google Shape;177;p29"/>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78" name="Google Shape;178;p2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1" name="Google Shape;181;p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4" name="Google Shape;184;p31"/>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85" name="Google Shape;185;p3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6" name="Shape 186"/>
        <p:cNvGrpSpPr/>
        <p:nvPr/>
      </p:nvGrpSpPr>
      <p:grpSpPr>
        <a:xfrm>
          <a:off x="0" y="0"/>
          <a:ext cx="0" cy="0"/>
          <a:chOff x="0" y="0"/>
          <a:chExt cx="0" cy="0"/>
        </a:xfrm>
      </p:grpSpPr>
      <p:sp>
        <p:nvSpPr>
          <p:cNvPr id="187" name="Google Shape;187;p32"/>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88" name="Google Shape;188;p3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9" name="Shape 189"/>
        <p:cNvGrpSpPr/>
        <p:nvPr/>
      </p:nvGrpSpPr>
      <p:grpSpPr>
        <a:xfrm>
          <a:off x="0" y="0"/>
          <a:ext cx="0" cy="0"/>
          <a:chOff x="0" y="0"/>
          <a:chExt cx="0" cy="0"/>
        </a:xfrm>
      </p:grpSpPr>
      <p:sp>
        <p:nvSpPr>
          <p:cNvPr id="190" name="Google Shape;190;p33"/>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3"/>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2" name="Google Shape;192;p33"/>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3" name="Google Shape;193;p33"/>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4" name="Google Shape;194;p3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5" name="Shape 195"/>
        <p:cNvGrpSpPr/>
        <p:nvPr/>
      </p:nvGrpSpPr>
      <p:grpSpPr>
        <a:xfrm>
          <a:off x="0" y="0"/>
          <a:ext cx="0" cy="0"/>
          <a:chOff x="0" y="0"/>
          <a:chExt cx="0" cy="0"/>
        </a:xfrm>
      </p:grpSpPr>
      <p:sp>
        <p:nvSpPr>
          <p:cNvPr id="196" name="Google Shape;196;p34"/>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97" name="Google Shape;197;p3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8" name="Shape 198"/>
        <p:cNvGrpSpPr/>
        <p:nvPr/>
      </p:nvGrpSpPr>
      <p:grpSpPr>
        <a:xfrm>
          <a:off x="0" y="0"/>
          <a:ext cx="0" cy="0"/>
          <a:chOff x="0" y="0"/>
          <a:chExt cx="0" cy="0"/>
        </a:xfrm>
      </p:grpSpPr>
      <p:sp>
        <p:nvSpPr>
          <p:cNvPr id="199" name="Google Shape;199;p35"/>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0" name="Google Shape;200;p35"/>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201" name="Google Shape;201;p3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2" name="Shape 202"/>
        <p:cNvGrpSpPr/>
        <p:nvPr/>
      </p:nvGrpSpPr>
      <p:grpSpPr>
        <a:xfrm>
          <a:off x="0" y="0"/>
          <a:ext cx="0" cy="0"/>
          <a:chOff x="0" y="0"/>
          <a:chExt cx="0" cy="0"/>
        </a:xfrm>
      </p:grpSpPr>
      <p:sp>
        <p:nvSpPr>
          <p:cNvPr id="203" name="Google Shape;203;p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86" name="Google Shape;86;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8" name="Google Shape;88;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9" name="Google Shape;89;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61" name="Google Shape;161;p2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62" name="Google Shape;162;p2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hyperlink" Target="https://lucid.app/documents/edit/ce702abd-24b5-48d5-b736-032fab3b8bce/0?callback=close&amp;name=slides&amp;callback_type=back&amp;v=857&amp;s=720" TargetMode="External"/><Relationship Id="rId6"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lucid.app/documents/edit/339b849b-7a16-4f5b-b15f-0e825da15ab0/0?callback=close&amp;name=slides&amp;callback_type=back&amp;v=282&amp;s=720" TargetMode="External"/><Relationship Id="rId4" Type="http://schemas.openxmlformats.org/officeDocument/2006/relationships/image" Target="../media/image16.png"/><Relationship Id="rId5" Type="http://schemas.openxmlformats.org/officeDocument/2006/relationships/image" Target="../media/image2.png"/><Relationship Id="rId6"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6.jpg"/><Relationship Id="rId6" Type="http://schemas.openxmlformats.org/officeDocument/2006/relationships/image" Target="../media/image24.png"/><Relationship Id="rId7"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7.jpg"/><Relationship Id="rId6" Type="http://schemas.openxmlformats.org/officeDocument/2006/relationships/image" Target="../media/image13.jpg"/><Relationship Id="rId7"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2.png"/><Relationship Id="rId5"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18.png"/><Relationship Id="rId6"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33.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image" Target="../media/image2.png"/><Relationship Id="rId5" Type="http://schemas.openxmlformats.org/officeDocument/2006/relationships/image" Target="../media/image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 Id="rId3" Type="http://schemas.openxmlformats.org/officeDocument/2006/relationships/image" Target="../media/image35.png"/><Relationship Id="rId4" Type="http://schemas.openxmlformats.org/officeDocument/2006/relationships/image" Target="../media/image2.png"/><Relationship Id="rId5" Type="http://schemas.openxmlformats.org/officeDocument/2006/relationships/image" Target="../media/image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36.png"/><Relationship Id="rId4" Type="http://schemas.openxmlformats.org/officeDocument/2006/relationships/image" Target="../media/image2.png"/><Relationship Id="rId5"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blog.stackpath.com/web-cache/" TargetMode="External"/><Relationship Id="rId4" Type="http://schemas.openxmlformats.org/officeDocument/2006/relationships/hyperlink" Target="https://towardsdatascience.com/introduction-to-py-torch-13189fb30cb3" TargetMode="External"/><Relationship Id="rId11" Type="http://schemas.openxmlformats.org/officeDocument/2006/relationships/image" Target="../media/image6.jpg"/><Relationship Id="rId10" Type="http://schemas.openxmlformats.org/officeDocument/2006/relationships/image" Target="../media/image2.png"/><Relationship Id="rId9" Type="http://schemas.openxmlformats.org/officeDocument/2006/relationships/hyperlink" Target="https://static-course-assets.s3.amazonaws.com/IntroNet50ENU/files/7.2.4.3%20Lab%20-%20Using%20Wireshark%20to%20Examine%20FTP%20and%20TFTP%20Captures.pdf" TargetMode="External"/><Relationship Id="rId5" Type="http://schemas.openxmlformats.org/officeDocument/2006/relationships/hyperlink" Target="https://github.com/ShawnLYU/Optimizing-LeCar-and-Convolutional-Neural-Network-Approaches-for-Cache-Replacement-Policy/blob/master/report/csc2233.pdf" TargetMode="External"/><Relationship Id="rId6" Type="http://schemas.openxmlformats.org/officeDocument/2006/relationships/hyperlink" Target="https://github.com/ShawnLYU/Optimizing-LeCar-and-Convolutional-Neural-Network-Approaches-for-Cache-Replacement-Policy/blob/master/report/csc2233.pdf" TargetMode="External"/><Relationship Id="rId7" Type="http://schemas.openxmlformats.org/officeDocument/2006/relationships/hyperlink" Target="https://static-course-assets.s3.amazonaws.com/IntroNet50ENU/files/7.2.4.3%20Lab%20-%20Using%20Wireshark%20to%20Examine%20FTP%20and%20TFTP%20Captures.pdf" TargetMode="External"/><Relationship Id="rId8" Type="http://schemas.openxmlformats.org/officeDocument/2006/relationships/hyperlink" Target="https://static-course-assets.s3.amazonaws.com/IntroNet50ENU/files/7.2.4.3%20Lab%20-%20Using%20Wireshark%20to%20Examine%20FTP%20and%20TFTP%20Captures.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hyperlink" Target="https://github.com/artisingh0913/cache_replacement_policy_using_RL" TargetMode="External"/><Relationship Id="rId4" Type="http://schemas.openxmlformats.org/officeDocument/2006/relationships/hyperlink" Target="https://medium.com/princeton-systems-course/sushi-a-machine-learning-based-cache-algorithm-23f5f11dc8b" TargetMode="External"/><Relationship Id="rId9" Type="http://schemas.openxmlformats.org/officeDocument/2006/relationships/image" Target="../media/image6.jpg"/><Relationship Id="rId5" Type="http://schemas.openxmlformats.org/officeDocument/2006/relationships/hyperlink" Target="https://towardsdatascience.com/an-introduction-to-reinforcement-learning-1e7825c60bbe" TargetMode="External"/><Relationship Id="rId6" Type="http://schemas.openxmlformats.org/officeDocument/2006/relationships/hyperlink" Target="https://towardsdatascience.com/understanding-multiple-regression-249b16bde83e" TargetMode="External"/><Relationship Id="rId7" Type="http://schemas.openxmlformats.org/officeDocument/2006/relationships/hyperlink" Target="https://www.w3schools.com/python/python_ml_multiple_regression.asp" TargetMode="External"/><Relationship Id="rId8"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hyperlink" Target="https://lucid.app/documents/edit/0d801639-5cf3-42a0-9380-2f3a6bdf1148/0?callback=close&amp;name=slides&amp;callback_type=back&amp;v=977&amp;s=720" TargetMode="External"/><Relationship Id="rId4" Type="http://schemas.openxmlformats.org/officeDocument/2006/relationships/image" Target="../media/image31.png"/><Relationship Id="rId5" Type="http://schemas.openxmlformats.org/officeDocument/2006/relationships/image" Target="../media/image2.png"/><Relationship Id="rId6" Type="http://schemas.openxmlformats.org/officeDocument/2006/relationships/image" Target="../media/image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ctrTitle"/>
          </p:nvPr>
        </p:nvSpPr>
        <p:spPr>
          <a:xfrm>
            <a:off x="609600" y="1676401"/>
            <a:ext cx="8001000" cy="1295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INTELLIGENT</a:t>
            </a:r>
            <a:r>
              <a:rPr lang="en-US">
                <a:latin typeface="Times New Roman"/>
                <a:ea typeface="Times New Roman"/>
                <a:cs typeface="Times New Roman"/>
                <a:sym typeface="Times New Roman"/>
              </a:rPr>
              <a:t> CACHING IN EDGE NETWORKS</a:t>
            </a:r>
            <a:endParaRPr>
              <a:latin typeface="Times New Roman"/>
              <a:ea typeface="Times New Roman"/>
              <a:cs typeface="Times New Roman"/>
              <a:sym typeface="Times New Roman"/>
            </a:endParaRPr>
          </a:p>
        </p:txBody>
      </p:sp>
      <p:sp>
        <p:nvSpPr>
          <p:cNvPr id="210" name="Google Shape;210;p37"/>
          <p:cNvSpPr txBox="1"/>
          <p:nvPr>
            <p:ph idx="1" type="subTitle"/>
          </p:nvPr>
        </p:nvSpPr>
        <p:spPr>
          <a:xfrm>
            <a:off x="1371600" y="4572000"/>
            <a:ext cx="6400800" cy="8382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888888"/>
              </a:buClr>
              <a:buSzPts val="800"/>
              <a:buFont typeface="Arial"/>
              <a:buNone/>
            </a:pPr>
            <a:r>
              <a:t/>
            </a:r>
            <a:endParaRPr sz="800">
              <a:latin typeface="Times New Roman"/>
              <a:ea typeface="Times New Roman"/>
              <a:cs typeface="Times New Roman"/>
              <a:sym typeface="Times New Roman"/>
            </a:endParaRPr>
          </a:p>
          <a:p>
            <a:pPr indent="0" lvl="0" marL="0" rtl="0" algn="ctr">
              <a:lnSpc>
                <a:spcPct val="80000"/>
              </a:lnSpc>
              <a:spcBef>
                <a:spcPts val="640"/>
              </a:spcBef>
              <a:spcAft>
                <a:spcPts val="0"/>
              </a:spcAft>
              <a:buClr>
                <a:schemeClr val="dk1"/>
              </a:buClr>
              <a:buSzPts val="3200"/>
              <a:buFont typeface="Arial"/>
              <a:buNone/>
            </a:pPr>
            <a:r>
              <a:rPr b="1" lang="en-US" sz="3200">
                <a:solidFill>
                  <a:schemeClr val="dk1"/>
                </a:solidFill>
                <a:latin typeface="Times New Roman"/>
                <a:ea typeface="Times New Roman"/>
                <a:cs typeface="Times New Roman"/>
                <a:sym typeface="Times New Roman"/>
              </a:rPr>
              <a:t>8 Credits</a:t>
            </a:r>
            <a:endParaRPr>
              <a:latin typeface="Times New Roman"/>
              <a:ea typeface="Times New Roman"/>
              <a:cs typeface="Times New Roman"/>
              <a:sym typeface="Times New Roman"/>
            </a:endParaRPr>
          </a:p>
        </p:txBody>
      </p:sp>
      <p:pic>
        <p:nvPicPr>
          <p:cNvPr descr="pes logo.png" id="211" name="Google Shape;211;p37"/>
          <p:cNvPicPr preferRelativeResize="0"/>
          <p:nvPr/>
        </p:nvPicPr>
        <p:blipFill rotWithShape="1">
          <a:blip r:embed="rId3">
            <a:alphaModFix/>
          </a:blip>
          <a:srcRect b="0" l="0" r="0" t="0"/>
          <a:stretch/>
        </p:blipFill>
        <p:spPr>
          <a:xfrm>
            <a:off x="381000" y="152400"/>
            <a:ext cx="1143000" cy="1143000"/>
          </a:xfrm>
          <a:prstGeom prst="rect">
            <a:avLst/>
          </a:prstGeom>
          <a:noFill/>
          <a:ln>
            <a:noFill/>
          </a:ln>
        </p:spPr>
      </p:pic>
      <p:pic>
        <p:nvPicPr>
          <p:cNvPr descr="C:\Users\rajsekar\Pictures\ECE LOGO.jpg" id="212" name="Google Shape;212;p37"/>
          <p:cNvPicPr preferRelativeResize="0"/>
          <p:nvPr/>
        </p:nvPicPr>
        <p:blipFill rotWithShape="1">
          <a:blip r:embed="rId4">
            <a:alphaModFix/>
          </a:blip>
          <a:srcRect b="0" l="0" r="0" t="0"/>
          <a:stretch/>
        </p:blipFill>
        <p:spPr>
          <a:xfrm>
            <a:off x="7772400" y="228600"/>
            <a:ext cx="1066800" cy="1066800"/>
          </a:xfrm>
          <a:prstGeom prst="rect">
            <a:avLst/>
          </a:prstGeom>
          <a:noFill/>
          <a:ln>
            <a:noFill/>
          </a:ln>
        </p:spPr>
      </p:pic>
      <p:sp>
        <p:nvSpPr>
          <p:cNvPr id="213" name="Google Shape;21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4" name="Google Shape;214;p37"/>
          <p:cNvSpPr/>
          <p:nvPr/>
        </p:nvSpPr>
        <p:spPr>
          <a:xfrm>
            <a:off x="2990300" y="3733800"/>
            <a:ext cx="28956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P</a:t>
            </a:r>
            <a:r>
              <a:rPr b="1" lang="en-US" sz="1800">
                <a:solidFill>
                  <a:schemeClr val="dk1"/>
                </a:solidFill>
                <a:latin typeface="Times New Roman"/>
                <a:ea typeface="Times New Roman"/>
                <a:cs typeface="Times New Roman"/>
                <a:sym typeface="Times New Roman"/>
              </a:rPr>
              <a:t>R</a:t>
            </a:r>
            <a:r>
              <a:rPr b="1" i="0" lang="en-US" sz="1800" u="none" cap="none" strike="noStrike">
                <a:solidFill>
                  <a:schemeClr val="dk1"/>
                </a:solidFill>
                <a:latin typeface="Times New Roman"/>
                <a:ea typeface="Times New Roman"/>
                <a:cs typeface="Times New Roman"/>
                <a:sym typeface="Times New Roman"/>
              </a:rPr>
              <a:t>OJECT ID = 538</a:t>
            </a:r>
            <a:endParaRPr b="1" sz="1800">
              <a:solidFill>
                <a:schemeClr val="dk1"/>
              </a:solidFill>
              <a:latin typeface="Times New Roman"/>
              <a:ea typeface="Times New Roman"/>
              <a:cs typeface="Times New Roman"/>
              <a:sym typeface="Times New Roman"/>
            </a:endParaRPr>
          </a:p>
        </p:txBody>
      </p:sp>
      <p:sp>
        <p:nvSpPr>
          <p:cNvPr id="215" name="Google Shape;215;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Intelligent Web Caching in Edge Networks</a:t>
            </a:r>
            <a:endParaRPr>
              <a:latin typeface="Times New Roman"/>
              <a:ea typeface="Times New Roman"/>
              <a:cs typeface="Times New Roman"/>
              <a:sym typeface="Times New Roman"/>
            </a:endParaRPr>
          </a:p>
        </p:txBody>
      </p:sp>
      <p:sp>
        <p:nvSpPr>
          <p:cNvPr id="216" name="Google Shape;216;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02/05/2021</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457200" y="66813"/>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u="sng">
                <a:latin typeface="Times New Roman"/>
                <a:ea typeface="Times New Roman"/>
                <a:cs typeface="Times New Roman"/>
                <a:sym typeface="Times New Roman"/>
              </a:rPr>
              <a:t>Pre-processed </a:t>
            </a:r>
            <a:r>
              <a:rPr lang="en-US" u="sng">
                <a:latin typeface="Times New Roman"/>
                <a:ea typeface="Times New Roman"/>
                <a:cs typeface="Times New Roman"/>
                <a:sym typeface="Times New Roman"/>
              </a:rPr>
              <a:t>Dataset</a:t>
            </a:r>
            <a:endParaRPr u="sng">
              <a:latin typeface="Times New Roman"/>
              <a:ea typeface="Times New Roman"/>
              <a:cs typeface="Times New Roman"/>
              <a:sym typeface="Times New Roman"/>
            </a:endParaRPr>
          </a:p>
        </p:txBody>
      </p:sp>
      <p:sp>
        <p:nvSpPr>
          <p:cNvPr id="322" name="Google Shape;322;p4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23" name="Google Shape;323;p46"/>
          <p:cNvSpPr txBox="1"/>
          <p:nvPr>
            <p:ph idx="11" type="ftr"/>
          </p:nvPr>
        </p:nvSpPr>
        <p:spPr>
          <a:xfrm>
            <a:off x="2740525" y="6584104"/>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Intelligent  caching in edge networks</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p>
        </p:txBody>
      </p:sp>
      <p:sp>
        <p:nvSpPr>
          <p:cNvPr id="324" name="Google Shape;324;p46"/>
          <p:cNvSpPr txBox="1"/>
          <p:nvPr>
            <p:ph idx="10" type="dt"/>
          </p:nvPr>
        </p:nvSpPr>
        <p:spPr>
          <a:xfrm>
            <a:off x="0" y="6721449"/>
            <a:ext cx="2133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02/05/2021</a:t>
            </a:r>
            <a:endParaRPr sz="1400">
              <a:solidFill>
                <a:schemeClr val="dk1"/>
              </a:solidFill>
              <a:latin typeface="Arial"/>
              <a:ea typeface="Arial"/>
              <a:cs typeface="Arial"/>
              <a:sym typeface="Arial"/>
            </a:endParaRPr>
          </a:p>
          <a:p>
            <a:pPr indent="0" lvl="0" marL="0" rtl="0" algn="l">
              <a:spcBef>
                <a:spcPts val="0"/>
              </a:spcBef>
              <a:spcAft>
                <a:spcPts val="0"/>
              </a:spcAft>
              <a:buClr>
                <a:schemeClr val="dk1"/>
              </a:buClr>
              <a:buFont typeface="Arial"/>
              <a:buNone/>
            </a:pPr>
            <a:r>
              <a:t/>
            </a:r>
            <a:endParaRPr/>
          </a:p>
          <a:p>
            <a:pPr indent="0" lvl="0" marL="0" rtl="0" algn="l">
              <a:lnSpc>
                <a:spcPct val="100000"/>
              </a:lnSpc>
              <a:spcBef>
                <a:spcPts val="0"/>
              </a:spcBef>
              <a:spcAft>
                <a:spcPts val="0"/>
              </a:spcAft>
              <a:buSzPts val="1400"/>
              <a:buNone/>
            </a:pPr>
            <a:r>
              <a:t/>
            </a:r>
            <a:endParaRPr/>
          </a:p>
        </p:txBody>
      </p:sp>
      <p:sp>
        <p:nvSpPr>
          <p:cNvPr id="325" name="Google Shape;325;p46"/>
          <p:cNvSpPr txBox="1"/>
          <p:nvPr/>
        </p:nvSpPr>
        <p:spPr>
          <a:xfrm>
            <a:off x="447600" y="1166975"/>
            <a:ext cx="8376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Calibri"/>
                <a:ea typeface="Calibri"/>
                <a:cs typeface="Calibri"/>
                <a:sym typeface="Calibri"/>
              </a:rPr>
              <a:t>Additional parameters added  include: unique id and frequency</a:t>
            </a:r>
            <a:endParaRPr b="1" sz="2200">
              <a:latin typeface="Calibri"/>
              <a:ea typeface="Calibri"/>
              <a:cs typeface="Calibri"/>
              <a:sym typeface="Calibri"/>
            </a:endParaRPr>
          </a:p>
        </p:txBody>
      </p:sp>
      <p:pic>
        <p:nvPicPr>
          <p:cNvPr id="326" name="Google Shape;326;p46"/>
          <p:cNvPicPr preferRelativeResize="0"/>
          <p:nvPr/>
        </p:nvPicPr>
        <p:blipFill>
          <a:blip r:embed="rId3">
            <a:alphaModFix/>
          </a:blip>
          <a:stretch>
            <a:fillRect/>
          </a:stretch>
        </p:blipFill>
        <p:spPr>
          <a:xfrm>
            <a:off x="152400" y="1842575"/>
            <a:ext cx="8667750" cy="45864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u="sng">
                <a:latin typeface="Times New Roman"/>
                <a:ea typeface="Times New Roman"/>
                <a:cs typeface="Times New Roman"/>
                <a:sym typeface="Times New Roman"/>
              </a:rPr>
              <a:t>Dataset Visualization</a:t>
            </a:r>
            <a:endParaRPr u="sng">
              <a:latin typeface="Times New Roman"/>
              <a:ea typeface="Times New Roman"/>
              <a:cs typeface="Times New Roman"/>
              <a:sym typeface="Times New Roman"/>
            </a:endParaRPr>
          </a:p>
        </p:txBody>
      </p:sp>
      <p:sp>
        <p:nvSpPr>
          <p:cNvPr id="333" name="Google Shape;333;p47"/>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Font typeface="Times New Roman"/>
              <a:buChar char="●"/>
            </a:pPr>
            <a:r>
              <a:rPr lang="en-US">
                <a:latin typeface="Times New Roman"/>
                <a:ea typeface="Times New Roman"/>
                <a:cs typeface="Times New Roman"/>
                <a:sym typeface="Times New Roman"/>
              </a:rPr>
              <a:t>3512 requests, 998 unique info labels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We are considering info, unique id, frequency and size as our parameters from the above dataset.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Frequencies have a mean of 3.8 and standard deviation of 23.198.</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As info is of string type we have found unique id’s.</a:t>
            </a:r>
            <a:endParaRPr>
              <a:latin typeface="Times New Roman"/>
              <a:ea typeface="Times New Roman"/>
              <a:cs typeface="Times New Roman"/>
              <a:sym typeface="Times New Roman"/>
            </a:endParaRPr>
          </a:p>
          <a:p>
            <a:pPr indent="0" lvl="0" marL="457200" rtl="0" algn="l">
              <a:spcBef>
                <a:spcPts val="360"/>
              </a:spcBef>
              <a:spcAft>
                <a:spcPts val="0"/>
              </a:spcAft>
              <a:buNone/>
            </a:pPr>
            <a:r>
              <a:t/>
            </a:r>
            <a:endParaRPr>
              <a:latin typeface="Times New Roman"/>
              <a:ea typeface="Times New Roman"/>
              <a:cs typeface="Times New Roman"/>
              <a:sym typeface="Times New Roman"/>
            </a:endParaRPr>
          </a:p>
          <a:p>
            <a:pPr indent="0" lvl="0" marL="457200" rtl="0" algn="l">
              <a:spcBef>
                <a:spcPts val="360"/>
              </a:spcBef>
              <a:spcAft>
                <a:spcPts val="0"/>
              </a:spcAft>
              <a:buNone/>
            </a:pPr>
            <a:r>
              <a:t/>
            </a:r>
            <a:endParaRPr>
              <a:latin typeface="Times New Roman"/>
              <a:ea typeface="Times New Roman"/>
              <a:cs typeface="Times New Roman"/>
              <a:sym typeface="Times New Roman"/>
            </a:endParaRPr>
          </a:p>
        </p:txBody>
      </p:sp>
      <p:sp>
        <p:nvSpPr>
          <p:cNvPr id="334" name="Google Shape;334;p4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35" name="Google Shape;335;p47"/>
          <p:cNvSpPr txBox="1"/>
          <p:nvPr>
            <p:ph idx="11" type="ftr"/>
          </p:nvPr>
        </p:nvSpPr>
        <p:spPr>
          <a:xfrm>
            <a:off x="2911975" y="6249329"/>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Intelligent  caching in edge networks</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336" name="Google Shape;336;p47"/>
          <p:cNvSpPr txBox="1"/>
          <p:nvPr>
            <p:ph idx="10" type="dt"/>
          </p:nvPr>
        </p:nvSpPr>
        <p:spPr>
          <a:xfrm>
            <a:off x="244975" y="6523229"/>
            <a:ext cx="2133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02/05/2021</a:t>
            </a:r>
            <a:endParaRPr sz="1400">
              <a:solidFill>
                <a:schemeClr val="dk1"/>
              </a:solidFill>
              <a:latin typeface="Arial"/>
              <a:ea typeface="Arial"/>
              <a:cs typeface="Arial"/>
              <a:sym typeface="Arial"/>
            </a:endParaRPr>
          </a:p>
          <a:p>
            <a:pPr indent="0" lvl="0" marL="0" rtl="0" algn="l">
              <a:spcBef>
                <a:spcPts val="0"/>
              </a:spcBef>
              <a:spcAft>
                <a:spcPts val="0"/>
              </a:spcAft>
              <a:buClr>
                <a:schemeClr val="dk1"/>
              </a:buClr>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u="sng">
                <a:latin typeface="Times New Roman"/>
                <a:ea typeface="Times New Roman"/>
                <a:cs typeface="Times New Roman"/>
                <a:sym typeface="Times New Roman"/>
              </a:rPr>
              <a:t>PLOTS</a:t>
            </a:r>
            <a:endParaRPr u="sng">
              <a:latin typeface="Times New Roman"/>
              <a:ea typeface="Times New Roman"/>
              <a:cs typeface="Times New Roman"/>
              <a:sym typeface="Times New Roman"/>
            </a:endParaRPr>
          </a:p>
        </p:txBody>
      </p:sp>
      <p:sp>
        <p:nvSpPr>
          <p:cNvPr id="343" name="Google Shape;343;p48"/>
          <p:cNvSpPr txBox="1"/>
          <p:nvPr>
            <p:ph idx="1" type="body"/>
          </p:nvPr>
        </p:nvSpPr>
        <p:spPr>
          <a:xfrm>
            <a:off x="457200" y="1600200"/>
            <a:ext cx="4038600" cy="45261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a:latin typeface="Times New Roman"/>
                <a:ea typeface="Times New Roman"/>
                <a:cs typeface="Times New Roman"/>
                <a:sym typeface="Times New Roman"/>
              </a:rPr>
              <a:t>Frequency plot</a:t>
            </a:r>
            <a:endParaRPr>
              <a:latin typeface="Times New Roman"/>
              <a:ea typeface="Times New Roman"/>
              <a:cs typeface="Times New Roman"/>
              <a:sym typeface="Times New Roman"/>
            </a:endParaRPr>
          </a:p>
        </p:txBody>
      </p:sp>
      <p:sp>
        <p:nvSpPr>
          <p:cNvPr id="344" name="Google Shape;344;p4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45" name="Google Shape;345;p48"/>
          <p:cNvSpPr txBox="1"/>
          <p:nvPr>
            <p:ph idx="2" type="body"/>
          </p:nvPr>
        </p:nvSpPr>
        <p:spPr>
          <a:xfrm>
            <a:off x="4648200" y="1600200"/>
            <a:ext cx="4038600" cy="45261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a:latin typeface="Times New Roman"/>
                <a:ea typeface="Times New Roman"/>
                <a:cs typeface="Times New Roman"/>
                <a:sym typeface="Times New Roman"/>
              </a:rPr>
              <a:t>Size plot</a:t>
            </a:r>
            <a:endParaRPr>
              <a:latin typeface="Times New Roman"/>
              <a:ea typeface="Times New Roman"/>
              <a:cs typeface="Times New Roman"/>
              <a:sym typeface="Times New Roman"/>
            </a:endParaRPr>
          </a:p>
          <a:p>
            <a:pPr indent="0" lvl="0" marL="0" rtl="0" algn="l">
              <a:spcBef>
                <a:spcPts val="560"/>
              </a:spcBef>
              <a:spcAft>
                <a:spcPts val="0"/>
              </a:spcAft>
              <a:buNone/>
            </a:pPr>
            <a:r>
              <a:t/>
            </a:r>
            <a:endParaRPr>
              <a:latin typeface="Times New Roman"/>
              <a:ea typeface="Times New Roman"/>
              <a:cs typeface="Times New Roman"/>
              <a:sym typeface="Times New Roman"/>
            </a:endParaRPr>
          </a:p>
        </p:txBody>
      </p:sp>
      <p:sp>
        <p:nvSpPr>
          <p:cNvPr id="346" name="Google Shape;346;p48"/>
          <p:cNvSpPr txBox="1"/>
          <p:nvPr>
            <p:ph idx="11" type="ftr"/>
          </p:nvPr>
        </p:nvSpPr>
        <p:spPr>
          <a:xfrm>
            <a:off x="2911975" y="6249329"/>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Intelligent  caching in edge networks</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p>
        </p:txBody>
      </p:sp>
      <p:sp>
        <p:nvSpPr>
          <p:cNvPr id="347" name="Google Shape;347;p48"/>
          <p:cNvSpPr txBox="1"/>
          <p:nvPr>
            <p:ph idx="10" type="dt"/>
          </p:nvPr>
        </p:nvSpPr>
        <p:spPr>
          <a:xfrm>
            <a:off x="244975" y="6249329"/>
            <a:ext cx="21336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02</a:t>
            </a:r>
            <a:r>
              <a:rPr lang="en-US"/>
              <a:t>/05/2021</a:t>
            </a:r>
            <a:endParaRPr/>
          </a:p>
        </p:txBody>
      </p:sp>
      <p:pic>
        <p:nvPicPr>
          <p:cNvPr id="348" name="Google Shape;348;p48"/>
          <p:cNvPicPr preferRelativeResize="0"/>
          <p:nvPr/>
        </p:nvPicPr>
        <p:blipFill>
          <a:blip r:embed="rId3">
            <a:alphaModFix/>
          </a:blip>
          <a:stretch>
            <a:fillRect/>
          </a:stretch>
        </p:blipFill>
        <p:spPr>
          <a:xfrm>
            <a:off x="623875" y="2181225"/>
            <a:ext cx="3705225" cy="2495550"/>
          </a:xfrm>
          <a:prstGeom prst="rect">
            <a:avLst/>
          </a:prstGeom>
          <a:noFill/>
          <a:ln>
            <a:noFill/>
          </a:ln>
        </p:spPr>
      </p:pic>
      <p:pic>
        <p:nvPicPr>
          <p:cNvPr id="349" name="Google Shape;349;p48"/>
          <p:cNvPicPr preferRelativeResize="0"/>
          <p:nvPr/>
        </p:nvPicPr>
        <p:blipFill>
          <a:blip r:embed="rId4">
            <a:alphaModFix/>
          </a:blip>
          <a:stretch>
            <a:fillRect/>
          </a:stretch>
        </p:blipFill>
        <p:spPr>
          <a:xfrm>
            <a:off x="4495800" y="2176450"/>
            <a:ext cx="3771900" cy="250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9"/>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u="sng">
                <a:latin typeface="Times New Roman"/>
                <a:ea typeface="Times New Roman"/>
                <a:cs typeface="Times New Roman"/>
                <a:sym typeface="Times New Roman"/>
              </a:rPr>
              <a:t>Methodology</a:t>
            </a:r>
            <a:endParaRPr/>
          </a:p>
        </p:txBody>
      </p:sp>
      <p:sp>
        <p:nvSpPr>
          <p:cNvPr id="356" name="Google Shape;356;p4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pes logo.png" id="357" name="Google Shape;357;p49"/>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358" name="Google Shape;358;p49"/>
          <p:cNvPicPr preferRelativeResize="0"/>
          <p:nvPr/>
        </p:nvPicPr>
        <p:blipFill rotWithShape="1">
          <a:blip r:embed="rId4">
            <a:alphaModFix/>
          </a:blip>
          <a:srcRect b="0" l="0" r="0" t="0"/>
          <a:stretch/>
        </p:blipFill>
        <p:spPr>
          <a:xfrm>
            <a:off x="8077200" y="0"/>
            <a:ext cx="1066800" cy="1066800"/>
          </a:xfrm>
          <a:prstGeom prst="rect">
            <a:avLst/>
          </a:prstGeom>
          <a:noFill/>
          <a:ln>
            <a:noFill/>
          </a:ln>
        </p:spPr>
      </p:pic>
      <p:sp>
        <p:nvSpPr>
          <p:cNvPr id="359" name="Google Shape;359;p49"/>
          <p:cNvSpPr txBox="1"/>
          <p:nvPr/>
        </p:nvSpPr>
        <p:spPr>
          <a:xfrm>
            <a:off x="0" y="63542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888888"/>
                </a:solidFill>
                <a:latin typeface="Calibri"/>
                <a:ea typeface="Calibri"/>
                <a:cs typeface="Calibri"/>
                <a:sym typeface="Calibri"/>
              </a:rPr>
              <a:t>02/05/2021</a:t>
            </a:r>
            <a:endParaRPr sz="1200">
              <a:solidFill>
                <a:srgbClr val="888888"/>
              </a:solidFill>
              <a:latin typeface="Calibri"/>
              <a:ea typeface="Calibri"/>
              <a:cs typeface="Calibri"/>
              <a:sym typeface="Calibri"/>
            </a:endParaRPr>
          </a:p>
        </p:txBody>
      </p:sp>
      <p:sp>
        <p:nvSpPr>
          <p:cNvPr id="360" name="Google Shape;360;p49"/>
          <p:cNvSpPr txBox="1"/>
          <p:nvPr/>
        </p:nvSpPr>
        <p:spPr>
          <a:xfrm>
            <a:off x="3276600" y="6169450"/>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200">
              <a:solidFill>
                <a:srgbClr val="888888"/>
              </a:solidFill>
              <a:latin typeface="Times New Roman"/>
              <a:ea typeface="Times New Roman"/>
              <a:cs typeface="Times New Roman"/>
              <a:sym typeface="Times New Roman"/>
            </a:endParaRPr>
          </a:p>
          <a:p>
            <a:pPr indent="0" lvl="0" marL="0" rtl="0" algn="ctr">
              <a:spcBef>
                <a:spcPts val="0"/>
              </a:spcBef>
              <a:spcAft>
                <a:spcPts val="0"/>
              </a:spcAft>
              <a:buNone/>
            </a:pPr>
            <a:r>
              <a:rPr lang="en-US" sz="1200">
                <a:solidFill>
                  <a:srgbClr val="888888"/>
                </a:solidFill>
                <a:latin typeface="Times New Roman"/>
                <a:ea typeface="Times New Roman"/>
                <a:cs typeface="Times New Roman"/>
                <a:sym typeface="Times New Roman"/>
              </a:rPr>
              <a:t>Intelligent  caching in edge networks</a:t>
            </a:r>
            <a:endParaRPr sz="1200">
              <a:solidFill>
                <a:srgbClr val="888888"/>
              </a:solidFill>
              <a:latin typeface="Times New Roman"/>
              <a:ea typeface="Times New Roman"/>
              <a:cs typeface="Times New Roman"/>
              <a:sym typeface="Times New Roman"/>
            </a:endParaRPr>
          </a:p>
          <a:p>
            <a:pPr indent="0" lvl="0" marL="0" rtl="0" algn="ctr">
              <a:spcBef>
                <a:spcPts val="0"/>
              </a:spcBef>
              <a:spcAft>
                <a:spcPts val="0"/>
              </a:spcAft>
              <a:buNone/>
            </a:pPr>
            <a:r>
              <a:t/>
            </a:r>
            <a:endParaRPr sz="1200">
              <a:solidFill>
                <a:srgbClr val="888888"/>
              </a:solidFill>
              <a:latin typeface="Times New Roman"/>
              <a:ea typeface="Times New Roman"/>
              <a:cs typeface="Times New Roman"/>
              <a:sym typeface="Times New Roman"/>
            </a:endParaRPr>
          </a:p>
        </p:txBody>
      </p:sp>
      <p:pic>
        <p:nvPicPr>
          <p:cNvPr id="361" name="Google Shape;361;p49">
            <a:hlinkClick r:id="rId5"/>
          </p:cNvPr>
          <p:cNvPicPr preferRelativeResize="0"/>
          <p:nvPr/>
        </p:nvPicPr>
        <p:blipFill>
          <a:blip r:embed="rId6">
            <a:alphaModFix/>
          </a:blip>
          <a:stretch>
            <a:fillRect/>
          </a:stretch>
        </p:blipFill>
        <p:spPr>
          <a:xfrm>
            <a:off x="228600" y="2068668"/>
            <a:ext cx="8686800" cy="27206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0"/>
          <p:cNvSpPr txBox="1"/>
          <p:nvPr>
            <p:ph idx="1" type="subTitle"/>
          </p:nvPr>
        </p:nvSpPr>
        <p:spPr>
          <a:xfrm>
            <a:off x="217500" y="1729025"/>
            <a:ext cx="8709000" cy="4257300"/>
          </a:xfrm>
          <a:prstGeom prst="rect">
            <a:avLst/>
          </a:prstGeom>
          <a:noFill/>
          <a:ln>
            <a:noFill/>
          </a:ln>
        </p:spPr>
        <p:txBody>
          <a:bodyPr anchorCtr="0" anchor="t" bIns="45700" lIns="91425" spcFirstLastPara="1" rIns="91425" wrap="square" tIns="45700">
            <a:noAutofit/>
          </a:bodyPr>
          <a:lstStyle/>
          <a:p>
            <a:pPr indent="-431800" lvl="0" marL="457200" rtl="0" algn="l">
              <a:lnSpc>
                <a:spcPct val="100000"/>
              </a:lnSpc>
              <a:spcBef>
                <a:spcPts val="640"/>
              </a:spcBef>
              <a:spcAft>
                <a:spcPts val="0"/>
              </a:spcAft>
              <a:buClr>
                <a:srgbClr val="000000"/>
              </a:buClr>
              <a:buSzPts val="3200"/>
              <a:buFont typeface="Times New Roman"/>
              <a:buAutoNum type="arabicPeriod"/>
            </a:pPr>
            <a:r>
              <a:rPr lang="en-US">
                <a:solidFill>
                  <a:srgbClr val="000000"/>
                </a:solidFill>
                <a:latin typeface="Times New Roman"/>
                <a:ea typeface="Times New Roman"/>
                <a:cs typeface="Times New Roman"/>
                <a:sym typeface="Times New Roman"/>
              </a:rPr>
              <a:t>Least Recently Used (LRU)</a:t>
            </a:r>
            <a:endParaRPr>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chemeClr val="dk1"/>
                </a:solidFill>
                <a:latin typeface="Times New Roman"/>
                <a:ea typeface="Times New Roman"/>
                <a:cs typeface="Times New Roman"/>
                <a:sym typeface="Times New Roman"/>
              </a:rPr>
              <a:t>In this algorithm in case of a cache miss, the page which has been least recently used will be replaced by the new page.</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431800" lvl="0" marL="457200" rtl="0" algn="l">
              <a:spcBef>
                <a:spcPts val="640"/>
              </a:spcBef>
              <a:spcAft>
                <a:spcPts val="0"/>
              </a:spcAft>
              <a:buClr>
                <a:schemeClr val="dk1"/>
              </a:buClr>
              <a:buSzPts val="3200"/>
              <a:buFont typeface="Times New Roman"/>
              <a:buAutoNum type="arabicPeriod"/>
            </a:pPr>
            <a:r>
              <a:rPr lang="en-US">
                <a:solidFill>
                  <a:schemeClr val="dk1"/>
                </a:solidFill>
                <a:latin typeface="Times New Roman"/>
                <a:ea typeface="Times New Roman"/>
                <a:cs typeface="Times New Roman"/>
                <a:sym typeface="Times New Roman"/>
              </a:rPr>
              <a:t>Least Frequently Used (LFU)</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chemeClr val="dk1"/>
                </a:solidFill>
                <a:latin typeface="Times New Roman"/>
                <a:ea typeface="Times New Roman"/>
                <a:cs typeface="Times New Roman"/>
                <a:sym typeface="Times New Roman"/>
              </a:rPr>
              <a:t>In this algorithm in case of a cache miss, the page which has been least frequently used will be replaced by the new page.</a:t>
            </a:r>
            <a:endParaRPr sz="2200">
              <a:solidFill>
                <a:srgbClr val="000000"/>
              </a:solidFill>
              <a:latin typeface="Times New Roman"/>
              <a:ea typeface="Times New Roman"/>
              <a:cs typeface="Times New Roman"/>
              <a:sym typeface="Times New Roman"/>
            </a:endParaRPr>
          </a:p>
        </p:txBody>
      </p:sp>
      <p:sp>
        <p:nvSpPr>
          <p:cNvPr id="368" name="Google Shape;368;p50"/>
          <p:cNvSpPr txBox="1"/>
          <p:nvPr>
            <p:ph type="ctrTitle"/>
          </p:nvPr>
        </p:nvSpPr>
        <p:spPr>
          <a:xfrm>
            <a:off x="685800" y="163900"/>
            <a:ext cx="7772400" cy="976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u="sng">
                <a:latin typeface="Times New Roman"/>
                <a:ea typeface="Times New Roman"/>
                <a:cs typeface="Times New Roman"/>
                <a:sym typeface="Times New Roman"/>
              </a:rPr>
              <a:t>Caching Algorithms</a:t>
            </a:r>
            <a:endParaRPr u="sng">
              <a:latin typeface="Times New Roman"/>
              <a:ea typeface="Times New Roman"/>
              <a:cs typeface="Times New Roman"/>
              <a:sym typeface="Times New Roman"/>
            </a:endParaRPr>
          </a:p>
        </p:txBody>
      </p:sp>
      <p:sp>
        <p:nvSpPr>
          <p:cNvPr id="369" name="Google Shape;369;p5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pes logo.png" id="370" name="Google Shape;370;p50"/>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371" name="Google Shape;371;p50"/>
          <p:cNvPicPr preferRelativeResize="0"/>
          <p:nvPr/>
        </p:nvPicPr>
        <p:blipFill rotWithShape="1">
          <a:blip r:embed="rId4">
            <a:alphaModFix/>
          </a:blip>
          <a:srcRect b="0" l="0" r="0" t="0"/>
          <a:stretch/>
        </p:blipFill>
        <p:spPr>
          <a:xfrm>
            <a:off x="8077200" y="0"/>
            <a:ext cx="1066800" cy="1066800"/>
          </a:xfrm>
          <a:prstGeom prst="rect">
            <a:avLst/>
          </a:prstGeom>
          <a:noFill/>
          <a:ln>
            <a:noFill/>
          </a:ln>
        </p:spPr>
      </p:pic>
      <p:sp>
        <p:nvSpPr>
          <p:cNvPr id="372" name="Google Shape;372;p5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73" name="Google Shape;373;p5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Intelligent  Caching in Edge Networks</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374" name="Google Shape;374;p5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02</a:t>
            </a:r>
            <a:r>
              <a:rPr lang="en-US"/>
              <a:t>/05/2021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81" name="Google Shape;381;p5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82" name="Google Shape;382;p51"/>
          <p:cNvSpPr txBox="1"/>
          <p:nvPr>
            <p:ph idx="4294967295" type="subTitle"/>
          </p:nvPr>
        </p:nvSpPr>
        <p:spPr>
          <a:xfrm>
            <a:off x="264400" y="1066800"/>
            <a:ext cx="8709000" cy="54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640"/>
              </a:spcBef>
              <a:spcAft>
                <a:spcPts val="0"/>
              </a:spcAft>
              <a:buClr>
                <a:schemeClr val="dk1"/>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3. </a:t>
            </a:r>
            <a:r>
              <a:rPr b="0" i="0" lang="en-US" sz="3200" u="none" cap="none" strike="noStrike">
                <a:solidFill>
                  <a:schemeClr val="dk1"/>
                </a:solidFill>
                <a:latin typeface="Times New Roman"/>
                <a:ea typeface="Times New Roman"/>
                <a:cs typeface="Times New Roman"/>
                <a:sym typeface="Times New Roman"/>
              </a:rPr>
              <a:t>Belady’s Optimal Replacement Policy (OPT) </a:t>
            </a:r>
            <a:endParaRPr b="0" i="0" sz="32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64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OPT traces the future blocks that will be brought to cache in order to pick the best candidate to evict. </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64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Used as </a:t>
            </a:r>
            <a:r>
              <a:rPr b="0" i="0" lang="en-US" sz="2400" u="none" cap="none" strike="noStrike">
                <a:solidFill>
                  <a:schemeClr val="dk1"/>
                </a:solidFill>
                <a:latin typeface="Times New Roman"/>
                <a:ea typeface="Times New Roman"/>
                <a:cs typeface="Times New Roman"/>
                <a:sym typeface="Times New Roman"/>
              </a:rPr>
              <a:t>performance benchmark for cache algorithms testing.</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None/>
            </a:pPr>
            <a:r>
              <a:t/>
            </a:r>
            <a:endParaRPr sz="2400">
              <a:latin typeface="Times New Roman"/>
              <a:ea typeface="Times New Roman"/>
              <a:cs typeface="Times New Roman"/>
              <a:sym typeface="Times New Roman"/>
            </a:endParaRPr>
          </a:p>
          <a:p>
            <a:pPr indent="0" lvl="0" marL="0" marR="0" rtl="0" algn="l">
              <a:lnSpc>
                <a:spcPct val="100000"/>
              </a:lnSpc>
              <a:spcBef>
                <a:spcPts val="640"/>
              </a:spcBef>
              <a:spcAft>
                <a:spcPts val="0"/>
              </a:spcAft>
              <a:buNone/>
            </a:pPr>
            <a:r>
              <a:t/>
            </a:r>
            <a:endParaRPr sz="24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Font typeface="Arial"/>
              <a:buNone/>
            </a:pPr>
            <a:r>
              <a:rPr lang="en-US">
                <a:latin typeface="Times New Roman"/>
                <a:ea typeface="Times New Roman"/>
                <a:cs typeface="Times New Roman"/>
                <a:sym typeface="Times New Roman"/>
              </a:rPr>
              <a:t>4. Adaptive Replacement Cache (ARC) </a:t>
            </a:r>
            <a:endParaRPr>
              <a:latin typeface="Times New Roman"/>
              <a:ea typeface="Times New Roman"/>
              <a:cs typeface="Times New Roman"/>
              <a:sym typeface="Times New Roman"/>
            </a:endParaRPr>
          </a:p>
          <a:p>
            <a:pPr indent="-381000" lvl="0" marL="457200" rtl="0" algn="l">
              <a:spcBef>
                <a:spcPts val="640"/>
              </a:spcBef>
              <a:spcAft>
                <a:spcPts val="0"/>
              </a:spcAft>
              <a:buClr>
                <a:srgbClr val="222222"/>
              </a:buClr>
              <a:buSzPts val="2400"/>
              <a:buFont typeface="Times New Roman"/>
              <a:buChar char="●"/>
            </a:pPr>
            <a:r>
              <a:rPr lang="en-US" sz="2400">
                <a:solidFill>
                  <a:srgbClr val="222222"/>
                </a:solidFill>
                <a:highlight>
                  <a:schemeClr val="lt1"/>
                </a:highlight>
                <a:latin typeface="Times New Roman"/>
                <a:ea typeface="Times New Roman"/>
                <a:cs typeface="Times New Roman"/>
                <a:sym typeface="Times New Roman"/>
              </a:rPr>
              <a:t>It keeps track of LRU, LFU and the evicted LRU and LFU. The relative size of LRU and LFU are self tuned.</a:t>
            </a:r>
            <a:endParaRPr sz="2400">
              <a:latin typeface="Times New Roman"/>
              <a:ea typeface="Times New Roman"/>
              <a:cs typeface="Times New Roman"/>
              <a:sym typeface="Times New Roman"/>
            </a:endParaRPr>
          </a:p>
          <a:p>
            <a:pPr indent="0" lvl="0" marL="457200" marR="0" rtl="0" algn="l">
              <a:lnSpc>
                <a:spcPct val="100000"/>
              </a:lnSpc>
              <a:spcBef>
                <a:spcPts val="640"/>
              </a:spcBef>
              <a:spcAft>
                <a:spcPts val="0"/>
              </a:spcAft>
              <a:buClr>
                <a:schemeClr val="dk1"/>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383" name="Google Shape;383;p5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pes logo.png" id="384" name="Google Shape;384;p51"/>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385" name="Google Shape;385;p51"/>
          <p:cNvPicPr preferRelativeResize="0"/>
          <p:nvPr/>
        </p:nvPicPr>
        <p:blipFill rotWithShape="1">
          <a:blip r:embed="rId4">
            <a:alphaModFix/>
          </a:blip>
          <a:srcRect b="0" l="0" r="0" t="0"/>
          <a:stretch/>
        </p:blipFill>
        <p:spPr>
          <a:xfrm>
            <a:off x="8077200" y="0"/>
            <a:ext cx="1066800" cy="1066800"/>
          </a:xfrm>
          <a:prstGeom prst="rect">
            <a:avLst/>
          </a:prstGeom>
          <a:noFill/>
          <a:ln>
            <a:noFill/>
          </a:ln>
        </p:spPr>
      </p:pic>
      <p:sp>
        <p:nvSpPr>
          <p:cNvPr id="386" name="Google Shape;386;p5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Intelligent  Caching in Edge Networks</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p>
        </p:txBody>
      </p:sp>
      <p:sp>
        <p:nvSpPr>
          <p:cNvPr id="387" name="Google Shape;387;p5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02/05/2021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txBox="1"/>
          <p:nvPr>
            <p:ph type="title"/>
          </p:nvPr>
        </p:nvSpPr>
        <p:spPr>
          <a:xfrm>
            <a:off x="217400" y="1057963"/>
            <a:ext cx="8229600" cy="1143000"/>
          </a:xfrm>
          <a:prstGeom prst="rect">
            <a:avLst/>
          </a:prstGeom>
        </p:spPr>
        <p:txBody>
          <a:bodyPr anchorCtr="0" anchor="ctr" bIns="45700" lIns="91425" spcFirstLastPara="1" rIns="91425" wrap="square" tIns="45700">
            <a:noAutofit/>
          </a:bodyPr>
          <a:lstStyle/>
          <a:p>
            <a:pPr indent="0" lvl="0" marL="0" rtl="0" algn="l">
              <a:spcBef>
                <a:spcPts val="640"/>
              </a:spcBef>
              <a:spcAft>
                <a:spcPts val="0"/>
              </a:spcAft>
              <a:buClr>
                <a:schemeClr val="dk1"/>
              </a:buClr>
              <a:buSzPts val="3200"/>
              <a:buFont typeface="Arial"/>
              <a:buNone/>
            </a:pPr>
            <a:r>
              <a:rPr lang="en-US" sz="3200">
                <a:latin typeface="Times New Roman"/>
                <a:ea typeface="Times New Roman"/>
                <a:cs typeface="Times New Roman"/>
                <a:sym typeface="Times New Roman"/>
              </a:rPr>
              <a:t>  5. </a:t>
            </a:r>
            <a:r>
              <a:rPr lang="en-US" sz="3200">
                <a:latin typeface="Times New Roman"/>
                <a:ea typeface="Times New Roman"/>
                <a:cs typeface="Times New Roman"/>
                <a:sym typeface="Times New Roman"/>
              </a:rPr>
              <a:t>LeCar_Opt</a:t>
            </a:r>
            <a:endParaRPr/>
          </a:p>
        </p:txBody>
      </p:sp>
      <p:sp>
        <p:nvSpPr>
          <p:cNvPr id="394" name="Google Shape;394;p52"/>
          <p:cNvSpPr txBox="1"/>
          <p:nvPr>
            <p:ph idx="1" type="body"/>
          </p:nvPr>
        </p:nvSpPr>
        <p:spPr>
          <a:xfrm>
            <a:off x="457200" y="1916113"/>
            <a:ext cx="4040100" cy="639900"/>
          </a:xfrm>
          <a:prstGeom prst="rect">
            <a:avLst/>
          </a:prstGeom>
        </p:spPr>
        <p:txBody>
          <a:bodyPr anchorCtr="0" anchor="b" bIns="45700" lIns="91425" spcFirstLastPara="1" rIns="91425" wrap="square" tIns="45700">
            <a:noAutofit/>
          </a:bodyPr>
          <a:lstStyle/>
          <a:p>
            <a:pPr indent="0" lvl="0" marL="0" rtl="0" algn="l">
              <a:spcBef>
                <a:spcPts val="480"/>
              </a:spcBef>
              <a:spcAft>
                <a:spcPts val="0"/>
              </a:spcAft>
              <a:buNone/>
            </a:pPr>
            <a:r>
              <a:rPr lang="en-US">
                <a:latin typeface="Times New Roman"/>
                <a:ea typeface="Times New Roman"/>
                <a:cs typeface="Times New Roman"/>
                <a:sym typeface="Times New Roman"/>
              </a:rPr>
              <a:t>Algorithm</a:t>
            </a:r>
            <a:endParaRPr>
              <a:latin typeface="Times New Roman"/>
              <a:ea typeface="Times New Roman"/>
              <a:cs typeface="Times New Roman"/>
              <a:sym typeface="Times New Roman"/>
            </a:endParaRPr>
          </a:p>
        </p:txBody>
      </p:sp>
      <p:sp>
        <p:nvSpPr>
          <p:cNvPr id="395" name="Google Shape;395;p52"/>
          <p:cNvSpPr txBox="1"/>
          <p:nvPr>
            <p:ph idx="2" type="body"/>
          </p:nvPr>
        </p:nvSpPr>
        <p:spPr>
          <a:xfrm>
            <a:off x="457200" y="2555875"/>
            <a:ext cx="4040100" cy="3951300"/>
          </a:xfrm>
          <a:prstGeom prst="rect">
            <a:avLst/>
          </a:prstGeom>
        </p:spPr>
        <p:txBody>
          <a:bodyPr anchorCtr="0" anchor="t" bIns="45700" lIns="91425" spcFirstLastPara="1" rIns="91425" wrap="square" tIns="45700">
            <a:noAutofit/>
          </a:bodyPr>
          <a:lstStyle/>
          <a:p>
            <a:pPr indent="-355600" lvl="0" marL="457200" rtl="0" algn="l">
              <a:spcBef>
                <a:spcPts val="640"/>
              </a:spcBef>
              <a:spcAft>
                <a:spcPts val="0"/>
              </a:spcAft>
              <a:buSzPts val="2000"/>
              <a:buFont typeface="Times New Roman"/>
              <a:buChar char="●"/>
            </a:pPr>
            <a:r>
              <a:rPr lang="en-US" sz="2000">
                <a:latin typeface="Times New Roman"/>
                <a:ea typeface="Times New Roman"/>
                <a:cs typeface="Times New Roman"/>
                <a:sym typeface="Times New Roman"/>
              </a:rPr>
              <a:t>Even here LRU, LFU and evicted LRU and LFU are kept in track.</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Based on which queue the page is found, policy is chosen accordingly.</a:t>
            </a:r>
            <a:endParaRPr sz="2000">
              <a:latin typeface="Times New Roman"/>
              <a:ea typeface="Times New Roman"/>
              <a:cs typeface="Times New Roman"/>
              <a:sym typeface="Times New Roman"/>
            </a:endParaRPr>
          </a:p>
          <a:p>
            <a:pPr indent="0" lvl="0" marL="457200" rtl="0" algn="l">
              <a:spcBef>
                <a:spcPts val="640"/>
              </a:spcBef>
              <a:spcAft>
                <a:spcPts val="0"/>
              </a:spcAft>
              <a:buClr>
                <a:schemeClr val="dk1"/>
              </a:buClr>
              <a:buSzPts val="3200"/>
              <a:buFont typeface="Arial"/>
              <a:buNone/>
            </a:pPr>
            <a:r>
              <a:rPr lang="en-US" sz="2000">
                <a:latin typeface="Times New Roman"/>
                <a:ea typeface="Times New Roman"/>
                <a:cs typeface="Times New Roman"/>
                <a:sym typeface="Times New Roman"/>
              </a:rPr>
              <a:t>Possible shifts:</a:t>
            </a:r>
            <a:endParaRPr sz="2000">
              <a:latin typeface="Times New Roman"/>
              <a:ea typeface="Times New Roman"/>
              <a:cs typeface="Times New Roman"/>
              <a:sym typeface="Times New Roman"/>
            </a:endParaRPr>
          </a:p>
          <a:p>
            <a:pPr indent="-355600" lvl="0" marL="457200" rtl="0" algn="l">
              <a:spcBef>
                <a:spcPts val="640"/>
              </a:spcBef>
              <a:spcAft>
                <a:spcPts val="0"/>
              </a:spcAft>
              <a:buSzPts val="2000"/>
              <a:buFont typeface="Times New Roman"/>
              <a:buAutoNum type="arabicParenR"/>
            </a:pPr>
            <a:r>
              <a:rPr lang="en-US" sz="2000">
                <a:latin typeface="Times New Roman"/>
                <a:ea typeface="Times New Roman"/>
                <a:cs typeface="Times New Roman"/>
                <a:sym typeface="Times New Roman"/>
              </a:rPr>
              <a:t>Shifting from LRU to LFU.</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arenR"/>
            </a:pPr>
            <a:r>
              <a:rPr lang="en-US" sz="2000">
                <a:latin typeface="Times New Roman"/>
                <a:ea typeface="Times New Roman"/>
                <a:cs typeface="Times New Roman"/>
                <a:sym typeface="Times New Roman"/>
              </a:rPr>
              <a:t>Shifting from LFU to LRU.</a:t>
            </a:r>
            <a:endParaRPr sz="2000">
              <a:latin typeface="Times New Roman"/>
              <a:ea typeface="Times New Roman"/>
              <a:cs typeface="Times New Roman"/>
              <a:sym typeface="Times New Roman"/>
            </a:endParaRPr>
          </a:p>
          <a:p>
            <a:pPr indent="0" lvl="0" marL="0" rtl="0" algn="l">
              <a:spcBef>
                <a:spcPts val="480"/>
              </a:spcBef>
              <a:spcAft>
                <a:spcPts val="0"/>
              </a:spcAft>
              <a:buNone/>
            </a:pPr>
            <a:r>
              <a:t/>
            </a:r>
            <a:endParaRPr/>
          </a:p>
        </p:txBody>
      </p:sp>
      <p:sp>
        <p:nvSpPr>
          <p:cNvPr id="396" name="Google Shape;396;p5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97" name="Google Shape;397;p52">
            <a:hlinkClick r:id="rId3"/>
          </p:cNvPr>
          <p:cNvPicPr preferRelativeResize="0"/>
          <p:nvPr/>
        </p:nvPicPr>
        <p:blipFill rotWithShape="1">
          <a:blip r:embed="rId4">
            <a:alphaModFix/>
          </a:blip>
          <a:srcRect b="0" l="0" r="0" t="0"/>
          <a:stretch/>
        </p:blipFill>
        <p:spPr>
          <a:xfrm>
            <a:off x="4645025" y="2131125"/>
            <a:ext cx="4040100" cy="3359351"/>
          </a:xfrm>
          <a:prstGeom prst="rect">
            <a:avLst/>
          </a:prstGeom>
          <a:noFill/>
          <a:ln>
            <a:noFill/>
          </a:ln>
        </p:spPr>
      </p:pic>
      <p:pic>
        <p:nvPicPr>
          <p:cNvPr descr="pes logo.png" id="398" name="Google Shape;398;p52"/>
          <p:cNvPicPr preferRelativeResize="0"/>
          <p:nvPr/>
        </p:nvPicPr>
        <p:blipFill rotWithShape="1">
          <a:blip r:embed="rId5">
            <a:alphaModFix/>
          </a:blip>
          <a:srcRect b="0" l="0" r="0" t="0"/>
          <a:stretch/>
        </p:blipFill>
        <p:spPr>
          <a:xfrm>
            <a:off x="381000" y="152400"/>
            <a:ext cx="1143000" cy="1143000"/>
          </a:xfrm>
          <a:prstGeom prst="rect">
            <a:avLst/>
          </a:prstGeom>
          <a:noFill/>
          <a:ln>
            <a:noFill/>
          </a:ln>
        </p:spPr>
      </p:pic>
      <p:pic>
        <p:nvPicPr>
          <p:cNvPr descr="C:\Users\rajsekar\Pictures\ECE LOGO.jpg" id="399" name="Google Shape;399;p52"/>
          <p:cNvPicPr preferRelativeResize="0"/>
          <p:nvPr/>
        </p:nvPicPr>
        <p:blipFill rotWithShape="1">
          <a:blip r:embed="rId6">
            <a:alphaModFix/>
          </a:blip>
          <a:srcRect b="0" l="0" r="0" t="0"/>
          <a:stretch/>
        </p:blipFill>
        <p:spPr>
          <a:xfrm>
            <a:off x="7772400" y="228600"/>
            <a:ext cx="1066800" cy="1066800"/>
          </a:xfrm>
          <a:prstGeom prst="rect">
            <a:avLst/>
          </a:prstGeom>
          <a:noFill/>
          <a:ln>
            <a:noFill/>
          </a:ln>
        </p:spPr>
      </p:pic>
      <p:sp>
        <p:nvSpPr>
          <p:cNvPr id="400" name="Google Shape;400;p5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a:p>
            <a:pPr indent="0" lvl="0" marL="0" rtl="0" algn="ctr">
              <a:spcBef>
                <a:spcPts val="0"/>
              </a:spcBef>
              <a:spcAft>
                <a:spcPts val="0"/>
              </a:spcAft>
              <a:buClr>
                <a:schemeClr val="dk1"/>
              </a:buClr>
              <a:buFont typeface="Arial"/>
              <a:buNone/>
            </a:pPr>
            <a:r>
              <a:rPr lang="en-US"/>
              <a:t>Intelligent  caching in edge networks</a:t>
            </a:r>
            <a:endParaRPr/>
          </a:p>
          <a:p>
            <a:pPr indent="0" lvl="0" marL="0" rtl="0" algn="ctr">
              <a:spcBef>
                <a:spcPts val="0"/>
              </a:spcBef>
              <a:spcAft>
                <a:spcPts val="0"/>
              </a:spcAft>
              <a:buNone/>
            </a:pPr>
            <a:r>
              <a:t/>
            </a:r>
            <a:endParaRPr/>
          </a:p>
        </p:txBody>
      </p:sp>
      <p:sp>
        <p:nvSpPr>
          <p:cNvPr id="401" name="Google Shape;401;p5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a:t>
            </a:r>
            <a:r>
              <a:rPr lang="en-US"/>
              <a:t>/05/2021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3"/>
          <p:cNvSpPr/>
          <p:nvPr>
            <p:ph idx="2" type="pic"/>
          </p:nvPr>
        </p:nvSpPr>
        <p:spPr>
          <a:xfrm>
            <a:off x="1792288" y="612775"/>
            <a:ext cx="5486400" cy="41148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lang="en-US" u="sng">
                <a:latin typeface="Times New Roman"/>
                <a:ea typeface="Times New Roman"/>
                <a:cs typeface="Times New Roman"/>
                <a:sym typeface="Times New Roman"/>
              </a:rPr>
              <a:t>Results of Caching Algorithm </a:t>
            </a:r>
            <a:endParaRPr u="sng">
              <a:latin typeface="Times New Roman"/>
              <a:ea typeface="Times New Roman"/>
              <a:cs typeface="Times New Roman"/>
              <a:sym typeface="Times New Roman"/>
            </a:endParaRPr>
          </a:p>
        </p:txBody>
      </p:sp>
      <p:sp>
        <p:nvSpPr>
          <p:cNvPr id="408" name="Google Shape;408;p53"/>
          <p:cNvSpPr txBox="1"/>
          <p:nvPr>
            <p:ph idx="1" type="body"/>
          </p:nvPr>
        </p:nvSpPr>
        <p:spPr>
          <a:xfrm>
            <a:off x="1333901" y="5551450"/>
            <a:ext cx="5944800" cy="8049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None/>
            </a:pPr>
            <a:r>
              <a:t/>
            </a:r>
            <a:endParaRPr b="1" sz="2200">
              <a:latin typeface="Times New Roman"/>
              <a:ea typeface="Times New Roman"/>
              <a:cs typeface="Times New Roman"/>
              <a:sym typeface="Times New Roman"/>
            </a:endParaRPr>
          </a:p>
          <a:p>
            <a:pPr indent="0" lvl="0" marL="0" rtl="0" algn="l">
              <a:spcBef>
                <a:spcPts val="280"/>
              </a:spcBef>
              <a:spcAft>
                <a:spcPts val="0"/>
              </a:spcAft>
              <a:buNone/>
            </a:pPr>
            <a:r>
              <a:t/>
            </a:r>
            <a:endParaRPr/>
          </a:p>
        </p:txBody>
      </p:sp>
      <p:sp>
        <p:nvSpPr>
          <p:cNvPr id="409" name="Google Shape;409;p5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10" name="Google Shape;410;p53"/>
          <p:cNvPicPr preferRelativeResize="0"/>
          <p:nvPr/>
        </p:nvPicPr>
        <p:blipFill rotWithShape="1">
          <a:blip r:embed="rId3">
            <a:alphaModFix/>
          </a:blip>
          <a:srcRect b="0" l="0" r="0" t="0"/>
          <a:stretch/>
        </p:blipFill>
        <p:spPr>
          <a:xfrm>
            <a:off x="1495700" y="2058300"/>
            <a:ext cx="5486400" cy="3493150"/>
          </a:xfrm>
          <a:prstGeom prst="rect">
            <a:avLst/>
          </a:prstGeom>
          <a:noFill/>
          <a:ln>
            <a:noFill/>
          </a:ln>
        </p:spPr>
      </p:pic>
      <p:pic>
        <p:nvPicPr>
          <p:cNvPr descr="pes logo.png" id="411" name="Google Shape;411;p53"/>
          <p:cNvPicPr preferRelativeResize="0"/>
          <p:nvPr/>
        </p:nvPicPr>
        <p:blipFill rotWithShape="1">
          <a:blip r:embed="rId4">
            <a:alphaModFix/>
          </a:blip>
          <a:srcRect b="0" l="0" r="0" t="0"/>
          <a:stretch/>
        </p:blipFill>
        <p:spPr>
          <a:xfrm>
            <a:off x="0" y="0"/>
            <a:ext cx="1143000" cy="1143000"/>
          </a:xfrm>
          <a:prstGeom prst="rect">
            <a:avLst/>
          </a:prstGeom>
          <a:noFill/>
          <a:ln>
            <a:noFill/>
          </a:ln>
        </p:spPr>
      </p:pic>
      <p:pic>
        <p:nvPicPr>
          <p:cNvPr descr="C:\Users\rajsekar\Pictures\ECE LOGO.jpg" id="412" name="Google Shape;412;p53"/>
          <p:cNvPicPr preferRelativeResize="0"/>
          <p:nvPr/>
        </p:nvPicPr>
        <p:blipFill rotWithShape="1">
          <a:blip r:embed="rId5">
            <a:alphaModFix/>
          </a:blip>
          <a:srcRect b="0" l="0" r="0" t="0"/>
          <a:stretch/>
        </p:blipFill>
        <p:spPr>
          <a:xfrm>
            <a:off x="8077200" y="0"/>
            <a:ext cx="800100" cy="800100"/>
          </a:xfrm>
          <a:prstGeom prst="rect">
            <a:avLst/>
          </a:prstGeom>
          <a:noFill/>
          <a:ln>
            <a:noFill/>
          </a:ln>
        </p:spPr>
      </p:pic>
      <p:sp>
        <p:nvSpPr>
          <p:cNvPr id="413" name="Google Shape;413;p5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4" name="Google Shape;414;p5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t/>
            </a:r>
            <a:endParaRPr/>
          </a:p>
          <a:p>
            <a:pPr indent="0" lvl="0" marL="0" rtl="0" algn="ctr">
              <a:spcBef>
                <a:spcPts val="0"/>
              </a:spcBef>
              <a:spcAft>
                <a:spcPts val="0"/>
              </a:spcAft>
              <a:buClr>
                <a:schemeClr val="dk1"/>
              </a:buClr>
              <a:buFont typeface="Arial"/>
              <a:buNone/>
            </a:pPr>
            <a:r>
              <a:rPr lang="en-US"/>
              <a:t>Intelligent Caching in Edge Networks</a:t>
            </a:r>
            <a:endParaRPr/>
          </a:p>
          <a:p>
            <a:pPr indent="0" lvl="0" marL="0" rtl="0" algn="ctr">
              <a:spcBef>
                <a:spcPts val="0"/>
              </a:spcBef>
              <a:spcAft>
                <a:spcPts val="0"/>
              </a:spcAft>
              <a:buNone/>
            </a:pPr>
            <a:r>
              <a:t/>
            </a:r>
            <a:endParaRPr/>
          </a:p>
        </p:txBody>
      </p:sp>
      <p:sp>
        <p:nvSpPr>
          <p:cNvPr id="415" name="Google Shape;415;p5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02/05/2021</a:t>
            </a:r>
            <a:endParaRPr/>
          </a:p>
          <a:p>
            <a:pPr indent="0" lvl="0" marL="0" rtl="0" algn="l">
              <a:spcBef>
                <a:spcPts val="0"/>
              </a:spcBef>
              <a:spcAft>
                <a:spcPts val="0"/>
              </a:spcAft>
              <a:buNone/>
            </a:pPr>
            <a:r>
              <a:t/>
            </a:r>
            <a:endParaRPr/>
          </a:p>
        </p:txBody>
      </p:sp>
      <p:pic>
        <p:nvPicPr>
          <p:cNvPr id="416" name="Google Shape;416;p53"/>
          <p:cNvPicPr preferRelativeResize="0"/>
          <p:nvPr/>
        </p:nvPicPr>
        <p:blipFill>
          <a:blip r:embed="rId6">
            <a:alphaModFix/>
          </a:blip>
          <a:stretch>
            <a:fillRect/>
          </a:stretch>
        </p:blipFill>
        <p:spPr>
          <a:xfrm>
            <a:off x="895738" y="3678238"/>
            <a:ext cx="438150" cy="142875"/>
          </a:xfrm>
          <a:prstGeom prst="rect">
            <a:avLst/>
          </a:prstGeom>
          <a:noFill/>
          <a:ln>
            <a:noFill/>
          </a:ln>
        </p:spPr>
      </p:pic>
      <p:pic>
        <p:nvPicPr>
          <p:cNvPr id="417" name="Google Shape;417;p53"/>
          <p:cNvPicPr preferRelativeResize="0"/>
          <p:nvPr/>
        </p:nvPicPr>
        <p:blipFill>
          <a:blip r:embed="rId7">
            <a:alphaModFix/>
          </a:blip>
          <a:stretch>
            <a:fillRect/>
          </a:stretch>
        </p:blipFill>
        <p:spPr>
          <a:xfrm>
            <a:off x="3948376" y="5551450"/>
            <a:ext cx="581025" cy="133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100" u="sng">
                <a:latin typeface="Times New Roman"/>
                <a:ea typeface="Times New Roman"/>
                <a:cs typeface="Times New Roman"/>
                <a:sym typeface="Times New Roman"/>
              </a:rPr>
              <a:t>Multi Layer Perceptron (MLP)</a:t>
            </a:r>
            <a:endParaRPr sz="3100" u="sng">
              <a:latin typeface="Times New Roman"/>
              <a:ea typeface="Times New Roman"/>
              <a:cs typeface="Times New Roman"/>
              <a:sym typeface="Times New Roman"/>
            </a:endParaRPr>
          </a:p>
        </p:txBody>
      </p:sp>
      <p:sp>
        <p:nvSpPr>
          <p:cNvPr id="424" name="Google Shape;424;p54"/>
          <p:cNvSpPr txBox="1"/>
          <p:nvPr>
            <p:ph idx="1" type="body"/>
          </p:nvPr>
        </p:nvSpPr>
        <p:spPr>
          <a:xfrm>
            <a:off x="355050" y="1600200"/>
            <a:ext cx="8454600" cy="49776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360"/>
              </a:spcBef>
              <a:spcAft>
                <a:spcPts val="0"/>
              </a:spcAft>
              <a:buSzPts val="1800"/>
              <a:buNone/>
            </a:pPr>
            <a:r>
              <a:rPr lang="en-US" sz="2800">
                <a:latin typeface="Times New Roman"/>
                <a:ea typeface="Times New Roman"/>
                <a:cs typeface="Times New Roman"/>
                <a:sym typeface="Times New Roman"/>
              </a:rPr>
              <a:t>Class of feedforward artificial neural network</a:t>
            </a:r>
            <a:endParaRPr sz="28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sz="28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rPr lang="en-US" sz="2800">
                <a:latin typeface="Times New Roman"/>
                <a:ea typeface="Times New Roman"/>
                <a:cs typeface="Times New Roman"/>
                <a:sym typeface="Times New Roman"/>
              </a:rPr>
              <a:t>MLP is implemented along with LRU and LFU to determine which block to replace.</a:t>
            </a:r>
            <a:endParaRPr sz="28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sz="28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rPr lang="en-US" sz="2800">
                <a:latin typeface="Times New Roman"/>
                <a:ea typeface="Times New Roman"/>
                <a:cs typeface="Times New Roman"/>
                <a:sym typeface="Times New Roman"/>
              </a:rPr>
              <a:t>Python pytorch library is used for coding.</a:t>
            </a:r>
            <a:endParaRPr sz="2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8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sz="2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b="1" lang="en-US" sz="24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457200" lvl="0" marL="457200" rtl="0" algn="l">
              <a:lnSpc>
                <a:spcPct val="100000"/>
              </a:lnSpc>
              <a:spcBef>
                <a:spcPts val="360"/>
              </a:spcBef>
              <a:spcAft>
                <a:spcPts val="0"/>
              </a:spcAft>
              <a:buSzPts val="1800"/>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400">
              <a:latin typeface="Times New Roman"/>
              <a:ea typeface="Times New Roman"/>
              <a:cs typeface="Times New Roman"/>
              <a:sym typeface="Times New Roman"/>
            </a:endParaRPr>
          </a:p>
        </p:txBody>
      </p:sp>
      <p:sp>
        <p:nvSpPr>
          <p:cNvPr id="425" name="Google Shape;425;p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pes logo.png" id="426" name="Google Shape;426;p54"/>
          <p:cNvPicPr preferRelativeResize="0"/>
          <p:nvPr/>
        </p:nvPicPr>
        <p:blipFill rotWithShape="1">
          <a:blip r:embed="rId3">
            <a:alphaModFix/>
          </a:blip>
          <a:srcRect b="0" l="0" r="0" t="0"/>
          <a:stretch/>
        </p:blipFill>
        <p:spPr>
          <a:xfrm>
            <a:off x="381000" y="152400"/>
            <a:ext cx="1143000" cy="1143000"/>
          </a:xfrm>
          <a:prstGeom prst="rect">
            <a:avLst/>
          </a:prstGeom>
          <a:noFill/>
          <a:ln>
            <a:noFill/>
          </a:ln>
        </p:spPr>
      </p:pic>
      <p:pic>
        <p:nvPicPr>
          <p:cNvPr descr="C:\Users\rajsekar\Pictures\ECE LOGO.jpg" id="427" name="Google Shape;427;p54"/>
          <p:cNvPicPr preferRelativeResize="0"/>
          <p:nvPr/>
        </p:nvPicPr>
        <p:blipFill rotWithShape="1">
          <a:blip r:embed="rId4">
            <a:alphaModFix/>
          </a:blip>
          <a:srcRect b="0" l="0" r="0" t="0"/>
          <a:stretch/>
        </p:blipFill>
        <p:spPr>
          <a:xfrm>
            <a:off x="7772400" y="228600"/>
            <a:ext cx="1066800" cy="1066800"/>
          </a:xfrm>
          <a:prstGeom prst="rect">
            <a:avLst/>
          </a:prstGeom>
          <a:noFill/>
          <a:ln>
            <a:noFill/>
          </a:ln>
        </p:spPr>
      </p:pic>
      <p:sp>
        <p:nvSpPr>
          <p:cNvPr id="428" name="Google Shape;428;p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29" name="Google Shape;429;p5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222222"/>
                </a:solidFill>
                <a:latin typeface="Times New Roman"/>
                <a:ea typeface="Times New Roman"/>
                <a:cs typeface="Times New Roman"/>
                <a:sym typeface="Times New Roman"/>
              </a:rPr>
              <a:t>Intelligent  Caching in Edge Networks</a:t>
            </a:r>
            <a:endParaRPr>
              <a:solidFill>
                <a:srgbClr val="222222"/>
              </a:solidFill>
              <a:latin typeface="Times New Roman"/>
              <a:ea typeface="Times New Roman"/>
              <a:cs typeface="Times New Roman"/>
              <a:sym typeface="Times New Roman"/>
            </a:endParaRPr>
          </a:p>
        </p:txBody>
      </p:sp>
      <p:sp>
        <p:nvSpPr>
          <p:cNvPr id="430" name="Google Shape;430;p5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02/05/2021</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37" name="Google Shape;437;p5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8" name="Google Shape;438;p5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Intelligent  Caching in Edge Networks</a:t>
            </a:r>
            <a:endParaRPr>
              <a:solidFill>
                <a:schemeClr val="dk1"/>
              </a:solidFill>
              <a:latin typeface="Times New Roman"/>
              <a:ea typeface="Times New Roman"/>
              <a:cs typeface="Times New Roman"/>
              <a:sym typeface="Times New Roman"/>
            </a:endParaRPr>
          </a:p>
        </p:txBody>
      </p:sp>
      <p:sp>
        <p:nvSpPr>
          <p:cNvPr id="439" name="Google Shape;439;p5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02/05/2021</a:t>
            </a:r>
            <a:endParaRPr>
              <a:solidFill>
                <a:schemeClr val="dk1"/>
              </a:solidFill>
              <a:latin typeface="Times New Roman"/>
              <a:ea typeface="Times New Roman"/>
              <a:cs typeface="Times New Roman"/>
              <a:sym typeface="Times New Roman"/>
            </a:endParaRPr>
          </a:p>
        </p:txBody>
      </p:sp>
      <p:pic>
        <p:nvPicPr>
          <p:cNvPr id="440" name="Google Shape;440;p55"/>
          <p:cNvPicPr preferRelativeResize="0"/>
          <p:nvPr/>
        </p:nvPicPr>
        <p:blipFill rotWithShape="1">
          <a:blip r:embed="rId3">
            <a:alphaModFix/>
          </a:blip>
          <a:srcRect b="0" l="0" r="0" t="0"/>
          <a:stretch/>
        </p:blipFill>
        <p:spPr>
          <a:xfrm>
            <a:off x="1834300" y="304800"/>
            <a:ext cx="5343424" cy="6053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u="sng">
                <a:latin typeface="Times New Roman"/>
                <a:ea typeface="Times New Roman"/>
                <a:cs typeface="Times New Roman"/>
                <a:sym typeface="Times New Roman"/>
              </a:rPr>
              <a:t>Team composition</a:t>
            </a:r>
            <a:endParaRPr>
              <a:latin typeface="Times New Roman"/>
              <a:ea typeface="Times New Roman"/>
              <a:cs typeface="Times New Roman"/>
              <a:sym typeface="Times New Roman"/>
            </a:endParaRPr>
          </a:p>
        </p:txBody>
      </p:sp>
      <p:graphicFrame>
        <p:nvGraphicFramePr>
          <p:cNvPr id="222" name="Google Shape;222;p38"/>
          <p:cNvGraphicFramePr/>
          <p:nvPr/>
        </p:nvGraphicFramePr>
        <p:xfrm>
          <a:off x="990600" y="1752600"/>
          <a:ext cx="3000000" cy="3000000"/>
        </p:xfrm>
        <a:graphic>
          <a:graphicData uri="http://schemas.openxmlformats.org/drawingml/2006/table">
            <a:tbl>
              <a:tblPr bandRow="1" firstRow="1">
                <a:noFill/>
                <a:tableStyleId>{1D2A097D-8A82-46D2-9D01-8BADA1B1D762}</a:tableStyleId>
              </a:tblPr>
              <a:tblGrid>
                <a:gridCol w="1933725"/>
                <a:gridCol w="1933725"/>
                <a:gridCol w="1933725"/>
                <a:gridCol w="1133000"/>
              </a:tblGrid>
              <a:tr h="548025">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SL. NO</a:t>
                      </a:r>
                      <a:endParaRPr b="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Name of the student</a:t>
                      </a:r>
                      <a:endParaRPr b="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SRN</a:t>
                      </a:r>
                      <a:endParaRPr b="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b="1" lang="en-US" sz="1800" u="none" cap="none" strike="noStrike">
                          <a:latin typeface="Times New Roman"/>
                          <a:ea typeface="Times New Roman"/>
                          <a:cs typeface="Times New Roman"/>
                          <a:sym typeface="Times New Roman"/>
                        </a:rPr>
                        <a:t>PHOTO</a:t>
                      </a:r>
                      <a:endParaRPr b="1" sz="1800" u="none" cap="none" strike="noStrike">
                        <a:latin typeface="Times New Roman"/>
                        <a:ea typeface="Times New Roman"/>
                        <a:cs typeface="Times New Roman"/>
                        <a:sym typeface="Times New Roman"/>
                      </a:endParaRPr>
                    </a:p>
                  </a:txBody>
                  <a:tcPr marT="45725" marB="45725" marR="91450" marL="91450"/>
                </a:tc>
              </a:tr>
              <a:tr h="502925">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Shamitha. S</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PES1201701655</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txBody>
                  <a:tcPr marT="45725" marB="45725" marR="91450" marL="91450"/>
                </a:tc>
              </a:tr>
              <a:tr h="1030800">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Astha Singh</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PES1201701156</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txBody>
                  <a:tcPr marT="45725" marB="45725" marR="91450" marL="91450"/>
                </a:tc>
              </a:tr>
              <a:tr h="978600">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Segu Prathyusha</a:t>
                      </a:r>
                      <a:endParaRPr sz="2900">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PES1201701159</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
        <p:nvSpPr>
          <p:cNvPr id="223" name="Google Shape;223;p38"/>
          <p:cNvSpPr txBox="1"/>
          <p:nvPr/>
        </p:nvSpPr>
        <p:spPr>
          <a:xfrm>
            <a:off x="1697650" y="5518025"/>
            <a:ext cx="5248200" cy="92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Guide : Dr. Anuradha. M, Chairperson for Department of Electronics and Communication Engineering </a:t>
            </a:r>
            <a:endParaRPr sz="1800">
              <a:solidFill>
                <a:schemeClr val="dk1"/>
              </a:solidFill>
              <a:latin typeface="Times New Roman"/>
              <a:ea typeface="Times New Roman"/>
              <a:cs typeface="Times New Roman"/>
              <a:sym typeface="Times New Roman"/>
            </a:endParaRPr>
          </a:p>
        </p:txBody>
      </p:sp>
      <p:pic>
        <p:nvPicPr>
          <p:cNvPr descr="pes logo.png" id="224" name="Google Shape;224;p38"/>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225" name="Google Shape;225;p38"/>
          <p:cNvPicPr preferRelativeResize="0"/>
          <p:nvPr/>
        </p:nvPicPr>
        <p:blipFill rotWithShape="1">
          <a:blip r:embed="rId4">
            <a:alphaModFix/>
          </a:blip>
          <a:srcRect b="0" l="0" r="0" t="0"/>
          <a:stretch/>
        </p:blipFill>
        <p:spPr>
          <a:xfrm>
            <a:off x="8077200" y="0"/>
            <a:ext cx="1066800" cy="1066800"/>
          </a:xfrm>
          <a:prstGeom prst="rect">
            <a:avLst/>
          </a:prstGeom>
          <a:noFill/>
          <a:ln>
            <a:noFill/>
          </a:ln>
        </p:spPr>
      </p:pic>
      <p:sp>
        <p:nvSpPr>
          <p:cNvPr id="226" name="Google Shape;226;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7" name="Google Shape;227;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t/>
            </a:r>
            <a:endParaRPr/>
          </a:p>
          <a:p>
            <a:pPr indent="0" lvl="0" marL="0" rtl="0" algn="ctr">
              <a:spcBef>
                <a:spcPts val="0"/>
              </a:spcBef>
              <a:spcAft>
                <a:spcPts val="0"/>
              </a:spcAft>
              <a:buClr>
                <a:schemeClr val="dk1"/>
              </a:buClr>
              <a:buFont typeface="Arial"/>
              <a:buNone/>
            </a:pPr>
            <a:r>
              <a:rPr lang="en-US">
                <a:latin typeface="Times New Roman"/>
                <a:ea typeface="Times New Roman"/>
                <a:cs typeface="Times New Roman"/>
                <a:sym typeface="Times New Roman"/>
              </a:rPr>
              <a:t>Intelligent Caching in Edge Networks</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228" name="Google Shape;228;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latin typeface="Times New Roman"/>
                <a:ea typeface="Times New Roman"/>
                <a:cs typeface="Times New Roman"/>
                <a:sym typeface="Times New Roman"/>
              </a:rPr>
              <a:t>02/05/2021</a:t>
            </a:r>
            <a:endParaRPr/>
          </a:p>
        </p:txBody>
      </p:sp>
      <p:pic>
        <p:nvPicPr>
          <p:cNvPr id="229" name="Google Shape;229;p38"/>
          <p:cNvPicPr preferRelativeResize="0"/>
          <p:nvPr/>
        </p:nvPicPr>
        <p:blipFill>
          <a:blip r:embed="rId5">
            <a:alphaModFix/>
          </a:blip>
          <a:stretch>
            <a:fillRect/>
          </a:stretch>
        </p:blipFill>
        <p:spPr>
          <a:xfrm>
            <a:off x="6791775" y="4341163"/>
            <a:ext cx="1066801" cy="984737"/>
          </a:xfrm>
          <a:prstGeom prst="rect">
            <a:avLst/>
          </a:prstGeom>
          <a:noFill/>
          <a:ln>
            <a:noFill/>
          </a:ln>
        </p:spPr>
      </p:pic>
      <p:pic>
        <p:nvPicPr>
          <p:cNvPr id="230" name="Google Shape;230;p38"/>
          <p:cNvPicPr preferRelativeResize="0"/>
          <p:nvPr/>
        </p:nvPicPr>
        <p:blipFill rotWithShape="1">
          <a:blip r:embed="rId6">
            <a:alphaModFix/>
          </a:blip>
          <a:srcRect b="0" l="-7250" r="0" t="-7250"/>
          <a:stretch/>
        </p:blipFill>
        <p:spPr>
          <a:xfrm>
            <a:off x="6791775" y="2315050"/>
            <a:ext cx="1066800" cy="995681"/>
          </a:xfrm>
          <a:prstGeom prst="rect">
            <a:avLst/>
          </a:prstGeom>
          <a:noFill/>
          <a:ln>
            <a:noFill/>
          </a:ln>
        </p:spPr>
      </p:pic>
      <p:pic>
        <p:nvPicPr>
          <p:cNvPr id="231" name="Google Shape;231;p38"/>
          <p:cNvPicPr preferRelativeResize="0"/>
          <p:nvPr/>
        </p:nvPicPr>
        <p:blipFill>
          <a:blip r:embed="rId7">
            <a:alphaModFix/>
          </a:blip>
          <a:stretch>
            <a:fillRect/>
          </a:stretch>
        </p:blipFill>
        <p:spPr>
          <a:xfrm>
            <a:off x="6849775" y="3412800"/>
            <a:ext cx="950801" cy="9283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u="sng">
                <a:latin typeface="Times New Roman"/>
                <a:ea typeface="Times New Roman"/>
                <a:cs typeface="Times New Roman"/>
                <a:sym typeface="Times New Roman"/>
              </a:rPr>
              <a:t>Output of MLP</a:t>
            </a:r>
            <a:endParaRPr u="sng">
              <a:latin typeface="Times New Roman"/>
              <a:ea typeface="Times New Roman"/>
              <a:cs typeface="Times New Roman"/>
              <a:sym typeface="Times New Roman"/>
            </a:endParaRPr>
          </a:p>
        </p:txBody>
      </p:sp>
      <p:sp>
        <p:nvSpPr>
          <p:cNvPr id="447" name="Google Shape;447;p56"/>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marR="9525" rtl="0" algn="l">
              <a:lnSpc>
                <a:spcPct val="150000"/>
              </a:lnSpc>
              <a:spcBef>
                <a:spcPts val="360"/>
              </a:spcBef>
              <a:spcAft>
                <a:spcPts val="0"/>
              </a:spcAft>
              <a:buClr>
                <a:schemeClr val="dk1"/>
              </a:buClr>
              <a:buSzPts val="1100"/>
              <a:buFont typeface="Arial"/>
              <a:buNone/>
            </a:pPr>
            <a:r>
              <a:rPr lang="en-US" sz="2100">
                <a:latin typeface="Times New Roman"/>
                <a:ea typeface="Times New Roman"/>
                <a:cs typeface="Times New Roman"/>
                <a:sym typeface="Times New Roman"/>
              </a:rPr>
              <a:t>From the output we see that the MLP model gives a very high hit rate. Such a high hit rate is there because the size of the dataset is comparably small. </a:t>
            </a:r>
            <a:endParaRPr sz="2100">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
        <p:nvSpPr>
          <p:cNvPr id="448" name="Google Shape;448;p5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49" name="Google Shape;449;p56"/>
          <p:cNvPicPr preferRelativeResize="0"/>
          <p:nvPr/>
        </p:nvPicPr>
        <p:blipFill>
          <a:blip r:embed="rId3">
            <a:alphaModFix/>
          </a:blip>
          <a:stretch>
            <a:fillRect/>
          </a:stretch>
        </p:blipFill>
        <p:spPr>
          <a:xfrm>
            <a:off x="668500" y="1799750"/>
            <a:ext cx="7807000" cy="1512875"/>
          </a:xfrm>
          <a:prstGeom prst="rect">
            <a:avLst/>
          </a:prstGeom>
          <a:noFill/>
          <a:ln>
            <a:noFill/>
          </a:ln>
        </p:spPr>
      </p:pic>
      <p:pic>
        <p:nvPicPr>
          <p:cNvPr descr="pes logo.png" id="450" name="Google Shape;450;p56"/>
          <p:cNvPicPr preferRelativeResize="0"/>
          <p:nvPr/>
        </p:nvPicPr>
        <p:blipFill rotWithShape="1">
          <a:blip r:embed="rId4">
            <a:alphaModFix/>
          </a:blip>
          <a:srcRect b="0" l="0" r="0" t="0"/>
          <a:stretch/>
        </p:blipFill>
        <p:spPr>
          <a:xfrm>
            <a:off x="381000" y="152400"/>
            <a:ext cx="1143000" cy="1143000"/>
          </a:xfrm>
          <a:prstGeom prst="rect">
            <a:avLst/>
          </a:prstGeom>
          <a:noFill/>
          <a:ln>
            <a:noFill/>
          </a:ln>
        </p:spPr>
      </p:pic>
      <p:pic>
        <p:nvPicPr>
          <p:cNvPr descr="C:\Users\rajsekar\Pictures\ECE LOGO.jpg" id="451" name="Google Shape;451;p56"/>
          <p:cNvPicPr preferRelativeResize="0"/>
          <p:nvPr/>
        </p:nvPicPr>
        <p:blipFill rotWithShape="1">
          <a:blip r:embed="rId5">
            <a:alphaModFix/>
          </a:blip>
          <a:srcRect b="0" l="0" r="0" t="0"/>
          <a:stretch/>
        </p:blipFill>
        <p:spPr>
          <a:xfrm>
            <a:off x="7772400" y="228600"/>
            <a:ext cx="1066800" cy="1066800"/>
          </a:xfrm>
          <a:prstGeom prst="rect">
            <a:avLst/>
          </a:prstGeom>
          <a:noFill/>
          <a:ln>
            <a:noFill/>
          </a:ln>
        </p:spPr>
      </p:pic>
      <p:sp>
        <p:nvSpPr>
          <p:cNvPr id="452" name="Google Shape;452;p5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Intelligent  Caching in Edge Networks</a:t>
            </a:r>
            <a:endParaRPr>
              <a:solidFill>
                <a:schemeClr val="dk1"/>
              </a:solidFill>
              <a:latin typeface="Times New Roman"/>
              <a:ea typeface="Times New Roman"/>
              <a:cs typeface="Times New Roman"/>
              <a:sym typeface="Times New Roman"/>
            </a:endParaRPr>
          </a:p>
        </p:txBody>
      </p:sp>
      <p:sp>
        <p:nvSpPr>
          <p:cNvPr id="453" name="Google Shape;453;p5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02/05/2021</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u="sng">
                <a:latin typeface="Times New Roman"/>
                <a:ea typeface="Times New Roman"/>
                <a:cs typeface="Times New Roman"/>
                <a:sym typeface="Times New Roman"/>
              </a:rPr>
              <a:t>Multiple Regression</a:t>
            </a:r>
            <a:endParaRPr u="sng">
              <a:latin typeface="Times New Roman"/>
              <a:ea typeface="Times New Roman"/>
              <a:cs typeface="Times New Roman"/>
              <a:sym typeface="Times New Roman"/>
            </a:endParaRPr>
          </a:p>
        </p:txBody>
      </p:sp>
      <p:sp>
        <p:nvSpPr>
          <p:cNvPr id="460" name="Google Shape;460;p57"/>
          <p:cNvSpPr txBox="1"/>
          <p:nvPr>
            <p:ph idx="1" type="body"/>
          </p:nvPr>
        </p:nvSpPr>
        <p:spPr>
          <a:xfrm>
            <a:off x="304800" y="1600200"/>
            <a:ext cx="8229600" cy="4947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en-US" sz="2100">
                <a:solidFill>
                  <a:srgbClr val="202124"/>
                </a:solidFill>
                <a:highlight>
                  <a:schemeClr val="lt1"/>
                </a:highlight>
                <a:latin typeface="Times New Roman"/>
                <a:ea typeface="Times New Roman"/>
                <a:cs typeface="Times New Roman"/>
                <a:sym typeface="Times New Roman"/>
              </a:rPr>
              <a:t>Linear Regression</a:t>
            </a:r>
            <a:r>
              <a:rPr lang="en-US" sz="2100">
                <a:solidFill>
                  <a:srgbClr val="202124"/>
                </a:solidFill>
                <a:highlight>
                  <a:schemeClr val="lt1"/>
                </a:highlight>
                <a:latin typeface="Times New Roman"/>
                <a:ea typeface="Times New Roman"/>
                <a:cs typeface="Times New Roman"/>
                <a:sym typeface="Times New Roman"/>
              </a:rPr>
              <a:t> is a supervised </a:t>
            </a:r>
            <a:r>
              <a:rPr b="1" lang="en-US" sz="2100">
                <a:solidFill>
                  <a:srgbClr val="202124"/>
                </a:solidFill>
                <a:highlight>
                  <a:schemeClr val="lt1"/>
                </a:highlight>
                <a:latin typeface="Times New Roman"/>
                <a:ea typeface="Times New Roman"/>
                <a:cs typeface="Times New Roman"/>
                <a:sym typeface="Times New Roman"/>
              </a:rPr>
              <a:t>machine learning</a:t>
            </a:r>
            <a:r>
              <a:rPr lang="en-US" sz="2100">
                <a:solidFill>
                  <a:srgbClr val="202124"/>
                </a:solidFill>
                <a:highlight>
                  <a:schemeClr val="lt1"/>
                </a:highlight>
                <a:latin typeface="Times New Roman"/>
                <a:ea typeface="Times New Roman"/>
                <a:cs typeface="Times New Roman"/>
                <a:sym typeface="Times New Roman"/>
              </a:rPr>
              <a:t> algorithm where the predicted output depend only on one input .</a:t>
            </a:r>
            <a:endParaRPr b="1" sz="3000">
              <a:solidFill>
                <a:srgbClr val="202124"/>
              </a:solidFill>
              <a:highlight>
                <a:srgbClr val="FFFFFF"/>
              </a:highlight>
              <a:latin typeface="Times New Roman"/>
              <a:ea typeface="Times New Roman"/>
              <a:cs typeface="Times New Roman"/>
              <a:sym typeface="Times New Roman"/>
            </a:endParaRPr>
          </a:p>
          <a:p>
            <a:pPr indent="0" lvl="0" marL="0" rtl="0" algn="l">
              <a:spcBef>
                <a:spcPts val="360"/>
              </a:spcBef>
              <a:spcAft>
                <a:spcPts val="0"/>
              </a:spcAft>
              <a:buNone/>
            </a:pPr>
            <a:r>
              <a:t/>
            </a:r>
            <a:endParaRPr b="1" sz="3000">
              <a:solidFill>
                <a:srgbClr val="202124"/>
              </a:solidFill>
              <a:highlight>
                <a:srgbClr val="FFFFFF"/>
              </a:highlight>
              <a:latin typeface="Times New Roman"/>
              <a:ea typeface="Times New Roman"/>
              <a:cs typeface="Times New Roman"/>
              <a:sym typeface="Times New Roman"/>
            </a:endParaRPr>
          </a:p>
          <a:p>
            <a:pPr indent="0" lvl="0" marL="0" rtl="0" algn="l">
              <a:spcBef>
                <a:spcPts val="360"/>
              </a:spcBef>
              <a:spcAft>
                <a:spcPts val="0"/>
              </a:spcAft>
              <a:buNone/>
            </a:pPr>
            <a:r>
              <a:rPr b="1" lang="en-US" sz="2100">
                <a:solidFill>
                  <a:srgbClr val="202124"/>
                </a:solidFill>
                <a:highlight>
                  <a:srgbClr val="FFFFFF"/>
                </a:highlight>
                <a:latin typeface="Times New Roman"/>
                <a:ea typeface="Times New Roman"/>
                <a:cs typeface="Times New Roman"/>
                <a:sym typeface="Times New Roman"/>
              </a:rPr>
              <a:t>Multiple regression</a:t>
            </a:r>
            <a:r>
              <a:rPr lang="en-US" sz="2100">
                <a:solidFill>
                  <a:srgbClr val="202124"/>
                </a:solidFill>
                <a:highlight>
                  <a:srgbClr val="FFFFFF"/>
                </a:highlight>
                <a:latin typeface="Times New Roman"/>
                <a:ea typeface="Times New Roman"/>
                <a:cs typeface="Times New Roman"/>
                <a:sym typeface="Times New Roman"/>
              </a:rPr>
              <a:t> is like linear regression, but with more than one independent value, in this we try to predict a value based on two or more variables.</a:t>
            </a:r>
            <a:endParaRPr sz="2100">
              <a:solidFill>
                <a:srgbClr val="202124"/>
              </a:solidFill>
              <a:highlight>
                <a:srgbClr val="FFFFFF"/>
              </a:highlight>
              <a:latin typeface="Times New Roman"/>
              <a:ea typeface="Times New Roman"/>
              <a:cs typeface="Times New Roman"/>
              <a:sym typeface="Times New Roman"/>
            </a:endParaRPr>
          </a:p>
          <a:p>
            <a:pPr indent="0" lvl="0" marL="0" rtl="0" algn="l">
              <a:spcBef>
                <a:spcPts val="360"/>
              </a:spcBef>
              <a:spcAft>
                <a:spcPts val="0"/>
              </a:spcAft>
              <a:buNone/>
            </a:pPr>
            <a:r>
              <a:t/>
            </a:r>
            <a:endParaRPr sz="2100">
              <a:solidFill>
                <a:srgbClr val="202124"/>
              </a:solidFill>
              <a:highlight>
                <a:srgbClr val="FFFFFF"/>
              </a:highlight>
              <a:latin typeface="Times New Roman"/>
              <a:ea typeface="Times New Roman"/>
              <a:cs typeface="Times New Roman"/>
              <a:sym typeface="Times New Roman"/>
            </a:endParaRPr>
          </a:p>
          <a:p>
            <a:pPr indent="0" lvl="0" marL="0" rtl="0" algn="l">
              <a:spcBef>
                <a:spcPts val="360"/>
              </a:spcBef>
              <a:spcAft>
                <a:spcPts val="0"/>
              </a:spcAft>
              <a:buNone/>
            </a:pPr>
            <a:r>
              <a:t/>
            </a:r>
            <a:endParaRPr sz="2100">
              <a:solidFill>
                <a:srgbClr val="202124"/>
              </a:solidFill>
              <a:highlight>
                <a:srgbClr val="FFFFFF"/>
              </a:highlight>
              <a:latin typeface="Times New Roman"/>
              <a:ea typeface="Times New Roman"/>
              <a:cs typeface="Times New Roman"/>
              <a:sym typeface="Times New Roman"/>
            </a:endParaRPr>
          </a:p>
          <a:p>
            <a:pPr indent="0" lvl="0" marL="0" rtl="0" algn="l">
              <a:spcBef>
                <a:spcPts val="360"/>
              </a:spcBef>
              <a:spcAft>
                <a:spcPts val="0"/>
              </a:spcAft>
              <a:buNone/>
            </a:pPr>
            <a:r>
              <a:rPr lang="en-US" sz="1700">
                <a:solidFill>
                  <a:srgbClr val="000000"/>
                </a:solidFill>
                <a:highlight>
                  <a:srgbClr val="FFFFFF"/>
                </a:highlight>
                <a:latin typeface="Times New Roman"/>
                <a:ea typeface="Times New Roman"/>
                <a:cs typeface="Times New Roman"/>
                <a:sym typeface="Times New Roman"/>
              </a:rPr>
              <a:t>In the above equations :</a:t>
            </a:r>
            <a:endParaRPr sz="1700">
              <a:solidFill>
                <a:srgbClr val="000000"/>
              </a:solidFill>
              <a:highlight>
                <a:srgbClr val="FFFFFF"/>
              </a:highlight>
              <a:latin typeface="Times New Roman"/>
              <a:ea typeface="Times New Roman"/>
              <a:cs typeface="Times New Roman"/>
              <a:sym typeface="Times New Roman"/>
            </a:endParaRPr>
          </a:p>
          <a:p>
            <a:pPr indent="0" lvl="0" marL="0" rtl="0" algn="l">
              <a:spcBef>
                <a:spcPts val="360"/>
              </a:spcBef>
              <a:spcAft>
                <a:spcPts val="0"/>
              </a:spcAft>
              <a:buNone/>
            </a:pPr>
            <a:r>
              <a:rPr lang="en-US" sz="1700">
                <a:solidFill>
                  <a:srgbClr val="000000"/>
                </a:solidFill>
                <a:highlight>
                  <a:srgbClr val="FFFFFF"/>
                </a:highlight>
                <a:latin typeface="Times New Roman"/>
                <a:ea typeface="Times New Roman"/>
                <a:cs typeface="Times New Roman"/>
                <a:sym typeface="Times New Roman"/>
              </a:rPr>
              <a:t>y=the target variable</a:t>
            </a:r>
            <a:endParaRPr sz="1700">
              <a:solidFill>
                <a:srgbClr val="000000"/>
              </a:solidFill>
              <a:highlight>
                <a:srgbClr val="FFFFFF"/>
              </a:highlight>
              <a:latin typeface="Times New Roman"/>
              <a:ea typeface="Times New Roman"/>
              <a:cs typeface="Times New Roman"/>
              <a:sym typeface="Times New Roman"/>
            </a:endParaRPr>
          </a:p>
          <a:p>
            <a:pPr indent="0" lvl="0" marL="0" rtl="0" algn="l">
              <a:spcBef>
                <a:spcPts val="360"/>
              </a:spcBef>
              <a:spcAft>
                <a:spcPts val="0"/>
              </a:spcAft>
              <a:buNone/>
            </a:pPr>
            <a:r>
              <a:rPr lang="en-US" sz="1700">
                <a:solidFill>
                  <a:srgbClr val="000000"/>
                </a:solidFill>
                <a:highlight>
                  <a:srgbClr val="FFFFFF"/>
                </a:highlight>
                <a:latin typeface="Times New Roman"/>
                <a:ea typeface="Times New Roman"/>
                <a:cs typeface="Times New Roman"/>
                <a:sym typeface="Times New Roman"/>
              </a:rPr>
              <a:t>x=the input variable(x1,x2,.....xn in case of multiple regression)</a:t>
            </a:r>
            <a:endParaRPr sz="1700">
              <a:solidFill>
                <a:srgbClr val="000000"/>
              </a:solidFill>
              <a:highlight>
                <a:srgbClr val="FFFFFF"/>
              </a:highlight>
              <a:latin typeface="Times New Roman"/>
              <a:ea typeface="Times New Roman"/>
              <a:cs typeface="Times New Roman"/>
              <a:sym typeface="Times New Roman"/>
            </a:endParaRPr>
          </a:p>
          <a:p>
            <a:pPr indent="0" lvl="0" marL="0" rtl="0" algn="l">
              <a:spcBef>
                <a:spcPts val="360"/>
              </a:spcBef>
              <a:spcAft>
                <a:spcPts val="0"/>
              </a:spcAft>
              <a:buNone/>
            </a:pPr>
            <a:r>
              <a:rPr lang="en-US" sz="1700">
                <a:solidFill>
                  <a:srgbClr val="000000"/>
                </a:solidFill>
                <a:highlight>
                  <a:srgbClr val="FFFFFF"/>
                </a:highlight>
                <a:latin typeface="Times New Roman"/>
                <a:ea typeface="Times New Roman"/>
                <a:cs typeface="Times New Roman"/>
                <a:sym typeface="Times New Roman"/>
              </a:rPr>
              <a:t>b0=the intercept value</a:t>
            </a:r>
            <a:endParaRPr sz="1700">
              <a:solidFill>
                <a:srgbClr val="000000"/>
              </a:solidFill>
              <a:highlight>
                <a:srgbClr val="FFFFFF"/>
              </a:highlight>
              <a:latin typeface="Times New Roman"/>
              <a:ea typeface="Times New Roman"/>
              <a:cs typeface="Times New Roman"/>
              <a:sym typeface="Times New Roman"/>
            </a:endParaRPr>
          </a:p>
          <a:p>
            <a:pPr indent="0" lvl="0" marL="0" rtl="0" algn="l">
              <a:spcBef>
                <a:spcPts val="360"/>
              </a:spcBef>
              <a:spcAft>
                <a:spcPts val="0"/>
              </a:spcAft>
              <a:buNone/>
            </a:pPr>
            <a:r>
              <a:rPr lang="en-US" sz="1700">
                <a:solidFill>
                  <a:srgbClr val="000000"/>
                </a:solidFill>
                <a:highlight>
                  <a:srgbClr val="FFFFFF"/>
                </a:highlight>
                <a:latin typeface="Times New Roman"/>
                <a:ea typeface="Times New Roman"/>
                <a:cs typeface="Times New Roman"/>
                <a:sym typeface="Times New Roman"/>
              </a:rPr>
              <a:t>b1,b2b….bn=coefficient describing the relationship between a combination of input variable and the target variable</a:t>
            </a:r>
            <a:endParaRPr sz="1700">
              <a:solidFill>
                <a:srgbClr val="000000"/>
              </a:solidFill>
              <a:highlight>
                <a:srgbClr val="FFFFFF"/>
              </a:highlight>
              <a:latin typeface="Times New Roman"/>
              <a:ea typeface="Times New Roman"/>
              <a:cs typeface="Times New Roman"/>
              <a:sym typeface="Times New Roman"/>
            </a:endParaRPr>
          </a:p>
        </p:txBody>
      </p:sp>
      <p:sp>
        <p:nvSpPr>
          <p:cNvPr id="461" name="Google Shape;461;p5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descr="pes logo.png" id="462" name="Google Shape;462;p57"/>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463" name="Google Shape;463;p57"/>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464" name="Google Shape;464;p57"/>
          <p:cNvSpPr txBox="1"/>
          <p:nvPr>
            <p:ph idx="11" type="ftr"/>
          </p:nvPr>
        </p:nvSpPr>
        <p:spPr>
          <a:xfrm>
            <a:off x="2911975" y="6249329"/>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rtl="0" algn="ctr">
              <a:lnSpc>
                <a:spcPct val="100000"/>
              </a:lnSpc>
              <a:spcBef>
                <a:spcPts val="0"/>
              </a:spcBef>
              <a:spcAft>
                <a:spcPts val="0"/>
              </a:spcAft>
              <a:buClr>
                <a:schemeClr val="dk1"/>
              </a:buClr>
              <a:buSzPts val="1400"/>
              <a:buFont typeface="Arial"/>
              <a:buNone/>
            </a:pPr>
            <a:r>
              <a:rPr lang="en-US">
                <a:solidFill>
                  <a:schemeClr val="dk1"/>
                </a:solidFill>
              </a:rPr>
              <a:t>I</a:t>
            </a:r>
            <a:r>
              <a:rPr lang="en-US">
                <a:solidFill>
                  <a:schemeClr val="dk1"/>
                </a:solidFill>
                <a:latin typeface="Times New Roman"/>
                <a:ea typeface="Times New Roman"/>
                <a:cs typeface="Times New Roman"/>
                <a:sym typeface="Times New Roman"/>
              </a:rPr>
              <a:t>ntelligent  caching in edge networks</a:t>
            </a:r>
            <a:endParaRPr>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p>
        </p:txBody>
      </p:sp>
      <p:sp>
        <p:nvSpPr>
          <p:cNvPr id="465" name="Google Shape;465;p57"/>
          <p:cNvSpPr txBox="1"/>
          <p:nvPr>
            <p:ph idx="10" type="dt"/>
          </p:nvPr>
        </p:nvSpPr>
        <p:spPr>
          <a:xfrm>
            <a:off x="244975" y="6249329"/>
            <a:ext cx="21336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02</a:t>
            </a:r>
            <a:r>
              <a:rPr lang="en-US">
                <a:solidFill>
                  <a:schemeClr val="dk1"/>
                </a:solidFill>
                <a:latin typeface="Times New Roman"/>
                <a:ea typeface="Times New Roman"/>
                <a:cs typeface="Times New Roman"/>
                <a:sym typeface="Times New Roman"/>
              </a:rPr>
              <a:t>/05/2021</a:t>
            </a:r>
            <a:endParaRPr>
              <a:solidFill>
                <a:schemeClr val="dk1"/>
              </a:solidFill>
              <a:latin typeface="Times New Roman"/>
              <a:ea typeface="Times New Roman"/>
              <a:cs typeface="Times New Roman"/>
              <a:sym typeface="Times New Roman"/>
            </a:endParaRPr>
          </a:p>
        </p:txBody>
      </p:sp>
      <p:pic>
        <p:nvPicPr>
          <p:cNvPr id="466" name="Google Shape;466;p57"/>
          <p:cNvPicPr preferRelativeResize="0"/>
          <p:nvPr/>
        </p:nvPicPr>
        <p:blipFill>
          <a:blip r:embed="rId5">
            <a:alphaModFix/>
          </a:blip>
          <a:stretch>
            <a:fillRect/>
          </a:stretch>
        </p:blipFill>
        <p:spPr>
          <a:xfrm>
            <a:off x="3548063" y="2418950"/>
            <a:ext cx="2047875" cy="533400"/>
          </a:xfrm>
          <a:prstGeom prst="rect">
            <a:avLst/>
          </a:prstGeom>
          <a:noFill/>
          <a:ln>
            <a:noFill/>
          </a:ln>
        </p:spPr>
      </p:pic>
      <p:pic>
        <p:nvPicPr>
          <p:cNvPr id="467" name="Google Shape;467;p57"/>
          <p:cNvPicPr preferRelativeResize="0"/>
          <p:nvPr/>
        </p:nvPicPr>
        <p:blipFill>
          <a:blip r:embed="rId6">
            <a:alphaModFix/>
          </a:blip>
          <a:stretch>
            <a:fillRect/>
          </a:stretch>
        </p:blipFill>
        <p:spPr>
          <a:xfrm>
            <a:off x="1964238" y="3953638"/>
            <a:ext cx="4791075" cy="466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u="sng">
                <a:latin typeface="Times New Roman"/>
                <a:ea typeface="Times New Roman"/>
                <a:cs typeface="Times New Roman"/>
                <a:sym typeface="Times New Roman"/>
              </a:rPr>
              <a:t>Multiple Regression On Our Dataset</a:t>
            </a:r>
            <a:endParaRPr u="sng">
              <a:latin typeface="Times New Roman"/>
              <a:ea typeface="Times New Roman"/>
              <a:cs typeface="Times New Roman"/>
              <a:sym typeface="Times New Roman"/>
            </a:endParaRPr>
          </a:p>
        </p:txBody>
      </p:sp>
      <p:sp>
        <p:nvSpPr>
          <p:cNvPr id="474" name="Google Shape;474;p58"/>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400">
                <a:solidFill>
                  <a:srgbClr val="202124"/>
                </a:solidFill>
                <a:highlight>
                  <a:schemeClr val="lt1"/>
                </a:highlight>
                <a:latin typeface="Times New Roman"/>
                <a:ea typeface="Times New Roman"/>
                <a:cs typeface="Times New Roman"/>
                <a:sym typeface="Times New Roman"/>
              </a:rPr>
              <a:t>We used :</a:t>
            </a:r>
            <a:endParaRPr sz="2400">
              <a:solidFill>
                <a:srgbClr val="202124"/>
              </a:solidFill>
              <a:highlight>
                <a:schemeClr val="lt1"/>
              </a:highlight>
              <a:latin typeface="Times New Roman"/>
              <a:ea typeface="Times New Roman"/>
              <a:cs typeface="Times New Roman"/>
              <a:sym typeface="Times New Roman"/>
            </a:endParaRPr>
          </a:p>
          <a:p>
            <a:pPr indent="0" lvl="0" marL="0" rtl="0" algn="l">
              <a:spcBef>
                <a:spcPts val="360"/>
              </a:spcBef>
              <a:spcAft>
                <a:spcPts val="0"/>
              </a:spcAft>
              <a:buNone/>
            </a:pPr>
            <a:r>
              <a:rPr lang="en-US" sz="2400">
                <a:solidFill>
                  <a:srgbClr val="202124"/>
                </a:solidFill>
                <a:highlight>
                  <a:schemeClr val="lt1"/>
                </a:highlight>
                <a:latin typeface="Times New Roman"/>
                <a:ea typeface="Times New Roman"/>
                <a:cs typeface="Times New Roman"/>
                <a:sym typeface="Times New Roman"/>
              </a:rPr>
              <a:t>1. </a:t>
            </a:r>
            <a:r>
              <a:rPr lang="en-US" sz="2400" u="sng">
                <a:solidFill>
                  <a:srgbClr val="202124"/>
                </a:solidFill>
                <a:highlight>
                  <a:schemeClr val="lt1"/>
                </a:highlight>
                <a:latin typeface="Times New Roman"/>
                <a:ea typeface="Times New Roman"/>
                <a:cs typeface="Times New Roman"/>
                <a:sym typeface="Times New Roman"/>
              </a:rPr>
              <a:t>URL Label of the file,</a:t>
            </a:r>
            <a:endParaRPr sz="2400" u="sng">
              <a:solidFill>
                <a:srgbClr val="202124"/>
              </a:solidFill>
              <a:highlight>
                <a:schemeClr val="lt1"/>
              </a:highlight>
              <a:latin typeface="Times New Roman"/>
              <a:ea typeface="Times New Roman"/>
              <a:cs typeface="Times New Roman"/>
              <a:sym typeface="Times New Roman"/>
            </a:endParaRPr>
          </a:p>
          <a:p>
            <a:pPr indent="0" lvl="0" marL="0" rtl="0" algn="l">
              <a:spcBef>
                <a:spcPts val="360"/>
              </a:spcBef>
              <a:spcAft>
                <a:spcPts val="0"/>
              </a:spcAft>
              <a:buNone/>
            </a:pPr>
            <a:r>
              <a:rPr lang="en-US" sz="2400">
                <a:solidFill>
                  <a:srgbClr val="202124"/>
                </a:solidFill>
                <a:highlight>
                  <a:schemeClr val="lt1"/>
                </a:highlight>
                <a:latin typeface="Times New Roman"/>
                <a:ea typeface="Times New Roman"/>
                <a:cs typeface="Times New Roman"/>
                <a:sym typeface="Times New Roman"/>
              </a:rPr>
              <a:t>2. </a:t>
            </a:r>
            <a:r>
              <a:rPr lang="en-US" sz="2400" u="sng">
                <a:solidFill>
                  <a:srgbClr val="202124"/>
                </a:solidFill>
                <a:highlight>
                  <a:schemeClr val="lt1"/>
                </a:highlight>
                <a:latin typeface="Times New Roman"/>
                <a:ea typeface="Times New Roman"/>
                <a:cs typeface="Times New Roman"/>
                <a:sym typeface="Times New Roman"/>
              </a:rPr>
              <a:t>Size of the file</a:t>
            </a:r>
            <a:endParaRPr sz="2400" u="sng">
              <a:solidFill>
                <a:srgbClr val="202124"/>
              </a:solidFill>
              <a:highlight>
                <a:schemeClr val="lt1"/>
              </a:highlight>
              <a:latin typeface="Times New Roman"/>
              <a:ea typeface="Times New Roman"/>
              <a:cs typeface="Times New Roman"/>
              <a:sym typeface="Times New Roman"/>
            </a:endParaRPr>
          </a:p>
          <a:p>
            <a:pPr indent="0" lvl="0" marL="0" rtl="0" algn="l">
              <a:spcBef>
                <a:spcPts val="360"/>
              </a:spcBef>
              <a:spcAft>
                <a:spcPts val="0"/>
              </a:spcAft>
              <a:buNone/>
            </a:pPr>
            <a:r>
              <a:rPr lang="en-US" sz="2400">
                <a:solidFill>
                  <a:srgbClr val="202124"/>
                </a:solidFill>
                <a:highlight>
                  <a:schemeClr val="lt1"/>
                </a:highlight>
                <a:latin typeface="Times New Roman"/>
                <a:ea typeface="Times New Roman"/>
                <a:cs typeface="Times New Roman"/>
                <a:sym typeface="Times New Roman"/>
              </a:rPr>
              <a:t>3. </a:t>
            </a:r>
            <a:r>
              <a:rPr lang="en-US" sz="2400" u="sng">
                <a:solidFill>
                  <a:srgbClr val="202124"/>
                </a:solidFill>
                <a:highlight>
                  <a:schemeClr val="lt1"/>
                </a:highlight>
                <a:latin typeface="Times New Roman"/>
                <a:ea typeface="Times New Roman"/>
                <a:cs typeface="Times New Roman"/>
                <a:sym typeface="Times New Roman"/>
              </a:rPr>
              <a:t>Frequency of the file</a:t>
            </a:r>
            <a:endParaRPr sz="2400" u="sng">
              <a:solidFill>
                <a:srgbClr val="202124"/>
              </a:solidFill>
              <a:highlight>
                <a:schemeClr val="lt1"/>
              </a:highlight>
              <a:latin typeface="Times New Roman"/>
              <a:ea typeface="Times New Roman"/>
              <a:cs typeface="Times New Roman"/>
              <a:sym typeface="Times New Roman"/>
            </a:endParaRPr>
          </a:p>
          <a:p>
            <a:pPr indent="0" lvl="0" marL="0" rtl="0" algn="l">
              <a:spcBef>
                <a:spcPts val="360"/>
              </a:spcBef>
              <a:spcAft>
                <a:spcPts val="0"/>
              </a:spcAft>
              <a:buNone/>
            </a:pPr>
            <a:r>
              <a:rPr lang="en-US" sz="2400">
                <a:solidFill>
                  <a:srgbClr val="202124"/>
                </a:solidFill>
                <a:highlight>
                  <a:schemeClr val="lt1"/>
                </a:highlight>
                <a:latin typeface="Times New Roman"/>
                <a:ea typeface="Times New Roman"/>
                <a:cs typeface="Times New Roman"/>
                <a:sym typeface="Times New Roman"/>
              </a:rPr>
              <a:t>In order to predict which ID should be evicted in case the cache is full .</a:t>
            </a:r>
            <a:endParaRPr sz="2100">
              <a:solidFill>
                <a:srgbClr val="202124"/>
              </a:solidFill>
              <a:highlight>
                <a:schemeClr val="lt1"/>
              </a:highlight>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t/>
            </a:r>
            <a:endParaRPr sz="2100">
              <a:solidFill>
                <a:srgbClr val="202124"/>
              </a:solidFill>
              <a:highlight>
                <a:schemeClr val="lt1"/>
              </a:highlight>
              <a:latin typeface="Times New Roman"/>
              <a:ea typeface="Times New Roman"/>
              <a:cs typeface="Times New Roman"/>
              <a:sym typeface="Times New Roman"/>
            </a:endParaRPr>
          </a:p>
          <a:p>
            <a:pPr indent="0" lvl="0" marL="0" rtl="0" algn="l">
              <a:spcBef>
                <a:spcPts val="360"/>
              </a:spcBef>
              <a:spcAft>
                <a:spcPts val="0"/>
              </a:spcAft>
              <a:buNone/>
            </a:pPr>
            <a:r>
              <a:rPr lang="en-US" sz="2400">
                <a:solidFill>
                  <a:srgbClr val="202124"/>
                </a:solidFill>
                <a:highlight>
                  <a:schemeClr val="lt1"/>
                </a:highlight>
                <a:latin typeface="Times New Roman"/>
                <a:ea typeface="Times New Roman"/>
                <a:cs typeface="Times New Roman"/>
                <a:sym typeface="Times New Roman"/>
              </a:rPr>
              <a:t>We splitted out dataset into train and test and trained the model.</a:t>
            </a:r>
            <a:endParaRPr sz="2400">
              <a:solidFill>
                <a:srgbClr val="202124"/>
              </a:solidFill>
              <a:highlight>
                <a:schemeClr val="lt1"/>
              </a:highlight>
              <a:latin typeface="Times New Roman"/>
              <a:ea typeface="Times New Roman"/>
              <a:cs typeface="Times New Roman"/>
              <a:sym typeface="Times New Roman"/>
            </a:endParaRPr>
          </a:p>
          <a:p>
            <a:pPr indent="0" lvl="0" marL="0" rtl="0" algn="l">
              <a:spcBef>
                <a:spcPts val="360"/>
              </a:spcBef>
              <a:spcAft>
                <a:spcPts val="0"/>
              </a:spcAft>
              <a:buNone/>
            </a:pPr>
            <a:r>
              <a:t/>
            </a:r>
            <a:endParaRPr sz="2400">
              <a:solidFill>
                <a:srgbClr val="202124"/>
              </a:solidFill>
              <a:highlight>
                <a:schemeClr val="lt1"/>
              </a:highlight>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lang="en-US" sz="2400">
                <a:solidFill>
                  <a:srgbClr val="202124"/>
                </a:solidFill>
                <a:highlight>
                  <a:schemeClr val="lt1"/>
                </a:highlight>
                <a:latin typeface="Times New Roman"/>
                <a:ea typeface="Times New Roman"/>
                <a:cs typeface="Times New Roman"/>
                <a:sym typeface="Times New Roman"/>
              </a:rPr>
              <a:t>After training we made predictions for ID’s of the test dataset .</a:t>
            </a:r>
            <a:endParaRPr sz="2400">
              <a:solidFill>
                <a:srgbClr val="202124"/>
              </a:solidFill>
              <a:highlight>
                <a:schemeClr val="lt1"/>
              </a:highlight>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
        <p:nvSpPr>
          <p:cNvPr id="475" name="Google Shape;475;p5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descr="pes logo.png" id="476" name="Google Shape;476;p58"/>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477" name="Google Shape;477;p58"/>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478" name="Google Shape;478;p58"/>
          <p:cNvSpPr txBox="1"/>
          <p:nvPr>
            <p:ph idx="11" type="ftr"/>
          </p:nvPr>
        </p:nvSpPr>
        <p:spPr>
          <a:xfrm>
            <a:off x="2911975" y="6249329"/>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Clr>
                <a:schemeClr val="dk1"/>
              </a:buClr>
              <a:buSzPts val="1400"/>
              <a:buFont typeface="Arial"/>
              <a:buNone/>
            </a:pPr>
            <a:r>
              <a:rPr lang="en-US">
                <a:solidFill>
                  <a:schemeClr val="dk1"/>
                </a:solidFill>
                <a:latin typeface="Times New Roman"/>
                <a:ea typeface="Times New Roman"/>
                <a:cs typeface="Times New Roman"/>
                <a:sym typeface="Times New Roman"/>
              </a:rPr>
              <a:t>Intelligent  caching in edge networks</a:t>
            </a:r>
            <a:endParaRPr>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p>
        </p:txBody>
      </p:sp>
      <p:sp>
        <p:nvSpPr>
          <p:cNvPr id="479" name="Google Shape;479;p58"/>
          <p:cNvSpPr txBox="1"/>
          <p:nvPr>
            <p:ph idx="10" type="dt"/>
          </p:nvPr>
        </p:nvSpPr>
        <p:spPr>
          <a:xfrm>
            <a:off x="244975" y="6249329"/>
            <a:ext cx="21336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02</a:t>
            </a:r>
            <a:r>
              <a:rPr lang="en-US">
                <a:solidFill>
                  <a:schemeClr val="dk1"/>
                </a:solidFill>
                <a:latin typeface="Times New Roman"/>
                <a:ea typeface="Times New Roman"/>
                <a:cs typeface="Times New Roman"/>
                <a:sym typeface="Times New Roman"/>
              </a:rPr>
              <a:t>/05/2021</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9"/>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u="sng">
                <a:latin typeface="Times New Roman"/>
                <a:ea typeface="Times New Roman"/>
                <a:cs typeface="Times New Roman"/>
                <a:sym typeface="Times New Roman"/>
              </a:rPr>
              <a:t>Result of Multiple Regression</a:t>
            </a:r>
            <a:endParaRPr u="sng">
              <a:latin typeface="Times New Roman"/>
              <a:ea typeface="Times New Roman"/>
              <a:cs typeface="Times New Roman"/>
              <a:sym typeface="Times New Roman"/>
            </a:endParaRPr>
          </a:p>
        </p:txBody>
      </p:sp>
      <p:sp>
        <p:nvSpPr>
          <p:cNvPr id="486" name="Google Shape;486;p59"/>
          <p:cNvSpPr txBox="1"/>
          <p:nvPr>
            <p:ph idx="1" type="body"/>
          </p:nvPr>
        </p:nvSpPr>
        <p:spPr>
          <a:xfrm>
            <a:off x="457200" y="1600200"/>
            <a:ext cx="4038600" cy="45261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t/>
            </a:r>
            <a:endParaRPr/>
          </a:p>
        </p:txBody>
      </p:sp>
      <p:sp>
        <p:nvSpPr>
          <p:cNvPr id="487" name="Google Shape;487;p59"/>
          <p:cNvSpPr txBox="1"/>
          <p:nvPr>
            <p:ph idx="2" type="body"/>
          </p:nvPr>
        </p:nvSpPr>
        <p:spPr>
          <a:xfrm>
            <a:off x="4648200" y="1600200"/>
            <a:ext cx="4038600" cy="4526100"/>
          </a:xfrm>
          <a:prstGeom prst="rect">
            <a:avLst/>
          </a:prstGeom>
        </p:spPr>
        <p:txBody>
          <a:bodyPr anchorCtr="0" anchor="t" bIns="45700" lIns="91425" spcFirstLastPara="1" rIns="91425" wrap="square" tIns="45700">
            <a:noAutofit/>
          </a:bodyPr>
          <a:lstStyle/>
          <a:p>
            <a:pPr indent="0" lvl="0" marL="457200" rtl="0" algn="l">
              <a:spcBef>
                <a:spcPts val="360"/>
              </a:spcBef>
              <a:spcAft>
                <a:spcPts val="0"/>
              </a:spcAft>
              <a:buNone/>
            </a:pPr>
            <a:r>
              <a:rPr lang="en-US" sz="2100">
                <a:latin typeface="Times New Roman"/>
                <a:ea typeface="Times New Roman"/>
                <a:cs typeface="Times New Roman"/>
                <a:sym typeface="Times New Roman"/>
              </a:rPr>
              <a:t>Expectation: </a:t>
            </a:r>
            <a:endParaRPr sz="2100">
              <a:latin typeface="Times New Roman"/>
              <a:ea typeface="Times New Roman"/>
              <a:cs typeface="Times New Roman"/>
              <a:sym typeface="Times New Roman"/>
            </a:endParaRPr>
          </a:p>
          <a:p>
            <a:pPr indent="0" lvl="0" marL="457200" rtl="0" algn="l">
              <a:spcBef>
                <a:spcPts val="360"/>
              </a:spcBef>
              <a:spcAft>
                <a:spcPts val="0"/>
              </a:spcAft>
              <a:buClr>
                <a:schemeClr val="dk1"/>
              </a:buClr>
              <a:buSzPts val="1100"/>
              <a:buFont typeface="Arial"/>
              <a:buNone/>
            </a:pPr>
            <a:r>
              <a:rPr lang="en-US" sz="2100">
                <a:latin typeface="Times New Roman"/>
                <a:ea typeface="Times New Roman"/>
                <a:cs typeface="Times New Roman"/>
                <a:sym typeface="Times New Roman"/>
              </a:rPr>
              <a:t>Model to output an ID to be evicted in case of a miss in the cache.</a:t>
            </a:r>
            <a:endParaRPr sz="2100">
              <a:latin typeface="Times New Roman"/>
              <a:ea typeface="Times New Roman"/>
              <a:cs typeface="Times New Roman"/>
              <a:sym typeface="Times New Roman"/>
            </a:endParaRPr>
          </a:p>
          <a:p>
            <a:pPr indent="0" lvl="0" marL="457200" rtl="0" algn="l">
              <a:spcBef>
                <a:spcPts val="360"/>
              </a:spcBef>
              <a:spcAft>
                <a:spcPts val="0"/>
              </a:spcAft>
              <a:buClr>
                <a:schemeClr val="dk1"/>
              </a:buClr>
              <a:buSzPts val="1100"/>
              <a:buFont typeface="Arial"/>
              <a:buNone/>
            </a:pPr>
            <a:r>
              <a:t/>
            </a:r>
            <a:endParaRPr sz="2100">
              <a:latin typeface="Times New Roman"/>
              <a:ea typeface="Times New Roman"/>
              <a:cs typeface="Times New Roman"/>
              <a:sym typeface="Times New Roman"/>
            </a:endParaRPr>
          </a:p>
          <a:p>
            <a:pPr indent="0" lvl="0" marL="457200" rtl="0" algn="l">
              <a:spcBef>
                <a:spcPts val="360"/>
              </a:spcBef>
              <a:spcAft>
                <a:spcPts val="0"/>
              </a:spcAft>
              <a:buNone/>
            </a:pPr>
            <a:r>
              <a:rPr lang="en-US" sz="2100">
                <a:latin typeface="Times New Roman"/>
                <a:ea typeface="Times New Roman"/>
                <a:cs typeface="Times New Roman"/>
                <a:sym typeface="Times New Roman"/>
              </a:rPr>
              <a:t>Observation: </a:t>
            </a:r>
            <a:endParaRPr sz="2100">
              <a:latin typeface="Times New Roman"/>
              <a:ea typeface="Times New Roman"/>
              <a:cs typeface="Times New Roman"/>
              <a:sym typeface="Times New Roman"/>
            </a:endParaRPr>
          </a:p>
          <a:p>
            <a:pPr indent="0" lvl="0" marL="457200" rtl="0" algn="l">
              <a:spcBef>
                <a:spcPts val="360"/>
              </a:spcBef>
              <a:spcAft>
                <a:spcPts val="0"/>
              </a:spcAft>
              <a:buClr>
                <a:schemeClr val="dk1"/>
              </a:buClr>
              <a:buSzPts val="1100"/>
              <a:buFont typeface="Arial"/>
              <a:buNone/>
            </a:pPr>
            <a:r>
              <a:rPr lang="en-US" sz="2100">
                <a:latin typeface="Times New Roman"/>
                <a:ea typeface="Times New Roman"/>
                <a:cs typeface="Times New Roman"/>
                <a:sym typeface="Times New Roman"/>
              </a:rPr>
              <a:t>Multiple regression being a supervised learning algorithm, we pass the ID as one of the label for training. As a result, the model was trained to give us id’s closest to the input id values.</a:t>
            </a:r>
            <a:endParaRPr sz="2100">
              <a:latin typeface="Times New Roman"/>
              <a:ea typeface="Times New Roman"/>
              <a:cs typeface="Times New Roman"/>
              <a:sym typeface="Times New Roman"/>
            </a:endParaRPr>
          </a:p>
          <a:p>
            <a:pPr indent="0" lvl="0" marL="0" rtl="0" algn="l">
              <a:spcBef>
                <a:spcPts val="560"/>
              </a:spcBef>
              <a:spcAft>
                <a:spcPts val="0"/>
              </a:spcAft>
              <a:buNone/>
            </a:pPr>
            <a:r>
              <a:t/>
            </a:r>
            <a:endParaRPr sz="2100"/>
          </a:p>
        </p:txBody>
      </p:sp>
      <p:sp>
        <p:nvSpPr>
          <p:cNvPr id="488" name="Google Shape;488;p5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489" name="Google Shape;489;p59"/>
          <p:cNvPicPr preferRelativeResize="0"/>
          <p:nvPr/>
        </p:nvPicPr>
        <p:blipFill>
          <a:blip r:embed="rId3">
            <a:alphaModFix/>
          </a:blip>
          <a:stretch>
            <a:fillRect/>
          </a:stretch>
        </p:blipFill>
        <p:spPr>
          <a:xfrm>
            <a:off x="457200" y="1600200"/>
            <a:ext cx="4038600" cy="4803124"/>
          </a:xfrm>
          <a:prstGeom prst="rect">
            <a:avLst/>
          </a:prstGeom>
          <a:noFill/>
          <a:ln>
            <a:noFill/>
          </a:ln>
        </p:spPr>
      </p:pic>
      <p:pic>
        <p:nvPicPr>
          <p:cNvPr descr="pes logo.png" id="490" name="Google Shape;490;p59"/>
          <p:cNvPicPr preferRelativeResize="0"/>
          <p:nvPr/>
        </p:nvPicPr>
        <p:blipFill rotWithShape="1">
          <a:blip r:embed="rId4">
            <a:alphaModFix/>
          </a:blip>
          <a:srcRect b="0" l="0" r="0" t="0"/>
          <a:stretch/>
        </p:blipFill>
        <p:spPr>
          <a:xfrm>
            <a:off x="0" y="0"/>
            <a:ext cx="857250" cy="857250"/>
          </a:xfrm>
          <a:prstGeom prst="rect">
            <a:avLst/>
          </a:prstGeom>
          <a:noFill/>
          <a:ln>
            <a:noFill/>
          </a:ln>
        </p:spPr>
      </p:pic>
      <p:pic>
        <p:nvPicPr>
          <p:cNvPr descr="C:\Users\rajsekar\Pictures\ECE LOGO.jpg" id="491" name="Google Shape;491;p59"/>
          <p:cNvPicPr preferRelativeResize="0"/>
          <p:nvPr/>
        </p:nvPicPr>
        <p:blipFill rotWithShape="1">
          <a:blip r:embed="rId5">
            <a:alphaModFix/>
          </a:blip>
          <a:srcRect b="0" l="0" r="0" t="0"/>
          <a:stretch/>
        </p:blipFill>
        <p:spPr>
          <a:xfrm>
            <a:off x="8077200" y="0"/>
            <a:ext cx="800100" cy="800100"/>
          </a:xfrm>
          <a:prstGeom prst="rect">
            <a:avLst/>
          </a:prstGeom>
          <a:noFill/>
          <a:ln>
            <a:noFill/>
          </a:ln>
        </p:spPr>
      </p:pic>
      <p:sp>
        <p:nvSpPr>
          <p:cNvPr id="492" name="Google Shape;492;p59"/>
          <p:cNvSpPr txBox="1"/>
          <p:nvPr>
            <p:ph idx="11" type="ftr"/>
          </p:nvPr>
        </p:nvSpPr>
        <p:spPr>
          <a:xfrm>
            <a:off x="2911975" y="6249329"/>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Clr>
                <a:schemeClr val="dk1"/>
              </a:buClr>
              <a:buSzPts val="1400"/>
              <a:buFont typeface="Arial"/>
              <a:buNone/>
            </a:pPr>
            <a:r>
              <a:t/>
            </a:r>
            <a:endParaRPr>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400"/>
              <a:buFont typeface="Arial"/>
              <a:buNone/>
            </a:pPr>
            <a:r>
              <a:rPr lang="en-US">
                <a:solidFill>
                  <a:schemeClr val="dk1"/>
                </a:solidFill>
                <a:latin typeface="Times New Roman"/>
                <a:ea typeface="Times New Roman"/>
                <a:cs typeface="Times New Roman"/>
                <a:sym typeface="Times New Roman"/>
              </a:rPr>
              <a:t>Intelligent  caching in edge networks</a:t>
            </a:r>
            <a:endParaRPr>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p>
        </p:txBody>
      </p:sp>
      <p:sp>
        <p:nvSpPr>
          <p:cNvPr id="493" name="Google Shape;493;p59"/>
          <p:cNvSpPr txBox="1"/>
          <p:nvPr>
            <p:ph idx="10" type="dt"/>
          </p:nvPr>
        </p:nvSpPr>
        <p:spPr>
          <a:xfrm>
            <a:off x="244975" y="6249329"/>
            <a:ext cx="21336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02</a:t>
            </a:r>
            <a:r>
              <a:rPr lang="en-US">
                <a:solidFill>
                  <a:schemeClr val="dk1"/>
                </a:solidFill>
                <a:latin typeface="Times New Roman"/>
                <a:ea typeface="Times New Roman"/>
                <a:cs typeface="Times New Roman"/>
                <a:sym typeface="Times New Roman"/>
              </a:rPr>
              <a:t>/05/2021</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0"/>
          <p:cNvSpPr txBox="1"/>
          <p:nvPr>
            <p:ph type="title"/>
          </p:nvPr>
        </p:nvSpPr>
        <p:spPr>
          <a:xfrm>
            <a:off x="457200" y="382413"/>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u="sng">
                <a:latin typeface="Times New Roman"/>
                <a:ea typeface="Times New Roman"/>
                <a:cs typeface="Times New Roman"/>
                <a:sym typeface="Times New Roman"/>
              </a:rPr>
              <a:t>Reinforcement Learning</a:t>
            </a:r>
            <a:endParaRPr u="sng">
              <a:latin typeface="Times New Roman"/>
              <a:ea typeface="Times New Roman"/>
              <a:cs typeface="Times New Roman"/>
              <a:sym typeface="Times New Roman"/>
            </a:endParaRPr>
          </a:p>
        </p:txBody>
      </p:sp>
      <p:sp>
        <p:nvSpPr>
          <p:cNvPr id="500" name="Google Shape;500;p60"/>
          <p:cNvSpPr txBox="1"/>
          <p:nvPr>
            <p:ph idx="1" type="body"/>
          </p:nvPr>
        </p:nvSpPr>
        <p:spPr>
          <a:xfrm>
            <a:off x="403300" y="1830250"/>
            <a:ext cx="8229600" cy="42408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Font typeface="Times New Roman"/>
              <a:buChar char="•"/>
            </a:pPr>
            <a:r>
              <a:rPr lang="en-US">
                <a:latin typeface="Times New Roman"/>
                <a:ea typeface="Times New Roman"/>
                <a:cs typeface="Times New Roman"/>
                <a:sym typeface="Times New Roman"/>
              </a:rPr>
              <a:t>It is a subset of Artificial Intelligence in which the model takes actions to maximise rewards</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342900" lvl="0" marL="457200" rtl="0" algn="l">
              <a:spcBef>
                <a:spcPts val="360"/>
              </a:spcBef>
              <a:spcAft>
                <a:spcPts val="0"/>
              </a:spcAft>
              <a:buSzPts val="1800"/>
              <a:buFont typeface="Times New Roman"/>
              <a:buChar char="•"/>
            </a:pPr>
            <a:r>
              <a:rPr lang="en-US">
                <a:latin typeface="Times New Roman"/>
                <a:ea typeface="Times New Roman"/>
                <a:cs typeface="Times New Roman"/>
                <a:sym typeface="Times New Roman"/>
              </a:rPr>
              <a:t>Using Q-learning algorithm</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342900" lvl="0" marL="457200" rtl="0" algn="l">
              <a:spcBef>
                <a:spcPts val="360"/>
              </a:spcBef>
              <a:spcAft>
                <a:spcPts val="0"/>
              </a:spcAft>
              <a:buSzPts val="1800"/>
              <a:buFont typeface="Times New Roman"/>
              <a:buChar char="•"/>
            </a:pPr>
            <a:r>
              <a:rPr lang="en-US">
                <a:latin typeface="Times New Roman"/>
                <a:ea typeface="Times New Roman"/>
                <a:cs typeface="Times New Roman"/>
                <a:sym typeface="Times New Roman"/>
              </a:rPr>
              <a:t>Goal: Reduce miss rate</a:t>
            </a:r>
            <a:endParaRPr>
              <a:latin typeface="Times New Roman"/>
              <a:ea typeface="Times New Roman"/>
              <a:cs typeface="Times New Roman"/>
              <a:sym typeface="Times New Roman"/>
            </a:endParaRPr>
          </a:p>
        </p:txBody>
      </p:sp>
      <p:pic>
        <p:nvPicPr>
          <p:cNvPr descr="pes logo.png" id="501" name="Google Shape;501;p60"/>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502" name="Google Shape;502;p60"/>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503" name="Google Shape;503;p60"/>
          <p:cNvSpPr txBox="1"/>
          <p:nvPr>
            <p:ph idx="12" type="sldNum"/>
          </p:nvPr>
        </p:nvSpPr>
        <p:spPr>
          <a:xfrm>
            <a:off x="6340975" y="6249329"/>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504" name="Google Shape;504;p60"/>
          <p:cNvSpPr txBox="1"/>
          <p:nvPr>
            <p:ph idx="11" type="ftr"/>
          </p:nvPr>
        </p:nvSpPr>
        <p:spPr>
          <a:xfrm>
            <a:off x="2911975" y="6249329"/>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Clr>
                <a:schemeClr val="dk1"/>
              </a:buClr>
              <a:buSzPts val="1400"/>
              <a:buFont typeface="Arial"/>
              <a:buNone/>
            </a:pPr>
            <a:r>
              <a:rPr lang="en-US">
                <a:solidFill>
                  <a:schemeClr val="dk1"/>
                </a:solidFill>
                <a:latin typeface="Times New Roman"/>
                <a:ea typeface="Times New Roman"/>
                <a:cs typeface="Times New Roman"/>
                <a:sym typeface="Times New Roman"/>
              </a:rPr>
              <a:t>Intelligent  caching in edge networks</a:t>
            </a:r>
            <a:endParaRPr>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p>
        </p:txBody>
      </p:sp>
      <p:sp>
        <p:nvSpPr>
          <p:cNvPr id="505" name="Google Shape;505;p60"/>
          <p:cNvSpPr txBox="1"/>
          <p:nvPr>
            <p:ph idx="10" type="dt"/>
          </p:nvPr>
        </p:nvSpPr>
        <p:spPr>
          <a:xfrm>
            <a:off x="244975" y="6249329"/>
            <a:ext cx="21336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02</a:t>
            </a:r>
            <a:r>
              <a:rPr lang="en-US">
                <a:solidFill>
                  <a:schemeClr val="dk1"/>
                </a:solidFill>
                <a:latin typeface="Times New Roman"/>
                <a:ea typeface="Times New Roman"/>
                <a:cs typeface="Times New Roman"/>
                <a:sym typeface="Times New Roman"/>
              </a:rPr>
              <a:t>/05/2021</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u="sng">
                <a:latin typeface="Times New Roman"/>
                <a:ea typeface="Times New Roman"/>
                <a:cs typeface="Times New Roman"/>
                <a:sym typeface="Times New Roman"/>
              </a:rPr>
              <a:t>Concept behind Q-tables</a:t>
            </a:r>
            <a:endParaRPr u="sng">
              <a:latin typeface="Times New Roman"/>
              <a:ea typeface="Times New Roman"/>
              <a:cs typeface="Times New Roman"/>
              <a:sym typeface="Times New Roman"/>
            </a:endParaRPr>
          </a:p>
        </p:txBody>
      </p:sp>
      <p:sp>
        <p:nvSpPr>
          <p:cNvPr id="512" name="Google Shape;512;p61"/>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93700" lvl="0" marL="457200" rtl="0" algn="l">
              <a:spcBef>
                <a:spcPts val="360"/>
              </a:spcBef>
              <a:spcAft>
                <a:spcPts val="0"/>
              </a:spcAft>
              <a:buSzPts val="2600"/>
              <a:buFont typeface="Times New Roman"/>
              <a:buChar char="●"/>
            </a:pPr>
            <a:r>
              <a:rPr lang="en-US" sz="2600">
                <a:latin typeface="Times New Roman"/>
                <a:ea typeface="Times New Roman"/>
                <a:cs typeface="Times New Roman"/>
                <a:sym typeface="Times New Roman"/>
              </a:rPr>
              <a:t>Markov Decision Process is a bedrock for reinforcement learning. </a:t>
            </a:r>
            <a:r>
              <a:rPr lang="en-US" sz="2600">
                <a:solidFill>
                  <a:srgbClr val="333333"/>
                </a:solidFill>
                <a:highlight>
                  <a:srgbClr val="FFFFFF"/>
                </a:highlight>
                <a:latin typeface="Times New Roman"/>
                <a:ea typeface="Times New Roman"/>
                <a:cs typeface="Times New Roman"/>
                <a:sym typeface="Times New Roman"/>
              </a:rPr>
              <a:t>It give us a way to formalize sequential decision making.</a:t>
            </a:r>
            <a:endParaRPr sz="2600">
              <a:solidFill>
                <a:srgbClr val="333333"/>
              </a:solidFill>
              <a:highlight>
                <a:srgbClr val="FFFFFF"/>
              </a:highlight>
              <a:latin typeface="Times New Roman"/>
              <a:ea typeface="Times New Roman"/>
              <a:cs typeface="Times New Roman"/>
              <a:sym typeface="Times New Roman"/>
            </a:endParaRPr>
          </a:p>
          <a:p>
            <a:pPr indent="-228600" lvl="0" marL="457200" rtl="0" algn="l">
              <a:spcBef>
                <a:spcPts val="360"/>
              </a:spcBef>
              <a:spcAft>
                <a:spcPts val="0"/>
              </a:spcAft>
              <a:buNone/>
            </a:pPr>
            <a:r>
              <a:rPr lang="en-US" sz="2600">
                <a:solidFill>
                  <a:srgbClr val="212529"/>
                </a:solidFill>
                <a:highlight>
                  <a:srgbClr val="FFFFFF"/>
                </a:highlight>
                <a:latin typeface="Times New Roman"/>
                <a:ea typeface="Times New Roman"/>
                <a:cs typeface="Times New Roman"/>
                <a:sym typeface="Times New Roman"/>
              </a:rPr>
              <a:t>Components of an MDP:</a:t>
            </a:r>
            <a:endParaRPr sz="2600">
              <a:solidFill>
                <a:srgbClr val="212529"/>
              </a:solidFill>
              <a:highlight>
                <a:srgbClr val="FFFFFF"/>
              </a:highlight>
              <a:latin typeface="Times New Roman"/>
              <a:ea typeface="Times New Roman"/>
              <a:cs typeface="Times New Roman"/>
              <a:sym typeface="Times New Roman"/>
            </a:endParaRPr>
          </a:p>
          <a:p>
            <a:pPr indent="-393700" lvl="0" marL="457200" rtl="0" algn="l">
              <a:lnSpc>
                <a:spcPct val="115000"/>
              </a:lnSpc>
              <a:spcBef>
                <a:spcPts val="0"/>
              </a:spcBef>
              <a:spcAft>
                <a:spcPts val="0"/>
              </a:spcAft>
              <a:buClr>
                <a:srgbClr val="212529"/>
              </a:buClr>
              <a:buSzPts val="2600"/>
              <a:buFont typeface="Times New Roman"/>
              <a:buChar char="●"/>
            </a:pPr>
            <a:r>
              <a:rPr lang="en-US" sz="2600">
                <a:solidFill>
                  <a:srgbClr val="212529"/>
                </a:solidFill>
                <a:highlight>
                  <a:srgbClr val="FFFFFF"/>
                </a:highlight>
                <a:latin typeface="Times New Roman"/>
                <a:ea typeface="Times New Roman"/>
                <a:cs typeface="Times New Roman"/>
                <a:sym typeface="Times New Roman"/>
              </a:rPr>
              <a:t>Agent, Environment, State, Action, Reward.</a:t>
            </a:r>
            <a:endParaRPr sz="2600">
              <a:solidFill>
                <a:srgbClr val="212529"/>
              </a:solidFill>
              <a:highlight>
                <a:srgbClr val="FFFFFF"/>
              </a:highlight>
              <a:latin typeface="Times New Roman"/>
              <a:ea typeface="Times New Roman"/>
              <a:cs typeface="Times New Roman"/>
              <a:sym typeface="Times New Roman"/>
            </a:endParaRPr>
          </a:p>
          <a:p>
            <a:pPr indent="-393700" lvl="0" marL="457200" rtl="0" algn="l">
              <a:spcBef>
                <a:spcPts val="360"/>
              </a:spcBef>
              <a:spcAft>
                <a:spcPts val="0"/>
              </a:spcAft>
              <a:buClr>
                <a:srgbClr val="212529"/>
              </a:buClr>
              <a:buSzPts val="2600"/>
              <a:buFont typeface="Times New Roman"/>
              <a:buChar char="●"/>
            </a:pPr>
            <a:r>
              <a:rPr lang="en-US" sz="2600">
                <a:solidFill>
                  <a:srgbClr val="333333"/>
                </a:solidFill>
                <a:highlight>
                  <a:schemeClr val="lt1"/>
                </a:highlight>
                <a:latin typeface="Times New Roman"/>
                <a:ea typeface="Times New Roman"/>
                <a:cs typeface="Times New Roman"/>
                <a:sym typeface="Times New Roman"/>
              </a:rPr>
              <a:t>In MDP, state S, actions A, rewards R. We can have reward as an arbitrary function f that maps state-action pair to rewards. At each time t, we have</a:t>
            </a:r>
            <a:endParaRPr sz="2600">
              <a:solidFill>
                <a:srgbClr val="333333"/>
              </a:solidFill>
              <a:highlight>
                <a:schemeClr val="lt1"/>
              </a:highlight>
              <a:latin typeface="Times New Roman"/>
              <a:ea typeface="Times New Roman"/>
              <a:cs typeface="Times New Roman"/>
              <a:sym typeface="Times New Roman"/>
            </a:endParaRPr>
          </a:p>
          <a:p>
            <a:pPr indent="0" lvl="0" marL="457200" rtl="0" algn="l">
              <a:spcBef>
                <a:spcPts val="360"/>
              </a:spcBef>
              <a:spcAft>
                <a:spcPts val="0"/>
              </a:spcAft>
              <a:buNone/>
            </a:pPr>
            <a:r>
              <a:t/>
            </a:r>
            <a:endParaRPr sz="2600"/>
          </a:p>
          <a:p>
            <a:pPr indent="0" lvl="0" marL="457200" rtl="0" algn="l">
              <a:lnSpc>
                <a:spcPct val="115000"/>
              </a:lnSpc>
              <a:spcBef>
                <a:spcPts val="0"/>
              </a:spcBef>
              <a:spcAft>
                <a:spcPts val="1200"/>
              </a:spcAft>
              <a:buNone/>
            </a:pPr>
            <a:r>
              <a:t/>
            </a:r>
            <a:endParaRPr sz="2600">
              <a:solidFill>
                <a:srgbClr val="212529"/>
              </a:solidFill>
              <a:highlight>
                <a:srgbClr val="FFFFFF"/>
              </a:highlight>
            </a:endParaRPr>
          </a:p>
        </p:txBody>
      </p:sp>
      <p:sp>
        <p:nvSpPr>
          <p:cNvPr id="513" name="Google Shape;513;p6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pes logo.png" id="514" name="Google Shape;514;p61"/>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515" name="Google Shape;515;p61"/>
          <p:cNvPicPr preferRelativeResize="0"/>
          <p:nvPr/>
        </p:nvPicPr>
        <p:blipFill rotWithShape="1">
          <a:blip r:embed="rId4">
            <a:alphaModFix/>
          </a:blip>
          <a:srcRect b="0" l="0" r="0" t="0"/>
          <a:stretch/>
        </p:blipFill>
        <p:spPr>
          <a:xfrm>
            <a:off x="8077200" y="0"/>
            <a:ext cx="800100" cy="800100"/>
          </a:xfrm>
          <a:prstGeom prst="rect">
            <a:avLst/>
          </a:prstGeom>
          <a:noFill/>
          <a:ln>
            <a:noFill/>
          </a:ln>
        </p:spPr>
      </p:pic>
      <p:pic>
        <p:nvPicPr>
          <p:cNvPr descr="f(S_{t},A_{t})=R_{t+1}" id="516" name="Google Shape;516;p61"/>
          <p:cNvPicPr preferRelativeResize="0"/>
          <p:nvPr/>
        </p:nvPicPr>
        <p:blipFill>
          <a:blip r:embed="rId5">
            <a:alphaModFix/>
          </a:blip>
          <a:stretch>
            <a:fillRect/>
          </a:stretch>
        </p:blipFill>
        <p:spPr>
          <a:xfrm>
            <a:off x="2378575" y="5194450"/>
            <a:ext cx="2476595" cy="365100"/>
          </a:xfrm>
          <a:prstGeom prst="rect">
            <a:avLst/>
          </a:prstGeom>
          <a:noFill/>
          <a:ln>
            <a:noFill/>
          </a:ln>
        </p:spPr>
      </p:pic>
      <p:sp>
        <p:nvSpPr>
          <p:cNvPr id="517" name="Google Shape;517;p61"/>
          <p:cNvSpPr txBox="1"/>
          <p:nvPr>
            <p:ph idx="11" type="ftr"/>
          </p:nvPr>
        </p:nvSpPr>
        <p:spPr>
          <a:xfrm>
            <a:off x="2911975" y="6249329"/>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Clr>
                <a:schemeClr val="dk1"/>
              </a:buClr>
              <a:buSzPts val="1400"/>
              <a:buFont typeface="Arial"/>
              <a:buNone/>
            </a:pPr>
            <a:r>
              <a:rPr lang="en-US">
                <a:solidFill>
                  <a:schemeClr val="dk1"/>
                </a:solidFill>
                <a:latin typeface="Times New Roman"/>
                <a:ea typeface="Times New Roman"/>
                <a:cs typeface="Times New Roman"/>
                <a:sym typeface="Times New Roman"/>
              </a:rPr>
              <a:t>Intelligent  caching in edge networks</a:t>
            </a:r>
            <a:endParaRPr>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p>
        </p:txBody>
      </p:sp>
      <p:sp>
        <p:nvSpPr>
          <p:cNvPr id="518" name="Google Shape;518;p61"/>
          <p:cNvSpPr txBox="1"/>
          <p:nvPr>
            <p:ph idx="10" type="dt"/>
          </p:nvPr>
        </p:nvSpPr>
        <p:spPr>
          <a:xfrm>
            <a:off x="244975" y="6249329"/>
            <a:ext cx="21336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02</a:t>
            </a:r>
            <a:r>
              <a:rPr lang="en-US">
                <a:solidFill>
                  <a:schemeClr val="dk1"/>
                </a:solidFill>
                <a:latin typeface="Times New Roman"/>
                <a:ea typeface="Times New Roman"/>
                <a:cs typeface="Times New Roman"/>
                <a:sym typeface="Times New Roman"/>
              </a:rPr>
              <a:t>/05/2021</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u="sng">
                <a:latin typeface="Times New Roman"/>
                <a:ea typeface="Times New Roman"/>
                <a:cs typeface="Times New Roman"/>
                <a:sym typeface="Times New Roman"/>
              </a:rPr>
              <a:t>State Diagram</a:t>
            </a:r>
            <a:endParaRPr u="sng">
              <a:latin typeface="Times New Roman"/>
              <a:ea typeface="Times New Roman"/>
              <a:cs typeface="Times New Roman"/>
              <a:sym typeface="Times New Roman"/>
            </a:endParaRPr>
          </a:p>
        </p:txBody>
      </p:sp>
      <p:sp>
        <p:nvSpPr>
          <p:cNvPr id="525" name="Google Shape;525;p6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26" name="Google Shape;526;p62"/>
          <p:cNvPicPr preferRelativeResize="0"/>
          <p:nvPr/>
        </p:nvPicPr>
        <p:blipFill>
          <a:blip r:embed="rId3">
            <a:alphaModFix/>
          </a:blip>
          <a:stretch>
            <a:fillRect/>
          </a:stretch>
        </p:blipFill>
        <p:spPr>
          <a:xfrm>
            <a:off x="0" y="1772292"/>
            <a:ext cx="9144000" cy="3313416"/>
          </a:xfrm>
          <a:prstGeom prst="rect">
            <a:avLst/>
          </a:prstGeom>
          <a:noFill/>
          <a:ln>
            <a:noFill/>
          </a:ln>
        </p:spPr>
      </p:pic>
      <p:pic>
        <p:nvPicPr>
          <p:cNvPr descr="pes logo.png" id="527" name="Google Shape;527;p62"/>
          <p:cNvPicPr preferRelativeResize="0"/>
          <p:nvPr/>
        </p:nvPicPr>
        <p:blipFill rotWithShape="1">
          <a:blip r:embed="rId4">
            <a:alphaModFix/>
          </a:blip>
          <a:srcRect b="0" l="0" r="0" t="0"/>
          <a:stretch/>
        </p:blipFill>
        <p:spPr>
          <a:xfrm>
            <a:off x="0" y="0"/>
            <a:ext cx="1143000" cy="1143000"/>
          </a:xfrm>
          <a:prstGeom prst="rect">
            <a:avLst/>
          </a:prstGeom>
          <a:noFill/>
          <a:ln>
            <a:noFill/>
          </a:ln>
        </p:spPr>
      </p:pic>
      <p:pic>
        <p:nvPicPr>
          <p:cNvPr descr="C:\Users\rajsekar\Pictures\ECE LOGO.jpg" id="528" name="Google Shape;528;p62"/>
          <p:cNvPicPr preferRelativeResize="0"/>
          <p:nvPr/>
        </p:nvPicPr>
        <p:blipFill rotWithShape="1">
          <a:blip r:embed="rId5">
            <a:alphaModFix/>
          </a:blip>
          <a:srcRect b="0" l="0" r="0" t="0"/>
          <a:stretch/>
        </p:blipFill>
        <p:spPr>
          <a:xfrm>
            <a:off x="8077200" y="0"/>
            <a:ext cx="800100" cy="800100"/>
          </a:xfrm>
          <a:prstGeom prst="rect">
            <a:avLst/>
          </a:prstGeom>
          <a:noFill/>
          <a:ln>
            <a:noFill/>
          </a:ln>
        </p:spPr>
      </p:pic>
      <p:sp>
        <p:nvSpPr>
          <p:cNvPr id="529" name="Google Shape;529;p62"/>
          <p:cNvSpPr txBox="1"/>
          <p:nvPr>
            <p:ph idx="11" type="ftr"/>
          </p:nvPr>
        </p:nvSpPr>
        <p:spPr>
          <a:xfrm>
            <a:off x="2911975" y="6249329"/>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Clr>
                <a:schemeClr val="dk1"/>
              </a:buClr>
              <a:buSzPts val="1400"/>
              <a:buFont typeface="Arial"/>
              <a:buNone/>
            </a:pPr>
            <a:r>
              <a:rPr lang="en-US">
                <a:solidFill>
                  <a:schemeClr val="dk1"/>
                </a:solidFill>
                <a:latin typeface="Times New Roman"/>
                <a:ea typeface="Times New Roman"/>
                <a:cs typeface="Times New Roman"/>
                <a:sym typeface="Times New Roman"/>
              </a:rPr>
              <a:t>Intelligent  caching in edge networks</a:t>
            </a:r>
            <a:endParaRPr>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p>
        </p:txBody>
      </p:sp>
      <p:sp>
        <p:nvSpPr>
          <p:cNvPr id="530" name="Google Shape;530;p62"/>
          <p:cNvSpPr txBox="1"/>
          <p:nvPr>
            <p:ph idx="10" type="dt"/>
          </p:nvPr>
        </p:nvSpPr>
        <p:spPr>
          <a:xfrm>
            <a:off x="244975" y="6249329"/>
            <a:ext cx="21336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02</a:t>
            </a:r>
            <a:r>
              <a:rPr lang="en-US">
                <a:solidFill>
                  <a:schemeClr val="dk1"/>
                </a:solidFill>
                <a:latin typeface="Times New Roman"/>
                <a:ea typeface="Times New Roman"/>
                <a:cs typeface="Times New Roman"/>
                <a:sym typeface="Times New Roman"/>
              </a:rPr>
              <a:t>/05/2021</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3"/>
          <p:cNvSpPr txBox="1"/>
          <p:nvPr>
            <p:ph type="ctrTitle"/>
          </p:nvPr>
        </p:nvSpPr>
        <p:spPr>
          <a:xfrm>
            <a:off x="402525" y="132342"/>
            <a:ext cx="8520600" cy="77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sz="3000" u="sng">
                <a:latin typeface="Times New Roman"/>
                <a:ea typeface="Times New Roman"/>
                <a:cs typeface="Times New Roman"/>
                <a:sym typeface="Times New Roman"/>
              </a:rPr>
              <a:t>RL </a:t>
            </a:r>
            <a:r>
              <a:rPr lang="en-US" sz="3000" u="sng">
                <a:latin typeface="Times New Roman"/>
                <a:ea typeface="Times New Roman"/>
                <a:cs typeface="Times New Roman"/>
                <a:sym typeface="Times New Roman"/>
              </a:rPr>
              <a:t>BLOCK DIAGRAM</a:t>
            </a:r>
            <a:endParaRPr sz="3000" u="sng">
              <a:latin typeface="Times New Roman"/>
              <a:ea typeface="Times New Roman"/>
              <a:cs typeface="Times New Roman"/>
              <a:sym typeface="Times New Roman"/>
            </a:endParaRPr>
          </a:p>
        </p:txBody>
      </p:sp>
      <p:sp>
        <p:nvSpPr>
          <p:cNvPr id="536" name="Google Shape;536;p63"/>
          <p:cNvSpPr/>
          <p:nvPr/>
        </p:nvSpPr>
        <p:spPr>
          <a:xfrm>
            <a:off x="5573190" y="1994950"/>
            <a:ext cx="1538100" cy="526200"/>
          </a:xfrm>
          <a:prstGeom prst="roundRect">
            <a:avLst>
              <a:gd fmla="val 50000" name="adj"/>
            </a:avLst>
          </a:prstGeom>
          <a:gradFill>
            <a:gsLst>
              <a:gs pos="0">
                <a:srgbClr val="1077D2"/>
              </a:gs>
              <a:gs pos="100000">
                <a:srgbClr val="09315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solidFill>
                  <a:srgbClr val="FFFFFF"/>
                </a:solidFill>
                <a:highlight>
                  <a:srgbClr val="4A86E8"/>
                </a:highlight>
                <a:latin typeface="Roboto"/>
                <a:ea typeface="Roboto"/>
                <a:cs typeface="Roboto"/>
                <a:sym typeface="Roboto"/>
              </a:rPr>
              <a:t>MISS</a:t>
            </a:r>
            <a:endParaRPr b="1" sz="1300">
              <a:solidFill>
                <a:srgbClr val="FFFFFF"/>
              </a:solidFill>
              <a:highlight>
                <a:srgbClr val="4A86E8"/>
              </a:highlight>
            </a:endParaRPr>
          </a:p>
        </p:txBody>
      </p:sp>
      <p:sp>
        <p:nvSpPr>
          <p:cNvPr id="537" name="Google Shape;537;p63"/>
          <p:cNvSpPr/>
          <p:nvPr/>
        </p:nvSpPr>
        <p:spPr>
          <a:xfrm>
            <a:off x="1880197" y="2071150"/>
            <a:ext cx="1538100" cy="526200"/>
          </a:xfrm>
          <a:prstGeom prst="roundRect">
            <a:avLst>
              <a:gd fmla="val 50000" name="adj"/>
            </a:avLst>
          </a:prstGeom>
          <a:gradFill>
            <a:gsLst>
              <a:gs pos="0">
                <a:srgbClr val="1077D2"/>
              </a:gs>
              <a:gs pos="100000">
                <a:srgbClr val="09315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highlight>
                  <a:srgbClr val="4A86E8"/>
                </a:highlight>
                <a:latin typeface="Roboto"/>
                <a:ea typeface="Roboto"/>
                <a:cs typeface="Roboto"/>
                <a:sym typeface="Roboto"/>
              </a:rPr>
              <a:t>HIT</a:t>
            </a:r>
            <a:endParaRPr b="1">
              <a:solidFill>
                <a:srgbClr val="FFFFFF"/>
              </a:solidFill>
              <a:highlight>
                <a:srgbClr val="4A86E8"/>
              </a:highlight>
            </a:endParaRPr>
          </a:p>
        </p:txBody>
      </p:sp>
      <p:sp>
        <p:nvSpPr>
          <p:cNvPr id="538" name="Google Shape;538;p63"/>
          <p:cNvSpPr/>
          <p:nvPr/>
        </p:nvSpPr>
        <p:spPr>
          <a:xfrm>
            <a:off x="4197925" y="2793489"/>
            <a:ext cx="1739400" cy="692400"/>
          </a:xfrm>
          <a:prstGeom prst="roundRect">
            <a:avLst>
              <a:gd fmla="val 50000" name="adj"/>
            </a:avLst>
          </a:prstGeom>
          <a:gradFill>
            <a:gsLst>
              <a:gs pos="0">
                <a:srgbClr val="1077D2"/>
              </a:gs>
              <a:gs pos="100000">
                <a:srgbClr val="09315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highlight>
                  <a:srgbClr val="4A86E8"/>
                </a:highlight>
                <a:latin typeface="Roboto"/>
                <a:ea typeface="Roboto"/>
                <a:cs typeface="Roboto"/>
                <a:sym typeface="Roboto"/>
              </a:rPr>
              <a:t>SPACE AVAILABLE IN CACHE</a:t>
            </a:r>
            <a:endParaRPr b="1">
              <a:solidFill>
                <a:srgbClr val="FFFFFF"/>
              </a:solidFill>
              <a:highlight>
                <a:srgbClr val="4A86E8"/>
              </a:highlight>
            </a:endParaRPr>
          </a:p>
        </p:txBody>
      </p:sp>
      <p:sp>
        <p:nvSpPr>
          <p:cNvPr id="539" name="Google Shape;539;p63"/>
          <p:cNvSpPr/>
          <p:nvPr/>
        </p:nvSpPr>
        <p:spPr>
          <a:xfrm>
            <a:off x="6499750" y="2793489"/>
            <a:ext cx="1739400" cy="692400"/>
          </a:xfrm>
          <a:prstGeom prst="roundRect">
            <a:avLst>
              <a:gd fmla="val 50000" name="adj"/>
            </a:avLst>
          </a:prstGeom>
          <a:gradFill>
            <a:gsLst>
              <a:gs pos="0">
                <a:srgbClr val="1077D2"/>
              </a:gs>
              <a:gs pos="100000">
                <a:srgbClr val="09315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highlight>
                  <a:srgbClr val="4A86E8"/>
                </a:highlight>
                <a:latin typeface="Roboto"/>
                <a:ea typeface="Roboto"/>
                <a:cs typeface="Roboto"/>
                <a:sym typeface="Roboto"/>
              </a:rPr>
              <a:t>SPACE UNAVAILABLE IN CACHE</a:t>
            </a:r>
            <a:endParaRPr b="1">
              <a:solidFill>
                <a:srgbClr val="FFFFFF"/>
              </a:solidFill>
              <a:highlight>
                <a:srgbClr val="4A86E8"/>
              </a:highlight>
            </a:endParaRPr>
          </a:p>
        </p:txBody>
      </p:sp>
      <p:cxnSp>
        <p:nvCxnSpPr>
          <p:cNvPr id="540" name="Google Shape;540;p63"/>
          <p:cNvCxnSpPr>
            <a:stCxn id="537" idx="0"/>
          </p:cNvCxnSpPr>
          <p:nvPr/>
        </p:nvCxnSpPr>
        <p:spPr>
          <a:xfrm rot="-5400000">
            <a:off x="4373497" y="114100"/>
            <a:ext cx="232800" cy="3681300"/>
          </a:xfrm>
          <a:prstGeom prst="bentConnector2">
            <a:avLst/>
          </a:prstGeom>
          <a:noFill/>
          <a:ln cap="flat" cmpd="sng" w="9525">
            <a:solidFill>
              <a:srgbClr val="000000"/>
            </a:solidFill>
            <a:prstDash val="solid"/>
            <a:round/>
            <a:headEnd len="sm" w="sm" type="none"/>
            <a:tailEnd len="sm" w="sm" type="none"/>
          </a:ln>
        </p:spPr>
      </p:cxnSp>
      <p:cxnSp>
        <p:nvCxnSpPr>
          <p:cNvPr id="541" name="Google Shape;541;p63"/>
          <p:cNvCxnSpPr>
            <a:stCxn id="538" idx="0"/>
            <a:endCxn id="539" idx="0"/>
          </p:cNvCxnSpPr>
          <p:nvPr/>
        </p:nvCxnSpPr>
        <p:spPr>
          <a:xfrm flipH="1" rot="-5400000">
            <a:off x="6218275" y="1642839"/>
            <a:ext cx="600" cy="2301900"/>
          </a:xfrm>
          <a:prstGeom prst="bentConnector3">
            <a:avLst>
              <a:gd fmla="val -25964825" name="adj1"/>
            </a:avLst>
          </a:prstGeom>
          <a:noFill/>
          <a:ln cap="flat" cmpd="sng" w="9525">
            <a:solidFill>
              <a:srgbClr val="000000"/>
            </a:solidFill>
            <a:prstDash val="solid"/>
            <a:round/>
            <a:headEnd len="sm" w="sm" type="none"/>
            <a:tailEnd len="sm" w="sm" type="none"/>
          </a:ln>
        </p:spPr>
      </p:cxnSp>
      <p:sp>
        <p:nvSpPr>
          <p:cNvPr id="542" name="Google Shape;542;p63"/>
          <p:cNvSpPr/>
          <p:nvPr/>
        </p:nvSpPr>
        <p:spPr>
          <a:xfrm>
            <a:off x="4542925" y="3714263"/>
            <a:ext cx="1027200" cy="836100"/>
          </a:xfrm>
          <a:prstGeom prst="roundRect">
            <a:avLst>
              <a:gd fmla="val 50000" name="adj"/>
            </a:avLst>
          </a:prstGeom>
          <a:gradFill>
            <a:gsLst>
              <a:gs pos="0">
                <a:srgbClr val="1077D2"/>
              </a:gs>
              <a:gs pos="100000">
                <a:srgbClr val="09315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highlight>
                  <a:srgbClr val="4A86E8"/>
                </a:highlight>
                <a:latin typeface="Roboto"/>
                <a:ea typeface="Roboto"/>
                <a:cs typeface="Roboto"/>
                <a:sym typeface="Roboto"/>
              </a:rPr>
              <a:t>ADD PAGE</a:t>
            </a:r>
            <a:endParaRPr b="1">
              <a:solidFill>
                <a:srgbClr val="FFFFFF"/>
              </a:solidFill>
              <a:highlight>
                <a:srgbClr val="4A86E8"/>
              </a:highlight>
            </a:endParaRPr>
          </a:p>
        </p:txBody>
      </p:sp>
      <p:sp>
        <p:nvSpPr>
          <p:cNvPr id="543" name="Google Shape;543;p63"/>
          <p:cNvSpPr/>
          <p:nvPr/>
        </p:nvSpPr>
        <p:spPr>
          <a:xfrm>
            <a:off x="5851450" y="3890741"/>
            <a:ext cx="1538100" cy="1040400"/>
          </a:xfrm>
          <a:prstGeom prst="roundRect">
            <a:avLst>
              <a:gd fmla="val 50000" name="adj"/>
            </a:avLst>
          </a:prstGeom>
          <a:gradFill>
            <a:gsLst>
              <a:gs pos="0">
                <a:srgbClr val="1077D2"/>
              </a:gs>
              <a:gs pos="100000">
                <a:srgbClr val="09315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solidFill>
                  <a:srgbClr val="FFFFFF"/>
                </a:solidFill>
                <a:highlight>
                  <a:srgbClr val="4A86E8"/>
                </a:highlight>
                <a:latin typeface="Roboto"/>
                <a:ea typeface="Roboto"/>
                <a:cs typeface="Roboto"/>
                <a:sym typeface="Roboto"/>
              </a:rPr>
              <a:t>REMOVE PAGE WITH MINIMUM VALUE AND ADD PAGE</a:t>
            </a:r>
            <a:endParaRPr b="1" sz="1300">
              <a:solidFill>
                <a:srgbClr val="FFFFFF"/>
              </a:solidFill>
              <a:highlight>
                <a:srgbClr val="4A86E8"/>
              </a:highlight>
            </a:endParaRPr>
          </a:p>
        </p:txBody>
      </p:sp>
      <p:sp>
        <p:nvSpPr>
          <p:cNvPr id="544" name="Google Shape;544;p63"/>
          <p:cNvSpPr/>
          <p:nvPr/>
        </p:nvSpPr>
        <p:spPr>
          <a:xfrm>
            <a:off x="1631225" y="4837684"/>
            <a:ext cx="2016000" cy="526200"/>
          </a:xfrm>
          <a:prstGeom prst="roundRect">
            <a:avLst>
              <a:gd fmla="val 50000" name="adj"/>
            </a:avLst>
          </a:prstGeom>
          <a:gradFill>
            <a:gsLst>
              <a:gs pos="0">
                <a:srgbClr val="1077D2"/>
              </a:gs>
              <a:gs pos="100000">
                <a:srgbClr val="09315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highlight>
                  <a:srgbClr val="4A86E8"/>
                </a:highlight>
                <a:latin typeface="Roboto"/>
                <a:ea typeface="Roboto"/>
                <a:cs typeface="Roboto"/>
                <a:sym typeface="Roboto"/>
              </a:rPr>
              <a:t>UPDATE Q-TABLE</a:t>
            </a:r>
            <a:endParaRPr b="1">
              <a:solidFill>
                <a:srgbClr val="FFFFFF"/>
              </a:solidFill>
              <a:highlight>
                <a:srgbClr val="4A86E8"/>
              </a:highlight>
            </a:endParaRPr>
          </a:p>
        </p:txBody>
      </p:sp>
      <p:cxnSp>
        <p:nvCxnSpPr>
          <p:cNvPr id="545" name="Google Shape;545;p63"/>
          <p:cNvCxnSpPr>
            <a:endCxn id="542" idx="2"/>
          </p:cNvCxnSpPr>
          <p:nvPr/>
        </p:nvCxnSpPr>
        <p:spPr>
          <a:xfrm rot="-5400000">
            <a:off x="4763425" y="4838363"/>
            <a:ext cx="581100" cy="5100"/>
          </a:xfrm>
          <a:prstGeom prst="bentConnector3">
            <a:avLst>
              <a:gd fmla="val 50000" name="adj1"/>
            </a:avLst>
          </a:prstGeom>
          <a:noFill/>
          <a:ln cap="flat" cmpd="sng" w="9525">
            <a:solidFill>
              <a:srgbClr val="000000"/>
            </a:solidFill>
            <a:prstDash val="solid"/>
            <a:round/>
            <a:headEnd len="sm" w="sm" type="none"/>
            <a:tailEnd len="sm" w="sm" type="none"/>
          </a:ln>
        </p:spPr>
      </p:cxnSp>
      <p:cxnSp>
        <p:nvCxnSpPr>
          <p:cNvPr id="546" name="Google Shape;546;p63"/>
          <p:cNvCxnSpPr>
            <a:endCxn id="547" idx="2"/>
          </p:cNvCxnSpPr>
          <p:nvPr/>
        </p:nvCxnSpPr>
        <p:spPr>
          <a:xfrm rot="10800000">
            <a:off x="1691125" y="4027630"/>
            <a:ext cx="978600" cy="432600"/>
          </a:xfrm>
          <a:prstGeom prst="bentConnector2">
            <a:avLst/>
          </a:prstGeom>
          <a:noFill/>
          <a:ln cap="flat" cmpd="sng" w="9525">
            <a:solidFill>
              <a:srgbClr val="000000"/>
            </a:solidFill>
            <a:prstDash val="solid"/>
            <a:round/>
            <a:headEnd len="sm" w="sm" type="none"/>
            <a:tailEnd len="sm" w="sm" type="none"/>
          </a:ln>
        </p:spPr>
      </p:cxnSp>
      <p:sp>
        <p:nvSpPr>
          <p:cNvPr id="548" name="Google Shape;548;p63"/>
          <p:cNvSpPr/>
          <p:nvPr/>
        </p:nvSpPr>
        <p:spPr>
          <a:xfrm>
            <a:off x="7425225" y="3890808"/>
            <a:ext cx="1497900" cy="1040400"/>
          </a:xfrm>
          <a:prstGeom prst="roundRect">
            <a:avLst>
              <a:gd fmla="val 50000" name="adj"/>
            </a:avLst>
          </a:prstGeom>
          <a:gradFill>
            <a:gsLst>
              <a:gs pos="0">
                <a:srgbClr val="1077D2"/>
              </a:gs>
              <a:gs pos="100000">
                <a:srgbClr val="09315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solidFill>
                  <a:srgbClr val="FFFFFF"/>
                </a:solidFill>
                <a:highlight>
                  <a:srgbClr val="4A86E8"/>
                </a:highlight>
                <a:latin typeface="Roboto"/>
                <a:ea typeface="Roboto"/>
                <a:cs typeface="Roboto"/>
                <a:sym typeface="Roboto"/>
              </a:rPr>
              <a:t>REMOVE RANDOM PAGE AND ADD NEW PAGE</a:t>
            </a:r>
            <a:endParaRPr b="1" sz="1300">
              <a:solidFill>
                <a:srgbClr val="FFFFFF"/>
              </a:solidFill>
              <a:highlight>
                <a:srgbClr val="4A86E8"/>
              </a:highlight>
            </a:endParaRPr>
          </a:p>
        </p:txBody>
      </p:sp>
      <p:sp>
        <p:nvSpPr>
          <p:cNvPr id="549" name="Google Shape;549;p63"/>
          <p:cNvSpPr/>
          <p:nvPr/>
        </p:nvSpPr>
        <p:spPr>
          <a:xfrm>
            <a:off x="1777100" y="5550862"/>
            <a:ext cx="1739400" cy="526200"/>
          </a:xfrm>
          <a:prstGeom prst="roundRect">
            <a:avLst>
              <a:gd fmla="val 50000" name="adj"/>
            </a:avLst>
          </a:prstGeom>
          <a:gradFill>
            <a:gsLst>
              <a:gs pos="0">
                <a:srgbClr val="1077D2"/>
              </a:gs>
              <a:gs pos="100000">
                <a:srgbClr val="09315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highlight>
                  <a:srgbClr val="4A86E8"/>
                </a:highlight>
                <a:latin typeface="Roboto"/>
                <a:ea typeface="Roboto"/>
                <a:cs typeface="Roboto"/>
                <a:sym typeface="Roboto"/>
              </a:rPr>
              <a:t>COMPUTE HIT-RATE</a:t>
            </a:r>
            <a:endParaRPr b="1">
              <a:solidFill>
                <a:srgbClr val="FFFFFF"/>
              </a:solidFill>
              <a:highlight>
                <a:srgbClr val="4A86E8"/>
              </a:highlight>
            </a:endParaRPr>
          </a:p>
        </p:txBody>
      </p:sp>
      <p:sp>
        <p:nvSpPr>
          <p:cNvPr id="547" name="Google Shape;547;p63"/>
          <p:cNvSpPr/>
          <p:nvPr/>
        </p:nvSpPr>
        <p:spPr>
          <a:xfrm>
            <a:off x="893125" y="3191530"/>
            <a:ext cx="1596000" cy="836100"/>
          </a:xfrm>
          <a:prstGeom prst="roundRect">
            <a:avLst>
              <a:gd fmla="val 50000" name="adj"/>
            </a:avLst>
          </a:prstGeom>
          <a:gradFill>
            <a:gsLst>
              <a:gs pos="0">
                <a:srgbClr val="1077D2"/>
              </a:gs>
              <a:gs pos="100000">
                <a:srgbClr val="09315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solidFill>
                  <a:srgbClr val="FFFFFF"/>
                </a:solidFill>
                <a:highlight>
                  <a:srgbClr val="4A86E8"/>
                </a:highlight>
                <a:latin typeface="Roboto"/>
                <a:ea typeface="Roboto"/>
                <a:cs typeface="Roboto"/>
                <a:sym typeface="Roboto"/>
              </a:rPr>
              <a:t>E</a:t>
            </a:r>
            <a:r>
              <a:rPr b="1" lang="en-US">
                <a:solidFill>
                  <a:srgbClr val="FFFFFF"/>
                </a:solidFill>
                <a:highlight>
                  <a:srgbClr val="4A86E8"/>
                </a:highlight>
                <a:latin typeface="Roboto"/>
                <a:ea typeface="Roboto"/>
                <a:cs typeface="Roboto"/>
                <a:sym typeface="Roboto"/>
              </a:rPr>
              <a:t>xtra reward- high frequency + large  size</a:t>
            </a:r>
            <a:endParaRPr b="1">
              <a:solidFill>
                <a:srgbClr val="FFFFFF"/>
              </a:solidFill>
              <a:highlight>
                <a:srgbClr val="4A86E8"/>
              </a:highlight>
            </a:endParaRPr>
          </a:p>
        </p:txBody>
      </p:sp>
      <p:sp>
        <p:nvSpPr>
          <p:cNvPr id="550" name="Google Shape;550;p63"/>
          <p:cNvSpPr/>
          <p:nvPr/>
        </p:nvSpPr>
        <p:spPr>
          <a:xfrm>
            <a:off x="2834125" y="3183504"/>
            <a:ext cx="1363800" cy="836100"/>
          </a:xfrm>
          <a:prstGeom prst="roundRect">
            <a:avLst>
              <a:gd fmla="val 50000" name="adj"/>
            </a:avLst>
          </a:prstGeom>
          <a:gradFill>
            <a:gsLst>
              <a:gs pos="0">
                <a:srgbClr val="1077D2"/>
              </a:gs>
              <a:gs pos="100000">
                <a:srgbClr val="09315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solidFill>
                  <a:srgbClr val="FFFFFF"/>
                </a:solidFill>
                <a:highlight>
                  <a:srgbClr val="4A86E8"/>
                </a:highlight>
                <a:latin typeface="Roboto"/>
                <a:ea typeface="Roboto"/>
                <a:cs typeface="Roboto"/>
                <a:sym typeface="Roboto"/>
              </a:rPr>
              <a:t>Else base reward</a:t>
            </a:r>
            <a:endParaRPr b="1" sz="1500">
              <a:solidFill>
                <a:srgbClr val="FFFFFF"/>
              </a:solidFill>
              <a:highlight>
                <a:srgbClr val="4A86E8"/>
              </a:highlight>
            </a:endParaRPr>
          </a:p>
        </p:txBody>
      </p:sp>
      <p:cxnSp>
        <p:nvCxnSpPr>
          <p:cNvPr id="551" name="Google Shape;551;p63"/>
          <p:cNvCxnSpPr>
            <a:stCxn id="537" idx="2"/>
          </p:cNvCxnSpPr>
          <p:nvPr/>
        </p:nvCxnSpPr>
        <p:spPr>
          <a:xfrm flipH="1" rot="-5400000">
            <a:off x="2934997" y="2311600"/>
            <a:ext cx="296100" cy="867600"/>
          </a:xfrm>
          <a:prstGeom prst="bentConnector2">
            <a:avLst/>
          </a:prstGeom>
          <a:noFill/>
          <a:ln cap="flat" cmpd="sng" w="9525">
            <a:solidFill>
              <a:srgbClr val="000000"/>
            </a:solidFill>
            <a:prstDash val="solid"/>
            <a:round/>
            <a:headEnd len="sm" w="sm" type="none"/>
            <a:tailEnd len="sm" w="sm" type="none"/>
          </a:ln>
        </p:spPr>
      </p:cxnSp>
      <p:cxnSp>
        <p:nvCxnSpPr>
          <p:cNvPr id="552" name="Google Shape;552;p63"/>
          <p:cNvCxnSpPr>
            <a:endCxn id="537" idx="2"/>
          </p:cNvCxnSpPr>
          <p:nvPr/>
        </p:nvCxnSpPr>
        <p:spPr>
          <a:xfrm flipH="1" rot="10800000">
            <a:off x="1710547" y="2597350"/>
            <a:ext cx="938700" cy="296100"/>
          </a:xfrm>
          <a:prstGeom prst="bentConnector2">
            <a:avLst/>
          </a:prstGeom>
          <a:noFill/>
          <a:ln cap="flat" cmpd="sng" w="9525">
            <a:solidFill>
              <a:srgbClr val="000000"/>
            </a:solidFill>
            <a:prstDash val="solid"/>
            <a:round/>
            <a:headEnd len="sm" w="sm" type="none"/>
            <a:tailEnd len="sm" w="sm" type="none"/>
          </a:ln>
        </p:spPr>
      </p:cxnSp>
      <p:cxnSp>
        <p:nvCxnSpPr>
          <p:cNvPr id="553" name="Google Shape;553;p63"/>
          <p:cNvCxnSpPr>
            <a:endCxn id="550" idx="2"/>
          </p:cNvCxnSpPr>
          <p:nvPr/>
        </p:nvCxnSpPr>
        <p:spPr>
          <a:xfrm flipH="1" rot="10800000">
            <a:off x="2653525" y="4019604"/>
            <a:ext cx="862500" cy="440400"/>
          </a:xfrm>
          <a:prstGeom prst="bentConnector2">
            <a:avLst/>
          </a:prstGeom>
          <a:noFill/>
          <a:ln cap="flat" cmpd="sng" w="9525">
            <a:solidFill>
              <a:srgbClr val="000000"/>
            </a:solidFill>
            <a:prstDash val="solid"/>
            <a:round/>
            <a:headEnd len="sm" w="sm" type="none"/>
            <a:tailEnd len="sm" w="sm" type="none"/>
          </a:ln>
        </p:spPr>
      </p:cxnSp>
      <p:pic>
        <p:nvPicPr>
          <p:cNvPr descr="pes logo.png" id="554" name="Google Shape;554;p63"/>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555" name="Google Shape;555;p63"/>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556" name="Google Shape;556;p63"/>
          <p:cNvSpPr txBox="1"/>
          <p:nvPr>
            <p:ph idx="12" type="sldNum"/>
          </p:nvPr>
        </p:nvSpPr>
        <p:spPr>
          <a:xfrm>
            <a:off x="6553200" y="6356350"/>
            <a:ext cx="2133600" cy="3651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57" name="Google Shape;557;p63"/>
          <p:cNvSpPr txBox="1"/>
          <p:nvPr>
            <p:ph idx="11" type="ftr"/>
          </p:nvPr>
        </p:nvSpPr>
        <p:spPr>
          <a:xfrm>
            <a:off x="2911975" y="6249325"/>
            <a:ext cx="36411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Intelligent  caching in edge networks</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p>
        </p:txBody>
      </p:sp>
      <p:sp>
        <p:nvSpPr>
          <p:cNvPr id="558" name="Google Shape;558;p63"/>
          <p:cNvSpPr txBox="1"/>
          <p:nvPr>
            <p:ph idx="10" type="dt"/>
          </p:nvPr>
        </p:nvSpPr>
        <p:spPr>
          <a:xfrm>
            <a:off x="244975" y="6249329"/>
            <a:ext cx="21336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02</a:t>
            </a:r>
            <a:r>
              <a:rPr lang="en-US">
                <a:latin typeface="Times New Roman"/>
                <a:ea typeface="Times New Roman"/>
                <a:cs typeface="Times New Roman"/>
                <a:sym typeface="Times New Roman"/>
              </a:rPr>
              <a:t>/05/2021</a:t>
            </a:r>
            <a:endParaRPr>
              <a:latin typeface="Times New Roman"/>
              <a:ea typeface="Times New Roman"/>
              <a:cs typeface="Times New Roman"/>
              <a:sym typeface="Times New Roman"/>
            </a:endParaRPr>
          </a:p>
        </p:txBody>
      </p:sp>
      <p:cxnSp>
        <p:nvCxnSpPr>
          <p:cNvPr id="559" name="Google Shape;559;p63"/>
          <p:cNvCxnSpPr/>
          <p:nvPr/>
        </p:nvCxnSpPr>
        <p:spPr>
          <a:xfrm flipH="1">
            <a:off x="3504325" y="2893475"/>
            <a:ext cx="23400" cy="298200"/>
          </a:xfrm>
          <a:prstGeom prst="straightConnector1">
            <a:avLst/>
          </a:prstGeom>
          <a:noFill/>
          <a:ln cap="flat" cmpd="sng" w="19050">
            <a:solidFill>
              <a:schemeClr val="dk1"/>
            </a:solidFill>
            <a:prstDash val="solid"/>
            <a:round/>
            <a:headEnd len="med" w="med" type="none"/>
            <a:tailEnd len="med" w="med" type="triangle"/>
          </a:ln>
        </p:spPr>
      </p:cxnSp>
      <p:cxnSp>
        <p:nvCxnSpPr>
          <p:cNvPr id="560" name="Google Shape;560;p63"/>
          <p:cNvCxnSpPr/>
          <p:nvPr/>
        </p:nvCxnSpPr>
        <p:spPr>
          <a:xfrm flipH="1">
            <a:off x="2636675" y="4449175"/>
            <a:ext cx="5100" cy="388500"/>
          </a:xfrm>
          <a:prstGeom prst="straightConnector1">
            <a:avLst/>
          </a:prstGeom>
          <a:noFill/>
          <a:ln cap="flat" cmpd="sng" w="19050">
            <a:solidFill>
              <a:schemeClr val="dk1"/>
            </a:solidFill>
            <a:prstDash val="solid"/>
            <a:round/>
            <a:headEnd len="med" w="med" type="none"/>
            <a:tailEnd len="med" w="med" type="triangle"/>
          </a:ln>
        </p:spPr>
      </p:cxnSp>
      <p:cxnSp>
        <p:nvCxnSpPr>
          <p:cNvPr id="561" name="Google Shape;561;p63"/>
          <p:cNvCxnSpPr>
            <a:endCxn id="549" idx="0"/>
          </p:cNvCxnSpPr>
          <p:nvPr/>
        </p:nvCxnSpPr>
        <p:spPr>
          <a:xfrm flipH="1">
            <a:off x="2646800" y="5363962"/>
            <a:ext cx="19800" cy="186900"/>
          </a:xfrm>
          <a:prstGeom prst="straightConnector1">
            <a:avLst/>
          </a:prstGeom>
          <a:noFill/>
          <a:ln cap="flat" cmpd="sng" w="19050">
            <a:solidFill>
              <a:schemeClr val="dk1"/>
            </a:solidFill>
            <a:prstDash val="solid"/>
            <a:round/>
            <a:headEnd len="med" w="med" type="none"/>
            <a:tailEnd len="med" w="med" type="triangle"/>
          </a:ln>
        </p:spPr>
      </p:cxnSp>
      <p:cxnSp>
        <p:nvCxnSpPr>
          <p:cNvPr id="562" name="Google Shape;562;p63"/>
          <p:cNvCxnSpPr/>
          <p:nvPr/>
        </p:nvCxnSpPr>
        <p:spPr>
          <a:xfrm flipH="1">
            <a:off x="5051725" y="2692925"/>
            <a:ext cx="31800" cy="127800"/>
          </a:xfrm>
          <a:prstGeom prst="straightConnector1">
            <a:avLst/>
          </a:prstGeom>
          <a:noFill/>
          <a:ln cap="flat" cmpd="sng" w="19050">
            <a:solidFill>
              <a:schemeClr val="dk1"/>
            </a:solidFill>
            <a:prstDash val="solid"/>
            <a:round/>
            <a:headEnd len="med" w="med" type="none"/>
            <a:tailEnd len="med" w="med" type="triangle"/>
          </a:ln>
        </p:spPr>
      </p:cxnSp>
      <p:cxnSp>
        <p:nvCxnSpPr>
          <p:cNvPr id="563" name="Google Shape;563;p63"/>
          <p:cNvCxnSpPr/>
          <p:nvPr/>
        </p:nvCxnSpPr>
        <p:spPr>
          <a:xfrm flipH="1">
            <a:off x="7356550" y="2696525"/>
            <a:ext cx="25800" cy="120600"/>
          </a:xfrm>
          <a:prstGeom prst="straightConnector1">
            <a:avLst/>
          </a:prstGeom>
          <a:noFill/>
          <a:ln cap="flat" cmpd="sng" w="19050">
            <a:solidFill>
              <a:schemeClr val="dk1"/>
            </a:solidFill>
            <a:prstDash val="solid"/>
            <a:round/>
            <a:headEnd len="med" w="med" type="none"/>
            <a:tailEnd len="med" w="med" type="triangle"/>
          </a:ln>
        </p:spPr>
      </p:cxnSp>
      <p:cxnSp>
        <p:nvCxnSpPr>
          <p:cNvPr id="564" name="Google Shape;564;p63"/>
          <p:cNvCxnSpPr>
            <a:stCxn id="538" idx="2"/>
            <a:endCxn id="542" idx="0"/>
          </p:cNvCxnSpPr>
          <p:nvPr/>
        </p:nvCxnSpPr>
        <p:spPr>
          <a:xfrm flipH="1">
            <a:off x="5056525" y="3485889"/>
            <a:ext cx="11100" cy="228300"/>
          </a:xfrm>
          <a:prstGeom prst="straightConnector1">
            <a:avLst/>
          </a:prstGeom>
          <a:noFill/>
          <a:ln cap="flat" cmpd="sng" w="19050">
            <a:solidFill>
              <a:schemeClr val="dk1"/>
            </a:solidFill>
            <a:prstDash val="solid"/>
            <a:round/>
            <a:headEnd len="med" w="med" type="none"/>
            <a:tailEnd len="med" w="med" type="triangle"/>
          </a:ln>
        </p:spPr>
      </p:cxnSp>
      <p:cxnSp>
        <p:nvCxnSpPr>
          <p:cNvPr id="565" name="Google Shape;565;p63"/>
          <p:cNvCxnSpPr/>
          <p:nvPr/>
        </p:nvCxnSpPr>
        <p:spPr>
          <a:xfrm rot="10800000">
            <a:off x="3647125" y="5134000"/>
            <a:ext cx="4553700" cy="13500"/>
          </a:xfrm>
          <a:prstGeom prst="straightConnector1">
            <a:avLst/>
          </a:prstGeom>
          <a:noFill/>
          <a:ln cap="flat" cmpd="sng" w="19050">
            <a:solidFill>
              <a:schemeClr val="dk1"/>
            </a:solidFill>
            <a:prstDash val="solid"/>
            <a:round/>
            <a:headEnd len="med" w="med" type="none"/>
            <a:tailEnd len="med" w="med" type="triangle"/>
          </a:ln>
        </p:spPr>
      </p:cxnSp>
      <p:cxnSp>
        <p:nvCxnSpPr>
          <p:cNvPr id="566" name="Google Shape;566;p63"/>
          <p:cNvCxnSpPr/>
          <p:nvPr/>
        </p:nvCxnSpPr>
        <p:spPr>
          <a:xfrm flipH="1" rot="5400000">
            <a:off x="6433100" y="4962400"/>
            <a:ext cx="368700" cy="1500"/>
          </a:xfrm>
          <a:prstGeom prst="bentConnector3">
            <a:avLst>
              <a:gd fmla="val 50000" name="adj1"/>
            </a:avLst>
          </a:prstGeom>
          <a:noFill/>
          <a:ln cap="flat" cmpd="sng" w="9525">
            <a:solidFill>
              <a:srgbClr val="000000"/>
            </a:solidFill>
            <a:prstDash val="solid"/>
            <a:round/>
            <a:headEnd len="sm" w="sm" type="none"/>
            <a:tailEnd len="sm" w="sm" type="none"/>
          </a:ln>
        </p:spPr>
      </p:cxnSp>
      <p:cxnSp>
        <p:nvCxnSpPr>
          <p:cNvPr id="567" name="Google Shape;567;p63"/>
          <p:cNvCxnSpPr/>
          <p:nvPr/>
        </p:nvCxnSpPr>
        <p:spPr>
          <a:xfrm flipH="1" rot="5400000">
            <a:off x="7998100" y="4960750"/>
            <a:ext cx="365400" cy="8100"/>
          </a:xfrm>
          <a:prstGeom prst="bentConnector3">
            <a:avLst>
              <a:gd fmla="val 50000" name="adj1"/>
            </a:avLst>
          </a:prstGeom>
          <a:noFill/>
          <a:ln cap="flat" cmpd="sng" w="9525">
            <a:solidFill>
              <a:srgbClr val="000000"/>
            </a:solidFill>
            <a:prstDash val="solid"/>
            <a:round/>
            <a:headEnd len="sm" w="sm" type="none"/>
            <a:tailEnd len="sm" w="sm" type="none"/>
          </a:ln>
        </p:spPr>
      </p:cxnSp>
      <p:cxnSp>
        <p:nvCxnSpPr>
          <p:cNvPr id="568" name="Google Shape;568;p63"/>
          <p:cNvCxnSpPr>
            <a:endCxn id="536" idx="0"/>
          </p:cNvCxnSpPr>
          <p:nvPr/>
        </p:nvCxnSpPr>
        <p:spPr>
          <a:xfrm>
            <a:off x="6330540" y="1730350"/>
            <a:ext cx="11700" cy="264600"/>
          </a:xfrm>
          <a:prstGeom prst="straightConnector1">
            <a:avLst/>
          </a:prstGeom>
          <a:noFill/>
          <a:ln cap="flat" cmpd="sng" w="19050">
            <a:solidFill>
              <a:schemeClr val="dk1"/>
            </a:solidFill>
            <a:prstDash val="solid"/>
            <a:round/>
            <a:headEnd len="med" w="med" type="none"/>
            <a:tailEnd len="med" w="med" type="triangle"/>
          </a:ln>
        </p:spPr>
      </p:cxnSp>
      <p:sp>
        <p:nvSpPr>
          <p:cNvPr id="569" name="Google Shape;569;p63"/>
          <p:cNvSpPr/>
          <p:nvPr/>
        </p:nvSpPr>
        <p:spPr>
          <a:xfrm>
            <a:off x="3893775" y="1027350"/>
            <a:ext cx="1538100" cy="692400"/>
          </a:xfrm>
          <a:prstGeom prst="roundRect">
            <a:avLst>
              <a:gd fmla="val 50000" name="adj"/>
            </a:avLst>
          </a:prstGeom>
          <a:gradFill>
            <a:gsLst>
              <a:gs pos="0">
                <a:srgbClr val="1077D2"/>
              </a:gs>
              <a:gs pos="100000">
                <a:srgbClr val="09315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highlight>
                  <a:srgbClr val="4A86E8"/>
                </a:highlight>
                <a:latin typeface="Roboto"/>
                <a:ea typeface="Roboto"/>
                <a:cs typeface="Roboto"/>
                <a:sym typeface="Roboto"/>
              </a:rPr>
              <a:t>REQUESTED</a:t>
            </a:r>
            <a:endParaRPr b="1">
              <a:solidFill>
                <a:srgbClr val="FFFFFF"/>
              </a:solidFill>
              <a:highlight>
                <a:srgbClr val="4A86E8"/>
              </a:highlight>
              <a:latin typeface="Roboto"/>
              <a:ea typeface="Roboto"/>
              <a:cs typeface="Roboto"/>
              <a:sym typeface="Roboto"/>
            </a:endParaRPr>
          </a:p>
          <a:p>
            <a:pPr indent="0" lvl="0" marL="0" rtl="0" algn="ctr">
              <a:spcBef>
                <a:spcPts val="0"/>
              </a:spcBef>
              <a:spcAft>
                <a:spcPts val="0"/>
              </a:spcAft>
              <a:buNone/>
            </a:pPr>
            <a:r>
              <a:rPr b="1" lang="en-US">
                <a:solidFill>
                  <a:srgbClr val="FFFFFF"/>
                </a:solidFill>
                <a:highlight>
                  <a:srgbClr val="4A86E8"/>
                </a:highlight>
                <a:latin typeface="Roboto"/>
                <a:ea typeface="Roboto"/>
                <a:cs typeface="Roboto"/>
                <a:sym typeface="Roboto"/>
              </a:rPr>
              <a:t>PAGE</a:t>
            </a:r>
            <a:endParaRPr b="1">
              <a:solidFill>
                <a:srgbClr val="FFFFFF"/>
              </a:solidFill>
              <a:highlight>
                <a:srgbClr val="4A86E8"/>
              </a:highlight>
              <a:latin typeface="Roboto"/>
              <a:ea typeface="Roboto"/>
              <a:cs typeface="Roboto"/>
              <a:sym typeface="Roboto"/>
            </a:endParaRPr>
          </a:p>
        </p:txBody>
      </p:sp>
      <p:cxnSp>
        <p:nvCxnSpPr>
          <p:cNvPr id="570" name="Google Shape;570;p63"/>
          <p:cNvCxnSpPr/>
          <p:nvPr/>
        </p:nvCxnSpPr>
        <p:spPr>
          <a:xfrm rot="-5400000">
            <a:off x="4584525" y="1791150"/>
            <a:ext cx="159300" cy="2700"/>
          </a:xfrm>
          <a:prstGeom prst="bentConnector3">
            <a:avLst>
              <a:gd fmla="val 50000" name="adj1"/>
            </a:avLst>
          </a:prstGeom>
          <a:noFill/>
          <a:ln cap="flat" cmpd="sng" w="9525">
            <a:solidFill>
              <a:srgbClr val="000000"/>
            </a:solidFill>
            <a:prstDash val="solid"/>
            <a:round/>
            <a:headEnd len="sm" w="sm" type="none"/>
            <a:tailEnd len="sm" w="sm" type="none"/>
          </a:ln>
        </p:spPr>
      </p:cxnSp>
      <p:cxnSp>
        <p:nvCxnSpPr>
          <p:cNvPr id="571" name="Google Shape;571;p63"/>
          <p:cNvCxnSpPr/>
          <p:nvPr/>
        </p:nvCxnSpPr>
        <p:spPr>
          <a:xfrm rot="-5400000">
            <a:off x="7347840" y="3445588"/>
            <a:ext cx="43200" cy="4200"/>
          </a:xfrm>
          <a:prstGeom prst="bentConnector3">
            <a:avLst>
              <a:gd fmla="val -503067" name="adj1"/>
            </a:avLst>
          </a:prstGeom>
          <a:noFill/>
          <a:ln cap="flat" cmpd="sng" w="9525">
            <a:solidFill>
              <a:srgbClr val="000000"/>
            </a:solidFill>
            <a:prstDash val="solid"/>
            <a:round/>
            <a:headEnd len="sm" w="sm" type="none"/>
            <a:tailEnd len="sm" w="sm" type="none"/>
          </a:ln>
        </p:spPr>
      </p:cxnSp>
      <p:cxnSp>
        <p:nvCxnSpPr>
          <p:cNvPr id="572" name="Google Shape;572;p63"/>
          <p:cNvCxnSpPr/>
          <p:nvPr/>
        </p:nvCxnSpPr>
        <p:spPr>
          <a:xfrm rot="-5400000">
            <a:off x="6320640" y="2540650"/>
            <a:ext cx="43200" cy="4200"/>
          </a:xfrm>
          <a:prstGeom prst="bentConnector3">
            <a:avLst>
              <a:gd fmla="val -169791" name="adj1"/>
            </a:avLst>
          </a:prstGeom>
          <a:noFill/>
          <a:ln cap="flat" cmpd="sng" w="9525">
            <a:solidFill>
              <a:srgbClr val="000000"/>
            </a:solidFill>
            <a:prstDash val="solid"/>
            <a:round/>
            <a:headEnd len="sm" w="sm" type="none"/>
            <a:tailEnd len="sm" w="sm" type="none"/>
          </a:ln>
        </p:spPr>
      </p:cxnSp>
      <p:cxnSp>
        <p:nvCxnSpPr>
          <p:cNvPr id="573" name="Google Shape;573;p63"/>
          <p:cNvCxnSpPr>
            <a:stCxn id="543" idx="0"/>
          </p:cNvCxnSpPr>
          <p:nvPr/>
        </p:nvCxnSpPr>
        <p:spPr>
          <a:xfrm rot="-5400000">
            <a:off x="7304050" y="2977991"/>
            <a:ext cx="229200" cy="1596300"/>
          </a:xfrm>
          <a:prstGeom prst="bentConnector2">
            <a:avLst/>
          </a:prstGeom>
          <a:noFill/>
          <a:ln cap="flat" cmpd="sng" w="9525">
            <a:solidFill>
              <a:srgbClr val="000000"/>
            </a:solidFill>
            <a:prstDash val="solid"/>
            <a:round/>
            <a:headEnd len="sm" w="sm" type="none"/>
            <a:tailEnd len="sm" w="sm" type="none"/>
          </a:ln>
        </p:spPr>
      </p:cxnSp>
      <p:cxnSp>
        <p:nvCxnSpPr>
          <p:cNvPr id="574" name="Google Shape;574;p63"/>
          <p:cNvCxnSpPr/>
          <p:nvPr/>
        </p:nvCxnSpPr>
        <p:spPr>
          <a:xfrm flipH="1">
            <a:off x="2654447" y="1822450"/>
            <a:ext cx="4500" cy="264600"/>
          </a:xfrm>
          <a:prstGeom prst="straightConnector1">
            <a:avLst/>
          </a:prstGeom>
          <a:noFill/>
          <a:ln cap="flat" cmpd="sng" w="19050">
            <a:solidFill>
              <a:schemeClr val="dk1"/>
            </a:solidFill>
            <a:prstDash val="solid"/>
            <a:round/>
            <a:headEnd len="med" w="med" type="none"/>
            <a:tailEnd len="med" w="med" type="triangle"/>
          </a:ln>
        </p:spPr>
      </p:cxnSp>
      <p:cxnSp>
        <p:nvCxnSpPr>
          <p:cNvPr id="575" name="Google Shape;575;p63"/>
          <p:cNvCxnSpPr/>
          <p:nvPr/>
        </p:nvCxnSpPr>
        <p:spPr>
          <a:xfrm flipH="1">
            <a:off x="8167272" y="3660550"/>
            <a:ext cx="4500" cy="264600"/>
          </a:xfrm>
          <a:prstGeom prst="straightConnector1">
            <a:avLst/>
          </a:prstGeom>
          <a:noFill/>
          <a:ln cap="flat" cmpd="sng" w="19050">
            <a:solidFill>
              <a:schemeClr val="dk1"/>
            </a:solidFill>
            <a:prstDash val="solid"/>
            <a:round/>
            <a:headEnd len="med" w="med" type="none"/>
            <a:tailEnd len="med" w="med" type="triangle"/>
          </a:ln>
        </p:spPr>
      </p:cxnSp>
      <p:cxnSp>
        <p:nvCxnSpPr>
          <p:cNvPr id="576" name="Google Shape;576;p63"/>
          <p:cNvCxnSpPr/>
          <p:nvPr/>
        </p:nvCxnSpPr>
        <p:spPr>
          <a:xfrm flipH="1">
            <a:off x="1688872" y="2896925"/>
            <a:ext cx="4500" cy="264600"/>
          </a:xfrm>
          <a:prstGeom prst="straightConnector1">
            <a:avLst/>
          </a:prstGeom>
          <a:noFill/>
          <a:ln cap="flat" cmpd="sng" w="19050">
            <a:solidFill>
              <a:schemeClr val="dk1"/>
            </a:solidFill>
            <a:prstDash val="solid"/>
            <a:round/>
            <a:headEnd len="med" w="med" type="none"/>
            <a:tailEnd len="med" w="med" type="triangle"/>
          </a:ln>
        </p:spPr>
      </p:cxnSp>
      <p:cxnSp>
        <p:nvCxnSpPr>
          <p:cNvPr id="577" name="Google Shape;577;p63"/>
          <p:cNvCxnSpPr/>
          <p:nvPr/>
        </p:nvCxnSpPr>
        <p:spPr>
          <a:xfrm flipH="1">
            <a:off x="6615197" y="3654150"/>
            <a:ext cx="4500" cy="2646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4"/>
          <p:cNvSpPr txBox="1"/>
          <p:nvPr>
            <p:ph type="ctrTitle"/>
          </p:nvPr>
        </p:nvSpPr>
        <p:spPr>
          <a:xfrm>
            <a:off x="215775" y="65558"/>
            <a:ext cx="8520600" cy="87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sz="3600" u="sng"/>
              <a:t>RESULTS</a:t>
            </a:r>
            <a:endParaRPr sz="3600" u="sng"/>
          </a:p>
        </p:txBody>
      </p:sp>
      <p:pic>
        <p:nvPicPr>
          <p:cNvPr id="583" name="Google Shape;583;p64"/>
          <p:cNvPicPr preferRelativeResize="0"/>
          <p:nvPr/>
        </p:nvPicPr>
        <p:blipFill>
          <a:blip r:embed="rId3">
            <a:alphaModFix/>
          </a:blip>
          <a:stretch>
            <a:fillRect/>
          </a:stretch>
        </p:blipFill>
        <p:spPr>
          <a:xfrm>
            <a:off x="1445475" y="1598600"/>
            <a:ext cx="6247701" cy="4568025"/>
          </a:xfrm>
          <a:prstGeom prst="rect">
            <a:avLst/>
          </a:prstGeom>
          <a:noFill/>
          <a:ln>
            <a:noFill/>
          </a:ln>
        </p:spPr>
      </p:pic>
      <p:sp>
        <p:nvSpPr>
          <p:cNvPr id="584" name="Google Shape;584;p64"/>
          <p:cNvSpPr txBox="1"/>
          <p:nvPr/>
        </p:nvSpPr>
        <p:spPr>
          <a:xfrm>
            <a:off x="527550" y="1070725"/>
            <a:ext cx="73377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Times New Roman"/>
              <a:buAutoNum type="arabicPeriod"/>
            </a:pPr>
            <a:r>
              <a:rPr b="1" lang="en-US" sz="2000">
                <a:latin typeface="Times New Roman"/>
                <a:ea typeface="Times New Roman"/>
                <a:cs typeface="Times New Roman"/>
                <a:sym typeface="Times New Roman"/>
              </a:rPr>
              <a:t>Without outliers</a:t>
            </a:r>
            <a:endParaRPr b="1" sz="2000">
              <a:latin typeface="Times New Roman"/>
              <a:ea typeface="Times New Roman"/>
              <a:cs typeface="Times New Roman"/>
              <a:sym typeface="Times New Roman"/>
            </a:endParaRPr>
          </a:p>
        </p:txBody>
      </p:sp>
      <p:pic>
        <p:nvPicPr>
          <p:cNvPr descr="pes logo.png" id="585" name="Google Shape;585;p64"/>
          <p:cNvPicPr preferRelativeResize="0"/>
          <p:nvPr/>
        </p:nvPicPr>
        <p:blipFill rotWithShape="1">
          <a:blip r:embed="rId4">
            <a:alphaModFix/>
          </a:blip>
          <a:srcRect b="0" l="0" r="0" t="0"/>
          <a:stretch/>
        </p:blipFill>
        <p:spPr>
          <a:xfrm>
            <a:off x="0" y="0"/>
            <a:ext cx="1143000" cy="1143000"/>
          </a:xfrm>
          <a:prstGeom prst="rect">
            <a:avLst/>
          </a:prstGeom>
          <a:noFill/>
          <a:ln>
            <a:noFill/>
          </a:ln>
        </p:spPr>
      </p:pic>
      <p:pic>
        <p:nvPicPr>
          <p:cNvPr descr="C:\Users\rajsekar\Pictures\ECE LOGO.jpg" id="586" name="Google Shape;586;p64"/>
          <p:cNvPicPr preferRelativeResize="0"/>
          <p:nvPr/>
        </p:nvPicPr>
        <p:blipFill rotWithShape="1">
          <a:blip r:embed="rId5">
            <a:alphaModFix/>
          </a:blip>
          <a:srcRect b="0" l="0" r="0" t="0"/>
          <a:stretch/>
        </p:blipFill>
        <p:spPr>
          <a:xfrm>
            <a:off x="8077200" y="0"/>
            <a:ext cx="800100" cy="800100"/>
          </a:xfrm>
          <a:prstGeom prst="rect">
            <a:avLst/>
          </a:prstGeom>
          <a:noFill/>
          <a:ln>
            <a:noFill/>
          </a:ln>
        </p:spPr>
      </p:pic>
      <p:sp>
        <p:nvSpPr>
          <p:cNvPr id="587" name="Google Shape;587;p64"/>
          <p:cNvSpPr txBox="1"/>
          <p:nvPr>
            <p:ph idx="12" type="sldNum"/>
          </p:nvPr>
        </p:nvSpPr>
        <p:spPr>
          <a:xfrm>
            <a:off x="6553200" y="6356350"/>
            <a:ext cx="2133600" cy="3651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88" name="Google Shape;588;p64"/>
          <p:cNvSpPr txBox="1"/>
          <p:nvPr>
            <p:ph idx="11" type="ftr"/>
          </p:nvPr>
        </p:nvSpPr>
        <p:spPr>
          <a:xfrm>
            <a:off x="2682175" y="6249325"/>
            <a:ext cx="3125400" cy="492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Intelligent  caching in edge networks</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p>
        </p:txBody>
      </p:sp>
      <p:sp>
        <p:nvSpPr>
          <p:cNvPr id="589" name="Google Shape;589;p64"/>
          <p:cNvSpPr txBox="1"/>
          <p:nvPr>
            <p:ph idx="10" type="dt"/>
          </p:nvPr>
        </p:nvSpPr>
        <p:spPr>
          <a:xfrm>
            <a:off x="244975" y="6249329"/>
            <a:ext cx="21336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02</a:t>
            </a:r>
            <a:r>
              <a:rPr lang="en-US"/>
              <a:t>/05/2021</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5"/>
          <p:cNvSpPr txBox="1"/>
          <p:nvPr>
            <p:ph type="ctrTitle"/>
          </p:nvPr>
        </p:nvSpPr>
        <p:spPr>
          <a:xfrm>
            <a:off x="1143000" y="273400"/>
            <a:ext cx="7689300" cy="909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2 . With Outliers</a:t>
            </a:r>
            <a:endParaRPr b="1" sz="2000">
              <a:latin typeface="Times New Roman"/>
              <a:ea typeface="Times New Roman"/>
              <a:cs typeface="Times New Roman"/>
              <a:sym typeface="Times New Roman"/>
            </a:endParaRPr>
          </a:p>
        </p:txBody>
      </p:sp>
      <p:sp>
        <p:nvSpPr>
          <p:cNvPr id="596" name="Google Shape;596;p6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97" name="Google Shape;597;p65"/>
          <p:cNvSpPr txBox="1"/>
          <p:nvPr/>
        </p:nvSpPr>
        <p:spPr>
          <a:xfrm>
            <a:off x="431625" y="1214925"/>
            <a:ext cx="1902300" cy="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598" name="Google Shape;598;p65"/>
          <p:cNvPicPr preferRelativeResize="0"/>
          <p:nvPr/>
        </p:nvPicPr>
        <p:blipFill>
          <a:blip r:embed="rId3">
            <a:alphaModFix/>
          </a:blip>
          <a:stretch>
            <a:fillRect/>
          </a:stretch>
        </p:blipFill>
        <p:spPr>
          <a:xfrm>
            <a:off x="1381225" y="1247025"/>
            <a:ext cx="6328000" cy="4869175"/>
          </a:xfrm>
          <a:prstGeom prst="rect">
            <a:avLst/>
          </a:prstGeom>
          <a:noFill/>
          <a:ln>
            <a:noFill/>
          </a:ln>
        </p:spPr>
      </p:pic>
      <p:pic>
        <p:nvPicPr>
          <p:cNvPr descr="pes logo.png" id="599" name="Google Shape;599;p65"/>
          <p:cNvPicPr preferRelativeResize="0"/>
          <p:nvPr/>
        </p:nvPicPr>
        <p:blipFill rotWithShape="1">
          <a:blip r:embed="rId4">
            <a:alphaModFix/>
          </a:blip>
          <a:srcRect b="0" l="0" r="0" t="0"/>
          <a:stretch/>
        </p:blipFill>
        <p:spPr>
          <a:xfrm>
            <a:off x="0" y="0"/>
            <a:ext cx="1143000" cy="1143000"/>
          </a:xfrm>
          <a:prstGeom prst="rect">
            <a:avLst/>
          </a:prstGeom>
          <a:noFill/>
          <a:ln>
            <a:noFill/>
          </a:ln>
        </p:spPr>
      </p:pic>
      <p:pic>
        <p:nvPicPr>
          <p:cNvPr descr="C:\Users\rajsekar\Pictures\ECE LOGO.jpg" id="600" name="Google Shape;600;p65"/>
          <p:cNvPicPr preferRelativeResize="0"/>
          <p:nvPr/>
        </p:nvPicPr>
        <p:blipFill rotWithShape="1">
          <a:blip r:embed="rId5">
            <a:alphaModFix/>
          </a:blip>
          <a:srcRect b="0" l="0" r="0" t="0"/>
          <a:stretch/>
        </p:blipFill>
        <p:spPr>
          <a:xfrm>
            <a:off x="8077200" y="0"/>
            <a:ext cx="800100" cy="800100"/>
          </a:xfrm>
          <a:prstGeom prst="rect">
            <a:avLst/>
          </a:prstGeom>
          <a:noFill/>
          <a:ln>
            <a:noFill/>
          </a:ln>
        </p:spPr>
      </p:pic>
      <p:sp>
        <p:nvSpPr>
          <p:cNvPr id="601" name="Google Shape;601;p65"/>
          <p:cNvSpPr txBox="1"/>
          <p:nvPr>
            <p:ph idx="11" type="ftr"/>
          </p:nvPr>
        </p:nvSpPr>
        <p:spPr>
          <a:xfrm>
            <a:off x="2911975" y="6116200"/>
            <a:ext cx="3576600" cy="407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Intelligent  caching in edge networks</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p>
        </p:txBody>
      </p:sp>
      <p:sp>
        <p:nvSpPr>
          <p:cNvPr id="602" name="Google Shape;602;p65"/>
          <p:cNvSpPr txBox="1"/>
          <p:nvPr>
            <p:ph idx="10" type="dt"/>
          </p:nvPr>
        </p:nvSpPr>
        <p:spPr>
          <a:xfrm>
            <a:off x="244975" y="6249326"/>
            <a:ext cx="21336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02</a:t>
            </a:r>
            <a:r>
              <a:rPr lang="en-US">
                <a:latin typeface="Times New Roman"/>
                <a:ea typeface="Times New Roman"/>
                <a:cs typeface="Times New Roman"/>
                <a:sym typeface="Times New Roman"/>
              </a:rPr>
              <a:t>/05/2021</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u="sng">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sp>
        <p:nvSpPr>
          <p:cNvPr id="237" name="Google Shape;237;p39"/>
          <p:cNvSpPr txBox="1"/>
          <p:nvPr>
            <p:ph idx="1" type="body"/>
          </p:nvPr>
        </p:nvSpPr>
        <p:spPr>
          <a:xfrm>
            <a:off x="457200" y="1600200"/>
            <a:ext cx="8229600" cy="48267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LITERATURE SURVEY</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OBJECTIVE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DATASET AND PRE-PROCESSING</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DATASET VISUALIZATION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METHODOLOGY</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ALGORITHMS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RESULT </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CONCLUSION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GANTT CHART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REFERENCES</a:t>
            </a:r>
            <a:endParaRPr sz="2400">
              <a:latin typeface="Times New Roman"/>
              <a:ea typeface="Times New Roman"/>
              <a:cs typeface="Times New Roman"/>
              <a:sym typeface="Times New Roman"/>
            </a:endParaRPr>
          </a:p>
          <a:p>
            <a:pPr indent="0" lvl="0" marL="457200" rtl="0" algn="l">
              <a:spcBef>
                <a:spcPts val="0"/>
              </a:spcBef>
              <a:spcAft>
                <a:spcPts val="0"/>
              </a:spcAft>
              <a:buNone/>
            </a:pPr>
            <a:r>
              <a:t/>
            </a:r>
            <a:endParaRPr sz="3900" u="sng">
              <a:latin typeface="Times New Roman"/>
              <a:ea typeface="Times New Roman"/>
              <a:cs typeface="Times New Roman"/>
              <a:sym typeface="Times New Roman"/>
            </a:endParaRPr>
          </a:p>
        </p:txBody>
      </p:sp>
      <p:pic>
        <p:nvPicPr>
          <p:cNvPr descr="pes logo.png" id="238" name="Google Shape;238;p39"/>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239" name="Google Shape;239;p39"/>
          <p:cNvPicPr preferRelativeResize="0"/>
          <p:nvPr/>
        </p:nvPicPr>
        <p:blipFill rotWithShape="1">
          <a:blip r:embed="rId4">
            <a:alphaModFix/>
          </a:blip>
          <a:srcRect b="0" l="0" r="0" t="0"/>
          <a:stretch/>
        </p:blipFill>
        <p:spPr>
          <a:xfrm>
            <a:off x="8077200" y="0"/>
            <a:ext cx="1066800" cy="1066800"/>
          </a:xfrm>
          <a:prstGeom prst="rect">
            <a:avLst/>
          </a:prstGeom>
          <a:noFill/>
          <a:ln>
            <a:noFill/>
          </a:ln>
        </p:spPr>
      </p:pic>
      <p:sp>
        <p:nvSpPr>
          <p:cNvPr id="240" name="Google Shape;240;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1" name="Google Shape;241;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t/>
            </a:r>
            <a:endParaRPr/>
          </a:p>
          <a:p>
            <a:pPr indent="0" lvl="0" marL="0" rtl="0" algn="ctr">
              <a:spcBef>
                <a:spcPts val="0"/>
              </a:spcBef>
              <a:spcAft>
                <a:spcPts val="0"/>
              </a:spcAft>
              <a:buClr>
                <a:schemeClr val="dk1"/>
              </a:buClr>
              <a:buFont typeface="Arial"/>
              <a:buNone/>
            </a:pPr>
            <a:r>
              <a:rPr lang="en-US">
                <a:latin typeface="Times New Roman"/>
                <a:ea typeface="Times New Roman"/>
                <a:cs typeface="Times New Roman"/>
                <a:sym typeface="Times New Roman"/>
              </a:rPr>
              <a:t>Intelligent Caching in Edge Networks</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242" name="Google Shape;242;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latin typeface="Times New Roman"/>
                <a:ea typeface="Times New Roman"/>
                <a:cs typeface="Times New Roman"/>
                <a:sym typeface="Times New Roman"/>
              </a:rPr>
              <a:t>02/05/2021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6"/>
          <p:cNvSpPr txBox="1"/>
          <p:nvPr>
            <p:ph type="title"/>
          </p:nvPr>
        </p:nvSpPr>
        <p:spPr>
          <a:xfrm>
            <a:off x="311700" y="593367"/>
            <a:ext cx="8520600" cy="76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						</a:t>
            </a:r>
            <a:r>
              <a:rPr b="1" lang="en-US" sz="4011" u="sng">
                <a:latin typeface="Times New Roman"/>
                <a:ea typeface="Times New Roman"/>
                <a:cs typeface="Times New Roman"/>
                <a:sym typeface="Times New Roman"/>
              </a:rPr>
              <a:t>CONCLUSION</a:t>
            </a:r>
            <a:endParaRPr b="1" sz="4011" u="sng">
              <a:latin typeface="Times New Roman"/>
              <a:ea typeface="Times New Roman"/>
              <a:cs typeface="Times New Roman"/>
              <a:sym typeface="Times New Roman"/>
            </a:endParaRPr>
          </a:p>
        </p:txBody>
      </p:sp>
      <p:sp>
        <p:nvSpPr>
          <p:cNvPr id="609" name="Google Shape;609;p66"/>
          <p:cNvSpPr txBox="1"/>
          <p:nvPr>
            <p:ph idx="1" type="body"/>
          </p:nvPr>
        </p:nvSpPr>
        <p:spPr>
          <a:xfrm>
            <a:off x="311700" y="1662426"/>
            <a:ext cx="8520600" cy="4194300"/>
          </a:xfrm>
          <a:prstGeom prst="rect">
            <a:avLst/>
          </a:prstGeom>
        </p:spPr>
        <p:txBody>
          <a:bodyPr anchorCtr="0" anchor="t" bIns="91425" lIns="91425" spcFirstLastPara="1" rIns="91425" wrap="square" tIns="91425">
            <a:noAutofit/>
          </a:bodyPr>
          <a:lstStyle/>
          <a:p>
            <a:pPr indent="-342900" lvl="0" marL="457200" marR="9525" rtl="0" algn="l">
              <a:lnSpc>
                <a:spcPct val="150000"/>
              </a:lnSpc>
              <a:spcBef>
                <a:spcPts val="36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We observed the performance of caching algorithms on FTP and HTTP packets from which we can conclude that our dataset is suitable for small size caches.</a:t>
            </a:r>
            <a:endParaRPr>
              <a:solidFill>
                <a:schemeClr val="dk1"/>
              </a:solidFill>
              <a:latin typeface="Times New Roman"/>
              <a:ea typeface="Times New Roman"/>
              <a:cs typeface="Times New Roman"/>
              <a:sym typeface="Times New Roman"/>
            </a:endParaRPr>
          </a:p>
          <a:p>
            <a:pPr indent="0" lvl="0" marL="457200" marR="9525" rtl="0" algn="l">
              <a:lnSpc>
                <a:spcPct val="150000"/>
              </a:lnSpc>
              <a:spcBef>
                <a:spcPts val="36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marR="9525" rtl="0" algn="l">
              <a:lnSpc>
                <a:spcPct val="150000"/>
              </a:lnSpc>
              <a:spcBef>
                <a:spcPts val="36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MLP was giving a very high hit rate due to small size of dataset and was over-fitting while Multiple Regression was predicting an id when real id was given as input instead of evicting id’s when cache was full.</a:t>
            </a:r>
            <a:endParaRPr>
              <a:solidFill>
                <a:schemeClr val="dk1"/>
              </a:solidFill>
              <a:latin typeface="Times New Roman"/>
              <a:ea typeface="Times New Roman"/>
              <a:cs typeface="Times New Roman"/>
              <a:sym typeface="Times New Roman"/>
            </a:endParaRPr>
          </a:p>
          <a:p>
            <a:pPr indent="0" lvl="0" marL="457200" marR="9525" rtl="0" algn="l">
              <a:lnSpc>
                <a:spcPct val="150000"/>
              </a:lnSpc>
              <a:spcBef>
                <a:spcPts val="36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marR="9525" rtl="0" algn="l">
              <a:lnSpc>
                <a:spcPct val="150000"/>
              </a:lnSpc>
              <a:spcBef>
                <a:spcPts val="36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Using supervised or unsupervised algorithms for classification or popularity prediction along with standard caching algorithm adds an overhead. </a:t>
            </a:r>
            <a:endParaRPr>
              <a:solidFill>
                <a:schemeClr val="dk1"/>
              </a:solidFill>
              <a:latin typeface="Times New Roman"/>
              <a:ea typeface="Times New Roman"/>
              <a:cs typeface="Times New Roman"/>
              <a:sym typeface="Times New Roman"/>
            </a:endParaRPr>
          </a:p>
          <a:p>
            <a:pPr indent="0" lvl="0" marL="0" marR="9525" rtl="0" algn="l">
              <a:lnSpc>
                <a:spcPct val="150000"/>
              </a:lnSpc>
              <a:spcBef>
                <a:spcPts val="360"/>
              </a:spcBef>
              <a:spcAft>
                <a:spcPts val="0"/>
              </a:spcAft>
              <a:buNone/>
            </a:pPr>
            <a:r>
              <a:t/>
            </a:r>
            <a:endParaRPr sz="2300">
              <a:solidFill>
                <a:schemeClr val="dk1"/>
              </a:solidFill>
              <a:latin typeface="Times New Roman"/>
              <a:ea typeface="Times New Roman"/>
              <a:cs typeface="Times New Roman"/>
              <a:sym typeface="Times New Roman"/>
            </a:endParaRPr>
          </a:p>
        </p:txBody>
      </p:sp>
      <p:sp>
        <p:nvSpPr>
          <p:cNvPr id="610" name="Google Shape;610;p6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pic>
        <p:nvPicPr>
          <p:cNvPr descr="pes logo.png" id="611" name="Google Shape;611;p66"/>
          <p:cNvPicPr preferRelativeResize="0"/>
          <p:nvPr/>
        </p:nvPicPr>
        <p:blipFill rotWithShape="1">
          <a:blip r:embed="rId3">
            <a:alphaModFix/>
          </a:blip>
          <a:srcRect b="0" l="0" r="0" t="0"/>
          <a:stretch/>
        </p:blipFill>
        <p:spPr>
          <a:xfrm>
            <a:off x="107450" y="79250"/>
            <a:ext cx="1143000" cy="1143000"/>
          </a:xfrm>
          <a:prstGeom prst="rect">
            <a:avLst/>
          </a:prstGeom>
          <a:noFill/>
          <a:ln>
            <a:noFill/>
          </a:ln>
        </p:spPr>
      </p:pic>
      <p:pic>
        <p:nvPicPr>
          <p:cNvPr descr="C:\Users\rajsekar\Pictures\ECE LOGO.jpg" id="612" name="Google Shape;612;p66"/>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613" name="Google Shape;613;p6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614" name="Google Shape;614;p66"/>
          <p:cNvSpPr txBox="1"/>
          <p:nvPr>
            <p:ph idx="11" type="ftr"/>
          </p:nvPr>
        </p:nvSpPr>
        <p:spPr>
          <a:xfrm>
            <a:off x="2911975" y="6116200"/>
            <a:ext cx="3576600" cy="407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Intelligent  caching in edge networks</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p>
        </p:txBody>
      </p:sp>
      <p:sp>
        <p:nvSpPr>
          <p:cNvPr id="615" name="Google Shape;615;p66"/>
          <p:cNvSpPr txBox="1"/>
          <p:nvPr>
            <p:ph idx="10" type="dt"/>
          </p:nvPr>
        </p:nvSpPr>
        <p:spPr>
          <a:xfrm>
            <a:off x="244975" y="6249329"/>
            <a:ext cx="21336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02</a:t>
            </a:r>
            <a:r>
              <a:rPr lang="en-US">
                <a:latin typeface="Times New Roman"/>
                <a:ea typeface="Times New Roman"/>
                <a:cs typeface="Times New Roman"/>
                <a:sym typeface="Times New Roman"/>
              </a:rPr>
              <a:t>/05/2021</a:t>
            </a:r>
            <a:endParaRPr>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7"/>
          <p:cNvSpPr txBox="1"/>
          <p:nvPr>
            <p:ph idx="1" type="body"/>
          </p:nvPr>
        </p:nvSpPr>
        <p:spPr>
          <a:xfrm>
            <a:off x="311700" y="1222250"/>
            <a:ext cx="8520600" cy="4869600"/>
          </a:xfrm>
          <a:prstGeom prst="rect">
            <a:avLst/>
          </a:prstGeom>
        </p:spPr>
        <p:txBody>
          <a:bodyPr anchorCtr="0" anchor="t" bIns="91425" lIns="91425" spcFirstLastPara="1" rIns="91425" wrap="square" tIns="91425">
            <a:noAutofit/>
          </a:bodyPr>
          <a:lstStyle/>
          <a:p>
            <a:pPr indent="0" lvl="0" marL="914400" marR="9525" rtl="0" algn="l">
              <a:lnSpc>
                <a:spcPct val="150000"/>
              </a:lnSpc>
              <a:spcBef>
                <a:spcPts val="36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marR="9525" rtl="0" algn="l">
              <a:lnSpc>
                <a:spcPct val="150000"/>
              </a:lnSpc>
              <a:spcBef>
                <a:spcPts val="360"/>
              </a:spcBef>
              <a:spcAft>
                <a:spcPts val="0"/>
              </a:spcAft>
              <a:buClr>
                <a:srgbClr val="292929"/>
              </a:buClr>
              <a:buSzPts val="1800"/>
              <a:buFont typeface="Times New Roman"/>
              <a:buChar char="●"/>
            </a:pPr>
            <a:r>
              <a:rPr lang="en-US">
                <a:solidFill>
                  <a:srgbClr val="292929"/>
                </a:solidFill>
                <a:highlight>
                  <a:schemeClr val="lt1"/>
                </a:highlight>
                <a:latin typeface="Times New Roman"/>
                <a:ea typeface="Times New Roman"/>
                <a:cs typeface="Times New Roman"/>
                <a:sym typeface="Times New Roman"/>
              </a:rPr>
              <a:t>So, the algorithm most suitable for our project is Reinforcement Learning(RL). RL has the ability to learn and adapt to the environment. We have used Q-tables, which is a way to implement RL.</a:t>
            </a:r>
            <a:endParaRPr>
              <a:solidFill>
                <a:srgbClr val="292929"/>
              </a:solidFill>
              <a:highlight>
                <a:schemeClr val="lt1"/>
              </a:highlight>
              <a:latin typeface="Times New Roman"/>
              <a:ea typeface="Times New Roman"/>
              <a:cs typeface="Times New Roman"/>
              <a:sym typeface="Times New Roman"/>
            </a:endParaRPr>
          </a:p>
          <a:p>
            <a:pPr indent="0" lvl="0" marL="914400" marR="9525" rtl="0" algn="l">
              <a:lnSpc>
                <a:spcPct val="150000"/>
              </a:lnSpc>
              <a:spcBef>
                <a:spcPts val="360"/>
              </a:spcBef>
              <a:spcAft>
                <a:spcPts val="0"/>
              </a:spcAft>
              <a:buNone/>
            </a:pPr>
            <a:r>
              <a:t/>
            </a:r>
            <a:endParaRPr>
              <a:solidFill>
                <a:srgbClr val="292929"/>
              </a:solidFill>
              <a:highlight>
                <a:schemeClr val="lt1"/>
              </a:highlight>
              <a:latin typeface="Times New Roman"/>
              <a:ea typeface="Times New Roman"/>
              <a:cs typeface="Times New Roman"/>
              <a:sym typeface="Times New Roman"/>
            </a:endParaRPr>
          </a:p>
          <a:p>
            <a:pPr indent="-342900" lvl="0" marL="457200" marR="9525" rtl="0" algn="l">
              <a:lnSpc>
                <a:spcPct val="150000"/>
              </a:lnSpc>
              <a:spcBef>
                <a:spcPts val="36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Applying RL for huge files FTP along with HTTP request packets is used to compensate the computational time and cost involved.</a:t>
            </a:r>
            <a:endParaRPr>
              <a:solidFill>
                <a:schemeClr val="dk1"/>
              </a:solidFill>
              <a:latin typeface="Times New Roman"/>
              <a:ea typeface="Times New Roman"/>
              <a:cs typeface="Times New Roman"/>
              <a:sym typeface="Times New Roman"/>
            </a:endParaRPr>
          </a:p>
          <a:p>
            <a:pPr indent="0" lvl="0" marL="914400" marR="9525" rtl="0" algn="l">
              <a:lnSpc>
                <a:spcPct val="150000"/>
              </a:lnSpc>
              <a:spcBef>
                <a:spcPts val="36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marR="9525" rtl="0" algn="l">
              <a:lnSpc>
                <a:spcPct val="150000"/>
              </a:lnSpc>
              <a:spcBef>
                <a:spcPts val="36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Thus we can conclude that the RL along with parameters like unique id,  frequency and size for caching was a novel technique and its performance was comparable to the other algorithms more commonly used.</a:t>
            </a:r>
            <a:r>
              <a:rPr lang="en-US"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457200" rtl="0" algn="l">
              <a:lnSpc>
                <a:spcPct val="100000"/>
              </a:lnSpc>
              <a:spcBef>
                <a:spcPts val="360"/>
              </a:spcBef>
              <a:spcAft>
                <a:spcPts val="0"/>
              </a:spcAft>
              <a:buNone/>
            </a:pPr>
            <a:r>
              <a:t/>
            </a:r>
            <a:endParaRPr sz="2600">
              <a:solidFill>
                <a:schemeClr val="dk1"/>
              </a:solidFill>
              <a:latin typeface="Times New Roman"/>
              <a:ea typeface="Times New Roman"/>
              <a:cs typeface="Times New Roman"/>
              <a:sym typeface="Times New Roman"/>
            </a:endParaRPr>
          </a:p>
          <a:p>
            <a:pPr indent="0" lvl="0" marL="457200" marR="9525" rtl="0" algn="l">
              <a:lnSpc>
                <a:spcPct val="150000"/>
              </a:lnSpc>
              <a:spcBef>
                <a:spcPts val="360"/>
              </a:spcBef>
              <a:spcAft>
                <a:spcPts val="0"/>
              </a:spcAft>
              <a:buNone/>
            </a:pPr>
            <a:r>
              <a:t/>
            </a:r>
            <a:endParaRPr sz="1900">
              <a:solidFill>
                <a:schemeClr val="dk1"/>
              </a:solidFill>
              <a:latin typeface="Times New Roman"/>
              <a:ea typeface="Times New Roman"/>
              <a:cs typeface="Times New Roman"/>
              <a:sym typeface="Times New Roman"/>
            </a:endParaRPr>
          </a:p>
          <a:p>
            <a:pPr indent="0" lvl="0" marL="457200" marR="9525" rtl="0" algn="l">
              <a:lnSpc>
                <a:spcPct val="150000"/>
              </a:lnSpc>
              <a:spcBef>
                <a:spcPts val="360"/>
              </a:spcBef>
              <a:spcAft>
                <a:spcPts val="0"/>
              </a:spcAft>
              <a:buNone/>
            </a:pPr>
            <a:r>
              <a:t/>
            </a:r>
            <a:endParaRPr>
              <a:solidFill>
                <a:schemeClr val="dk1"/>
              </a:solidFill>
              <a:latin typeface="Times New Roman"/>
              <a:ea typeface="Times New Roman"/>
              <a:cs typeface="Times New Roman"/>
              <a:sym typeface="Times New Roman"/>
            </a:endParaRPr>
          </a:p>
          <a:p>
            <a:pPr indent="0" lvl="0" marL="457200" marR="9525" rtl="0" algn="l">
              <a:lnSpc>
                <a:spcPct val="150000"/>
              </a:lnSpc>
              <a:spcBef>
                <a:spcPts val="360"/>
              </a:spcBef>
              <a:spcAft>
                <a:spcPts val="0"/>
              </a:spcAft>
              <a:buNone/>
            </a:pPr>
            <a:r>
              <a:t/>
            </a:r>
            <a:endParaRPr>
              <a:solidFill>
                <a:schemeClr val="dk1"/>
              </a:solidFill>
              <a:latin typeface="Times New Roman"/>
              <a:ea typeface="Times New Roman"/>
              <a:cs typeface="Times New Roman"/>
              <a:sym typeface="Times New Roman"/>
            </a:endParaRPr>
          </a:p>
          <a:p>
            <a:pPr indent="0" lvl="0" marL="457200" marR="9525" rtl="0" algn="l">
              <a:lnSpc>
                <a:spcPct val="150000"/>
              </a:lnSpc>
              <a:spcBef>
                <a:spcPts val="360"/>
              </a:spcBef>
              <a:spcAft>
                <a:spcPts val="0"/>
              </a:spcAft>
              <a:buNone/>
            </a:pPr>
            <a:r>
              <a:t/>
            </a:r>
            <a:endParaRPr sz="2100">
              <a:solidFill>
                <a:schemeClr val="dk1"/>
              </a:solidFill>
              <a:latin typeface="Times New Roman"/>
              <a:ea typeface="Times New Roman"/>
              <a:cs typeface="Times New Roman"/>
              <a:sym typeface="Times New Roman"/>
            </a:endParaRPr>
          </a:p>
        </p:txBody>
      </p:sp>
      <p:sp>
        <p:nvSpPr>
          <p:cNvPr id="622" name="Google Shape;622;p6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pic>
        <p:nvPicPr>
          <p:cNvPr descr="pes logo.png" id="623" name="Google Shape;623;p67"/>
          <p:cNvPicPr preferRelativeResize="0"/>
          <p:nvPr/>
        </p:nvPicPr>
        <p:blipFill rotWithShape="1">
          <a:blip r:embed="rId3">
            <a:alphaModFix/>
          </a:blip>
          <a:srcRect b="0" l="0" r="0" t="0"/>
          <a:stretch/>
        </p:blipFill>
        <p:spPr>
          <a:xfrm>
            <a:off x="107450" y="79250"/>
            <a:ext cx="1143000" cy="1143000"/>
          </a:xfrm>
          <a:prstGeom prst="rect">
            <a:avLst/>
          </a:prstGeom>
          <a:noFill/>
          <a:ln>
            <a:noFill/>
          </a:ln>
        </p:spPr>
      </p:pic>
      <p:pic>
        <p:nvPicPr>
          <p:cNvPr descr="C:\Users\rajsekar\Pictures\ECE LOGO.jpg" id="624" name="Google Shape;624;p67"/>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625" name="Google Shape;625;p67"/>
          <p:cNvSpPr txBox="1"/>
          <p:nvPr>
            <p:ph idx="11" type="ftr"/>
          </p:nvPr>
        </p:nvSpPr>
        <p:spPr>
          <a:xfrm>
            <a:off x="2911975" y="6116200"/>
            <a:ext cx="3576600" cy="407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Clr>
                <a:schemeClr val="dk1"/>
              </a:buClr>
              <a:buSzPts val="1400"/>
              <a:buFont typeface="Arial"/>
              <a:buNone/>
            </a:pPr>
            <a:r>
              <a:rPr lang="en-US"/>
              <a:t>I</a:t>
            </a:r>
            <a:r>
              <a:rPr lang="en-US">
                <a:latin typeface="Times New Roman"/>
                <a:ea typeface="Times New Roman"/>
                <a:cs typeface="Times New Roman"/>
                <a:sym typeface="Times New Roman"/>
              </a:rPr>
              <a:t>ntelligent  caching in edge networks</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p>
        </p:txBody>
      </p:sp>
      <p:sp>
        <p:nvSpPr>
          <p:cNvPr id="626" name="Google Shape;626;p67"/>
          <p:cNvSpPr txBox="1"/>
          <p:nvPr>
            <p:ph idx="10" type="dt"/>
          </p:nvPr>
        </p:nvSpPr>
        <p:spPr>
          <a:xfrm>
            <a:off x="244975" y="6249329"/>
            <a:ext cx="21336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02</a:t>
            </a:r>
            <a:r>
              <a:rPr lang="en-US">
                <a:latin typeface="Times New Roman"/>
                <a:ea typeface="Times New Roman"/>
                <a:cs typeface="Times New Roman"/>
                <a:sym typeface="Times New Roman"/>
              </a:rPr>
              <a:t>/05/2021</a:t>
            </a:r>
            <a:endParaRPr>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u="sng">
                <a:latin typeface="Times New Roman"/>
                <a:ea typeface="Times New Roman"/>
                <a:cs typeface="Times New Roman"/>
                <a:sym typeface="Times New Roman"/>
              </a:rPr>
              <a:t>GANTT CHART</a:t>
            </a:r>
            <a:endParaRPr u="sng">
              <a:latin typeface="Times New Roman"/>
              <a:ea typeface="Times New Roman"/>
              <a:cs typeface="Times New Roman"/>
              <a:sym typeface="Times New Roman"/>
            </a:endParaRPr>
          </a:p>
        </p:txBody>
      </p:sp>
      <p:sp>
        <p:nvSpPr>
          <p:cNvPr id="633" name="Google Shape;633;p6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634" name="Google Shape;634;p6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pes logo.png" id="635" name="Google Shape;635;p68"/>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636" name="Google Shape;636;p68"/>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637" name="Google Shape;637;p68"/>
          <p:cNvSpPr txBox="1"/>
          <p:nvPr>
            <p:ph idx="11" type="ftr"/>
          </p:nvPr>
        </p:nvSpPr>
        <p:spPr>
          <a:xfrm>
            <a:off x="2911975" y="6249329"/>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Clr>
                <a:schemeClr val="dk1"/>
              </a:buClr>
              <a:buSzPts val="1400"/>
              <a:buFont typeface="Arial"/>
              <a:buNone/>
            </a:pPr>
            <a:r>
              <a:rPr lang="en-US">
                <a:solidFill>
                  <a:schemeClr val="dk1"/>
                </a:solidFill>
                <a:latin typeface="Times New Roman"/>
                <a:ea typeface="Times New Roman"/>
                <a:cs typeface="Times New Roman"/>
                <a:sym typeface="Times New Roman"/>
              </a:rPr>
              <a:t>Intelligent  caching in edge networks</a:t>
            </a:r>
            <a:endParaRPr>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p>
        </p:txBody>
      </p:sp>
      <p:sp>
        <p:nvSpPr>
          <p:cNvPr id="638" name="Google Shape;638;p68"/>
          <p:cNvSpPr txBox="1"/>
          <p:nvPr>
            <p:ph idx="10" type="dt"/>
          </p:nvPr>
        </p:nvSpPr>
        <p:spPr>
          <a:xfrm>
            <a:off x="244975" y="6249329"/>
            <a:ext cx="21336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02</a:t>
            </a:r>
            <a:r>
              <a:rPr lang="en-US">
                <a:solidFill>
                  <a:schemeClr val="dk1"/>
                </a:solidFill>
                <a:latin typeface="Times New Roman"/>
                <a:ea typeface="Times New Roman"/>
                <a:cs typeface="Times New Roman"/>
                <a:sym typeface="Times New Roman"/>
              </a:rPr>
              <a:t>/05/2021</a:t>
            </a:r>
            <a:endParaRPr>
              <a:solidFill>
                <a:schemeClr val="dk1"/>
              </a:solidFill>
              <a:latin typeface="Times New Roman"/>
              <a:ea typeface="Times New Roman"/>
              <a:cs typeface="Times New Roman"/>
              <a:sym typeface="Times New Roman"/>
            </a:endParaRPr>
          </a:p>
        </p:txBody>
      </p:sp>
      <p:grpSp>
        <p:nvGrpSpPr>
          <p:cNvPr id="639" name="Google Shape;639;p68"/>
          <p:cNvGrpSpPr/>
          <p:nvPr/>
        </p:nvGrpSpPr>
        <p:grpSpPr>
          <a:xfrm>
            <a:off x="804512" y="1947665"/>
            <a:ext cx="2630696" cy="2687768"/>
            <a:chOff x="1083025" y="1574014"/>
            <a:chExt cx="1834900" cy="1635492"/>
          </a:xfrm>
        </p:grpSpPr>
        <p:sp>
          <p:nvSpPr>
            <p:cNvPr id="640" name="Google Shape;640;p68"/>
            <p:cNvSpPr txBox="1"/>
            <p:nvPr/>
          </p:nvSpPr>
          <p:spPr>
            <a:xfrm>
              <a:off x="1215700" y="1574014"/>
              <a:ext cx="1266300" cy="27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US" sz="1600">
                  <a:solidFill>
                    <a:srgbClr val="701C7F"/>
                  </a:solidFill>
                  <a:latin typeface="Roboto"/>
                  <a:ea typeface="Roboto"/>
                  <a:cs typeface="Roboto"/>
                  <a:sym typeface="Roboto"/>
                </a:rPr>
                <a:t>SEPTEMBER</a:t>
              </a:r>
              <a:endParaRPr b="1" sz="1600">
                <a:solidFill>
                  <a:srgbClr val="701C7F"/>
                </a:solidFill>
                <a:latin typeface="Roboto"/>
                <a:ea typeface="Roboto"/>
                <a:cs typeface="Roboto"/>
                <a:sym typeface="Roboto"/>
              </a:endParaRPr>
            </a:p>
          </p:txBody>
        </p:sp>
        <p:cxnSp>
          <p:nvCxnSpPr>
            <p:cNvPr id="641" name="Google Shape;641;p68"/>
            <p:cNvCxnSpPr/>
            <p:nvPr/>
          </p:nvCxnSpPr>
          <p:spPr>
            <a:xfrm>
              <a:off x="2218052" y="1730205"/>
              <a:ext cx="680700" cy="707100"/>
            </a:xfrm>
            <a:prstGeom prst="straightConnector1">
              <a:avLst/>
            </a:prstGeom>
            <a:noFill/>
            <a:ln cap="flat" cmpd="sng" w="9525">
              <a:solidFill>
                <a:srgbClr val="761E86"/>
              </a:solidFill>
              <a:prstDash val="solid"/>
              <a:round/>
              <a:headEnd len="sm" w="sm" type="none"/>
              <a:tailEnd len="sm" w="sm" type="none"/>
            </a:ln>
          </p:spPr>
        </p:cxnSp>
        <p:sp>
          <p:nvSpPr>
            <p:cNvPr id="642" name="Google Shape;642;p68"/>
            <p:cNvSpPr/>
            <p:nvPr/>
          </p:nvSpPr>
          <p:spPr>
            <a:xfrm flipH="1">
              <a:off x="1083025" y="2306625"/>
              <a:ext cx="1834800" cy="143400"/>
            </a:xfrm>
            <a:prstGeom prst="parallelogram">
              <a:avLst>
                <a:gd fmla="val 96952" name="adj"/>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643" name="Google Shape;643;p68"/>
            <p:cNvSpPr/>
            <p:nvPr/>
          </p:nvSpPr>
          <p:spPr>
            <a:xfrm>
              <a:off x="1083125" y="2460449"/>
              <a:ext cx="1834800" cy="143400"/>
            </a:xfrm>
            <a:prstGeom prst="parallelogram">
              <a:avLst>
                <a:gd fmla="val 96952" name="adj"/>
              </a:avLst>
            </a:prstGeom>
            <a:solidFill>
              <a:srgbClr val="55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8"/>
            <p:cNvSpPr txBox="1"/>
            <p:nvPr/>
          </p:nvSpPr>
          <p:spPr>
            <a:xfrm>
              <a:off x="1119809" y="2687806"/>
              <a:ext cx="1505100" cy="521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US" sz="1600">
                  <a:solidFill>
                    <a:srgbClr val="701C7F"/>
                  </a:solidFill>
                  <a:latin typeface="Roboto"/>
                  <a:ea typeface="Roboto"/>
                  <a:cs typeface="Roboto"/>
                  <a:sym typeface="Roboto"/>
                </a:rPr>
                <a:t>Completion of reading papers </a:t>
              </a:r>
              <a:endParaRPr b="1" sz="1600">
                <a:solidFill>
                  <a:srgbClr val="701C7F"/>
                </a:solidFill>
                <a:latin typeface="Roboto"/>
                <a:ea typeface="Roboto"/>
                <a:cs typeface="Roboto"/>
                <a:sym typeface="Roboto"/>
              </a:endParaRPr>
            </a:p>
            <a:p>
              <a:pPr indent="0" lvl="0" marL="0" rtl="0" algn="l">
                <a:lnSpc>
                  <a:spcPct val="115000"/>
                </a:lnSpc>
                <a:spcBef>
                  <a:spcPts val="0"/>
                </a:spcBef>
                <a:spcAft>
                  <a:spcPts val="0"/>
                </a:spcAft>
                <a:buNone/>
              </a:pPr>
              <a:r>
                <a:rPr b="1" lang="en-US" sz="1600">
                  <a:solidFill>
                    <a:srgbClr val="701C7F"/>
                  </a:solidFill>
                  <a:latin typeface="Roboto"/>
                  <a:ea typeface="Roboto"/>
                  <a:cs typeface="Roboto"/>
                  <a:sym typeface="Roboto"/>
                </a:rPr>
                <a:t>and Data collection</a:t>
              </a:r>
              <a:endParaRPr b="1" sz="1600">
                <a:solidFill>
                  <a:srgbClr val="701C7F"/>
                </a:solidFill>
                <a:latin typeface="Roboto"/>
                <a:ea typeface="Roboto"/>
                <a:cs typeface="Roboto"/>
                <a:sym typeface="Roboto"/>
              </a:endParaRPr>
            </a:p>
          </p:txBody>
        </p:sp>
      </p:grpSp>
      <p:grpSp>
        <p:nvGrpSpPr>
          <p:cNvPr id="645" name="Google Shape;645;p68"/>
          <p:cNvGrpSpPr/>
          <p:nvPr/>
        </p:nvGrpSpPr>
        <p:grpSpPr>
          <a:xfrm>
            <a:off x="3254575" y="1914345"/>
            <a:ext cx="2630553" cy="3838282"/>
            <a:chOff x="1083025" y="1553739"/>
            <a:chExt cx="1834800" cy="2335574"/>
          </a:xfrm>
        </p:grpSpPr>
        <p:sp>
          <p:nvSpPr>
            <p:cNvPr id="646" name="Google Shape;646;p68"/>
            <p:cNvSpPr txBox="1"/>
            <p:nvPr/>
          </p:nvSpPr>
          <p:spPr>
            <a:xfrm>
              <a:off x="1083026" y="1553739"/>
              <a:ext cx="1178100" cy="2412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None/>
              </a:pPr>
              <a:r>
                <a:rPr b="1" lang="en-US" sz="1600">
                  <a:solidFill>
                    <a:srgbClr val="701C7F"/>
                  </a:solidFill>
                  <a:latin typeface="Roboto"/>
                  <a:ea typeface="Roboto"/>
                  <a:cs typeface="Roboto"/>
                  <a:sym typeface="Roboto"/>
                </a:rPr>
                <a:t>OCTOBER</a:t>
              </a:r>
              <a:endParaRPr b="1" sz="1600">
                <a:solidFill>
                  <a:srgbClr val="701C7F"/>
                </a:solidFill>
                <a:latin typeface="Roboto"/>
                <a:ea typeface="Roboto"/>
                <a:cs typeface="Roboto"/>
                <a:sym typeface="Roboto"/>
              </a:endParaRPr>
            </a:p>
          </p:txBody>
        </p:sp>
        <p:cxnSp>
          <p:nvCxnSpPr>
            <p:cNvPr id="647" name="Google Shape;647;p68"/>
            <p:cNvCxnSpPr>
              <a:stCxn id="646" idx="3"/>
            </p:cNvCxnSpPr>
            <p:nvPr/>
          </p:nvCxnSpPr>
          <p:spPr>
            <a:xfrm>
              <a:off x="2261126" y="1674339"/>
              <a:ext cx="637500" cy="763200"/>
            </a:xfrm>
            <a:prstGeom prst="straightConnector1">
              <a:avLst/>
            </a:prstGeom>
            <a:noFill/>
            <a:ln cap="flat" cmpd="sng" w="9525">
              <a:solidFill>
                <a:srgbClr val="761E86"/>
              </a:solidFill>
              <a:prstDash val="solid"/>
              <a:round/>
              <a:headEnd len="sm" w="sm" type="none"/>
              <a:tailEnd len="sm" w="sm" type="none"/>
            </a:ln>
          </p:spPr>
        </p:cxnSp>
        <p:sp>
          <p:nvSpPr>
            <p:cNvPr id="648" name="Google Shape;648;p68"/>
            <p:cNvSpPr/>
            <p:nvPr/>
          </p:nvSpPr>
          <p:spPr>
            <a:xfrm flipH="1">
              <a:off x="1083025" y="2306625"/>
              <a:ext cx="1834800" cy="143400"/>
            </a:xfrm>
            <a:prstGeom prst="parallelogram">
              <a:avLst>
                <a:gd fmla="val 96952" name="adj"/>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649" name="Google Shape;649;p68"/>
            <p:cNvSpPr txBox="1"/>
            <p:nvPr/>
          </p:nvSpPr>
          <p:spPr>
            <a:xfrm>
              <a:off x="1215701" y="2665013"/>
              <a:ext cx="1545600" cy="12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600">
                  <a:solidFill>
                    <a:srgbClr val="761E86"/>
                  </a:solidFill>
                  <a:latin typeface="Roboto"/>
                  <a:ea typeface="Roboto"/>
                  <a:cs typeface="Roboto"/>
                  <a:sym typeface="Roboto"/>
                </a:rPr>
                <a:t>Data Collection and Pre- processing of data</a:t>
              </a:r>
              <a:endParaRPr b="1" sz="1600">
                <a:solidFill>
                  <a:srgbClr val="761E8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600">
                <a:solidFill>
                  <a:srgbClr val="761E8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US" sz="1600">
                  <a:solidFill>
                    <a:srgbClr val="761E86"/>
                  </a:solidFill>
                  <a:latin typeface="Roboto"/>
                  <a:ea typeface="Roboto"/>
                  <a:cs typeface="Roboto"/>
                  <a:sym typeface="Roboto"/>
                </a:rPr>
                <a:t>Testing different caching  algorithms and MLP</a:t>
              </a:r>
              <a:endParaRPr b="1" sz="1600">
                <a:solidFill>
                  <a:srgbClr val="761E86"/>
                </a:solidFill>
                <a:latin typeface="Roboto"/>
                <a:ea typeface="Roboto"/>
                <a:cs typeface="Roboto"/>
                <a:sym typeface="Roboto"/>
              </a:endParaRPr>
            </a:p>
            <a:p>
              <a:pPr indent="0" lvl="0" marL="0" rtl="0" algn="r">
                <a:spcBef>
                  <a:spcPts val="0"/>
                </a:spcBef>
                <a:spcAft>
                  <a:spcPts val="0"/>
                </a:spcAft>
                <a:buClr>
                  <a:schemeClr val="dk1"/>
                </a:buClr>
                <a:buSzPts val="1100"/>
                <a:buFont typeface="Arial"/>
                <a:buNone/>
              </a:pPr>
              <a:r>
                <a:t/>
              </a:r>
              <a:endParaRPr sz="1300">
                <a:solidFill>
                  <a:srgbClr val="9900FF"/>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300">
                <a:solidFill>
                  <a:srgbClr val="9900FF"/>
                </a:solidFill>
                <a:latin typeface="Roboto"/>
                <a:ea typeface="Roboto"/>
                <a:cs typeface="Roboto"/>
                <a:sym typeface="Roboto"/>
              </a:endParaRPr>
            </a:p>
          </p:txBody>
        </p:sp>
      </p:grpSp>
      <p:grpSp>
        <p:nvGrpSpPr>
          <p:cNvPr id="650" name="Google Shape;650;p68"/>
          <p:cNvGrpSpPr/>
          <p:nvPr/>
        </p:nvGrpSpPr>
        <p:grpSpPr>
          <a:xfrm>
            <a:off x="5708790" y="1946515"/>
            <a:ext cx="2630696" cy="3804635"/>
            <a:chOff x="1083025" y="1574025"/>
            <a:chExt cx="1834900" cy="2315100"/>
          </a:xfrm>
        </p:grpSpPr>
        <p:sp>
          <p:nvSpPr>
            <p:cNvPr id="651" name="Google Shape;651;p68"/>
            <p:cNvSpPr txBox="1"/>
            <p:nvPr/>
          </p:nvSpPr>
          <p:spPr>
            <a:xfrm>
              <a:off x="1235829" y="1574025"/>
              <a:ext cx="1254300" cy="2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US" sz="1600">
                  <a:solidFill>
                    <a:srgbClr val="761E86"/>
                  </a:solidFill>
                  <a:latin typeface="Roboto"/>
                  <a:ea typeface="Roboto"/>
                  <a:cs typeface="Roboto"/>
                  <a:sym typeface="Roboto"/>
                </a:rPr>
                <a:t>NOVEMBER</a:t>
              </a:r>
              <a:endParaRPr b="1" sz="1600">
                <a:solidFill>
                  <a:srgbClr val="761E86"/>
                </a:solidFill>
                <a:latin typeface="Roboto"/>
                <a:ea typeface="Roboto"/>
                <a:cs typeface="Roboto"/>
                <a:sym typeface="Roboto"/>
              </a:endParaRPr>
            </a:p>
          </p:txBody>
        </p:sp>
        <p:cxnSp>
          <p:nvCxnSpPr>
            <p:cNvPr id="652" name="Google Shape;652;p68"/>
            <p:cNvCxnSpPr/>
            <p:nvPr/>
          </p:nvCxnSpPr>
          <p:spPr>
            <a:xfrm>
              <a:off x="2180202" y="1695421"/>
              <a:ext cx="718500" cy="741900"/>
            </a:xfrm>
            <a:prstGeom prst="straightConnector1">
              <a:avLst/>
            </a:prstGeom>
            <a:noFill/>
            <a:ln cap="flat" cmpd="sng" w="9525">
              <a:solidFill>
                <a:srgbClr val="761E86"/>
              </a:solidFill>
              <a:prstDash val="solid"/>
              <a:round/>
              <a:headEnd len="sm" w="sm" type="none"/>
              <a:tailEnd len="sm" w="sm" type="none"/>
            </a:ln>
          </p:spPr>
        </p:cxnSp>
        <p:sp>
          <p:nvSpPr>
            <p:cNvPr id="653" name="Google Shape;653;p68"/>
            <p:cNvSpPr/>
            <p:nvPr/>
          </p:nvSpPr>
          <p:spPr>
            <a:xfrm flipH="1">
              <a:off x="1083025" y="2306625"/>
              <a:ext cx="1834800" cy="143400"/>
            </a:xfrm>
            <a:prstGeom prst="parallelogram">
              <a:avLst>
                <a:gd fmla="val 96952" name="adj"/>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654" name="Google Shape;654;p68"/>
            <p:cNvSpPr/>
            <p:nvPr/>
          </p:nvSpPr>
          <p:spPr>
            <a:xfrm>
              <a:off x="1083125" y="2460449"/>
              <a:ext cx="1834800" cy="143400"/>
            </a:xfrm>
            <a:prstGeom prst="parallelogram">
              <a:avLst>
                <a:gd fmla="val 96952" name="adj"/>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8"/>
            <p:cNvSpPr txBox="1"/>
            <p:nvPr/>
          </p:nvSpPr>
          <p:spPr>
            <a:xfrm>
              <a:off x="1215706" y="2665725"/>
              <a:ext cx="1545600" cy="122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600">
                  <a:solidFill>
                    <a:srgbClr val="761E86"/>
                  </a:solidFill>
                  <a:latin typeface="Roboto"/>
                  <a:ea typeface="Roboto"/>
                  <a:cs typeface="Roboto"/>
                  <a:sym typeface="Roboto"/>
                </a:rPr>
                <a:t>Collecting more dataset </a:t>
              </a:r>
              <a:endParaRPr b="1" sz="1600">
                <a:solidFill>
                  <a:srgbClr val="761E86"/>
                </a:solidFill>
                <a:latin typeface="Roboto"/>
                <a:ea typeface="Roboto"/>
                <a:cs typeface="Roboto"/>
                <a:sym typeface="Roboto"/>
              </a:endParaRPr>
            </a:p>
            <a:p>
              <a:pPr indent="0" lvl="0" marL="0" rtl="0" algn="l">
                <a:lnSpc>
                  <a:spcPct val="115000"/>
                </a:lnSpc>
                <a:spcBef>
                  <a:spcPts val="1600"/>
                </a:spcBef>
                <a:spcAft>
                  <a:spcPts val="0"/>
                </a:spcAft>
                <a:buNone/>
              </a:pPr>
              <a:r>
                <a:rPr b="1" lang="en-US" sz="1600">
                  <a:solidFill>
                    <a:srgbClr val="761E86"/>
                  </a:solidFill>
                  <a:latin typeface="Roboto"/>
                  <a:ea typeface="Roboto"/>
                  <a:cs typeface="Roboto"/>
                  <a:sym typeface="Roboto"/>
                </a:rPr>
                <a:t>Research on FTP request packets</a:t>
              </a:r>
              <a:endParaRPr b="1" sz="1600">
                <a:solidFill>
                  <a:srgbClr val="761E86"/>
                </a:solidFill>
                <a:latin typeface="Roboto"/>
                <a:ea typeface="Roboto"/>
                <a:cs typeface="Roboto"/>
                <a:sym typeface="Roboto"/>
              </a:endParaRPr>
            </a:p>
            <a:p>
              <a:pPr indent="0" lvl="0" marL="0" rtl="0" algn="l">
                <a:lnSpc>
                  <a:spcPct val="115000"/>
                </a:lnSpc>
                <a:spcBef>
                  <a:spcPts val="1600"/>
                </a:spcBef>
                <a:spcAft>
                  <a:spcPts val="1600"/>
                </a:spcAft>
                <a:buNone/>
              </a:pPr>
              <a:r>
                <a:t/>
              </a:r>
              <a:endParaRPr b="1">
                <a:solidFill>
                  <a:srgbClr val="761E86"/>
                </a:solidFill>
                <a:latin typeface="Roboto"/>
                <a:ea typeface="Roboto"/>
                <a:cs typeface="Roboto"/>
                <a:sym typeface="Roboto"/>
              </a:endParaRPr>
            </a:p>
          </p:txBody>
        </p:sp>
      </p:grpSp>
      <p:sp>
        <p:nvSpPr>
          <p:cNvPr id="656" name="Google Shape;656;p68"/>
          <p:cNvSpPr/>
          <p:nvPr/>
        </p:nvSpPr>
        <p:spPr>
          <a:xfrm>
            <a:off x="3176875" y="3399525"/>
            <a:ext cx="2708100" cy="273900"/>
          </a:xfrm>
          <a:prstGeom prst="parallelogram">
            <a:avLst>
              <a:gd fmla="val 96952" name="adj"/>
            </a:avLst>
          </a:prstGeom>
          <a:solidFill>
            <a:srgbClr val="55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9"/>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u="sng">
                <a:latin typeface="Times New Roman"/>
                <a:ea typeface="Times New Roman"/>
                <a:cs typeface="Times New Roman"/>
                <a:sym typeface="Times New Roman"/>
              </a:rPr>
              <a:t>GANTT CHART</a:t>
            </a:r>
            <a:endParaRPr u="sng">
              <a:latin typeface="Times New Roman"/>
              <a:ea typeface="Times New Roman"/>
              <a:cs typeface="Times New Roman"/>
              <a:sym typeface="Times New Roman"/>
            </a:endParaRPr>
          </a:p>
        </p:txBody>
      </p:sp>
      <p:sp>
        <p:nvSpPr>
          <p:cNvPr id="663" name="Google Shape;663;p6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664" name="Google Shape;664;p6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pes logo.png" id="665" name="Google Shape;665;p69"/>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666" name="Google Shape;666;p69"/>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667" name="Google Shape;667;p69"/>
          <p:cNvSpPr txBox="1"/>
          <p:nvPr>
            <p:ph idx="11" type="ftr"/>
          </p:nvPr>
        </p:nvSpPr>
        <p:spPr>
          <a:xfrm>
            <a:off x="2911975" y="6249329"/>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Clr>
                <a:schemeClr val="dk1"/>
              </a:buClr>
              <a:buSzPts val="1400"/>
              <a:buFont typeface="Arial"/>
              <a:buNone/>
            </a:pPr>
            <a:r>
              <a:rPr lang="en-US">
                <a:solidFill>
                  <a:schemeClr val="dk1"/>
                </a:solidFill>
                <a:latin typeface="Times New Roman"/>
                <a:ea typeface="Times New Roman"/>
                <a:cs typeface="Times New Roman"/>
                <a:sym typeface="Times New Roman"/>
              </a:rPr>
              <a:t>Intelligent  caching in edge networks</a:t>
            </a:r>
            <a:endParaRPr>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p>
        </p:txBody>
      </p:sp>
      <p:sp>
        <p:nvSpPr>
          <p:cNvPr id="668" name="Google Shape;668;p69"/>
          <p:cNvSpPr txBox="1"/>
          <p:nvPr>
            <p:ph idx="10" type="dt"/>
          </p:nvPr>
        </p:nvSpPr>
        <p:spPr>
          <a:xfrm>
            <a:off x="244975" y="6249329"/>
            <a:ext cx="21336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02</a:t>
            </a:r>
            <a:r>
              <a:rPr lang="en-US">
                <a:solidFill>
                  <a:schemeClr val="dk1"/>
                </a:solidFill>
                <a:latin typeface="Times New Roman"/>
                <a:ea typeface="Times New Roman"/>
                <a:cs typeface="Times New Roman"/>
                <a:sym typeface="Times New Roman"/>
              </a:rPr>
              <a:t>/05/2021</a:t>
            </a:r>
            <a:endParaRPr>
              <a:solidFill>
                <a:schemeClr val="dk1"/>
              </a:solidFill>
              <a:latin typeface="Times New Roman"/>
              <a:ea typeface="Times New Roman"/>
              <a:cs typeface="Times New Roman"/>
              <a:sym typeface="Times New Roman"/>
            </a:endParaRPr>
          </a:p>
        </p:txBody>
      </p:sp>
      <p:grpSp>
        <p:nvGrpSpPr>
          <p:cNvPr id="669" name="Google Shape;669;p69"/>
          <p:cNvGrpSpPr/>
          <p:nvPr/>
        </p:nvGrpSpPr>
        <p:grpSpPr>
          <a:xfrm>
            <a:off x="6198647" y="1850565"/>
            <a:ext cx="1971600" cy="3666903"/>
            <a:chOff x="1083025" y="1574036"/>
            <a:chExt cx="1834900" cy="2315110"/>
          </a:xfrm>
        </p:grpSpPr>
        <p:sp>
          <p:nvSpPr>
            <p:cNvPr id="670" name="Google Shape;670;p69"/>
            <p:cNvSpPr txBox="1"/>
            <p:nvPr/>
          </p:nvSpPr>
          <p:spPr>
            <a:xfrm>
              <a:off x="1204667" y="1574036"/>
              <a:ext cx="857100" cy="205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US" sz="1600">
                  <a:solidFill>
                    <a:srgbClr val="761E86"/>
                  </a:solidFill>
                  <a:latin typeface="Roboto"/>
                  <a:ea typeface="Roboto"/>
                  <a:cs typeface="Roboto"/>
                  <a:sym typeface="Roboto"/>
                </a:rPr>
                <a:t>APRIL</a:t>
              </a:r>
              <a:endParaRPr b="1" sz="1600">
                <a:solidFill>
                  <a:srgbClr val="761E86"/>
                </a:solidFill>
                <a:latin typeface="Roboto"/>
                <a:ea typeface="Roboto"/>
                <a:cs typeface="Roboto"/>
                <a:sym typeface="Roboto"/>
              </a:endParaRPr>
            </a:p>
          </p:txBody>
        </p:sp>
        <p:sp>
          <p:nvSpPr>
            <p:cNvPr id="671" name="Google Shape;671;p69"/>
            <p:cNvSpPr txBox="1"/>
            <p:nvPr/>
          </p:nvSpPr>
          <p:spPr>
            <a:xfrm>
              <a:off x="1215694" y="2665746"/>
              <a:ext cx="1615500" cy="122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600">
                  <a:solidFill>
                    <a:srgbClr val="761E86"/>
                  </a:solidFill>
                  <a:latin typeface="Roboto"/>
                  <a:ea typeface="Roboto"/>
                  <a:cs typeface="Roboto"/>
                  <a:sym typeface="Roboto"/>
                </a:rPr>
                <a:t>IMPLEMENTING RL AND CONCLUDING PROJECT</a:t>
              </a:r>
              <a:endParaRPr b="1" sz="1600">
                <a:solidFill>
                  <a:srgbClr val="761E86"/>
                </a:solidFill>
                <a:latin typeface="Roboto"/>
                <a:ea typeface="Roboto"/>
                <a:cs typeface="Roboto"/>
                <a:sym typeface="Roboto"/>
              </a:endParaRPr>
            </a:p>
            <a:p>
              <a:pPr indent="0" lvl="0" marL="0" rtl="0" algn="l">
                <a:lnSpc>
                  <a:spcPct val="115000"/>
                </a:lnSpc>
                <a:spcBef>
                  <a:spcPts val="1600"/>
                </a:spcBef>
                <a:spcAft>
                  <a:spcPts val="1600"/>
                </a:spcAft>
                <a:buNone/>
              </a:pPr>
              <a:r>
                <a:t/>
              </a:r>
              <a:endParaRPr b="1">
                <a:solidFill>
                  <a:srgbClr val="858585"/>
                </a:solidFill>
                <a:latin typeface="Roboto"/>
                <a:ea typeface="Roboto"/>
                <a:cs typeface="Roboto"/>
                <a:sym typeface="Roboto"/>
              </a:endParaRPr>
            </a:p>
          </p:txBody>
        </p:sp>
        <p:cxnSp>
          <p:nvCxnSpPr>
            <p:cNvPr id="672" name="Google Shape;672;p69"/>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673" name="Google Shape;673;p69"/>
            <p:cNvSpPr/>
            <p:nvPr/>
          </p:nvSpPr>
          <p:spPr>
            <a:xfrm flipH="1">
              <a:off x="1083025" y="2306625"/>
              <a:ext cx="1834800" cy="143400"/>
            </a:xfrm>
            <a:prstGeom prst="parallelogram">
              <a:avLst>
                <a:gd fmla="val 96952" name="adj"/>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674" name="Google Shape;674;p69"/>
            <p:cNvSpPr/>
            <p:nvPr/>
          </p:nvSpPr>
          <p:spPr>
            <a:xfrm>
              <a:off x="1083125" y="2460449"/>
              <a:ext cx="1834800" cy="143400"/>
            </a:xfrm>
            <a:prstGeom prst="parallelogram">
              <a:avLst>
                <a:gd fmla="val 96952" name="adj"/>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69"/>
          <p:cNvGrpSpPr/>
          <p:nvPr/>
        </p:nvGrpSpPr>
        <p:grpSpPr>
          <a:xfrm>
            <a:off x="682318" y="1851674"/>
            <a:ext cx="1971600" cy="2435862"/>
            <a:chOff x="1083025" y="1574014"/>
            <a:chExt cx="1834900" cy="1537889"/>
          </a:xfrm>
        </p:grpSpPr>
        <p:sp>
          <p:nvSpPr>
            <p:cNvPr id="676" name="Google Shape;676;p69"/>
            <p:cNvSpPr txBox="1"/>
            <p:nvPr/>
          </p:nvSpPr>
          <p:spPr>
            <a:xfrm>
              <a:off x="1215700" y="1574014"/>
              <a:ext cx="1070400" cy="27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US" sz="1600">
                  <a:solidFill>
                    <a:srgbClr val="701C7F"/>
                  </a:solidFill>
                  <a:latin typeface="Roboto"/>
                  <a:ea typeface="Roboto"/>
                  <a:cs typeface="Roboto"/>
                  <a:sym typeface="Roboto"/>
                </a:rPr>
                <a:t>JANUARY</a:t>
              </a:r>
              <a:endParaRPr b="1" sz="1600">
                <a:solidFill>
                  <a:srgbClr val="701C7F"/>
                </a:solidFill>
                <a:latin typeface="Roboto"/>
                <a:ea typeface="Roboto"/>
                <a:cs typeface="Roboto"/>
                <a:sym typeface="Roboto"/>
              </a:endParaRPr>
            </a:p>
          </p:txBody>
        </p:sp>
        <p:cxnSp>
          <p:nvCxnSpPr>
            <p:cNvPr id="677" name="Google Shape;677;p69"/>
            <p:cNvCxnSpPr/>
            <p:nvPr/>
          </p:nvCxnSpPr>
          <p:spPr>
            <a:xfrm>
              <a:off x="2180202" y="1695421"/>
              <a:ext cx="718500" cy="741900"/>
            </a:xfrm>
            <a:prstGeom prst="straightConnector1">
              <a:avLst/>
            </a:prstGeom>
            <a:noFill/>
            <a:ln cap="flat" cmpd="sng" w="9525">
              <a:solidFill>
                <a:srgbClr val="761E86"/>
              </a:solidFill>
              <a:prstDash val="solid"/>
              <a:round/>
              <a:headEnd len="sm" w="sm" type="none"/>
              <a:tailEnd len="sm" w="sm" type="none"/>
            </a:ln>
          </p:spPr>
        </p:cxnSp>
        <p:sp>
          <p:nvSpPr>
            <p:cNvPr id="678" name="Google Shape;678;p69"/>
            <p:cNvSpPr/>
            <p:nvPr/>
          </p:nvSpPr>
          <p:spPr>
            <a:xfrm flipH="1">
              <a:off x="1083025" y="2306625"/>
              <a:ext cx="1834800" cy="143400"/>
            </a:xfrm>
            <a:prstGeom prst="parallelogram">
              <a:avLst>
                <a:gd fmla="val 96952" name="adj"/>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679" name="Google Shape;679;p69"/>
            <p:cNvSpPr/>
            <p:nvPr/>
          </p:nvSpPr>
          <p:spPr>
            <a:xfrm>
              <a:off x="1083125" y="2460449"/>
              <a:ext cx="1834800" cy="143400"/>
            </a:xfrm>
            <a:prstGeom prst="parallelogram">
              <a:avLst>
                <a:gd fmla="val 96952" name="adj"/>
              </a:avLst>
            </a:prstGeom>
            <a:solidFill>
              <a:srgbClr val="55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9"/>
            <p:cNvSpPr txBox="1"/>
            <p:nvPr/>
          </p:nvSpPr>
          <p:spPr>
            <a:xfrm>
              <a:off x="1247876" y="2744402"/>
              <a:ext cx="1505100" cy="367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US" sz="1600">
                  <a:solidFill>
                    <a:srgbClr val="701C7F"/>
                  </a:solidFill>
                  <a:latin typeface="Roboto"/>
                  <a:ea typeface="Roboto"/>
                  <a:cs typeface="Roboto"/>
                  <a:sym typeface="Roboto"/>
                </a:rPr>
                <a:t>EXTRACTING FTP REQUEST </a:t>
              </a:r>
              <a:endParaRPr b="1" sz="1600">
                <a:solidFill>
                  <a:srgbClr val="701C7F"/>
                </a:solidFill>
                <a:latin typeface="Roboto"/>
                <a:ea typeface="Roboto"/>
                <a:cs typeface="Roboto"/>
                <a:sym typeface="Roboto"/>
              </a:endParaRPr>
            </a:p>
          </p:txBody>
        </p:sp>
      </p:grpSp>
      <p:grpSp>
        <p:nvGrpSpPr>
          <p:cNvPr id="681" name="Google Shape;681;p69"/>
          <p:cNvGrpSpPr/>
          <p:nvPr/>
        </p:nvGrpSpPr>
        <p:grpSpPr>
          <a:xfrm>
            <a:off x="2518511" y="1819560"/>
            <a:ext cx="1971493" cy="3699316"/>
            <a:chOff x="1083025" y="1553739"/>
            <a:chExt cx="1834800" cy="2335574"/>
          </a:xfrm>
        </p:grpSpPr>
        <p:sp>
          <p:nvSpPr>
            <p:cNvPr id="682" name="Google Shape;682;p69"/>
            <p:cNvSpPr txBox="1"/>
            <p:nvPr/>
          </p:nvSpPr>
          <p:spPr>
            <a:xfrm>
              <a:off x="1083026" y="1553739"/>
              <a:ext cx="11781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US" sz="1600">
                  <a:solidFill>
                    <a:srgbClr val="701C7F"/>
                  </a:solidFill>
                  <a:latin typeface="Roboto"/>
                  <a:ea typeface="Roboto"/>
                  <a:cs typeface="Roboto"/>
                  <a:sym typeface="Roboto"/>
                </a:rPr>
                <a:t>FEBRUARY</a:t>
              </a:r>
              <a:endParaRPr b="1" sz="1600">
                <a:solidFill>
                  <a:srgbClr val="701C7F"/>
                </a:solidFill>
                <a:latin typeface="Roboto"/>
                <a:ea typeface="Roboto"/>
                <a:cs typeface="Roboto"/>
                <a:sym typeface="Roboto"/>
              </a:endParaRPr>
            </a:p>
          </p:txBody>
        </p:sp>
        <p:cxnSp>
          <p:nvCxnSpPr>
            <p:cNvPr id="683" name="Google Shape;683;p69"/>
            <p:cNvCxnSpPr/>
            <p:nvPr/>
          </p:nvCxnSpPr>
          <p:spPr>
            <a:xfrm>
              <a:off x="2180202" y="1695421"/>
              <a:ext cx="718500" cy="741900"/>
            </a:xfrm>
            <a:prstGeom prst="straightConnector1">
              <a:avLst/>
            </a:prstGeom>
            <a:noFill/>
            <a:ln cap="flat" cmpd="sng" w="9525">
              <a:solidFill>
                <a:srgbClr val="761E86"/>
              </a:solidFill>
              <a:prstDash val="solid"/>
              <a:round/>
              <a:headEnd len="sm" w="sm" type="none"/>
              <a:tailEnd len="sm" w="sm" type="none"/>
            </a:ln>
          </p:spPr>
        </p:cxnSp>
        <p:sp>
          <p:nvSpPr>
            <p:cNvPr id="684" name="Google Shape;684;p69"/>
            <p:cNvSpPr/>
            <p:nvPr/>
          </p:nvSpPr>
          <p:spPr>
            <a:xfrm flipH="1">
              <a:off x="1083025" y="2306625"/>
              <a:ext cx="1834800" cy="143400"/>
            </a:xfrm>
            <a:prstGeom prst="parallelogram">
              <a:avLst>
                <a:gd fmla="val 96952" name="adj"/>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685" name="Google Shape;685;p69"/>
            <p:cNvSpPr txBox="1"/>
            <p:nvPr/>
          </p:nvSpPr>
          <p:spPr>
            <a:xfrm>
              <a:off x="1215701" y="2665013"/>
              <a:ext cx="1545600" cy="122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US" sz="1600">
                  <a:solidFill>
                    <a:srgbClr val="701C7F"/>
                  </a:solidFill>
                  <a:latin typeface="Roboto"/>
                  <a:ea typeface="Roboto"/>
                  <a:cs typeface="Roboto"/>
                  <a:sym typeface="Roboto"/>
                </a:rPr>
                <a:t>PRE- PROCESSING AND VISUALIZING DATASET </a:t>
              </a:r>
              <a:endParaRPr b="1" sz="1000">
                <a:solidFill>
                  <a:srgbClr val="701C7F"/>
                </a:solidFill>
                <a:latin typeface="Roboto"/>
                <a:ea typeface="Roboto"/>
                <a:cs typeface="Roboto"/>
                <a:sym typeface="Roboto"/>
              </a:endParaRPr>
            </a:p>
          </p:txBody>
        </p:sp>
      </p:grpSp>
      <p:grpSp>
        <p:nvGrpSpPr>
          <p:cNvPr id="686" name="Google Shape;686;p69"/>
          <p:cNvGrpSpPr/>
          <p:nvPr/>
        </p:nvGrpSpPr>
        <p:grpSpPr>
          <a:xfrm>
            <a:off x="4357817" y="1850565"/>
            <a:ext cx="1971600" cy="3666887"/>
            <a:chOff x="1083025" y="1574025"/>
            <a:chExt cx="1834900" cy="2315100"/>
          </a:xfrm>
        </p:grpSpPr>
        <p:sp>
          <p:nvSpPr>
            <p:cNvPr id="687" name="Google Shape;687;p69"/>
            <p:cNvSpPr txBox="1"/>
            <p:nvPr/>
          </p:nvSpPr>
          <p:spPr>
            <a:xfrm>
              <a:off x="1235835" y="1574025"/>
              <a:ext cx="9927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US" sz="1600">
                  <a:solidFill>
                    <a:srgbClr val="761E86"/>
                  </a:solidFill>
                  <a:latin typeface="Roboto"/>
                  <a:ea typeface="Roboto"/>
                  <a:cs typeface="Roboto"/>
                  <a:sym typeface="Roboto"/>
                </a:rPr>
                <a:t>MARCH</a:t>
              </a:r>
              <a:endParaRPr b="1" sz="1600">
                <a:solidFill>
                  <a:srgbClr val="761E86"/>
                </a:solidFill>
                <a:latin typeface="Roboto"/>
                <a:ea typeface="Roboto"/>
                <a:cs typeface="Roboto"/>
                <a:sym typeface="Roboto"/>
              </a:endParaRPr>
            </a:p>
          </p:txBody>
        </p:sp>
        <p:cxnSp>
          <p:nvCxnSpPr>
            <p:cNvPr id="688" name="Google Shape;688;p69"/>
            <p:cNvCxnSpPr/>
            <p:nvPr/>
          </p:nvCxnSpPr>
          <p:spPr>
            <a:xfrm>
              <a:off x="2180202" y="1695421"/>
              <a:ext cx="718500" cy="741900"/>
            </a:xfrm>
            <a:prstGeom prst="straightConnector1">
              <a:avLst/>
            </a:prstGeom>
            <a:noFill/>
            <a:ln cap="flat" cmpd="sng" w="9525">
              <a:solidFill>
                <a:srgbClr val="701C7F"/>
              </a:solidFill>
              <a:prstDash val="solid"/>
              <a:round/>
              <a:headEnd len="sm" w="sm" type="none"/>
              <a:tailEnd len="sm" w="sm" type="none"/>
            </a:ln>
          </p:spPr>
        </p:cxnSp>
        <p:sp>
          <p:nvSpPr>
            <p:cNvPr id="689" name="Google Shape;689;p69"/>
            <p:cNvSpPr/>
            <p:nvPr/>
          </p:nvSpPr>
          <p:spPr>
            <a:xfrm flipH="1">
              <a:off x="1083025" y="2306625"/>
              <a:ext cx="1834800" cy="143400"/>
            </a:xfrm>
            <a:prstGeom prst="parallelogram">
              <a:avLst>
                <a:gd fmla="val 96952" name="adj"/>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690" name="Google Shape;690;p69"/>
            <p:cNvSpPr/>
            <p:nvPr/>
          </p:nvSpPr>
          <p:spPr>
            <a:xfrm>
              <a:off x="1083125" y="2460449"/>
              <a:ext cx="1834800" cy="143400"/>
            </a:xfrm>
            <a:prstGeom prst="parallelogram">
              <a:avLst>
                <a:gd fmla="val 96952" name="adj"/>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9"/>
            <p:cNvSpPr txBox="1"/>
            <p:nvPr/>
          </p:nvSpPr>
          <p:spPr>
            <a:xfrm>
              <a:off x="1215706" y="2665725"/>
              <a:ext cx="1545600" cy="122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US" sz="1600">
                  <a:solidFill>
                    <a:srgbClr val="761E86"/>
                  </a:solidFill>
                  <a:latin typeface="Roboto"/>
                  <a:ea typeface="Roboto"/>
                  <a:cs typeface="Roboto"/>
                  <a:sym typeface="Roboto"/>
                </a:rPr>
                <a:t>ANALYSING DIFFERENT MODELS- MLP, MULTIPLE REGRESSION</a:t>
              </a:r>
              <a:endParaRPr b="1" sz="1600">
                <a:solidFill>
                  <a:srgbClr val="761E86"/>
                </a:solidFill>
                <a:latin typeface="Roboto"/>
                <a:ea typeface="Roboto"/>
                <a:cs typeface="Roboto"/>
                <a:sym typeface="Roboto"/>
              </a:endParaRPr>
            </a:p>
          </p:txBody>
        </p:sp>
      </p:grpSp>
      <p:sp>
        <p:nvSpPr>
          <p:cNvPr id="692" name="Google Shape;692;p69"/>
          <p:cNvSpPr/>
          <p:nvPr/>
        </p:nvSpPr>
        <p:spPr>
          <a:xfrm>
            <a:off x="2551975" y="3215125"/>
            <a:ext cx="1971600" cy="273900"/>
          </a:xfrm>
          <a:prstGeom prst="parallelogram">
            <a:avLst>
              <a:gd fmla="val 96952" name="adj"/>
            </a:avLst>
          </a:prstGeom>
          <a:solidFill>
            <a:srgbClr val="55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3" name="Google Shape;693;p69"/>
          <p:cNvCxnSpPr/>
          <p:nvPr/>
        </p:nvCxnSpPr>
        <p:spPr>
          <a:xfrm>
            <a:off x="7234059" y="1970120"/>
            <a:ext cx="771900" cy="1175100"/>
          </a:xfrm>
          <a:prstGeom prst="straightConnector1">
            <a:avLst/>
          </a:prstGeom>
          <a:noFill/>
          <a:ln cap="flat" cmpd="sng" w="9525">
            <a:solidFill>
              <a:srgbClr val="701C7F"/>
            </a:solidFill>
            <a:prstDash val="solid"/>
            <a:round/>
            <a:headEnd len="sm" w="sm" type="none"/>
            <a:tailEnd len="sm" w="sm"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70"/>
          <p:cNvSpPr txBox="1"/>
          <p:nvPr>
            <p:ph type="title"/>
          </p:nvPr>
        </p:nvSpPr>
        <p:spPr>
          <a:xfrm>
            <a:off x="457200" y="371773"/>
            <a:ext cx="8229600" cy="857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r>
              <a:t/>
            </a:r>
            <a:endParaRPr sz="4200" u="sng">
              <a:solidFill>
                <a:srgbClr val="000000"/>
              </a:solidFill>
              <a:latin typeface="Times New Roman"/>
              <a:ea typeface="Times New Roman"/>
              <a:cs typeface="Times New Roman"/>
              <a:sym typeface="Times New Roman"/>
            </a:endParaRPr>
          </a:p>
          <a:p>
            <a:pPr indent="0" lvl="0" marL="0" rtl="0" algn="ctr">
              <a:spcBef>
                <a:spcPts val="0"/>
              </a:spcBef>
              <a:spcAft>
                <a:spcPts val="0"/>
              </a:spcAft>
              <a:buClr>
                <a:srgbClr val="000000"/>
              </a:buClr>
              <a:buFont typeface="Arial"/>
              <a:buNone/>
            </a:pPr>
            <a:r>
              <a:rPr lang="en-US" sz="4200" u="sng">
                <a:solidFill>
                  <a:srgbClr val="000000"/>
                </a:solidFill>
                <a:latin typeface="Times New Roman"/>
                <a:ea typeface="Times New Roman"/>
                <a:cs typeface="Times New Roman"/>
                <a:sym typeface="Times New Roman"/>
              </a:rPr>
              <a:t>References</a:t>
            </a:r>
            <a:endParaRPr sz="42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700" name="Google Shape;700;p70"/>
          <p:cNvSpPr txBox="1"/>
          <p:nvPr>
            <p:ph idx="1" type="body"/>
          </p:nvPr>
        </p:nvSpPr>
        <p:spPr>
          <a:xfrm>
            <a:off x="457200" y="1228875"/>
            <a:ext cx="8229600" cy="5127600"/>
          </a:xfrm>
          <a:prstGeom prst="rect">
            <a:avLst/>
          </a:prstGeom>
        </p:spPr>
        <p:txBody>
          <a:bodyPr anchorCtr="0" anchor="t" bIns="45700" lIns="91425" spcFirstLastPara="1" rIns="91425" wrap="square" tIns="45700">
            <a:noAutofit/>
          </a:bodyPr>
          <a:lstStyle/>
          <a:p>
            <a:pPr indent="-457200" lvl="0" marL="45720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[1]  </a:t>
            </a:r>
            <a:r>
              <a:rPr lang="en-US" sz="1300">
                <a:solidFill>
                  <a:srgbClr val="333333"/>
                </a:solidFill>
                <a:highlight>
                  <a:srgbClr val="FFFFFF"/>
                </a:highlight>
                <a:latin typeface="Times New Roman"/>
                <a:ea typeface="Times New Roman"/>
                <a:cs typeface="Times New Roman"/>
                <a:sym typeface="Times New Roman"/>
              </a:rPr>
              <a:t>Z. Chang, L. Lei, Z. Zhou, S. Mao and T. Ristaniemi, "Learn to Cache: Machine Learning for Network  Edge </a:t>
            </a:r>
            <a:endParaRPr sz="1300">
              <a:solidFill>
                <a:srgbClr val="333333"/>
              </a:solidFill>
              <a:highlight>
                <a:srgbClr val="FFFFFF"/>
              </a:highlight>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rPr lang="en-US" sz="1300">
                <a:solidFill>
                  <a:srgbClr val="333333"/>
                </a:solidFill>
                <a:highlight>
                  <a:srgbClr val="FFFFFF"/>
                </a:highlight>
                <a:latin typeface="Times New Roman"/>
                <a:ea typeface="Times New Roman"/>
                <a:cs typeface="Times New Roman"/>
                <a:sym typeface="Times New Roman"/>
              </a:rPr>
              <a:t>       Caching in the Big Data Era," in </a:t>
            </a:r>
            <a:r>
              <a:rPr i="1" lang="en-US" sz="1300">
                <a:solidFill>
                  <a:srgbClr val="333333"/>
                </a:solidFill>
                <a:highlight>
                  <a:srgbClr val="FFFFFF"/>
                </a:highlight>
                <a:latin typeface="Times New Roman"/>
                <a:ea typeface="Times New Roman"/>
                <a:cs typeface="Times New Roman"/>
                <a:sym typeface="Times New Roman"/>
              </a:rPr>
              <a:t>IEEE Wireless Communications</a:t>
            </a:r>
            <a:r>
              <a:rPr lang="en-US" sz="1300">
                <a:solidFill>
                  <a:srgbClr val="333333"/>
                </a:solidFill>
                <a:highlight>
                  <a:srgbClr val="FFFFFF"/>
                </a:highlight>
                <a:latin typeface="Times New Roman"/>
                <a:ea typeface="Times New Roman"/>
                <a:cs typeface="Times New Roman"/>
                <a:sym typeface="Times New Roman"/>
              </a:rPr>
              <a:t>, vol. 25, no. 3, pp. 28-35, JUNE  2018,  doi:</a:t>
            </a:r>
            <a:endParaRPr sz="1300">
              <a:solidFill>
                <a:srgbClr val="333333"/>
              </a:solidFill>
              <a:highlight>
                <a:srgbClr val="FFFFFF"/>
              </a:highlight>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rPr lang="en-US" sz="1300">
                <a:solidFill>
                  <a:srgbClr val="333333"/>
                </a:solidFill>
                <a:highlight>
                  <a:srgbClr val="FFFFFF"/>
                </a:highlight>
                <a:latin typeface="Times New Roman"/>
                <a:ea typeface="Times New Roman"/>
                <a:cs typeface="Times New Roman"/>
                <a:sym typeface="Times New Roman"/>
              </a:rPr>
              <a:t>       10.1109/MWC.2018.1700317.</a:t>
            </a:r>
            <a:endParaRPr sz="1300">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[2] P. Yang, N. Zhang, S. Zhang, L. Yu, J. Zhang and X. Shen, "Content Popularity Prediction Towards Location-Aware</a:t>
            </a:r>
            <a:endParaRPr sz="1300">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Mobile Edge  Caching," in IEEE Transactions on Multimedia, vol. 21, no. 4, pp. 915-929,  April 2019,</a:t>
            </a:r>
            <a:endParaRPr sz="1300">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doi:10.1109/TMM.2018.2870521.</a:t>
            </a:r>
            <a:endParaRPr sz="1300">
              <a:latin typeface="Times New Roman"/>
              <a:ea typeface="Times New Roman"/>
              <a:cs typeface="Times New Roman"/>
              <a:sym typeface="Times New Roman"/>
            </a:endParaRPr>
          </a:p>
          <a:p>
            <a:pPr indent="0" lvl="0" marL="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[3] C. Koch, S. Werner, A. Rizk and R. Steinmetz, "MIRA: Proactive Music Video Caching Using  ConvNet-Based </a:t>
            </a:r>
            <a:endParaRPr sz="1300">
              <a:latin typeface="Times New Roman"/>
              <a:ea typeface="Times New Roman"/>
              <a:cs typeface="Times New Roman"/>
              <a:sym typeface="Times New Roman"/>
            </a:endParaRPr>
          </a:p>
          <a:p>
            <a:pPr indent="0" lvl="0" marL="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Classification and Multivariate Popularity Prediction," 2018 IEEE 26th International Symposium on Modeling,   </a:t>
            </a:r>
            <a:endParaRPr sz="1300">
              <a:latin typeface="Times New Roman"/>
              <a:ea typeface="Times New Roman"/>
              <a:cs typeface="Times New Roman"/>
              <a:sym typeface="Times New Roman"/>
            </a:endParaRPr>
          </a:p>
          <a:p>
            <a:pPr indent="0" lvl="0" marL="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Analysis, and Simulation of Computer and Telecommunication Systems (MASCOTS), Milwaukee, WI, 2018, pp. </a:t>
            </a:r>
            <a:endParaRPr sz="1300">
              <a:latin typeface="Times New Roman"/>
              <a:ea typeface="Times New Roman"/>
              <a:cs typeface="Times New Roman"/>
              <a:sym typeface="Times New Roman"/>
            </a:endParaRPr>
          </a:p>
          <a:p>
            <a:pPr indent="0" lvl="0" marL="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109-115, doi:10.1109/MASCOTS.201800019.</a:t>
            </a:r>
            <a:endParaRPr sz="1300">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[4] Robert Gibb, </a:t>
            </a:r>
            <a:r>
              <a:rPr lang="en-US" sz="1300" u="sng">
                <a:latin typeface="Times New Roman"/>
                <a:ea typeface="Times New Roman"/>
                <a:cs typeface="Times New Roman"/>
                <a:sym typeface="Times New Roman"/>
                <a:hlinkClick r:id="rId3"/>
              </a:rPr>
              <a:t>https://blog.stackpath.com/web-cache/</a:t>
            </a:r>
            <a:r>
              <a:rPr lang="en-US" sz="1300">
                <a:latin typeface="Times New Roman"/>
                <a:ea typeface="Times New Roman"/>
                <a:cs typeface="Times New Roman"/>
                <a:sym typeface="Times New Roman"/>
              </a:rPr>
              <a:t>, June 2016.</a:t>
            </a:r>
            <a:endParaRPr sz="1300">
              <a:latin typeface="Times New Roman"/>
              <a:ea typeface="Times New Roman"/>
              <a:cs typeface="Times New Roman"/>
              <a:sym typeface="Times New Roman"/>
            </a:endParaRPr>
          </a:p>
          <a:p>
            <a:pPr indent="0" lvl="0" marL="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[5] Vikas Solegaonkar, ”</a:t>
            </a:r>
            <a:r>
              <a:rPr lang="en-US" sz="1300" u="sng">
                <a:latin typeface="Times New Roman"/>
                <a:ea typeface="Times New Roman"/>
                <a:cs typeface="Times New Roman"/>
                <a:sym typeface="Times New Roman"/>
                <a:hlinkClick r:id="rId4"/>
              </a:rPr>
              <a:t>https://towardsdatascience.com/introduction-to-py-torch-13189fb30cb3</a:t>
            </a:r>
            <a:r>
              <a:rPr lang="en-US" sz="1300">
                <a:latin typeface="Times New Roman"/>
                <a:ea typeface="Times New Roman"/>
                <a:cs typeface="Times New Roman"/>
                <a:sym typeface="Times New Roman"/>
              </a:rPr>
              <a:t>”, 2019.</a:t>
            </a:r>
            <a:endParaRPr sz="1300">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[6] YilinHan, Mengxuan Lyu, h</a:t>
            </a:r>
            <a:r>
              <a:rPr lang="en-US" sz="1300" u="sng">
                <a:latin typeface="Times New Roman"/>
                <a:ea typeface="Times New Roman"/>
                <a:cs typeface="Times New Roman"/>
                <a:sym typeface="Times New Roman"/>
                <a:hlinkClick r:id="rId5"/>
              </a:rPr>
              <a:t>ttps://github.com/ShawnLYU/Optimizing-LeCar-and-Convolutional-Neural-Network-</a:t>
            </a:r>
            <a:endParaRPr sz="1300">
              <a:latin typeface="Times New Roman"/>
              <a:ea typeface="Times New Roman"/>
              <a:cs typeface="Times New Roman"/>
              <a:sym typeface="Times New Roman"/>
            </a:endParaRPr>
          </a:p>
          <a:p>
            <a:pPr indent="0" lvl="0" marL="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a:t>
            </a:r>
            <a:r>
              <a:rPr lang="en-US" sz="1300" u="sng">
                <a:latin typeface="Times New Roman"/>
                <a:ea typeface="Times New Roman"/>
                <a:cs typeface="Times New Roman"/>
                <a:sym typeface="Times New Roman"/>
                <a:hlinkClick r:id="rId6"/>
              </a:rPr>
              <a:t>Approaches-for-Cache-Replacement-Policy/blob/master/report/csc2233.pdf</a:t>
            </a:r>
            <a:r>
              <a:rPr lang="en-US" sz="1300">
                <a:latin typeface="Times New Roman"/>
                <a:ea typeface="Times New Roman"/>
                <a:cs typeface="Times New Roman"/>
                <a:sym typeface="Times New Roman"/>
              </a:rPr>
              <a:t>, 2019.</a:t>
            </a:r>
            <a:endParaRPr sz="1300">
              <a:latin typeface="Times New Roman"/>
              <a:ea typeface="Times New Roman"/>
              <a:cs typeface="Times New Roman"/>
              <a:sym typeface="Times New Roman"/>
            </a:endParaRPr>
          </a:p>
          <a:p>
            <a:pPr indent="0" lvl="0" marL="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[7] Cisco Networking Academy, </a:t>
            </a:r>
            <a:endParaRPr sz="1300">
              <a:latin typeface="Times New Roman"/>
              <a:ea typeface="Times New Roman"/>
              <a:cs typeface="Times New Roman"/>
              <a:sym typeface="Times New Roman"/>
            </a:endParaRPr>
          </a:p>
          <a:p>
            <a:pPr indent="0" lvl="0" marL="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h</a:t>
            </a:r>
            <a:r>
              <a:rPr lang="en-US" sz="1300" u="sng">
                <a:latin typeface="Times New Roman"/>
                <a:ea typeface="Times New Roman"/>
                <a:cs typeface="Times New Roman"/>
                <a:sym typeface="Times New Roman"/>
                <a:hlinkClick r:id="rId7"/>
              </a:rPr>
              <a:t>ttps://static-course-assets.s3.amazonaws.com/IntroNet50ENU/files/7.2.4.3%20Lab%20-%20  </a:t>
            </a:r>
            <a:endParaRPr sz="1300"/>
          </a:p>
          <a:p>
            <a:pPr indent="0" lvl="0" marL="0" marR="9525" rtl="0" algn="l">
              <a:lnSpc>
                <a:spcPct val="150000"/>
              </a:lnSpc>
              <a:spcBef>
                <a:spcPts val="0"/>
              </a:spcBef>
              <a:spcAft>
                <a:spcPts val="0"/>
              </a:spcAft>
              <a:buClr>
                <a:schemeClr val="dk1"/>
              </a:buClr>
              <a:buSzPts val="1100"/>
              <a:buFont typeface="Arial"/>
              <a:buNone/>
            </a:pPr>
            <a:r>
              <a:rPr lang="en-US" sz="1300"/>
              <a:t>       </a:t>
            </a:r>
            <a:r>
              <a:rPr lang="en-US" sz="1300" u="sng">
                <a:latin typeface="Times New Roman"/>
                <a:ea typeface="Times New Roman"/>
                <a:cs typeface="Times New Roman"/>
                <a:sym typeface="Times New Roman"/>
                <a:hlinkClick r:id="rId8"/>
              </a:rPr>
              <a:t>Usi</a:t>
            </a:r>
            <a:r>
              <a:rPr lang="en-US" sz="1300" u="sng">
                <a:latin typeface="Times New Roman"/>
                <a:ea typeface="Times New Roman"/>
                <a:cs typeface="Times New Roman"/>
                <a:sym typeface="Times New Roman"/>
              </a:rPr>
              <a:t>ng</a:t>
            </a:r>
            <a:r>
              <a:rPr lang="en-US" sz="1300" u="sng">
                <a:latin typeface="Times New Roman"/>
                <a:ea typeface="Times New Roman"/>
                <a:cs typeface="Times New Roman"/>
                <a:sym typeface="Times New Roman"/>
                <a:hlinkClick r:id="rId9"/>
              </a:rPr>
              <a:t>%20Wireshark%20to%20Examine%20FTP%20and%20TFTP%20Captures.pdf</a:t>
            </a:r>
            <a:r>
              <a:rPr lang="en-US" sz="1300">
                <a:latin typeface="Times New Roman"/>
                <a:ea typeface="Times New Roman"/>
                <a:cs typeface="Times New Roman"/>
                <a:sym typeface="Times New Roman"/>
              </a:rPr>
              <a:t>, 2013.</a:t>
            </a:r>
            <a:endParaRPr/>
          </a:p>
        </p:txBody>
      </p:sp>
      <p:sp>
        <p:nvSpPr>
          <p:cNvPr id="701" name="Google Shape;701;p7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pes logo.png" id="702" name="Google Shape;702;p70"/>
          <p:cNvPicPr preferRelativeResize="0"/>
          <p:nvPr/>
        </p:nvPicPr>
        <p:blipFill rotWithShape="1">
          <a:blip r:embed="rId10">
            <a:alphaModFix/>
          </a:blip>
          <a:srcRect b="0" l="0" r="0" t="0"/>
          <a:stretch/>
        </p:blipFill>
        <p:spPr>
          <a:xfrm>
            <a:off x="0" y="0"/>
            <a:ext cx="857250" cy="857250"/>
          </a:xfrm>
          <a:prstGeom prst="rect">
            <a:avLst/>
          </a:prstGeom>
          <a:noFill/>
          <a:ln>
            <a:noFill/>
          </a:ln>
        </p:spPr>
      </p:pic>
      <p:pic>
        <p:nvPicPr>
          <p:cNvPr descr="C:\Users\rajsekar\Pictures\ECE LOGO.jpg" id="703" name="Google Shape;703;p70"/>
          <p:cNvPicPr preferRelativeResize="0"/>
          <p:nvPr/>
        </p:nvPicPr>
        <p:blipFill rotWithShape="1">
          <a:blip r:embed="rId11">
            <a:alphaModFix/>
          </a:blip>
          <a:srcRect b="0" l="0" r="0" t="0"/>
          <a:stretch/>
        </p:blipFill>
        <p:spPr>
          <a:xfrm>
            <a:off x="8077200" y="0"/>
            <a:ext cx="800100" cy="800100"/>
          </a:xfrm>
          <a:prstGeom prst="rect">
            <a:avLst/>
          </a:prstGeom>
          <a:noFill/>
          <a:ln>
            <a:noFill/>
          </a:ln>
        </p:spPr>
      </p:pic>
      <p:sp>
        <p:nvSpPr>
          <p:cNvPr id="704" name="Google Shape;704;p7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5" name="Google Shape;705;p70"/>
          <p:cNvSpPr txBox="1"/>
          <p:nvPr>
            <p:ph idx="11" type="ftr"/>
          </p:nvPr>
        </p:nvSpPr>
        <p:spPr>
          <a:xfrm>
            <a:off x="3124200" y="6423725"/>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t/>
            </a:r>
            <a:endParaRPr/>
          </a:p>
          <a:p>
            <a:pPr indent="0" lvl="0" marL="0" rtl="0" algn="ctr">
              <a:spcBef>
                <a:spcPts val="0"/>
              </a:spcBef>
              <a:spcAft>
                <a:spcPts val="0"/>
              </a:spcAft>
              <a:buClr>
                <a:schemeClr val="dk1"/>
              </a:buClr>
              <a:buFont typeface="Arial"/>
              <a:buNone/>
            </a:pPr>
            <a:r>
              <a:rPr lang="en-US">
                <a:solidFill>
                  <a:schemeClr val="dk1"/>
                </a:solidFill>
                <a:latin typeface="Times New Roman"/>
                <a:ea typeface="Times New Roman"/>
                <a:cs typeface="Times New Roman"/>
                <a:sym typeface="Times New Roman"/>
              </a:rPr>
              <a:t>Intelligent Caching in Edge Networks</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706" name="Google Shape;706;p70"/>
          <p:cNvSpPr txBox="1"/>
          <p:nvPr>
            <p:ph idx="10" type="dt"/>
          </p:nvPr>
        </p:nvSpPr>
        <p:spPr>
          <a:xfrm>
            <a:off x="457200" y="6423725"/>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solidFill>
                  <a:schemeClr val="dk1"/>
                </a:solidFill>
                <a:latin typeface="Times New Roman"/>
                <a:ea typeface="Times New Roman"/>
                <a:cs typeface="Times New Roman"/>
                <a:sym typeface="Times New Roman"/>
              </a:rPr>
              <a:t>02/05/2021</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71"/>
          <p:cNvSpPr txBox="1"/>
          <p:nvPr>
            <p:ph idx="1" type="body"/>
          </p:nvPr>
        </p:nvSpPr>
        <p:spPr>
          <a:xfrm>
            <a:off x="457200" y="857250"/>
            <a:ext cx="8229600" cy="5739000"/>
          </a:xfrm>
          <a:prstGeom prst="rect">
            <a:avLst/>
          </a:prstGeom>
          <a:noFill/>
          <a:ln>
            <a:noFill/>
          </a:ln>
        </p:spPr>
        <p:txBody>
          <a:bodyPr anchorCtr="0" anchor="t" bIns="45700" lIns="91425" spcFirstLastPara="1" rIns="91425" wrap="square" tIns="45700">
            <a:noAutofit/>
          </a:bodyPr>
          <a:lstStyle/>
          <a:p>
            <a:pPr indent="0" lvl="0" marL="0" marR="9525" rtl="0" algn="l">
              <a:lnSpc>
                <a:spcPct val="150000"/>
              </a:lnSpc>
              <a:spcBef>
                <a:spcPts val="0"/>
              </a:spcBef>
              <a:spcAft>
                <a:spcPts val="0"/>
              </a:spcAft>
              <a:buClr>
                <a:schemeClr val="dk1"/>
              </a:buClr>
              <a:buSzPts val="1100"/>
              <a:buFont typeface="Arial"/>
              <a:buNone/>
            </a:pPr>
            <a:r>
              <a:t/>
            </a:r>
            <a:endParaRPr sz="1300">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[8] A. Sadeghi, G. Wang and G. B. Giannakis, "Deep Reinforcement Learning for Adaptive Caching in Hierarchical </a:t>
            </a:r>
            <a:endParaRPr sz="1300">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Content Delivery Networks," in IEEE Transactions on Cognitive Communications and Networking, vol. 5, no. 4,</a:t>
            </a:r>
            <a:endParaRPr sz="1300">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pp. 1024-1033, Dec. 2019, doi: 10.1109/TCCN.2019.2936193.</a:t>
            </a:r>
            <a:endParaRPr sz="1300">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[9] Arti Singh, Rohit Kumar, </a:t>
            </a:r>
            <a:r>
              <a:rPr lang="en-US" sz="1300" u="sng">
                <a:latin typeface="Times New Roman"/>
                <a:ea typeface="Times New Roman"/>
                <a:cs typeface="Times New Roman"/>
                <a:sym typeface="Times New Roman"/>
                <a:hlinkClick r:id="rId3"/>
              </a:rPr>
              <a:t>https://github.com/artisingh0913/cache_replacement_policy_using_RL</a:t>
            </a:r>
            <a:r>
              <a:rPr lang="en-US"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May 17th, 2020.</a:t>
            </a:r>
            <a:endParaRPr sz="1300">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[10] Zhenyu Song, </a:t>
            </a:r>
            <a:r>
              <a:rPr lang="en-US" sz="1300">
                <a:highlight>
                  <a:srgbClr val="FFFFFF"/>
                </a:highlight>
                <a:latin typeface="Times New Roman"/>
                <a:ea typeface="Times New Roman"/>
                <a:cs typeface="Times New Roman"/>
                <a:sym typeface="Times New Roman"/>
              </a:rPr>
              <a:t>Fei Gao, Qizhe Cai, </a:t>
            </a:r>
            <a:endParaRPr sz="1300">
              <a:highlight>
                <a:srgbClr val="FFFFFF"/>
              </a:highlight>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rPr lang="en-US" sz="1300">
                <a:highlight>
                  <a:srgbClr val="FFFFFF"/>
                </a:highlight>
                <a:latin typeface="Times New Roman"/>
                <a:ea typeface="Times New Roman"/>
                <a:cs typeface="Times New Roman"/>
                <a:sym typeface="Times New Roman"/>
              </a:rPr>
              <a:t>        </a:t>
            </a:r>
            <a:r>
              <a:rPr lang="en-US" sz="1300" u="sng">
                <a:highlight>
                  <a:srgbClr val="FFFFFF"/>
                </a:highlight>
                <a:latin typeface="Times New Roman"/>
                <a:ea typeface="Times New Roman"/>
                <a:cs typeface="Times New Roman"/>
                <a:sym typeface="Times New Roman"/>
                <a:hlinkClick r:id="rId4"/>
              </a:rPr>
              <a:t>https://medium.com/princeton-systems-course/sushi-a-machine-learning-based-cache-algorithm-23f5f11dc8b</a:t>
            </a:r>
            <a:r>
              <a:rPr lang="en-US" sz="1300">
                <a:highlight>
                  <a:srgbClr val="FFFFFF"/>
                </a:highlight>
                <a:latin typeface="Times New Roman"/>
                <a:ea typeface="Times New Roman"/>
                <a:cs typeface="Times New Roman"/>
                <a:sym typeface="Times New Roman"/>
              </a:rPr>
              <a:t>, </a:t>
            </a:r>
            <a:endParaRPr sz="1300">
              <a:highlight>
                <a:srgbClr val="FFFFFF"/>
              </a:highlight>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rPr lang="en-US" sz="1300">
                <a:highlight>
                  <a:srgbClr val="FFFFFF"/>
                </a:highlight>
                <a:latin typeface="Times New Roman"/>
                <a:ea typeface="Times New Roman"/>
                <a:cs typeface="Times New Roman"/>
                <a:sym typeface="Times New Roman"/>
              </a:rPr>
              <a:t>        February 10th, 2019.</a:t>
            </a:r>
            <a:endParaRPr sz="1300">
              <a:highlight>
                <a:srgbClr val="FFFFFF"/>
              </a:highlight>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[11] Shanika Perera, </a:t>
            </a:r>
            <a:endParaRPr sz="1300">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a:t>
            </a:r>
            <a:r>
              <a:rPr lang="en-US" sz="1300" u="sng">
                <a:latin typeface="Times New Roman"/>
                <a:ea typeface="Times New Roman"/>
                <a:cs typeface="Times New Roman"/>
                <a:sym typeface="Times New Roman"/>
                <a:hlinkClick r:id="rId5"/>
              </a:rPr>
              <a:t>https://towardsdatascience.com/an-introduction-to-reinforcement-learning-1e7825c60bbe</a:t>
            </a:r>
            <a:r>
              <a:rPr lang="en-US" sz="1300">
                <a:latin typeface="Times New Roman"/>
                <a:ea typeface="Times New Roman"/>
                <a:cs typeface="Times New Roman"/>
                <a:sym typeface="Times New Roman"/>
              </a:rPr>
              <a:t>, August 21, 2019.</a:t>
            </a:r>
            <a:endParaRPr sz="1300">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[12] Peter Grant, </a:t>
            </a:r>
            <a:r>
              <a:rPr lang="en-US" sz="1300" u="sng">
                <a:latin typeface="Times New Roman"/>
                <a:ea typeface="Times New Roman"/>
                <a:cs typeface="Times New Roman"/>
                <a:sym typeface="Times New Roman"/>
                <a:hlinkClick r:id="rId6"/>
              </a:rPr>
              <a:t>https://towardsdatascience.com/understanding-multiple-regression-249b16bde83e</a:t>
            </a:r>
            <a:r>
              <a:rPr lang="en-US"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August 8th, 2019.</a:t>
            </a:r>
            <a:endParaRPr sz="1300">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[13] W3Schools, </a:t>
            </a:r>
            <a:r>
              <a:rPr lang="en-US" sz="1300" u="sng">
                <a:latin typeface="Times New Roman"/>
                <a:ea typeface="Times New Roman"/>
                <a:cs typeface="Times New Roman"/>
                <a:sym typeface="Times New Roman"/>
                <a:hlinkClick r:id="rId7"/>
              </a:rPr>
              <a:t>https://www.w3schools.com/python/python_ml_multiple_regression.asp</a:t>
            </a:r>
            <a:r>
              <a:rPr lang="en-US"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457200" lvl="0" marL="457200" marR="9525" rtl="0" algn="l">
              <a:lnSpc>
                <a:spcPct val="15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1200">
              <a:latin typeface="Times New Roman"/>
              <a:ea typeface="Times New Roman"/>
              <a:cs typeface="Times New Roman"/>
              <a:sym typeface="Times New Roman"/>
            </a:endParaRPr>
          </a:p>
        </p:txBody>
      </p:sp>
      <p:sp>
        <p:nvSpPr>
          <p:cNvPr id="713" name="Google Shape;713;p7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descr="pes logo.png" id="714" name="Google Shape;714;p71"/>
          <p:cNvPicPr preferRelativeResize="0"/>
          <p:nvPr/>
        </p:nvPicPr>
        <p:blipFill rotWithShape="1">
          <a:blip r:embed="rId8">
            <a:alphaModFix/>
          </a:blip>
          <a:srcRect b="0" l="0" r="0" t="0"/>
          <a:stretch/>
        </p:blipFill>
        <p:spPr>
          <a:xfrm>
            <a:off x="0" y="0"/>
            <a:ext cx="857250" cy="857250"/>
          </a:xfrm>
          <a:prstGeom prst="rect">
            <a:avLst/>
          </a:prstGeom>
          <a:noFill/>
          <a:ln>
            <a:noFill/>
          </a:ln>
        </p:spPr>
      </p:pic>
      <p:pic>
        <p:nvPicPr>
          <p:cNvPr descr="C:\Users\rajsekar\Pictures\ECE LOGO.jpg" id="715" name="Google Shape;715;p71"/>
          <p:cNvPicPr preferRelativeResize="0"/>
          <p:nvPr/>
        </p:nvPicPr>
        <p:blipFill rotWithShape="1">
          <a:blip r:embed="rId9">
            <a:alphaModFix/>
          </a:blip>
          <a:srcRect b="0" l="0" r="0" t="0"/>
          <a:stretch/>
        </p:blipFill>
        <p:spPr>
          <a:xfrm>
            <a:off x="8077200" y="0"/>
            <a:ext cx="800100" cy="800100"/>
          </a:xfrm>
          <a:prstGeom prst="rect">
            <a:avLst/>
          </a:prstGeom>
          <a:noFill/>
          <a:ln>
            <a:noFill/>
          </a:ln>
        </p:spPr>
      </p:pic>
      <p:sp>
        <p:nvSpPr>
          <p:cNvPr id="716" name="Google Shape;716;p7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17" name="Google Shape;717;p71"/>
          <p:cNvSpPr txBox="1"/>
          <p:nvPr>
            <p:ph idx="11" type="ftr"/>
          </p:nvPr>
        </p:nvSpPr>
        <p:spPr>
          <a:xfrm>
            <a:off x="3124200" y="6423725"/>
            <a:ext cx="2895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t/>
            </a:r>
            <a:endParaRPr/>
          </a:p>
          <a:p>
            <a:pPr indent="0" lvl="0" marL="0" rtl="0" algn="ctr">
              <a:lnSpc>
                <a:spcPct val="100000"/>
              </a:lnSpc>
              <a:spcBef>
                <a:spcPts val="0"/>
              </a:spcBef>
              <a:spcAft>
                <a:spcPts val="0"/>
              </a:spcAft>
              <a:buClr>
                <a:schemeClr val="dk1"/>
              </a:buClr>
              <a:buSzPts val="1400"/>
              <a:buFont typeface="Arial"/>
              <a:buNone/>
            </a:pPr>
            <a:r>
              <a:rPr lang="en-US">
                <a:solidFill>
                  <a:schemeClr val="dk1"/>
                </a:solidFill>
                <a:latin typeface="Times New Roman"/>
                <a:ea typeface="Times New Roman"/>
                <a:cs typeface="Times New Roman"/>
                <a:sym typeface="Times New Roman"/>
              </a:rPr>
              <a:t>Intelligent Caching in Edge Networks</a:t>
            </a:r>
            <a:endParaRPr>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p>
        </p:txBody>
      </p:sp>
      <p:sp>
        <p:nvSpPr>
          <p:cNvPr id="718" name="Google Shape;718;p71"/>
          <p:cNvSpPr txBox="1"/>
          <p:nvPr>
            <p:ph idx="10" type="dt"/>
          </p:nvPr>
        </p:nvSpPr>
        <p:spPr>
          <a:xfrm>
            <a:off x="457200" y="6423725"/>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t/>
            </a:r>
            <a:endParaRPr/>
          </a:p>
          <a:p>
            <a:pPr indent="0" lvl="0" marL="0" rtl="0" algn="l">
              <a:spcBef>
                <a:spcPts val="0"/>
              </a:spcBef>
              <a:spcAft>
                <a:spcPts val="0"/>
              </a:spcAft>
              <a:buClr>
                <a:schemeClr val="dk1"/>
              </a:buClr>
              <a:buSzPts val="1400"/>
              <a:buFont typeface="Arial"/>
              <a:buNone/>
            </a:pPr>
            <a:r>
              <a:rPr lang="en-US">
                <a:solidFill>
                  <a:schemeClr val="dk1"/>
                </a:solidFill>
                <a:latin typeface="Times New Roman"/>
                <a:ea typeface="Times New Roman"/>
                <a:cs typeface="Times New Roman"/>
                <a:sym typeface="Times New Roman"/>
              </a:rPr>
              <a:t>02/05/2021</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72"/>
          <p:cNvSpPr txBox="1"/>
          <p:nvPr>
            <p:ph type="title"/>
          </p:nvPr>
        </p:nvSpPr>
        <p:spPr>
          <a:xfrm>
            <a:off x="358975" y="24319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
        <p:nvSpPr>
          <p:cNvPr id="725" name="Google Shape;725;p7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7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732" name="Google Shape;732;p73">
            <a:hlinkClick r:id="rId3"/>
          </p:cNvPr>
          <p:cNvPicPr preferRelativeResize="0"/>
          <p:nvPr/>
        </p:nvPicPr>
        <p:blipFill rotWithShape="1">
          <a:blip r:embed="rId4">
            <a:alphaModFix/>
          </a:blip>
          <a:srcRect b="0" l="-10938" r="0" t="-19574"/>
          <a:stretch/>
        </p:blipFill>
        <p:spPr>
          <a:xfrm>
            <a:off x="151475" y="-118425"/>
            <a:ext cx="8841049" cy="6315424"/>
          </a:xfrm>
          <a:prstGeom prst="rect">
            <a:avLst/>
          </a:prstGeom>
          <a:noFill/>
          <a:ln>
            <a:noFill/>
          </a:ln>
        </p:spPr>
      </p:pic>
      <p:pic>
        <p:nvPicPr>
          <p:cNvPr descr="pes logo.png" id="733" name="Google Shape;733;p73"/>
          <p:cNvPicPr preferRelativeResize="0"/>
          <p:nvPr/>
        </p:nvPicPr>
        <p:blipFill rotWithShape="1">
          <a:blip r:embed="rId5">
            <a:alphaModFix/>
          </a:blip>
          <a:srcRect b="0" l="0" r="0" t="0"/>
          <a:stretch/>
        </p:blipFill>
        <p:spPr>
          <a:xfrm>
            <a:off x="381000" y="152400"/>
            <a:ext cx="1143000" cy="1143000"/>
          </a:xfrm>
          <a:prstGeom prst="rect">
            <a:avLst/>
          </a:prstGeom>
          <a:noFill/>
          <a:ln>
            <a:noFill/>
          </a:ln>
        </p:spPr>
      </p:pic>
      <p:pic>
        <p:nvPicPr>
          <p:cNvPr descr="C:\Users\rajsekar\Pictures\ECE LOGO.jpg" id="734" name="Google Shape;734;p73"/>
          <p:cNvPicPr preferRelativeResize="0"/>
          <p:nvPr/>
        </p:nvPicPr>
        <p:blipFill rotWithShape="1">
          <a:blip r:embed="rId6">
            <a:alphaModFix/>
          </a:blip>
          <a:srcRect b="0" l="0" r="0" t="0"/>
          <a:stretch/>
        </p:blipFill>
        <p:spPr>
          <a:xfrm>
            <a:off x="7772400" y="228600"/>
            <a:ext cx="1066800" cy="1066800"/>
          </a:xfrm>
          <a:prstGeom prst="rect">
            <a:avLst/>
          </a:prstGeom>
          <a:noFill/>
          <a:ln>
            <a:noFill/>
          </a:ln>
        </p:spPr>
      </p:pic>
      <p:sp>
        <p:nvSpPr>
          <p:cNvPr id="735" name="Google Shape;735;p7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36" name="Google Shape;736;p7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Intelligent  Caching in Edge Networks</a:t>
            </a:r>
            <a:endParaRPr>
              <a:solidFill>
                <a:schemeClr val="dk1"/>
              </a:solidFill>
              <a:latin typeface="Times New Roman"/>
              <a:ea typeface="Times New Roman"/>
              <a:cs typeface="Times New Roman"/>
              <a:sym typeface="Times New Roman"/>
            </a:endParaRPr>
          </a:p>
        </p:txBody>
      </p:sp>
      <p:sp>
        <p:nvSpPr>
          <p:cNvPr id="737" name="Google Shape;737;p7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02/05/2021</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74"/>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457200" lvl="0" marL="1828800" rtl="0" algn="l">
              <a:spcBef>
                <a:spcPts val="0"/>
              </a:spcBef>
              <a:spcAft>
                <a:spcPts val="0"/>
              </a:spcAft>
              <a:buNone/>
            </a:pPr>
            <a:r>
              <a:rPr b="1" lang="en-US"/>
              <a:t> </a:t>
            </a:r>
            <a:r>
              <a:rPr b="1" lang="en-US" u="sng"/>
              <a:t> </a:t>
            </a:r>
            <a:r>
              <a:rPr b="1" lang="en-US" u="sng">
                <a:latin typeface="Times New Roman"/>
                <a:ea typeface="Times New Roman"/>
                <a:cs typeface="Times New Roman"/>
                <a:sym typeface="Times New Roman"/>
              </a:rPr>
              <a:t>INFERENCE</a:t>
            </a:r>
            <a:endParaRPr b="1" u="sng">
              <a:latin typeface="Times New Roman"/>
              <a:ea typeface="Times New Roman"/>
              <a:cs typeface="Times New Roman"/>
              <a:sym typeface="Times New Roman"/>
            </a:endParaRPr>
          </a:p>
        </p:txBody>
      </p:sp>
      <p:sp>
        <p:nvSpPr>
          <p:cNvPr id="744" name="Google Shape;744;p74"/>
          <p:cNvSpPr txBox="1"/>
          <p:nvPr>
            <p:ph idx="1" type="body"/>
          </p:nvPr>
        </p:nvSpPr>
        <p:spPr>
          <a:xfrm>
            <a:off x="457200" y="1295400"/>
            <a:ext cx="4228800" cy="4943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300">
                <a:latin typeface="Times New Roman"/>
                <a:ea typeface="Times New Roman"/>
                <a:cs typeface="Times New Roman"/>
                <a:sym typeface="Times New Roman"/>
              </a:rPr>
              <a:t> Supervised Learning Algorithms </a:t>
            </a:r>
            <a:endParaRPr b="1" sz="2200">
              <a:latin typeface="Times New Roman"/>
              <a:ea typeface="Times New Roman"/>
              <a:cs typeface="Times New Roman"/>
              <a:sym typeface="Times New Roman"/>
            </a:endParaRPr>
          </a:p>
          <a:p>
            <a:pPr indent="-330200" lvl="0" marL="457200" rtl="0" algn="l">
              <a:spcBef>
                <a:spcPts val="360"/>
              </a:spcBef>
              <a:spcAft>
                <a:spcPts val="0"/>
              </a:spcAft>
              <a:buSzPts val="1600"/>
              <a:buFont typeface="Times New Roman"/>
              <a:buChar char="●"/>
            </a:pPr>
            <a:r>
              <a:rPr lang="en-US" sz="1600">
                <a:latin typeface="Times New Roman"/>
                <a:ea typeface="Times New Roman"/>
                <a:cs typeface="Times New Roman"/>
                <a:sym typeface="Times New Roman"/>
              </a:rPr>
              <a:t>We don’t have a labeled dataset</a:t>
            </a:r>
            <a:endParaRPr sz="1600">
              <a:latin typeface="Times New Roman"/>
              <a:ea typeface="Times New Roman"/>
              <a:cs typeface="Times New Roman"/>
              <a:sym typeface="Times New Roman"/>
            </a:endParaRPr>
          </a:p>
          <a:p>
            <a:pPr indent="0" lvl="0" marL="342900" rtl="0" algn="l">
              <a:spcBef>
                <a:spcPts val="360"/>
              </a:spcBef>
              <a:spcAft>
                <a:spcPts val="0"/>
              </a:spcAft>
              <a:buNone/>
            </a:pPr>
            <a:r>
              <a:t/>
            </a:r>
            <a:endParaRPr sz="1600">
              <a:latin typeface="Times New Roman"/>
              <a:ea typeface="Times New Roman"/>
              <a:cs typeface="Times New Roman"/>
              <a:sym typeface="Times New Roman"/>
            </a:endParaRPr>
          </a:p>
          <a:p>
            <a:pPr indent="-330200" lvl="0" marL="457200" rtl="0" algn="l">
              <a:spcBef>
                <a:spcPts val="360"/>
              </a:spcBef>
              <a:spcAft>
                <a:spcPts val="0"/>
              </a:spcAft>
              <a:buClr>
                <a:srgbClr val="292929"/>
              </a:buClr>
              <a:buSzPts val="1600"/>
              <a:buFont typeface="Times New Roman"/>
              <a:buChar char="●"/>
            </a:pPr>
            <a:r>
              <a:rPr lang="en-US" sz="1600">
                <a:solidFill>
                  <a:srgbClr val="292929"/>
                </a:solidFill>
                <a:highlight>
                  <a:srgbClr val="FFFFFF"/>
                </a:highlight>
                <a:latin typeface="Times New Roman"/>
                <a:ea typeface="Times New Roman"/>
                <a:cs typeface="Times New Roman"/>
                <a:sym typeface="Times New Roman"/>
              </a:rPr>
              <a:t>Supervised models are mainly used for regression and classification problem.</a:t>
            </a:r>
            <a:endParaRPr sz="1600">
              <a:solidFill>
                <a:srgbClr val="292929"/>
              </a:solidFill>
              <a:highlight>
                <a:srgbClr val="FFFFFF"/>
              </a:highlight>
              <a:latin typeface="Times New Roman"/>
              <a:ea typeface="Times New Roman"/>
              <a:cs typeface="Times New Roman"/>
              <a:sym typeface="Times New Roman"/>
            </a:endParaRPr>
          </a:p>
          <a:p>
            <a:pPr indent="0" lvl="0" marL="342900" rtl="0" algn="l">
              <a:spcBef>
                <a:spcPts val="360"/>
              </a:spcBef>
              <a:spcAft>
                <a:spcPts val="0"/>
              </a:spcAft>
              <a:buNone/>
            </a:pPr>
            <a:r>
              <a:t/>
            </a:r>
            <a:endParaRPr sz="1600">
              <a:solidFill>
                <a:srgbClr val="292929"/>
              </a:solidFill>
              <a:highlight>
                <a:srgbClr val="FFFFFF"/>
              </a:highlight>
              <a:latin typeface="Times New Roman"/>
              <a:ea typeface="Times New Roman"/>
              <a:cs typeface="Times New Roman"/>
              <a:sym typeface="Times New Roman"/>
            </a:endParaRPr>
          </a:p>
          <a:p>
            <a:pPr indent="-330200" lvl="0" marL="457200" rtl="0" algn="l">
              <a:spcBef>
                <a:spcPts val="360"/>
              </a:spcBef>
              <a:spcAft>
                <a:spcPts val="0"/>
              </a:spcAft>
              <a:buClr>
                <a:srgbClr val="292929"/>
              </a:buClr>
              <a:buSzPts val="1600"/>
              <a:buFont typeface="Times New Roman"/>
              <a:buChar char="●"/>
            </a:pPr>
            <a:r>
              <a:rPr lang="en-US" sz="1600">
                <a:solidFill>
                  <a:srgbClr val="292929"/>
                </a:solidFill>
                <a:highlight>
                  <a:srgbClr val="FFFFFF"/>
                </a:highlight>
                <a:latin typeface="Times New Roman"/>
                <a:ea typeface="Times New Roman"/>
                <a:cs typeface="Times New Roman"/>
                <a:sym typeface="Times New Roman"/>
              </a:rPr>
              <a:t>But for our project, output id to be evicted is chosen  based not only on input data but on the available space in cache also.</a:t>
            </a:r>
            <a:endParaRPr sz="1600">
              <a:solidFill>
                <a:srgbClr val="292929"/>
              </a:solidFill>
              <a:highlight>
                <a:srgbClr val="FFFFFF"/>
              </a:highlight>
              <a:latin typeface="Times New Roman"/>
              <a:ea typeface="Times New Roman"/>
              <a:cs typeface="Times New Roman"/>
              <a:sym typeface="Times New Roman"/>
            </a:endParaRPr>
          </a:p>
          <a:p>
            <a:pPr indent="0" lvl="0" marL="342900" rtl="0" algn="l">
              <a:spcBef>
                <a:spcPts val="360"/>
              </a:spcBef>
              <a:spcAft>
                <a:spcPts val="0"/>
              </a:spcAft>
              <a:buNone/>
            </a:pPr>
            <a:r>
              <a:t/>
            </a:r>
            <a:endParaRPr sz="1600">
              <a:solidFill>
                <a:srgbClr val="292929"/>
              </a:solidFill>
              <a:highlight>
                <a:srgbClr val="FFFFFF"/>
              </a:highlight>
              <a:latin typeface="Times New Roman"/>
              <a:ea typeface="Times New Roman"/>
              <a:cs typeface="Times New Roman"/>
              <a:sym typeface="Times New Roman"/>
            </a:endParaRPr>
          </a:p>
          <a:p>
            <a:pPr indent="-330200" lvl="0" marL="457200" rtl="0" algn="l">
              <a:spcBef>
                <a:spcPts val="360"/>
              </a:spcBef>
              <a:spcAft>
                <a:spcPts val="0"/>
              </a:spcAft>
              <a:buClr>
                <a:srgbClr val="292929"/>
              </a:buClr>
              <a:buSzPts val="1600"/>
              <a:buFont typeface="Times New Roman"/>
              <a:buChar char="●"/>
            </a:pPr>
            <a:r>
              <a:rPr lang="en-US" sz="1500">
                <a:latin typeface="Times New Roman"/>
                <a:ea typeface="Times New Roman"/>
                <a:cs typeface="Times New Roman"/>
                <a:sym typeface="Times New Roman"/>
              </a:rPr>
              <a:t>Also using supervised or unsupervised for classification or popularity prediction along with standard caching algorithm adds an overhead. </a:t>
            </a:r>
            <a:endParaRPr sz="1600">
              <a:solidFill>
                <a:srgbClr val="292929"/>
              </a:solidFill>
              <a:highlight>
                <a:srgbClr val="FFFFFF"/>
              </a:highlight>
              <a:latin typeface="Times New Roman"/>
              <a:ea typeface="Times New Roman"/>
              <a:cs typeface="Times New Roman"/>
              <a:sym typeface="Times New Roman"/>
            </a:endParaRPr>
          </a:p>
          <a:p>
            <a:pPr indent="0" lvl="0" marL="342900" rtl="0" algn="l">
              <a:spcBef>
                <a:spcPts val="360"/>
              </a:spcBef>
              <a:spcAft>
                <a:spcPts val="0"/>
              </a:spcAft>
              <a:buNone/>
            </a:pPr>
            <a:r>
              <a:t/>
            </a:r>
            <a:endParaRPr sz="1600">
              <a:solidFill>
                <a:srgbClr val="292929"/>
              </a:solidFill>
              <a:highlight>
                <a:srgbClr val="FFFFFF"/>
              </a:highlight>
              <a:latin typeface="Times New Roman"/>
              <a:ea typeface="Times New Roman"/>
              <a:cs typeface="Times New Roman"/>
              <a:sym typeface="Times New Roman"/>
            </a:endParaRPr>
          </a:p>
          <a:p>
            <a:pPr indent="0" lvl="0" marL="342900" rtl="0" algn="l">
              <a:spcBef>
                <a:spcPts val="360"/>
              </a:spcBef>
              <a:spcAft>
                <a:spcPts val="0"/>
              </a:spcAft>
              <a:buNone/>
            </a:pPr>
            <a:r>
              <a:t/>
            </a:r>
            <a:endParaRPr sz="1600">
              <a:solidFill>
                <a:srgbClr val="292929"/>
              </a:solidFill>
              <a:highlight>
                <a:srgbClr val="FFFFFF"/>
              </a:highlight>
              <a:latin typeface="Times New Roman"/>
              <a:ea typeface="Times New Roman"/>
              <a:cs typeface="Times New Roman"/>
              <a:sym typeface="Times New Roman"/>
            </a:endParaRPr>
          </a:p>
          <a:p>
            <a:pPr indent="0" lvl="0" marL="457200" rtl="0" algn="l">
              <a:spcBef>
                <a:spcPts val="360"/>
              </a:spcBef>
              <a:spcAft>
                <a:spcPts val="0"/>
              </a:spcAft>
              <a:buNone/>
            </a:pPr>
            <a:r>
              <a:t/>
            </a:r>
            <a:endParaRPr sz="1600">
              <a:solidFill>
                <a:srgbClr val="292929"/>
              </a:solidFill>
              <a:highlight>
                <a:srgbClr val="FFFFFF"/>
              </a:highlight>
              <a:latin typeface="Times New Roman"/>
              <a:ea typeface="Times New Roman"/>
              <a:cs typeface="Times New Roman"/>
              <a:sym typeface="Times New Roman"/>
            </a:endParaRPr>
          </a:p>
          <a:p>
            <a:pPr indent="0" lvl="0" marL="0" rtl="0" algn="l">
              <a:spcBef>
                <a:spcPts val="360"/>
              </a:spcBef>
              <a:spcAft>
                <a:spcPts val="0"/>
              </a:spcAft>
              <a:buNone/>
            </a:pPr>
            <a:r>
              <a:t/>
            </a:r>
            <a:endParaRPr sz="1600">
              <a:latin typeface="Times New Roman"/>
              <a:ea typeface="Times New Roman"/>
              <a:cs typeface="Times New Roman"/>
              <a:sym typeface="Times New Roman"/>
            </a:endParaRPr>
          </a:p>
        </p:txBody>
      </p:sp>
      <p:sp>
        <p:nvSpPr>
          <p:cNvPr id="745" name="Google Shape;745;p7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746" name="Google Shape;746;p74"/>
          <p:cNvSpPr txBox="1"/>
          <p:nvPr>
            <p:ph idx="1" type="body"/>
          </p:nvPr>
        </p:nvSpPr>
        <p:spPr>
          <a:xfrm>
            <a:off x="5028050" y="1295400"/>
            <a:ext cx="36588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300">
                <a:latin typeface="Times New Roman"/>
                <a:ea typeface="Times New Roman"/>
                <a:cs typeface="Times New Roman"/>
                <a:sym typeface="Times New Roman"/>
              </a:rPr>
              <a:t>UnSupervised Learning Algorithm</a:t>
            </a:r>
            <a:endParaRPr b="1" sz="1900">
              <a:latin typeface="Times New Roman"/>
              <a:ea typeface="Times New Roman"/>
              <a:cs typeface="Times New Roman"/>
              <a:sym typeface="Times New Roman"/>
            </a:endParaRPr>
          </a:p>
          <a:p>
            <a:pPr indent="-349250" lvl="0" marL="457200" rtl="0" algn="l">
              <a:spcBef>
                <a:spcPts val="360"/>
              </a:spcBef>
              <a:spcAft>
                <a:spcPts val="0"/>
              </a:spcAft>
              <a:buSzPts val="1900"/>
              <a:buFont typeface="Times New Roman"/>
              <a:buChar char="●"/>
            </a:pPr>
            <a:r>
              <a:rPr lang="en-US" sz="1700">
                <a:solidFill>
                  <a:srgbClr val="292929"/>
                </a:solidFill>
                <a:highlight>
                  <a:srgbClr val="FFFFFF"/>
                </a:highlight>
                <a:latin typeface="Times New Roman"/>
                <a:ea typeface="Times New Roman"/>
                <a:cs typeface="Times New Roman"/>
                <a:sym typeface="Times New Roman"/>
              </a:rPr>
              <a:t>Unsupervised learning are mostly used for clustering, representation learning, and density estimation. </a:t>
            </a:r>
            <a:endParaRPr sz="1700">
              <a:solidFill>
                <a:srgbClr val="292929"/>
              </a:solidFill>
              <a:highlight>
                <a:srgbClr val="FFFFFF"/>
              </a:highlight>
              <a:latin typeface="Times New Roman"/>
              <a:ea typeface="Times New Roman"/>
              <a:cs typeface="Times New Roman"/>
              <a:sym typeface="Times New Roman"/>
            </a:endParaRPr>
          </a:p>
          <a:p>
            <a:pPr indent="0" lvl="0" marL="0" rtl="0" algn="l">
              <a:spcBef>
                <a:spcPts val="360"/>
              </a:spcBef>
              <a:spcAft>
                <a:spcPts val="0"/>
              </a:spcAft>
              <a:buNone/>
            </a:pPr>
            <a:r>
              <a:t/>
            </a:r>
            <a:endParaRPr sz="1600">
              <a:solidFill>
                <a:srgbClr val="292929"/>
              </a:solidFill>
              <a:highlight>
                <a:srgbClr val="FFFFFF"/>
              </a:highlight>
              <a:latin typeface="Times New Roman"/>
              <a:ea typeface="Times New Roman"/>
              <a:cs typeface="Times New Roman"/>
              <a:sym typeface="Times New Roman"/>
            </a:endParaRPr>
          </a:p>
          <a:p>
            <a:pPr indent="-330200" lvl="0" marL="457200" rtl="0" algn="l">
              <a:spcBef>
                <a:spcPts val="360"/>
              </a:spcBef>
              <a:spcAft>
                <a:spcPts val="0"/>
              </a:spcAft>
              <a:buClr>
                <a:srgbClr val="292929"/>
              </a:buClr>
              <a:buSzPts val="1600"/>
              <a:buFont typeface="Times New Roman"/>
              <a:buChar char="●"/>
            </a:pPr>
            <a:r>
              <a:rPr lang="en-US" sz="1600">
                <a:solidFill>
                  <a:srgbClr val="292929"/>
                </a:solidFill>
                <a:highlight>
                  <a:srgbClr val="FFFFFF"/>
                </a:highlight>
                <a:latin typeface="Times New Roman"/>
                <a:ea typeface="Times New Roman"/>
                <a:cs typeface="Times New Roman"/>
                <a:sym typeface="Times New Roman"/>
              </a:rPr>
              <a:t>As in all of these cases, we wish to learn the inherent structure of our data without using explicitly - provided labels.</a:t>
            </a:r>
            <a:endParaRPr sz="1600">
              <a:solidFill>
                <a:srgbClr val="292929"/>
              </a:solidFill>
              <a:highlight>
                <a:srgbClr val="FFFFFF"/>
              </a:highlight>
              <a:latin typeface="Times New Roman"/>
              <a:ea typeface="Times New Roman"/>
              <a:cs typeface="Times New Roman"/>
              <a:sym typeface="Times New Roman"/>
            </a:endParaRPr>
          </a:p>
          <a:p>
            <a:pPr indent="0" lvl="0" marL="457200" rtl="0" algn="l">
              <a:spcBef>
                <a:spcPts val="360"/>
              </a:spcBef>
              <a:spcAft>
                <a:spcPts val="0"/>
              </a:spcAft>
              <a:buNone/>
            </a:pPr>
            <a:r>
              <a:t/>
            </a:r>
            <a:endParaRPr sz="1700">
              <a:solidFill>
                <a:srgbClr val="292929"/>
              </a:solidFill>
              <a:highlight>
                <a:srgbClr val="FFFFFF"/>
              </a:highlight>
              <a:latin typeface="Times New Roman"/>
              <a:ea typeface="Times New Roman"/>
              <a:cs typeface="Times New Roman"/>
              <a:sym typeface="Times New Roman"/>
            </a:endParaRPr>
          </a:p>
          <a:p>
            <a:pPr indent="-336550" lvl="0" marL="457200" rtl="0" algn="l">
              <a:spcBef>
                <a:spcPts val="360"/>
              </a:spcBef>
              <a:spcAft>
                <a:spcPts val="0"/>
              </a:spcAft>
              <a:buClr>
                <a:srgbClr val="292929"/>
              </a:buClr>
              <a:buSzPts val="1700"/>
              <a:buFont typeface="Times New Roman"/>
              <a:buChar char="●"/>
            </a:pPr>
            <a:r>
              <a:rPr lang="en-US" sz="1700">
                <a:solidFill>
                  <a:srgbClr val="292929"/>
                </a:solidFill>
                <a:highlight>
                  <a:srgbClr val="FFFFFF"/>
                </a:highlight>
                <a:latin typeface="Times New Roman"/>
                <a:ea typeface="Times New Roman"/>
                <a:cs typeface="Times New Roman"/>
                <a:sym typeface="Times New Roman"/>
              </a:rPr>
              <a:t>But for our project we don’t have to do any of these.</a:t>
            </a:r>
            <a:endParaRPr sz="1700">
              <a:solidFill>
                <a:srgbClr val="292929"/>
              </a:solidFill>
              <a:highlight>
                <a:srgbClr val="FFFFFF"/>
              </a:highlight>
              <a:latin typeface="Times New Roman"/>
              <a:ea typeface="Times New Roman"/>
              <a:cs typeface="Times New Roman"/>
              <a:sym typeface="Times New Roman"/>
            </a:endParaRPr>
          </a:p>
          <a:p>
            <a:pPr indent="0" lvl="0" marL="0" rtl="0" algn="l">
              <a:spcBef>
                <a:spcPts val="360"/>
              </a:spcBef>
              <a:spcAft>
                <a:spcPts val="0"/>
              </a:spcAft>
              <a:buNone/>
            </a:pPr>
            <a:r>
              <a:t/>
            </a:r>
            <a:endParaRPr sz="1900">
              <a:solidFill>
                <a:srgbClr val="292929"/>
              </a:solidFill>
              <a:highlight>
                <a:srgbClr val="FFFFFF"/>
              </a:highlight>
              <a:latin typeface="Times New Roman"/>
              <a:ea typeface="Times New Roman"/>
              <a:cs typeface="Times New Roman"/>
              <a:sym typeface="Times New Roman"/>
            </a:endParaRPr>
          </a:p>
          <a:p>
            <a:pPr indent="0" lvl="0" marL="0" rtl="0" algn="l">
              <a:spcBef>
                <a:spcPts val="360"/>
              </a:spcBef>
              <a:spcAft>
                <a:spcPts val="0"/>
              </a:spcAft>
              <a:buNone/>
            </a:pPr>
            <a:r>
              <a:t/>
            </a:r>
            <a:endParaRPr b="1" sz="3400">
              <a:latin typeface="Times New Roman"/>
              <a:ea typeface="Times New Roman"/>
              <a:cs typeface="Times New Roman"/>
              <a:sym typeface="Times New Roman"/>
            </a:endParaRPr>
          </a:p>
        </p:txBody>
      </p:sp>
      <p:pic>
        <p:nvPicPr>
          <p:cNvPr descr="pes logo.png" id="747" name="Google Shape;747;p74"/>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748" name="Google Shape;748;p74"/>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749" name="Google Shape;749;p74"/>
          <p:cNvSpPr txBox="1"/>
          <p:nvPr>
            <p:ph idx="11" type="ftr"/>
          </p:nvPr>
        </p:nvSpPr>
        <p:spPr>
          <a:xfrm>
            <a:off x="2911975" y="6249329"/>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Clr>
                <a:schemeClr val="dk1"/>
              </a:buClr>
              <a:buSzPts val="1400"/>
              <a:buFont typeface="Arial"/>
              <a:buNone/>
            </a:pPr>
            <a:r>
              <a:rPr lang="en-US">
                <a:solidFill>
                  <a:schemeClr val="dk1"/>
                </a:solidFill>
                <a:latin typeface="Times New Roman"/>
                <a:ea typeface="Times New Roman"/>
                <a:cs typeface="Times New Roman"/>
                <a:sym typeface="Times New Roman"/>
              </a:rPr>
              <a:t>Intelligent  caching in edge networks</a:t>
            </a:r>
            <a:endParaRPr>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a:p>
        </p:txBody>
      </p:sp>
      <p:sp>
        <p:nvSpPr>
          <p:cNvPr id="750" name="Google Shape;750;p74"/>
          <p:cNvSpPr txBox="1"/>
          <p:nvPr>
            <p:ph idx="10" type="dt"/>
          </p:nvPr>
        </p:nvSpPr>
        <p:spPr>
          <a:xfrm>
            <a:off x="244975" y="6249329"/>
            <a:ext cx="21336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02</a:t>
            </a:r>
            <a:r>
              <a:rPr lang="en-US">
                <a:solidFill>
                  <a:schemeClr val="dk1"/>
                </a:solidFill>
                <a:latin typeface="Times New Roman"/>
                <a:ea typeface="Times New Roman"/>
                <a:cs typeface="Times New Roman"/>
                <a:sym typeface="Times New Roman"/>
              </a:rPr>
              <a:t>/05/2021</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u="sng">
                <a:latin typeface="Times New Roman"/>
                <a:ea typeface="Times New Roman"/>
                <a:cs typeface="Times New Roman"/>
                <a:sym typeface="Times New Roman"/>
              </a:rPr>
              <a:t>Methodology </a:t>
            </a:r>
            <a:br>
              <a:rPr lang="en-US" u="sng">
                <a:latin typeface="Times New Roman"/>
                <a:ea typeface="Times New Roman"/>
                <a:cs typeface="Times New Roman"/>
                <a:sym typeface="Times New Roman"/>
              </a:rPr>
            </a:br>
            <a:endParaRPr u="sng">
              <a:latin typeface="Times New Roman"/>
              <a:ea typeface="Times New Roman"/>
              <a:cs typeface="Times New Roman"/>
              <a:sym typeface="Times New Roman"/>
            </a:endParaRPr>
          </a:p>
        </p:txBody>
      </p:sp>
      <p:sp>
        <p:nvSpPr>
          <p:cNvPr id="756" name="Google Shape;756;p7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360"/>
              </a:spcBef>
              <a:spcAft>
                <a:spcPts val="0"/>
              </a:spcAft>
              <a:buSzPts val="2400"/>
              <a:buFont typeface="Times New Roman"/>
              <a:buAutoNum type="arabicPeriod"/>
            </a:pPr>
            <a:r>
              <a:rPr lang="en-US" sz="2400">
                <a:latin typeface="Times New Roman"/>
                <a:ea typeface="Times New Roman"/>
                <a:cs typeface="Times New Roman"/>
                <a:sym typeface="Times New Roman"/>
              </a:rPr>
              <a:t>Preprocessed dataset is run on different caching algorithms in order to understand its behaviour.</a:t>
            </a:r>
            <a:endParaRPr sz="2400">
              <a:latin typeface="Times New Roman"/>
              <a:ea typeface="Times New Roman"/>
              <a:cs typeface="Times New Roman"/>
              <a:sym typeface="Times New Roman"/>
            </a:endParaRPr>
          </a:p>
          <a:p>
            <a:pPr indent="0" lvl="0" marL="457200" rtl="0" algn="l">
              <a:spcBef>
                <a:spcPts val="360"/>
              </a:spcBef>
              <a:spcAft>
                <a:spcPts val="0"/>
              </a:spcAft>
              <a:buNone/>
            </a:pPr>
            <a:r>
              <a:t/>
            </a:r>
            <a:endParaRPr sz="2400">
              <a:latin typeface="Times New Roman"/>
              <a:ea typeface="Times New Roman"/>
              <a:cs typeface="Times New Roman"/>
              <a:sym typeface="Times New Roman"/>
            </a:endParaRPr>
          </a:p>
          <a:p>
            <a:pPr indent="-381000" lvl="0" marL="457200" rtl="0" algn="l">
              <a:spcBef>
                <a:spcPts val="360"/>
              </a:spcBef>
              <a:spcAft>
                <a:spcPts val="0"/>
              </a:spcAft>
              <a:buSzPts val="2400"/>
              <a:buFont typeface="Times New Roman"/>
              <a:buAutoNum type="arabicPeriod"/>
            </a:pPr>
            <a:r>
              <a:rPr lang="en-US" sz="2400">
                <a:latin typeface="Times New Roman"/>
                <a:ea typeface="Times New Roman"/>
                <a:cs typeface="Times New Roman"/>
                <a:sym typeface="Times New Roman"/>
              </a:rPr>
              <a:t>We tested the performance of </a:t>
            </a:r>
            <a:r>
              <a:rPr lang="en-US" sz="2400">
                <a:latin typeface="Times New Roman"/>
                <a:ea typeface="Times New Roman"/>
                <a:cs typeface="Times New Roman"/>
                <a:sym typeface="Times New Roman"/>
              </a:rPr>
              <a:t>our dataset on the following ML Algorithms: Multiple Regression, MLP and RL</a:t>
            </a:r>
            <a:endParaRPr sz="2400">
              <a:latin typeface="Times New Roman"/>
              <a:ea typeface="Times New Roman"/>
              <a:cs typeface="Times New Roman"/>
              <a:sym typeface="Times New Roman"/>
            </a:endParaRPr>
          </a:p>
          <a:p>
            <a:pPr indent="0" lvl="0" marL="457200" rtl="0" algn="l">
              <a:spcBef>
                <a:spcPts val="360"/>
              </a:spcBef>
              <a:spcAft>
                <a:spcPts val="0"/>
              </a:spcAft>
              <a:buNone/>
            </a:pPr>
            <a:r>
              <a:t/>
            </a:r>
            <a:endParaRPr sz="2400">
              <a:latin typeface="Times New Roman"/>
              <a:ea typeface="Times New Roman"/>
              <a:cs typeface="Times New Roman"/>
              <a:sym typeface="Times New Roman"/>
            </a:endParaRPr>
          </a:p>
          <a:p>
            <a:pPr indent="-381000" lvl="0" marL="457200" rtl="0" algn="l">
              <a:spcBef>
                <a:spcPts val="360"/>
              </a:spcBef>
              <a:spcAft>
                <a:spcPts val="0"/>
              </a:spcAft>
              <a:buSzPts val="2400"/>
              <a:buFont typeface="Times New Roman"/>
              <a:buAutoNum type="arabicPeriod"/>
            </a:pPr>
            <a:r>
              <a:rPr lang="en-US" sz="2400">
                <a:latin typeface="Times New Roman"/>
                <a:ea typeface="Times New Roman"/>
                <a:cs typeface="Times New Roman"/>
                <a:sym typeface="Times New Roman"/>
              </a:rPr>
              <a:t>The best </a:t>
            </a:r>
            <a:r>
              <a:rPr lang="en-US" sz="2400">
                <a:latin typeface="Times New Roman"/>
                <a:ea typeface="Times New Roman"/>
                <a:cs typeface="Times New Roman"/>
                <a:sym typeface="Times New Roman"/>
              </a:rPr>
              <a:t>ML algorithm </a:t>
            </a:r>
            <a:r>
              <a:rPr lang="en-US" sz="2400">
                <a:latin typeface="Times New Roman"/>
                <a:ea typeface="Times New Roman"/>
                <a:cs typeface="Times New Roman"/>
                <a:sym typeface="Times New Roman"/>
              </a:rPr>
              <a:t>will be optimised to reach </a:t>
            </a:r>
            <a:r>
              <a:rPr lang="en-US" sz="2400">
                <a:latin typeface="Times New Roman"/>
                <a:ea typeface="Times New Roman"/>
                <a:cs typeface="Times New Roman"/>
                <a:sym typeface="Times New Roman"/>
              </a:rPr>
              <a:t>better </a:t>
            </a:r>
            <a:r>
              <a:rPr lang="en-US" sz="2400">
                <a:latin typeface="Times New Roman"/>
                <a:ea typeface="Times New Roman"/>
                <a:cs typeface="Times New Roman"/>
                <a:sym typeface="Times New Roman"/>
              </a:rPr>
              <a:t>hit rate than the standard caching algorithms</a:t>
            </a:r>
            <a:endParaRPr sz="2400">
              <a:latin typeface="Times New Roman"/>
              <a:ea typeface="Times New Roman"/>
              <a:cs typeface="Times New Roman"/>
              <a:sym typeface="Times New Roman"/>
            </a:endParaRPr>
          </a:p>
        </p:txBody>
      </p:sp>
      <p:pic>
        <p:nvPicPr>
          <p:cNvPr descr="pes logo.png" id="757" name="Google Shape;757;p75"/>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758" name="Google Shape;758;p75"/>
          <p:cNvPicPr preferRelativeResize="0"/>
          <p:nvPr/>
        </p:nvPicPr>
        <p:blipFill rotWithShape="1">
          <a:blip r:embed="rId4">
            <a:alphaModFix/>
          </a:blip>
          <a:srcRect b="0" l="0" r="0" t="0"/>
          <a:stretch/>
        </p:blipFill>
        <p:spPr>
          <a:xfrm>
            <a:off x="8077200" y="0"/>
            <a:ext cx="1066800" cy="1066800"/>
          </a:xfrm>
          <a:prstGeom prst="rect">
            <a:avLst/>
          </a:prstGeom>
          <a:noFill/>
          <a:ln>
            <a:noFill/>
          </a:ln>
        </p:spPr>
      </p:pic>
      <p:sp>
        <p:nvSpPr>
          <p:cNvPr id="759" name="Google Shape;759;p7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760" name="Google Shape;760;p7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lang="en-US">
                <a:latin typeface="Times New Roman"/>
                <a:ea typeface="Times New Roman"/>
                <a:cs typeface="Times New Roman"/>
                <a:sym typeface="Times New Roman"/>
              </a:rPr>
              <a:t>Intelligent  caching in edge networks</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761" name="Google Shape;761;p7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02/05/2021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u="sng">
                <a:latin typeface="Times New Roman"/>
                <a:ea typeface="Times New Roman"/>
                <a:cs typeface="Times New Roman"/>
                <a:sym typeface="Times New Roman"/>
              </a:rPr>
              <a:t>Problem Statement </a:t>
            </a:r>
            <a:endParaRPr>
              <a:latin typeface="Times New Roman"/>
              <a:ea typeface="Times New Roman"/>
              <a:cs typeface="Times New Roman"/>
              <a:sym typeface="Times New Roman"/>
            </a:endParaRPr>
          </a:p>
        </p:txBody>
      </p:sp>
      <p:sp>
        <p:nvSpPr>
          <p:cNvPr id="248" name="Google Shape;248;p4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7350" lvl="0" marL="457200" rtl="0" algn="l">
              <a:spcBef>
                <a:spcPts val="560"/>
              </a:spcBef>
              <a:spcAft>
                <a:spcPts val="0"/>
              </a:spcAft>
              <a:buSzPts val="2500"/>
              <a:buFont typeface="Times New Roman"/>
              <a:buChar char="•"/>
            </a:pPr>
            <a:r>
              <a:rPr lang="en-US" sz="2500">
                <a:latin typeface="Times New Roman"/>
                <a:ea typeface="Times New Roman"/>
                <a:cs typeface="Times New Roman"/>
                <a:sym typeface="Times New Roman"/>
              </a:rPr>
              <a:t>Caching is done to store any data so that future requests for that data is served faster.</a:t>
            </a:r>
            <a:endParaRPr sz="2500">
              <a:latin typeface="Times New Roman"/>
              <a:ea typeface="Times New Roman"/>
              <a:cs typeface="Times New Roman"/>
              <a:sym typeface="Times New Roman"/>
            </a:endParaRPr>
          </a:p>
          <a:p>
            <a:pPr indent="0" lvl="0" marL="457200" rtl="0" algn="l">
              <a:spcBef>
                <a:spcPts val="560"/>
              </a:spcBef>
              <a:spcAft>
                <a:spcPts val="0"/>
              </a:spcAft>
              <a:buNone/>
            </a:pPr>
            <a:r>
              <a:t/>
            </a:r>
            <a:endParaRPr sz="2500">
              <a:latin typeface="Times New Roman"/>
              <a:ea typeface="Times New Roman"/>
              <a:cs typeface="Times New Roman"/>
              <a:sym typeface="Times New Roman"/>
            </a:endParaRPr>
          </a:p>
          <a:p>
            <a:pPr indent="-387350" lvl="0" marL="457200" rtl="0" algn="l">
              <a:spcBef>
                <a:spcPts val="560"/>
              </a:spcBef>
              <a:spcAft>
                <a:spcPts val="0"/>
              </a:spcAft>
              <a:buSzPts val="2500"/>
              <a:buFont typeface="Times New Roman"/>
              <a:buChar char="•"/>
            </a:pPr>
            <a:r>
              <a:rPr lang="en-US" sz="2500">
                <a:latin typeface="Times New Roman"/>
                <a:ea typeface="Times New Roman"/>
                <a:cs typeface="Times New Roman"/>
                <a:sym typeface="Times New Roman"/>
              </a:rPr>
              <a:t>Caching of web pages, media and files by making use of machine learning techniques to increase the hit rate of the cache.</a:t>
            </a:r>
            <a:endParaRPr sz="2000">
              <a:latin typeface="Times New Roman"/>
              <a:ea typeface="Times New Roman"/>
              <a:cs typeface="Times New Roman"/>
              <a:sym typeface="Times New Roman"/>
            </a:endParaRPr>
          </a:p>
          <a:p>
            <a:pPr indent="0" lvl="0" marL="457200" rtl="0" algn="l">
              <a:spcBef>
                <a:spcPts val="560"/>
              </a:spcBef>
              <a:spcAft>
                <a:spcPts val="0"/>
              </a:spcAft>
              <a:buNone/>
            </a:pPr>
            <a:r>
              <a:t/>
            </a:r>
            <a:endParaRPr sz="2000">
              <a:latin typeface="Times New Roman"/>
              <a:ea typeface="Times New Roman"/>
              <a:cs typeface="Times New Roman"/>
              <a:sym typeface="Times New Roman"/>
            </a:endParaRPr>
          </a:p>
          <a:p>
            <a:pPr indent="0" lvl="0" marL="457200" rtl="0" algn="l">
              <a:spcBef>
                <a:spcPts val="560"/>
              </a:spcBef>
              <a:spcAft>
                <a:spcPts val="0"/>
              </a:spcAft>
              <a:buNone/>
            </a:pPr>
            <a:r>
              <a:t/>
            </a:r>
            <a:endParaRPr sz="2400"/>
          </a:p>
          <a:p>
            <a:pPr indent="0" lvl="0" marL="0" rtl="0" algn="l">
              <a:spcBef>
                <a:spcPts val="560"/>
              </a:spcBef>
              <a:spcAft>
                <a:spcPts val="0"/>
              </a:spcAft>
              <a:buNone/>
            </a:pPr>
            <a:r>
              <a:t/>
            </a:r>
            <a:endParaRPr sz="2400"/>
          </a:p>
          <a:p>
            <a:pPr indent="0" lvl="0" marL="457200" rtl="0" algn="l">
              <a:spcBef>
                <a:spcPts val="560"/>
              </a:spcBef>
              <a:spcAft>
                <a:spcPts val="0"/>
              </a:spcAft>
              <a:buNone/>
            </a:pPr>
            <a:r>
              <a:t/>
            </a:r>
            <a:endParaRPr sz="2400"/>
          </a:p>
          <a:p>
            <a:pPr indent="0" lvl="0" marL="0" rtl="0" algn="l">
              <a:spcBef>
                <a:spcPts val="560"/>
              </a:spcBef>
              <a:spcAft>
                <a:spcPts val="0"/>
              </a:spcAft>
              <a:buNone/>
            </a:pPr>
            <a:r>
              <a:t/>
            </a:r>
            <a:endParaRPr sz="2400"/>
          </a:p>
        </p:txBody>
      </p:sp>
      <p:pic>
        <p:nvPicPr>
          <p:cNvPr descr="pes logo.png" id="249" name="Google Shape;249;p40"/>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250" name="Google Shape;250;p40"/>
          <p:cNvPicPr preferRelativeResize="0"/>
          <p:nvPr/>
        </p:nvPicPr>
        <p:blipFill rotWithShape="1">
          <a:blip r:embed="rId4">
            <a:alphaModFix/>
          </a:blip>
          <a:srcRect b="0" l="0" r="0" t="0"/>
          <a:stretch/>
        </p:blipFill>
        <p:spPr>
          <a:xfrm>
            <a:off x="8077200" y="0"/>
            <a:ext cx="1066800" cy="1066800"/>
          </a:xfrm>
          <a:prstGeom prst="rect">
            <a:avLst/>
          </a:prstGeom>
          <a:noFill/>
          <a:ln>
            <a:noFill/>
          </a:ln>
        </p:spPr>
      </p:pic>
      <p:sp>
        <p:nvSpPr>
          <p:cNvPr id="251" name="Google Shape;251;p4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52" name="Google Shape;252;p4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t/>
            </a:r>
            <a:endParaRPr/>
          </a:p>
          <a:p>
            <a:pPr indent="0" lvl="0" marL="0" rtl="0" algn="ctr">
              <a:spcBef>
                <a:spcPts val="0"/>
              </a:spcBef>
              <a:spcAft>
                <a:spcPts val="0"/>
              </a:spcAft>
              <a:buClr>
                <a:schemeClr val="dk1"/>
              </a:buClr>
              <a:buFont typeface="Arial"/>
              <a:buNone/>
            </a:pPr>
            <a:r>
              <a:rPr lang="en-US">
                <a:latin typeface="Times New Roman"/>
                <a:ea typeface="Times New Roman"/>
                <a:cs typeface="Times New Roman"/>
                <a:sym typeface="Times New Roman"/>
              </a:rPr>
              <a:t>Intelligent  Caching in Edge Networks</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253" name="Google Shape;253;p4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latin typeface="Times New Roman"/>
                <a:ea typeface="Times New Roman"/>
                <a:cs typeface="Times New Roman"/>
                <a:sym typeface="Times New Roman"/>
              </a:rPr>
              <a:t>02/05/2021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u="sng">
                <a:latin typeface="Times New Roman"/>
                <a:ea typeface="Times New Roman"/>
                <a:cs typeface="Times New Roman"/>
                <a:sym typeface="Times New Roman"/>
              </a:rPr>
              <a:t>Literature Review</a:t>
            </a:r>
            <a:endParaRPr/>
          </a:p>
        </p:txBody>
      </p:sp>
      <p:sp>
        <p:nvSpPr>
          <p:cNvPr id="260" name="Google Shape;260;p41"/>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Machine Learning for Network Edge Caching in the Big Data Era</a:t>
            </a:r>
            <a:endParaRPr sz="2000">
              <a:latin typeface="Times New Roman"/>
              <a:ea typeface="Times New Roman"/>
              <a:cs typeface="Times New Roman"/>
              <a:sym typeface="Times New Roman"/>
            </a:endParaRPr>
          </a:p>
          <a:p>
            <a:pPr indent="0" lvl="0" marL="457200" rtl="0" algn="ctr">
              <a:spcBef>
                <a:spcPts val="0"/>
              </a:spcBef>
              <a:spcAft>
                <a:spcPts val="0"/>
              </a:spcAft>
              <a:buNone/>
            </a:pPr>
            <a:r>
              <a:t/>
            </a:r>
            <a:endParaRPr sz="2000">
              <a:latin typeface="Times New Roman"/>
              <a:ea typeface="Times New Roman"/>
              <a:cs typeface="Times New Roman"/>
              <a:sym typeface="Times New Roman"/>
            </a:endParaRPr>
          </a:p>
          <a:p>
            <a:pPr indent="0" lvl="0" marL="914400" rtl="0" algn="ctr">
              <a:spcBef>
                <a:spcPts val="0"/>
              </a:spcBef>
              <a:spcAft>
                <a:spcPts val="0"/>
              </a:spcAft>
              <a:buNone/>
            </a:pPr>
            <a:r>
              <a:t/>
            </a:r>
            <a:endParaRPr sz="2000">
              <a:latin typeface="Times New Roman"/>
              <a:ea typeface="Times New Roman"/>
              <a:cs typeface="Times New Roman"/>
              <a:sym typeface="Times New Roman"/>
            </a:endParaRPr>
          </a:p>
          <a:p>
            <a:pPr indent="-457200" lvl="0" marL="457200" rtl="0" algn="l">
              <a:spcBef>
                <a:spcPts val="0"/>
              </a:spcBef>
              <a:spcAft>
                <a:spcPts val="0"/>
              </a:spcAft>
              <a:buSzPts val="3600"/>
              <a:buFont typeface="Times New Roman"/>
              <a:buChar char="•"/>
            </a:pPr>
            <a:r>
              <a:rPr lang="en-US" sz="2000">
                <a:latin typeface="Times New Roman"/>
                <a:ea typeface="Times New Roman"/>
                <a:cs typeface="Times New Roman"/>
                <a:sym typeface="Times New Roman"/>
              </a:rPr>
              <a:t>Optimizing LeCar and Convolutional Neural Network Approaches for Cache Replacement Policy</a:t>
            </a:r>
            <a:endParaRPr sz="2000">
              <a:latin typeface="Times New Roman"/>
              <a:ea typeface="Times New Roman"/>
              <a:cs typeface="Times New Roman"/>
              <a:sym typeface="Times New Roman"/>
            </a:endParaRPr>
          </a:p>
          <a:p>
            <a:pPr indent="0" lvl="0" marL="457200" rtl="0" algn="ctr">
              <a:spcBef>
                <a:spcPts val="0"/>
              </a:spcBef>
              <a:spcAft>
                <a:spcPts val="0"/>
              </a:spcAft>
              <a:buNone/>
            </a:pPr>
            <a:r>
              <a:t/>
            </a:r>
            <a:endParaRPr sz="2000">
              <a:latin typeface="Times New Roman"/>
              <a:ea typeface="Times New Roman"/>
              <a:cs typeface="Times New Roman"/>
              <a:sym typeface="Times New Roman"/>
            </a:endParaRPr>
          </a:p>
          <a:p>
            <a:pPr indent="-463550" lvl="0" marL="457200" rtl="0" algn="l">
              <a:spcBef>
                <a:spcPts val="0"/>
              </a:spcBef>
              <a:spcAft>
                <a:spcPts val="0"/>
              </a:spcAft>
              <a:buSzPts val="3700"/>
              <a:buFont typeface="Times New Roman"/>
              <a:buChar char="•"/>
            </a:pPr>
            <a:r>
              <a:rPr lang="en-US" sz="2000">
                <a:latin typeface="Times New Roman"/>
                <a:ea typeface="Times New Roman"/>
                <a:cs typeface="Times New Roman"/>
                <a:sym typeface="Times New Roman"/>
              </a:rPr>
              <a:t>Content Popularity Prediction Towards Location-Aware Mobile Edge Caching</a:t>
            </a:r>
            <a:endParaRPr sz="2000">
              <a:latin typeface="Times New Roman"/>
              <a:ea typeface="Times New Roman"/>
              <a:cs typeface="Times New Roman"/>
              <a:sym typeface="Times New Roman"/>
            </a:endParaRPr>
          </a:p>
          <a:p>
            <a:pPr indent="0" lvl="0" marL="457200" rtl="0" algn="ctr">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360"/>
              </a:spcBef>
              <a:spcAft>
                <a:spcPts val="0"/>
              </a:spcAft>
              <a:buNone/>
            </a:pPr>
            <a:r>
              <a:t/>
            </a:r>
            <a:endParaRPr sz="2000"/>
          </a:p>
        </p:txBody>
      </p:sp>
      <p:sp>
        <p:nvSpPr>
          <p:cNvPr id="261" name="Google Shape;261;p4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pes logo.png" id="262" name="Google Shape;262;p41"/>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263" name="Google Shape;263;p41"/>
          <p:cNvPicPr preferRelativeResize="0"/>
          <p:nvPr/>
        </p:nvPicPr>
        <p:blipFill rotWithShape="1">
          <a:blip r:embed="rId4">
            <a:alphaModFix/>
          </a:blip>
          <a:srcRect b="0" l="0" r="0" t="0"/>
          <a:stretch/>
        </p:blipFill>
        <p:spPr>
          <a:xfrm>
            <a:off x="8077200" y="0"/>
            <a:ext cx="1066800" cy="1066800"/>
          </a:xfrm>
          <a:prstGeom prst="rect">
            <a:avLst/>
          </a:prstGeom>
          <a:noFill/>
          <a:ln>
            <a:noFill/>
          </a:ln>
        </p:spPr>
      </p:pic>
      <p:sp>
        <p:nvSpPr>
          <p:cNvPr id="264" name="Google Shape;264;p41"/>
          <p:cNvSpPr txBox="1"/>
          <p:nvPr/>
        </p:nvSpPr>
        <p:spPr>
          <a:xfrm>
            <a:off x="218200" y="63088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888888"/>
                </a:solidFill>
                <a:latin typeface="Times New Roman"/>
                <a:ea typeface="Times New Roman"/>
                <a:cs typeface="Times New Roman"/>
                <a:sym typeface="Times New Roman"/>
              </a:rPr>
              <a:t>02/05/2021</a:t>
            </a:r>
            <a:endParaRPr/>
          </a:p>
        </p:txBody>
      </p:sp>
      <p:sp>
        <p:nvSpPr>
          <p:cNvPr id="265" name="Google Shape;265;p41"/>
          <p:cNvSpPr txBox="1"/>
          <p:nvPr/>
        </p:nvSpPr>
        <p:spPr>
          <a:xfrm>
            <a:off x="2805525" y="6124050"/>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200">
              <a:solidFill>
                <a:srgbClr val="888888"/>
              </a:solidFill>
              <a:latin typeface="Calibri"/>
              <a:ea typeface="Calibri"/>
              <a:cs typeface="Calibri"/>
              <a:sym typeface="Calibri"/>
            </a:endParaRPr>
          </a:p>
          <a:p>
            <a:pPr indent="0" lvl="0" marL="0" rtl="0" algn="ctr">
              <a:spcBef>
                <a:spcPts val="0"/>
              </a:spcBef>
              <a:spcAft>
                <a:spcPts val="0"/>
              </a:spcAft>
              <a:buNone/>
            </a:pPr>
            <a:r>
              <a:rPr lang="en-US" sz="1200">
                <a:solidFill>
                  <a:srgbClr val="888888"/>
                </a:solidFill>
                <a:latin typeface="Times New Roman"/>
                <a:ea typeface="Times New Roman"/>
                <a:cs typeface="Times New Roman"/>
                <a:sym typeface="Times New Roman"/>
              </a:rPr>
              <a:t>Intelligent  Caching in Edge Networks</a:t>
            </a:r>
            <a:endParaRPr sz="1200">
              <a:solidFill>
                <a:srgbClr val="888888"/>
              </a:solidFill>
              <a:latin typeface="Times New Roman"/>
              <a:ea typeface="Times New Roman"/>
              <a:cs typeface="Times New Roman"/>
              <a:sym typeface="Times New Roman"/>
            </a:endParaRPr>
          </a:p>
          <a:p>
            <a:pPr indent="0" lvl="0" marL="0" rtl="0" algn="ctr">
              <a:spcBef>
                <a:spcPts val="0"/>
              </a:spcBef>
              <a:spcAft>
                <a:spcPts val="0"/>
              </a:spcAft>
              <a:buNone/>
            </a:pPr>
            <a:r>
              <a:t/>
            </a:r>
            <a:endParaRPr sz="1200">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u="sng">
                <a:latin typeface="Times New Roman"/>
                <a:ea typeface="Times New Roman"/>
                <a:cs typeface="Times New Roman"/>
                <a:sym typeface="Times New Roman"/>
              </a:rPr>
              <a:t>Objective</a:t>
            </a:r>
            <a:r>
              <a:rPr lang="en-US" u="sng">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271" name="Google Shape;271;p42"/>
          <p:cNvSpPr txBox="1"/>
          <p:nvPr>
            <p:ph idx="1" type="body"/>
          </p:nvPr>
        </p:nvSpPr>
        <p:spPr>
          <a:xfrm>
            <a:off x="457200" y="1600200"/>
            <a:ext cx="8229600" cy="4519200"/>
          </a:xfrm>
          <a:prstGeom prst="rect">
            <a:avLst/>
          </a:prstGeom>
          <a:noFill/>
          <a:ln>
            <a:noFill/>
          </a:ln>
        </p:spPr>
        <p:txBody>
          <a:bodyPr anchorCtr="0" anchor="t" bIns="45700" lIns="91425" spcFirstLastPara="1" rIns="91425" wrap="square" tIns="45700">
            <a:noAutofit/>
          </a:bodyPr>
          <a:lstStyle/>
          <a:p>
            <a:pPr indent="-387350" lvl="0" marL="457200" rtl="0" algn="l">
              <a:spcBef>
                <a:spcPts val="560"/>
              </a:spcBef>
              <a:spcAft>
                <a:spcPts val="0"/>
              </a:spcAft>
              <a:buSzPts val="2500"/>
              <a:buFont typeface="Times New Roman"/>
              <a:buAutoNum type="arabicPeriod"/>
            </a:pPr>
            <a:r>
              <a:rPr lang="en-US" sz="2500">
                <a:latin typeface="Times New Roman"/>
                <a:ea typeface="Times New Roman"/>
                <a:cs typeface="Times New Roman"/>
                <a:sym typeface="Times New Roman"/>
              </a:rPr>
              <a:t>Caching is done to store requests such as web pages, media, files so that the future requests can be served faster.</a:t>
            </a:r>
            <a:endParaRPr sz="2500">
              <a:latin typeface="Times New Roman"/>
              <a:ea typeface="Times New Roman"/>
              <a:cs typeface="Times New Roman"/>
              <a:sym typeface="Times New Roman"/>
            </a:endParaRPr>
          </a:p>
          <a:p>
            <a:pPr indent="0" lvl="0" marL="914400" rtl="0" algn="l">
              <a:spcBef>
                <a:spcPts val="560"/>
              </a:spcBef>
              <a:spcAft>
                <a:spcPts val="0"/>
              </a:spcAft>
              <a:buNone/>
            </a:pPr>
            <a:r>
              <a:t/>
            </a:r>
            <a:endParaRPr sz="2000">
              <a:latin typeface="Times New Roman"/>
              <a:ea typeface="Times New Roman"/>
              <a:cs typeface="Times New Roman"/>
              <a:sym typeface="Times New Roman"/>
            </a:endParaRPr>
          </a:p>
          <a:p>
            <a:pPr indent="-381000" lvl="0" marL="457200" rtl="0" algn="l">
              <a:spcBef>
                <a:spcPts val="640"/>
              </a:spcBef>
              <a:spcAft>
                <a:spcPts val="0"/>
              </a:spcAft>
              <a:buSzPts val="2400"/>
              <a:buFont typeface="Times New Roman"/>
              <a:buAutoNum type="arabicPeriod"/>
            </a:pPr>
            <a:r>
              <a:rPr lang="en-US" sz="2400">
                <a:latin typeface="Times New Roman"/>
                <a:ea typeface="Times New Roman"/>
                <a:cs typeface="Times New Roman"/>
                <a:sym typeface="Times New Roman"/>
              </a:rPr>
              <a:t>Caching is done to decrease load on core networks</a:t>
            </a:r>
            <a:endParaRPr sz="2400">
              <a:latin typeface="Times New Roman"/>
              <a:ea typeface="Times New Roman"/>
              <a:cs typeface="Times New Roman"/>
              <a:sym typeface="Times New Roman"/>
            </a:endParaRPr>
          </a:p>
          <a:p>
            <a:pPr indent="0" lvl="0" marL="457200" rtl="0" algn="l">
              <a:spcBef>
                <a:spcPts val="640"/>
              </a:spcBef>
              <a:spcAft>
                <a:spcPts val="0"/>
              </a:spcAft>
              <a:buNone/>
            </a:pPr>
            <a:r>
              <a:t/>
            </a:r>
            <a:endParaRPr sz="2400">
              <a:latin typeface="Times New Roman"/>
              <a:ea typeface="Times New Roman"/>
              <a:cs typeface="Times New Roman"/>
              <a:sym typeface="Times New Roman"/>
            </a:endParaRPr>
          </a:p>
          <a:p>
            <a:pPr indent="-381000" lvl="0" marL="457200" rtl="0" algn="l">
              <a:spcBef>
                <a:spcPts val="640"/>
              </a:spcBef>
              <a:spcAft>
                <a:spcPts val="0"/>
              </a:spcAft>
              <a:buSzPts val="2400"/>
              <a:buFont typeface="Times New Roman"/>
              <a:buAutoNum type="arabicPeriod"/>
            </a:pPr>
            <a:r>
              <a:rPr lang="en-US" sz="2400">
                <a:latin typeface="Times New Roman"/>
                <a:ea typeface="Times New Roman"/>
                <a:cs typeface="Times New Roman"/>
                <a:sym typeface="Times New Roman"/>
              </a:rPr>
              <a:t>Maximum utilization of the space and time.</a:t>
            </a:r>
            <a:endParaRPr sz="2400">
              <a:latin typeface="Times New Roman"/>
              <a:ea typeface="Times New Roman"/>
              <a:cs typeface="Times New Roman"/>
              <a:sym typeface="Times New Roman"/>
            </a:endParaRPr>
          </a:p>
          <a:p>
            <a:pPr indent="0" lvl="0" marL="457200" rtl="0" algn="l">
              <a:spcBef>
                <a:spcPts val="640"/>
              </a:spcBef>
              <a:spcAft>
                <a:spcPts val="0"/>
              </a:spcAft>
              <a:buNone/>
            </a:pPr>
            <a:r>
              <a:t/>
            </a:r>
            <a:endParaRPr sz="2400">
              <a:latin typeface="Times New Roman"/>
              <a:ea typeface="Times New Roman"/>
              <a:cs typeface="Times New Roman"/>
              <a:sym typeface="Times New Roman"/>
            </a:endParaRPr>
          </a:p>
          <a:p>
            <a:pPr indent="-381000" lvl="0" marL="457200" rtl="0" algn="l">
              <a:spcBef>
                <a:spcPts val="640"/>
              </a:spcBef>
              <a:spcAft>
                <a:spcPts val="0"/>
              </a:spcAft>
              <a:buSzPts val="2400"/>
              <a:buFont typeface="Times New Roman"/>
              <a:buAutoNum type="arabicPeriod"/>
            </a:pPr>
            <a:r>
              <a:rPr lang="en-US" sz="2400">
                <a:latin typeface="Times New Roman"/>
                <a:ea typeface="Times New Roman"/>
                <a:cs typeface="Times New Roman"/>
                <a:sym typeface="Times New Roman"/>
              </a:rPr>
              <a:t>We are aiming to implement our model in edge networks and   near gateways router.</a:t>
            </a:r>
            <a:endParaRPr sz="2400">
              <a:latin typeface="Times New Roman"/>
              <a:ea typeface="Times New Roman"/>
              <a:cs typeface="Times New Roman"/>
              <a:sym typeface="Times New Roman"/>
            </a:endParaRPr>
          </a:p>
          <a:p>
            <a:pPr indent="0" lvl="0" marL="0" rtl="0" algn="l">
              <a:spcBef>
                <a:spcPts val="640"/>
              </a:spcBef>
              <a:spcAft>
                <a:spcPts val="0"/>
              </a:spcAft>
              <a:buNone/>
            </a:pPr>
            <a:r>
              <a:t/>
            </a:r>
            <a:endParaRPr sz="2400">
              <a:latin typeface="Times New Roman"/>
              <a:ea typeface="Times New Roman"/>
              <a:cs typeface="Times New Roman"/>
              <a:sym typeface="Times New Roman"/>
            </a:endParaRPr>
          </a:p>
          <a:p>
            <a:pPr indent="0" lvl="0" marL="0" rtl="0" algn="l">
              <a:spcBef>
                <a:spcPts val="640"/>
              </a:spcBef>
              <a:spcAft>
                <a:spcPts val="0"/>
              </a:spcAft>
              <a:buNone/>
            </a:pPr>
            <a:r>
              <a:t/>
            </a:r>
            <a:endParaRPr sz="2400">
              <a:latin typeface="Times New Roman"/>
              <a:ea typeface="Times New Roman"/>
              <a:cs typeface="Times New Roman"/>
              <a:sym typeface="Times New Roman"/>
            </a:endParaRPr>
          </a:p>
          <a:p>
            <a:pPr indent="0" lvl="0" marL="457200" rtl="0" algn="l">
              <a:spcBef>
                <a:spcPts val="560"/>
              </a:spcBef>
              <a:spcAft>
                <a:spcPts val="0"/>
              </a:spcAft>
              <a:buNone/>
            </a:pPr>
            <a:r>
              <a:t/>
            </a:r>
            <a:endParaRPr sz="2400"/>
          </a:p>
          <a:p>
            <a:pPr indent="0" lvl="0" marL="0" rtl="0" algn="l">
              <a:spcBef>
                <a:spcPts val="560"/>
              </a:spcBef>
              <a:spcAft>
                <a:spcPts val="0"/>
              </a:spcAft>
              <a:buNone/>
            </a:pPr>
            <a:r>
              <a:t/>
            </a:r>
            <a:endParaRPr sz="2400"/>
          </a:p>
        </p:txBody>
      </p:sp>
      <p:pic>
        <p:nvPicPr>
          <p:cNvPr descr="pes logo.png" id="272" name="Google Shape;272;p42"/>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273" name="Google Shape;273;p42"/>
          <p:cNvPicPr preferRelativeResize="0"/>
          <p:nvPr/>
        </p:nvPicPr>
        <p:blipFill rotWithShape="1">
          <a:blip r:embed="rId4">
            <a:alphaModFix/>
          </a:blip>
          <a:srcRect b="0" l="0" r="0" t="0"/>
          <a:stretch/>
        </p:blipFill>
        <p:spPr>
          <a:xfrm>
            <a:off x="8077200" y="0"/>
            <a:ext cx="1066800" cy="1066800"/>
          </a:xfrm>
          <a:prstGeom prst="rect">
            <a:avLst/>
          </a:prstGeom>
          <a:noFill/>
          <a:ln>
            <a:noFill/>
          </a:ln>
        </p:spPr>
      </p:pic>
      <p:sp>
        <p:nvSpPr>
          <p:cNvPr id="274" name="Google Shape;274;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5" name="Google Shape;275;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lang="en-US">
                <a:latin typeface="Times New Roman"/>
                <a:ea typeface="Times New Roman"/>
                <a:cs typeface="Times New Roman"/>
                <a:sym typeface="Times New Roman"/>
              </a:rPr>
              <a:t>Intelligent Caching in Edge Networks</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76" name="Google Shape;276;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02/05/2021</a:t>
            </a:r>
            <a:endParaRPr sz="14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u="sng">
                <a:latin typeface="Times New Roman"/>
                <a:ea typeface="Times New Roman"/>
                <a:cs typeface="Times New Roman"/>
                <a:sym typeface="Times New Roman"/>
              </a:rPr>
              <a:t>Dataset</a:t>
            </a:r>
            <a:endParaRPr u="sng">
              <a:latin typeface="Times New Roman"/>
              <a:ea typeface="Times New Roman"/>
              <a:cs typeface="Times New Roman"/>
              <a:sym typeface="Times New Roman"/>
            </a:endParaRPr>
          </a:p>
        </p:txBody>
      </p:sp>
      <p:sp>
        <p:nvSpPr>
          <p:cNvPr id="283" name="Google Shape;283;p43"/>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Font typeface="Times New Roman"/>
              <a:buAutoNum type="arabicPeriod"/>
            </a:pPr>
            <a:r>
              <a:rPr lang="en-US">
                <a:latin typeface="Times New Roman"/>
                <a:ea typeface="Times New Roman"/>
                <a:cs typeface="Times New Roman"/>
                <a:sym typeface="Times New Roman"/>
              </a:rPr>
              <a:t>The dataset was collected from Wireshark open source tool</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342900" lvl="0" marL="457200" rtl="0" algn="l">
              <a:spcBef>
                <a:spcPts val="360"/>
              </a:spcBef>
              <a:spcAft>
                <a:spcPts val="0"/>
              </a:spcAft>
              <a:buSzPts val="1800"/>
              <a:buFont typeface="Times New Roman"/>
              <a:buAutoNum type="arabicPeriod"/>
            </a:pPr>
            <a:r>
              <a:rPr lang="en-US">
                <a:latin typeface="Times New Roman"/>
                <a:ea typeface="Times New Roman"/>
                <a:cs typeface="Times New Roman"/>
                <a:sym typeface="Times New Roman"/>
              </a:rPr>
              <a:t>The packets were captured over WLAN</a:t>
            </a:r>
            <a:endParaRPr>
              <a:latin typeface="Times New Roman"/>
              <a:ea typeface="Times New Roman"/>
              <a:cs typeface="Times New Roman"/>
              <a:sym typeface="Times New Roman"/>
            </a:endParaRPr>
          </a:p>
          <a:p>
            <a:pPr indent="0" lvl="0" marL="457200" rtl="0" algn="l">
              <a:spcBef>
                <a:spcPts val="360"/>
              </a:spcBef>
              <a:spcAft>
                <a:spcPts val="0"/>
              </a:spcAft>
              <a:buNone/>
            </a:pPr>
            <a:r>
              <a:t/>
            </a:r>
            <a:endParaRPr>
              <a:latin typeface="Times New Roman"/>
              <a:ea typeface="Times New Roman"/>
              <a:cs typeface="Times New Roman"/>
              <a:sym typeface="Times New Roman"/>
            </a:endParaRPr>
          </a:p>
          <a:p>
            <a:pPr indent="-342900" lvl="0" marL="457200" rtl="0" algn="l">
              <a:spcBef>
                <a:spcPts val="360"/>
              </a:spcBef>
              <a:spcAft>
                <a:spcPts val="0"/>
              </a:spcAft>
              <a:buSzPts val="1800"/>
              <a:buFont typeface="Times New Roman"/>
              <a:buAutoNum type="arabicPeriod"/>
            </a:pPr>
            <a:r>
              <a:rPr lang="en-US">
                <a:latin typeface="Times New Roman"/>
                <a:ea typeface="Times New Roman"/>
                <a:cs typeface="Times New Roman"/>
                <a:sym typeface="Times New Roman"/>
              </a:rPr>
              <a:t>Dataset consists of FTP and HTTP requests.</a:t>
            </a:r>
            <a:endParaRPr>
              <a:latin typeface="Times New Roman"/>
              <a:ea typeface="Times New Roman"/>
              <a:cs typeface="Times New Roman"/>
              <a:sym typeface="Times New Roman"/>
            </a:endParaRPr>
          </a:p>
          <a:p>
            <a:pPr indent="0" lvl="0" marL="457200" rtl="0" algn="l">
              <a:spcBef>
                <a:spcPts val="360"/>
              </a:spcBef>
              <a:spcAft>
                <a:spcPts val="0"/>
              </a:spcAft>
              <a:buNone/>
            </a:pPr>
            <a:r>
              <a:t/>
            </a:r>
            <a:endParaRPr>
              <a:latin typeface="Times New Roman"/>
              <a:ea typeface="Times New Roman"/>
              <a:cs typeface="Times New Roman"/>
              <a:sym typeface="Times New Roman"/>
            </a:endParaRPr>
          </a:p>
          <a:p>
            <a:pPr indent="0" lvl="0" marL="457200" rtl="0" algn="l">
              <a:spcBef>
                <a:spcPts val="360"/>
              </a:spcBef>
              <a:spcAft>
                <a:spcPts val="0"/>
              </a:spcAft>
              <a:buNone/>
            </a:pPr>
            <a:r>
              <a:t/>
            </a:r>
            <a:endParaRPr>
              <a:latin typeface="Times New Roman"/>
              <a:ea typeface="Times New Roman"/>
              <a:cs typeface="Times New Roman"/>
              <a:sym typeface="Times New Roman"/>
            </a:endParaRPr>
          </a:p>
        </p:txBody>
      </p:sp>
      <p:sp>
        <p:nvSpPr>
          <p:cNvPr id="284" name="Google Shape;284;p4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pes logo.png" id="285" name="Google Shape;285;p43"/>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286" name="Google Shape;286;p43"/>
          <p:cNvPicPr preferRelativeResize="0"/>
          <p:nvPr/>
        </p:nvPicPr>
        <p:blipFill rotWithShape="1">
          <a:blip r:embed="rId4">
            <a:alphaModFix/>
          </a:blip>
          <a:srcRect b="0" l="0" r="0" t="0"/>
          <a:stretch/>
        </p:blipFill>
        <p:spPr>
          <a:xfrm>
            <a:off x="8077200" y="0"/>
            <a:ext cx="1066800" cy="1066800"/>
          </a:xfrm>
          <a:prstGeom prst="rect">
            <a:avLst/>
          </a:prstGeom>
          <a:noFill/>
          <a:ln>
            <a:noFill/>
          </a:ln>
        </p:spPr>
      </p:pic>
      <p:sp>
        <p:nvSpPr>
          <p:cNvPr id="287" name="Google Shape;287;p4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8" name="Google Shape;288;p4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t/>
            </a:r>
            <a:endParaRPr/>
          </a:p>
          <a:p>
            <a:pPr indent="0" lvl="0" marL="0" rtl="0" algn="ctr">
              <a:spcBef>
                <a:spcPts val="0"/>
              </a:spcBef>
              <a:spcAft>
                <a:spcPts val="0"/>
              </a:spcAft>
              <a:buClr>
                <a:schemeClr val="dk1"/>
              </a:buClr>
              <a:buFont typeface="Arial"/>
              <a:buNone/>
            </a:pPr>
            <a:r>
              <a:rPr lang="en-US">
                <a:latin typeface="Times New Roman"/>
                <a:ea typeface="Times New Roman"/>
                <a:cs typeface="Times New Roman"/>
                <a:sym typeface="Times New Roman"/>
              </a:rPr>
              <a:t>Intelligent Caching in Edge Networks</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289" name="Google Shape;289;p4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02/05/2021</a:t>
            </a:r>
            <a:endParaRPr sz="14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401250" y="162745"/>
            <a:ext cx="8229600" cy="668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sz="4800" u="sng">
              <a:solidFill>
                <a:srgbClr val="000000"/>
              </a:solidFill>
              <a:latin typeface="Times New Roman"/>
              <a:ea typeface="Times New Roman"/>
              <a:cs typeface="Times New Roman"/>
              <a:sym typeface="Times New Roman"/>
            </a:endParaRPr>
          </a:p>
          <a:p>
            <a:pPr indent="0" lvl="0" marL="0" rtl="0" algn="ctr">
              <a:spcBef>
                <a:spcPts val="0"/>
              </a:spcBef>
              <a:spcAft>
                <a:spcPts val="0"/>
              </a:spcAft>
              <a:buClr>
                <a:srgbClr val="000000"/>
              </a:buClr>
              <a:buSzPts val="1400"/>
              <a:buFont typeface="Arial"/>
              <a:buNone/>
            </a:pPr>
            <a:r>
              <a:rPr lang="en-US" sz="4800" u="sng">
                <a:solidFill>
                  <a:srgbClr val="000000"/>
                </a:solidFill>
                <a:latin typeface="Times New Roman"/>
                <a:ea typeface="Times New Roman"/>
                <a:cs typeface="Times New Roman"/>
                <a:sym typeface="Times New Roman"/>
              </a:rPr>
              <a:t>Captured Dataset</a:t>
            </a:r>
            <a:endParaRPr sz="4800" u="sng">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296" name="Google Shape;296;p4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97" name="Google Shape;297;p44"/>
          <p:cNvPicPr preferRelativeResize="0"/>
          <p:nvPr/>
        </p:nvPicPr>
        <p:blipFill>
          <a:blip r:embed="rId3">
            <a:alphaModFix/>
          </a:blip>
          <a:stretch>
            <a:fillRect/>
          </a:stretch>
        </p:blipFill>
        <p:spPr>
          <a:xfrm>
            <a:off x="223800" y="1721438"/>
            <a:ext cx="8584501" cy="4649512"/>
          </a:xfrm>
          <a:prstGeom prst="rect">
            <a:avLst/>
          </a:prstGeom>
          <a:noFill/>
          <a:ln>
            <a:noFill/>
          </a:ln>
        </p:spPr>
      </p:pic>
      <p:sp>
        <p:nvSpPr>
          <p:cNvPr id="298" name="Google Shape;298;p44"/>
          <p:cNvSpPr txBox="1"/>
          <p:nvPr/>
        </p:nvSpPr>
        <p:spPr>
          <a:xfrm>
            <a:off x="367675" y="1087050"/>
            <a:ext cx="8152800" cy="5232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Times New Roman"/>
              <a:buChar char="●"/>
            </a:pPr>
            <a:r>
              <a:rPr b="1" lang="en-US" sz="2200">
                <a:latin typeface="Times New Roman"/>
                <a:ea typeface="Times New Roman"/>
                <a:cs typeface="Times New Roman"/>
                <a:sym typeface="Times New Roman"/>
              </a:rPr>
              <a:t>HTTP GET packets</a:t>
            </a:r>
            <a:endParaRPr b="1" sz="2200">
              <a:latin typeface="Times New Roman"/>
              <a:ea typeface="Times New Roman"/>
              <a:cs typeface="Times New Roman"/>
              <a:sym typeface="Times New Roman"/>
            </a:endParaRPr>
          </a:p>
        </p:txBody>
      </p:sp>
      <p:pic>
        <p:nvPicPr>
          <p:cNvPr descr="pes logo.png" id="299" name="Google Shape;299;p44"/>
          <p:cNvPicPr preferRelativeResize="0"/>
          <p:nvPr/>
        </p:nvPicPr>
        <p:blipFill rotWithShape="1">
          <a:blip r:embed="rId4">
            <a:alphaModFix/>
          </a:blip>
          <a:srcRect b="0" l="0" r="0" t="0"/>
          <a:stretch/>
        </p:blipFill>
        <p:spPr>
          <a:xfrm>
            <a:off x="0" y="0"/>
            <a:ext cx="1143000" cy="1143000"/>
          </a:xfrm>
          <a:prstGeom prst="rect">
            <a:avLst/>
          </a:prstGeom>
          <a:noFill/>
          <a:ln>
            <a:noFill/>
          </a:ln>
        </p:spPr>
      </p:pic>
      <p:pic>
        <p:nvPicPr>
          <p:cNvPr descr="C:\Users\rajsekar\Pictures\ECE LOGO.jpg" id="300" name="Google Shape;300;p44"/>
          <p:cNvPicPr preferRelativeResize="0"/>
          <p:nvPr/>
        </p:nvPicPr>
        <p:blipFill rotWithShape="1">
          <a:blip r:embed="rId5">
            <a:alphaModFix/>
          </a:blip>
          <a:srcRect b="0" l="0" r="0" t="0"/>
          <a:stretch/>
        </p:blipFill>
        <p:spPr>
          <a:xfrm>
            <a:off x="8077200" y="0"/>
            <a:ext cx="1066800" cy="1066800"/>
          </a:xfrm>
          <a:prstGeom prst="rect">
            <a:avLst/>
          </a:prstGeom>
          <a:noFill/>
          <a:ln>
            <a:noFill/>
          </a:ln>
        </p:spPr>
      </p:pic>
      <p:sp>
        <p:nvSpPr>
          <p:cNvPr id="301" name="Google Shape;301;p44"/>
          <p:cNvSpPr txBox="1"/>
          <p:nvPr/>
        </p:nvSpPr>
        <p:spPr>
          <a:xfrm>
            <a:off x="0" y="640595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888888"/>
                </a:solidFill>
                <a:latin typeface="Times New Roman"/>
                <a:ea typeface="Times New Roman"/>
                <a:cs typeface="Times New Roman"/>
                <a:sym typeface="Times New Roman"/>
              </a:rPr>
              <a:t>02/05/2021</a:t>
            </a:r>
            <a:endParaRPr>
              <a:solidFill>
                <a:schemeClr val="dk1"/>
              </a:solidFill>
            </a:endParaRPr>
          </a:p>
          <a:p>
            <a:pPr indent="0" lvl="0" marL="0" rtl="0" algn="l">
              <a:spcBef>
                <a:spcPts val="0"/>
              </a:spcBef>
              <a:spcAft>
                <a:spcPts val="0"/>
              </a:spcAft>
              <a:buNone/>
            </a:pPr>
            <a:r>
              <a:t/>
            </a:r>
            <a:endParaRPr sz="1200">
              <a:solidFill>
                <a:srgbClr val="888888"/>
              </a:solidFill>
              <a:latin typeface="Calibri"/>
              <a:ea typeface="Calibri"/>
              <a:cs typeface="Calibri"/>
              <a:sym typeface="Calibri"/>
            </a:endParaRPr>
          </a:p>
        </p:txBody>
      </p:sp>
      <p:sp>
        <p:nvSpPr>
          <p:cNvPr id="302" name="Google Shape;302;p44"/>
          <p:cNvSpPr txBox="1"/>
          <p:nvPr/>
        </p:nvSpPr>
        <p:spPr>
          <a:xfrm>
            <a:off x="3276600" y="6169450"/>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200">
              <a:solidFill>
                <a:srgbClr val="888888"/>
              </a:solidFill>
              <a:latin typeface="Calibri"/>
              <a:ea typeface="Calibri"/>
              <a:cs typeface="Calibri"/>
              <a:sym typeface="Calibri"/>
            </a:endParaRPr>
          </a:p>
          <a:p>
            <a:pPr indent="0" lvl="0" marL="0" rtl="0" algn="ctr">
              <a:spcBef>
                <a:spcPts val="0"/>
              </a:spcBef>
              <a:spcAft>
                <a:spcPts val="0"/>
              </a:spcAft>
              <a:buNone/>
            </a:pPr>
            <a:r>
              <a:rPr lang="en-US" sz="1200">
                <a:solidFill>
                  <a:srgbClr val="888888"/>
                </a:solidFill>
                <a:latin typeface="Times New Roman"/>
                <a:ea typeface="Times New Roman"/>
                <a:cs typeface="Times New Roman"/>
                <a:sym typeface="Times New Roman"/>
              </a:rPr>
              <a:t>Intelligent Caching in Edge Networks</a:t>
            </a:r>
            <a:endParaRPr sz="1200">
              <a:solidFill>
                <a:srgbClr val="888888"/>
              </a:solidFill>
              <a:latin typeface="Times New Roman"/>
              <a:ea typeface="Times New Roman"/>
              <a:cs typeface="Times New Roman"/>
              <a:sym typeface="Times New Roman"/>
            </a:endParaRPr>
          </a:p>
          <a:p>
            <a:pPr indent="0" lvl="0" marL="0" rtl="0" algn="ctr">
              <a:spcBef>
                <a:spcPts val="0"/>
              </a:spcBef>
              <a:spcAft>
                <a:spcPts val="0"/>
              </a:spcAft>
              <a:buNone/>
            </a:pPr>
            <a:r>
              <a:t/>
            </a:r>
            <a:endParaRPr sz="1200">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sz="2200"/>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p:txBody>
      </p:sp>
      <p:sp>
        <p:nvSpPr>
          <p:cNvPr id="309" name="Google Shape;309;p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pes logo.png" id="310" name="Google Shape;310;p45"/>
          <p:cNvPicPr preferRelativeResize="0"/>
          <p:nvPr/>
        </p:nvPicPr>
        <p:blipFill rotWithShape="1">
          <a:blip r:embed="rId3">
            <a:alphaModFix/>
          </a:blip>
          <a:srcRect b="0" l="0" r="0" t="0"/>
          <a:stretch/>
        </p:blipFill>
        <p:spPr>
          <a:xfrm>
            <a:off x="0" y="0"/>
            <a:ext cx="1143000" cy="1143000"/>
          </a:xfrm>
          <a:prstGeom prst="rect">
            <a:avLst/>
          </a:prstGeom>
          <a:noFill/>
          <a:ln>
            <a:noFill/>
          </a:ln>
        </p:spPr>
      </p:pic>
      <p:pic>
        <p:nvPicPr>
          <p:cNvPr descr="C:\Users\rajsekar\Pictures\ECE LOGO.jpg" id="311" name="Google Shape;311;p45"/>
          <p:cNvPicPr preferRelativeResize="0"/>
          <p:nvPr/>
        </p:nvPicPr>
        <p:blipFill rotWithShape="1">
          <a:blip r:embed="rId4">
            <a:alphaModFix/>
          </a:blip>
          <a:srcRect b="0" l="0" r="0" t="0"/>
          <a:stretch/>
        </p:blipFill>
        <p:spPr>
          <a:xfrm>
            <a:off x="8077200" y="0"/>
            <a:ext cx="1066800" cy="1066800"/>
          </a:xfrm>
          <a:prstGeom prst="rect">
            <a:avLst/>
          </a:prstGeom>
          <a:noFill/>
          <a:ln>
            <a:noFill/>
          </a:ln>
        </p:spPr>
      </p:pic>
      <p:sp>
        <p:nvSpPr>
          <p:cNvPr id="312" name="Google Shape;312;p4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Intelligent  Caching in Edge Networks</a:t>
            </a:r>
            <a:endParaRPr/>
          </a:p>
        </p:txBody>
      </p:sp>
      <p:sp>
        <p:nvSpPr>
          <p:cNvPr id="313" name="Google Shape;313;p4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Clr>
                <a:srgbClr val="000000"/>
              </a:buClr>
              <a:buFont typeface="Arial"/>
              <a:buNone/>
            </a:pPr>
            <a:r>
              <a:rPr lang="en-US"/>
              <a:t>11/01/2021</a:t>
            </a:r>
            <a:endParaRPr/>
          </a:p>
          <a:p>
            <a:pPr indent="0" lvl="0" marL="0" rtl="0" algn="l">
              <a:lnSpc>
                <a:spcPct val="100000"/>
              </a:lnSpc>
              <a:spcBef>
                <a:spcPts val="0"/>
              </a:spcBef>
              <a:spcAft>
                <a:spcPts val="0"/>
              </a:spcAft>
              <a:buSzPts val="1400"/>
              <a:buNone/>
            </a:pPr>
            <a:r>
              <a:t/>
            </a:r>
            <a:endParaRPr/>
          </a:p>
        </p:txBody>
      </p:sp>
      <p:pic>
        <p:nvPicPr>
          <p:cNvPr id="314" name="Google Shape;314;p45"/>
          <p:cNvPicPr preferRelativeResize="0"/>
          <p:nvPr/>
        </p:nvPicPr>
        <p:blipFill rotWithShape="1">
          <a:blip r:embed="rId5">
            <a:alphaModFix/>
          </a:blip>
          <a:srcRect b="0" l="0" r="15746" t="0"/>
          <a:stretch/>
        </p:blipFill>
        <p:spPr>
          <a:xfrm>
            <a:off x="457200" y="1798888"/>
            <a:ext cx="8229599" cy="4407675"/>
          </a:xfrm>
          <a:prstGeom prst="rect">
            <a:avLst/>
          </a:prstGeom>
          <a:noFill/>
          <a:ln>
            <a:noFill/>
          </a:ln>
        </p:spPr>
      </p:pic>
      <p:sp>
        <p:nvSpPr>
          <p:cNvPr id="315" name="Google Shape;315;p45"/>
          <p:cNvSpPr txBox="1"/>
          <p:nvPr/>
        </p:nvSpPr>
        <p:spPr>
          <a:xfrm>
            <a:off x="457200" y="1209350"/>
            <a:ext cx="5447400" cy="5232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Times New Roman"/>
              <a:buChar char="●"/>
            </a:pPr>
            <a:r>
              <a:rPr b="1" lang="en-US" sz="2200">
                <a:latin typeface="Times New Roman"/>
                <a:ea typeface="Times New Roman"/>
                <a:cs typeface="Times New Roman"/>
                <a:sym typeface="Times New Roman"/>
              </a:rPr>
              <a:t>FTP Request packets</a:t>
            </a:r>
            <a:endParaRPr b="1" sz="2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