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62" r:id="rId3"/>
    <p:sldId id="257" r:id="rId4"/>
    <p:sldId id="258" r:id="rId5"/>
    <p:sldId id="259" r:id="rId6"/>
    <p:sldId id="260" r:id="rId7"/>
    <p:sldId id="261" r:id="rId8"/>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562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414352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9794796"/>
          </a:xfrm>
          <a:prstGeom prst="rect">
            <a:avLst/>
          </a:prstGeom>
          <a:solidFill>
            <a:srgbClr val="FFFF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299323" y="2587347"/>
            <a:ext cx="4887754" cy="3054906"/>
          </a:xfrm>
          <a:prstGeom prst="rect">
            <a:avLst/>
          </a:prstGeom>
        </p:spPr>
      </p:pic>
      <p:sp>
        <p:nvSpPr>
          <p:cNvPr id="4" name="Text 0"/>
          <p:cNvSpPr/>
          <p:nvPr/>
        </p:nvSpPr>
        <p:spPr>
          <a:xfrm>
            <a:off x="6324124" y="2197656"/>
            <a:ext cx="7468553" cy="1943100"/>
          </a:xfrm>
          <a:prstGeom prst="rect">
            <a:avLst/>
          </a:prstGeom>
          <a:noFill/>
          <a:ln/>
        </p:spPr>
        <p:txBody>
          <a:bodyPr wrap="square" lIns="0" tIns="0" rIns="0" bIns="0" rtlCol="0" anchor="t"/>
          <a:lstStyle/>
          <a:p>
            <a:pPr marL="0" indent="0">
              <a:lnSpc>
                <a:spcPts val="7650"/>
              </a:lnSpc>
              <a:buNone/>
            </a:pPr>
            <a:r>
              <a:rPr lang="en-US" sz="6100" kern="0" spc="-122" dirty="0">
                <a:solidFill>
                  <a:srgbClr val="000000"/>
                </a:solidFill>
                <a:latin typeface="Source Serif Pro" pitchFamily="34" charset="0"/>
                <a:ea typeface="Source Serif Pro" pitchFamily="34" charset="-122"/>
                <a:cs typeface="Source Serif Pro" pitchFamily="34" charset="-120"/>
              </a:rPr>
              <a:t>Travel &amp; Tourism Management Project</a:t>
            </a:r>
            <a:endParaRPr lang="en-US" sz="6100" dirty="0"/>
          </a:p>
        </p:txBody>
      </p:sp>
      <p:sp>
        <p:nvSpPr>
          <p:cNvPr id="5" name="Text 1"/>
          <p:cNvSpPr/>
          <p:nvPr/>
        </p:nvSpPr>
        <p:spPr>
          <a:xfrm>
            <a:off x="6324124" y="4499729"/>
            <a:ext cx="7468553" cy="1532096"/>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This project involves developing a travel and tourism management system designed to streamline operations for travel agencies and tourism organizations. The system will incorporate modern technologies to improve the overall experience for both businesses and customers.</a:t>
            </a:r>
            <a:endParaRPr lang="en-US" sz="1850" dirty="0"/>
          </a:p>
        </p:txBody>
      </p:sp>
      <p:sp>
        <p:nvSpPr>
          <p:cNvPr id="6" name="Rectangle 5">
            <a:extLst>
              <a:ext uri="{FF2B5EF4-FFF2-40B4-BE49-F238E27FC236}">
                <a16:creationId xmlns:a16="http://schemas.microsoft.com/office/drawing/2014/main" id="{A183A268-8D67-6A70-C55A-1856F10D3A60}"/>
              </a:ext>
            </a:extLst>
          </p:cNvPr>
          <p:cNvSpPr/>
          <p:nvPr/>
        </p:nvSpPr>
        <p:spPr>
          <a:xfrm>
            <a:off x="12645189" y="7808495"/>
            <a:ext cx="1840832" cy="33688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37724" y="1908215"/>
            <a:ext cx="5632490" cy="704017"/>
          </a:xfrm>
          <a:prstGeom prst="rect">
            <a:avLst/>
          </a:prstGeom>
          <a:noFill/>
          <a:ln/>
        </p:spPr>
        <p:txBody>
          <a:bodyPr wrap="none" lIns="0" tIns="0" rIns="0" bIns="0" rtlCol="0" anchor="t"/>
          <a:lstStyle/>
          <a:p>
            <a:pPr marL="0" indent="0">
              <a:lnSpc>
                <a:spcPts val="5500"/>
              </a:lnSpc>
              <a:buNone/>
            </a:pPr>
            <a:r>
              <a:rPr lang="en-US" sz="4400" kern="0" spc="-89" dirty="0">
                <a:solidFill>
                  <a:srgbClr val="000000"/>
                </a:solidFill>
                <a:latin typeface="Source Serif Pro" pitchFamily="34" charset="0"/>
                <a:ea typeface="Source Serif Pro" pitchFamily="34" charset="-122"/>
              </a:rPr>
              <a:t>TEAM MEMBERS</a:t>
            </a:r>
            <a:endParaRPr lang="en-US" sz="4400" dirty="0"/>
          </a:p>
        </p:txBody>
      </p:sp>
      <p:sp>
        <p:nvSpPr>
          <p:cNvPr id="3" name="Text 1"/>
          <p:cNvSpPr/>
          <p:nvPr/>
        </p:nvSpPr>
        <p:spPr>
          <a:xfrm>
            <a:off x="837724" y="3090982"/>
            <a:ext cx="12954952" cy="1950250"/>
          </a:xfrm>
          <a:prstGeom prst="rect">
            <a:avLst/>
          </a:prstGeom>
          <a:noFill/>
          <a:ln/>
        </p:spPr>
        <p:txBody>
          <a:bodyPr wrap="square" lIns="0" tIns="0" rIns="0" bIns="0" rtlCol="0" anchor="t"/>
          <a:lstStyle/>
          <a:p>
            <a:pPr marL="0" indent="0">
              <a:lnSpc>
                <a:spcPts val="3000"/>
              </a:lnSpc>
              <a:buNone/>
            </a:pPr>
            <a:r>
              <a:rPr lang="en-US" sz="2000" kern="0" spc="-38" dirty="0">
                <a:solidFill>
                  <a:srgbClr val="272525"/>
                </a:solidFill>
                <a:latin typeface="Source Sans Pro" pitchFamily="34" charset="0"/>
                <a:ea typeface="Source Sans Pro" pitchFamily="34" charset="-122"/>
                <a:cs typeface="Source Sans Pro" pitchFamily="34" charset="-120"/>
              </a:rPr>
              <a:t> 221003078-SHAMITHA</a:t>
            </a:r>
          </a:p>
          <a:p>
            <a:pPr marL="0" indent="0">
              <a:lnSpc>
                <a:spcPts val="3000"/>
              </a:lnSpc>
              <a:buNone/>
            </a:pPr>
            <a:r>
              <a:rPr lang="en-US" sz="2000" kern="0" spc="-38" dirty="0">
                <a:solidFill>
                  <a:srgbClr val="272525"/>
                </a:solidFill>
                <a:latin typeface="Source Sans Pro" pitchFamily="34" charset="0"/>
                <a:ea typeface="Source Sans Pro" pitchFamily="34" charset="-122"/>
              </a:rPr>
              <a:t>221003085-JAHNAVI</a:t>
            </a:r>
          </a:p>
          <a:p>
            <a:pPr marL="0" indent="0">
              <a:lnSpc>
                <a:spcPts val="3000"/>
              </a:lnSpc>
              <a:buNone/>
            </a:pPr>
            <a:r>
              <a:rPr lang="en-US" sz="2000" kern="0" spc="-38" dirty="0">
                <a:solidFill>
                  <a:srgbClr val="272525"/>
                </a:solidFill>
                <a:latin typeface="Source Sans Pro" pitchFamily="34" charset="0"/>
                <a:ea typeface="Source Sans Pro" pitchFamily="34" charset="-122"/>
              </a:rPr>
              <a:t>2210030423-KUSUMITHA</a:t>
            </a:r>
          </a:p>
          <a:p>
            <a:pPr marL="0" indent="0">
              <a:lnSpc>
                <a:spcPts val="3000"/>
              </a:lnSpc>
              <a:buNone/>
            </a:pPr>
            <a:r>
              <a:rPr lang="en-US" sz="2000" kern="0" spc="-38" dirty="0">
                <a:solidFill>
                  <a:srgbClr val="272525"/>
                </a:solidFill>
                <a:latin typeface="Source Sans Pro" pitchFamily="34" charset="0"/>
                <a:ea typeface="Source Sans Pro" pitchFamily="34" charset="-122"/>
              </a:rPr>
              <a:t>2210030416-ANUSHKA</a:t>
            </a:r>
          </a:p>
          <a:p>
            <a:pPr marL="0" indent="0">
              <a:lnSpc>
                <a:spcPts val="3000"/>
              </a:lnSpc>
              <a:buNone/>
            </a:pPr>
            <a:r>
              <a:rPr lang="en-US" sz="2000" kern="0" spc="-38" dirty="0">
                <a:solidFill>
                  <a:srgbClr val="272525"/>
                </a:solidFill>
                <a:latin typeface="Source Sans Pro" pitchFamily="34" charset="0"/>
                <a:ea typeface="Source Sans Pro" pitchFamily="34" charset="-122"/>
              </a:rPr>
              <a:t>2210030341-HEMA</a:t>
            </a:r>
          </a:p>
          <a:p>
            <a:pPr marL="0" indent="0">
              <a:lnSpc>
                <a:spcPts val="3000"/>
              </a:lnSpc>
              <a:buNone/>
            </a:pPr>
            <a:endParaRPr lang="en-US" sz="1850" dirty="0"/>
          </a:p>
        </p:txBody>
      </p:sp>
      <p:sp>
        <p:nvSpPr>
          <p:cNvPr id="4" name="Text 2"/>
          <p:cNvSpPr/>
          <p:nvPr/>
        </p:nvSpPr>
        <p:spPr>
          <a:xfrm>
            <a:off x="837724" y="4365546"/>
            <a:ext cx="2816185" cy="351949"/>
          </a:xfrm>
          <a:prstGeom prst="rect">
            <a:avLst/>
          </a:prstGeom>
          <a:noFill/>
          <a:ln/>
        </p:spPr>
        <p:txBody>
          <a:bodyPr wrap="none" lIns="0" tIns="0" rIns="0" bIns="0" rtlCol="0" anchor="t"/>
          <a:lstStyle/>
          <a:p>
            <a:pPr marL="0" indent="0">
              <a:lnSpc>
                <a:spcPts val="2750"/>
              </a:lnSpc>
              <a:buNone/>
            </a:pPr>
            <a:endParaRPr lang="en-US" sz="2200" dirty="0"/>
          </a:p>
        </p:txBody>
      </p:sp>
      <p:sp>
        <p:nvSpPr>
          <p:cNvPr id="5" name="Text 3"/>
          <p:cNvSpPr/>
          <p:nvPr/>
        </p:nvSpPr>
        <p:spPr>
          <a:xfrm>
            <a:off x="837724" y="2887579"/>
            <a:ext cx="3928586" cy="3218303"/>
          </a:xfrm>
          <a:prstGeom prst="rect">
            <a:avLst/>
          </a:prstGeom>
          <a:noFill/>
          <a:ln/>
        </p:spPr>
        <p:txBody>
          <a:bodyPr wrap="square" lIns="0" tIns="0" rIns="0" bIns="0" rtlCol="0" anchor="t"/>
          <a:lstStyle/>
          <a:p>
            <a:pPr marL="0" indent="0">
              <a:lnSpc>
                <a:spcPts val="3000"/>
              </a:lnSpc>
              <a:buNone/>
            </a:pPr>
            <a:endParaRPr lang="en-US" sz="1850" dirty="0"/>
          </a:p>
        </p:txBody>
      </p:sp>
      <p:sp>
        <p:nvSpPr>
          <p:cNvPr id="6" name="Text 4"/>
          <p:cNvSpPr/>
          <p:nvPr/>
        </p:nvSpPr>
        <p:spPr>
          <a:xfrm>
            <a:off x="4766310" y="5531346"/>
            <a:ext cx="2816185" cy="351949"/>
          </a:xfrm>
          <a:prstGeom prst="rect">
            <a:avLst/>
          </a:prstGeom>
          <a:noFill/>
          <a:ln/>
        </p:spPr>
        <p:txBody>
          <a:bodyPr wrap="none" lIns="0" tIns="0" rIns="0" bIns="0" rtlCol="0" anchor="t"/>
          <a:lstStyle/>
          <a:p>
            <a:pPr marL="0" indent="0">
              <a:lnSpc>
                <a:spcPts val="2750"/>
              </a:lnSpc>
              <a:buNone/>
            </a:pPr>
            <a:endParaRPr lang="en-US" sz="2200" dirty="0"/>
          </a:p>
        </p:txBody>
      </p:sp>
      <p:sp>
        <p:nvSpPr>
          <p:cNvPr id="7" name="Text 5"/>
          <p:cNvSpPr/>
          <p:nvPr/>
        </p:nvSpPr>
        <p:spPr>
          <a:xfrm>
            <a:off x="5357813" y="4956810"/>
            <a:ext cx="3928586" cy="1149072"/>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 </a:t>
            </a:r>
            <a:endParaRPr lang="en-US" sz="1850" dirty="0"/>
          </a:p>
        </p:txBody>
      </p:sp>
      <p:sp>
        <p:nvSpPr>
          <p:cNvPr id="8" name="Text 6"/>
          <p:cNvSpPr/>
          <p:nvPr/>
        </p:nvSpPr>
        <p:spPr>
          <a:xfrm>
            <a:off x="9877901" y="4365546"/>
            <a:ext cx="2816185" cy="351949"/>
          </a:xfrm>
          <a:prstGeom prst="rect">
            <a:avLst/>
          </a:prstGeom>
          <a:noFill/>
          <a:ln/>
        </p:spPr>
        <p:txBody>
          <a:bodyPr wrap="none" lIns="0" tIns="0" rIns="0" bIns="0" rtlCol="0" anchor="t"/>
          <a:lstStyle/>
          <a:p>
            <a:pPr marL="0" indent="0">
              <a:lnSpc>
                <a:spcPts val="2750"/>
              </a:lnSpc>
              <a:buNone/>
            </a:pPr>
            <a:endParaRPr lang="en-US" sz="2200" dirty="0"/>
          </a:p>
        </p:txBody>
      </p:sp>
      <p:sp>
        <p:nvSpPr>
          <p:cNvPr id="9" name="Text 7"/>
          <p:cNvSpPr/>
          <p:nvPr/>
        </p:nvSpPr>
        <p:spPr>
          <a:xfrm>
            <a:off x="9877901" y="4956810"/>
            <a:ext cx="3928586" cy="1149072"/>
          </a:xfrm>
          <a:prstGeom prst="rect">
            <a:avLst/>
          </a:prstGeom>
          <a:noFill/>
          <a:ln/>
        </p:spPr>
        <p:txBody>
          <a:bodyPr wrap="square" lIns="0" tIns="0" rIns="0" bIns="0" rtlCol="0" anchor="t"/>
          <a:lstStyle/>
          <a:p>
            <a:pPr marL="0" indent="0">
              <a:lnSpc>
                <a:spcPts val="3000"/>
              </a:lnSpc>
              <a:buNone/>
            </a:pPr>
            <a:endParaRPr lang="en-US" sz="1850" dirty="0"/>
          </a:p>
        </p:txBody>
      </p:sp>
      <p:sp>
        <p:nvSpPr>
          <p:cNvPr id="10" name="Rectangle 9">
            <a:extLst>
              <a:ext uri="{FF2B5EF4-FFF2-40B4-BE49-F238E27FC236}">
                <a16:creationId xmlns:a16="http://schemas.microsoft.com/office/drawing/2014/main" id="{6DE324AC-6ED3-D807-6EAF-95DEF17E3BC5}"/>
              </a:ext>
            </a:extLst>
          </p:cNvPr>
          <p:cNvSpPr/>
          <p:nvPr/>
        </p:nvSpPr>
        <p:spPr>
          <a:xfrm>
            <a:off x="12801600" y="7784432"/>
            <a:ext cx="1684421" cy="44516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388396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41299" y="2280404"/>
            <a:ext cx="4891683" cy="3668792"/>
          </a:xfrm>
          <a:prstGeom prst="rect">
            <a:avLst/>
          </a:prstGeom>
        </p:spPr>
      </p:pic>
      <p:sp>
        <p:nvSpPr>
          <p:cNvPr id="4" name="Text 0"/>
          <p:cNvSpPr/>
          <p:nvPr/>
        </p:nvSpPr>
        <p:spPr>
          <a:xfrm>
            <a:off x="832366" y="654010"/>
            <a:ext cx="5596176" cy="699492"/>
          </a:xfrm>
          <a:prstGeom prst="rect">
            <a:avLst/>
          </a:prstGeom>
          <a:noFill/>
          <a:ln/>
        </p:spPr>
        <p:txBody>
          <a:bodyPr wrap="none" lIns="0" tIns="0" rIns="0" bIns="0" rtlCol="0" anchor="t"/>
          <a:lstStyle/>
          <a:p>
            <a:pPr marL="0" indent="0">
              <a:lnSpc>
                <a:spcPts val="5500"/>
              </a:lnSpc>
              <a:buNone/>
            </a:pPr>
            <a:r>
              <a:rPr lang="en-US" sz="4400" kern="0" spc="-88" dirty="0">
                <a:solidFill>
                  <a:srgbClr val="000000"/>
                </a:solidFill>
                <a:latin typeface="Source Serif Pro" pitchFamily="34" charset="0"/>
                <a:ea typeface="Source Serif Pro" pitchFamily="34" charset="-122"/>
                <a:cs typeface="Source Serif Pro" pitchFamily="34" charset="-120"/>
              </a:rPr>
              <a:t>Problem Statement</a:t>
            </a:r>
            <a:endParaRPr lang="en-US" sz="4400" dirty="0"/>
          </a:p>
        </p:txBody>
      </p:sp>
      <p:sp>
        <p:nvSpPr>
          <p:cNvPr id="5" name="Text 1"/>
          <p:cNvSpPr/>
          <p:nvPr/>
        </p:nvSpPr>
        <p:spPr>
          <a:xfrm>
            <a:off x="832366" y="1710214"/>
            <a:ext cx="7479268" cy="761048"/>
          </a:xfrm>
          <a:prstGeom prst="rect">
            <a:avLst/>
          </a:prstGeom>
          <a:noFill/>
          <a:ln/>
        </p:spPr>
        <p:txBody>
          <a:bodyPr wrap="square" lIns="0" tIns="0" rIns="0" bIns="0" rtlCol="0" anchor="t"/>
          <a:lstStyle/>
          <a:p>
            <a:pPr marL="0" indent="0">
              <a:lnSpc>
                <a:spcPts val="2950"/>
              </a:lnSpc>
              <a:buNone/>
            </a:pPr>
            <a:r>
              <a:rPr lang="en-US" sz="1850" kern="0" spc="-37" dirty="0">
                <a:solidFill>
                  <a:srgbClr val="272525"/>
                </a:solidFill>
                <a:latin typeface="Source Sans Pro" pitchFamily="34" charset="0"/>
                <a:ea typeface="Source Sans Pro" pitchFamily="34" charset="-122"/>
                <a:cs typeface="Source Sans Pro" pitchFamily="34" charset="-120"/>
              </a:rPr>
              <a:t>The current travel and tourism industry often faces challenges with data management, booking processes, and customer service.</a:t>
            </a:r>
            <a:endParaRPr lang="en-US" sz="1850" dirty="0"/>
          </a:p>
        </p:txBody>
      </p:sp>
      <p:sp>
        <p:nvSpPr>
          <p:cNvPr id="6" name="Shape 2"/>
          <p:cNvSpPr/>
          <p:nvPr/>
        </p:nvSpPr>
        <p:spPr>
          <a:xfrm>
            <a:off x="832366" y="2738795"/>
            <a:ext cx="3620810" cy="2854881"/>
          </a:xfrm>
          <a:prstGeom prst="roundRect">
            <a:avLst>
              <a:gd name="adj" fmla="val 3499"/>
            </a:avLst>
          </a:prstGeom>
          <a:solidFill>
            <a:srgbClr val="F0D4F7"/>
          </a:solidFill>
          <a:ln w="7620">
            <a:solidFill>
              <a:srgbClr val="D6BADD"/>
            </a:solidFill>
            <a:prstDash val="solid"/>
          </a:ln>
        </p:spPr>
        <p:txBody>
          <a:bodyPr/>
          <a:lstStyle/>
          <a:p>
            <a:endParaRPr lang="en-GB"/>
          </a:p>
        </p:txBody>
      </p:sp>
      <p:sp>
        <p:nvSpPr>
          <p:cNvPr id="7" name="Text 3"/>
          <p:cNvSpPr/>
          <p:nvPr/>
        </p:nvSpPr>
        <p:spPr>
          <a:xfrm>
            <a:off x="1077754" y="2984183"/>
            <a:ext cx="2798088" cy="349687"/>
          </a:xfrm>
          <a:prstGeom prst="rect">
            <a:avLst/>
          </a:prstGeom>
          <a:noFill/>
          <a:ln/>
        </p:spPr>
        <p:txBody>
          <a:bodyPr wrap="none" lIns="0" tIns="0" rIns="0" bIns="0" rtlCol="0" anchor="t"/>
          <a:lstStyle/>
          <a:p>
            <a:pPr marL="0" indent="0">
              <a:lnSpc>
                <a:spcPts val="2750"/>
              </a:lnSpc>
              <a:buNone/>
            </a:pPr>
            <a:r>
              <a:rPr lang="en-US" sz="2200" kern="0" spc="-44" dirty="0">
                <a:solidFill>
                  <a:srgbClr val="272525"/>
                </a:solidFill>
                <a:latin typeface="Source Serif Pro" pitchFamily="34" charset="0"/>
                <a:ea typeface="Source Serif Pro" pitchFamily="34" charset="-122"/>
                <a:cs typeface="Source Serif Pro" pitchFamily="34" charset="-120"/>
              </a:rPr>
              <a:t>Inefficient Processes</a:t>
            </a:r>
            <a:endParaRPr lang="en-US" sz="2200" dirty="0"/>
          </a:p>
        </p:txBody>
      </p:sp>
      <p:sp>
        <p:nvSpPr>
          <p:cNvPr id="8" name="Text 4"/>
          <p:cNvSpPr/>
          <p:nvPr/>
        </p:nvSpPr>
        <p:spPr>
          <a:xfrm>
            <a:off x="1077754" y="3476506"/>
            <a:ext cx="3130034" cy="761048"/>
          </a:xfrm>
          <a:prstGeom prst="rect">
            <a:avLst/>
          </a:prstGeom>
          <a:noFill/>
          <a:ln/>
        </p:spPr>
        <p:txBody>
          <a:bodyPr wrap="square" lIns="0" tIns="0" rIns="0" bIns="0" rtlCol="0" anchor="t"/>
          <a:lstStyle/>
          <a:p>
            <a:pPr marL="0" indent="0">
              <a:lnSpc>
                <a:spcPts val="2950"/>
              </a:lnSpc>
              <a:buNone/>
            </a:pPr>
            <a:r>
              <a:rPr lang="en-US" sz="1850" kern="0" spc="-37" dirty="0">
                <a:solidFill>
                  <a:srgbClr val="272525"/>
                </a:solidFill>
                <a:latin typeface="Source Sans Pro" pitchFamily="34" charset="0"/>
                <a:ea typeface="Source Sans Pro" pitchFamily="34" charset="-122"/>
                <a:cs typeface="Source Sans Pro" pitchFamily="34" charset="-120"/>
              </a:rPr>
              <a:t>Manual processes can be time-consuming and prone to errors.</a:t>
            </a:r>
            <a:endParaRPr lang="en-US" sz="1850" dirty="0"/>
          </a:p>
        </p:txBody>
      </p:sp>
      <p:sp>
        <p:nvSpPr>
          <p:cNvPr id="9" name="Shape 5"/>
          <p:cNvSpPr/>
          <p:nvPr/>
        </p:nvSpPr>
        <p:spPr>
          <a:xfrm>
            <a:off x="4690943" y="2738795"/>
            <a:ext cx="3620810" cy="2854881"/>
          </a:xfrm>
          <a:prstGeom prst="roundRect">
            <a:avLst>
              <a:gd name="adj" fmla="val 3499"/>
            </a:avLst>
          </a:prstGeom>
          <a:solidFill>
            <a:srgbClr val="F0D4F7"/>
          </a:solidFill>
          <a:ln w="7620">
            <a:solidFill>
              <a:srgbClr val="D6BADD"/>
            </a:solidFill>
            <a:prstDash val="solid"/>
          </a:ln>
        </p:spPr>
        <p:txBody>
          <a:bodyPr/>
          <a:lstStyle/>
          <a:p>
            <a:endParaRPr lang="en-GB"/>
          </a:p>
        </p:txBody>
      </p:sp>
      <p:sp>
        <p:nvSpPr>
          <p:cNvPr id="10" name="Text 6"/>
          <p:cNvSpPr/>
          <p:nvPr/>
        </p:nvSpPr>
        <p:spPr>
          <a:xfrm>
            <a:off x="4936331" y="2984183"/>
            <a:ext cx="3130034" cy="699373"/>
          </a:xfrm>
          <a:prstGeom prst="rect">
            <a:avLst/>
          </a:prstGeom>
          <a:noFill/>
          <a:ln/>
        </p:spPr>
        <p:txBody>
          <a:bodyPr wrap="square" lIns="0" tIns="0" rIns="0" bIns="0" rtlCol="0" anchor="t"/>
          <a:lstStyle/>
          <a:p>
            <a:pPr marL="0" indent="0">
              <a:lnSpc>
                <a:spcPts val="2750"/>
              </a:lnSpc>
              <a:buNone/>
            </a:pPr>
            <a:r>
              <a:rPr lang="en-US" sz="2200" kern="0" spc="-44" dirty="0">
                <a:solidFill>
                  <a:srgbClr val="272525"/>
                </a:solidFill>
                <a:latin typeface="Source Serif Pro" pitchFamily="34" charset="0"/>
                <a:ea typeface="Source Serif Pro" pitchFamily="34" charset="-122"/>
                <a:cs typeface="Source Serif Pro" pitchFamily="34" charset="-120"/>
              </a:rPr>
              <a:t>Limited Customer Interaction</a:t>
            </a:r>
            <a:endParaRPr lang="en-US" sz="2200" dirty="0"/>
          </a:p>
        </p:txBody>
      </p:sp>
      <p:sp>
        <p:nvSpPr>
          <p:cNvPr id="11" name="Text 7"/>
          <p:cNvSpPr/>
          <p:nvPr/>
        </p:nvSpPr>
        <p:spPr>
          <a:xfrm>
            <a:off x="4936331" y="3826193"/>
            <a:ext cx="3130034" cy="1522095"/>
          </a:xfrm>
          <a:prstGeom prst="rect">
            <a:avLst/>
          </a:prstGeom>
          <a:noFill/>
          <a:ln/>
        </p:spPr>
        <p:txBody>
          <a:bodyPr wrap="square" lIns="0" tIns="0" rIns="0" bIns="0" rtlCol="0" anchor="t"/>
          <a:lstStyle/>
          <a:p>
            <a:pPr marL="0" indent="0">
              <a:lnSpc>
                <a:spcPts val="2950"/>
              </a:lnSpc>
              <a:buNone/>
            </a:pPr>
            <a:r>
              <a:rPr lang="en-US" sz="1850" kern="0" spc="-37" dirty="0">
                <a:solidFill>
                  <a:srgbClr val="272525"/>
                </a:solidFill>
                <a:latin typeface="Source Sans Pro" pitchFamily="34" charset="0"/>
                <a:ea typeface="Source Sans Pro" pitchFamily="34" charset="-122"/>
                <a:cs typeface="Source Sans Pro" pitchFamily="34" charset="-120"/>
              </a:rPr>
              <a:t>Lack of personalized experiences and limited communication channels can impact customer satisfaction.</a:t>
            </a:r>
            <a:endParaRPr lang="en-US" sz="1850" dirty="0"/>
          </a:p>
        </p:txBody>
      </p:sp>
      <p:sp>
        <p:nvSpPr>
          <p:cNvPr id="12" name="Shape 8"/>
          <p:cNvSpPr/>
          <p:nvPr/>
        </p:nvSpPr>
        <p:spPr>
          <a:xfrm>
            <a:off x="832366" y="5831443"/>
            <a:ext cx="7479268" cy="1744147"/>
          </a:xfrm>
          <a:prstGeom prst="roundRect">
            <a:avLst>
              <a:gd name="adj" fmla="val 5727"/>
            </a:avLst>
          </a:prstGeom>
          <a:solidFill>
            <a:srgbClr val="F0D4F7"/>
          </a:solidFill>
          <a:ln w="7620">
            <a:solidFill>
              <a:srgbClr val="D6BADD"/>
            </a:solidFill>
            <a:prstDash val="solid"/>
          </a:ln>
        </p:spPr>
        <p:txBody>
          <a:bodyPr/>
          <a:lstStyle/>
          <a:p>
            <a:endParaRPr lang="en-GB"/>
          </a:p>
        </p:txBody>
      </p:sp>
      <p:sp>
        <p:nvSpPr>
          <p:cNvPr id="13" name="Text 9"/>
          <p:cNvSpPr/>
          <p:nvPr/>
        </p:nvSpPr>
        <p:spPr>
          <a:xfrm>
            <a:off x="1077754" y="6076831"/>
            <a:ext cx="2798088" cy="349687"/>
          </a:xfrm>
          <a:prstGeom prst="rect">
            <a:avLst/>
          </a:prstGeom>
          <a:noFill/>
          <a:ln/>
        </p:spPr>
        <p:txBody>
          <a:bodyPr wrap="none" lIns="0" tIns="0" rIns="0" bIns="0" rtlCol="0" anchor="t"/>
          <a:lstStyle/>
          <a:p>
            <a:pPr marL="0" indent="0">
              <a:lnSpc>
                <a:spcPts val="2750"/>
              </a:lnSpc>
              <a:buNone/>
            </a:pPr>
            <a:r>
              <a:rPr lang="en-US" sz="2200" kern="0" spc="-44" dirty="0">
                <a:solidFill>
                  <a:srgbClr val="272525"/>
                </a:solidFill>
                <a:latin typeface="Source Serif Pro" pitchFamily="34" charset="0"/>
                <a:ea typeface="Source Serif Pro" pitchFamily="34" charset="-122"/>
                <a:cs typeface="Source Serif Pro" pitchFamily="34" charset="-120"/>
              </a:rPr>
              <a:t>Data Silos</a:t>
            </a:r>
            <a:endParaRPr lang="en-US" sz="2200" dirty="0"/>
          </a:p>
        </p:txBody>
      </p:sp>
      <p:sp>
        <p:nvSpPr>
          <p:cNvPr id="14" name="Text 10"/>
          <p:cNvSpPr/>
          <p:nvPr/>
        </p:nvSpPr>
        <p:spPr>
          <a:xfrm>
            <a:off x="1077754" y="6569154"/>
            <a:ext cx="6988493" cy="761048"/>
          </a:xfrm>
          <a:prstGeom prst="rect">
            <a:avLst/>
          </a:prstGeom>
          <a:noFill/>
          <a:ln/>
        </p:spPr>
        <p:txBody>
          <a:bodyPr wrap="square" lIns="0" tIns="0" rIns="0" bIns="0" rtlCol="0" anchor="t"/>
          <a:lstStyle/>
          <a:p>
            <a:pPr marL="0" indent="0">
              <a:lnSpc>
                <a:spcPts val="2950"/>
              </a:lnSpc>
              <a:buNone/>
            </a:pPr>
            <a:r>
              <a:rPr lang="en-US" sz="1850" kern="0" spc="-37" dirty="0">
                <a:solidFill>
                  <a:srgbClr val="272525"/>
                </a:solidFill>
                <a:latin typeface="Source Sans Pro" pitchFamily="34" charset="0"/>
                <a:ea typeface="Source Sans Pro" pitchFamily="34" charset="-122"/>
                <a:cs typeface="Source Sans Pro" pitchFamily="34" charset="-120"/>
              </a:rPr>
              <a:t>Information is fragmented across different departments, leading to poor decision-making.</a:t>
            </a:r>
            <a:endParaRPr lang="en-US" sz="18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37724" y="1908215"/>
            <a:ext cx="5632490" cy="704017"/>
          </a:xfrm>
          <a:prstGeom prst="rect">
            <a:avLst/>
          </a:prstGeom>
          <a:noFill/>
          <a:ln/>
        </p:spPr>
        <p:txBody>
          <a:bodyPr wrap="none" lIns="0" tIns="0" rIns="0" bIns="0" rtlCol="0" anchor="t"/>
          <a:lstStyle/>
          <a:p>
            <a:pPr marL="0" indent="0">
              <a:lnSpc>
                <a:spcPts val="5500"/>
              </a:lnSpc>
              <a:buNone/>
            </a:pPr>
            <a:r>
              <a:rPr lang="en-US" sz="4400" kern="0" spc="-89" dirty="0">
                <a:solidFill>
                  <a:srgbClr val="000000"/>
                </a:solidFill>
                <a:latin typeface="Source Serif Pro" pitchFamily="34" charset="0"/>
                <a:ea typeface="Source Serif Pro" pitchFamily="34" charset="-122"/>
                <a:cs typeface="Source Serif Pro" pitchFamily="34" charset="-120"/>
              </a:rPr>
              <a:t>Existing Projects</a:t>
            </a:r>
            <a:endParaRPr lang="en-US" sz="4400" dirty="0"/>
          </a:p>
        </p:txBody>
      </p:sp>
      <p:sp>
        <p:nvSpPr>
          <p:cNvPr id="3" name="Text 1"/>
          <p:cNvSpPr/>
          <p:nvPr/>
        </p:nvSpPr>
        <p:spPr>
          <a:xfrm>
            <a:off x="837724" y="3090982"/>
            <a:ext cx="12954952" cy="766048"/>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Several existing systems and platforms cater to the travel and tourism industry, but they often lack advanced features and integration capabilities.</a:t>
            </a:r>
            <a:endParaRPr lang="en-US" sz="1850" dirty="0"/>
          </a:p>
        </p:txBody>
      </p:sp>
      <p:sp>
        <p:nvSpPr>
          <p:cNvPr id="4" name="Text 2"/>
          <p:cNvSpPr/>
          <p:nvPr/>
        </p:nvSpPr>
        <p:spPr>
          <a:xfrm>
            <a:off x="837724" y="4365546"/>
            <a:ext cx="2816185" cy="351949"/>
          </a:xfrm>
          <a:prstGeom prst="rect">
            <a:avLst/>
          </a:prstGeom>
          <a:noFill/>
          <a:ln/>
        </p:spPr>
        <p:txBody>
          <a:bodyPr wrap="none" lIns="0" tIns="0" rIns="0" bIns="0" rtlCol="0" anchor="t"/>
          <a:lstStyle/>
          <a:p>
            <a:pPr marL="0" indent="0">
              <a:lnSpc>
                <a:spcPts val="2750"/>
              </a:lnSpc>
              <a:buNone/>
            </a:pPr>
            <a:r>
              <a:rPr lang="en-US" sz="2200" kern="0" spc="-44" dirty="0">
                <a:solidFill>
                  <a:srgbClr val="000000"/>
                </a:solidFill>
                <a:latin typeface="Source Serif Pro" pitchFamily="34" charset="0"/>
                <a:ea typeface="Source Serif Pro" pitchFamily="34" charset="-122"/>
                <a:cs typeface="Source Serif Pro" pitchFamily="34" charset="-120"/>
              </a:rPr>
              <a:t>Legacy Systems</a:t>
            </a:r>
            <a:endParaRPr lang="en-US" sz="2200" dirty="0"/>
          </a:p>
        </p:txBody>
      </p:sp>
      <p:sp>
        <p:nvSpPr>
          <p:cNvPr id="5" name="Text 3"/>
          <p:cNvSpPr/>
          <p:nvPr/>
        </p:nvSpPr>
        <p:spPr>
          <a:xfrm>
            <a:off x="837724" y="4956810"/>
            <a:ext cx="3928586" cy="1149072"/>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Outdated systems are often difficult to maintain and lack modern functionalities.</a:t>
            </a:r>
            <a:endParaRPr lang="en-US" sz="1850" dirty="0"/>
          </a:p>
        </p:txBody>
      </p:sp>
      <p:sp>
        <p:nvSpPr>
          <p:cNvPr id="6" name="Text 4"/>
          <p:cNvSpPr/>
          <p:nvPr/>
        </p:nvSpPr>
        <p:spPr>
          <a:xfrm>
            <a:off x="5357813" y="4365546"/>
            <a:ext cx="2816185" cy="351949"/>
          </a:xfrm>
          <a:prstGeom prst="rect">
            <a:avLst/>
          </a:prstGeom>
          <a:noFill/>
          <a:ln/>
        </p:spPr>
        <p:txBody>
          <a:bodyPr wrap="none" lIns="0" tIns="0" rIns="0" bIns="0" rtlCol="0" anchor="t"/>
          <a:lstStyle/>
          <a:p>
            <a:pPr marL="0" indent="0">
              <a:lnSpc>
                <a:spcPts val="2750"/>
              </a:lnSpc>
              <a:buNone/>
            </a:pPr>
            <a:r>
              <a:rPr lang="en-US" sz="2200" kern="0" spc="-44" dirty="0">
                <a:solidFill>
                  <a:srgbClr val="000000"/>
                </a:solidFill>
                <a:latin typeface="Source Serif Pro" pitchFamily="34" charset="0"/>
                <a:ea typeface="Source Serif Pro" pitchFamily="34" charset="-122"/>
                <a:cs typeface="Source Serif Pro" pitchFamily="34" charset="-120"/>
              </a:rPr>
              <a:t>Specialized Platforms</a:t>
            </a:r>
            <a:endParaRPr lang="en-US" sz="2200" dirty="0"/>
          </a:p>
        </p:txBody>
      </p:sp>
      <p:sp>
        <p:nvSpPr>
          <p:cNvPr id="7" name="Text 5"/>
          <p:cNvSpPr/>
          <p:nvPr/>
        </p:nvSpPr>
        <p:spPr>
          <a:xfrm>
            <a:off x="5357813" y="4956810"/>
            <a:ext cx="3928586" cy="1149072"/>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These platforms may focus on specific aspects of travel management but lack a holistic approach.</a:t>
            </a:r>
            <a:endParaRPr lang="en-US" sz="1850" dirty="0"/>
          </a:p>
        </p:txBody>
      </p:sp>
      <p:sp>
        <p:nvSpPr>
          <p:cNvPr id="8" name="Text 6"/>
          <p:cNvSpPr/>
          <p:nvPr/>
        </p:nvSpPr>
        <p:spPr>
          <a:xfrm>
            <a:off x="9877901" y="4365546"/>
            <a:ext cx="2816185" cy="351949"/>
          </a:xfrm>
          <a:prstGeom prst="rect">
            <a:avLst/>
          </a:prstGeom>
          <a:noFill/>
          <a:ln/>
        </p:spPr>
        <p:txBody>
          <a:bodyPr wrap="none" lIns="0" tIns="0" rIns="0" bIns="0" rtlCol="0" anchor="t"/>
          <a:lstStyle/>
          <a:p>
            <a:pPr marL="0" indent="0">
              <a:lnSpc>
                <a:spcPts val="2750"/>
              </a:lnSpc>
              <a:buNone/>
            </a:pPr>
            <a:r>
              <a:rPr lang="en-US" sz="2200" kern="0" spc="-44" dirty="0">
                <a:solidFill>
                  <a:srgbClr val="000000"/>
                </a:solidFill>
                <a:latin typeface="Source Serif Pro" pitchFamily="34" charset="0"/>
                <a:ea typeface="Source Serif Pro" pitchFamily="34" charset="-122"/>
                <a:cs typeface="Source Serif Pro" pitchFamily="34" charset="-120"/>
              </a:rPr>
              <a:t>Open Source Solutions</a:t>
            </a:r>
            <a:endParaRPr lang="en-US" sz="2200" dirty="0"/>
          </a:p>
        </p:txBody>
      </p:sp>
      <p:sp>
        <p:nvSpPr>
          <p:cNvPr id="9" name="Text 7"/>
          <p:cNvSpPr/>
          <p:nvPr/>
        </p:nvSpPr>
        <p:spPr>
          <a:xfrm>
            <a:off x="9877901" y="4956810"/>
            <a:ext cx="3928586" cy="1149072"/>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Open source options can be customizable but may require significant technical expertise.</a:t>
            </a:r>
            <a:endParaRPr lang="en-US" sz="1850" dirty="0"/>
          </a:p>
        </p:txBody>
      </p:sp>
      <p:sp>
        <p:nvSpPr>
          <p:cNvPr id="10" name="Rectangle 9">
            <a:extLst>
              <a:ext uri="{FF2B5EF4-FFF2-40B4-BE49-F238E27FC236}">
                <a16:creationId xmlns:a16="http://schemas.microsoft.com/office/drawing/2014/main" id="{6DE324AC-6ED3-D807-6EAF-95DEF17E3BC5}"/>
              </a:ext>
            </a:extLst>
          </p:cNvPr>
          <p:cNvSpPr/>
          <p:nvPr/>
        </p:nvSpPr>
        <p:spPr>
          <a:xfrm>
            <a:off x="12801600" y="7784432"/>
            <a:ext cx="1684421" cy="44516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06176" y="2253972"/>
            <a:ext cx="4962049" cy="3721537"/>
          </a:xfrm>
          <a:prstGeom prst="rect">
            <a:avLst/>
          </a:prstGeom>
        </p:spPr>
      </p:pic>
      <p:sp>
        <p:nvSpPr>
          <p:cNvPr id="4" name="Text 0"/>
          <p:cNvSpPr/>
          <p:nvPr/>
        </p:nvSpPr>
        <p:spPr>
          <a:xfrm>
            <a:off x="734139" y="923449"/>
            <a:ext cx="4935855" cy="616982"/>
          </a:xfrm>
          <a:prstGeom prst="rect">
            <a:avLst/>
          </a:prstGeom>
          <a:noFill/>
          <a:ln/>
        </p:spPr>
        <p:txBody>
          <a:bodyPr wrap="none" lIns="0" tIns="0" rIns="0" bIns="0" rtlCol="0" anchor="t"/>
          <a:lstStyle/>
          <a:p>
            <a:pPr marL="0" indent="0">
              <a:lnSpc>
                <a:spcPts val="4850"/>
              </a:lnSpc>
              <a:buNone/>
            </a:pPr>
            <a:r>
              <a:rPr lang="en-US" sz="3850" kern="0" spc="-78" dirty="0">
                <a:solidFill>
                  <a:srgbClr val="000000"/>
                </a:solidFill>
                <a:latin typeface="Source Serif Pro" pitchFamily="34" charset="0"/>
                <a:ea typeface="Source Serif Pro" pitchFamily="34" charset="-122"/>
                <a:cs typeface="Source Serif Pro" pitchFamily="34" charset="-120"/>
              </a:rPr>
              <a:t>Key Features</a:t>
            </a:r>
            <a:endParaRPr lang="en-US" sz="3850" dirty="0"/>
          </a:p>
        </p:txBody>
      </p:sp>
      <p:sp>
        <p:nvSpPr>
          <p:cNvPr id="5" name="Text 1"/>
          <p:cNvSpPr/>
          <p:nvPr/>
        </p:nvSpPr>
        <p:spPr>
          <a:xfrm>
            <a:off x="734139" y="1854994"/>
            <a:ext cx="7675721" cy="671274"/>
          </a:xfrm>
          <a:prstGeom prst="rect">
            <a:avLst/>
          </a:prstGeom>
          <a:noFill/>
          <a:ln/>
        </p:spPr>
        <p:txBody>
          <a:bodyPr wrap="square" lIns="0" tIns="0" rIns="0" bIns="0" rtlCol="0" anchor="t"/>
          <a:lstStyle/>
          <a:p>
            <a:pPr marL="0" indent="0">
              <a:lnSpc>
                <a:spcPts val="2600"/>
              </a:lnSpc>
              <a:buNone/>
            </a:pPr>
            <a:r>
              <a:rPr lang="en-US" sz="1650" kern="0" spc="-33" dirty="0">
                <a:solidFill>
                  <a:srgbClr val="272525"/>
                </a:solidFill>
                <a:latin typeface="Source Sans Pro" pitchFamily="34" charset="0"/>
                <a:ea typeface="Source Sans Pro" pitchFamily="34" charset="-122"/>
                <a:cs typeface="Source Sans Pro" pitchFamily="34" charset="-120"/>
              </a:rPr>
              <a:t>The project aims to address existing challenges by incorporating a range of key features, which will enhance the efficiency and effectiveness of travel management.</a:t>
            </a:r>
            <a:endParaRPr lang="en-US" sz="1650" dirty="0"/>
          </a:p>
        </p:txBody>
      </p:sp>
      <p:sp>
        <p:nvSpPr>
          <p:cNvPr id="6" name="Shape 2"/>
          <p:cNvSpPr/>
          <p:nvPr/>
        </p:nvSpPr>
        <p:spPr>
          <a:xfrm>
            <a:off x="734139" y="2998232"/>
            <a:ext cx="471964" cy="471964"/>
          </a:xfrm>
          <a:prstGeom prst="roundRect">
            <a:avLst>
              <a:gd name="adj" fmla="val 18668"/>
            </a:avLst>
          </a:prstGeom>
          <a:solidFill>
            <a:srgbClr val="F0D4F7"/>
          </a:solidFill>
          <a:ln w="7620">
            <a:solidFill>
              <a:srgbClr val="D6BADD"/>
            </a:solidFill>
            <a:prstDash val="solid"/>
          </a:ln>
        </p:spPr>
        <p:txBody>
          <a:bodyPr/>
          <a:lstStyle/>
          <a:p>
            <a:endParaRPr lang="en-GB"/>
          </a:p>
        </p:txBody>
      </p:sp>
      <p:sp>
        <p:nvSpPr>
          <p:cNvPr id="7" name="Text 3"/>
          <p:cNvSpPr/>
          <p:nvPr/>
        </p:nvSpPr>
        <p:spPr>
          <a:xfrm>
            <a:off x="896064" y="3086100"/>
            <a:ext cx="148114" cy="296108"/>
          </a:xfrm>
          <a:prstGeom prst="rect">
            <a:avLst/>
          </a:prstGeom>
          <a:noFill/>
          <a:ln/>
        </p:spPr>
        <p:txBody>
          <a:bodyPr wrap="none" lIns="0" tIns="0" rIns="0" bIns="0" rtlCol="0" anchor="t"/>
          <a:lstStyle/>
          <a:p>
            <a:pPr marL="0" indent="0" algn="ctr">
              <a:lnSpc>
                <a:spcPts val="2300"/>
              </a:lnSpc>
              <a:buNone/>
            </a:pPr>
            <a:r>
              <a:rPr lang="en-US" sz="2300" kern="0" spc="-47" dirty="0">
                <a:solidFill>
                  <a:srgbClr val="272525"/>
                </a:solidFill>
                <a:latin typeface="Source Serif Pro" pitchFamily="34" charset="0"/>
                <a:ea typeface="Source Serif Pro" pitchFamily="34" charset="-122"/>
                <a:cs typeface="Source Serif Pro" pitchFamily="34" charset="-120"/>
              </a:rPr>
              <a:t>1</a:t>
            </a:r>
            <a:endParaRPr lang="en-US" sz="2300" dirty="0"/>
          </a:p>
        </p:txBody>
      </p:sp>
      <p:sp>
        <p:nvSpPr>
          <p:cNvPr id="8" name="Text 4"/>
          <p:cNvSpPr/>
          <p:nvPr/>
        </p:nvSpPr>
        <p:spPr>
          <a:xfrm>
            <a:off x="1415772" y="2998232"/>
            <a:ext cx="3051453" cy="616982"/>
          </a:xfrm>
          <a:prstGeom prst="rect">
            <a:avLst/>
          </a:prstGeom>
          <a:noFill/>
          <a:ln/>
        </p:spPr>
        <p:txBody>
          <a:bodyPr wrap="square" lIns="0" tIns="0" rIns="0" bIns="0" rtlCol="0" anchor="t"/>
          <a:lstStyle/>
          <a:p>
            <a:pPr marL="0" indent="0">
              <a:lnSpc>
                <a:spcPts val="2400"/>
              </a:lnSpc>
              <a:buNone/>
            </a:pPr>
            <a:r>
              <a:rPr lang="en-US" sz="1900" kern="0" spc="-39" dirty="0">
                <a:solidFill>
                  <a:srgbClr val="272525"/>
                </a:solidFill>
                <a:latin typeface="Source Serif Pro" pitchFamily="34" charset="0"/>
                <a:ea typeface="Source Serif Pro" pitchFamily="34" charset="-122"/>
                <a:cs typeface="Source Serif Pro" pitchFamily="34" charset="-120"/>
              </a:rPr>
              <a:t>Centralized Data Management</a:t>
            </a:r>
            <a:endParaRPr lang="en-US" sz="1900" dirty="0"/>
          </a:p>
        </p:txBody>
      </p:sp>
      <p:sp>
        <p:nvSpPr>
          <p:cNvPr id="9" name="Text 5"/>
          <p:cNvSpPr/>
          <p:nvPr/>
        </p:nvSpPr>
        <p:spPr>
          <a:xfrm>
            <a:off x="1415772" y="3741063"/>
            <a:ext cx="3051453" cy="1342549"/>
          </a:xfrm>
          <a:prstGeom prst="rect">
            <a:avLst/>
          </a:prstGeom>
          <a:noFill/>
          <a:ln/>
        </p:spPr>
        <p:txBody>
          <a:bodyPr wrap="square" lIns="0" tIns="0" rIns="0" bIns="0" rtlCol="0" anchor="t"/>
          <a:lstStyle/>
          <a:p>
            <a:pPr marL="0" indent="0">
              <a:lnSpc>
                <a:spcPts val="2600"/>
              </a:lnSpc>
              <a:buNone/>
            </a:pPr>
            <a:r>
              <a:rPr lang="en-US" sz="1650" kern="0" spc="-33" dirty="0">
                <a:solidFill>
                  <a:srgbClr val="272525"/>
                </a:solidFill>
                <a:latin typeface="Source Sans Pro" pitchFamily="34" charset="0"/>
                <a:ea typeface="Source Sans Pro" pitchFamily="34" charset="-122"/>
                <a:cs typeface="Source Sans Pro" pitchFamily="34" charset="-120"/>
              </a:rPr>
              <a:t>Consolidating data from various sources into a single platform provides a comprehensive overview of operations.</a:t>
            </a:r>
            <a:endParaRPr lang="en-US" sz="1650" dirty="0"/>
          </a:p>
        </p:txBody>
      </p:sp>
      <p:sp>
        <p:nvSpPr>
          <p:cNvPr id="10" name="Shape 6"/>
          <p:cNvSpPr/>
          <p:nvPr/>
        </p:nvSpPr>
        <p:spPr>
          <a:xfrm>
            <a:off x="4676894" y="2998232"/>
            <a:ext cx="471964" cy="471964"/>
          </a:xfrm>
          <a:prstGeom prst="roundRect">
            <a:avLst>
              <a:gd name="adj" fmla="val 18668"/>
            </a:avLst>
          </a:prstGeom>
          <a:solidFill>
            <a:srgbClr val="F0D4F7"/>
          </a:solidFill>
          <a:ln w="7620">
            <a:solidFill>
              <a:srgbClr val="D6BADD"/>
            </a:solidFill>
            <a:prstDash val="solid"/>
          </a:ln>
        </p:spPr>
        <p:txBody>
          <a:bodyPr/>
          <a:lstStyle/>
          <a:p>
            <a:endParaRPr lang="en-GB"/>
          </a:p>
        </p:txBody>
      </p:sp>
      <p:sp>
        <p:nvSpPr>
          <p:cNvPr id="11" name="Text 7"/>
          <p:cNvSpPr/>
          <p:nvPr/>
        </p:nvSpPr>
        <p:spPr>
          <a:xfrm>
            <a:off x="4838819" y="3086100"/>
            <a:ext cx="148114" cy="296108"/>
          </a:xfrm>
          <a:prstGeom prst="rect">
            <a:avLst/>
          </a:prstGeom>
          <a:noFill/>
          <a:ln/>
        </p:spPr>
        <p:txBody>
          <a:bodyPr wrap="none" lIns="0" tIns="0" rIns="0" bIns="0" rtlCol="0" anchor="t"/>
          <a:lstStyle/>
          <a:p>
            <a:pPr marL="0" indent="0" algn="ctr">
              <a:lnSpc>
                <a:spcPts val="2300"/>
              </a:lnSpc>
              <a:buNone/>
            </a:pPr>
            <a:r>
              <a:rPr lang="en-US" sz="2300" kern="0" spc="-47" dirty="0">
                <a:solidFill>
                  <a:srgbClr val="272525"/>
                </a:solidFill>
                <a:latin typeface="Source Serif Pro" pitchFamily="34" charset="0"/>
                <a:ea typeface="Source Serif Pro" pitchFamily="34" charset="-122"/>
                <a:cs typeface="Source Serif Pro" pitchFamily="34" charset="-120"/>
              </a:rPr>
              <a:t>2</a:t>
            </a:r>
            <a:endParaRPr lang="en-US" sz="2300" dirty="0"/>
          </a:p>
        </p:txBody>
      </p:sp>
      <p:sp>
        <p:nvSpPr>
          <p:cNvPr id="12" name="Text 8"/>
          <p:cNvSpPr/>
          <p:nvPr/>
        </p:nvSpPr>
        <p:spPr>
          <a:xfrm>
            <a:off x="5358527" y="2998232"/>
            <a:ext cx="3051453" cy="616982"/>
          </a:xfrm>
          <a:prstGeom prst="rect">
            <a:avLst/>
          </a:prstGeom>
          <a:noFill/>
          <a:ln/>
        </p:spPr>
        <p:txBody>
          <a:bodyPr wrap="square" lIns="0" tIns="0" rIns="0" bIns="0" rtlCol="0" anchor="t"/>
          <a:lstStyle/>
          <a:p>
            <a:pPr marL="0" indent="0">
              <a:lnSpc>
                <a:spcPts val="2400"/>
              </a:lnSpc>
              <a:buNone/>
            </a:pPr>
            <a:r>
              <a:rPr lang="en-US" sz="1900" kern="0" spc="-39" dirty="0">
                <a:solidFill>
                  <a:srgbClr val="272525"/>
                </a:solidFill>
                <a:latin typeface="Source Serif Pro" pitchFamily="34" charset="0"/>
                <a:ea typeface="Source Serif Pro" pitchFamily="34" charset="-122"/>
                <a:cs typeface="Source Serif Pro" pitchFamily="34" charset="-120"/>
              </a:rPr>
              <a:t>Automated Booking Processes</a:t>
            </a:r>
            <a:endParaRPr lang="en-US" sz="1900" dirty="0"/>
          </a:p>
        </p:txBody>
      </p:sp>
      <p:sp>
        <p:nvSpPr>
          <p:cNvPr id="13" name="Text 9"/>
          <p:cNvSpPr/>
          <p:nvPr/>
        </p:nvSpPr>
        <p:spPr>
          <a:xfrm>
            <a:off x="5358527" y="3741063"/>
            <a:ext cx="3051453" cy="1006912"/>
          </a:xfrm>
          <a:prstGeom prst="rect">
            <a:avLst/>
          </a:prstGeom>
          <a:noFill/>
          <a:ln/>
        </p:spPr>
        <p:txBody>
          <a:bodyPr wrap="square" lIns="0" tIns="0" rIns="0" bIns="0" rtlCol="0" anchor="t"/>
          <a:lstStyle/>
          <a:p>
            <a:pPr marL="0" indent="0">
              <a:lnSpc>
                <a:spcPts val="2600"/>
              </a:lnSpc>
              <a:buNone/>
            </a:pPr>
            <a:r>
              <a:rPr lang="en-US" sz="1650" kern="0" spc="-33" dirty="0">
                <a:solidFill>
                  <a:srgbClr val="272525"/>
                </a:solidFill>
                <a:latin typeface="Source Sans Pro" pitchFamily="34" charset="0"/>
                <a:ea typeface="Source Sans Pro" pitchFamily="34" charset="-122"/>
                <a:cs typeface="Source Sans Pro" pitchFamily="34" charset="-120"/>
              </a:rPr>
              <a:t>Streamlining bookings and reducing human error through automated workflows.</a:t>
            </a:r>
            <a:endParaRPr lang="en-US" sz="1650" dirty="0"/>
          </a:p>
        </p:txBody>
      </p:sp>
      <p:sp>
        <p:nvSpPr>
          <p:cNvPr id="14" name="Shape 10"/>
          <p:cNvSpPr/>
          <p:nvPr/>
        </p:nvSpPr>
        <p:spPr>
          <a:xfrm>
            <a:off x="734139" y="5529263"/>
            <a:ext cx="471964" cy="471964"/>
          </a:xfrm>
          <a:prstGeom prst="roundRect">
            <a:avLst>
              <a:gd name="adj" fmla="val 18668"/>
            </a:avLst>
          </a:prstGeom>
          <a:solidFill>
            <a:srgbClr val="F0D4F7"/>
          </a:solidFill>
          <a:ln w="7620">
            <a:solidFill>
              <a:srgbClr val="D6BADD"/>
            </a:solidFill>
            <a:prstDash val="solid"/>
          </a:ln>
        </p:spPr>
        <p:txBody>
          <a:bodyPr/>
          <a:lstStyle/>
          <a:p>
            <a:endParaRPr lang="en-GB"/>
          </a:p>
        </p:txBody>
      </p:sp>
      <p:sp>
        <p:nvSpPr>
          <p:cNvPr id="15" name="Text 11"/>
          <p:cNvSpPr/>
          <p:nvPr/>
        </p:nvSpPr>
        <p:spPr>
          <a:xfrm>
            <a:off x="896064" y="5617131"/>
            <a:ext cx="148114" cy="296108"/>
          </a:xfrm>
          <a:prstGeom prst="rect">
            <a:avLst/>
          </a:prstGeom>
          <a:noFill/>
          <a:ln/>
        </p:spPr>
        <p:txBody>
          <a:bodyPr wrap="none" lIns="0" tIns="0" rIns="0" bIns="0" rtlCol="0" anchor="t"/>
          <a:lstStyle/>
          <a:p>
            <a:pPr marL="0" indent="0" algn="ctr">
              <a:lnSpc>
                <a:spcPts val="2300"/>
              </a:lnSpc>
              <a:buNone/>
            </a:pPr>
            <a:r>
              <a:rPr lang="en-US" sz="2300" kern="0" spc="-47" dirty="0">
                <a:solidFill>
                  <a:srgbClr val="272525"/>
                </a:solidFill>
                <a:latin typeface="Source Serif Pro" pitchFamily="34" charset="0"/>
                <a:ea typeface="Source Serif Pro" pitchFamily="34" charset="-122"/>
                <a:cs typeface="Source Serif Pro" pitchFamily="34" charset="-120"/>
              </a:rPr>
              <a:t>3</a:t>
            </a:r>
            <a:endParaRPr lang="en-US" sz="2300" dirty="0"/>
          </a:p>
        </p:txBody>
      </p:sp>
      <p:sp>
        <p:nvSpPr>
          <p:cNvPr id="16" name="Text 12"/>
          <p:cNvSpPr/>
          <p:nvPr/>
        </p:nvSpPr>
        <p:spPr>
          <a:xfrm>
            <a:off x="1415772" y="5529263"/>
            <a:ext cx="3051453" cy="616982"/>
          </a:xfrm>
          <a:prstGeom prst="rect">
            <a:avLst/>
          </a:prstGeom>
          <a:noFill/>
          <a:ln/>
        </p:spPr>
        <p:txBody>
          <a:bodyPr wrap="square" lIns="0" tIns="0" rIns="0" bIns="0" rtlCol="0" anchor="t"/>
          <a:lstStyle/>
          <a:p>
            <a:pPr marL="0" indent="0">
              <a:lnSpc>
                <a:spcPts val="2400"/>
              </a:lnSpc>
              <a:buNone/>
            </a:pPr>
            <a:r>
              <a:rPr lang="en-US" sz="1900" kern="0" spc="-39" dirty="0">
                <a:solidFill>
                  <a:srgbClr val="272525"/>
                </a:solidFill>
                <a:latin typeface="Source Serif Pro" pitchFamily="34" charset="0"/>
                <a:ea typeface="Source Serif Pro" pitchFamily="34" charset="-122"/>
                <a:cs typeface="Source Serif Pro" pitchFamily="34" charset="-120"/>
              </a:rPr>
              <a:t>Personalized Customer Experiences</a:t>
            </a:r>
            <a:endParaRPr lang="en-US" sz="1900" dirty="0"/>
          </a:p>
        </p:txBody>
      </p:sp>
      <p:sp>
        <p:nvSpPr>
          <p:cNvPr id="17" name="Text 13"/>
          <p:cNvSpPr/>
          <p:nvPr/>
        </p:nvSpPr>
        <p:spPr>
          <a:xfrm>
            <a:off x="1415772" y="6272093"/>
            <a:ext cx="3051453" cy="1006912"/>
          </a:xfrm>
          <a:prstGeom prst="rect">
            <a:avLst/>
          </a:prstGeom>
          <a:noFill/>
          <a:ln/>
        </p:spPr>
        <p:txBody>
          <a:bodyPr wrap="square" lIns="0" tIns="0" rIns="0" bIns="0" rtlCol="0" anchor="t"/>
          <a:lstStyle/>
          <a:p>
            <a:pPr marL="0" indent="0">
              <a:lnSpc>
                <a:spcPts val="2600"/>
              </a:lnSpc>
              <a:buNone/>
            </a:pPr>
            <a:r>
              <a:rPr lang="en-US" sz="1650" kern="0" spc="-33" dirty="0">
                <a:solidFill>
                  <a:srgbClr val="272525"/>
                </a:solidFill>
                <a:latin typeface="Source Sans Pro" pitchFamily="34" charset="0"/>
                <a:ea typeface="Source Sans Pro" pitchFamily="34" charset="-122"/>
                <a:cs typeface="Source Sans Pro" pitchFamily="34" charset="-120"/>
              </a:rPr>
              <a:t>Tailoring travel recommendations and services based on individual preferences and past behaviors.</a:t>
            </a:r>
            <a:endParaRPr lang="en-US" sz="1650" dirty="0"/>
          </a:p>
        </p:txBody>
      </p:sp>
      <p:sp>
        <p:nvSpPr>
          <p:cNvPr id="18" name="Shape 14"/>
          <p:cNvSpPr/>
          <p:nvPr/>
        </p:nvSpPr>
        <p:spPr>
          <a:xfrm>
            <a:off x="4676894" y="5529263"/>
            <a:ext cx="471964" cy="471964"/>
          </a:xfrm>
          <a:prstGeom prst="roundRect">
            <a:avLst>
              <a:gd name="adj" fmla="val 18668"/>
            </a:avLst>
          </a:prstGeom>
          <a:solidFill>
            <a:srgbClr val="F0D4F7"/>
          </a:solidFill>
          <a:ln w="7620">
            <a:solidFill>
              <a:srgbClr val="D6BADD"/>
            </a:solidFill>
            <a:prstDash val="solid"/>
          </a:ln>
        </p:spPr>
        <p:txBody>
          <a:bodyPr/>
          <a:lstStyle/>
          <a:p>
            <a:endParaRPr lang="en-GB"/>
          </a:p>
        </p:txBody>
      </p:sp>
      <p:sp>
        <p:nvSpPr>
          <p:cNvPr id="19" name="Text 15"/>
          <p:cNvSpPr/>
          <p:nvPr/>
        </p:nvSpPr>
        <p:spPr>
          <a:xfrm>
            <a:off x="4838819" y="5617131"/>
            <a:ext cx="148114" cy="296108"/>
          </a:xfrm>
          <a:prstGeom prst="rect">
            <a:avLst/>
          </a:prstGeom>
          <a:noFill/>
          <a:ln/>
        </p:spPr>
        <p:txBody>
          <a:bodyPr wrap="none" lIns="0" tIns="0" rIns="0" bIns="0" rtlCol="0" anchor="t"/>
          <a:lstStyle/>
          <a:p>
            <a:pPr marL="0" indent="0" algn="ctr">
              <a:lnSpc>
                <a:spcPts val="2300"/>
              </a:lnSpc>
              <a:buNone/>
            </a:pPr>
            <a:r>
              <a:rPr lang="en-US" sz="2300" kern="0" spc="-47" dirty="0">
                <a:solidFill>
                  <a:srgbClr val="272525"/>
                </a:solidFill>
                <a:latin typeface="Source Serif Pro" pitchFamily="34" charset="0"/>
                <a:ea typeface="Source Serif Pro" pitchFamily="34" charset="-122"/>
                <a:cs typeface="Source Serif Pro" pitchFamily="34" charset="-120"/>
              </a:rPr>
              <a:t>4</a:t>
            </a:r>
            <a:endParaRPr lang="en-US" sz="2300" dirty="0"/>
          </a:p>
        </p:txBody>
      </p:sp>
      <p:sp>
        <p:nvSpPr>
          <p:cNvPr id="20" name="Text 16"/>
          <p:cNvSpPr/>
          <p:nvPr/>
        </p:nvSpPr>
        <p:spPr>
          <a:xfrm>
            <a:off x="5358527" y="5529263"/>
            <a:ext cx="2883218" cy="308491"/>
          </a:xfrm>
          <a:prstGeom prst="rect">
            <a:avLst/>
          </a:prstGeom>
          <a:noFill/>
          <a:ln/>
        </p:spPr>
        <p:txBody>
          <a:bodyPr wrap="none" lIns="0" tIns="0" rIns="0" bIns="0" rtlCol="0" anchor="t"/>
          <a:lstStyle/>
          <a:p>
            <a:pPr marL="0" indent="0">
              <a:lnSpc>
                <a:spcPts val="2400"/>
              </a:lnSpc>
              <a:buNone/>
            </a:pPr>
            <a:r>
              <a:rPr lang="en-US" sz="1900" kern="0" spc="-39" dirty="0">
                <a:solidFill>
                  <a:srgbClr val="272525"/>
                </a:solidFill>
                <a:latin typeface="Source Serif Pro" pitchFamily="34" charset="0"/>
                <a:ea typeface="Source Serif Pro" pitchFamily="34" charset="-122"/>
                <a:cs typeface="Source Serif Pro" pitchFamily="34" charset="-120"/>
              </a:rPr>
              <a:t>Real-Time Communication</a:t>
            </a:r>
            <a:endParaRPr lang="en-US" sz="1900" dirty="0"/>
          </a:p>
        </p:txBody>
      </p:sp>
      <p:sp>
        <p:nvSpPr>
          <p:cNvPr id="21" name="Text 17"/>
          <p:cNvSpPr/>
          <p:nvPr/>
        </p:nvSpPr>
        <p:spPr>
          <a:xfrm>
            <a:off x="5358527" y="5963602"/>
            <a:ext cx="3051453" cy="1342549"/>
          </a:xfrm>
          <a:prstGeom prst="rect">
            <a:avLst/>
          </a:prstGeom>
          <a:noFill/>
          <a:ln/>
        </p:spPr>
        <p:txBody>
          <a:bodyPr wrap="square" lIns="0" tIns="0" rIns="0" bIns="0" rtlCol="0" anchor="t"/>
          <a:lstStyle/>
          <a:p>
            <a:pPr marL="0" indent="0">
              <a:lnSpc>
                <a:spcPts val="2600"/>
              </a:lnSpc>
              <a:buNone/>
            </a:pPr>
            <a:r>
              <a:rPr lang="en-US" sz="1650" kern="0" spc="-33" dirty="0">
                <a:solidFill>
                  <a:srgbClr val="272525"/>
                </a:solidFill>
                <a:latin typeface="Source Sans Pro" pitchFamily="34" charset="0"/>
                <a:ea typeface="Source Sans Pro" pitchFamily="34" charset="-122"/>
                <a:cs typeface="Source Sans Pro" pitchFamily="34" charset="-120"/>
              </a:rPr>
              <a:t>Facilitating seamless communication between travel agencies, customers, and service providers.</a:t>
            </a:r>
            <a:endParaRPr lang="en-US" sz="16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76488" y="374333"/>
            <a:ext cx="3203258" cy="400288"/>
          </a:xfrm>
          <a:prstGeom prst="rect">
            <a:avLst/>
          </a:prstGeom>
          <a:noFill/>
          <a:ln/>
        </p:spPr>
        <p:txBody>
          <a:bodyPr wrap="none" lIns="0" tIns="0" rIns="0" bIns="0" rtlCol="0" anchor="t"/>
          <a:lstStyle/>
          <a:p>
            <a:pPr marL="0" indent="0">
              <a:lnSpc>
                <a:spcPts val="3150"/>
              </a:lnSpc>
              <a:buNone/>
            </a:pPr>
            <a:r>
              <a:rPr lang="en-US" sz="2500" kern="0" spc="-50" dirty="0">
                <a:solidFill>
                  <a:srgbClr val="000000"/>
                </a:solidFill>
                <a:latin typeface="Source Serif Pro" pitchFamily="34" charset="0"/>
                <a:ea typeface="Source Serif Pro" pitchFamily="34" charset="-122"/>
                <a:cs typeface="Source Serif Pro" pitchFamily="34" charset="-120"/>
              </a:rPr>
              <a:t>SQL TABLES</a:t>
            </a:r>
            <a:endParaRPr lang="en-US" sz="2500" dirty="0"/>
          </a:p>
        </p:txBody>
      </p:sp>
      <p:sp>
        <p:nvSpPr>
          <p:cNvPr id="3" name="Text 1"/>
          <p:cNvSpPr/>
          <p:nvPr/>
        </p:nvSpPr>
        <p:spPr>
          <a:xfrm flipV="1">
            <a:off x="0" y="1264443"/>
            <a:ext cx="14153912" cy="8252535"/>
          </a:xfrm>
          <a:prstGeom prst="rect">
            <a:avLst/>
          </a:prstGeom>
          <a:noFill/>
          <a:ln/>
        </p:spPr>
        <p:txBody>
          <a:bodyPr wrap="none" lIns="0" tIns="0" rIns="0" bIns="0" rtlCol="0" anchor="t"/>
          <a:lstStyle/>
          <a:p>
            <a:pPr marL="0" indent="0">
              <a:lnSpc>
                <a:spcPts val="1700"/>
              </a:lnSpc>
              <a:buNone/>
            </a:pPr>
            <a:endParaRPr lang="en-US" sz="1050" dirty="0"/>
          </a:p>
        </p:txBody>
      </p:sp>
      <p:pic>
        <p:nvPicPr>
          <p:cNvPr id="4" name="Image 0" descr="preencoded.png"/>
          <p:cNvPicPr>
            <a:picLocks noChangeAspect="1"/>
          </p:cNvPicPr>
          <p:nvPr/>
        </p:nvPicPr>
        <p:blipFill>
          <a:blip r:embed="rId3"/>
          <a:stretch>
            <a:fillRect/>
          </a:stretch>
        </p:blipFill>
        <p:spPr>
          <a:xfrm>
            <a:off x="476487" y="1417558"/>
            <a:ext cx="14057657" cy="2288858"/>
          </a:xfrm>
          <a:prstGeom prst="rect">
            <a:avLst/>
          </a:prstGeom>
        </p:spPr>
      </p:pic>
      <p:pic>
        <p:nvPicPr>
          <p:cNvPr id="5" name="Image 1" descr="preencoded.png"/>
          <p:cNvPicPr>
            <a:picLocks noChangeAspect="1"/>
          </p:cNvPicPr>
          <p:nvPr/>
        </p:nvPicPr>
        <p:blipFill>
          <a:blip r:embed="rId4"/>
          <a:stretch>
            <a:fillRect/>
          </a:stretch>
        </p:blipFill>
        <p:spPr>
          <a:xfrm>
            <a:off x="476488" y="3859530"/>
            <a:ext cx="14057658" cy="2926913"/>
          </a:xfrm>
          <a:prstGeom prst="rect">
            <a:avLst/>
          </a:prstGeom>
        </p:spPr>
      </p:pic>
      <p:pic>
        <p:nvPicPr>
          <p:cNvPr id="6" name="Image 2" descr="preencoded.png"/>
          <p:cNvPicPr>
            <a:picLocks noChangeAspect="1"/>
          </p:cNvPicPr>
          <p:nvPr/>
        </p:nvPicPr>
        <p:blipFill>
          <a:blip r:embed="rId5"/>
          <a:stretch>
            <a:fillRect/>
          </a:stretch>
        </p:blipFill>
        <p:spPr>
          <a:xfrm>
            <a:off x="476487" y="6939558"/>
            <a:ext cx="14057659" cy="2110145"/>
          </a:xfrm>
          <a:prstGeom prst="rect">
            <a:avLst/>
          </a:prstGeom>
        </p:spPr>
      </p:pic>
      <p:sp>
        <p:nvSpPr>
          <p:cNvPr id="7" name="Text 2"/>
          <p:cNvSpPr/>
          <p:nvPr/>
        </p:nvSpPr>
        <p:spPr>
          <a:xfrm>
            <a:off x="476488" y="9202817"/>
            <a:ext cx="13677424" cy="217646"/>
          </a:xfrm>
          <a:prstGeom prst="rect">
            <a:avLst/>
          </a:prstGeom>
          <a:noFill/>
          <a:ln/>
        </p:spPr>
        <p:txBody>
          <a:bodyPr wrap="none" lIns="0" tIns="0" rIns="0" bIns="0" rtlCol="0" anchor="t"/>
          <a:lstStyle/>
          <a:p>
            <a:pPr marL="0" indent="0">
              <a:lnSpc>
                <a:spcPts val="1700"/>
              </a:lnSpc>
              <a:buNone/>
            </a:pPr>
            <a:endParaRPr lang="en-US" sz="10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03409" y="475655"/>
            <a:ext cx="4056936" cy="506968"/>
          </a:xfrm>
          <a:prstGeom prst="rect">
            <a:avLst/>
          </a:prstGeom>
          <a:noFill/>
          <a:ln/>
        </p:spPr>
        <p:txBody>
          <a:bodyPr wrap="none" lIns="0" tIns="0" rIns="0" bIns="0" rtlCol="0" anchor="t"/>
          <a:lstStyle/>
          <a:p>
            <a:pPr marL="0" indent="0">
              <a:lnSpc>
                <a:spcPts val="3950"/>
              </a:lnSpc>
              <a:buNone/>
            </a:pPr>
            <a:r>
              <a:rPr lang="en-US" sz="3150" kern="0" spc="-64" dirty="0">
                <a:solidFill>
                  <a:srgbClr val="000000"/>
                </a:solidFill>
                <a:latin typeface="Source Serif Pro" pitchFamily="34" charset="0"/>
                <a:ea typeface="Source Serif Pro" pitchFamily="34" charset="-122"/>
                <a:cs typeface="Source Serif Pro" pitchFamily="34" charset="-120"/>
              </a:rPr>
              <a:t>Workflow Diagram</a:t>
            </a:r>
            <a:endParaRPr lang="en-US" sz="3150" dirty="0"/>
          </a:p>
        </p:txBody>
      </p:sp>
      <p:pic>
        <p:nvPicPr>
          <p:cNvPr id="3" name="Image 0" descr="preencoded.png"/>
          <p:cNvPicPr>
            <a:picLocks noChangeAspect="1"/>
          </p:cNvPicPr>
          <p:nvPr/>
        </p:nvPicPr>
        <p:blipFill>
          <a:blip r:embed="rId3"/>
          <a:stretch>
            <a:fillRect/>
          </a:stretch>
        </p:blipFill>
        <p:spPr>
          <a:xfrm>
            <a:off x="603409" y="1327428"/>
            <a:ext cx="5102781" cy="5956697"/>
          </a:xfrm>
          <a:prstGeom prst="rect">
            <a:avLst/>
          </a:prstGeom>
        </p:spPr>
      </p:pic>
      <p:sp>
        <p:nvSpPr>
          <p:cNvPr id="4" name="Text 1"/>
          <p:cNvSpPr/>
          <p:nvPr/>
        </p:nvSpPr>
        <p:spPr>
          <a:xfrm>
            <a:off x="603409" y="7478078"/>
            <a:ext cx="13423583" cy="275749"/>
          </a:xfrm>
          <a:prstGeom prst="rect">
            <a:avLst/>
          </a:prstGeom>
          <a:noFill/>
          <a:ln/>
        </p:spPr>
        <p:txBody>
          <a:bodyPr wrap="none" lIns="0" tIns="0" rIns="0" bIns="0" rtlCol="0" anchor="t"/>
          <a:lstStyle/>
          <a:p>
            <a:pPr marL="0" indent="0">
              <a:lnSpc>
                <a:spcPts val="2150"/>
              </a:lnSpc>
              <a:buNone/>
            </a:pPr>
            <a:endParaRPr lang="en-US" sz="1350" dirty="0"/>
          </a:p>
        </p:txBody>
      </p:sp>
      <p:sp>
        <p:nvSpPr>
          <p:cNvPr id="5" name="Rectangle 4">
            <a:extLst>
              <a:ext uri="{FF2B5EF4-FFF2-40B4-BE49-F238E27FC236}">
                <a16:creationId xmlns:a16="http://schemas.microsoft.com/office/drawing/2014/main" id="{35BD0F78-0F37-A9C8-AED3-1D186269EA16}"/>
              </a:ext>
            </a:extLst>
          </p:cNvPr>
          <p:cNvSpPr/>
          <p:nvPr/>
        </p:nvSpPr>
        <p:spPr>
          <a:xfrm>
            <a:off x="12645189" y="7753827"/>
            <a:ext cx="1816769" cy="37952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295</Words>
  <Application>Microsoft Office PowerPoint</Application>
  <PresentationFormat>Custom</PresentationFormat>
  <Paragraphs>48</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Source Sans Pro</vt:lpstr>
      <vt:lpstr>Source Serif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KUSUMITHA PADAKANTI</cp:lastModifiedBy>
  <cp:revision>3</cp:revision>
  <dcterms:created xsi:type="dcterms:W3CDTF">2024-08-31T05:23:08Z</dcterms:created>
  <dcterms:modified xsi:type="dcterms:W3CDTF">2024-08-31T05:56:30Z</dcterms:modified>
</cp:coreProperties>
</file>