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6"/>
  </p:notesMasterIdLst>
  <p:sldIdLst>
    <p:sldId id="256" r:id="rId2"/>
    <p:sldId id="257" r:id="rId3"/>
    <p:sldId id="269" r:id="rId4"/>
    <p:sldId id="274" r:id="rId5"/>
    <p:sldId id="276" r:id="rId6"/>
    <p:sldId id="275" r:id="rId7"/>
    <p:sldId id="273" r:id="rId8"/>
    <p:sldId id="268" r:id="rId9"/>
    <p:sldId id="272" r:id="rId10"/>
    <p:sldId id="277" r:id="rId11"/>
    <p:sldId id="270" r:id="rId12"/>
    <p:sldId id="265" r:id="rId13"/>
    <p:sldId id="278" r:id="rId14"/>
    <p:sldId id="26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t>‹#›</a:t>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archive.zi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doi.org/10.1109/mc.2023.3253292" TargetMode="External"/><Relationship Id="rId4" Type="http://schemas.openxmlformats.org/officeDocument/2006/relationships/hyperlink" Target="archiv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186/s41039-017-0062-8" TargetMode="External"/><Relationship Id="rId2" Type="http://schemas.openxmlformats.org/officeDocument/2006/relationships/hyperlink" Target="archiv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rPr>
              <a:t>P</a:t>
            </a:r>
            <a:r>
              <a:rPr lang="en-IN" altLang="en-GB" dirty="0">
                <a:solidFill>
                  <a:schemeClr val="tx1"/>
                </a:solidFill>
                <a:latin typeface="Cambria" panose="02040503050406030204" pitchFamily="18" charset="0"/>
                <a:ea typeface="Cambria" panose="02040503050406030204" pitchFamily="18" charset="0"/>
              </a:rPr>
              <a:t>SCS 8- AI-Powered Legal Documentation Assistant</a:t>
            </a: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Group Number: </a:t>
            </a:r>
            <a:r>
              <a:rPr lang="en-IN" dirty="0">
                <a:latin typeface="Cambria" panose="02040503050406030204" pitchFamily="18" charset="0"/>
                <a:ea typeface="Cambria" panose="02040503050406030204" pitchFamily="18" charset="0"/>
              </a:rPr>
              <a:t>IST-02</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Ms.</a:t>
            </a:r>
            <a:r>
              <a:rPr lang="en-IN"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MONISHA GUPTA</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PIP4004: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Review-0 Presentation</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122555" y="4758681"/>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IN" alt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Bachelor Of Technology </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IN" alt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Pallavi R</a:t>
            </a:r>
            <a:endPar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IN" alt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Srinivas Mishra</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5" name="Table 4"/>
          <p:cNvGraphicFramePr/>
          <p:nvPr>
            <p:custDataLst>
              <p:tags r:id="rId1"/>
            </p:custDataLst>
            <p:extLst>
              <p:ext uri="{D42A27DB-BD31-4B8C-83A1-F6EECF244321}">
                <p14:modId xmlns:p14="http://schemas.microsoft.com/office/powerpoint/2010/main" val="3102007717"/>
              </p:ext>
            </p:extLst>
          </p:nvPr>
        </p:nvGraphicFramePr>
        <p:xfrm>
          <a:off x="197505" y="2721840"/>
          <a:ext cx="5973446" cy="1600381"/>
        </p:xfrm>
        <a:graphic>
          <a:graphicData uri="http://schemas.openxmlformats.org/drawingml/2006/table">
            <a:tbl>
              <a:tblPr firstRow="1" bandRow="1">
                <a:tableStyleId>{5C22544A-7EE6-4342-B048-85BDC9FD1C3A}</a:tableStyleId>
              </a:tblPr>
              <a:tblGrid>
                <a:gridCol w="2986723">
                  <a:extLst>
                    <a:ext uri="{9D8B030D-6E8A-4147-A177-3AD203B41FA5}">
                      <a16:colId xmlns:a16="http://schemas.microsoft.com/office/drawing/2014/main" val="20000"/>
                    </a:ext>
                  </a:extLst>
                </a:gridCol>
                <a:gridCol w="2986723">
                  <a:extLst>
                    <a:ext uri="{9D8B030D-6E8A-4147-A177-3AD203B41FA5}">
                      <a16:colId xmlns:a16="http://schemas.microsoft.com/office/drawing/2014/main" val="20001"/>
                    </a:ext>
                  </a:extLst>
                </a:gridCol>
              </a:tblGrid>
              <a:tr h="460823">
                <a:tc>
                  <a:txBody>
                    <a:bodyPr/>
                    <a:lstStyle/>
                    <a:p>
                      <a:pPr marL="0" lvl="1">
                        <a:buNone/>
                      </a:pPr>
                      <a:r>
                        <a:rPr lang="en-GB" sz="1600" dirty="0">
                          <a:solidFill>
                            <a:srgbClr val="17365D"/>
                          </a:solidFill>
                          <a:latin typeface="Times New Roman" panose="02020603050405020304" pitchFamily="18" charset="0"/>
                          <a:cs typeface="Times New Roman" panose="02020603050405020304" pitchFamily="18" charset="0"/>
                          <a:sym typeface="+mn-ea"/>
                        </a:rPr>
                        <a:t>Roll Number</a:t>
                      </a:r>
                      <a:endParaRPr sz="1600" b="1" u="none" strike="noStrike" cap="none" dirty="0">
                        <a:solidFill>
                          <a:srgbClr val="17365D"/>
                        </a:solidFill>
                        <a:latin typeface="Times New Roman" panose="02020603050405020304" pitchFamily="18" charset="0"/>
                        <a:cs typeface="Times New Roman" panose="02020603050405020304" pitchFamily="18" charset="0"/>
                      </a:endParaRPr>
                    </a:p>
                    <a:p>
                      <a:pPr>
                        <a:buNone/>
                      </a:pPr>
                      <a:endParaRPr lang="en-US" sz="1600" dirty="0">
                        <a:latin typeface="Times New Roman" panose="02020603050405020304" pitchFamily="18" charset="0"/>
                        <a:cs typeface="Times New Roman" panose="02020603050405020304" pitchFamily="18" charset="0"/>
                      </a:endParaRPr>
                    </a:p>
                  </a:txBody>
                  <a:tcPr/>
                </a:tc>
                <a:tc>
                  <a:txBody>
                    <a:bodyPr/>
                    <a:lstStyle/>
                    <a:p>
                      <a:pPr>
                        <a:buNone/>
                      </a:pPr>
                      <a:r>
                        <a:rPr lang="en-GB" sz="1600" dirty="0">
                          <a:solidFill>
                            <a:srgbClr val="17365D"/>
                          </a:solidFill>
                          <a:latin typeface="Times New Roman" panose="02020603050405020304" pitchFamily="18" charset="0"/>
                          <a:cs typeface="Times New Roman" panose="02020603050405020304" pitchFamily="18" charset="0"/>
                          <a:sym typeface="+mn-ea"/>
                        </a:rPr>
                        <a:t>Student Name</a:t>
                      </a:r>
                      <a:endParaRPr sz="1600" b="1" u="none" strike="noStrike" cap="none" dirty="0">
                        <a:solidFill>
                          <a:srgbClr val="17365D"/>
                        </a:solidFill>
                        <a:latin typeface="Times New Roman" panose="02020603050405020304" pitchFamily="18" charset="0"/>
                        <a:cs typeface="Times New Roman" panose="02020603050405020304" pitchFamily="18" charset="0"/>
                      </a:endParaRPr>
                    </a:p>
                    <a:p>
                      <a:pPr>
                        <a:buNone/>
                      </a:pPr>
                      <a:endParaRPr lang="en-US"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08423">
                <a:tc>
                  <a:txBody>
                    <a:bodyPr/>
                    <a:lstStyle/>
                    <a:p>
                      <a:pPr>
                        <a:buNone/>
                      </a:pPr>
                      <a:r>
                        <a:rPr lang="en-IN" altLang="en-US" sz="1600" dirty="0">
                          <a:latin typeface="Times New Roman" panose="02020603050405020304" pitchFamily="18" charset="0"/>
                          <a:cs typeface="Times New Roman" panose="02020603050405020304" pitchFamily="18" charset="0"/>
                        </a:rPr>
                        <a:t>20211IST0002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altLang="en-US" sz="1600" dirty="0">
                          <a:latin typeface="Times New Roman" panose="02020603050405020304" pitchFamily="18" charset="0"/>
                          <a:cs typeface="Times New Roman" panose="02020603050405020304" pitchFamily="18" charset="0"/>
                        </a:rPr>
                        <a:t>M K SUGUNASHREE </a:t>
                      </a:r>
                    </a:p>
                  </a:txBody>
                  <a:tcPr/>
                </a:tc>
                <a:extLst>
                  <a:ext uri="{0D108BD9-81ED-4DB2-BD59-A6C34878D82A}">
                    <a16:rowId xmlns:a16="http://schemas.microsoft.com/office/drawing/2014/main" val="10001"/>
                  </a:ext>
                </a:extLst>
              </a:tr>
              <a:tr h="350701">
                <a:tc>
                  <a:txBody>
                    <a:bodyPr/>
                    <a:lstStyle/>
                    <a:p>
                      <a:pPr>
                        <a:buNone/>
                      </a:pPr>
                      <a:r>
                        <a:rPr lang="en-IN" altLang="en-US" sz="1600" dirty="0">
                          <a:latin typeface="Times New Roman" panose="02020603050405020304" pitchFamily="18" charset="0"/>
                          <a:cs typeface="Times New Roman" panose="02020603050405020304" pitchFamily="18" charset="0"/>
                        </a:rPr>
                        <a:t>20211IST0003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altLang="en-US" sz="1600" dirty="0">
                          <a:latin typeface="Times New Roman" panose="02020603050405020304" pitchFamily="18" charset="0"/>
                          <a:cs typeface="Times New Roman" panose="02020603050405020304" pitchFamily="18" charset="0"/>
                        </a:rPr>
                        <a:t>HUZAIFA SHARIFF</a:t>
                      </a:r>
                    </a:p>
                  </a:txBody>
                  <a:tcPr/>
                </a:tc>
                <a:extLst>
                  <a:ext uri="{0D108BD9-81ED-4DB2-BD59-A6C34878D82A}">
                    <a16:rowId xmlns:a16="http://schemas.microsoft.com/office/drawing/2014/main" val="10002"/>
                  </a:ext>
                </a:extLst>
              </a:tr>
              <a:tr h="261469">
                <a:tc>
                  <a:txBody>
                    <a:bodyPr/>
                    <a:lstStyle/>
                    <a:p>
                      <a:pPr>
                        <a:buNone/>
                      </a:pPr>
                      <a:r>
                        <a:rPr lang="en-IN" altLang="en-US" sz="1600" dirty="0">
                          <a:latin typeface="Times New Roman" panose="02020603050405020304" pitchFamily="18" charset="0"/>
                          <a:cs typeface="Times New Roman" panose="02020603050405020304" pitchFamily="18" charset="0"/>
                        </a:rPr>
                        <a:t>20211IST0020</a:t>
                      </a:r>
                    </a:p>
                  </a:txBody>
                  <a:tcPr/>
                </a:tc>
                <a:tc>
                  <a:txBody>
                    <a:bodyPr/>
                    <a:lstStyle/>
                    <a:p>
                      <a:pPr>
                        <a:buNone/>
                      </a:pPr>
                      <a:r>
                        <a:rPr lang="en-IN" altLang="en-US" sz="1600" dirty="0">
                          <a:latin typeface="Times New Roman" panose="02020603050405020304" pitchFamily="18" charset="0"/>
                          <a:cs typeface="Times New Roman" panose="02020603050405020304" pitchFamily="18" charset="0"/>
                        </a:rPr>
                        <a:t>SHAMITHA R</a:t>
                      </a:r>
                    </a:p>
                  </a:txBody>
                  <a:tcPr/>
                </a:tc>
                <a:extLst>
                  <a:ext uri="{0D108BD9-81ED-4DB2-BD59-A6C34878D82A}">
                    <a16:rowId xmlns:a16="http://schemas.microsoft.com/office/drawing/2014/main" val="66944626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D8D1-9B8E-0668-9D78-4733FE01E1FD}"/>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IN" dirty="0"/>
          </a:p>
        </p:txBody>
      </p:sp>
      <p:sp>
        <p:nvSpPr>
          <p:cNvPr id="3" name="Text Placeholder 2">
            <a:extLst>
              <a:ext uri="{FF2B5EF4-FFF2-40B4-BE49-F238E27FC236}">
                <a16:creationId xmlns:a16="http://schemas.microsoft.com/office/drawing/2014/main" id="{14755467-0728-744D-FC58-74A4CAC7B716}"/>
              </a:ext>
            </a:extLst>
          </p:cNvPr>
          <p:cNvSpPr>
            <a:spLocks noGrp="1"/>
          </p:cNvSpPr>
          <p:nvPr>
            <p:ph type="body" idx="1"/>
          </p:nvPr>
        </p:nvSpPr>
        <p:spPr/>
        <p:txBody>
          <a:bodyPr/>
          <a:lstStyle/>
          <a:p>
            <a:pPr marL="76200" indent="0">
              <a:buNone/>
            </a:pPr>
            <a:r>
              <a:rPr lang="en-IN" sz="24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Security and Privacy: Protects user data with encryption and secure access controls.</a:t>
            </a: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Scalability: Supports multiple users and document types e</a:t>
            </a:r>
            <a:r>
              <a:rPr lang="en-IN" dirty="0">
                <a:latin typeface="Times New Roman" panose="02020603050405020304" pitchFamily="18" charset="0"/>
                <a:cs typeface="Times New Roman" panose="02020603050405020304" pitchFamily="18" charset="0"/>
              </a:rPr>
              <a:t>fficiently.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8219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248696"/>
            <a:ext cx="10668000" cy="4847303"/>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44634B98-4D33-EA0B-118D-F73037B9DDF3}"/>
              </a:ext>
            </a:extLst>
          </p:cNvPr>
          <p:cNvPicPr>
            <a:picLocks noChangeAspect="1"/>
          </p:cNvPicPr>
          <p:nvPr/>
        </p:nvPicPr>
        <p:blipFill>
          <a:blip r:embed="rId3"/>
          <a:stretch>
            <a:fillRect/>
          </a:stretch>
        </p:blipFill>
        <p:spPr>
          <a:xfrm>
            <a:off x="981015" y="1248696"/>
            <a:ext cx="9659698" cy="44964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196645" y="993058"/>
            <a:ext cx="11284155" cy="5102943"/>
          </a:xfrm>
          <a:prstGeom prst="rect">
            <a:avLst/>
          </a:prstGeom>
          <a:noFill/>
          <a:ln>
            <a:noFill/>
          </a:ln>
        </p:spPr>
        <p:txBody>
          <a:bodyPr spcFirstLastPara="1" wrap="square" lIns="91425" tIns="45700" rIns="91425" bIns="45700" anchor="t" anchorCtr="0">
            <a:noAutofit/>
          </a:bodyPr>
          <a:lstStyle/>
          <a:p>
            <a:pPr indent="-457200" algn="just">
              <a:lnSpc>
                <a:spcPct val="107000"/>
              </a:lnSpc>
              <a:spcAft>
                <a:spcPts val="800"/>
              </a:spcAft>
            </a:pPr>
            <a:r>
              <a:rPr lang="en-US" sz="2000" dirty="0">
                <a:latin typeface="Times New Roman" pitchFamily="18" charset="0"/>
                <a:cs typeface="Times New Roman" pitchFamily="18" charset="0"/>
                <a:hlinkClick r:id="rId3" action="ppaction://hlinkfile"/>
              </a:rPr>
              <a:t>Sharma, H., &amp; Aakanksha, N. (2021). Artificial Intelligence and Law: an effective and efficient instrument. 2022 10th International Conference on Reliability, Infocom Technologies and Optimization (Trends and Future Directions) (ICRITO), 1–5. https://doi.org/10.1109/icrito51393.2021.9596503</a:t>
            </a:r>
            <a:endParaRPr lang="en-US" sz="2000" dirty="0">
              <a:latin typeface="Times New Roman" pitchFamily="18" charset="0"/>
              <a:cs typeface="Times New Roman" pitchFamily="18" charset="0"/>
            </a:endParaRPr>
          </a:p>
          <a:p>
            <a:pPr indent="-457200" algn="just">
              <a:lnSpc>
                <a:spcPct val="107000"/>
              </a:lnSpc>
              <a:spcAft>
                <a:spcPts val="800"/>
              </a:spcAft>
            </a:pPr>
            <a:r>
              <a:rPr lang="en-US" sz="2000" dirty="0" err="1">
                <a:latin typeface="Times New Roman" pitchFamily="18" charset="0"/>
                <a:cs typeface="Times New Roman" pitchFamily="18" charset="0"/>
                <a:hlinkClick r:id="rId3" action="ppaction://hlinkfile"/>
              </a:rPr>
              <a:t>Baviskar</a:t>
            </a:r>
            <a:r>
              <a:rPr lang="en-US" sz="2000" dirty="0">
                <a:latin typeface="Times New Roman" pitchFamily="18" charset="0"/>
                <a:cs typeface="Times New Roman" pitchFamily="18" charset="0"/>
                <a:hlinkClick r:id="rId3" action="ppaction://hlinkfile"/>
              </a:rPr>
              <a:t>, D., </a:t>
            </a:r>
            <a:r>
              <a:rPr lang="en-US" sz="2000" dirty="0" err="1">
                <a:latin typeface="Times New Roman" pitchFamily="18" charset="0"/>
                <a:cs typeface="Times New Roman" pitchFamily="18" charset="0"/>
                <a:hlinkClick r:id="rId3" action="ppaction://hlinkfile"/>
              </a:rPr>
              <a:t>Ahirrao</a:t>
            </a:r>
            <a:r>
              <a:rPr lang="en-US" sz="2000" dirty="0">
                <a:latin typeface="Times New Roman" pitchFamily="18" charset="0"/>
                <a:cs typeface="Times New Roman" pitchFamily="18" charset="0"/>
                <a:hlinkClick r:id="rId3" action="ppaction://hlinkfile"/>
              </a:rPr>
              <a:t>, S., Potdar, V., &amp; Kotecha, K. (2021). Efficient automated processing of the unstructured documents using artificial intelligence: A systematic literature review and future directions. IEEE Access, 9, 72894–72936. https://doi.org/10.1109/access.2021.3072900</a:t>
            </a:r>
            <a:endParaRPr lang="en-US" sz="2000" dirty="0">
              <a:latin typeface="Times New Roman" pitchFamily="18" charset="0"/>
              <a:cs typeface="Times New Roman" pitchFamily="18" charset="0"/>
            </a:endParaRPr>
          </a:p>
          <a:p>
            <a:pPr indent="-457200" algn="just">
              <a:lnSpc>
                <a:spcPct val="107000"/>
              </a:lnSpc>
              <a:spcAft>
                <a:spcPts val="800"/>
              </a:spcAft>
            </a:pPr>
            <a:r>
              <a:rPr lang="en-US" sz="2000" dirty="0">
                <a:latin typeface="Times New Roman" pitchFamily="18" charset="0"/>
                <a:cs typeface="Times New Roman" pitchFamily="18" charset="0"/>
                <a:hlinkClick r:id="rId4" action="ppaction://hlinkfile"/>
              </a:rPr>
              <a:t>Maher, S. K., </a:t>
            </a:r>
            <a:r>
              <a:rPr lang="en-US" sz="2000" dirty="0" err="1">
                <a:latin typeface="Times New Roman" pitchFamily="18" charset="0"/>
                <a:cs typeface="Times New Roman" pitchFamily="18" charset="0"/>
                <a:hlinkClick r:id="rId4" action="ppaction://hlinkfile"/>
              </a:rPr>
              <a:t>Bhable</a:t>
            </a:r>
            <a:r>
              <a:rPr lang="en-US" sz="2000" dirty="0">
                <a:latin typeface="Times New Roman" pitchFamily="18" charset="0"/>
                <a:cs typeface="Times New Roman" pitchFamily="18" charset="0"/>
                <a:hlinkClick r:id="rId4" action="ppaction://hlinkfile"/>
              </a:rPr>
              <a:t>, S. G., </a:t>
            </a:r>
            <a:r>
              <a:rPr lang="en-US" sz="2000" dirty="0" err="1">
                <a:latin typeface="Times New Roman" pitchFamily="18" charset="0"/>
                <a:cs typeface="Times New Roman" pitchFamily="18" charset="0"/>
                <a:hlinkClick r:id="rId4" action="ppaction://hlinkfile"/>
              </a:rPr>
              <a:t>Lahase</a:t>
            </a:r>
            <a:r>
              <a:rPr lang="en-US" sz="2000" dirty="0">
                <a:latin typeface="Times New Roman" pitchFamily="18" charset="0"/>
                <a:cs typeface="Times New Roman" pitchFamily="18" charset="0"/>
                <a:hlinkClick r:id="rId4" action="ppaction://hlinkfile"/>
              </a:rPr>
              <a:t>, A. R., &amp; </a:t>
            </a:r>
            <a:r>
              <a:rPr lang="en-US" sz="2000" dirty="0" err="1">
                <a:latin typeface="Times New Roman" pitchFamily="18" charset="0"/>
                <a:cs typeface="Times New Roman" pitchFamily="18" charset="0"/>
                <a:hlinkClick r:id="rId4" action="ppaction://hlinkfile"/>
              </a:rPr>
              <a:t>Nimbhore</a:t>
            </a:r>
            <a:r>
              <a:rPr lang="en-US" sz="2000" dirty="0">
                <a:latin typeface="Times New Roman" pitchFamily="18" charset="0"/>
                <a:cs typeface="Times New Roman" pitchFamily="18" charset="0"/>
                <a:hlinkClick r:id="rId4" action="ppaction://hlinkfile"/>
              </a:rPr>
              <a:t>, S. S. (2022b). AI and Deep Learning-driven Chatbots: A Comprehensive Analysis and Application Trends. 2022 6th International Conference on Intelligent Computing and Control Systems (ICICCS), 994–998. https://doi.org/10.1109/iciccs53718.2022.9788276</a:t>
            </a:r>
            <a:endParaRPr lang="en-US" sz="2000" dirty="0">
              <a:latin typeface="Times New Roman" pitchFamily="18" charset="0"/>
              <a:cs typeface="Times New Roman" pitchFamily="18" charset="0"/>
            </a:endParaRPr>
          </a:p>
          <a:p>
            <a:pPr indent="-457200" algn="just">
              <a:lnSpc>
                <a:spcPct val="107000"/>
              </a:lnSpc>
              <a:spcAft>
                <a:spcPts val="800"/>
              </a:spcAft>
            </a:pPr>
            <a:r>
              <a:rPr lang="en-US" sz="2000" dirty="0">
                <a:latin typeface="Times New Roman" pitchFamily="18" charset="0"/>
                <a:cs typeface="Times New Roman" pitchFamily="18" charset="0"/>
                <a:hlinkClick r:id="rId4" action="ppaction://hlinkfile"/>
              </a:rPr>
              <a:t>Murugesan, S., &amp; Cherukuri, A. K. (2023). The rise of generative artificial intelligence and its impact on education: the promises and perils. Computer, 56(5), 116–121. </a:t>
            </a:r>
            <a:r>
              <a:rPr lang="en-US" sz="2000" dirty="0">
                <a:latin typeface="Times New Roman" pitchFamily="18" charset="0"/>
                <a:cs typeface="Times New Roman" pitchFamily="18" charset="0"/>
                <a:hlinkClick r:id="rId5"/>
              </a:rPr>
              <a:t>https://doi.org/10.1109/mc.2023.3253292</a:t>
            </a:r>
            <a:endParaRPr lang="en-US"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5780-16E9-21D4-898E-B32C9685F130}"/>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98ED544D-7FA1-C5F0-2141-F9294C2F9598}"/>
              </a:ext>
            </a:extLst>
          </p:cNvPr>
          <p:cNvSpPr>
            <a:spLocks noGrp="1"/>
          </p:cNvSpPr>
          <p:nvPr>
            <p:ph type="body" idx="1"/>
          </p:nvPr>
        </p:nvSpPr>
        <p:spPr/>
        <p:txBody>
          <a:bodyPr/>
          <a:lstStyle/>
          <a:p>
            <a:endParaRPr lang="en-US" sz="2400" dirty="0">
              <a:latin typeface="Times New Roman" pitchFamily="18" charset="0"/>
              <a:cs typeface="Times New Roman" pitchFamily="18" charset="0"/>
              <a:hlinkClick r:id="rId2" action="ppaction://hlinkfile"/>
            </a:endParaRPr>
          </a:p>
          <a:p>
            <a:r>
              <a:rPr lang="en-US" sz="2000" dirty="0" err="1">
                <a:latin typeface="Times New Roman" pitchFamily="18" charset="0"/>
                <a:cs typeface="Times New Roman" pitchFamily="18" charset="0"/>
                <a:hlinkClick r:id="rId2" action="ppaction://hlinkfile"/>
              </a:rPr>
              <a:t>Popenici</a:t>
            </a:r>
            <a:r>
              <a:rPr lang="en-US" sz="2000" dirty="0">
                <a:latin typeface="Times New Roman" pitchFamily="18" charset="0"/>
                <a:cs typeface="Times New Roman" pitchFamily="18" charset="0"/>
                <a:hlinkClick r:id="rId2" action="ppaction://hlinkfile"/>
              </a:rPr>
              <a:t>, S. a. D., &amp; Kerr, S. (2017). Exploring the impact of artificial intelligence on teaching and learning in higher education. Research and Practice in Technology Enhanced Learning, 12(1). </a:t>
            </a:r>
            <a:r>
              <a:rPr lang="en-US" sz="2000" dirty="0">
                <a:latin typeface="Times New Roman" pitchFamily="18" charset="0"/>
                <a:cs typeface="Times New Roman" pitchFamily="18" charset="0"/>
                <a:hlinkClick r:id="rId3"/>
              </a:rPr>
              <a:t>https://doi.org/10.1186/s41039-017-0062-8</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hlinkClick r:id="rId2" action="ppaction://hlinkfile"/>
              </a:rPr>
              <a:t>K. </a:t>
            </a:r>
            <a:r>
              <a:rPr lang="en-US" sz="2000" dirty="0" err="1">
                <a:latin typeface="Times New Roman" pitchFamily="18" charset="0"/>
                <a:cs typeface="Times New Roman" pitchFamily="18" charset="0"/>
                <a:hlinkClick r:id="rId2" action="ppaction://hlinkfile"/>
              </a:rPr>
              <a:t>Vayadande</a:t>
            </a:r>
            <a:r>
              <a:rPr lang="en-US" sz="2000" dirty="0">
                <a:latin typeface="Times New Roman" pitchFamily="18" charset="0"/>
                <a:cs typeface="Times New Roman" pitchFamily="18" charset="0"/>
                <a:hlinkClick r:id="rId2" action="ppaction://hlinkfile"/>
              </a:rPr>
              <a:t>, A. Bhat, P. </a:t>
            </a:r>
            <a:r>
              <a:rPr lang="en-US" sz="2000" dirty="0" err="1">
                <a:latin typeface="Times New Roman" pitchFamily="18" charset="0"/>
                <a:cs typeface="Times New Roman" pitchFamily="18" charset="0"/>
                <a:hlinkClick r:id="rId2" action="ppaction://hlinkfile"/>
              </a:rPr>
              <a:t>Bachhav</a:t>
            </a:r>
            <a:r>
              <a:rPr lang="en-US" sz="2000" dirty="0">
                <a:latin typeface="Times New Roman" pitchFamily="18" charset="0"/>
                <a:cs typeface="Times New Roman" pitchFamily="18" charset="0"/>
                <a:hlinkClick r:id="rId2" action="ppaction://hlinkfile"/>
              </a:rPr>
              <a:t>, A. Bhoyar, Z. </a:t>
            </a:r>
            <a:r>
              <a:rPr lang="en-US" sz="2000" dirty="0" err="1">
                <a:latin typeface="Times New Roman" pitchFamily="18" charset="0"/>
                <a:cs typeface="Times New Roman" pitchFamily="18" charset="0"/>
                <a:hlinkClick r:id="rId2" action="ppaction://hlinkfile"/>
              </a:rPr>
              <a:t>Charoliya</a:t>
            </a:r>
            <a:r>
              <a:rPr lang="en-US" sz="2000" dirty="0">
                <a:latin typeface="Times New Roman" pitchFamily="18" charset="0"/>
                <a:cs typeface="Times New Roman" pitchFamily="18" charset="0"/>
                <a:hlinkClick r:id="rId2" action="ppaction://hlinkfile"/>
              </a:rPr>
              <a:t> and A. Chavan, "AI-Powered Legal Documentation Assistant," 2024 4th International Conference on Pervasive Computing and Social Networking (ICPCSN), Salem, India, 2024, pp. 84-91, </a:t>
            </a:r>
            <a:r>
              <a:rPr lang="en-US" sz="2000" dirty="0" err="1">
                <a:latin typeface="Times New Roman" pitchFamily="18" charset="0"/>
                <a:cs typeface="Times New Roman" pitchFamily="18" charset="0"/>
                <a:hlinkClick r:id="rId2" action="ppaction://hlinkfile"/>
              </a:rPr>
              <a:t>doi</a:t>
            </a:r>
            <a:r>
              <a:rPr lang="en-US" sz="2000" dirty="0">
                <a:latin typeface="Times New Roman" pitchFamily="18" charset="0"/>
                <a:cs typeface="Times New Roman" pitchFamily="18" charset="0"/>
                <a:hlinkClick r:id="rId2" action="ppaction://hlinkfile"/>
              </a:rPr>
              <a:t>: 10.1109/ICPCSN62568.2024.00022</a:t>
            </a:r>
            <a:r>
              <a:rPr lang="en-US" sz="2000" dirty="0">
                <a:latin typeface="Times New Roman" pitchFamily="18" charset="0"/>
                <a:cs typeface="Times New Roman" pitchFamily="18" charset="0"/>
              </a:rPr>
              <a:t>.</a:t>
            </a:r>
          </a:p>
          <a:p>
            <a:endParaRPr lang="en-IN" dirty="0"/>
          </a:p>
        </p:txBody>
      </p:sp>
    </p:spTree>
    <p:extLst>
      <p:ext uri="{BB962C8B-B14F-4D97-AF65-F5344CB8AC3E}">
        <p14:creationId xmlns:p14="http://schemas.microsoft.com/office/powerpoint/2010/main" val="736274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535940" y="1143000"/>
            <a:ext cx="11321415" cy="4953000"/>
          </a:xfrm>
          <a:prstGeom prst="rect">
            <a:avLst/>
          </a:prstGeom>
          <a:noFill/>
          <a:ln>
            <a:noFill/>
          </a:ln>
        </p:spPr>
        <p:txBody>
          <a:bodyPr spcFirstLastPara="1" wrap="square" lIns="91425" tIns="45700" rIns="91425" bIns="45700" anchor="t" anchorCtr="0">
            <a:normAutofit/>
          </a:bodyPr>
          <a:lstStyle/>
          <a:p>
            <a:pPr marL="342900" lvl="0" indent="-190500" algn="l">
              <a:spcBef>
                <a:spcPts val="0"/>
              </a:spcBef>
              <a:buNone/>
            </a:pPr>
            <a:r>
              <a:rPr lang="en-US" dirty="0">
                <a:latin typeface="Cambria" panose="02040503050406030204" pitchFamily="18" charset="0"/>
                <a:ea typeface="Cambria" panose="02040503050406030204" pitchFamily="18" charset="0"/>
              </a:rPr>
              <a:t>Organization: </a:t>
            </a:r>
            <a:r>
              <a:rPr lang="en-IN" dirty="0">
                <a:latin typeface="Cambria" panose="02040503050406030204" pitchFamily="18" charset="0"/>
                <a:ea typeface="Cambria" panose="02040503050406030204" pitchFamily="18" charset="0"/>
              </a:rPr>
              <a:t>Ministry Of Law and Justice</a:t>
            </a:r>
            <a:endParaRPr lang="en-IN" altLang="en-US" dirty="0">
              <a:latin typeface="Cambria" panose="02040503050406030204" pitchFamily="18" charset="0"/>
              <a:ea typeface="Cambria" panose="02040503050406030204" pitchFamily="18" charset="0"/>
            </a:endParaRPr>
          </a:p>
          <a:p>
            <a:pPr marL="342900" lvl="0" indent="-190500" algn="l">
              <a:spcBef>
                <a:spcPts val="0"/>
              </a:spcBef>
              <a:buNone/>
            </a:pPr>
            <a:endParaRPr lang="en-IN" altLang="en-US" dirty="0">
              <a:latin typeface="Cambria" panose="02040503050406030204" pitchFamily="18" charset="0"/>
              <a:ea typeface="Cambria" panose="02040503050406030204" pitchFamily="18" charset="0"/>
            </a:endParaRPr>
          </a:p>
          <a:p>
            <a:pPr marL="342900" lvl="0" indent="-190500" algn="l">
              <a:spcBef>
                <a:spcPts val="0"/>
              </a:spcBef>
              <a:buNone/>
            </a:pPr>
            <a:r>
              <a:rPr lang="en-US" dirty="0">
                <a:latin typeface="Cambria" panose="02040503050406030204" pitchFamily="18" charset="0"/>
                <a:ea typeface="Cambria" panose="02040503050406030204" pitchFamily="18" charset="0"/>
              </a:rPr>
              <a:t>Category (Hardware / Software / Both) :</a:t>
            </a:r>
            <a:r>
              <a:rPr lang="en-IN" altLang="en-US" dirty="0">
                <a:latin typeface="Cambria" panose="02040503050406030204" pitchFamily="18" charset="0"/>
                <a:ea typeface="Cambria" panose="02040503050406030204" pitchFamily="18" charset="0"/>
              </a:rPr>
              <a:t> Software</a:t>
            </a:r>
          </a:p>
          <a:p>
            <a:pPr marL="342900" lvl="0" indent="-190500" algn="l">
              <a:spcBef>
                <a:spcPts val="0"/>
              </a:spcBef>
              <a:buNone/>
            </a:pPr>
            <a:endParaRPr lang="en-IN" altLang="en-US" dirty="0">
              <a:latin typeface="Cambria" panose="02040503050406030204" pitchFamily="18" charset="0"/>
              <a:ea typeface="Cambria" panose="02040503050406030204" pitchFamily="18" charset="0"/>
            </a:endParaRPr>
          </a:p>
          <a:p>
            <a:pPr marL="342900" lvl="0" indent="-190500" algn="l">
              <a:spcBef>
                <a:spcPts val="0"/>
              </a:spcBef>
              <a:buNone/>
            </a:pPr>
            <a:r>
              <a:rPr lang="en-US" dirty="0">
                <a:latin typeface="Cambria" panose="02040503050406030204" pitchFamily="18" charset="0"/>
                <a:ea typeface="Cambria" panose="02040503050406030204" pitchFamily="18" charset="0"/>
              </a:rPr>
              <a:t>Problem Description </a:t>
            </a:r>
            <a:r>
              <a:rPr lang="en-US" sz="2600" dirty="0">
                <a:latin typeface="Times New Roman" panose="02020603050405020304" pitchFamily="18" charset="0"/>
                <a:ea typeface="Cambria" panose="02040503050406030204" pitchFamily="18" charset="0"/>
                <a:cs typeface="Times New Roman" panose="02020603050405020304" pitchFamily="18" charset="0"/>
              </a:rPr>
              <a:t>: </a:t>
            </a:r>
            <a:r>
              <a:rPr lang="en-US" b="0" i="0" u="none" strike="noStrike" dirty="0">
                <a:solidFill>
                  <a:srgbClr val="000000"/>
                </a:solidFill>
                <a:effectLst/>
                <a:latin typeface="Calibri" panose="020F0502020204030204" pitchFamily="34" charset="0"/>
              </a:rPr>
              <a:t>Legal documentation can be a complicated and time-consuming process, especially for individuals and small businesses who may not have access to legal resources. In addition, the language and jargon used in legal documents can be difficult for non-lawyers to understand, which can lead to errors and misunderstandings. Objective: The objective of this hackathon challenge is to develop an AI-powered solution that can simplify legal documentation for individuals and small businesses in India, by automatically drafting legal documents in plain language and using easy-to-understand terms. </a:t>
            </a:r>
            <a:endParaRPr lang="en-US" b="0" i="0" u="none" strike="noStrike" dirty="0">
              <a:solidFill>
                <a:srgbClr val="00000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6C7B-5DAC-867B-B826-B5C406CBDF7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DEB6080-1EEA-29C9-2C14-BB4BEA41E905}"/>
              </a:ext>
            </a:extLst>
          </p:cNvPr>
          <p:cNvSpPr>
            <a:spLocks noGrp="1"/>
          </p:cNvSpPr>
          <p:nvPr>
            <p:ph type="body" idx="1"/>
          </p:nvPr>
        </p:nvSpPr>
        <p:spPr/>
        <p:txBody>
          <a:bodyPr>
            <a:normAutofit/>
          </a:bodyPr>
          <a:lstStyle/>
          <a:p>
            <a:pPr marL="342900" lvl="0" indent="-190500" algn="l">
              <a:spcBef>
                <a:spcPts val="0"/>
              </a:spcBef>
              <a:buNone/>
            </a:pPr>
            <a:r>
              <a:rPr lang="en-US" b="0" i="0" u="none" strike="noStrike" dirty="0">
                <a:solidFill>
                  <a:srgbClr val="000000"/>
                </a:solidFill>
                <a:effectLst/>
                <a:latin typeface="Calibri" panose="020F0502020204030204" pitchFamily="34" charset="0"/>
              </a:rPr>
              <a:t>Potential Features:</a:t>
            </a:r>
          </a:p>
          <a:p>
            <a:pPr marL="342900" lvl="0" indent="-190500" algn="l">
              <a:spcBef>
                <a:spcPts val="0"/>
              </a:spcBef>
              <a:buNone/>
            </a:pPr>
            <a:endParaRPr lang="en-US" b="0" i="0" u="none" strike="noStrike" dirty="0">
              <a:solidFill>
                <a:srgbClr val="000000"/>
              </a:solidFill>
              <a:effectLst/>
              <a:latin typeface="Calibri" panose="020F0502020204030204" pitchFamily="34" charset="0"/>
            </a:endParaRPr>
          </a:p>
          <a:p>
            <a:pPr marL="342900" lvl="0" indent="-190500" algn="l">
              <a:spcBef>
                <a:spcPts val="0"/>
              </a:spcBef>
              <a:buNone/>
            </a:pPr>
            <a:r>
              <a:rPr lang="en-US" b="0" i="0" u="none" strike="noStrike" dirty="0">
                <a:solidFill>
                  <a:srgbClr val="000000"/>
                </a:solidFill>
                <a:effectLst/>
                <a:latin typeface="Calibri" panose="020F0502020204030204" pitchFamily="34" charset="0"/>
              </a:rPr>
              <a:t> 1. User-friendly interface for inputting relevant information such as parties involved, terms of the agreement, and other necessary details.</a:t>
            </a:r>
          </a:p>
          <a:p>
            <a:pPr marL="342900" lvl="0" indent="-190500" algn="l">
              <a:spcBef>
                <a:spcPts val="0"/>
              </a:spcBef>
              <a:buNone/>
            </a:pPr>
            <a:r>
              <a:rPr lang="en-US" b="0" i="0" u="none" strike="noStrike" dirty="0">
                <a:solidFill>
                  <a:srgbClr val="000000"/>
                </a:solidFill>
                <a:effectLst/>
                <a:latin typeface="Calibri" panose="020F0502020204030204" pitchFamily="34" charset="0"/>
              </a:rPr>
              <a:t> 2. AI-powered document generation that automatically drafts legal documents in plain language and using easy-to-understand terms. </a:t>
            </a:r>
          </a:p>
          <a:p>
            <a:pPr marL="342900" lvl="0" indent="-190500" algn="l">
              <a:spcBef>
                <a:spcPts val="0"/>
              </a:spcBef>
              <a:buNone/>
            </a:pPr>
            <a:r>
              <a:rPr lang="en-US" b="0" i="0" u="none" strike="noStrike" dirty="0">
                <a:solidFill>
                  <a:srgbClr val="000000"/>
                </a:solidFill>
                <a:effectLst/>
                <a:latin typeface="Calibri" panose="020F0502020204030204" pitchFamily="34" charset="0"/>
              </a:rPr>
              <a:t>3. Ability to customize legal documents based on the specific needs of the user.</a:t>
            </a:r>
          </a:p>
          <a:p>
            <a:pPr marL="342900" lvl="0" indent="-190500" algn="l">
              <a:spcBef>
                <a:spcPts val="0"/>
              </a:spcBef>
              <a:buNone/>
            </a:pPr>
            <a:r>
              <a:rPr lang="en-US" b="0" i="0" u="none" strike="noStrike" dirty="0">
                <a:solidFill>
                  <a:srgbClr val="000000"/>
                </a:solidFill>
                <a:effectLst/>
                <a:latin typeface="Calibri" panose="020F0502020204030204" pitchFamily="34" charset="0"/>
              </a:rPr>
              <a:t>4. Integration with existing legal resources and databases to ensure accuracy and completeness of the legal documents. </a:t>
            </a:r>
          </a:p>
          <a:p>
            <a:pPr marL="342900" lvl="0" indent="-190500" algn="l">
              <a:spcBef>
                <a:spcPts val="0"/>
              </a:spcBef>
              <a:buNone/>
            </a:pPr>
            <a:r>
              <a:rPr lang="en-US" b="0" i="0" u="none" strike="noStrike" dirty="0">
                <a:solidFill>
                  <a:srgbClr val="000000"/>
                </a:solidFill>
                <a:effectLst/>
                <a:latin typeface="Calibri" panose="020F0502020204030204" pitchFamily="34" charset="0"/>
              </a:rPr>
              <a:t>5. Option for users to seek legal advice from an expert in case of complex legal issues. </a:t>
            </a:r>
            <a:endParaRPr lang="en-IN" dirty="0"/>
          </a:p>
        </p:txBody>
      </p:sp>
    </p:spTree>
    <p:extLst>
      <p:ext uri="{BB962C8B-B14F-4D97-AF65-F5344CB8AC3E}">
        <p14:creationId xmlns:p14="http://schemas.microsoft.com/office/powerpoint/2010/main" val="421448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A365-1928-C05C-0DA0-E53CDF273E7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FAA92AA-5F48-0BE9-D5C6-8A01AD6953C4}"/>
              </a:ext>
            </a:extLst>
          </p:cNvPr>
          <p:cNvSpPr>
            <a:spLocks noGrp="1"/>
          </p:cNvSpPr>
          <p:nvPr>
            <p:ph type="body" idx="1"/>
          </p:nvPr>
        </p:nvSpPr>
        <p:spPr/>
        <p:txBody>
          <a:bodyPr>
            <a:normAutofit fontScale="92500"/>
          </a:bodyPr>
          <a:lstStyle/>
          <a:p>
            <a:pPr marL="76200" indent="0">
              <a:buNone/>
            </a:pPr>
            <a:r>
              <a:rPr lang="en-US" b="0" i="0" u="none" strike="noStrike" dirty="0">
                <a:solidFill>
                  <a:srgbClr val="000000"/>
                </a:solidFill>
                <a:effectLst/>
                <a:latin typeface="Calibri" panose="020F0502020204030204" pitchFamily="34" charset="0"/>
              </a:rPr>
              <a:t>Impact:</a:t>
            </a:r>
          </a:p>
          <a:p>
            <a:pPr marL="76200" indent="0">
              <a:buNone/>
            </a:pPr>
            <a:r>
              <a:rPr lang="en-US" b="0" i="0" u="none" strike="noStrike" dirty="0">
                <a:solidFill>
                  <a:srgbClr val="000000"/>
                </a:solidFill>
                <a:effectLst/>
                <a:latin typeface="Calibri" panose="020F0502020204030204" pitchFamily="34" charset="0"/>
              </a:rPr>
              <a:t>The proposed solution can greatly benefit individuals and small businesses in India, who often face challenges with legal documentation due to limited access to legal resources. By simplifying legal documentation, this solution can potentially save time, reduce errors, and increase access to justice. Data: Participants can use publicly available legal databases and resources to train the AI model for document generation. </a:t>
            </a:r>
          </a:p>
          <a:p>
            <a:pPr marL="76200" indent="0">
              <a:buNone/>
            </a:pPr>
            <a:r>
              <a:rPr lang="en-US" b="0" i="0" u="none" strike="noStrike" dirty="0">
                <a:solidFill>
                  <a:srgbClr val="000000"/>
                </a:solidFill>
                <a:effectLst/>
                <a:latin typeface="Calibri" panose="020F0502020204030204" pitchFamily="34" charset="0"/>
              </a:rPr>
              <a:t>Deliverables: </a:t>
            </a:r>
          </a:p>
          <a:p>
            <a:pPr marL="533400" indent="-457200">
              <a:buAutoNum type="arabicPeriod"/>
            </a:pPr>
            <a:r>
              <a:rPr lang="en-US" b="0" i="0" u="none" strike="noStrike" dirty="0">
                <a:solidFill>
                  <a:srgbClr val="000000"/>
                </a:solidFill>
                <a:effectLst/>
                <a:latin typeface="Calibri" panose="020F0502020204030204" pitchFamily="34" charset="0"/>
              </a:rPr>
              <a:t>A working prototype of the AI-powered legal documentation assistant, demonstrating its functionality and ease of use. </a:t>
            </a:r>
          </a:p>
          <a:p>
            <a:pPr marL="76200" indent="0">
              <a:buNone/>
            </a:pPr>
            <a:r>
              <a:rPr lang="en-US" b="0" i="0" u="none" strike="noStrike" dirty="0">
                <a:solidFill>
                  <a:srgbClr val="000000"/>
                </a:solidFill>
                <a:effectLst/>
                <a:latin typeface="Calibri" panose="020F0502020204030204" pitchFamily="34" charset="0"/>
              </a:rPr>
              <a:t>2. A presentation outlining the features and potential impact of the solution, as well as its technical architecture and data requirements. </a:t>
            </a:r>
          </a:p>
          <a:p>
            <a:pPr marL="76200" indent="0">
              <a:buNone/>
            </a:pPr>
            <a:r>
              <a:rPr lang="en-US" b="0" i="0" u="none" strike="noStrike" dirty="0">
                <a:solidFill>
                  <a:srgbClr val="000000"/>
                </a:solidFill>
                <a:effectLst/>
                <a:latin typeface="Calibri" panose="020F0502020204030204" pitchFamily="34" charset="0"/>
              </a:rPr>
              <a:t>3. Code and documentation for the solution, along with instructions for deployment and maintenance.</a:t>
            </a:r>
            <a:endParaRPr lang="en-IN" dirty="0"/>
          </a:p>
        </p:txBody>
      </p:sp>
    </p:spTree>
    <p:extLst>
      <p:ext uri="{BB962C8B-B14F-4D97-AF65-F5344CB8AC3E}">
        <p14:creationId xmlns:p14="http://schemas.microsoft.com/office/powerpoint/2010/main" val="907149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0A2D-F2C8-C353-9741-BD03ABDFDE1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C242DD1-2DD8-A3E2-2C3A-C68455E86A5D}"/>
              </a:ext>
            </a:extLst>
          </p:cNvPr>
          <p:cNvSpPr>
            <a:spLocks noGrp="1"/>
          </p:cNvSpPr>
          <p:nvPr>
            <p:ph type="body" idx="1"/>
          </p:nvPr>
        </p:nvSpPr>
        <p:spPr/>
        <p:txBody>
          <a:bodyPr/>
          <a:lstStyle/>
          <a:p>
            <a:pPr marL="342900" indent="-190500">
              <a:spcBef>
                <a:spcPts val="0"/>
              </a:spcBef>
              <a:buNone/>
            </a:pPr>
            <a:endParaRPr lang="en-US" dirty="0">
              <a:solidFill>
                <a:srgbClr val="000000"/>
              </a:solidFill>
              <a:latin typeface="Calibri" panose="020F0502020204030204" pitchFamily="34" charset="0"/>
            </a:endParaRPr>
          </a:p>
          <a:p>
            <a:pPr marL="342900" indent="-190500">
              <a:spcBef>
                <a:spcPts val="0"/>
              </a:spcBef>
              <a:buNone/>
            </a:pPr>
            <a:r>
              <a:rPr lang="en-US" sz="2400" b="0" i="0" u="none" strike="noStrike" dirty="0">
                <a:solidFill>
                  <a:srgbClr val="000000"/>
                </a:solidFill>
                <a:effectLst/>
                <a:latin typeface="Calibri" panose="020F0502020204030204" pitchFamily="34" charset="0"/>
              </a:rPr>
              <a:t>Note: Participants are encouraged to consider the ethical implications of their solution and to prioritize data privacy and security.</a:t>
            </a:r>
            <a:endParaRPr lang="en-US" sz="2400" dirty="0">
              <a:latin typeface="Times New Roman" panose="02020603050405020304" pitchFamily="18" charset="0"/>
              <a:cs typeface="Times New Roman" panose="02020603050405020304" pitchFamily="18" charset="0"/>
            </a:endParaRPr>
          </a:p>
          <a:p>
            <a:pPr marL="342900" lvl="0" indent="-190500" algn="l">
              <a:spcBef>
                <a:spcPts val="0"/>
              </a:spcBef>
              <a:buNone/>
            </a:pP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l">
              <a:spcBef>
                <a:spcPts val="0"/>
              </a:spcBef>
              <a:buNone/>
            </a:pPr>
            <a:r>
              <a:rPr lang="en-US" dirty="0">
                <a:latin typeface="Times New Roman" panose="02020603050405020304" pitchFamily="18" charset="0"/>
                <a:ea typeface="Cambria" panose="02040503050406030204" pitchFamily="18" charset="0"/>
                <a:cs typeface="Times New Roman" panose="02020603050405020304" pitchFamily="18" charset="0"/>
              </a:rPr>
              <a:t>Difficulty Level: </a:t>
            </a:r>
            <a:r>
              <a:rPr lang="en-IN" dirty="0">
                <a:latin typeface="Times New Roman" panose="02020603050405020304" pitchFamily="18" charset="0"/>
                <a:ea typeface="Cambria" panose="02040503050406030204" pitchFamily="18" charset="0"/>
                <a:cs typeface="Times New Roman" panose="02020603050405020304" pitchFamily="18" charset="0"/>
              </a:rPr>
              <a:t>Simple</a:t>
            </a:r>
            <a:endParaRPr lang="en-IN" altLang="en-US" dirty="0">
              <a:latin typeface="Times New Roman" panose="02020603050405020304" pitchFamily="18" charset="0"/>
              <a:ea typeface="Cambria" panose="020405030504060302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84095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8196-44AC-8241-5698-7A19331858D3}"/>
              </a:ext>
            </a:extLst>
          </p:cNvPr>
          <p:cNvSpPr>
            <a:spLocks noGrp="1"/>
          </p:cNvSpPr>
          <p:nvPr>
            <p:ph type="title"/>
          </p:nvPr>
        </p:nvSpPr>
        <p:spPr/>
        <p:txBody>
          <a:bodyPr/>
          <a:lstStyle/>
          <a:p>
            <a:r>
              <a:rPr lang="en-IN" dirty="0" err="1"/>
              <a:t>Github</a:t>
            </a:r>
            <a:r>
              <a:rPr lang="en-IN" dirty="0"/>
              <a:t> Link </a:t>
            </a:r>
          </a:p>
        </p:txBody>
      </p:sp>
      <p:sp>
        <p:nvSpPr>
          <p:cNvPr id="3" name="Text Placeholder 2">
            <a:extLst>
              <a:ext uri="{FF2B5EF4-FFF2-40B4-BE49-F238E27FC236}">
                <a16:creationId xmlns:a16="http://schemas.microsoft.com/office/drawing/2014/main" id="{950B49BC-DDE1-446F-1640-C94D34B42812}"/>
              </a:ext>
            </a:extLst>
          </p:cNvPr>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Github</a:t>
            </a:r>
            <a:r>
              <a:rPr lang="en-IN" dirty="0">
                <a:latin typeface="Times New Roman" panose="02020603050405020304" pitchFamily="18" charset="0"/>
                <a:cs typeface="Times New Roman" panose="02020603050405020304" pitchFamily="18" charset="0"/>
              </a:rPr>
              <a:t> Link provided should have public access permission</a:t>
            </a:r>
          </a:p>
          <a:p>
            <a:endParaRPr lang="en-IN" dirty="0">
              <a:latin typeface="Times New Roman" panose="02020603050405020304" pitchFamily="18" charset="0"/>
              <a:cs typeface="Times New Roman" panose="02020603050405020304" pitchFamily="18" charset="0"/>
            </a:endParaRPr>
          </a:p>
          <a:p>
            <a:r>
              <a:rPr lang="en-IN" b="1" dirty="0" err="1">
                <a:solidFill>
                  <a:srgbClr val="C00000"/>
                </a:solidFill>
                <a:latin typeface="Times New Roman" panose="02020603050405020304" pitchFamily="18" charset="0"/>
                <a:cs typeface="Times New Roman" panose="02020603050405020304" pitchFamily="18" charset="0"/>
              </a:rPr>
              <a:t>Github</a:t>
            </a:r>
            <a:r>
              <a:rPr lang="en-IN" b="1" dirty="0">
                <a:solidFill>
                  <a:srgbClr val="C00000"/>
                </a:solidFill>
                <a:latin typeface="Times New Roman" panose="02020603050405020304" pitchFamily="18" charset="0"/>
                <a:cs typeface="Times New Roman" panose="02020603050405020304" pitchFamily="18" charset="0"/>
              </a:rPr>
              <a:t> Link</a:t>
            </a:r>
          </a:p>
          <a:p>
            <a:endParaRPr lang="en-IN" b="1" dirty="0">
              <a:solidFill>
                <a:srgbClr val="C00000"/>
              </a:solidFill>
              <a:latin typeface="Times New Roman" panose="02020603050405020304" pitchFamily="18" charset="0"/>
              <a:cs typeface="Times New Roman" panose="02020603050405020304" pitchFamily="18" charset="0"/>
            </a:endParaRPr>
          </a:p>
          <a:p>
            <a:r>
              <a:rPr lang="en-IN" b="1" dirty="0">
                <a:solidFill>
                  <a:srgbClr val="C00000"/>
                </a:solidFill>
                <a:latin typeface="Times New Roman" panose="02020603050405020304" pitchFamily="18" charset="0"/>
                <a:cs typeface="Times New Roman" panose="02020603050405020304" pitchFamily="18" charset="0"/>
              </a:rPr>
              <a:t>https://github.com/shamiy/Legal-Documentation-assistant.git</a:t>
            </a:r>
          </a:p>
        </p:txBody>
      </p:sp>
    </p:spTree>
    <p:extLst>
      <p:ext uri="{BB962C8B-B14F-4D97-AF65-F5344CB8AC3E}">
        <p14:creationId xmlns:p14="http://schemas.microsoft.com/office/powerpoint/2010/main" val="2564757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b="1"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       Technology Stack Components:</a:t>
            </a:r>
            <a:r>
              <a:rPr lang="en-IN" altLang="en-US" b="1" dirty="0">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Software - Web App development</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pPr>
            <a:r>
              <a:rPr lang="en-US" dirty="0">
                <a:latin typeface="Cambria" panose="02040503050406030204" pitchFamily="18" charset="0"/>
                <a:ea typeface="Cambria" panose="02040503050406030204" pitchFamily="18" charset="0"/>
              </a:rPr>
              <a:t>Frontend: HTML/CSS/JavaScript .</a:t>
            </a:r>
          </a:p>
          <a:p>
            <a:pPr marL="495300" indent="-342900" algn="just">
              <a:spcBef>
                <a:spcPts val="0"/>
              </a:spcBef>
              <a:buSzPct val="100000"/>
            </a:pPr>
            <a:r>
              <a:rPr lang="en-US" dirty="0">
                <a:latin typeface="Cambria" panose="02040503050406030204" pitchFamily="18" charset="0"/>
                <a:ea typeface="Cambria" panose="02040503050406030204" pitchFamily="18" charset="0"/>
              </a:rPr>
              <a:t>Backend  : Flask</a:t>
            </a:r>
          </a:p>
          <a:p>
            <a:pPr marL="495300" indent="-342900" algn="just">
              <a:spcBef>
                <a:spcPts val="0"/>
              </a:spcBef>
              <a:buSzPct val="100000"/>
            </a:pPr>
            <a:r>
              <a:rPr lang="en-US" dirty="0">
                <a:latin typeface="Cambria" panose="02040503050406030204" pitchFamily="18" charset="0"/>
                <a:ea typeface="Cambria" panose="02040503050406030204" pitchFamily="18" charset="0"/>
              </a:rPr>
              <a:t>Database: MySQL</a:t>
            </a:r>
          </a:p>
          <a:p>
            <a:pPr marL="495300" indent="-342900" algn="just">
              <a:spcBef>
                <a:spcPts val="0"/>
              </a:spcBef>
              <a:buSzPct val="100000"/>
            </a:pPr>
            <a:r>
              <a:rPr lang="en-US" dirty="0">
                <a:latin typeface="Cambria" panose="02040503050406030204" pitchFamily="18" charset="0"/>
                <a:ea typeface="Cambria" panose="02040503050406030204" pitchFamily="18" charset="0"/>
              </a:rPr>
              <a:t>Hosting &amp; Cloud: AWS ,Google Cloud, Azure.</a:t>
            </a:r>
          </a:p>
          <a:p>
            <a:pPr marL="495300" indent="-342900" algn="just">
              <a:spcBef>
                <a:spcPts val="0"/>
              </a:spcBef>
              <a:buSzPct val="100000"/>
            </a:pPr>
            <a:r>
              <a:rPr lang="en-US" dirty="0">
                <a:latin typeface="Cambria" panose="02040503050406030204" pitchFamily="18" charset="0"/>
                <a:ea typeface="Cambria" panose="02040503050406030204" pitchFamily="18" charset="0"/>
              </a:rPr>
              <a:t>Security: SSL/TLS encryption.</a:t>
            </a:r>
          </a:p>
          <a:p>
            <a:pPr marL="495300" indent="-342900" algn="just">
              <a:spcBef>
                <a:spcPts val="0"/>
              </a:spcBef>
              <a:buSzPct val="100000"/>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b="1" dirty="0">
                <a:latin typeface="Times New Roman" panose="02020603050405020304" pitchFamily="18" charset="0"/>
                <a:ea typeface="Cambria" panose="02040503050406030204" pitchFamily="18" charset="0"/>
                <a:cs typeface="Times New Roman" panose="02020603050405020304" pitchFamily="18" charset="0"/>
              </a:rPr>
              <a:t>Software Requirements: </a:t>
            </a:r>
          </a:p>
          <a:p>
            <a:pPr marL="342900" lvl="0" indent="-190500" algn="just" rtl="0">
              <a:lnSpc>
                <a:spcPct val="200000"/>
              </a:lnSpc>
              <a:spcBef>
                <a:spcPts val="0"/>
              </a:spcBef>
              <a:spcAft>
                <a:spcPts val="0"/>
              </a:spcAft>
              <a:buClr>
                <a:schemeClr val="dk1"/>
              </a:buClr>
              <a:buSzPct val="100000"/>
              <a:buNone/>
            </a:pPr>
            <a:endParaRPr lang="en-US" b="1" dirty="0">
              <a:latin typeface="Times New Roman" panose="02020603050405020304" pitchFamily="18" charset="0"/>
              <a:ea typeface="Cambria" panose="020405030504060302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Interface (UI): Simple, easy-to- use interface for inputting legal details.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AI-based Documentation Generation: Automatically drafts legal documents based on input.</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Legal Language Simplification: Converts complex legal terms into plain language.</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Customizable Templates: Provides access to legal Professionals if needed.</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Integration with Legal Databases: Ensures document accuracy and compliance with  legal standards.</a:t>
            </a:r>
          </a:p>
          <a:p>
            <a:pPr marL="342900" lvl="0" indent="-190500" algn="just" rtl="0">
              <a:lnSpc>
                <a:spcPct val="200000"/>
              </a:lnSpc>
              <a:spcBef>
                <a:spcPts val="0"/>
              </a:spcBef>
              <a:spcAft>
                <a:spcPts val="0"/>
              </a:spcAft>
              <a:buClr>
                <a:schemeClr val="dk1"/>
              </a:buClr>
              <a:buSzPct val="100000"/>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83*139"/>
  <p:tag name="TABLE_ENDDRAG_RECT" val="9*208*483*139"/>
</p:tagLst>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8209</TotalTime>
  <Words>1009</Words>
  <Application>Microsoft Office PowerPoint</Application>
  <PresentationFormat>Widescreen</PresentationFormat>
  <Paragraphs>90</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Cambria</vt:lpstr>
      <vt:lpstr>Times New Roman</vt:lpstr>
      <vt:lpstr>Verdana</vt:lpstr>
      <vt:lpstr>Wingdings</vt:lpstr>
      <vt:lpstr>Bioinformatics</vt:lpstr>
      <vt:lpstr>PSCS 8- AI-Powered Legal Documentation Assistant</vt:lpstr>
      <vt:lpstr>Content</vt:lpstr>
      <vt:lpstr>Problem Statement Number: </vt:lpstr>
      <vt:lpstr>PowerPoint Presentation</vt:lpstr>
      <vt:lpstr>PowerPoint Presentation</vt:lpstr>
      <vt:lpstr>PowerPoint Presentation</vt:lpstr>
      <vt:lpstr>Github Link </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HUZAIFA</cp:lastModifiedBy>
  <cp:revision>55</cp:revision>
  <dcterms:created xsi:type="dcterms:W3CDTF">2024-09-17T06:06:33Z</dcterms:created>
  <dcterms:modified xsi:type="dcterms:W3CDTF">2025-03-20T13:27:27Z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06718BA767AC45669CD57B1B443A8B97_12</vt:lpwstr>
  </property>
  <property fmtid="{D5CDD505-2E9C-101B-9397-08002B2CF9AE}" pid="3" name="KSOProductBuildVer">
    <vt:lpwstr>1033-12.2.0.17562</vt:lpwstr>
  </property>
</Properties>
</file>