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07/12/24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07/12/24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07/12/24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07/12/24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07/12/24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07/12/24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07/12/24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07/12/24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07/12/24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07/12/24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07/12/24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07/12/24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07/12/24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20</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1629"/>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Collection and Preprocessing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dirty="0"/>
              <a:t>	 In-Vehicle  A camera is installed inside the vehicle to capture the driver’s face and monitor behavior such as eye closure, head movement, and facial expressions.</a:t>
            </a:r>
            <a:r>
              <a:rPr lang="en-US" b="1" dirty="0"/>
              <a:t> </a:t>
            </a:r>
            <a:r>
              <a:rPr lang="en-US" dirty="0"/>
              <a:t>Data Preprocessing This involves cleaning the data, including resizing images, normalization, and converting to grayscale (if needed). Face detection techniques are applied to locate the region of interest (ROI) that focuses on the driver's face.</a:t>
            </a:r>
            <a:r>
              <a:rPr lang="en-US" b="1" dirty="0"/>
              <a:t> </a:t>
            </a:r>
            <a:r>
              <a:rPr lang="en-US" dirty="0"/>
              <a:t>Data Augmentation To improve the model's robustness, augmentation techniques such as rotation, flipping, and changes in brightness can be applied to simulate diverse real-world conditions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5851" y="2190750"/>
            <a:ext cx="10515600" cy="4530725"/>
          </a:xfrm>
        </p:spPr>
        <p:txBody>
          <a:bodyPr/>
          <a:lstStyle/>
          <a:p>
            <a:pPr marL="0" indent="0" algn="just">
              <a:buClr>
                <a:srgbClr val="FF0000"/>
              </a:buClr>
              <a:buNone/>
            </a:pPr>
            <a:r>
              <a:rPr lang="en-US" dirty="0"/>
              <a:t>	Eye Closure Detection Using techniques like Eye Aspect Ratio (EAR) to detect when the eyes are closed for extended periods, a strong indicator of drowsiness.</a:t>
            </a:r>
            <a:r>
              <a:rPr lang="en-US" b="1" dirty="0"/>
              <a:t> </a:t>
            </a:r>
            <a:r>
              <a:rPr lang="en-US" dirty="0"/>
              <a:t>Head Movement Monitoring Analyze the head's position and movement. For example, head tilting or nodding can be signs of fatigue.</a:t>
            </a:r>
            <a:r>
              <a:rPr lang="en-US" b="1" dirty="0"/>
              <a:t> </a:t>
            </a:r>
            <a:r>
              <a:rPr lang="en-US" dirty="0"/>
              <a:t>Facial Expression Recognition Identify changes in facial expressions like yawning, frowning, or reduced alertness, which are also indicators of drowsiness.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Learning Module (CNN)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lgn="just">
              <a:buClr>
                <a:srgbClr val="FF0000"/>
              </a:buClr>
              <a:buNone/>
            </a:pPr>
            <a:r>
              <a:rPr lang="en-US" dirty="0"/>
              <a:t>	Convolutional Neural Network (CNN) is the primary model architecture for processing facial features in real-time. CNN is capable of learning from data and classifying the driver's alertness into different states such as </a:t>
            </a:r>
            <a:r>
              <a:rPr lang="en-US" b="1" dirty="0"/>
              <a:t>alert</a:t>
            </a:r>
            <a:r>
              <a:rPr lang="en-US" dirty="0"/>
              <a:t>, </a:t>
            </a:r>
            <a:r>
              <a:rPr lang="en-US" b="1" dirty="0"/>
              <a:t>drowsy</a:t>
            </a:r>
            <a:r>
              <a:rPr lang="en-US" dirty="0"/>
              <a:t>, or </a:t>
            </a:r>
            <a:r>
              <a:rPr lang="en-US" b="1" dirty="0"/>
              <a:t>sleepy</a:t>
            </a:r>
            <a:r>
              <a:rPr lang="en-US" dirty="0"/>
              <a:t>.</a:t>
            </a:r>
            <a:r>
              <a:rPr lang="en-US" b="1" dirty="0"/>
              <a:t> </a:t>
            </a:r>
            <a:r>
              <a:rPr lang="en-US" dirty="0"/>
              <a:t> the model is trained on a large dataset of labeled images, including various conditions like different facial expressions, head poses, and lighting conditions to ensure generalization.</a:t>
            </a:r>
            <a:r>
              <a:rPr lang="en-US" b="1" dirty="0"/>
              <a:t> </a:t>
            </a:r>
            <a:r>
              <a:rPr lang="en-US" dirty="0"/>
              <a:t>Use pre-trained models (e.g., VGG, </a:t>
            </a:r>
            <a:r>
              <a:rPr lang="en-US" dirty="0" err="1"/>
              <a:t>ResNet</a:t>
            </a:r>
            <a:r>
              <a:rPr lang="en-US" dirty="0"/>
              <a:t>) and fine-tune them on the driver dataset to improve performance with fewer data and faster training.</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Drowsiness Classification and Alert Generation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553497"/>
            <a:ext cx="10515600" cy="4623466"/>
          </a:xfrm>
        </p:spPr>
        <p:txBody>
          <a:bodyPr/>
          <a:lstStyle/>
          <a:p>
            <a:pPr marL="0" indent="0" algn="just">
              <a:buClr>
                <a:srgbClr val="FF0000"/>
              </a:buClr>
              <a:buNone/>
            </a:pPr>
            <a:r>
              <a:rPr lang="en-US" b="1" dirty="0"/>
              <a:t>Alert System</a:t>
            </a:r>
            <a:r>
              <a:rPr lang="en-US" dirty="0"/>
              <a:t>: </a:t>
            </a:r>
          </a:p>
          <a:p>
            <a:pPr marL="0" indent="0" algn="just">
              <a:buClr>
                <a:srgbClr val="FF0000"/>
              </a:buClr>
              <a:buNone/>
            </a:pPr>
            <a:r>
              <a:rPr lang="en-US" dirty="0"/>
              <a:t>Based on the model’s output, the system classifies the driver's alertness level. If drowsiness is detected, an alert is triggered (e.g., visual, audio, or vibration-based warning).</a:t>
            </a:r>
          </a:p>
          <a:p>
            <a:pPr marL="0" indent="0" algn="just">
              <a:buClr>
                <a:srgbClr val="FF0000"/>
              </a:buClr>
              <a:buNone/>
            </a:pPr>
            <a:endParaRPr lang="en-US" dirty="0"/>
          </a:p>
          <a:p>
            <a:pPr marL="0" indent="0" algn="just">
              <a:buClr>
                <a:srgbClr val="FF0000"/>
              </a:buClr>
              <a:buNone/>
            </a:pPr>
            <a:r>
              <a:rPr lang="en-US" b="1" dirty="0"/>
              <a:t>Thresholds and Proactive Interventions</a:t>
            </a:r>
            <a:r>
              <a:rPr lang="en-US" dirty="0"/>
              <a:t>: </a:t>
            </a:r>
          </a:p>
          <a:p>
            <a:pPr marL="0" indent="0" algn="just">
              <a:buClr>
                <a:srgbClr val="FF0000"/>
              </a:buClr>
              <a:buNone/>
            </a:pPr>
            <a:r>
              <a:rPr lang="en-US" dirty="0"/>
              <a:t>Define thresholds for drowsiness detection (e.g., if the eyes are closed for more than a certain percentage of time). If drowsiness exceeds these thresholds, the system can suggest a break, activate lane-keeping assistance, or initiate other safety measures.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 Time Monitoring and Feedback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513283"/>
            <a:ext cx="10515600" cy="4351338"/>
          </a:xfrm>
        </p:spPr>
        <p:txBody>
          <a:bodyPr>
            <a:normAutofit/>
          </a:bodyPr>
          <a:lstStyle/>
          <a:p>
            <a:pPr marL="0" indent="0" algn="just">
              <a:buClr>
                <a:srgbClr val="FF0000"/>
              </a:buClr>
              <a:buNone/>
            </a:pPr>
            <a:r>
              <a:rPr lang="en-US" b="1" dirty="0"/>
              <a:t>Continuous Video Feed</a:t>
            </a:r>
            <a:r>
              <a:rPr lang="en-US" dirty="0"/>
              <a:t>: </a:t>
            </a:r>
          </a:p>
          <a:p>
            <a:pPr marL="0" indent="0" algn="just">
              <a:buClr>
                <a:srgbClr val="FF0000"/>
              </a:buClr>
              <a:buNone/>
            </a:pPr>
            <a:r>
              <a:rPr lang="en-US" dirty="0"/>
              <a:t>The system continuously captures and processes video from the in-vehicle camera to monitor the driver’s state at all times.</a:t>
            </a:r>
          </a:p>
          <a:p>
            <a:pPr marL="0" indent="0" algn="just">
              <a:buClr>
                <a:srgbClr val="FF0000"/>
              </a:buClr>
              <a:buNone/>
            </a:pPr>
            <a:r>
              <a:rPr lang="en-US" b="1" dirty="0"/>
              <a:t>Real-Time Feedback</a:t>
            </a:r>
            <a:r>
              <a:rPr lang="en-US" dirty="0"/>
              <a:t>: </a:t>
            </a:r>
          </a:p>
          <a:p>
            <a:pPr marL="0" indent="0" algn="just">
              <a:buClr>
                <a:srgbClr val="FF0000"/>
              </a:buClr>
              <a:buNone/>
            </a:pPr>
            <a:r>
              <a:rPr lang="en-US" dirty="0"/>
              <a:t>Provide instant feedback (e.g., visual cues on the dashboard or through an app) to warn the driver when drowsiness is detected.</a:t>
            </a:r>
          </a:p>
          <a:p>
            <a:pPr marL="0" indent="0" algn="just">
              <a:buClr>
                <a:srgbClr val="FF0000"/>
              </a:buClr>
              <a:buNone/>
            </a:pPr>
            <a:r>
              <a:rPr lang="en-US" b="1" dirty="0"/>
              <a:t>Data Logging</a:t>
            </a:r>
            <a:r>
              <a:rPr lang="en-US" dirty="0"/>
              <a:t>:</a:t>
            </a:r>
          </a:p>
          <a:p>
            <a:pPr marL="0" indent="0" algn="just">
              <a:buClr>
                <a:srgbClr val="FF0000"/>
              </a:buClr>
              <a:buNone/>
            </a:pPr>
            <a:r>
              <a:rPr lang="en-US" dirty="0"/>
              <a:t> Record driver’s alertness states for analysis or future training data, which could be used for further refinement of the system.</a:t>
            </a:r>
          </a:p>
          <a:p>
            <a:pPr marL="0"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4" name="Picture 3">
            <a:extLst>
              <a:ext uri="{FF2B5EF4-FFF2-40B4-BE49-F238E27FC236}">
                <a16:creationId xmlns:a16="http://schemas.microsoft.com/office/drawing/2014/main" id="{3DA6B7B2-B91C-D839-D277-A88515B5F5D2}"/>
              </a:ext>
            </a:extLst>
          </p:cNvPr>
          <p:cNvPicPr>
            <a:picLocks noChangeAspect="1"/>
          </p:cNvPicPr>
          <p:nvPr/>
        </p:nvPicPr>
        <p:blipFill>
          <a:blip r:embed="rId2"/>
          <a:stretch>
            <a:fillRect/>
          </a:stretch>
        </p:blipFill>
        <p:spPr>
          <a:xfrm>
            <a:off x="4185704" y="2043771"/>
            <a:ext cx="3820591" cy="3854381"/>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841FD-25AF-4AA5-6340-A53AF8CD9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B3755-B78A-9429-B1C0-FE05D5C59E66}"/>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1F6CD5BC-2C0B-4E4F-7732-C9F35586F919}"/>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pic>
        <p:nvPicPr>
          <p:cNvPr id="6" name="Picture 5">
            <a:extLst>
              <a:ext uri="{FF2B5EF4-FFF2-40B4-BE49-F238E27FC236}">
                <a16:creationId xmlns:a16="http://schemas.microsoft.com/office/drawing/2014/main" id="{9DAE9A0A-0C79-1522-8B94-142DEC8089C7}"/>
              </a:ext>
            </a:extLst>
          </p:cNvPr>
          <p:cNvPicPr>
            <a:picLocks noChangeAspect="1"/>
          </p:cNvPicPr>
          <p:nvPr/>
        </p:nvPicPr>
        <p:blipFill>
          <a:blip r:embed="rId2"/>
          <a:stretch>
            <a:fillRect/>
          </a:stretch>
        </p:blipFill>
        <p:spPr>
          <a:xfrm>
            <a:off x="3931732" y="1699110"/>
            <a:ext cx="4328535" cy="3459780"/>
          </a:xfrm>
          <a:prstGeom prst="rect">
            <a:avLst/>
          </a:prstGeom>
        </p:spPr>
      </p:pic>
    </p:spTree>
    <p:extLst>
      <p:ext uri="{BB962C8B-B14F-4D97-AF65-F5344CB8AC3E}">
        <p14:creationId xmlns:p14="http://schemas.microsoft.com/office/powerpoint/2010/main" val="388819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9368"/>
            <a:ext cx="10515600" cy="4967595"/>
          </a:xfrm>
        </p:spPr>
        <p:txBody>
          <a:bodyPr>
            <a:normAutofit/>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The </a:t>
            </a:r>
            <a:r>
              <a:rPr lang="en-US" b="1" dirty="0"/>
              <a:t>Driver Drowsiness Detection System</a:t>
            </a:r>
            <a:r>
              <a:rPr lang="en-US" dirty="0"/>
              <a:t> developed in this project provides a smart solution to improve road safety by using deep learning to monitor driver alertness in real-time. By analyzing facial features like eye closure, head movement, and facial expressions, the system can detect signs of drowsiness and provide warnings to the driver.</a:t>
            </a:r>
          </a:p>
          <a:p>
            <a:pPr algn="just">
              <a:buClr>
                <a:srgbClr val="FF0000"/>
              </a:buClr>
            </a:pPr>
            <a:r>
              <a:rPr lang="en-US" dirty="0"/>
              <a:t>This project highlights the potential of </a:t>
            </a:r>
            <a:r>
              <a:rPr lang="en-US" b="1" dirty="0"/>
              <a:t>artificial intelligence</a:t>
            </a:r>
            <a:r>
              <a:rPr lang="en-US" dirty="0"/>
              <a:t> in creating safer driving environments. With continued improvements, this system could become an important part of </a:t>
            </a:r>
            <a:r>
              <a:rPr lang="en-US" b="1" dirty="0"/>
              <a:t>Driver Assistance Systems</a:t>
            </a:r>
            <a:r>
              <a:rPr lang="en-US" dirty="0"/>
              <a:t> in vehicles, helping to reduce accidents and save lives. Overall, the system is a promising step towards making driving safer by addressing the serious issue of driver fatigue.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M.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Mathumathi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Sham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josephraj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 (811722104140)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Seshanth B (811722104137)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Yogesh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 K (811722104189)</a:t>
            </a:r>
          </a:p>
          <a:p>
            <a:pPr marL="0" inden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217714" y="855407"/>
            <a:ext cx="11756571" cy="12983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b="1" dirty="0">
                <a:solidFill>
                  <a:srgbClr val="FF0000"/>
                </a:solidFill>
                <a:latin typeface="Times New Roman" panose="02020603050405020304" pitchFamily="18" charset="0"/>
                <a:cs typeface="Times New Roman" panose="02020603050405020304" pitchFamily="18" charset="0"/>
              </a:rPr>
              <a:t>DRIVER DROWSINESS DETECTION USING DEEP LEARNING</a:t>
            </a:r>
            <a:br>
              <a:rPr lang="en-IN" sz="4400" dirty="0">
                <a:solidFill>
                  <a:schemeClr val="tx1"/>
                </a:solidFill>
              </a:rPr>
            </a:b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042219"/>
            <a:ext cx="10662920" cy="5142271"/>
          </a:xfrm>
        </p:spPr>
        <p:txBody>
          <a:bodyPr>
            <a:normAutofit/>
          </a:bodyPr>
          <a:lstStyle/>
          <a:p>
            <a:pPr algn="just">
              <a:buClr>
                <a:srgbClr val="FF0000"/>
              </a:buClr>
            </a:pPr>
            <a:r>
              <a:rPr lang="en-US" dirty="0"/>
              <a:t>Build a system that uses deep learning to monitor driver alertness in real-time by analyzing facial features like eye closure, head movement, and expressions </a:t>
            </a:r>
          </a:p>
          <a:p>
            <a:pPr algn="just">
              <a:buClr>
                <a:srgbClr val="FF0000"/>
              </a:buClr>
            </a:pPr>
            <a:r>
              <a:rPr lang="en-US" dirty="0"/>
              <a:t>Develop a solution to detect driver drowsiness early, preventing accidents caused by fatigue through timely warnings.</a:t>
            </a:r>
          </a:p>
          <a:p>
            <a:pPr algn="just">
              <a:buClr>
                <a:srgbClr val="FF0000"/>
              </a:buClr>
            </a:pPr>
            <a:r>
              <a:rPr lang="en-US" dirty="0"/>
              <a:t>Pave the way for integrating advanced driver assistance systems (ADAS) and intelligent vehicle technologies, contributing to the development of safer, more autonomous transportation systems in the future.</a:t>
            </a:r>
          </a:p>
          <a:p>
            <a:pPr algn="just">
              <a:buClr>
                <a:srgbClr val="FF0000"/>
              </a:buClr>
            </a:pPr>
            <a:r>
              <a:rPr lang="en-US" dirty="0"/>
              <a:t>Train the deep learning model on a diverse dataset, enabling it to accurately identify signs of driver drowsiness and provide timely alerts or interventions before an accident occurs.</a:t>
            </a:r>
          </a:p>
          <a:p>
            <a:pPr algn="just">
              <a:buClr>
                <a:srgbClr val="FF0000"/>
              </a:buClr>
            </a:pPr>
            <a:endParaRPr lang="en-US"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a:extLst>
              <a:ext uri="{FF2B5EF4-FFF2-40B4-BE49-F238E27FC236}">
                <a16:creationId xmlns:a16="http://schemas.microsoft.com/office/drawing/2014/main" id="{5FF19EE6-C0C1-E33C-2BE3-4CF5F5A2BE1C}"/>
              </a:ext>
            </a:extLst>
          </p:cNvPr>
          <p:cNvSpPr txBox="1"/>
          <p:nvPr/>
        </p:nvSpPr>
        <p:spPr>
          <a:xfrm>
            <a:off x="3603171" y="1894114"/>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BECEF692-D4F3-7540-00AB-38442AA0C720}"/>
              </a:ext>
            </a:extLst>
          </p:cNvPr>
          <p:cNvSpPr txBox="1"/>
          <p:nvPr/>
        </p:nvSpPr>
        <p:spPr>
          <a:xfrm>
            <a:off x="1020974" y="1031752"/>
            <a:ext cx="10030484" cy="5693866"/>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t>Driver drowsiness is a critical factor contributing to road </a:t>
            </a:r>
            <a:r>
              <a:rPr lang="en-US" sz="2800" dirty="0" err="1"/>
              <a:t>accidents.This</a:t>
            </a:r>
            <a:r>
              <a:rPr lang="en-US" sz="2800" dirty="0"/>
              <a:t> research proposes a novel approach driver drowsiness detection using deep learning </a:t>
            </a:r>
            <a:r>
              <a:rPr lang="en-US" sz="2800" dirty="0" err="1"/>
              <a:t>techniques.A</a:t>
            </a:r>
            <a:r>
              <a:rPr lang="en-US" sz="2800" dirty="0"/>
              <a:t> convolutional neural network(CNN) is employed to analyze facial features and monitor driver behavior in real-time. </a:t>
            </a:r>
          </a:p>
          <a:p>
            <a:pPr marL="457200" indent="-457200" algn="just">
              <a:buClr>
                <a:srgbClr val="FF0000"/>
              </a:buClr>
              <a:buFont typeface="Arial" panose="020B0604020202020204" pitchFamily="34" charset="0"/>
              <a:buChar char="•"/>
            </a:pPr>
            <a:r>
              <a:rPr lang="en-US" sz="2800" dirty="0"/>
              <a:t>The system process input from in-vehicle </a:t>
            </a:r>
            <a:r>
              <a:rPr lang="en-US" sz="2800" dirty="0" err="1"/>
              <a:t>cameras,extracting</a:t>
            </a:r>
            <a:r>
              <a:rPr lang="en-US" sz="2800" dirty="0"/>
              <a:t> relevant features such as eye </a:t>
            </a:r>
            <a:r>
              <a:rPr lang="en-US" sz="2800" dirty="0" err="1"/>
              <a:t>closure,head</a:t>
            </a:r>
            <a:r>
              <a:rPr lang="en-US" sz="2800" dirty="0"/>
              <a:t> movement and facial </a:t>
            </a:r>
            <a:r>
              <a:rPr lang="en-US" sz="2800" dirty="0" err="1"/>
              <a:t>expressions.By</a:t>
            </a:r>
            <a:r>
              <a:rPr lang="en-US" sz="2800" dirty="0"/>
              <a:t> training the model on a diverse </a:t>
            </a:r>
            <a:r>
              <a:rPr lang="en-US" sz="2800" dirty="0" err="1"/>
              <a:t>dataset,it</a:t>
            </a:r>
            <a:r>
              <a:rPr lang="en-US" sz="2800" dirty="0"/>
              <a:t> learns to accurately classify the driver’s alertness </a:t>
            </a:r>
            <a:r>
              <a:rPr lang="en-US" sz="2800" dirty="0" err="1"/>
              <a:t>level.The</a:t>
            </a:r>
            <a:r>
              <a:rPr lang="en-US" sz="2800" dirty="0"/>
              <a:t> proposed method demonstrates promising results in accurately identifying drowsy states, providing a proactive mechanism for timely intervention. </a:t>
            </a:r>
          </a:p>
          <a:p>
            <a:pPr algn="just">
              <a:buClr>
                <a:srgbClr val="FF0000"/>
              </a:buClr>
            </a:pPr>
            <a:endParaRPr lang="en-IN" sz="2800"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156234386"/>
              </p:ext>
            </p:extLst>
          </p:nvPr>
        </p:nvGraphicFramePr>
        <p:xfrm>
          <a:off x="0" y="646331"/>
          <a:ext cx="12123175" cy="5791200"/>
        </p:xfrm>
        <a:graphic>
          <a:graphicData uri="http://schemas.openxmlformats.org/drawingml/2006/table">
            <a:tbl>
              <a:tblPr firstRow="1" bandRow="1">
                <a:tableStyleId>{93296810-A885-4BE3-A3E7-6D5BEEA58F35}</a:tableStyleId>
              </a:tblPr>
              <a:tblGrid>
                <a:gridCol w="2424635">
                  <a:extLst>
                    <a:ext uri="{9D8B030D-6E8A-4147-A177-3AD203B41FA5}">
                      <a16:colId xmlns:a16="http://schemas.microsoft.com/office/drawing/2014/main" val="1458285663"/>
                    </a:ext>
                  </a:extLst>
                </a:gridCol>
                <a:gridCol w="2424635">
                  <a:extLst>
                    <a:ext uri="{9D8B030D-6E8A-4147-A177-3AD203B41FA5}">
                      <a16:colId xmlns:a16="http://schemas.microsoft.com/office/drawing/2014/main" val="109330403"/>
                    </a:ext>
                  </a:extLst>
                </a:gridCol>
                <a:gridCol w="2424635">
                  <a:extLst>
                    <a:ext uri="{9D8B030D-6E8A-4147-A177-3AD203B41FA5}">
                      <a16:colId xmlns:a16="http://schemas.microsoft.com/office/drawing/2014/main" val="3321216741"/>
                    </a:ext>
                  </a:extLst>
                </a:gridCol>
                <a:gridCol w="2424635">
                  <a:extLst>
                    <a:ext uri="{9D8B030D-6E8A-4147-A177-3AD203B41FA5}">
                      <a16:colId xmlns:a16="http://schemas.microsoft.com/office/drawing/2014/main" val="2877018546"/>
                    </a:ext>
                  </a:extLst>
                </a:gridCol>
                <a:gridCol w="2424635">
                  <a:extLst>
                    <a:ext uri="{9D8B030D-6E8A-4147-A177-3AD203B41FA5}">
                      <a16:colId xmlns:a16="http://schemas.microsoft.com/office/drawing/2014/main" val="1421465586"/>
                    </a:ext>
                  </a:extLst>
                </a:gridCol>
              </a:tblGrid>
              <a:tr h="931635">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3065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olidFill>
                            <a:schemeClr val="dk1"/>
                          </a:solidFill>
                          <a:latin typeface="Times New Roman"/>
                          <a:ea typeface="Times New Roman"/>
                          <a:cs typeface="Times New Roman"/>
                          <a:sym typeface="Times New Roman"/>
                        </a:rPr>
                        <a:t>“</a:t>
                      </a:r>
                      <a:r>
                        <a:rPr lang="en-US" sz="1800" dirty="0"/>
                        <a:t>Driver Drowsiness Detection Using Deep Learning Techniques</a:t>
                      </a:r>
                      <a:endParaRPr lang="en-US" sz="24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r>
                        <a:rPr lang="en-US" b="0" dirty="0"/>
                        <a:t>Robert Brown</a:t>
                      </a:r>
                      <a:r>
                        <a:rPr lang="en-US" dirty="0"/>
                        <a:t>, Ph.D. (Department of Artificial Intelligence, DEF University)</a:t>
                      </a:r>
                    </a:p>
                  </a:txBody>
                  <a:tcPr/>
                </a:tc>
                <a:tc>
                  <a:txBody>
                    <a:bodyPr/>
                    <a:lstStyle/>
                    <a:p>
                      <a:r>
                        <a:rPr lang="en-US" dirty="0"/>
                        <a:t>IEEE (Institute of Electrical and Electronics Engineers)</a:t>
                      </a:r>
                    </a:p>
                    <a:p>
                      <a:r>
                        <a:rPr lang="en-US" dirty="0"/>
                        <a:t>In 2023</a:t>
                      </a:r>
                    </a:p>
                  </a:txBody>
                  <a:tcPr/>
                </a:tc>
                <a:tc>
                  <a:txBody>
                    <a:bodyPr/>
                    <a:lstStyle/>
                    <a:p>
                      <a:r>
                        <a:rPr lang="en-US" dirty="0"/>
                        <a:t>Convolutional Neural Networks (CNNs) and Long Short-Term Memory (LSTM) networks, to analyze facial expressions, eye movements, and head gestures to identify drowsiness indicators</a:t>
                      </a:r>
                    </a:p>
                  </a:txBody>
                  <a:tcPr/>
                </a:tc>
                <a:tc>
                  <a:txBody>
                    <a:bodyPr/>
                    <a:lstStyle/>
                    <a:p>
                      <a:r>
                        <a:rPr lang="en-US" b="0" dirty="0"/>
                        <a:t>Camera + OpenCV/</a:t>
                      </a:r>
                      <a:r>
                        <a:rPr lang="en-US" b="0" dirty="0" err="1"/>
                        <a:t>Dlib</a:t>
                      </a:r>
                      <a:r>
                        <a:rPr lang="en-US" dirty="0"/>
                        <a:t>: Real-time facial feature </a:t>
                      </a:r>
                      <a:r>
                        <a:rPr lang="en-US" dirty="0" err="1"/>
                        <a:t>tracking.</a:t>
                      </a:r>
                      <a:r>
                        <a:rPr lang="en-US" b="0" dirty="0" err="1"/>
                        <a:t>CNN</a:t>
                      </a:r>
                      <a:r>
                        <a:rPr lang="en-US" dirty="0"/>
                        <a:t>: For analyzing images and detecting facial expressions related to </a:t>
                      </a:r>
                      <a:r>
                        <a:rPr lang="en-US" dirty="0" err="1"/>
                        <a:t>drowsiness.</a:t>
                      </a:r>
                      <a:r>
                        <a:rPr lang="en-US" b="0" dirty="0" err="1"/>
                        <a:t>LSTM</a:t>
                      </a:r>
                      <a:r>
                        <a:rPr lang="en-US" dirty="0"/>
                        <a:t>: For processing sequences of data (e.g., eye blinks, head movements) over time</a:t>
                      </a:r>
                    </a:p>
                  </a:txBody>
                  <a:tcPr/>
                </a:tc>
                <a:extLst>
                  <a:ext uri="{0D108BD9-81ED-4DB2-BD59-A6C34878D82A}">
                    <a16:rowId xmlns:a16="http://schemas.microsoft.com/office/drawing/2014/main" val="1168724830"/>
                  </a:ext>
                </a:extLst>
              </a:tr>
              <a:tr h="1713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of Transportation Safety &amp; Security</a:t>
                      </a:r>
                    </a:p>
                  </a:txBody>
                  <a:tcPr/>
                </a:tc>
                <a:tc>
                  <a:txBody>
                    <a:bodyPr/>
                    <a:lstStyle/>
                    <a:p>
                      <a:r>
                        <a:rPr lang="en-US" b="0" dirty="0"/>
                        <a:t>Hannah Lee</a:t>
                      </a:r>
                      <a:r>
                        <a:rPr lang="en-US" dirty="0"/>
                        <a:t>, M.Sc. (Department of Transportation Engineering, GHI University)</a:t>
                      </a:r>
                    </a:p>
                  </a:txBody>
                  <a:tcPr/>
                </a:tc>
                <a:tc>
                  <a:txBody>
                    <a:bodyPr/>
                    <a:lstStyle/>
                    <a:p>
                      <a:r>
                        <a:rPr lang="en-US" dirty="0"/>
                        <a:t>Taylor &amp; Francis Group</a:t>
                      </a:r>
                    </a:p>
                    <a:p>
                      <a:r>
                        <a:rPr lang="en-US" dirty="0"/>
                        <a:t>In 2021</a:t>
                      </a:r>
                    </a:p>
                  </a:txBody>
                  <a:tcPr/>
                </a:tc>
                <a:tc>
                  <a:txBody>
                    <a:bodyPr/>
                    <a:lstStyle/>
                    <a:p>
                      <a:r>
                        <a:rPr lang="en-US" dirty="0"/>
                        <a:t>The system is designed </a:t>
                      </a:r>
                      <a:r>
                        <a:rPr lang="en-US" dirty="0" err="1"/>
                        <a:t>toboth</a:t>
                      </a:r>
                      <a:r>
                        <a:rPr lang="en-US" dirty="0"/>
                        <a:t> accurate and computationally </a:t>
                      </a:r>
                      <a:r>
                        <a:rPr lang="en-US" dirty="0" err="1"/>
                        <a:t>efficient,operating</a:t>
                      </a:r>
                      <a:r>
                        <a:rPr lang="en-US" dirty="0"/>
                        <a:t> in real-world driving conditions.</a:t>
                      </a:r>
                    </a:p>
                  </a:txBody>
                  <a:tcPr/>
                </a:tc>
                <a:tc>
                  <a:txBody>
                    <a:bodyPr/>
                    <a:lstStyle/>
                    <a:p>
                      <a:r>
                        <a:rPr lang="en-US" dirty="0"/>
                        <a:t>Face and Eye Detection</a:t>
                      </a:r>
                    </a:p>
                    <a:p>
                      <a:r>
                        <a:rPr lang="en-US" dirty="0"/>
                        <a:t>Time-Series Analysis</a:t>
                      </a:r>
                    </a:p>
                    <a:p>
                      <a:r>
                        <a:rPr lang="en-US" dirty="0"/>
                        <a:t>Alert Generation</a:t>
                      </a:r>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image29.png">
            <a:extLst>
              <a:ext uri="{FF2B5EF4-FFF2-40B4-BE49-F238E27FC236}">
                <a16:creationId xmlns:a16="http://schemas.microsoft.com/office/drawing/2014/main" id="{EDBA742F-AEFC-F9C5-6269-C827B7FC8A7F}"/>
              </a:ext>
            </a:extLst>
          </p:cNvPr>
          <p:cNvPicPr>
            <a:picLocks noChangeAspect="1"/>
          </p:cNvPicPr>
          <p:nvPr/>
        </p:nvPicPr>
        <p:blipFill>
          <a:blip r:embed="rId2" cstate="print"/>
          <a:stretch>
            <a:fillRect/>
          </a:stretch>
        </p:blipFill>
        <p:spPr>
          <a:xfrm>
            <a:off x="1682946" y="963560"/>
            <a:ext cx="9024383" cy="5525729"/>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4" descr="Detection of Drowsiness among Drivers Using Novel Deep Convolutional Neural  Network Model">
            <a:extLst>
              <a:ext uri="{FF2B5EF4-FFF2-40B4-BE49-F238E27FC236}">
                <a16:creationId xmlns:a16="http://schemas.microsoft.com/office/drawing/2014/main" id="{B5455C62-0730-7FB7-09D3-F024E488D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84" y="894736"/>
            <a:ext cx="11120284" cy="546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55083" y="857251"/>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59542" y="1961410"/>
            <a:ext cx="5053327" cy="4518047"/>
          </a:xfrm>
        </p:spPr>
        <p:txBody>
          <a:bodyPr>
            <a:normAutofit fontScale="62500" lnSpcReduction="20000"/>
          </a:bodyPr>
          <a:lstStyle/>
          <a:p>
            <a:pPr algn="just">
              <a:buClr>
                <a:srgbClr val="FF0000"/>
              </a:buClr>
            </a:pPr>
            <a:r>
              <a:rPr lang="en-IN" sz="3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400" b="1" dirty="0"/>
              <a:t>Processor</a:t>
            </a:r>
            <a:r>
              <a:rPr lang="en-US" sz="3400" dirty="0"/>
              <a:t>: A high-performance processor with multiple cores to handle complex calculations and data processing tasks efficiently.</a:t>
            </a:r>
          </a:p>
          <a:p>
            <a:pPr algn="just">
              <a:buClr>
                <a:srgbClr val="FF0000"/>
              </a:buClr>
            </a:pPr>
            <a:r>
              <a:rPr lang="en-US" sz="3400" b="1" dirty="0"/>
              <a:t>Memory (RAM): </a:t>
            </a:r>
            <a:r>
              <a:rPr lang="en-US" sz="3400" dirty="0"/>
              <a:t>Sufficient RAM to ensure smooth operation and support for multiple users and applications simultaneously.</a:t>
            </a:r>
          </a:p>
          <a:p>
            <a:pPr algn="just">
              <a:buClr>
                <a:srgbClr val="FF0000"/>
              </a:buClr>
            </a:pPr>
            <a:r>
              <a:rPr lang="en-US" sz="3400" b="1" dirty="0"/>
              <a:t>In-Vehicle Camera:</a:t>
            </a:r>
            <a:r>
              <a:rPr lang="en-US" sz="3400" dirty="0"/>
              <a:t> Minimum 720p for accurate facial feature extraction.</a:t>
            </a:r>
          </a:p>
          <a:p>
            <a:pPr algn="just">
              <a:buClr>
                <a:srgbClr val="FF0000"/>
              </a:buClr>
            </a:pPr>
            <a:r>
              <a:rPr lang="en-US" sz="3400" b="1" dirty="0"/>
              <a:t>Power Supply: </a:t>
            </a:r>
            <a:r>
              <a:rPr lang="en-US" sz="3400" dirty="0"/>
              <a:t>A reliable power supply unit to ensure consistent power delivery and prevent data loss during power outages</a:t>
            </a:r>
            <a:r>
              <a:rPr lang="en-US" sz="2800" dirty="0"/>
              <a:t>.</a:t>
            </a:r>
          </a:p>
        </p:txBody>
      </p:sp>
      <p:sp>
        <p:nvSpPr>
          <p:cNvPr id="5" name="Text Placeholder 4"/>
          <p:cNvSpPr>
            <a:spLocks noGrp="1"/>
          </p:cNvSpPr>
          <p:nvPr>
            <p:ph type="body" sz="quarter" idx="3"/>
          </p:nvPr>
        </p:nvSpPr>
        <p:spPr>
          <a:xfrm>
            <a:off x="6096000" y="886595"/>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295002" y="1997027"/>
            <a:ext cx="5760132" cy="3684588"/>
          </a:xfrm>
        </p:spPr>
        <p:txBody>
          <a:bodyPr>
            <a:normAutofit fontScale="62500" lnSpcReduction="20000"/>
          </a:bodyPr>
          <a:lstStyle/>
          <a:p>
            <a:pPr algn="just">
              <a:buClr>
                <a:srgbClr val="FF0000"/>
              </a:buClr>
            </a:pPr>
            <a:r>
              <a:rPr lang="en-US" sz="3400" b="1" dirty="0"/>
              <a:t>Operating System: </a:t>
            </a:r>
            <a:r>
              <a:rPr lang="en-US" sz="3400" dirty="0"/>
              <a:t>A stable and secure operating system, such as Linux or Windows Server, to manage system resources and provide a platform for running applications.</a:t>
            </a:r>
          </a:p>
          <a:p>
            <a:pPr algn="just">
              <a:buClr>
                <a:srgbClr val="FF0000"/>
              </a:buClr>
            </a:pPr>
            <a:r>
              <a:rPr lang="en-US" sz="3400" b="1" dirty="0"/>
              <a:t>Programming Languages: </a:t>
            </a:r>
            <a:r>
              <a:rPr lang="en-US" sz="3400" dirty="0"/>
              <a:t>Python 3.8 or higher for implementing and deploying </a:t>
            </a:r>
            <a:r>
              <a:rPr lang="en-US" sz="3400" dirty="0" err="1"/>
              <a:t>models</a:t>
            </a:r>
            <a:r>
              <a:rPr lang="en-US" sz="3400" b="1" dirty="0" err="1"/>
              <a:t>.</a:t>
            </a:r>
            <a:r>
              <a:rPr lang="en-US" sz="3400" dirty="0" err="1"/>
              <a:t>OpenCV</a:t>
            </a:r>
            <a:r>
              <a:rPr lang="en-US" sz="3400" dirty="0"/>
              <a:t> for real-time video processing and facial feature detection.</a:t>
            </a:r>
          </a:p>
          <a:p>
            <a:pPr algn="just">
              <a:buClr>
                <a:srgbClr val="FF0000"/>
              </a:buClr>
            </a:pPr>
            <a:r>
              <a:rPr lang="en-US" sz="3400" b="1" dirty="0"/>
              <a:t>Data Processing Algorithms: </a:t>
            </a:r>
            <a:r>
              <a:rPr lang="en-US" sz="3400" dirty="0"/>
              <a:t>Advanced algorithms and machine learning models to analyze customer behavior, track transactions, and predict future customer lifetime values.</a:t>
            </a:r>
          </a:p>
          <a:p>
            <a:pPr algn="just">
              <a:buClr>
                <a:srgbClr val="FF0000"/>
              </a:buClr>
            </a:pPr>
            <a:r>
              <a:rPr lang="en-US" sz="3400" b="1" dirty="0"/>
              <a:t>Deep Learning </a:t>
            </a:r>
            <a:r>
              <a:rPr lang="en-US" sz="3400" b="1" dirty="0" err="1"/>
              <a:t>Frameworks</a:t>
            </a:r>
            <a:r>
              <a:rPr lang="en-US" sz="3400" dirty="0" err="1"/>
              <a:t>:Version</a:t>
            </a:r>
            <a:r>
              <a:rPr lang="en-US" sz="3400" dirty="0"/>
              <a:t> 2.x for designing and training CNN models.</a:t>
            </a:r>
          </a:p>
          <a:p>
            <a:pPr algn="just">
              <a:buClr>
                <a:srgbClr val="FF0000"/>
              </a:buClr>
            </a:pPr>
            <a:endParaRPr lang="en-IN" sz="3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Data Collection and Preprocessing Module</a:t>
            </a:r>
          </a:p>
          <a:p>
            <a:pPr>
              <a:lnSpc>
                <a:spcPct val="150000"/>
              </a:lnSpc>
              <a:buClr>
                <a:srgbClr val="FF0000"/>
              </a:buClr>
            </a:pPr>
            <a:r>
              <a:rPr lang="en-IN" dirty="0"/>
              <a:t>Feature Extraction Module</a:t>
            </a:r>
            <a:endParaRPr lang="en-US" dirty="0"/>
          </a:p>
          <a:p>
            <a:pPr>
              <a:lnSpc>
                <a:spcPct val="150000"/>
              </a:lnSpc>
              <a:buClr>
                <a:srgbClr val="FF0000"/>
              </a:buClr>
            </a:pPr>
            <a:r>
              <a:rPr lang="en-IN" dirty="0"/>
              <a:t>Deep Learning Model (CNN)</a:t>
            </a:r>
            <a:endParaRPr lang="en-US" dirty="0"/>
          </a:p>
          <a:p>
            <a:pPr>
              <a:lnSpc>
                <a:spcPct val="150000"/>
              </a:lnSpc>
              <a:buClr>
                <a:srgbClr val="FF0000"/>
              </a:buClr>
            </a:pPr>
            <a:r>
              <a:rPr lang="en-US" dirty="0"/>
              <a:t>Drowsiness Classification and Alert Generation Module</a:t>
            </a:r>
          </a:p>
          <a:p>
            <a:pPr>
              <a:lnSpc>
                <a:spcPct val="150000"/>
              </a:lnSpc>
              <a:buClr>
                <a:srgbClr val="FF0000"/>
              </a:buClr>
            </a:pPr>
            <a:r>
              <a:rPr lang="en-US" dirty="0"/>
              <a:t>Real-Time Monitoring and Feedback Module</a:t>
            </a:r>
          </a:p>
          <a:p>
            <a:pPr>
              <a:lnSpc>
                <a:spcPct val="150000"/>
              </a:lnSpc>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1320</Words>
  <Application>Microsoft Office PowerPoint</Application>
  <PresentationFormat>Widescreen</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 Data Collection and Preprocessing Module</vt:lpstr>
      <vt:lpstr>SUMMARY OF MODULE-2 Feature Extraction Module</vt:lpstr>
      <vt:lpstr>SUMMARY OF MODULE-3 Deep Learning Module (CNN)</vt:lpstr>
      <vt:lpstr>SUMMARY OF MODULE-4 Drowsiness Classification and Alert Generation Module</vt:lpstr>
      <vt:lpstr>SUMMARY OF MODULE-5 Real Time Monitoring and Feedback Module</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Seshanth b</cp:lastModifiedBy>
  <cp:revision>12</cp:revision>
  <dcterms:modified xsi:type="dcterms:W3CDTF">2024-12-07T05:34:10Z</dcterms:modified>
</cp:coreProperties>
</file>