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 id="290" r:id="rId17"/>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p:scale>
          <a:sx n="89" d="100"/>
          <a:sy n="89" d="100"/>
        </p:scale>
        <p:origin x="-403"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tableStyles" Target="tableStyles.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49" name="Notes Placeholder 1048699"/>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461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3048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1" name=""/>
        <p:cNvGrpSpPr/>
        <p:nvPr/>
      </p:nvGrpSpPr>
      <p:grpSpPr>
        <a:xfrm>
          <a:off x="0" y="0"/>
          <a:ext cx="0" cy="0"/>
          <a:chOff x="0" y="0"/>
          <a:chExt cx="0" cy="0"/>
        </a:xfrm>
      </p:grpSpPr>
      <p:sp>
        <p:nvSpPr>
          <p:cNvPr id="1048692"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a:xfrm>
            <a:off x="609600" y="1577340"/>
            <a:ext cx="10972800" cy="304800"/>
          </a:xfrm>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697"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30480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30480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8" name=""/>
        <p:cNvGrpSpPr/>
        <p:nvPr/>
      </p:nvGrpSpPr>
      <p:grpSpPr>
        <a:xfrm>
          <a:off x="0" y="0"/>
          <a:ext cx="0" cy="0"/>
          <a:chOff x="0" y="0"/>
          <a:chExt cx="0" cy="0"/>
        </a:xfrm>
      </p:grpSpPr>
      <p:sp>
        <p:nvSpPr>
          <p:cNvPr id="1048606" name="Holder 2"/>
          <p:cNvSpPr>
            <a:spLocks noGrp="1"/>
          </p:cNvSpPr>
          <p:nvPr>
            <p:ph type="title"/>
          </p:nvPr>
        </p:nvSpPr>
        <p:spPr>
          <a:xfrm>
            <a:off x="755332" y="385444"/>
            <a:ext cx="10681335" cy="8001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4.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image" Target="../media/image20.jpeg"/><Relationship Id="rId3"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56310"/>
          </a:xfrm>
          <a:prstGeom prst="rect"/>
        </p:spPr>
        <p:txBody>
          <a:bodyPr bIns="0" lIns="0" rIns="0" rtlCol="0" tIns="16510" vert="horz" wrap="square">
            <a:spAutoFit/>
          </a:bodyPr>
          <a:p>
            <a:pPr marL="3213735">
              <a:spcBef>
                <a:spcPts val="130"/>
              </a:spcBef>
            </a:pPr>
            <a:r>
              <a:rPr b="1" dirty="0" sz="2800" i="0" lang="en-US">
                <a:solidFill>
                  <a:srgbClr val="7030A0"/>
                </a:solidFill>
                <a:effectLst/>
                <a:latin typeface="+mj-lt"/>
                <a:cs typeface="Times New Roman" panose="02020603050405020304" pitchFamily="18" charset="0"/>
              </a:rPr>
              <a:t>Digital Portfolio </a:t>
            </a:r>
            <a:br>
              <a:rPr b="1" dirty="0" sz="2800" i="0" lang="en-US">
                <a:solidFill>
                  <a:srgbClr val="7030A0"/>
                </a:solidFill>
                <a:effectLst/>
                <a:latin typeface="+mj-lt"/>
              </a:rPr>
            </a:br>
            <a:endParaRPr dirty="0" sz="2800" spc="15">
              <a:solidFill>
                <a:srgbClr val="7030A0"/>
              </a:solidFill>
              <a:latin typeface="+mj-lt"/>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3124200"/>
            <a:ext cx="10276460" cy="3139440"/>
          </a:xfrm>
          <a:prstGeom prst="rect"/>
          <a:noFill/>
        </p:spPr>
        <p:txBody>
          <a:bodyPr anchor="t" bIns="45720" lIns="91440" rIns="91440" rtlCol="0" tIns="45720" wrap="square">
            <a:spAutoFit/>
          </a:bodyPr>
          <a:p>
            <a:pPr algn="just">
              <a:lnSpc>
                <a:spcPct val="150000"/>
              </a:lnSpc>
            </a:pPr>
            <a:r>
              <a:rPr b="1" dirty="0" sz="2400" lang="en-US"/>
              <a:t>STUDENT NAME: </a:t>
            </a:r>
            <a:r>
              <a:rPr dirty="0" sz="2400" lang="en-US"/>
              <a:t>SHAMKUMAR V</a:t>
            </a:r>
          </a:p>
          <a:p>
            <a:pPr algn="just">
              <a:lnSpc>
                <a:spcPct val="150000"/>
              </a:lnSpc>
            </a:pPr>
            <a:r>
              <a:rPr b="1" dirty="0" sz="2400" lang="en-US"/>
              <a:t>REGISTER NO AND NMID:</a:t>
            </a:r>
            <a:r>
              <a:rPr dirty="0" sz="2400" lang="en-US"/>
              <a:t> </a:t>
            </a:r>
            <a:r>
              <a:rPr b="1" dirty="0" sz="2400" lang="en-US"/>
              <a:t>67F40BE3E9D252D91514472E833F6EE3</a:t>
            </a:r>
          </a:p>
          <a:p>
            <a:pPr algn="just">
              <a:lnSpc>
                <a:spcPct val="150000"/>
              </a:lnSpc>
            </a:pPr>
            <a:r>
              <a:rPr b="1" dirty="0" sz="2400" lang="en-US"/>
              <a:t>DEPARTMENT: </a:t>
            </a:r>
            <a:r>
              <a:rPr altLang="en-IN" dirty="0" sz="2400" lang="en-US"/>
              <a:t>B.Sc,Computer Science </a:t>
            </a:r>
            <a:endParaRPr altLang="en-US" dirty="0" sz="2400" lang="zh-CN"/>
          </a:p>
          <a:p>
            <a:pPr algn="just">
              <a:lnSpc>
                <a:spcPct val="150000"/>
              </a:lnSpc>
            </a:pPr>
            <a:r>
              <a:rPr b="1" dirty="0" sz="2400" lang="en-US"/>
              <a:t>COLLEGE: </a:t>
            </a:r>
            <a:r>
              <a:rPr altLang="en-IN" dirty="0" sz="2400" lang="en-US"/>
              <a:t>Shanmuga Industries Arts &amp; Science college</a:t>
            </a:r>
            <a:endParaRPr altLang="en-US" dirty="0" sz="2400" lang="zh-CN"/>
          </a:p>
          <a:p>
            <a:pPr algn="just">
              <a:lnSpc>
                <a:spcPct val="150000"/>
              </a:lnSpc>
            </a:pPr>
            <a:r>
              <a:rPr b="1" dirty="0" sz="2400" lang="en-US"/>
              <a:t>UNIVERSITY</a:t>
            </a:r>
            <a:r>
              <a:rPr altLang="en-IN" b="1" dirty="0" sz="2400" lang="en-US"/>
              <a:t>: </a:t>
            </a:r>
            <a:r>
              <a:rPr altLang="en-IN" dirty="0" sz="2400" lang="en-US"/>
              <a:t>Thiruvalluvar University </a:t>
            </a:r>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609600" y="457200"/>
            <a:ext cx="8480425" cy="486410"/>
          </a:xfrm>
          <a:prstGeom prst="rect"/>
        </p:spPr>
        <p:txBody>
          <a:bodyPr bIns="0" lIns="0" rIns="0" rtlCol="0" tIns="16510" vert="horz" wrap="square">
            <a:spAutoFit/>
          </a:bodyPr>
          <a:p>
            <a:pPr marL="12700">
              <a:lnSpc>
                <a:spcPct val="100000"/>
              </a:lnSpc>
              <a:spcBef>
                <a:spcPts val="130"/>
              </a:spcBef>
            </a:pPr>
            <a:r>
              <a:rPr dirty="0" sz="2800" lang="en-IN" spc="15">
                <a:solidFill>
                  <a:srgbClr val="7030A0"/>
                </a:solidFill>
                <a:latin typeface="+mj-lt"/>
              </a:rPr>
              <a:t>RESULTS AND SCREENSHOTS OF HOME SECTION</a:t>
            </a:r>
            <a:endParaRPr dirty="0" sz="2800">
              <a:solidFill>
                <a:srgbClr val="7030A0"/>
              </a:solidFill>
              <a:latin typeface="+mj-lt"/>
            </a:endParaRPr>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10312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Picture 2097167"/>
          <p:cNvPicPr>
            <a:picLocks/>
          </p:cNvPicPr>
          <p:nvPr/>
        </p:nvPicPr>
        <p:blipFill>
          <a:blip xmlns:r="http://schemas.openxmlformats.org/officeDocument/2006/relationships" r:embed="rId2"/>
          <a:stretch>
            <a:fillRect/>
          </a:stretch>
        </p:blipFill>
        <p:spPr>
          <a:xfrm>
            <a:off x="8757195" y="1568616"/>
            <a:ext cx="2940983" cy="4568780"/>
          </a:xfrm>
          <a:prstGeom prst="rect"/>
        </p:spPr>
      </p:pic>
      <p:pic>
        <p:nvPicPr>
          <p:cNvPr id="2097177" name=""/>
          <p:cNvPicPr>
            <a:picLocks/>
          </p:cNvPicPr>
          <p:nvPr/>
        </p:nvPicPr>
        <p:blipFill>
          <a:blip xmlns:r="http://schemas.openxmlformats.org/officeDocument/2006/relationships" r:embed="rId3"/>
          <a:stretch>
            <a:fillRect/>
          </a:stretch>
        </p:blipFill>
        <p:spPr>
          <a:xfrm rot="0">
            <a:off x="2528091" y="1568617"/>
            <a:ext cx="5639234" cy="407605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2"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OF ABOUT SECTION</a:t>
            </a:r>
            <a:endParaRPr dirty="0" sz="2800" lang="en-US">
              <a:latin typeface="+mj-lt"/>
            </a:endParaRPr>
          </a:p>
        </p:txBody>
      </p:sp>
      <p:pic>
        <p:nvPicPr>
          <p:cNvPr id="2097168" name="Picture 2"/>
          <p:cNvPicPr>
            <a:picLocks noChangeAspect="1"/>
          </p:cNvPicPr>
          <p:nvPr/>
        </p:nvPicPr>
        <p:blipFill>
          <a:blip xmlns:r="http://schemas.openxmlformats.org/officeDocument/2006/relationships" r:embed="rId1" cstate="print"/>
          <a:stretch>
            <a:fillRect/>
          </a:stretch>
        </p:blipFill>
        <p:spPr>
          <a:xfrm>
            <a:off x="1828800" y="914400"/>
            <a:ext cx="4676747" cy="5484186"/>
          </a:xfrm>
          <a:prstGeom prst="rect"/>
        </p:spPr>
      </p:pic>
      <p:pic>
        <p:nvPicPr>
          <p:cNvPr id="2097169" name="Picture 2097169"/>
          <p:cNvPicPr>
            <a:picLocks/>
          </p:cNvPicPr>
          <p:nvPr/>
        </p:nvPicPr>
        <p:blipFill>
          <a:blip xmlns:r="http://schemas.openxmlformats.org/officeDocument/2006/relationships" r:embed="rId2"/>
          <a:stretch>
            <a:fillRect/>
          </a:stretch>
        </p:blipFill>
        <p:spPr>
          <a:xfrm rot="18367">
            <a:off x="7444827" y="989474"/>
            <a:ext cx="3041452" cy="540908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a:t>
            </a:r>
            <a:r>
              <a:rPr dirty="0" sz="2800" lang="en-IN" spc="15">
                <a:solidFill>
                  <a:srgbClr val="7030A0"/>
                </a:solidFill>
              </a:rPr>
              <a:t> AND SCREENSHOTS OF PROJECT  SECTION</a:t>
            </a:r>
            <a:endParaRPr dirty="0" sz="2800" lang="en-US">
              <a:latin typeface="+mj-lt"/>
            </a:endParaRPr>
          </a:p>
        </p:txBody>
      </p:sp>
      <p:pic>
        <p:nvPicPr>
          <p:cNvPr id="2097170" name="Picture 3"/>
          <p:cNvPicPr>
            <a:picLocks noChangeAspect="1"/>
          </p:cNvPicPr>
          <p:nvPr/>
        </p:nvPicPr>
        <p:blipFill>
          <a:blip xmlns:r="http://schemas.openxmlformats.org/officeDocument/2006/relationships" r:embed="rId1" cstate="print"/>
          <a:stretch>
            <a:fillRect/>
          </a:stretch>
        </p:blipFill>
        <p:spPr>
          <a:xfrm>
            <a:off x="609600" y="1295400"/>
            <a:ext cx="6255009" cy="4807981"/>
          </a:xfrm>
          <a:prstGeom prst="rect"/>
        </p:spPr>
      </p:pic>
      <p:pic>
        <p:nvPicPr>
          <p:cNvPr id="2097171" name="Picture 2097171"/>
          <p:cNvPicPr>
            <a:picLocks/>
          </p:cNvPicPr>
          <p:nvPr/>
        </p:nvPicPr>
        <p:blipFill>
          <a:blip xmlns:r="http://schemas.openxmlformats.org/officeDocument/2006/relationships" r:embed="rId2"/>
          <a:stretch>
            <a:fillRect/>
          </a:stretch>
        </p:blipFill>
        <p:spPr>
          <a:xfrm>
            <a:off x="8050793" y="1078812"/>
            <a:ext cx="2762829" cy="5241158"/>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4"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OF SERVIES SECTION</a:t>
            </a:r>
            <a:endParaRPr dirty="0" sz="2800" lang="en-US">
              <a:latin typeface="+mj-lt"/>
            </a:endParaRPr>
          </a:p>
        </p:txBody>
      </p:sp>
      <p:pic>
        <p:nvPicPr>
          <p:cNvPr id="2097172" name="Picture 2"/>
          <p:cNvPicPr>
            <a:picLocks noChangeAspect="1"/>
          </p:cNvPicPr>
          <p:nvPr/>
        </p:nvPicPr>
        <p:blipFill>
          <a:blip xmlns:r="http://schemas.openxmlformats.org/officeDocument/2006/relationships" r:embed="rId1" cstate="print"/>
          <a:stretch>
            <a:fillRect/>
          </a:stretch>
        </p:blipFill>
        <p:spPr>
          <a:xfrm>
            <a:off x="1066800" y="1371600"/>
            <a:ext cx="6477000" cy="4906818"/>
          </a:xfrm>
          <a:prstGeom prst="rect"/>
        </p:spPr>
      </p:pic>
      <p:pic>
        <p:nvPicPr>
          <p:cNvPr id="2097173" name="Picture 2097173"/>
          <p:cNvPicPr>
            <a:picLocks/>
          </p:cNvPicPr>
          <p:nvPr/>
        </p:nvPicPr>
        <p:blipFill>
          <a:blip xmlns:r="http://schemas.openxmlformats.org/officeDocument/2006/relationships" r:embed="rId2"/>
          <a:stretch>
            <a:fillRect/>
          </a:stretch>
        </p:blipFill>
        <p:spPr>
          <a:xfrm rot="21600000">
            <a:off x="7980278" y="987336"/>
            <a:ext cx="2821937" cy="5291080"/>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5" name="Title 1"/>
          <p:cNvSpPr>
            <a:spLocks noGrp="1"/>
          </p:cNvSpPr>
          <p:nvPr>
            <p:ph type="title"/>
          </p:nvPr>
        </p:nvSpPr>
        <p:spPr>
          <a:xfrm>
            <a:off x="755332" y="385444"/>
            <a:ext cx="10681335" cy="469900"/>
          </a:xfrm>
        </p:spPr>
        <p:txBody>
          <a:bodyPr/>
          <a:p>
            <a:r>
              <a:rPr dirty="0" sz="2800" lang="en-IN" spc="15">
                <a:solidFill>
                  <a:srgbClr val="7030A0"/>
                </a:solidFill>
                <a:latin typeface="+mj-lt"/>
              </a:rPr>
              <a:t>RESULTS AND SCREENSHOTS OF CONTACT SECTION</a:t>
            </a:r>
            <a:endParaRPr dirty="0" sz="2800" lang="en-US">
              <a:latin typeface="+mj-lt"/>
            </a:endParaRPr>
          </a:p>
        </p:txBody>
      </p:sp>
      <p:pic>
        <p:nvPicPr>
          <p:cNvPr id="2097174" name="Picture 3"/>
          <p:cNvPicPr>
            <a:picLocks noChangeAspect="1"/>
          </p:cNvPicPr>
          <p:nvPr/>
        </p:nvPicPr>
        <p:blipFill>
          <a:blip xmlns:r="http://schemas.openxmlformats.org/officeDocument/2006/relationships" r:embed="rId1" cstate="print"/>
          <a:stretch>
            <a:fillRect/>
          </a:stretch>
        </p:blipFill>
        <p:spPr>
          <a:xfrm>
            <a:off x="1600200" y="1066800"/>
            <a:ext cx="5790576" cy="5638800"/>
          </a:xfrm>
          <a:prstGeom prst="rect"/>
        </p:spPr>
      </p:pic>
      <p:pic>
        <p:nvPicPr>
          <p:cNvPr id="2097175" name="Picture 2097175"/>
          <p:cNvPicPr>
            <a:picLocks/>
          </p:cNvPicPr>
          <p:nvPr/>
        </p:nvPicPr>
        <p:blipFill>
          <a:blip xmlns:r="http://schemas.openxmlformats.org/officeDocument/2006/relationships" r:embed="rId2"/>
          <a:stretch>
            <a:fillRect/>
          </a:stretch>
        </p:blipFill>
        <p:spPr>
          <a:xfrm>
            <a:off x="8204587" y="1271011"/>
            <a:ext cx="2669252" cy="5230379"/>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4578668" cy="483235"/>
          </a:xfrm>
          <a:prstGeom prst="rect"/>
        </p:spPr>
        <p:txBody>
          <a:bodyPr bIns="0" lIns="0" rIns="0" rtlCol="0" tIns="13335" vert="horz" wrap="square">
            <a:spAutoFit/>
          </a:bodyPr>
          <a:p>
            <a:pPr marL="12700">
              <a:lnSpc>
                <a:spcPct val="100000"/>
              </a:lnSpc>
              <a:spcBef>
                <a:spcPts val="105"/>
              </a:spcBef>
            </a:pPr>
            <a:r>
              <a:rPr dirty="0" sz="2800" lang="en-IN">
                <a:solidFill>
                  <a:srgbClr val="7030A0"/>
                </a:solidFill>
                <a:latin typeface="+mj-lt"/>
              </a:rPr>
              <a:t>CONCLUSION</a:t>
            </a:r>
            <a:endParaRPr dirty="0" sz="2800">
              <a:solidFill>
                <a:srgbClr val="7030A0"/>
              </a:solidFill>
              <a:latin typeface="+mj-lt"/>
            </a:endParaRP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691" name="TextBox 1048710"/>
          <p:cNvSpPr txBox="1"/>
          <p:nvPr/>
        </p:nvSpPr>
        <p:spPr>
          <a:xfrm>
            <a:off x="914400" y="1143000"/>
            <a:ext cx="10090008" cy="4968239"/>
          </a:xfrm>
          <a:prstGeom prst="rect"/>
        </p:spPr>
        <p:txBody>
          <a:bodyPr rtlCol="0" wrap="square">
            <a:spAutoFit/>
          </a:bodyPr>
          <a:p>
            <a:pPr algn="just">
              <a:lnSpc>
                <a:spcPct val="150000"/>
              </a:lnSpc>
            </a:pPr>
            <a:r>
              <a:rPr dirty="0" sz="2400" lang="en-US"/>
              <a:t>	This portfolio project is a good way to show skills, learning, and personal details in one place. It looks modern, works on all devices, and is easy to use. The weekly projects show step-by-step progress, which makes it useful for teachers, friends, or employers. It is not only a personal website but also a learning project that proves the use of HTML, CSS, and JavaScript. In the future, it can be improved by adding more projects, a resume, or better features.</a:t>
            </a:r>
          </a:p>
          <a:p>
            <a:pPr algn="just">
              <a:lnSpc>
                <a:spcPct val="150000"/>
              </a:lnSpc>
            </a:pPr>
            <a:endParaRPr dirty="0" sz="24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1295400" y="2438400"/>
            <a:ext cx="8794750" cy="956310"/>
          </a:xfrm>
          <a:prstGeom prst="rect"/>
        </p:spPr>
        <p:txBody>
          <a:bodyPr bIns="0" lIns="0" rIns="0" rtlCol="0" tIns="16510" vert="horz" wrap="square">
            <a:spAutoFit/>
          </a:bodyPr>
          <a:p>
            <a:pPr marL="12700">
              <a:lnSpc>
                <a:spcPct val="100000"/>
              </a:lnSpc>
              <a:spcBef>
                <a:spcPts val="130"/>
              </a:spcBef>
            </a:pPr>
            <a:r>
              <a:rPr dirty="0" sz="2800" spc="5">
                <a:solidFill>
                  <a:srgbClr val="7030A0"/>
                </a:solidFill>
                <a:latin typeface="+mj-lt"/>
              </a:rPr>
              <a:t>PROJECT</a:t>
            </a:r>
            <a:r>
              <a:rPr dirty="0" sz="2800" spc="-85">
                <a:solidFill>
                  <a:srgbClr val="7030A0"/>
                </a:solidFill>
                <a:latin typeface="+mj-lt"/>
              </a:rPr>
              <a:t> </a:t>
            </a:r>
            <a:r>
              <a:rPr dirty="0" sz="2800" spc="25">
                <a:solidFill>
                  <a:srgbClr val="7030A0"/>
                </a:solidFill>
                <a:latin typeface="+mj-lt"/>
              </a:rPr>
              <a:t>TITLE</a:t>
            </a:r>
            <a:r>
              <a:rPr dirty="0" sz="2800" lang="en-US" spc="25">
                <a:solidFill>
                  <a:srgbClr val="7030A0"/>
                </a:solidFill>
                <a:latin typeface="+mj-lt"/>
              </a:rPr>
              <a:t>: </a:t>
            </a:r>
            <a:r>
              <a:rPr dirty="0" sz="2800" lang="en-US">
                <a:solidFill>
                  <a:srgbClr val="FF0000"/>
                </a:solidFill>
                <a:latin typeface="+mj-lt"/>
              </a:rPr>
              <a:t>Personal Portfolio Website for Showcasing Skills and Projects</a:t>
            </a:r>
            <a:endParaRPr dirty="0" sz="2800">
              <a:solidFill>
                <a:srgbClr val="FF0000"/>
              </a:solidFill>
              <a:latin typeface="+mj-lt"/>
            </a:endParaRPr>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4504342" cy="483235"/>
          </a:xfrm>
          <a:prstGeom prst="rect"/>
        </p:spPr>
        <p:txBody>
          <a:bodyPr bIns="0" lIns="0" rIns="0" rtlCol="0" tIns="13335" vert="horz" wrap="square">
            <a:spAutoFit/>
          </a:bodyPr>
          <a:p>
            <a:pPr marL="12700">
              <a:lnSpc>
                <a:spcPct val="100000"/>
              </a:lnSpc>
              <a:spcBef>
                <a:spcPts val="105"/>
              </a:spcBef>
            </a:pPr>
            <a:r>
              <a:rPr dirty="0" sz="2800" spc="25">
                <a:latin typeface="+mj-lt"/>
              </a:rPr>
              <a:t>A</a:t>
            </a:r>
            <a:r>
              <a:rPr dirty="0" sz="2800" spc="-5">
                <a:latin typeface="+mj-lt"/>
              </a:rPr>
              <a:t>G</a:t>
            </a:r>
            <a:r>
              <a:rPr dirty="0" sz="2800" spc="-35">
                <a:latin typeface="+mj-lt"/>
              </a:rPr>
              <a:t>E</a:t>
            </a:r>
            <a:r>
              <a:rPr dirty="0" sz="2800" spc="15">
                <a:latin typeface="+mj-lt"/>
              </a:rPr>
              <a:t>N</a:t>
            </a:r>
            <a:r>
              <a:rPr dirty="0" sz="2800">
                <a:latin typeface="+mj-lt"/>
              </a:rPr>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1905000" y="963454"/>
            <a:ext cx="5029200" cy="5539740"/>
          </a:xfrm>
          <a:prstGeom prst="rect"/>
          <a:noFill/>
        </p:spPr>
        <p:txBody>
          <a:bodyPr rtlCol="0" wrap="square">
            <a:spAutoFit/>
          </a:bodyPr>
          <a:p>
            <a:pPr algn="l">
              <a:lnSpc>
                <a:spcPct val="150000"/>
              </a:lnSpc>
            </a:pP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dirty="0" sz="2000" lang="en-US">
                <a:solidFill>
                  <a:srgbClr val="0D0D0D"/>
                </a:solidFill>
                <a:latin typeface="Times New Roman" panose="02020603050405020304" pitchFamily="18" charset="0"/>
                <a:cs typeface="Times New Roman" panose="02020603050405020304" pitchFamily="18" charset="0"/>
              </a:rPr>
              <a:t>Tools and Technologies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lnSpc>
                <a:spcPct val="150000"/>
              </a:lnSpc>
              <a:buFont typeface="+mj-lt"/>
              <a:buAutoNum type="arabicPeriod"/>
            </a:pPr>
            <a:r>
              <a:rPr dirty="0" sz="2000" lang="en-US">
                <a:solidFill>
                  <a:srgbClr val="0D0D0D"/>
                </a:solidFill>
                <a:latin typeface="Times New Roman" panose="02020603050405020304" pitchFamily="18" charset="0"/>
                <a:cs typeface="Times New Roman" panose="02020603050405020304" pitchFamily="18" charset="0"/>
              </a:rPr>
              <a:t>Features and Functionality</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Results and </a:t>
            </a:r>
            <a:r>
              <a:rPr dirty="0" sz="2000" lang="en-US">
                <a:solidFill>
                  <a:srgbClr val="0D0D0D"/>
                </a:solidFill>
                <a:latin typeface="Times New Roman" panose="02020603050405020304" pitchFamily="18" charset="0"/>
                <a:cs typeface="Times New Roman" panose="02020603050405020304" pitchFamily="18" charset="0"/>
              </a:rPr>
              <a:t>Screenshots</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b="0" dirty="0" sz="2000" i="0" lang="en-US">
                <a:solidFill>
                  <a:srgbClr val="0D0D0D"/>
                </a:solidFill>
                <a:effectLst/>
                <a:latin typeface="Times New Roman" panose="02020603050405020304" pitchFamily="18" charset="0"/>
                <a:cs typeface="Times New Roman" panose="02020603050405020304" pitchFamily="18" charset="0"/>
              </a:rPr>
              <a:t>Conclusion</a:t>
            </a:r>
          </a:p>
          <a:p>
            <a:pPr algn="l">
              <a:lnSpc>
                <a:spcPct val="150000"/>
              </a:lnSpc>
              <a:buFont typeface="+mj-lt"/>
              <a:buAutoNum type="arabicPeriod"/>
            </a:pPr>
            <a:r>
              <a:rPr dirty="0" sz="2000" lang="en-US" err="1">
                <a:solidFill>
                  <a:srgbClr val="0D0D0D"/>
                </a:solidFill>
                <a:latin typeface="Times New Roman" panose="02020603050405020304" pitchFamily="18" charset="0"/>
                <a:cs typeface="Times New Roman" panose="02020603050405020304" pitchFamily="18" charset="0"/>
              </a:rPr>
              <a:t>Github</a:t>
            </a:r>
            <a:r>
              <a:rPr dirty="0" sz="2000" lang="en-US">
                <a:solidFill>
                  <a:srgbClr val="0D0D0D"/>
                </a:solidFill>
                <a:latin typeface="Times New Roman" panose="02020603050405020304" pitchFamily="18" charset="0"/>
                <a:cs typeface="Times New Roman" panose="02020603050405020304" pitchFamily="18" charset="0"/>
              </a:rPr>
              <a:t> Link</a:t>
            </a:r>
            <a:endParaRPr b="0" dirty="0" sz="2000" i="0" lang="en-US">
              <a:solidFill>
                <a:srgbClr val="0D0D0D"/>
              </a:solidFill>
              <a:effectLst/>
              <a:latin typeface="Times New Roman" panose="02020603050405020304" pitchFamily="18" charset="0"/>
              <a:cs typeface="Times New Roman" panose="02020603050405020304" pitchFamily="18" charset="0"/>
            </a:endParaRPr>
          </a:p>
          <a:p>
            <a:pPr>
              <a:lnSpc>
                <a:spcPct val="150000"/>
              </a:lnSpc>
            </a:pP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8396021" cy="486410"/>
          </a:xfrm>
          <a:prstGeom prst="rect"/>
        </p:spPr>
        <p:txBody>
          <a:bodyPr bIns="0" lIns="0" rIns="0" rtlCol="0" tIns="16510" vert="horz" wrap="square">
            <a:spAutoFit/>
          </a:bodyPr>
          <a:p>
            <a:pPr marL="12700">
              <a:lnSpc>
                <a:spcPct val="100000"/>
              </a:lnSpc>
              <a:spcBef>
                <a:spcPts val="130"/>
              </a:spcBef>
              <a:tabLst>
                <a:tab algn="l" pos="2727960"/>
              </a:tabLst>
            </a:pPr>
            <a:r>
              <a:rPr dirty="0" sz="2800" spc="-20">
                <a:latin typeface="+mj-lt"/>
              </a:rPr>
              <a:t>P</a:t>
            </a:r>
            <a:r>
              <a:rPr dirty="0" sz="2800" spc="15">
                <a:latin typeface="+mj-lt"/>
              </a:rPr>
              <a:t>ROB</a:t>
            </a:r>
            <a:r>
              <a:rPr dirty="0" sz="2800" spc="55">
                <a:latin typeface="+mj-lt"/>
              </a:rPr>
              <a:t>L</a:t>
            </a:r>
            <a:r>
              <a:rPr dirty="0" sz="2800" spc="-20">
                <a:latin typeface="+mj-lt"/>
              </a:rPr>
              <a:t>E</a:t>
            </a:r>
            <a:r>
              <a:rPr dirty="0" sz="2800" lang="en-US" spc="20">
                <a:latin typeface="+mj-lt"/>
              </a:rPr>
              <a:t>M </a:t>
            </a:r>
            <a:r>
              <a:rPr dirty="0" sz="2800" spc="10">
                <a:latin typeface="+mj-lt"/>
              </a:rPr>
              <a:t>S</a:t>
            </a:r>
            <a:r>
              <a:rPr dirty="0" sz="2800" spc="-370">
                <a:latin typeface="+mj-lt"/>
              </a:rPr>
              <a:t>T</a:t>
            </a:r>
            <a:r>
              <a:rPr dirty="0" sz="2800" spc="-375">
                <a:latin typeface="+mj-lt"/>
              </a:rPr>
              <a:t>A</a:t>
            </a:r>
            <a:r>
              <a:rPr dirty="0" sz="2800" spc="15">
                <a:latin typeface="+mj-lt"/>
              </a:rPr>
              <a:t>T</a:t>
            </a:r>
            <a:r>
              <a:rPr dirty="0" sz="2800" spc="-10">
                <a:latin typeface="+mj-lt"/>
              </a:rPr>
              <a:t>E</a:t>
            </a:r>
            <a:r>
              <a:rPr dirty="0" sz="2800" spc="-20">
                <a:latin typeface="+mj-lt"/>
              </a:rPr>
              <a:t>ME</a:t>
            </a:r>
            <a:r>
              <a:rPr dirty="0" sz="2800" spc="10">
                <a:latin typeface="+mj-lt"/>
              </a:rPr>
              <a:t>NT</a:t>
            </a:r>
            <a:endParaRPr dirty="0" sz="2800">
              <a:latin typeface="+mj-lt"/>
            </a:endParaRPr>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48704"/>
          <p:cNvSpPr txBox="1"/>
          <p:nvPr/>
        </p:nvSpPr>
        <p:spPr>
          <a:xfrm>
            <a:off x="1371600" y="1273394"/>
            <a:ext cx="6716468" cy="5044440"/>
          </a:xfrm>
          <a:prstGeom prst="rect"/>
        </p:spPr>
        <p:txBody>
          <a:bodyPr rtlCol="0" wrap="square">
            <a:spAutoFit/>
          </a:bodyPr>
          <a:p>
            <a:pPr algn="just">
              <a:lnSpc>
                <a:spcPct val="150000"/>
              </a:lnSpc>
            </a:pPr>
            <a:r>
              <a:rPr dirty="0" sz="2000" lang="en-US"/>
              <a:t>	In the digital world, students and young professionals often face difficulties in presenting their skills and learning journey in an attractive way. A simple resume cannot always show creativity, coding knowledge, or project progress. Without a portfolio, it becomes harder for employers, teachers, or peers to understand the true capability of a student. Therefore, there is a need for a personal portfolio website that not only introduces the individual but also highlights their skills, projects, and progress in a clear and interactive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721360"/>
          </a:xfrm>
          <a:prstGeom prst="rect"/>
        </p:spPr>
        <p:txBody>
          <a:bodyPr bIns="0" lIns="0" rIns="0" rtlCol="0" tIns="16510" vert="horz" wrap="square">
            <a:spAutoFit/>
          </a:bodyPr>
          <a:p>
            <a:pPr algn="just" marL="12700">
              <a:lnSpc>
                <a:spcPct val="150000"/>
              </a:lnSpc>
              <a:spcBef>
                <a:spcPts val="130"/>
              </a:spcBef>
              <a:tabLst>
                <a:tab algn="l" pos="2642870"/>
              </a:tabLst>
            </a:pPr>
            <a:r>
              <a:rPr dirty="0" sz="2800" spc="5">
                <a:solidFill>
                  <a:srgbClr val="7030A0"/>
                </a:solidFill>
                <a:latin typeface="+mj-lt"/>
              </a:rPr>
              <a:t>PROJECT</a:t>
            </a:r>
            <a:r>
              <a:rPr dirty="0" sz="2800" lang="en-US" spc="5">
                <a:solidFill>
                  <a:srgbClr val="7030A0"/>
                </a:solidFill>
                <a:latin typeface="+mj-lt"/>
              </a:rPr>
              <a:t>   </a:t>
            </a:r>
            <a:r>
              <a:rPr dirty="0" sz="2800" spc="-20">
                <a:solidFill>
                  <a:srgbClr val="7030A0"/>
                </a:solidFill>
                <a:latin typeface="+mj-lt"/>
              </a:rPr>
              <a:t>OVERVIEW</a:t>
            </a:r>
            <a:endParaRPr dirty="0" sz="2800">
              <a:solidFill>
                <a:srgbClr val="7030A0"/>
              </a:solidFill>
              <a:latin typeface="+mj-lt"/>
            </a:endParaRPr>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48705"/>
          <p:cNvSpPr txBox="1"/>
          <p:nvPr/>
        </p:nvSpPr>
        <p:spPr>
          <a:xfrm>
            <a:off x="762000" y="1664791"/>
            <a:ext cx="8263022" cy="4968241"/>
          </a:xfrm>
          <a:prstGeom prst="rect"/>
        </p:spPr>
        <p:txBody>
          <a:bodyPr rtlCol="0" wrap="square">
            <a:spAutoFit/>
          </a:bodyPr>
          <a:p>
            <a:pPr algn="just">
              <a:lnSpc>
                <a:spcPct val="150000"/>
              </a:lnSpc>
            </a:pPr>
            <a:r>
              <a:rPr dirty="0" sz="2400" lang="en-US"/>
              <a:t>	This project is a personal portfolio website made for </a:t>
            </a:r>
            <a:r>
              <a:rPr b="1" dirty="0" sz="2400" lang="en-US" err="1"/>
              <a:t>Shamkumar</a:t>
            </a:r>
            <a:r>
              <a:rPr dirty="0" sz="2400" lang="en-US"/>
              <a:t>. The website has different sections such as Home, About, Services, Projects, and Contact. It is designed using </a:t>
            </a:r>
            <a:r>
              <a:rPr b="1" dirty="0" sz="2400" lang="en-US"/>
              <a:t>HTML, CSS, and JavaScript</a:t>
            </a:r>
            <a:r>
              <a:rPr dirty="0" sz="2400" lang="en-US"/>
              <a:t> to make it modern and responsive. The main purpose of the project is to show personal details, skills, and week-by-week learning projects. The Projects section is special because it links to live demos of the work.</a:t>
            </a:r>
            <a:endParaRPr dirty="0" sz="24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699452" y="891793"/>
            <a:ext cx="5014595" cy="486410"/>
          </a:xfrm>
          <a:prstGeom prst="rect"/>
        </p:spPr>
        <p:txBody>
          <a:bodyPr bIns="0" lIns="0" rIns="0" rtlCol="0" tIns="16510" vert="horz" wrap="square">
            <a:spAutoFit/>
          </a:bodyPr>
          <a:p>
            <a:pPr marL="12700">
              <a:lnSpc>
                <a:spcPct val="100000"/>
              </a:lnSpc>
              <a:spcBef>
                <a:spcPts val="130"/>
              </a:spcBef>
            </a:pPr>
            <a:r>
              <a:rPr dirty="0" sz="2800" spc="25">
                <a:solidFill>
                  <a:srgbClr val="7030A0"/>
                </a:solidFill>
                <a:latin typeface="+mj-lt"/>
              </a:rPr>
              <a:t>W</a:t>
            </a:r>
            <a:r>
              <a:rPr dirty="0" sz="2800" spc="-20">
                <a:solidFill>
                  <a:srgbClr val="7030A0"/>
                </a:solidFill>
                <a:latin typeface="+mj-lt"/>
              </a:rPr>
              <a:t>H</a:t>
            </a:r>
            <a:r>
              <a:rPr dirty="0" sz="2800" spc="20">
                <a:solidFill>
                  <a:srgbClr val="7030A0"/>
                </a:solidFill>
                <a:latin typeface="+mj-lt"/>
              </a:rPr>
              <a:t>O</a:t>
            </a:r>
            <a:r>
              <a:rPr dirty="0" sz="2800" spc="-235">
                <a:solidFill>
                  <a:srgbClr val="7030A0"/>
                </a:solidFill>
                <a:latin typeface="+mj-lt"/>
              </a:rPr>
              <a:t> </a:t>
            </a:r>
            <a:r>
              <a:rPr dirty="0" sz="2800" spc="-10">
                <a:solidFill>
                  <a:srgbClr val="7030A0"/>
                </a:solidFill>
                <a:latin typeface="+mj-lt"/>
              </a:rPr>
              <a:t>AR</a:t>
            </a:r>
            <a:r>
              <a:rPr dirty="0" sz="2800" spc="15">
                <a:solidFill>
                  <a:srgbClr val="7030A0"/>
                </a:solidFill>
                <a:latin typeface="+mj-lt"/>
              </a:rPr>
              <a:t>E</a:t>
            </a:r>
            <a:r>
              <a:rPr dirty="0" sz="2800" spc="-35">
                <a:solidFill>
                  <a:srgbClr val="7030A0"/>
                </a:solidFill>
                <a:latin typeface="+mj-lt"/>
              </a:rPr>
              <a:t> </a:t>
            </a:r>
            <a:r>
              <a:rPr dirty="0" sz="2800" spc="-10">
                <a:solidFill>
                  <a:srgbClr val="7030A0"/>
                </a:solidFill>
                <a:latin typeface="+mj-lt"/>
              </a:rPr>
              <a:t>T</a:t>
            </a:r>
            <a:r>
              <a:rPr dirty="0" sz="2800" spc="-15">
                <a:solidFill>
                  <a:srgbClr val="7030A0"/>
                </a:solidFill>
                <a:latin typeface="+mj-lt"/>
              </a:rPr>
              <a:t>H</a:t>
            </a:r>
            <a:r>
              <a:rPr dirty="0" sz="2800" spc="15">
                <a:solidFill>
                  <a:srgbClr val="7030A0"/>
                </a:solidFill>
                <a:latin typeface="+mj-lt"/>
              </a:rPr>
              <a:t>E</a:t>
            </a:r>
            <a:r>
              <a:rPr dirty="0" sz="2800" spc="-35">
                <a:solidFill>
                  <a:srgbClr val="7030A0"/>
                </a:solidFill>
                <a:latin typeface="+mj-lt"/>
              </a:rPr>
              <a:t> </a:t>
            </a:r>
            <a:r>
              <a:rPr dirty="0" sz="2800" spc="-20">
                <a:solidFill>
                  <a:srgbClr val="7030A0"/>
                </a:solidFill>
                <a:latin typeface="+mj-lt"/>
              </a:rPr>
              <a:t>E</a:t>
            </a:r>
            <a:r>
              <a:rPr dirty="0" sz="2800" spc="30">
                <a:solidFill>
                  <a:srgbClr val="7030A0"/>
                </a:solidFill>
                <a:latin typeface="+mj-lt"/>
              </a:rPr>
              <a:t>N</a:t>
            </a:r>
            <a:r>
              <a:rPr dirty="0" sz="2800" spc="15">
                <a:solidFill>
                  <a:srgbClr val="7030A0"/>
                </a:solidFill>
                <a:latin typeface="+mj-lt"/>
              </a:rPr>
              <a:t>D</a:t>
            </a:r>
            <a:r>
              <a:rPr dirty="0" sz="2800" spc="-45">
                <a:solidFill>
                  <a:srgbClr val="7030A0"/>
                </a:solidFill>
                <a:latin typeface="+mj-lt"/>
              </a:rPr>
              <a:t> </a:t>
            </a:r>
            <a:r>
              <a:rPr dirty="0" sz="2800">
                <a:solidFill>
                  <a:srgbClr val="7030A0"/>
                </a:solidFill>
                <a:latin typeface="+mj-lt"/>
              </a:rPr>
              <a:t>U</a:t>
            </a:r>
            <a:r>
              <a:rPr dirty="0" sz="2800" spc="10">
                <a:solidFill>
                  <a:srgbClr val="7030A0"/>
                </a:solidFill>
                <a:latin typeface="+mj-lt"/>
              </a:rPr>
              <a:t>S</a:t>
            </a:r>
            <a:r>
              <a:rPr dirty="0" sz="2800" spc="-25">
                <a:solidFill>
                  <a:srgbClr val="7030A0"/>
                </a:solidFill>
                <a:latin typeface="+mj-lt"/>
              </a:rPr>
              <a:t>E</a:t>
            </a:r>
            <a:r>
              <a:rPr dirty="0" sz="2800" spc="-10">
                <a:solidFill>
                  <a:srgbClr val="7030A0"/>
                </a:solidFill>
                <a:latin typeface="+mj-lt"/>
              </a:rPr>
              <a:t>R</a:t>
            </a:r>
            <a:r>
              <a:rPr dirty="0" sz="2800" spc="5">
                <a:solidFill>
                  <a:srgbClr val="7030A0"/>
                </a:solidFill>
                <a:latin typeface="+mj-lt"/>
              </a:rPr>
              <a:t>S?</a:t>
            </a:r>
            <a:endParaRPr dirty="0" sz="2800">
              <a:solidFill>
                <a:srgbClr val="7030A0"/>
              </a:solidFill>
              <a:latin typeface="+mj-lt"/>
            </a:endParaRPr>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1" name="TextBox 1048706"/>
          <p:cNvSpPr txBox="1"/>
          <p:nvPr/>
        </p:nvSpPr>
        <p:spPr>
          <a:xfrm>
            <a:off x="1050991" y="2304798"/>
            <a:ext cx="7786877" cy="4358640"/>
          </a:xfrm>
          <a:prstGeom prst="rect"/>
        </p:spPr>
        <p:txBody>
          <a:bodyPr rtlCol="0" wrap="square">
            <a:spAutoFit/>
          </a:bodyPr>
          <a:p>
            <a:pPr algn="just">
              <a:lnSpc>
                <a:spcPct val="150000"/>
              </a:lnSpc>
            </a:pPr>
            <a:r>
              <a:rPr dirty="0" sz="2400" lang="en-US"/>
              <a:t>	The portfolio website can be used by different groups of people. First, it is useful for </a:t>
            </a:r>
            <a:r>
              <a:rPr b="1" dirty="0" sz="2400" lang="en-US"/>
              <a:t>students</a:t>
            </a:r>
            <a:r>
              <a:rPr dirty="0" sz="2400" lang="en-US"/>
              <a:t>, as it acts as a learning model to build their own portfolio. Secondly, </a:t>
            </a:r>
            <a:r>
              <a:rPr b="1" dirty="0" sz="2400" lang="en-US"/>
              <a:t>employers and recruiters</a:t>
            </a:r>
            <a:r>
              <a:rPr dirty="0" sz="2400" lang="en-US"/>
              <a:t> can quickly check the candidate’s work before offering jobs or internships. Teachers and peers can also review the portfolio to </a:t>
            </a:r>
            <a:r>
              <a:rPr b="1" dirty="0" sz="2400" lang="en-US"/>
              <a:t>track weekly progress and assignments</a:t>
            </a:r>
            <a:r>
              <a:rPr dirty="0" sz="2400" lang="en-US"/>
              <a:t>.</a:t>
            </a:r>
            <a:endParaRPr dirty="0" sz="24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483235"/>
          </a:xfrm>
          <a:prstGeom prst="rect"/>
        </p:spPr>
        <p:txBody>
          <a:bodyPr bIns="0" lIns="0" rIns="0" rtlCol="0" tIns="13335" vert="horz" wrap="square">
            <a:spAutoFit/>
          </a:bodyPr>
          <a:p>
            <a:pPr marL="12700">
              <a:lnSpc>
                <a:spcPct val="100000"/>
              </a:lnSpc>
              <a:spcBef>
                <a:spcPts val="105"/>
              </a:spcBef>
            </a:pPr>
            <a:r>
              <a:rPr dirty="0" sz="2800" lang="en-IN" spc="10">
                <a:solidFill>
                  <a:srgbClr val="7030A0"/>
                </a:solidFill>
                <a:latin typeface="+mj-lt"/>
              </a:rPr>
              <a:t>TOOLS AND TECHNIQUES</a:t>
            </a:r>
            <a:endParaRPr dirty="0" sz="2800">
              <a:solidFill>
                <a:srgbClr val="7030A0"/>
              </a:solidFill>
              <a:latin typeface="+mj-lt"/>
            </a:endParaRP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7" name="TextBox 1048707"/>
          <p:cNvSpPr txBox="1"/>
          <p:nvPr/>
        </p:nvSpPr>
        <p:spPr>
          <a:xfrm>
            <a:off x="2794475" y="1352718"/>
            <a:ext cx="7686877" cy="5577840"/>
          </a:xfrm>
          <a:prstGeom prst="rect"/>
        </p:spPr>
        <p:txBody>
          <a:bodyPr rtlCol="0" wrap="square">
            <a:spAutoFit/>
          </a:bodyPr>
          <a:p>
            <a:pPr algn="just">
              <a:lnSpc>
                <a:spcPct val="150000"/>
              </a:lnSpc>
            </a:pPr>
            <a:r>
              <a:rPr dirty="0" sz="2400" lang="en-US"/>
              <a:t>	The portfolio website is built using </a:t>
            </a:r>
            <a:r>
              <a:rPr b="1" dirty="0" sz="2400" lang="en-US"/>
              <a:t>HTML5, CSS3, and JavaScript</a:t>
            </a:r>
            <a:r>
              <a:rPr dirty="0" sz="2400" lang="en-US"/>
              <a:t>, which are the most common and powerful web technologies. HTML5 provides the structure of the web pages, while CSS3 is used to add style, colors, animations, and responsive layouts. JavaScript adds interactivity like menu toggling, dark mode, and validation for forms. For icons, the project uses </a:t>
            </a:r>
            <a:r>
              <a:rPr b="1" dirty="0" sz="2400" lang="en-US" err="1"/>
              <a:t>Boxicons</a:t>
            </a:r>
            <a:r>
              <a:rPr dirty="0" sz="2400" lang="en-US"/>
              <a:t>, and for showcasing projects, external </a:t>
            </a:r>
            <a:r>
              <a:rPr b="1" dirty="0" sz="2400" lang="en-US" err="1"/>
              <a:t>CodePen</a:t>
            </a:r>
            <a:r>
              <a:rPr b="1" dirty="0" sz="2400" lang="en-US"/>
              <a:t> links</a:t>
            </a:r>
            <a:r>
              <a:rPr dirty="0" sz="2400" lang="en-US"/>
              <a:t> are embedded. </a:t>
            </a:r>
            <a:endParaRPr dirty="0" sz="24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483235"/>
          </a:xfrm>
          <a:prstGeom prst="rect"/>
        </p:spPr>
        <p:txBody>
          <a:bodyPr bIns="0" lIns="0" rIns="0" rtlCol="0" tIns="13335" vert="horz" wrap="square">
            <a:spAutoFit/>
          </a:bodyPr>
          <a:p>
            <a:pPr marL="12700">
              <a:lnSpc>
                <a:spcPct val="100000"/>
              </a:lnSpc>
              <a:spcBef>
                <a:spcPts val="105"/>
              </a:spcBef>
            </a:pPr>
            <a:r>
              <a:rPr b="1" dirty="0" sz="2800" lang="en-IN" spc="15">
                <a:solidFill>
                  <a:srgbClr val="7030A0"/>
                </a:solidFill>
                <a:latin typeface="+mj-lt"/>
                <a:cs typeface="Trebuchet MS"/>
              </a:rPr>
              <a:t>POTFOLIO DESIGN AND LAYOUT</a:t>
            </a:r>
            <a:endParaRPr dirty="0" sz="2800">
              <a:solidFill>
                <a:srgbClr val="7030A0"/>
              </a:solidFill>
              <a:latin typeface="+mj-lt"/>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TextBox 1048708"/>
          <p:cNvSpPr txBox="1"/>
          <p:nvPr/>
        </p:nvSpPr>
        <p:spPr>
          <a:xfrm>
            <a:off x="1040450" y="1752600"/>
            <a:ext cx="9151859" cy="4053840"/>
          </a:xfrm>
          <a:prstGeom prst="rect"/>
        </p:spPr>
        <p:txBody>
          <a:bodyPr rtlCol="0" wrap="square">
            <a:spAutoFit/>
          </a:bodyPr>
          <a:p>
            <a:pPr algn="just">
              <a:lnSpc>
                <a:spcPct val="150000"/>
              </a:lnSpc>
            </a:pPr>
            <a:r>
              <a:rPr dirty="0" sz="2000" lang="en-US"/>
              <a:t>	The design of the portfolio is clean, modern, and user-friendly. At the top, there is a navigation bar with a logo, links to sections, and a dark mode option. The </a:t>
            </a:r>
            <a:r>
              <a:rPr b="1" dirty="0" sz="2000" lang="en-US"/>
              <a:t>Home section</a:t>
            </a:r>
            <a:r>
              <a:rPr dirty="0" sz="2000" lang="en-US"/>
              <a:t> introduces the user with text, an image, and social media links. The </a:t>
            </a:r>
            <a:r>
              <a:rPr b="1" dirty="0" sz="2000" lang="en-US"/>
              <a:t>About section</a:t>
            </a:r>
            <a:r>
              <a:rPr dirty="0" sz="2000" lang="en-US"/>
              <a:t> provides details of the person’s background. The </a:t>
            </a:r>
            <a:r>
              <a:rPr b="1" dirty="0" sz="2000" lang="en-US"/>
              <a:t>Services section</a:t>
            </a:r>
            <a:r>
              <a:rPr dirty="0" sz="2000" lang="en-US"/>
              <a:t> displays the type of work that can be offered. The </a:t>
            </a:r>
            <a:r>
              <a:rPr b="1" dirty="0" sz="2000" lang="en-US"/>
              <a:t>Projects section</a:t>
            </a:r>
            <a:r>
              <a:rPr dirty="0" sz="2000" lang="en-US"/>
              <a:t> uses a grid design to showcase weekly learning progress with hover effects and external links. The </a:t>
            </a:r>
            <a:r>
              <a:rPr b="1" dirty="0" sz="2000" lang="en-US"/>
              <a:t>Contact section</a:t>
            </a:r>
            <a:r>
              <a:rPr dirty="0" sz="2000" lang="en-US"/>
              <a:t> has a message form, and finally, the footer provides credits and a back-to-top button.</a:t>
            </a:r>
            <a:endParaRPr dirty="0" sz="20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3" name="Title 1"/>
          <p:cNvSpPr>
            <a:spLocks noGrp="1"/>
          </p:cNvSpPr>
          <p:nvPr>
            <p:ph type="title"/>
          </p:nvPr>
        </p:nvSpPr>
        <p:spPr>
          <a:xfrm>
            <a:off x="755332" y="385444"/>
            <a:ext cx="10681335" cy="469900"/>
          </a:xfrm>
        </p:spPr>
        <p:txBody>
          <a:bodyPr/>
          <a:p>
            <a:r>
              <a:rPr dirty="0" sz="2800" lang="en-IN">
                <a:solidFill>
                  <a:srgbClr val="7030A0"/>
                </a:solidFill>
                <a:latin typeface="+mj-lt"/>
              </a:rPr>
              <a:t>FEATURES AND FUNCTIONALITY</a:t>
            </a:r>
          </a:p>
        </p:txBody>
      </p:sp>
      <p:sp>
        <p:nvSpPr>
          <p:cNvPr id="1048674" name="TextBox 1048709"/>
          <p:cNvSpPr txBox="1"/>
          <p:nvPr/>
        </p:nvSpPr>
        <p:spPr>
          <a:xfrm>
            <a:off x="914400" y="1447800"/>
            <a:ext cx="9566676" cy="4968240"/>
          </a:xfrm>
          <a:prstGeom prst="rect"/>
        </p:spPr>
        <p:txBody>
          <a:bodyPr rtlCol="0" wrap="square">
            <a:spAutoFit/>
          </a:bodyPr>
          <a:p>
            <a:pPr algn="just">
              <a:lnSpc>
                <a:spcPct val="150000"/>
              </a:lnSpc>
            </a:pPr>
            <a:r>
              <a:rPr dirty="0" sz="2400" lang="en-US"/>
              <a:t>	The portfolio includes several interactive features to improve user experience. It is fully </a:t>
            </a:r>
            <a:r>
              <a:rPr b="1" dirty="0" sz="2400" lang="en-US"/>
              <a:t>responsive</a:t>
            </a:r>
            <a:r>
              <a:rPr dirty="0" sz="2400" lang="en-US"/>
              <a:t>, which means it works smoothly on mobile, tablet, and desktop screens. The </a:t>
            </a:r>
            <a:r>
              <a:rPr b="1" dirty="0" sz="2400" lang="en-US"/>
              <a:t>dark mode toggle</a:t>
            </a:r>
            <a:r>
              <a:rPr dirty="0" sz="2400" lang="en-US"/>
              <a:t> allows users to switch between light and dark themes. A </a:t>
            </a:r>
            <a:r>
              <a:rPr b="1" dirty="0" sz="2400" lang="en-US"/>
              <a:t>hamburger menu</a:t>
            </a:r>
            <a:r>
              <a:rPr dirty="0" sz="2400" lang="en-US"/>
              <a:t> is provided for small devices. The projects section uses </a:t>
            </a:r>
            <a:r>
              <a:rPr b="1" dirty="0" sz="2400" lang="en-US"/>
              <a:t>hover effects</a:t>
            </a:r>
            <a:r>
              <a:rPr dirty="0" sz="2400" lang="en-US"/>
              <a:t> to reveal details and external links. The </a:t>
            </a:r>
            <a:r>
              <a:rPr b="1" dirty="0" sz="2400" lang="en-US"/>
              <a:t>contact form</a:t>
            </a:r>
            <a:r>
              <a:rPr dirty="0" sz="2400" lang="en-US"/>
              <a:t> is designed with validation to ensure proper input. Smooth navigation links make it easy to jump between sections.</a:t>
            </a:r>
            <a:endParaRPr dirty="0" sz="24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shamkumar17356@gmail.com</cp:lastModifiedBy>
  <dcterms:created xsi:type="dcterms:W3CDTF">2024-03-27T19:07:22Z</dcterms:created>
  <dcterms:modified xsi:type="dcterms:W3CDTF">2025-08-31T04:58:42Z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e57ebfc382d34c6ca66216bf20659c66</vt:lpwstr>
  </property>
</Properties>
</file>