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1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6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45808"/>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527385" y="937974"/>
            <a:ext cx="5567601" cy="695920"/>
          </a:xfrm>
          <a:prstGeom prst="rect">
            <a:avLst/>
          </a:prstGeom>
          <a:noFill/>
          <a:ln/>
        </p:spPr>
        <p:txBody>
          <a:bodyPr wrap="none" rtlCol="0" anchor="t"/>
          <a:lstStyle/>
          <a:p>
            <a:pPr marL="0" indent="0">
              <a:lnSpc>
                <a:spcPts val="5480"/>
              </a:lnSpc>
              <a:buNone/>
            </a:pPr>
            <a:r>
              <a:rPr lang="en-US" sz="6000" b="1" dirty="0">
                <a:solidFill>
                  <a:srgbClr val="5B5F72"/>
                </a:solidFill>
                <a:latin typeface="Instrument Sans" pitchFamily="34" charset="0"/>
                <a:ea typeface="Instrument Sans" pitchFamily="34" charset="-122"/>
                <a:cs typeface="Instrument Sans" pitchFamily="34" charset="-120"/>
              </a:rPr>
              <a:t> Pizza Sale Analysis</a:t>
            </a:r>
            <a:endParaRPr lang="en-US" sz="6000" dirty="0"/>
          </a:p>
        </p:txBody>
      </p:sp>
      <p:sp>
        <p:nvSpPr>
          <p:cNvPr id="6" name="Text 2"/>
          <p:cNvSpPr/>
          <p:nvPr/>
        </p:nvSpPr>
        <p:spPr>
          <a:xfrm>
            <a:off x="739140" y="2284928"/>
            <a:ext cx="7665601" cy="258128"/>
          </a:xfrm>
          <a:prstGeom prst="rect">
            <a:avLst/>
          </a:prstGeom>
          <a:noFill/>
          <a:ln/>
        </p:spPr>
        <p:txBody>
          <a:bodyPr wrap="none" rtlCol="0" anchor="t"/>
          <a:lstStyle/>
          <a:p>
            <a:pPr marL="0" indent="0">
              <a:lnSpc>
                <a:spcPts val="2033"/>
              </a:lnSpc>
              <a:buNone/>
            </a:pPr>
            <a:r>
              <a:rPr lang="en-US" sz="2800" dirty="0">
                <a:solidFill>
                  <a:srgbClr val="5B5F71"/>
                </a:solidFill>
                <a:latin typeface="Segoe UI Semibold" panose="020B0702040204020203" pitchFamily="34" charset="0"/>
                <a:ea typeface="Instrument Sans" pitchFamily="34" charset="-122"/>
                <a:cs typeface="Segoe UI Semibold" panose="020B0702040204020203" pitchFamily="34" charset="0"/>
              </a:rPr>
              <a:t>Welcome to my pizza sales analytics </a:t>
            </a:r>
            <a:r>
              <a:rPr lang="en-US" sz="2800" dirty="0" smtClean="0">
                <a:solidFill>
                  <a:srgbClr val="5B5F71"/>
                </a:solidFill>
                <a:latin typeface="Segoe UI Semibold" panose="020B0702040204020203" pitchFamily="34" charset="0"/>
                <a:ea typeface="Instrument Sans" pitchFamily="34" charset="-122"/>
                <a:cs typeface="Segoe UI Semibold" panose="020B0702040204020203" pitchFamily="34" charset="0"/>
              </a:rPr>
              <a:t>project </a:t>
            </a:r>
            <a:r>
              <a:rPr lang="en-US" sz="2400" dirty="0" smtClean="0">
                <a:solidFill>
                  <a:srgbClr val="5B5F71"/>
                </a:solidFill>
                <a:latin typeface="Segoe UI Semibold" panose="020B0702040204020203" pitchFamily="34" charset="0"/>
                <a:ea typeface="Instrument Sans" pitchFamily="34" charset="-122"/>
                <a:cs typeface="Segoe UI Semibold" panose="020B0702040204020203" pitchFamily="34" charset="0"/>
              </a:rPr>
              <a:t>! </a:t>
            </a:r>
            <a:endParaRPr lang="en-US" sz="2400" dirty="0">
              <a:latin typeface="Segoe UI Semibold" panose="020B0702040204020203" pitchFamily="34" charset="0"/>
              <a:cs typeface="Segoe UI Semibold" panose="020B0702040204020203" pitchFamily="34" charset="0"/>
            </a:endParaRPr>
          </a:p>
        </p:txBody>
      </p:sp>
      <p:sp>
        <p:nvSpPr>
          <p:cNvPr id="7" name="Text 3"/>
          <p:cNvSpPr/>
          <p:nvPr/>
        </p:nvSpPr>
        <p:spPr>
          <a:xfrm>
            <a:off x="739140" y="3031958"/>
            <a:ext cx="7665601" cy="3599848"/>
          </a:xfrm>
          <a:prstGeom prst="rect">
            <a:avLst/>
          </a:prstGeom>
          <a:noFill/>
          <a:ln/>
        </p:spPr>
        <p:txBody>
          <a:bodyPr wrap="square" rtlCol="0" anchor="t"/>
          <a:lstStyle/>
          <a:p>
            <a:pPr marL="0" indent="0">
              <a:buNone/>
            </a:pPr>
            <a:r>
              <a:rPr lang="en-US" sz="2400" dirty="0">
                <a:solidFill>
                  <a:srgbClr val="5B5F71"/>
                </a:solidFill>
                <a:latin typeface="Segoe UI Semibold" panose="020B0702040204020203" pitchFamily="34" charset="0"/>
                <a:ea typeface="Instrument Sans" pitchFamily="34" charset="-122"/>
                <a:cs typeface="Segoe UI Semibold" panose="020B0702040204020203" pitchFamily="34" charset="0"/>
              </a:rPr>
              <a:t>Uncover valuable sales insights with the power of SQL queries. When it comes to analyzing key metrics like revenue and order trends, we dive deep into the data to uncover valuable </a:t>
            </a:r>
            <a:r>
              <a:rPr lang="en-US" sz="2400" dirty="0" smtClean="0">
                <a:solidFill>
                  <a:srgbClr val="5B5F71"/>
                </a:solidFill>
                <a:latin typeface="Segoe UI Semibold" panose="020B0702040204020203" pitchFamily="34" charset="0"/>
                <a:ea typeface="Instrument Sans" pitchFamily="34" charset="-122"/>
                <a:cs typeface="Segoe UI Semibold" panose="020B0702040204020203" pitchFamily="34" charset="0"/>
              </a:rPr>
              <a:t>insights. By </a:t>
            </a:r>
            <a:r>
              <a:rPr lang="en-US" sz="2400" dirty="0">
                <a:solidFill>
                  <a:srgbClr val="5B5F71"/>
                </a:solidFill>
                <a:latin typeface="Segoe UI Semibold" panose="020B0702040204020203" pitchFamily="34" charset="0"/>
                <a:ea typeface="Instrument Sans" pitchFamily="34" charset="-122"/>
                <a:cs typeface="Segoe UI Semibold" panose="020B0702040204020203" pitchFamily="34" charset="0"/>
              </a:rPr>
              <a:t>examining various factors such as customer preferences, market trends, and promotional activities, we identify the key drivers of your success and highlight areas for improvement.</a:t>
            </a:r>
            <a:endParaRPr lang="en-US" sz="2400" dirty="0">
              <a:latin typeface="Segoe UI Semibold" panose="020B0702040204020203" pitchFamily="34" charset="0"/>
              <a:cs typeface="Segoe UI Semibold" panose="020B0702040204020203" pitchFamily="34" charset="0"/>
            </a:endParaRPr>
          </a:p>
        </p:txBody>
      </p:sp>
      <p:sp>
        <p:nvSpPr>
          <p:cNvPr id="8" name="Text 4"/>
          <p:cNvSpPr/>
          <p:nvPr/>
        </p:nvSpPr>
        <p:spPr>
          <a:xfrm>
            <a:off x="739140" y="3938468"/>
            <a:ext cx="7665601" cy="774383"/>
          </a:xfrm>
          <a:prstGeom prst="rect">
            <a:avLst/>
          </a:prstGeom>
          <a:noFill/>
          <a:ln/>
        </p:spPr>
        <p:txBody>
          <a:bodyPr wrap="square" rtlCol="0" anchor="t"/>
          <a:lstStyle/>
          <a:p>
            <a:pPr marL="0" indent="0">
              <a:lnSpc>
                <a:spcPts val="2033"/>
              </a:lnSpc>
              <a:buNone/>
            </a:pPr>
            <a:endParaRPr lang="en-US" sz="1271" dirty="0"/>
          </a:p>
        </p:txBody>
      </p:sp>
      <p:sp>
        <p:nvSpPr>
          <p:cNvPr id="9" name="Text 5"/>
          <p:cNvSpPr/>
          <p:nvPr/>
        </p:nvSpPr>
        <p:spPr>
          <a:xfrm>
            <a:off x="739140" y="4894302"/>
            <a:ext cx="7665601" cy="1032510"/>
          </a:xfrm>
          <a:prstGeom prst="rect">
            <a:avLst/>
          </a:prstGeom>
          <a:noFill/>
          <a:ln/>
        </p:spPr>
        <p:txBody>
          <a:bodyPr wrap="square" rtlCol="0" anchor="t"/>
          <a:lstStyle/>
          <a:p>
            <a:pPr marL="0" indent="0">
              <a:lnSpc>
                <a:spcPts val="2033"/>
              </a:lnSpc>
              <a:buNone/>
            </a:pPr>
            <a:endParaRPr lang="en-US" sz="1271" dirty="0"/>
          </a:p>
        </p:txBody>
      </p:sp>
      <p:sp>
        <p:nvSpPr>
          <p:cNvPr id="10" name="Text 6"/>
          <p:cNvSpPr/>
          <p:nvPr/>
        </p:nvSpPr>
        <p:spPr>
          <a:xfrm>
            <a:off x="739140" y="6108263"/>
            <a:ext cx="7665601" cy="774383"/>
          </a:xfrm>
          <a:prstGeom prst="rect">
            <a:avLst/>
          </a:prstGeom>
          <a:noFill/>
          <a:ln/>
        </p:spPr>
        <p:txBody>
          <a:bodyPr wrap="square" rtlCol="0" anchor="t"/>
          <a:lstStyle/>
          <a:p>
            <a:pPr marL="0" indent="0">
              <a:lnSpc>
                <a:spcPts val="2033"/>
              </a:lnSpc>
              <a:buNone/>
            </a:pPr>
            <a:endParaRPr lang="en-US" sz="127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839039"/>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Objective</a:t>
            </a:r>
            <a:endParaRPr lang="en-US" sz="4374" dirty="0"/>
          </a:p>
        </p:txBody>
      </p:sp>
      <p:sp>
        <p:nvSpPr>
          <p:cNvPr id="6" name="Shape 2"/>
          <p:cNvSpPr/>
          <p:nvPr/>
        </p:nvSpPr>
        <p:spPr>
          <a:xfrm>
            <a:off x="4490799" y="2866668"/>
            <a:ext cx="4542115" cy="2006203"/>
          </a:xfrm>
          <a:prstGeom prst="roundRect">
            <a:avLst>
              <a:gd name="adj" fmla="val 4984"/>
            </a:avLst>
          </a:prstGeom>
          <a:solidFill>
            <a:srgbClr val="E3E4E8"/>
          </a:solidFill>
          <a:ln w="7620">
            <a:solidFill>
              <a:srgbClr val="C9CACE"/>
            </a:solidFill>
            <a:prstDash val="solid"/>
          </a:ln>
        </p:spPr>
      </p:sp>
      <p:sp>
        <p:nvSpPr>
          <p:cNvPr id="7" name="Text 3"/>
          <p:cNvSpPr/>
          <p:nvPr/>
        </p:nvSpPr>
        <p:spPr>
          <a:xfrm>
            <a:off x="4720590" y="3096458"/>
            <a:ext cx="3251359"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Understand Sales Trends</a:t>
            </a:r>
            <a:endParaRPr lang="en-US" sz="2187" dirty="0"/>
          </a:p>
        </p:txBody>
      </p:sp>
      <p:sp>
        <p:nvSpPr>
          <p:cNvPr id="8" name="Text 4"/>
          <p:cNvSpPr/>
          <p:nvPr/>
        </p:nvSpPr>
        <p:spPr>
          <a:xfrm>
            <a:off x="4720590" y="3576876"/>
            <a:ext cx="4082534" cy="1066205"/>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Examine how pizza sales have fluctuated over time to identify patterns and opportunities for growth.</a:t>
            </a:r>
            <a:endParaRPr lang="en-US" sz="1750" dirty="0"/>
          </a:p>
        </p:txBody>
      </p:sp>
      <p:sp>
        <p:nvSpPr>
          <p:cNvPr id="9" name="Shape 5"/>
          <p:cNvSpPr/>
          <p:nvPr/>
        </p:nvSpPr>
        <p:spPr>
          <a:xfrm>
            <a:off x="9255085" y="2866668"/>
            <a:ext cx="4542115" cy="2006203"/>
          </a:xfrm>
          <a:prstGeom prst="roundRect">
            <a:avLst>
              <a:gd name="adj" fmla="val 4984"/>
            </a:avLst>
          </a:prstGeom>
          <a:solidFill>
            <a:srgbClr val="E3E4E8"/>
          </a:solidFill>
          <a:ln w="7620">
            <a:solidFill>
              <a:srgbClr val="C9CACE"/>
            </a:solidFill>
            <a:prstDash val="solid"/>
          </a:ln>
        </p:spPr>
      </p:sp>
      <p:sp>
        <p:nvSpPr>
          <p:cNvPr id="10" name="Text 6"/>
          <p:cNvSpPr/>
          <p:nvPr/>
        </p:nvSpPr>
        <p:spPr>
          <a:xfrm>
            <a:off x="9484876" y="3096458"/>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Identify Top Sellers</a:t>
            </a:r>
            <a:endParaRPr lang="en-US" sz="2187" dirty="0"/>
          </a:p>
        </p:txBody>
      </p:sp>
      <p:sp>
        <p:nvSpPr>
          <p:cNvPr id="11" name="Text 7"/>
          <p:cNvSpPr/>
          <p:nvPr/>
        </p:nvSpPr>
        <p:spPr>
          <a:xfrm>
            <a:off x="9484876" y="3576876"/>
            <a:ext cx="4082534" cy="1066205"/>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Determine which pizza varieties and toppings are the most popular with customers.</a:t>
            </a:r>
            <a:endParaRPr lang="en-US" sz="1750" dirty="0"/>
          </a:p>
        </p:txBody>
      </p:sp>
      <p:sp>
        <p:nvSpPr>
          <p:cNvPr id="12" name="Shape 8"/>
          <p:cNvSpPr/>
          <p:nvPr/>
        </p:nvSpPr>
        <p:spPr>
          <a:xfrm>
            <a:off x="4490799" y="5095042"/>
            <a:ext cx="9306401" cy="1295400"/>
          </a:xfrm>
          <a:prstGeom prst="roundRect">
            <a:avLst>
              <a:gd name="adj" fmla="val 7719"/>
            </a:avLst>
          </a:prstGeom>
          <a:solidFill>
            <a:srgbClr val="E3E4E8"/>
          </a:solidFill>
          <a:ln w="7620">
            <a:solidFill>
              <a:srgbClr val="C9CACE"/>
            </a:solidFill>
            <a:prstDash val="solid"/>
          </a:ln>
        </p:spPr>
      </p:sp>
      <p:sp>
        <p:nvSpPr>
          <p:cNvPr id="13" name="Text 9"/>
          <p:cNvSpPr/>
          <p:nvPr/>
        </p:nvSpPr>
        <p:spPr>
          <a:xfrm>
            <a:off x="4720590" y="5324832"/>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Optimize Operations</a:t>
            </a:r>
            <a:endParaRPr lang="en-US" sz="2187" dirty="0"/>
          </a:p>
        </p:txBody>
      </p:sp>
      <p:sp>
        <p:nvSpPr>
          <p:cNvPr id="14" name="Text 10"/>
          <p:cNvSpPr/>
          <p:nvPr/>
        </p:nvSpPr>
        <p:spPr>
          <a:xfrm>
            <a:off x="4720590" y="5805249"/>
            <a:ext cx="8846820"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Use insights to provide actionable recommendations for improving sales strategies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235035"/>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Key Insights</a:t>
            </a:r>
            <a:endParaRPr lang="en-US" sz="4374" dirty="0"/>
          </a:p>
        </p:txBody>
      </p:sp>
      <p:sp>
        <p:nvSpPr>
          <p:cNvPr id="5" name="Shape 2"/>
          <p:cNvSpPr/>
          <p:nvPr/>
        </p:nvSpPr>
        <p:spPr>
          <a:xfrm>
            <a:off x="2037993" y="4928473"/>
            <a:ext cx="10554414" cy="44410"/>
          </a:xfrm>
          <a:prstGeom prst="roundRect">
            <a:avLst>
              <a:gd name="adj" fmla="val 225151"/>
            </a:avLst>
          </a:prstGeom>
          <a:solidFill>
            <a:srgbClr val="C9CACE"/>
          </a:solidFill>
          <a:ln/>
        </p:spPr>
      </p:sp>
      <p:sp>
        <p:nvSpPr>
          <p:cNvPr id="6" name="Shape 3"/>
          <p:cNvSpPr/>
          <p:nvPr/>
        </p:nvSpPr>
        <p:spPr>
          <a:xfrm>
            <a:off x="3700760" y="4150935"/>
            <a:ext cx="44410" cy="777597"/>
          </a:xfrm>
          <a:prstGeom prst="roundRect">
            <a:avLst>
              <a:gd name="adj" fmla="val 225151"/>
            </a:avLst>
          </a:prstGeom>
          <a:solidFill>
            <a:srgbClr val="C9CACE"/>
          </a:solidFill>
          <a:ln/>
        </p:spPr>
      </p:sp>
      <p:sp>
        <p:nvSpPr>
          <p:cNvPr id="7" name="Shape 4"/>
          <p:cNvSpPr/>
          <p:nvPr/>
        </p:nvSpPr>
        <p:spPr>
          <a:xfrm>
            <a:off x="3473053" y="4678501"/>
            <a:ext cx="499943" cy="499943"/>
          </a:xfrm>
          <a:prstGeom prst="roundRect">
            <a:avLst>
              <a:gd name="adj" fmla="val 20000"/>
            </a:avLst>
          </a:prstGeom>
          <a:solidFill>
            <a:srgbClr val="E3E4E8"/>
          </a:solidFill>
          <a:ln w="7620">
            <a:solidFill>
              <a:srgbClr val="C9CACE"/>
            </a:solidFill>
            <a:prstDash val="solid"/>
          </a:ln>
        </p:spPr>
      </p:sp>
      <p:sp>
        <p:nvSpPr>
          <p:cNvPr id="8" name="Text 5"/>
          <p:cNvSpPr/>
          <p:nvPr/>
        </p:nvSpPr>
        <p:spPr>
          <a:xfrm>
            <a:off x="3658433" y="4720173"/>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9" name="Text 6"/>
          <p:cNvSpPr/>
          <p:nvPr/>
        </p:nvSpPr>
        <p:spPr>
          <a:xfrm>
            <a:off x="2260163" y="2862382"/>
            <a:ext cx="2925604" cy="1066205"/>
          </a:xfrm>
          <a:prstGeom prst="rect">
            <a:avLst/>
          </a:prstGeom>
          <a:noFill/>
          <a:ln/>
        </p:spPr>
        <p:txBody>
          <a:bodyPr wrap="square" rtlCol="0" anchor="t"/>
          <a:lstStyle/>
          <a:p>
            <a:pPr marL="0" indent="0" algn="ctr">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 Classic category contributes to maximum sales and total orders</a:t>
            </a:r>
            <a:endParaRPr lang="en-US" sz="1750" dirty="0"/>
          </a:p>
        </p:txBody>
      </p:sp>
      <p:sp>
        <p:nvSpPr>
          <p:cNvPr id="10" name="Shape 7"/>
          <p:cNvSpPr/>
          <p:nvPr/>
        </p:nvSpPr>
        <p:spPr>
          <a:xfrm>
            <a:off x="5496818" y="4928414"/>
            <a:ext cx="44410" cy="777597"/>
          </a:xfrm>
          <a:prstGeom prst="roundRect">
            <a:avLst>
              <a:gd name="adj" fmla="val 225151"/>
            </a:avLst>
          </a:prstGeom>
          <a:solidFill>
            <a:srgbClr val="C9CACE"/>
          </a:solidFill>
          <a:ln/>
        </p:spPr>
      </p:sp>
      <p:sp>
        <p:nvSpPr>
          <p:cNvPr id="11" name="Shape 8"/>
          <p:cNvSpPr/>
          <p:nvPr/>
        </p:nvSpPr>
        <p:spPr>
          <a:xfrm>
            <a:off x="5269111" y="4678501"/>
            <a:ext cx="499943" cy="499943"/>
          </a:xfrm>
          <a:prstGeom prst="roundRect">
            <a:avLst>
              <a:gd name="adj" fmla="val 20000"/>
            </a:avLst>
          </a:prstGeom>
          <a:solidFill>
            <a:srgbClr val="E3E4E8"/>
          </a:solidFill>
          <a:ln w="7620">
            <a:solidFill>
              <a:srgbClr val="C9CACE"/>
            </a:solidFill>
            <a:prstDash val="solid"/>
          </a:ln>
        </p:spPr>
      </p:sp>
      <p:sp>
        <p:nvSpPr>
          <p:cNvPr id="12" name="Text 9"/>
          <p:cNvSpPr/>
          <p:nvPr/>
        </p:nvSpPr>
        <p:spPr>
          <a:xfrm>
            <a:off x="5426154" y="4720173"/>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3" name="Text 10"/>
          <p:cNvSpPr/>
          <p:nvPr/>
        </p:nvSpPr>
        <p:spPr>
          <a:xfrm>
            <a:off x="4056221" y="5928360"/>
            <a:ext cx="2925723" cy="1066205"/>
          </a:xfrm>
          <a:prstGeom prst="rect">
            <a:avLst/>
          </a:prstGeom>
          <a:noFill/>
          <a:ln/>
        </p:spPr>
        <p:txBody>
          <a:bodyPr wrap="square" rtlCol="0" anchor="t"/>
          <a:lstStyle/>
          <a:p>
            <a:pPr marL="0" indent="0" algn="ctr">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Brie Carre Pizza contributes to minimum revenue</a:t>
            </a:r>
            <a:endParaRPr lang="en-US" sz="1750" dirty="0"/>
          </a:p>
        </p:txBody>
      </p:sp>
      <p:sp>
        <p:nvSpPr>
          <p:cNvPr id="14" name="Shape 11"/>
          <p:cNvSpPr/>
          <p:nvPr/>
        </p:nvSpPr>
        <p:spPr>
          <a:xfrm>
            <a:off x="7292876" y="4150935"/>
            <a:ext cx="44410" cy="777597"/>
          </a:xfrm>
          <a:prstGeom prst="roundRect">
            <a:avLst>
              <a:gd name="adj" fmla="val 225151"/>
            </a:avLst>
          </a:prstGeom>
          <a:solidFill>
            <a:srgbClr val="C9CACE"/>
          </a:solidFill>
          <a:ln/>
        </p:spPr>
      </p:sp>
      <p:sp>
        <p:nvSpPr>
          <p:cNvPr id="15" name="Shape 12"/>
          <p:cNvSpPr/>
          <p:nvPr/>
        </p:nvSpPr>
        <p:spPr>
          <a:xfrm>
            <a:off x="7065169" y="4678501"/>
            <a:ext cx="499943" cy="499943"/>
          </a:xfrm>
          <a:prstGeom prst="roundRect">
            <a:avLst>
              <a:gd name="adj" fmla="val 20000"/>
            </a:avLst>
          </a:prstGeom>
          <a:solidFill>
            <a:srgbClr val="E3E4E8"/>
          </a:solidFill>
          <a:ln w="7620">
            <a:solidFill>
              <a:srgbClr val="C9CACE"/>
            </a:solidFill>
            <a:prstDash val="solid"/>
          </a:ln>
        </p:spPr>
      </p:sp>
      <p:sp>
        <p:nvSpPr>
          <p:cNvPr id="16" name="Text 13"/>
          <p:cNvSpPr/>
          <p:nvPr/>
        </p:nvSpPr>
        <p:spPr>
          <a:xfrm>
            <a:off x="7218640" y="4720173"/>
            <a:ext cx="193000"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7" name="Text 14"/>
          <p:cNvSpPr/>
          <p:nvPr/>
        </p:nvSpPr>
        <p:spPr>
          <a:xfrm>
            <a:off x="5852279" y="3217783"/>
            <a:ext cx="2925723" cy="710803"/>
          </a:xfrm>
          <a:prstGeom prst="rect">
            <a:avLst/>
          </a:prstGeom>
          <a:noFill/>
          <a:ln/>
        </p:spPr>
        <p:txBody>
          <a:bodyPr wrap="square" rtlCol="0" anchor="t"/>
          <a:lstStyle/>
          <a:p>
            <a:pPr marL="0" indent="0" algn="ctr">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Large size pizza contributes maximum sales</a:t>
            </a:r>
            <a:endParaRPr lang="en-US" sz="1750" dirty="0"/>
          </a:p>
        </p:txBody>
      </p:sp>
      <p:sp>
        <p:nvSpPr>
          <p:cNvPr id="18" name="Shape 15"/>
          <p:cNvSpPr/>
          <p:nvPr/>
        </p:nvSpPr>
        <p:spPr>
          <a:xfrm>
            <a:off x="9089053" y="4928414"/>
            <a:ext cx="44410" cy="777597"/>
          </a:xfrm>
          <a:prstGeom prst="roundRect">
            <a:avLst>
              <a:gd name="adj" fmla="val 225151"/>
            </a:avLst>
          </a:prstGeom>
          <a:solidFill>
            <a:srgbClr val="C9CACE"/>
          </a:solidFill>
          <a:ln/>
        </p:spPr>
      </p:sp>
      <p:sp>
        <p:nvSpPr>
          <p:cNvPr id="19" name="Shape 16"/>
          <p:cNvSpPr/>
          <p:nvPr/>
        </p:nvSpPr>
        <p:spPr>
          <a:xfrm>
            <a:off x="8861346" y="4678501"/>
            <a:ext cx="499943" cy="499943"/>
          </a:xfrm>
          <a:prstGeom prst="roundRect">
            <a:avLst>
              <a:gd name="adj" fmla="val 20000"/>
            </a:avLst>
          </a:prstGeom>
          <a:solidFill>
            <a:srgbClr val="E3E4E8"/>
          </a:solidFill>
          <a:ln w="7620">
            <a:solidFill>
              <a:srgbClr val="C9CACE"/>
            </a:solidFill>
            <a:prstDash val="solid"/>
          </a:ln>
        </p:spPr>
      </p:sp>
      <p:sp>
        <p:nvSpPr>
          <p:cNvPr id="20" name="Text 17"/>
          <p:cNvSpPr/>
          <p:nvPr/>
        </p:nvSpPr>
        <p:spPr>
          <a:xfrm>
            <a:off x="9008745" y="4720173"/>
            <a:ext cx="205026"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4</a:t>
            </a:r>
            <a:endParaRPr lang="en-US" sz="2624" dirty="0"/>
          </a:p>
        </p:txBody>
      </p:sp>
      <p:sp>
        <p:nvSpPr>
          <p:cNvPr id="21" name="Text 18"/>
          <p:cNvSpPr/>
          <p:nvPr/>
        </p:nvSpPr>
        <p:spPr>
          <a:xfrm>
            <a:off x="7648456" y="5928360"/>
            <a:ext cx="2925604" cy="1066205"/>
          </a:xfrm>
          <a:prstGeom prst="rect">
            <a:avLst/>
          </a:prstGeom>
          <a:noFill/>
          <a:ln/>
        </p:spPr>
        <p:txBody>
          <a:bodyPr wrap="square" rtlCol="0" anchor="t"/>
          <a:lstStyle/>
          <a:p>
            <a:pPr marL="0" indent="0" algn="ctr">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There are maximum orders from month of January and July </a:t>
            </a:r>
            <a:endParaRPr lang="en-US" sz="1750" dirty="0"/>
          </a:p>
        </p:txBody>
      </p:sp>
      <p:sp>
        <p:nvSpPr>
          <p:cNvPr id="22" name="Shape 19"/>
          <p:cNvSpPr/>
          <p:nvPr/>
        </p:nvSpPr>
        <p:spPr>
          <a:xfrm>
            <a:off x="10885110" y="4150935"/>
            <a:ext cx="44410" cy="777597"/>
          </a:xfrm>
          <a:prstGeom prst="roundRect">
            <a:avLst>
              <a:gd name="adj" fmla="val 225151"/>
            </a:avLst>
          </a:prstGeom>
          <a:solidFill>
            <a:srgbClr val="C9CACE"/>
          </a:solidFill>
          <a:ln/>
        </p:spPr>
      </p:sp>
      <p:sp>
        <p:nvSpPr>
          <p:cNvPr id="23" name="Shape 20"/>
          <p:cNvSpPr/>
          <p:nvPr/>
        </p:nvSpPr>
        <p:spPr>
          <a:xfrm>
            <a:off x="10657403" y="4678501"/>
            <a:ext cx="499943" cy="499943"/>
          </a:xfrm>
          <a:prstGeom prst="roundRect">
            <a:avLst>
              <a:gd name="adj" fmla="val 20000"/>
            </a:avLst>
          </a:prstGeom>
          <a:solidFill>
            <a:srgbClr val="E3E4E8"/>
          </a:solidFill>
          <a:ln w="7620">
            <a:solidFill>
              <a:srgbClr val="C9CACE"/>
            </a:solidFill>
            <a:prstDash val="solid"/>
          </a:ln>
        </p:spPr>
      </p:sp>
      <p:sp>
        <p:nvSpPr>
          <p:cNvPr id="24" name="Text 21"/>
          <p:cNvSpPr/>
          <p:nvPr/>
        </p:nvSpPr>
        <p:spPr>
          <a:xfrm>
            <a:off x="10810518" y="4720173"/>
            <a:ext cx="193715"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5</a:t>
            </a:r>
            <a:endParaRPr lang="en-US" sz="2624" dirty="0"/>
          </a:p>
        </p:txBody>
      </p:sp>
      <p:sp>
        <p:nvSpPr>
          <p:cNvPr id="25" name="Text 22"/>
          <p:cNvSpPr/>
          <p:nvPr/>
        </p:nvSpPr>
        <p:spPr>
          <a:xfrm>
            <a:off x="9444514" y="2373749"/>
            <a:ext cx="2925723" cy="355402"/>
          </a:xfrm>
          <a:prstGeom prst="rect">
            <a:avLst/>
          </a:prstGeom>
          <a:noFill/>
          <a:ln/>
        </p:spPr>
        <p:txBody>
          <a:bodyPr wrap="none" rtlCol="0" anchor="t"/>
          <a:lstStyle/>
          <a:p>
            <a:pPr marL="0" indent="0" algn="ctr">
              <a:lnSpc>
                <a:spcPts val="2799"/>
              </a:lnSpc>
              <a:buNone/>
            </a:pPr>
            <a:endParaRPr lang="en-US" sz="1750" dirty="0"/>
          </a:p>
        </p:txBody>
      </p:sp>
      <p:sp>
        <p:nvSpPr>
          <p:cNvPr id="26" name="Text 23"/>
          <p:cNvSpPr/>
          <p:nvPr/>
        </p:nvSpPr>
        <p:spPr>
          <a:xfrm>
            <a:off x="9444514" y="2862382"/>
            <a:ext cx="2925723" cy="1066205"/>
          </a:xfrm>
          <a:prstGeom prst="rect">
            <a:avLst/>
          </a:prstGeom>
          <a:noFill/>
          <a:ln/>
        </p:spPr>
        <p:txBody>
          <a:bodyPr wrap="square" rtlCol="0" anchor="t"/>
          <a:lstStyle/>
          <a:p>
            <a:pPr marL="0" indent="0" algn="ctr">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Thai Chiken pizza contributes to maximum sales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216706"/>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Recommendations</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Menu Optimization</a:t>
            </a:r>
            <a:endParaRPr lang="en-US" sz="2187" dirty="0"/>
          </a:p>
        </p:txBody>
      </p:sp>
      <p:sp>
        <p:nvSpPr>
          <p:cNvPr id="6" name="Text 3"/>
          <p:cNvSpPr/>
          <p:nvPr/>
        </p:nvSpPr>
        <p:spPr>
          <a:xfrm>
            <a:off x="2037993" y="4035862"/>
            <a:ext cx="3157538" cy="1777008"/>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Streamline the menu by focusing on top-selling pizzas and adding new specialty options based on customer preferences.</a:t>
            </a:r>
            <a:endParaRPr lang="en-US" sz="1750" dirty="0"/>
          </a:p>
        </p:txBody>
      </p:sp>
      <p:sp>
        <p:nvSpPr>
          <p:cNvPr id="7" name="Text 4"/>
          <p:cNvSpPr/>
          <p:nvPr/>
        </p:nvSpPr>
        <p:spPr>
          <a:xfrm>
            <a:off x="5745123" y="3466505"/>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Classic Delights</a:t>
            </a:r>
            <a:endParaRPr lang="en-US" sz="2187" dirty="0"/>
          </a:p>
        </p:txBody>
      </p:sp>
      <p:sp>
        <p:nvSpPr>
          <p:cNvPr id="8" name="Text 5"/>
          <p:cNvSpPr/>
          <p:nvPr/>
        </p:nvSpPr>
        <p:spPr>
          <a:xfrm>
            <a:off x="5745123" y="4035862"/>
            <a:ext cx="3156347" cy="710803"/>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Promote our classic category heavily as it has more sales.</a:t>
            </a:r>
            <a:endParaRPr lang="en-US" sz="1750" dirty="0"/>
          </a:p>
        </p:txBody>
      </p:sp>
      <p:sp>
        <p:nvSpPr>
          <p:cNvPr id="9" name="Text 6"/>
          <p:cNvSpPr/>
          <p:nvPr/>
        </p:nvSpPr>
        <p:spPr>
          <a:xfrm>
            <a:off x="9451062" y="3466505"/>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Seasonal Offers</a:t>
            </a:r>
            <a:endParaRPr lang="en-US" sz="2187" dirty="0"/>
          </a:p>
        </p:txBody>
      </p:sp>
      <p:sp>
        <p:nvSpPr>
          <p:cNvPr id="10" name="Text 7"/>
          <p:cNvSpPr/>
          <p:nvPr/>
        </p:nvSpPr>
        <p:spPr>
          <a:xfrm>
            <a:off x="9451062" y="4035862"/>
            <a:ext cx="3156347" cy="710803"/>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Provide seasonal offers in month of January and July.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383274"/>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Conclusion</a:t>
            </a:r>
            <a:endParaRPr lang="en-US" sz="4374" dirty="0"/>
          </a:p>
        </p:txBody>
      </p:sp>
      <p:pic>
        <p:nvPicPr>
          <p:cNvPr id="5" name="Image 1" descr="preencoded.png"/>
          <p:cNvPicPr>
            <a:picLocks noChangeAspect="1"/>
          </p:cNvPicPr>
          <p:nvPr/>
        </p:nvPicPr>
        <p:blipFill>
          <a:blip r:embed="rId4"/>
          <a:stretch>
            <a:fillRect/>
          </a:stretch>
        </p:blipFill>
        <p:spPr>
          <a:xfrm>
            <a:off x="2037993" y="3521988"/>
            <a:ext cx="555427" cy="555427"/>
          </a:xfrm>
          <a:prstGeom prst="rect">
            <a:avLst/>
          </a:prstGeom>
        </p:spPr>
      </p:pic>
      <p:sp>
        <p:nvSpPr>
          <p:cNvPr id="6" name="Text 2"/>
          <p:cNvSpPr/>
          <p:nvPr/>
        </p:nvSpPr>
        <p:spPr>
          <a:xfrm>
            <a:off x="2037993" y="4299585"/>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Increase Sales</a:t>
            </a:r>
            <a:endParaRPr lang="en-US" sz="2187" dirty="0"/>
          </a:p>
        </p:txBody>
      </p:sp>
      <p:sp>
        <p:nvSpPr>
          <p:cNvPr id="7" name="Text 3"/>
          <p:cNvSpPr/>
          <p:nvPr/>
        </p:nvSpPr>
        <p:spPr>
          <a:xfrm>
            <a:off x="2037993" y="4780002"/>
            <a:ext cx="3295888"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Implement these strategies to drive pizza sales and revenue growth.</a:t>
            </a:r>
            <a:endParaRPr lang="en-US" sz="1750" dirty="0"/>
          </a:p>
        </p:txBody>
      </p:sp>
      <p:pic>
        <p:nvPicPr>
          <p:cNvPr id="8" name="Image 2" descr="preencoded.png"/>
          <p:cNvPicPr>
            <a:picLocks noChangeAspect="1"/>
          </p:cNvPicPr>
          <p:nvPr/>
        </p:nvPicPr>
        <p:blipFill>
          <a:blip r:embed="rId5"/>
          <a:stretch>
            <a:fillRect/>
          </a:stretch>
        </p:blipFill>
        <p:spPr>
          <a:xfrm>
            <a:off x="5667137" y="3521988"/>
            <a:ext cx="555427" cy="555427"/>
          </a:xfrm>
          <a:prstGeom prst="rect">
            <a:avLst/>
          </a:prstGeom>
        </p:spPr>
      </p:pic>
      <p:sp>
        <p:nvSpPr>
          <p:cNvPr id="9" name="Text 4"/>
          <p:cNvSpPr/>
          <p:nvPr/>
        </p:nvSpPr>
        <p:spPr>
          <a:xfrm>
            <a:off x="5667137" y="4299585"/>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Improve Operations</a:t>
            </a:r>
            <a:endParaRPr lang="en-US" sz="2187" dirty="0"/>
          </a:p>
        </p:txBody>
      </p:sp>
      <p:sp>
        <p:nvSpPr>
          <p:cNvPr id="10" name="Text 5"/>
          <p:cNvSpPr/>
          <p:nvPr/>
        </p:nvSpPr>
        <p:spPr>
          <a:xfrm>
            <a:off x="5667137" y="4780002"/>
            <a:ext cx="3296007"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Optimize staffing and inventory to enhance customer experience and reduce costs.</a:t>
            </a:r>
            <a:endParaRPr lang="en-US" sz="1750" dirty="0"/>
          </a:p>
        </p:txBody>
      </p:sp>
      <p:pic>
        <p:nvPicPr>
          <p:cNvPr id="11" name="Image 3" descr="preencoded.png"/>
          <p:cNvPicPr>
            <a:picLocks noChangeAspect="1"/>
          </p:cNvPicPr>
          <p:nvPr/>
        </p:nvPicPr>
        <p:blipFill>
          <a:blip r:embed="rId6"/>
          <a:stretch>
            <a:fillRect/>
          </a:stretch>
        </p:blipFill>
        <p:spPr>
          <a:xfrm>
            <a:off x="9296400" y="3521988"/>
            <a:ext cx="555427" cy="555427"/>
          </a:xfrm>
          <a:prstGeom prst="rect">
            <a:avLst/>
          </a:prstGeom>
        </p:spPr>
      </p:pic>
      <p:sp>
        <p:nvSpPr>
          <p:cNvPr id="12" name="Text 6"/>
          <p:cNvSpPr/>
          <p:nvPr/>
        </p:nvSpPr>
        <p:spPr>
          <a:xfrm>
            <a:off x="9296400" y="4299585"/>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Delight Customers</a:t>
            </a:r>
            <a:endParaRPr lang="en-US" sz="2187" dirty="0"/>
          </a:p>
        </p:txBody>
      </p:sp>
      <p:sp>
        <p:nvSpPr>
          <p:cNvPr id="13" name="Text 7"/>
          <p:cNvSpPr/>
          <p:nvPr/>
        </p:nvSpPr>
        <p:spPr>
          <a:xfrm>
            <a:off x="9296400" y="4780002"/>
            <a:ext cx="3296007"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Tailor the menu and services to better meet customer preferences and needs.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268</Words>
  <Application>Microsoft Office PowerPoint</Application>
  <PresentationFormat>Custom</PresentationFormat>
  <Paragraphs>40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Instrument Sans</vt:lpstr>
      <vt:lpstr>Segoe UI Semibold</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raNU</cp:lastModifiedBy>
  <cp:revision>3</cp:revision>
  <dcterms:created xsi:type="dcterms:W3CDTF">2024-05-16T17:09:29Z</dcterms:created>
  <dcterms:modified xsi:type="dcterms:W3CDTF">2024-05-16T17:37:35Z</dcterms:modified>
</cp:coreProperties>
</file>