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8" r:id="rId7"/>
    <p:sldId id="269" r:id="rId8"/>
    <p:sldId id="270" r:id="rId9"/>
    <p:sldId id="271" r:id="rId10"/>
    <p:sldId id="261" r:id="rId11"/>
    <p:sldId id="272" r:id="rId12"/>
    <p:sldId id="262" r:id="rId13"/>
    <p:sldId id="263" r:id="rId14"/>
    <p:sldId id="273" r:id="rId15"/>
    <p:sldId id="274" r:id="rId16"/>
    <p:sldId id="275" r:id="rId17"/>
    <p:sldId id="264" r:id="rId18"/>
    <p:sldId id="265" r:id="rId19"/>
    <p:sldId id="266" r:id="rId20"/>
  </p:sldIdLst>
  <p:sldSz cx="18288000" cy="10287000"/>
  <p:notesSz cx="6858000" cy="9144000"/>
  <p:embeddedFontLst>
    <p:embeddedFont>
      <p:font typeface="Montserrat Medium" panose="00000600000000000000" pitchFamily="2" charset="0"/>
      <p:regular r:id="rId22"/>
      <p:bold r:id="rId23"/>
      <p:italic r:id="rId24"/>
      <p:boldItalic r:id="rId25"/>
    </p:embeddedFont>
    <p:embeddedFont>
      <p:font typeface="Montserrat SemiBold" panose="000007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5FOehkzHXv6B91td8cKoOoFdk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516" y="48"/>
      </p:cViewPr>
      <p:guideLst>
        <p:guide orient="horz" pos="324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78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49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6665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3350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e69a03267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g1e69a032673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447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150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791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0437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623417" y="1489150"/>
            <a:ext cx="17041200" cy="4105200"/>
          </a:xfrm>
          <a:prstGeom prst="rect">
            <a:avLst/>
          </a:prstGeom>
          <a:noFill/>
          <a:ln>
            <a:noFill/>
          </a:ln>
        </p:spPr>
        <p:txBody>
          <a:bodyPr spcFirstLastPara="1" wrap="square" lIns="182850" tIns="182850" rIns="182850" bIns="182850" anchor="b" anchorCtr="0">
            <a:normAutofit/>
          </a:bodyPr>
          <a:lstStyle>
            <a:lvl1pPr lvl="0" algn="ctr">
              <a:lnSpc>
                <a:spcPct val="100000"/>
              </a:lnSpc>
              <a:spcBef>
                <a:spcPts val="0"/>
              </a:spcBef>
              <a:spcAft>
                <a:spcPts val="0"/>
              </a:spcAft>
              <a:buSzPts val="10400"/>
              <a:buNone/>
              <a:defRPr sz="10400"/>
            </a:lvl1pPr>
            <a:lvl2pPr lvl="1" algn="ctr">
              <a:lnSpc>
                <a:spcPct val="100000"/>
              </a:lnSpc>
              <a:spcBef>
                <a:spcPts val="0"/>
              </a:spcBef>
              <a:spcAft>
                <a:spcPts val="0"/>
              </a:spcAft>
              <a:buSzPts val="10400"/>
              <a:buNone/>
              <a:defRPr sz="10400"/>
            </a:lvl2pPr>
            <a:lvl3pPr lvl="2" algn="ctr">
              <a:lnSpc>
                <a:spcPct val="100000"/>
              </a:lnSpc>
              <a:spcBef>
                <a:spcPts val="0"/>
              </a:spcBef>
              <a:spcAft>
                <a:spcPts val="0"/>
              </a:spcAft>
              <a:buSzPts val="10400"/>
              <a:buNone/>
              <a:defRPr sz="10400"/>
            </a:lvl3pPr>
            <a:lvl4pPr lvl="3" algn="ctr">
              <a:lnSpc>
                <a:spcPct val="100000"/>
              </a:lnSpc>
              <a:spcBef>
                <a:spcPts val="0"/>
              </a:spcBef>
              <a:spcAft>
                <a:spcPts val="0"/>
              </a:spcAft>
              <a:buSzPts val="10400"/>
              <a:buNone/>
              <a:defRPr sz="10400"/>
            </a:lvl4pPr>
            <a:lvl5pPr lvl="4" algn="ctr">
              <a:lnSpc>
                <a:spcPct val="100000"/>
              </a:lnSpc>
              <a:spcBef>
                <a:spcPts val="0"/>
              </a:spcBef>
              <a:spcAft>
                <a:spcPts val="0"/>
              </a:spcAft>
              <a:buSzPts val="10400"/>
              <a:buNone/>
              <a:defRPr sz="10400"/>
            </a:lvl5pPr>
            <a:lvl6pPr lvl="5" algn="ctr">
              <a:lnSpc>
                <a:spcPct val="100000"/>
              </a:lnSpc>
              <a:spcBef>
                <a:spcPts val="0"/>
              </a:spcBef>
              <a:spcAft>
                <a:spcPts val="0"/>
              </a:spcAft>
              <a:buSzPts val="10400"/>
              <a:buNone/>
              <a:defRPr sz="10400"/>
            </a:lvl6pPr>
            <a:lvl7pPr lvl="6" algn="ctr">
              <a:lnSpc>
                <a:spcPct val="100000"/>
              </a:lnSpc>
              <a:spcBef>
                <a:spcPts val="0"/>
              </a:spcBef>
              <a:spcAft>
                <a:spcPts val="0"/>
              </a:spcAft>
              <a:buSzPts val="10400"/>
              <a:buNone/>
              <a:defRPr sz="10400"/>
            </a:lvl7pPr>
            <a:lvl8pPr lvl="7" algn="ctr">
              <a:lnSpc>
                <a:spcPct val="100000"/>
              </a:lnSpc>
              <a:spcBef>
                <a:spcPts val="0"/>
              </a:spcBef>
              <a:spcAft>
                <a:spcPts val="0"/>
              </a:spcAft>
              <a:buSzPts val="10400"/>
              <a:buNone/>
              <a:defRPr sz="10400"/>
            </a:lvl8pPr>
            <a:lvl9pPr lvl="8" algn="ctr">
              <a:lnSpc>
                <a:spcPct val="100000"/>
              </a:lnSpc>
              <a:spcBef>
                <a:spcPts val="0"/>
              </a:spcBef>
              <a:spcAft>
                <a:spcPts val="0"/>
              </a:spcAft>
              <a:buSzPts val="10400"/>
              <a:buNone/>
              <a:defRPr sz="10400"/>
            </a:lvl9pPr>
          </a:lstStyle>
          <a:p>
            <a:endParaRPr/>
          </a:p>
        </p:txBody>
      </p:sp>
      <p:sp>
        <p:nvSpPr>
          <p:cNvPr id="11" name="Google Shape;11;p12"/>
          <p:cNvSpPr txBox="1">
            <a:spLocks noGrp="1"/>
          </p:cNvSpPr>
          <p:nvPr>
            <p:ph type="subTitle" idx="1"/>
          </p:nvPr>
        </p:nvSpPr>
        <p:spPr>
          <a:xfrm>
            <a:off x="623400" y="5668250"/>
            <a:ext cx="17041200" cy="1585200"/>
          </a:xfrm>
          <a:prstGeom prst="rect">
            <a:avLst/>
          </a:prstGeom>
          <a:noFill/>
          <a:ln>
            <a:noFill/>
          </a:ln>
        </p:spPr>
        <p:txBody>
          <a:bodyPr spcFirstLastPara="1" wrap="square" lIns="182850" tIns="182850" rIns="182850" bIns="182850" anchor="t"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12" name="Google Shape;12;p12"/>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623400" y="2212250"/>
            <a:ext cx="17041200" cy="3927000"/>
          </a:xfrm>
          <a:prstGeom prst="rect">
            <a:avLst/>
          </a:prstGeom>
          <a:noFill/>
          <a:ln>
            <a:noFill/>
          </a:ln>
        </p:spPr>
        <p:txBody>
          <a:bodyPr spcFirstLastPara="1" wrap="square" lIns="182850" tIns="182850" rIns="182850" bIns="182850" anchor="b" anchorCtr="0">
            <a:normAutofit/>
          </a:bodyPr>
          <a:lstStyle>
            <a:lvl1pPr lvl="0" algn="ctr">
              <a:lnSpc>
                <a:spcPct val="100000"/>
              </a:lnSpc>
              <a:spcBef>
                <a:spcPts val="0"/>
              </a:spcBef>
              <a:spcAft>
                <a:spcPts val="0"/>
              </a:spcAft>
              <a:buSzPts val="24000"/>
              <a:buNone/>
              <a:defRPr sz="24000"/>
            </a:lvl1pPr>
            <a:lvl2pPr lvl="1" algn="ctr">
              <a:lnSpc>
                <a:spcPct val="100000"/>
              </a:lnSpc>
              <a:spcBef>
                <a:spcPts val="0"/>
              </a:spcBef>
              <a:spcAft>
                <a:spcPts val="0"/>
              </a:spcAft>
              <a:buSzPts val="24000"/>
              <a:buNone/>
              <a:defRPr sz="24000"/>
            </a:lvl2pPr>
            <a:lvl3pPr lvl="2" algn="ctr">
              <a:lnSpc>
                <a:spcPct val="100000"/>
              </a:lnSpc>
              <a:spcBef>
                <a:spcPts val="0"/>
              </a:spcBef>
              <a:spcAft>
                <a:spcPts val="0"/>
              </a:spcAft>
              <a:buSzPts val="24000"/>
              <a:buNone/>
              <a:defRPr sz="24000"/>
            </a:lvl3pPr>
            <a:lvl4pPr lvl="3" algn="ctr">
              <a:lnSpc>
                <a:spcPct val="100000"/>
              </a:lnSpc>
              <a:spcBef>
                <a:spcPts val="0"/>
              </a:spcBef>
              <a:spcAft>
                <a:spcPts val="0"/>
              </a:spcAft>
              <a:buSzPts val="24000"/>
              <a:buNone/>
              <a:defRPr sz="24000"/>
            </a:lvl4pPr>
            <a:lvl5pPr lvl="4" algn="ctr">
              <a:lnSpc>
                <a:spcPct val="100000"/>
              </a:lnSpc>
              <a:spcBef>
                <a:spcPts val="0"/>
              </a:spcBef>
              <a:spcAft>
                <a:spcPts val="0"/>
              </a:spcAft>
              <a:buSzPts val="24000"/>
              <a:buNone/>
              <a:defRPr sz="24000"/>
            </a:lvl5pPr>
            <a:lvl6pPr lvl="5" algn="ctr">
              <a:lnSpc>
                <a:spcPct val="100000"/>
              </a:lnSpc>
              <a:spcBef>
                <a:spcPts val="0"/>
              </a:spcBef>
              <a:spcAft>
                <a:spcPts val="0"/>
              </a:spcAft>
              <a:buSzPts val="24000"/>
              <a:buNone/>
              <a:defRPr sz="24000"/>
            </a:lvl6pPr>
            <a:lvl7pPr lvl="6" algn="ctr">
              <a:lnSpc>
                <a:spcPct val="100000"/>
              </a:lnSpc>
              <a:spcBef>
                <a:spcPts val="0"/>
              </a:spcBef>
              <a:spcAft>
                <a:spcPts val="0"/>
              </a:spcAft>
              <a:buSzPts val="24000"/>
              <a:buNone/>
              <a:defRPr sz="24000"/>
            </a:lvl7pPr>
            <a:lvl8pPr lvl="7" algn="ctr">
              <a:lnSpc>
                <a:spcPct val="100000"/>
              </a:lnSpc>
              <a:spcBef>
                <a:spcPts val="0"/>
              </a:spcBef>
              <a:spcAft>
                <a:spcPts val="0"/>
              </a:spcAft>
              <a:buSzPts val="24000"/>
              <a:buNone/>
              <a:defRPr sz="24000"/>
            </a:lvl8pPr>
            <a:lvl9pPr lvl="8" algn="ctr">
              <a:lnSpc>
                <a:spcPct val="100000"/>
              </a:lnSpc>
              <a:spcBef>
                <a:spcPts val="0"/>
              </a:spcBef>
              <a:spcAft>
                <a:spcPts val="0"/>
              </a:spcAft>
              <a:buSzPts val="24000"/>
              <a:buNone/>
              <a:defRPr sz="24000"/>
            </a:lvl9pPr>
          </a:lstStyle>
          <a:p>
            <a:r>
              <a:t>xx%</a:t>
            </a:r>
          </a:p>
        </p:txBody>
      </p:sp>
      <p:sp>
        <p:nvSpPr>
          <p:cNvPr id="46" name="Google Shape;46;p21"/>
          <p:cNvSpPr txBox="1">
            <a:spLocks noGrp="1"/>
          </p:cNvSpPr>
          <p:nvPr>
            <p:ph type="body" idx="1"/>
          </p:nvPr>
        </p:nvSpPr>
        <p:spPr>
          <a:xfrm>
            <a:off x="623400" y="6304450"/>
            <a:ext cx="17041200" cy="2601600"/>
          </a:xfrm>
          <a:prstGeom prst="rect">
            <a:avLst/>
          </a:prstGeom>
          <a:noFill/>
          <a:ln>
            <a:noFill/>
          </a:ln>
        </p:spPr>
        <p:txBody>
          <a:bodyPr spcFirstLastPara="1" wrap="square" lIns="182850" tIns="182850" rIns="182850" bIns="182850" anchor="t" anchorCtr="0">
            <a:normAutofit/>
          </a:bodyPr>
          <a:lstStyle>
            <a:lvl1pPr marL="457200" lvl="0" indent="-457200" algn="ctr">
              <a:lnSpc>
                <a:spcPct val="115000"/>
              </a:lnSpc>
              <a:spcBef>
                <a:spcPts val="0"/>
              </a:spcBef>
              <a:spcAft>
                <a:spcPts val="0"/>
              </a:spcAft>
              <a:buSzPts val="3600"/>
              <a:buChar char="●"/>
              <a:defRPr/>
            </a:lvl1pPr>
            <a:lvl2pPr marL="914400" lvl="1" indent="-406400" algn="ctr">
              <a:lnSpc>
                <a:spcPct val="115000"/>
              </a:lnSpc>
              <a:spcBef>
                <a:spcPts val="0"/>
              </a:spcBef>
              <a:spcAft>
                <a:spcPts val="0"/>
              </a:spcAft>
              <a:buSzPts val="2800"/>
              <a:buChar char="○"/>
              <a:defRPr/>
            </a:lvl2pPr>
            <a:lvl3pPr marL="1371600" lvl="2" indent="-406400" algn="ctr">
              <a:lnSpc>
                <a:spcPct val="115000"/>
              </a:lnSpc>
              <a:spcBef>
                <a:spcPts val="0"/>
              </a:spcBef>
              <a:spcAft>
                <a:spcPts val="0"/>
              </a:spcAft>
              <a:buSzPts val="2800"/>
              <a:buChar char="■"/>
              <a:defRPr/>
            </a:lvl3pPr>
            <a:lvl4pPr marL="1828800" lvl="3" indent="-406400" algn="ctr">
              <a:lnSpc>
                <a:spcPct val="115000"/>
              </a:lnSpc>
              <a:spcBef>
                <a:spcPts val="0"/>
              </a:spcBef>
              <a:spcAft>
                <a:spcPts val="0"/>
              </a:spcAft>
              <a:buSzPts val="2800"/>
              <a:buChar char="●"/>
              <a:defRPr/>
            </a:lvl4pPr>
            <a:lvl5pPr marL="2286000" lvl="4" indent="-406400" algn="ctr">
              <a:lnSpc>
                <a:spcPct val="115000"/>
              </a:lnSpc>
              <a:spcBef>
                <a:spcPts val="0"/>
              </a:spcBef>
              <a:spcAft>
                <a:spcPts val="0"/>
              </a:spcAft>
              <a:buSzPts val="2800"/>
              <a:buChar char="○"/>
              <a:defRPr/>
            </a:lvl5pPr>
            <a:lvl6pPr marL="2743200" lvl="5" indent="-406400" algn="ctr">
              <a:lnSpc>
                <a:spcPct val="115000"/>
              </a:lnSpc>
              <a:spcBef>
                <a:spcPts val="0"/>
              </a:spcBef>
              <a:spcAft>
                <a:spcPts val="0"/>
              </a:spcAft>
              <a:buSzPts val="2800"/>
              <a:buChar char="■"/>
              <a:defRPr/>
            </a:lvl6pPr>
            <a:lvl7pPr marL="3200400" lvl="6" indent="-406400" algn="ctr">
              <a:lnSpc>
                <a:spcPct val="115000"/>
              </a:lnSpc>
              <a:spcBef>
                <a:spcPts val="0"/>
              </a:spcBef>
              <a:spcAft>
                <a:spcPts val="0"/>
              </a:spcAft>
              <a:buSzPts val="2800"/>
              <a:buChar char="●"/>
              <a:defRPr/>
            </a:lvl7pPr>
            <a:lvl8pPr marL="3657600" lvl="7" indent="-406400" algn="ctr">
              <a:lnSpc>
                <a:spcPct val="115000"/>
              </a:lnSpc>
              <a:spcBef>
                <a:spcPts val="0"/>
              </a:spcBef>
              <a:spcAft>
                <a:spcPts val="0"/>
              </a:spcAft>
              <a:buSzPts val="2800"/>
              <a:buChar char="○"/>
              <a:defRPr/>
            </a:lvl8pPr>
            <a:lvl9pPr marL="4114800" lvl="8" indent="-406400" algn="ctr">
              <a:lnSpc>
                <a:spcPct val="115000"/>
              </a:lnSpc>
              <a:spcBef>
                <a:spcPts val="0"/>
              </a:spcBef>
              <a:spcAft>
                <a:spcPts val="0"/>
              </a:spcAft>
              <a:buSzPts val="2800"/>
              <a:buChar char="■"/>
              <a:defRPr/>
            </a:lvl9pPr>
          </a:lstStyle>
          <a:p>
            <a:endParaRPr/>
          </a:p>
        </p:txBody>
      </p:sp>
      <p:sp>
        <p:nvSpPr>
          <p:cNvPr id="47" name="Google Shape;47;p2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a:endParaRPr/>
          </a:p>
        </p:txBody>
      </p:sp>
      <p:sp>
        <p:nvSpPr>
          <p:cNvPr id="15" name="Google Shape;15;p13"/>
          <p:cNvSpPr txBox="1">
            <a:spLocks noGrp="1"/>
          </p:cNvSpPr>
          <p:nvPr>
            <p:ph type="body" idx="1"/>
          </p:nvPr>
        </p:nvSpPr>
        <p:spPr>
          <a:xfrm>
            <a:off x="623400" y="2304950"/>
            <a:ext cx="17041200" cy="6832800"/>
          </a:xfrm>
          <a:prstGeom prst="rect">
            <a:avLst/>
          </a:prstGeom>
          <a:noFill/>
          <a:ln>
            <a:noFill/>
          </a:ln>
        </p:spPr>
        <p:txBody>
          <a:bodyPr spcFirstLastPara="1" wrap="square" lIns="182850" tIns="182850" rIns="182850" bIns="182850" anchor="t" anchorCtr="0">
            <a:normAutofit/>
          </a:bodyPr>
          <a:lstStyle>
            <a:lvl1pPr marL="457200" lvl="0" indent="-457200" algn="l">
              <a:lnSpc>
                <a:spcPct val="115000"/>
              </a:lnSpc>
              <a:spcBef>
                <a:spcPts val="0"/>
              </a:spcBef>
              <a:spcAft>
                <a:spcPts val="0"/>
              </a:spcAft>
              <a:buSzPts val="3600"/>
              <a:buChar char="●"/>
              <a:defRPr/>
            </a:lvl1pPr>
            <a:lvl2pPr marL="914400" lvl="1" indent="-406400" algn="l">
              <a:lnSpc>
                <a:spcPct val="115000"/>
              </a:lnSpc>
              <a:spcBef>
                <a:spcPts val="0"/>
              </a:spcBef>
              <a:spcAft>
                <a:spcPts val="0"/>
              </a:spcAft>
              <a:buSzPts val="2800"/>
              <a:buChar char="○"/>
              <a:defRPr/>
            </a:lvl2pPr>
            <a:lvl3pPr marL="1371600" lvl="2" indent="-406400" algn="l">
              <a:lnSpc>
                <a:spcPct val="115000"/>
              </a:lnSpc>
              <a:spcBef>
                <a:spcPts val="0"/>
              </a:spcBef>
              <a:spcAft>
                <a:spcPts val="0"/>
              </a:spcAft>
              <a:buSzPts val="2800"/>
              <a:buChar char="■"/>
              <a:defRPr/>
            </a:lvl3pPr>
            <a:lvl4pPr marL="1828800" lvl="3" indent="-406400" algn="l">
              <a:lnSpc>
                <a:spcPct val="115000"/>
              </a:lnSpc>
              <a:spcBef>
                <a:spcPts val="0"/>
              </a:spcBef>
              <a:spcAft>
                <a:spcPts val="0"/>
              </a:spcAft>
              <a:buSzPts val="2800"/>
              <a:buChar char="●"/>
              <a:defRPr/>
            </a:lvl4pPr>
            <a:lvl5pPr marL="2286000" lvl="4" indent="-406400" algn="l">
              <a:lnSpc>
                <a:spcPct val="115000"/>
              </a:lnSpc>
              <a:spcBef>
                <a:spcPts val="0"/>
              </a:spcBef>
              <a:spcAft>
                <a:spcPts val="0"/>
              </a:spcAft>
              <a:buSzPts val="2800"/>
              <a:buChar char="○"/>
              <a:defRPr/>
            </a:lvl5pPr>
            <a:lvl6pPr marL="2743200" lvl="5" indent="-406400" algn="l">
              <a:lnSpc>
                <a:spcPct val="115000"/>
              </a:lnSpc>
              <a:spcBef>
                <a:spcPts val="0"/>
              </a:spcBef>
              <a:spcAft>
                <a:spcPts val="0"/>
              </a:spcAft>
              <a:buSzPts val="2800"/>
              <a:buChar char="■"/>
              <a:defRPr/>
            </a:lvl6pPr>
            <a:lvl7pPr marL="3200400" lvl="6" indent="-406400" algn="l">
              <a:lnSpc>
                <a:spcPct val="115000"/>
              </a:lnSpc>
              <a:spcBef>
                <a:spcPts val="0"/>
              </a:spcBef>
              <a:spcAft>
                <a:spcPts val="0"/>
              </a:spcAft>
              <a:buSzPts val="2800"/>
              <a:buChar char="●"/>
              <a:defRPr/>
            </a:lvl7pPr>
            <a:lvl8pPr marL="3657600" lvl="7" indent="-406400" algn="l">
              <a:lnSpc>
                <a:spcPct val="115000"/>
              </a:lnSpc>
              <a:spcBef>
                <a:spcPts val="0"/>
              </a:spcBef>
              <a:spcAft>
                <a:spcPts val="0"/>
              </a:spcAft>
              <a:buSzPts val="2800"/>
              <a:buChar char="○"/>
              <a:defRPr/>
            </a:lvl8pPr>
            <a:lvl9pPr marL="4114800" lvl="8" indent="-406400" algn="l">
              <a:lnSpc>
                <a:spcPct val="115000"/>
              </a:lnSpc>
              <a:spcBef>
                <a:spcPts val="0"/>
              </a:spcBef>
              <a:spcAft>
                <a:spcPts val="0"/>
              </a:spcAft>
              <a:buSzPts val="2800"/>
              <a:buChar char="■"/>
              <a:defRPr/>
            </a:lvl9pPr>
          </a:lstStyle>
          <a:p>
            <a:endParaRPr/>
          </a:p>
        </p:txBody>
      </p:sp>
      <p:sp>
        <p:nvSpPr>
          <p:cNvPr id="16" name="Google Shape;16;p13"/>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623400" y="4301700"/>
            <a:ext cx="17041200" cy="1683600"/>
          </a:xfrm>
          <a:prstGeom prst="rect">
            <a:avLst/>
          </a:prstGeom>
          <a:noFill/>
          <a:ln>
            <a:noFill/>
          </a:ln>
        </p:spPr>
        <p:txBody>
          <a:bodyPr spcFirstLastPara="1" wrap="square" lIns="182850" tIns="182850" rIns="182850" bIns="182850" anchor="ctr" anchorCtr="0">
            <a:norm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19" name="Google Shape;19;p14"/>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a:endParaRPr/>
          </a:p>
        </p:txBody>
      </p:sp>
      <p:sp>
        <p:nvSpPr>
          <p:cNvPr id="22" name="Google Shape;22;p15"/>
          <p:cNvSpPr txBox="1">
            <a:spLocks noGrp="1"/>
          </p:cNvSpPr>
          <p:nvPr>
            <p:ph type="body" idx="1"/>
          </p:nvPr>
        </p:nvSpPr>
        <p:spPr>
          <a:xfrm>
            <a:off x="623400" y="2304950"/>
            <a:ext cx="7999800" cy="6832800"/>
          </a:xfrm>
          <a:prstGeom prst="rect">
            <a:avLst/>
          </a:prstGeom>
          <a:noFill/>
          <a:ln>
            <a:noFill/>
          </a:ln>
        </p:spPr>
        <p:txBody>
          <a:bodyPr spcFirstLastPara="1" wrap="square" lIns="182850" tIns="182850" rIns="182850" bIns="182850" anchor="t" anchorCtr="0">
            <a:normAutofit/>
          </a:bodyPr>
          <a:lstStyle>
            <a:lvl1pPr marL="457200" lvl="0" indent="-406400" algn="l">
              <a:lnSpc>
                <a:spcPct val="115000"/>
              </a:lnSpc>
              <a:spcBef>
                <a:spcPts val="0"/>
              </a:spcBef>
              <a:spcAft>
                <a:spcPts val="0"/>
              </a:spcAft>
              <a:buSzPts val="2800"/>
              <a:buChar char="●"/>
              <a:defRPr sz="28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a:endParaRPr/>
          </a:p>
        </p:txBody>
      </p:sp>
      <p:sp>
        <p:nvSpPr>
          <p:cNvPr id="23" name="Google Shape;23;p15"/>
          <p:cNvSpPr txBox="1">
            <a:spLocks noGrp="1"/>
          </p:cNvSpPr>
          <p:nvPr>
            <p:ph type="body" idx="2"/>
          </p:nvPr>
        </p:nvSpPr>
        <p:spPr>
          <a:xfrm>
            <a:off x="9664800" y="2304950"/>
            <a:ext cx="7999800" cy="6832800"/>
          </a:xfrm>
          <a:prstGeom prst="rect">
            <a:avLst/>
          </a:prstGeom>
          <a:noFill/>
          <a:ln>
            <a:noFill/>
          </a:ln>
        </p:spPr>
        <p:txBody>
          <a:bodyPr spcFirstLastPara="1" wrap="square" lIns="182850" tIns="182850" rIns="182850" bIns="182850" anchor="t" anchorCtr="0">
            <a:normAutofit/>
          </a:bodyPr>
          <a:lstStyle>
            <a:lvl1pPr marL="457200" lvl="0" indent="-406400" algn="l">
              <a:lnSpc>
                <a:spcPct val="115000"/>
              </a:lnSpc>
              <a:spcBef>
                <a:spcPts val="0"/>
              </a:spcBef>
              <a:spcAft>
                <a:spcPts val="0"/>
              </a:spcAft>
              <a:buSzPts val="2800"/>
              <a:buChar char="●"/>
              <a:defRPr sz="28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a:endParaRPr/>
          </a:p>
        </p:txBody>
      </p:sp>
      <p:sp>
        <p:nvSpPr>
          <p:cNvPr id="24" name="Google Shape;24;p15"/>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a:endParaRPr/>
          </a:p>
        </p:txBody>
      </p:sp>
      <p:sp>
        <p:nvSpPr>
          <p:cNvPr id="27" name="Google Shape;27;p16"/>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623400" y="1111200"/>
            <a:ext cx="5616000" cy="1511400"/>
          </a:xfrm>
          <a:prstGeom prst="rect">
            <a:avLst/>
          </a:prstGeom>
          <a:noFill/>
          <a:ln>
            <a:noFill/>
          </a:ln>
        </p:spPr>
        <p:txBody>
          <a:bodyPr spcFirstLastPara="1" wrap="square" lIns="182850" tIns="182850" rIns="182850" bIns="182850"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0" name="Google Shape;30;p17"/>
          <p:cNvSpPr txBox="1">
            <a:spLocks noGrp="1"/>
          </p:cNvSpPr>
          <p:nvPr>
            <p:ph type="body" idx="1"/>
          </p:nvPr>
        </p:nvSpPr>
        <p:spPr>
          <a:xfrm>
            <a:off x="623400" y="2779200"/>
            <a:ext cx="5616000" cy="6358800"/>
          </a:xfrm>
          <a:prstGeom prst="rect">
            <a:avLst/>
          </a:prstGeom>
          <a:noFill/>
          <a:ln>
            <a:noFill/>
          </a:ln>
        </p:spPr>
        <p:txBody>
          <a:bodyPr spcFirstLastPara="1" wrap="square" lIns="182850" tIns="182850" rIns="182850" bIns="182850" anchor="t" anchorCtr="0">
            <a:normAutofit/>
          </a:bodyPr>
          <a:lstStyle>
            <a:lvl1pPr marL="457200" lvl="0" indent="-381000" algn="l">
              <a:lnSpc>
                <a:spcPct val="115000"/>
              </a:lnSpc>
              <a:spcBef>
                <a:spcPts val="0"/>
              </a:spcBef>
              <a:spcAft>
                <a:spcPts val="0"/>
              </a:spcAft>
              <a:buSzPts val="2400"/>
              <a:buChar char="●"/>
              <a:defRPr sz="24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a:endParaRPr/>
          </a:p>
        </p:txBody>
      </p:sp>
      <p:sp>
        <p:nvSpPr>
          <p:cNvPr id="31" name="Google Shape;31;p17"/>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980500" y="900300"/>
            <a:ext cx="12735600" cy="8181600"/>
          </a:xfrm>
          <a:prstGeom prst="rect">
            <a:avLst/>
          </a:prstGeom>
          <a:noFill/>
          <a:ln>
            <a:noFill/>
          </a:ln>
        </p:spPr>
        <p:txBody>
          <a:bodyPr spcFirstLastPara="1" wrap="square" lIns="182850" tIns="182850" rIns="182850" bIns="182850" anchor="ctr" anchorCtr="0">
            <a:norm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a:endParaRPr/>
          </a:p>
        </p:txBody>
      </p:sp>
      <p:sp>
        <p:nvSpPr>
          <p:cNvPr id="34" name="Google Shape;34;p18"/>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9144000" y="-250"/>
            <a:ext cx="9144000" cy="10287000"/>
          </a:xfrm>
          <a:prstGeom prst="rect">
            <a:avLst/>
          </a:prstGeom>
          <a:solidFill>
            <a:schemeClr val="lt2"/>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531000" y="2466350"/>
            <a:ext cx="8090400" cy="2964600"/>
          </a:xfrm>
          <a:prstGeom prst="rect">
            <a:avLst/>
          </a:prstGeom>
          <a:noFill/>
          <a:ln>
            <a:noFill/>
          </a:ln>
        </p:spPr>
        <p:txBody>
          <a:bodyPr spcFirstLastPara="1" wrap="square" lIns="182850" tIns="182850" rIns="182850" bIns="182850" anchor="b" anchorCtr="0">
            <a:norm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a:endParaRPr/>
          </a:p>
        </p:txBody>
      </p:sp>
      <p:sp>
        <p:nvSpPr>
          <p:cNvPr id="38" name="Google Shape;38;p19"/>
          <p:cNvSpPr txBox="1">
            <a:spLocks noGrp="1"/>
          </p:cNvSpPr>
          <p:nvPr>
            <p:ph type="subTitle" idx="1"/>
          </p:nvPr>
        </p:nvSpPr>
        <p:spPr>
          <a:xfrm>
            <a:off x="531000" y="5606150"/>
            <a:ext cx="8090400" cy="2470200"/>
          </a:xfrm>
          <a:prstGeom prst="rect">
            <a:avLst/>
          </a:prstGeom>
          <a:noFill/>
          <a:ln>
            <a:noFill/>
          </a:ln>
        </p:spPr>
        <p:txBody>
          <a:bodyPr spcFirstLastPara="1" wrap="square" lIns="182850" tIns="182850" rIns="182850" bIns="182850" anchor="t"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19"/>
          <p:cNvSpPr txBox="1">
            <a:spLocks noGrp="1"/>
          </p:cNvSpPr>
          <p:nvPr>
            <p:ph type="body" idx="2"/>
          </p:nvPr>
        </p:nvSpPr>
        <p:spPr>
          <a:xfrm>
            <a:off x="9879000" y="1448150"/>
            <a:ext cx="7674000" cy="7390200"/>
          </a:xfrm>
          <a:prstGeom prst="rect">
            <a:avLst/>
          </a:prstGeom>
          <a:noFill/>
          <a:ln>
            <a:noFill/>
          </a:ln>
        </p:spPr>
        <p:txBody>
          <a:bodyPr spcFirstLastPara="1" wrap="square" lIns="182850" tIns="182850" rIns="182850" bIns="182850" anchor="ctr" anchorCtr="0">
            <a:normAutofit/>
          </a:bodyPr>
          <a:lstStyle>
            <a:lvl1pPr marL="457200" lvl="0" indent="-457200" algn="l">
              <a:lnSpc>
                <a:spcPct val="115000"/>
              </a:lnSpc>
              <a:spcBef>
                <a:spcPts val="0"/>
              </a:spcBef>
              <a:spcAft>
                <a:spcPts val="0"/>
              </a:spcAft>
              <a:buSzPts val="3600"/>
              <a:buChar char="●"/>
              <a:defRPr/>
            </a:lvl1pPr>
            <a:lvl2pPr marL="914400" lvl="1" indent="-406400" algn="l">
              <a:lnSpc>
                <a:spcPct val="115000"/>
              </a:lnSpc>
              <a:spcBef>
                <a:spcPts val="0"/>
              </a:spcBef>
              <a:spcAft>
                <a:spcPts val="0"/>
              </a:spcAft>
              <a:buSzPts val="2800"/>
              <a:buChar char="○"/>
              <a:defRPr/>
            </a:lvl2pPr>
            <a:lvl3pPr marL="1371600" lvl="2" indent="-406400" algn="l">
              <a:lnSpc>
                <a:spcPct val="115000"/>
              </a:lnSpc>
              <a:spcBef>
                <a:spcPts val="0"/>
              </a:spcBef>
              <a:spcAft>
                <a:spcPts val="0"/>
              </a:spcAft>
              <a:buSzPts val="2800"/>
              <a:buChar char="■"/>
              <a:defRPr/>
            </a:lvl3pPr>
            <a:lvl4pPr marL="1828800" lvl="3" indent="-406400" algn="l">
              <a:lnSpc>
                <a:spcPct val="115000"/>
              </a:lnSpc>
              <a:spcBef>
                <a:spcPts val="0"/>
              </a:spcBef>
              <a:spcAft>
                <a:spcPts val="0"/>
              </a:spcAft>
              <a:buSzPts val="2800"/>
              <a:buChar char="●"/>
              <a:defRPr/>
            </a:lvl4pPr>
            <a:lvl5pPr marL="2286000" lvl="4" indent="-406400" algn="l">
              <a:lnSpc>
                <a:spcPct val="115000"/>
              </a:lnSpc>
              <a:spcBef>
                <a:spcPts val="0"/>
              </a:spcBef>
              <a:spcAft>
                <a:spcPts val="0"/>
              </a:spcAft>
              <a:buSzPts val="2800"/>
              <a:buChar char="○"/>
              <a:defRPr/>
            </a:lvl5pPr>
            <a:lvl6pPr marL="2743200" lvl="5" indent="-406400" algn="l">
              <a:lnSpc>
                <a:spcPct val="115000"/>
              </a:lnSpc>
              <a:spcBef>
                <a:spcPts val="0"/>
              </a:spcBef>
              <a:spcAft>
                <a:spcPts val="0"/>
              </a:spcAft>
              <a:buSzPts val="2800"/>
              <a:buChar char="■"/>
              <a:defRPr/>
            </a:lvl6pPr>
            <a:lvl7pPr marL="3200400" lvl="6" indent="-406400" algn="l">
              <a:lnSpc>
                <a:spcPct val="115000"/>
              </a:lnSpc>
              <a:spcBef>
                <a:spcPts val="0"/>
              </a:spcBef>
              <a:spcAft>
                <a:spcPts val="0"/>
              </a:spcAft>
              <a:buSzPts val="2800"/>
              <a:buChar char="●"/>
              <a:defRPr/>
            </a:lvl7pPr>
            <a:lvl8pPr marL="3657600" lvl="7" indent="-406400" algn="l">
              <a:lnSpc>
                <a:spcPct val="115000"/>
              </a:lnSpc>
              <a:spcBef>
                <a:spcPts val="0"/>
              </a:spcBef>
              <a:spcAft>
                <a:spcPts val="0"/>
              </a:spcAft>
              <a:buSzPts val="2800"/>
              <a:buChar char="○"/>
              <a:defRPr/>
            </a:lvl8pPr>
            <a:lvl9pPr marL="4114800" lvl="8" indent="-406400" algn="l">
              <a:lnSpc>
                <a:spcPct val="115000"/>
              </a:lnSpc>
              <a:spcBef>
                <a:spcPts val="0"/>
              </a:spcBef>
              <a:spcAft>
                <a:spcPts val="0"/>
              </a:spcAft>
              <a:buSzPts val="2800"/>
              <a:buChar char="■"/>
              <a:defRPr/>
            </a:lvl9pPr>
          </a:lstStyle>
          <a:p>
            <a:endParaRPr/>
          </a:p>
        </p:txBody>
      </p:sp>
      <p:sp>
        <p:nvSpPr>
          <p:cNvPr id="40" name="Google Shape;40;p19"/>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623400" y="8461150"/>
            <a:ext cx="11997600" cy="1210200"/>
          </a:xfrm>
          <a:prstGeom prst="rect">
            <a:avLst/>
          </a:prstGeom>
          <a:noFill/>
          <a:ln>
            <a:noFill/>
          </a:ln>
        </p:spPr>
        <p:txBody>
          <a:bodyPr spcFirstLastPara="1" wrap="square" lIns="182850" tIns="182850" rIns="182850" bIns="182850" anchor="ctr" anchorCtr="0">
            <a:normAutofit/>
          </a:bodyPr>
          <a:lstStyle>
            <a:lvl1pPr marL="457200" lvl="0" indent="-228600" algn="l">
              <a:lnSpc>
                <a:spcPct val="100000"/>
              </a:lnSpc>
              <a:spcBef>
                <a:spcPts val="0"/>
              </a:spcBef>
              <a:spcAft>
                <a:spcPts val="0"/>
              </a:spcAft>
              <a:buSzPts val="3600"/>
              <a:buNone/>
              <a:defRPr/>
            </a:lvl1pPr>
          </a:lstStyle>
          <a:p>
            <a:endParaRPr/>
          </a:p>
        </p:txBody>
      </p:sp>
      <p:sp>
        <p:nvSpPr>
          <p:cNvPr id="43" name="Google Shape;43;p20"/>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marR="0" lvl="0" algn="l" rtl="0">
              <a:lnSpc>
                <a:spcPct val="100000"/>
              </a:lnSpc>
              <a:spcBef>
                <a:spcPts val="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623400" y="2304950"/>
            <a:ext cx="17041200" cy="6832800"/>
          </a:xfrm>
          <a:prstGeom prst="rect">
            <a:avLst/>
          </a:prstGeom>
          <a:noFill/>
          <a:ln>
            <a:noFill/>
          </a:ln>
        </p:spPr>
        <p:txBody>
          <a:bodyPr spcFirstLastPara="1" wrap="square" lIns="182850" tIns="182850" rIns="182850" bIns="182850" anchor="t" anchorCtr="0">
            <a:normAutofit/>
          </a:bodyPr>
          <a:lstStyle>
            <a:lvl1pPr marL="457200" marR="0" lvl="0" indent="-457200" algn="l" rtl="0">
              <a:lnSpc>
                <a:spcPct val="115000"/>
              </a:lnSpc>
              <a:spcBef>
                <a:spcPts val="0"/>
              </a:spcBef>
              <a:spcAft>
                <a:spcPts val="0"/>
              </a:spcAft>
              <a:buClr>
                <a:schemeClr val="dk2"/>
              </a:buClr>
              <a:buSzPts val="3600"/>
              <a:buFont typeface="Arial"/>
              <a:buChar char="●"/>
              <a:defRPr sz="3600" b="0" i="0" u="none" strike="noStrike" cap="none">
                <a:solidFill>
                  <a:schemeClr val="dk2"/>
                </a:solidFill>
                <a:latin typeface="Arial"/>
                <a:ea typeface="Arial"/>
                <a:cs typeface="Arial"/>
                <a:sym typeface="Arial"/>
              </a:defRPr>
            </a:lvl1pPr>
            <a:lvl2pPr marL="914400" marR="0" lvl="1" indent="-406400" algn="l" rtl="0">
              <a:lnSpc>
                <a:spcPct val="115000"/>
              </a:lnSpc>
              <a:spcBef>
                <a:spcPts val="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2pPr>
            <a:lvl3pPr marL="1371600" marR="0" lvl="2" indent="-406400" algn="l" rtl="0">
              <a:lnSpc>
                <a:spcPct val="115000"/>
              </a:lnSpc>
              <a:spcBef>
                <a:spcPts val="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3pPr>
            <a:lvl4pPr marL="1828800" marR="0" lvl="3" indent="-406400" algn="l" rtl="0">
              <a:lnSpc>
                <a:spcPct val="115000"/>
              </a:lnSpc>
              <a:spcBef>
                <a:spcPts val="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4pPr>
            <a:lvl5pPr marL="2286000" marR="0" lvl="4" indent="-406400" algn="l" rtl="0">
              <a:lnSpc>
                <a:spcPct val="115000"/>
              </a:lnSpc>
              <a:spcBef>
                <a:spcPts val="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5pPr>
            <a:lvl6pPr marL="2743200" marR="0" lvl="5" indent="-406400" algn="l" rtl="0">
              <a:lnSpc>
                <a:spcPct val="115000"/>
              </a:lnSpc>
              <a:spcBef>
                <a:spcPts val="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6pPr>
            <a:lvl7pPr marL="3200400" marR="0" lvl="6" indent="-406400" algn="l" rtl="0">
              <a:lnSpc>
                <a:spcPct val="115000"/>
              </a:lnSpc>
              <a:spcBef>
                <a:spcPts val="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7pPr>
            <a:lvl8pPr marL="3657600" marR="0" lvl="7" indent="-406400" algn="l" rtl="0">
              <a:lnSpc>
                <a:spcPct val="115000"/>
              </a:lnSpc>
              <a:spcBef>
                <a:spcPts val="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8pPr>
            <a:lvl9pPr marL="4114800" marR="0" lvl="8" indent="-406400" algn="l" rtl="0">
              <a:lnSpc>
                <a:spcPct val="115000"/>
              </a:lnSpc>
              <a:spcBef>
                <a:spcPts val="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pewresearch.org/internet/2016/05/19/collaborative-crowdfunding-platforms/" TargetMode="External"/><Relationship Id="rId4" Type="http://schemas.openxmlformats.org/officeDocument/2006/relationships/hyperlink" Target="https://www.iosco.org/library/pubdocs/pdf/IOSCOPD520.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0" y="0"/>
            <a:ext cx="18288000" cy="10287000"/>
          </a:xfrm>
          <a:prstGeom prst="rect">
            <a:avLst/>
          </a:prstGeom>
          <a:noFill/>
          <a:ln>
            <a:noFill/>
          </a:ln>
        </p:spPr>
      </p:pic>
      <p:sp>
        <p:nvSpPr>
          <p:cNvPr id="55" name="Google Shape;55;p1"/>
          <p:cNvSpPr txBox="1"/>
          <p:nvPr/>
        </p:nvSpPr>
        <p:spPr>
          <a:xfrm>
            <a:off x="4404900" y="2504875"/>
            <a:ext cx="9478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 sz="4000" b="1" i="0" u="none" strike="noStrike" cap="none" dirty="0">
                <a:solidFill>
                  <a:schemeClr val="dk1"/>
                </a:solidFill>
                <a:latin typeface="Arial"/>
                <a:ea typeface="Arial"/>
                <a:cs typeface="Arial"/>
                <a:sym typeface="Arial"/>
              </a:rPr>
              <a:t>Team Name: </a:t>
            </a:r>
            <a:r>
              <a:rPr lang="en" sz="4000" b="1" i="0" u="none" strike="noStrike" cap="none" dirty="0" smtClean="0">
                <a:solidFill>
                  <a:schemeClr val="dk1"/>
                </a:solidFill>
                <a:latin typeface="Arial"/>
                <a:ea typeface="Arial"/>
                <a:cs typeface="Arial"/>
                <a:sym typeface="Arial"/>
              </a:rPr>
              <a:t>Shamm</a:t>
            </a:r>
            <a:endParaRPr sz="4000" b="0" i="0" u="none" strike="noStrike" cap="none" dirty="0">
              <a:solidFill>
                <a:srgbClr val="000000"/>
              </a:solidFill>
              <a:latin typeface="Arial"/>
              <a:ea typeface="Arial"/>
              <a:cs typeface="Arial"/>
              <a:sym typeface="Arial"/>
            </a:endParaRPr>
          </a:p>
        </p:txBody>
      </p:sp>
      <p:sp>
        <p:nvSpPr>
          <p:cNvPr id="56" name="Google Shape;56;p1"/>
          <p:cNvSpPr txBox="1"/>
          <p:nvPr/>
        </p:nvSpPr>
        <p:spPr>
          <a:xfrm>
            <a:off x="6435900" y="5417746"/>
            <a:ext cx="5416200" cy="800400"/>
          </a:xfrm>
          <a:prstGeom prst="rect">
            <a:avLst/>
          </a:prstGeom>
          <a:noFill/>
          <a:ln>
            <a:noFill/>
          </a:ln>
        </p:spPr>
        <p:txBody>
          <a:bodyPr spcFirstLastPara="1" wrap="square" lIns="91425" tIns="91425" rIns="91425" bIns="91425" anchor="t" anchorCtr="0">
            <a:spAutoFit/>
          </a:bodyPr>
          <a:lstStyle/>
          <a:p>
            <a:pPr lvl="0" algn="ctr">
              <a:buSzPts val="4000"/>
            </a:pPr>
            <a:r>
              <a:rPr lang="en-US" sz="4000" b="1" dirty="0">
                <a:solidFill>
                  <a:schemeClr val="dk1"/>
                </a:solidFill>
              </a:rPr>
              <a:t>Innovation Challenge</a:t>
            </a:r>
            <a:endParaRPr sz="4000" b="0" i="0" u="none" strike="noStrike" cap="none" dirty="0">
              <a:solidFill>
                <a:srgbClr val="000000"/>
              </a:solidFill>
              <a:latin typeface="Arial"/>
              <a:ea typeface="Arial"/>
              <a:cs typeface="Arial"/>
              <a:sym typeface="Arial"/>
            </a:endParaRPr>
          </a:p>
        </p:txBody>
      </p:sp>
      <p:sp>
        <p:nvSpPr>
          <p:cNvPr id="57" name="Google Shape;57;p1"/>
          <p:cNvSpPr txBox="1"/>
          <p:nvPr/>
        </p:nvSpPr>
        <p:spPr>
          <a:xfrm>
            <a:off x="5791200" y="6537037"/>
            <a:ext cx="7010400" cy="800189"/>
          </a:xfrm>
          <a:prstGeom prst="rect">
            <a:avLst/>
          </a:prstGeom>
          <a:noFill/>
          <a:ln>
            <a:noFill/>
          </a:ln>
        </p:spPr>
        <p:txBody>
          <a:bodyPr spcFirstLastPara="1" wrap="square" lIns="91425" tIns="91425" rIns="91425" bIns="91425" anchor="t" anchorCtr="0">
            <a:spAutoFit/>
          </a:bodyPr>
          <a:lstStyle/>
          <a:p>
            <a:pPr lvl="0" algn="ctr">
              <a:buSzPts val="4000"/>
            </a:pPr>
            <a:r>
              <a:rPr lang="en-US" sz="4000" b="1" dirty="0">
                <a:solidFill>
                  <a:schemeClr val="dk1"/>
                </a:solidFill>
              </a:rPr>
              <a:t>Partnerships For The Goals</a:t>
            </a:r>
            <a:endParaRPr sz="4000" b="0" i="0" u="none" strike="noStrike" cap="none" dirty="0">
              <a:solidFill>
                <a:srgbClr val="000000"/>
              </a:solidFill>
              <a:latin typeface="Arial"/>
              <a:ea typeface="Arial"/>
              <a:cs typeface="Arial"/>
              <a:sym typeface="Arial"/>
            </a:endParaRPr>
          </a:p>
        </p:txBody>
      </p:sp>
      <p:sp>
        <p:nvSpPr>
          <p:cNvPr id="58" name="Google Shape;58;p1"/>
          <p:cNvSpPr txBox="1"/>
          <p:nvPr/>
        </p:nvSpPr>
        <p:spPr>
          <a:xfrm>
            <a:off x="150450" y="8049050"/>
            <a:ext cx="54162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dirty="0">
                <a:solidFill>
                  <a:schemeClr val="dk1"/>
                </a:solidFill>
                <a:latin typeface="Arial"/>
                <a:ea typeface="Arial"/>
                <a:cs typeface="Arial"/>
                <a:sym typeface="Arial"/>
              </a:rPr>
              <a:t>Team Id: &lt;&lt;Team Id&gt;&gt;</a:t>
            </a:r>
            <a:endParaRPr sz="3000" b="0" i="0" u="none" strike="noStrike" cap="none" dirty="0">
              <a:solidFill>
                <a:srgbClr val="000000"/>
              </a:solidFill>
              <a:latin typeface="Arial"/>
              <a:ea typeface="Arial"/>
              <a:cs typeface="Arial"/>
              <a:sym typeface="Arial"/>
            </a:endParaRPr>
          </a:p>
        </p:txBody>
      </p:sp>
      <p:sp>
        <p:nvSpPr>
          <p:cNvPr id="59" name="Google Shape;59;p1"/>
          <p:cNvSpPr txBox="1"/>
          <p:nvPr/>
        </p:nvSpPr>
        <p:spPr>
          <a:xfrm>
            <a:off x="3980100" y="3771900"/>
            <a:ext cx="10327800" cy="1415742"/>
          </a:xfrm>
          <a:prstGeom prst="rect">
            <a:avLst/>
          </a:prstGeom>
          <a:noFill/>
          <a:ln>
            <a:noFill/>
          </a:ln>
        </p:spPr>
        <p:txBody>
          <a:bodyPr spcFirstLastPara="1" wrap="square" lIns="91425" tIns="91425" rIns="91425" bIns="91425" anchor="t" anchorCtr="0">
            <a:spAutoFit/>
          </a:bodyPr>
          <a:lstStyle/>
          <a:p>
            <a:pPr lvl="0" algn="ctr">
              <a:buClr>
                <a:schemeClr val="dk1"/>
              </a:buClr>
              <a:buSzPts val="4000"/>
            </a:pPr>
            <a:r>
              <a:rPr lang="en" sz="4000" b="1" dirty="0">
                <a:solidFill>
                  <a:schemeClr val="dk1"/>
                </a:solidFill>
              </a:rPr>
              <a:t>Project Name: </a:t>
            </a:r>
            <a:r>
              <a:rPr lang="en-US" sz="4000" b="1" dirty="0" err="1">
                <a:solidFill>
                  <a:schemeClr val="dk1"/>
                </a:solidFill>
              </a:rPr>
              <a:t>Shamm</a:t>
            </a:r>
            <a:r>
              <a:rPr lang="en-US" sz="4000" b="1" dirty="0">
                <a:solidFill>
                  <a:schemeClr val="dk1"/>
                </a:solidFill>
              </a:rPr>
              <a:t>: A </a:t>
            </a:r>
            <a:r>
              <a:rPr lang="en-US" sz="4000" b="1" dirty="0" err="1">
                <a:solidFill>
                  <a:schemeClr val="dk1"/>
                </a:solidFill>
              </a:rPr>
              <a:t>Blockchain</a:t>
            </a:r>
            <a:r>
              <a:rPr lang="en-US" sz="4000" b="1" dirty="0">
                <a:solidFill>
                  <a:schemeClr val="dk1"/>
                </a:solidFill>
              </a:rPr>
              <a:t> Based Crowdfunding Platform</a:t>
            </a:r>
            <a:endParaRPr dirty="0"/>
          </a:p>
        </p:txBody>
      </p:sp>
      <p:pic>
        <p:nvPicPr>
          <p:cNvPr id="60" name="Google Shape;60;p1"/>
          <p:cNvPicPr preferRelativeResize="0"/>
          <p:nvPr/>
        </p:nvPicPr>
        <p:blipFill>
          <a:blip r:embed="rId4">
            <a:alphaModFix/>
          </a:blip>
          <a:stretch>
            <a:fillRect/>
          </a:stretch>
        </p:blipFill>
        <p:spPr>
          <a:xfrm>
            <a:off x="13555400" y="152400"/>
            <a:ext cx="3612700" cy="1300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5"/>
          <p:cNvPicPr preferRelativeResize="0"/>
          <p:nvPr/>
        </p:nvPicPr>
        <p:blipFill rotWithShape="1">
          <a:blip r:embed="rId3">
            <a:alphaModFix/>
          </a:blip>
          <a:srcRect/>
          <a:stretch/>
        </p:blipFill>
        <p:spPr>
          <a:xfrm>
            <a:off x="0" y="0"/>
            <a:ext cx="18288000" cy="10287000"/>
          </a:xfrm>
          <a:prstGeom prst="rect">
            <a:avLst/>
          </a:prstGeom>
          <a:noFill/>
          <a:ln>
            <a:noFill/>
          </a:ln>
        </p:spPr>
      </p:pic>
      <p:sp>
        <p:nvSpPr>
          <p:cNvPr id="109" name="Google Shape;109;p5"/>
          <p:cNvSpPr txBox="1"/>
          <p:nvPr/>
        </p:nvSpPr>
        <p:spPr>
          <a:xfrm>
            <a:off x="677025" y="1575905"/>
            <a:ext cx="49650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 sz="4000" b="1" i="0" u="none" strike="noStrike" cap="none" dirty="0">
                <a:solidFill>
                  <a:schemeClr val="dk1"/>
                </a:solidFill>
                <a:latin typeface="Arial"/>
                <a:ea typeface="Arial"/>
                <a:cs typeface="Arial"/>
                <a:sym typeface="Arial"/>
              </a:rPr>
              <a:t>Proposed Solution:</a:t>
            </a:r>
            <a:endParaRPr sz="4000" b="1" i="0" u="none" strike="noStrike" cap="none" dirty="0">
              <a:solidFill>
                <a:schemeClr val="dk1"/>
              </a:solidFill>
              <a:latin typeface="Arial"/>
              <a:ea typeface="Arial"/>
              <a:cs typeface="Arial"/>
              <a:sym typeface="Arial"/>
            </a:endParaRPr>
          </a:p>
        </p:txBody>
      </p:sp>
      <p:sp>
        <p:nvSpPr>
          <p:cNvPr id="110" name="Google Shape;110;p5"/>
          <p:cNvSpPr txBox="1"/>
          <p:nvPr/>
        </p:nvSpPr>
        <p:spPr>
          <a:xfrm>
            <a:off x="677025" y="2388671"/>
            <a:ext cx="14715375" cy="6709499"/>
          </a:xfrm>
          <a:prstGeom prst="rect">
            <a:avLst/>
          </a:prstGeom>
          <a:noFill/>
          <a:ln>
            <a:noFill/>
          </a:ln>
        </p:spPr>
        <p:txBody>
          <a:bodyPr spcFirstLastPara="1" wrap="square" lIns="91425" tIns="91425" rIns="91425" bIns="91425" anchor="t" anchorCtr="0">
            <a:spAutoFit/>
          </a:bodyPr>
          <a:lstStyle/>
          <a:p>
            <a:pPr marL="457200" lvl="0" indent="-419100" algn="just">
              <a:spcAft>
                <a:spcPts val="2400"/>
              </a:spcAft>
              <a:buClr>
                <a:schemeClr val="dk1"/>
              </a:buClr>
              <a:buSzPts val="3000"/>
              <a:buFont typeface="Arial"/>
              <a:buChar char="●"/>
            </a:pPr>
            <a:r>
              <a:rPr lang="en-US" sz="2800" b="1" dirty="0">
                <a:solidFill>
                  <a:schemeClr val="dk1"/>
                </a:solidFill>
              </a:rPr>
              <a:t>Transparent Transactions: </a:t>
            </a:r>
            <a:r>
              <a:rPr lang="en-US" sz="2800" b="1" dirty="0" err="1">
                <a:solidFill>
                  <a:schemeClr val="dk1"/>
                </a:solidFill>
              </a:rPr>
              <a:t>Shamm</a:t>
            </a:r>
            <a:r>
              <a:rPr lang="en-US" sz="2800" b="1" dirty="0">
                <a:solidFill>
                  <a:schemeClr val="dk1"/>
                </a:solidFill>
              </a:rPr>
              <a:t> utilizes </a:t>
            </a:r>
            <a:r>
              <a:rPr lang="en-US" sz="2800" b="1" dirty="0" err="1">
                <a:solidFill>
                  <a:schemeClr val="dk1"/>
                </a:solidFill>
              </a:rPr>
              <a:t>blockchain's</a:t>
            </a:r>
            <a:r>
              <a:rPr lang="en-US" sz="2800" b="1" dirty="0">
                <a:solidFill>
                  <a:schemeClr val="dk1"/>
                </a:solidFill>
              </a:rPr>
              <a:t> distributed ledger technology to ensure that every transaction on our platform is verifiable, tamper-proof, and publicly recorded. This ensures transparency and accountability for both fundraisers and investors, eliminating the need for intermediaries and enhancing </a:t>
            </a:r>
            <a:r>
              <a:rPr lang="en-US" sz="2800" b="1" dirty="0" smtClean="0">
                <a:solidFill>
                  <a:schemeClr val="dk1"/>
                </a:solidFill>
              </a:rPr>
              <a:t>trust.</a:t>
            </a:r>
          </a:p>
          <a:p>
            <a:pPr marL="457200" lvl="0" indent="-419100" algn="just">
              <a:spcAft>
                <a:spcPts val="2400"/>
              </a:spcAft>
              <a:buClr>
                <a:schemeClr val="dk1"/>
              </a:buClr>
              <a:buSzPts val="3000"/>
              <a:buFont typeface="Arial"/>
              <a:buChar char="●"/>
            </a:pPr>
            <a:r>
              <a:rPr lang="en-US" sz="2800" b="1" dirty="0" smtClean="0">
                <a:solidFill>
                  <a:schemeClr val="dk1"/>
                </a:solidFill>
              </a:rPr>
              <a:t>Secure </a:t>
            </a:r>
            <a:r>
              <a:rPr lang="en-US" sz="2800" b="1" dirty="0">
                <a:solidFill>
                  <a:schemeClr val="dk1"/>
                </a:solidFill>
              </a:rPr>
              <a:t>Investment: </a:t>
            </a:r>
            <a:r>
              <a:rPr lang="en-US" sz="2800" b="1" dirty="0" err="1">
                <a:solidFill>
                  <a:schemeClr val="dk1"/>
                </a:solidFill>
              </a:rPr>
              <a:t>Shamm</a:t>
            </a:r>
            <a:r>
              <a:rPr lang="en-US" sz="2800" b="1" dirty="0">
                <a:solidFill>
                  <a:schemeClr val="dk1"/>
                </a:solidFill>
              </a:rPr>
              <a:t> employs smart contracts to facilitate secure and automated investments. Smart contracts are self-executing contracts that automatically enforce the terms and conditions of the crowdfunding campaign, eliminating the risk of fraud or manipulation</a:t>
            </a:r>
            <a:r>
              <a:rPr lang="en-US" sz="2800" b="1" dirty="0" smtClean="0">
                <a:solidFill>
                  <a:schemeClr val="dk1"/>
                </a:solidFill>
              </a:rPr>
              <a:t>.</a:t>
            </a:r>
          </a:p>
          <a:p>
            <a:pPr marL="457200" lvl="0" indent="-419100" algn="just">
              <a:spcAft>
                <a:spcPts val="2400"/>
              </a:spcAft>
              <a:buClr>
                <a:schemeClr val="dk1"/>
              </a:buClr>
              <a:buSzPts val="3000"/>
              <a:buFont typeface="Arial"/>
              <a:buChar char="●"/>
            </a:pPr>
            <a:r>
              <a:rPr lang="en-US" sz="2800" b="1" dirty="0" smtClean="0">
                <a:solidFill>
                  <a:schemeClr val="dk1"/>
                </a:solidFill>
              </a:rPr>
              <a:t>Global </a:t>
            </a:r>
            <a:r>
              <a:rPr lang="en-US" sz="2800" b="1" dirty="0">
                <a:solidFill>
                  <a:schemeClr val="dk1"/>
                </a:solidFill>
              </a:rPr>
              <a:t>Accessibility: </a:t>
            </a:r>
            <a:r>
              <a:rPr lang="en-US" sz="2800" b="1" dirty="0" err="1">
                <a:solidFill>
                  <a:schemeClr val="dk1"/>
                </a:solidFill>
              </a:rPr>
              <a:t>Shamm</a:t>
            </a:r>
            <a:r>
              <a:rPr lang="en-US" sz="2800" b="1" dirty="0">
                <a:solidFill>
                  <a:schemeClr val="dk1"/>
                </a:solidFill>
              </a:rPr>
              <a:t> is designed to be inclusive, providing access to crowdfunding opportunities for individuals, communities, and businesses worldwide. Our platform breaks down geographical barriers, allowing anyone with an internet connection to participate and contribute to innovative </a:t>
            </a:r>
            <a:r>
              <a:rPr lang="en-US" sz="2800" b="1" dirty="0" smtClean="0">
                <a:solidFill>
                  <a:schemeClr val="dk1"/>
                </a:solidFill>
              </a:rPr>
              <a:t>projects.</a:t>
            </a:r>
            <a:endParaRPr sz="2800" b="1" i="0" u="none" strike="noStrike" cap="none" dirty="0">
              <a:solidFill>
                <a:schemeClr val="dk1"/>
              </a:solidFill>
              <a:sym typeface="Arial"/>
            </a:endParaRPr>
          </a:p>
        </p:txBody>
      </p:sp>
      <p:pic>
        <p:nvPicPr>
          <p:cNvPr id="111" name="Google Shape;111;p5"/>
          <p:cNvPicPr preferRelativeResize="0"/>
          <p:nvPr/>
        </p:nvPicPr>
        <p:blipFill>
          <a:blip r:embed="rId4">
            <a:alphaModFix/>
          </a:blip>
          <a:stretch>
            <a:fillRect/>
          </a:stretch>
        </p:blipFill>
        <p:spPr>
          <a:xfrm>
            <a:off x="13555400" y="152400"/>
            <a:ext cx="3612700" cy="130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5"/>
          <p:cNvPicPr preferRelativeResize="0"/>
          <p:nvPr/>
        </p:nvPicPr>
        <p:blipFill rotWithShape="1">
          <a:blip r:embed="rId3">
            <a:alphaModFix/>
          </a:blip>
          <a:srcRect/>
          <a:stretch/>
        </p:blipFill>
        <p:spPr>
          <a:xfrm>
            <a:off x="0" y="0"/>
            <a:ext cx="18288000" cy="10287000"/>
          </a:xfrm>
          <a:prstGeom prst="rect">
            <a:avLst/>
          </a:prstGeom>
          <a:noFill/>
          <a:ln>
            <a:noFill/>
          </a:ln>
        </p:spPr>
      </p:pic>
      <p:sp>
        <p:nvSpPr>
          <p:cNvPr id="109" name="Google Shape;109;p5"/>
          <p:cNvSpPr txBox="1"/>
          <p:nvPr/>
        </p:nvSpPr>
        <p:spPr>
          <a:xfrm>
            <a:off x="677025" y="1711350"/>
            <a:ext cx="49650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 sz="4000" b="1" i="0" u="none" strike="noStrike" cap="none">
                <a:solidFill>
                  <a:schemeClr val="dk1"/>
                </a:solidFill>
                <a:latin typeface="Arial"/>
                <a:ea typeface="Arial"/>
                <a:cs typeface="Arial"/>
                <a:sym typeface="Arial"/>
              </a:rPr>
              <a:t>Proposed Solution:</a:t>
            </a:r>
            <a:endParaRPr sz="4000" b="1" i="0" u="none" strike="noStrike" cap="none">
              <a:solidFill>
                <a:schemeClr val="dk1"/>
              </a:solidFill>
              <a:latin typeface="Arial"/>
              <a:ea typeface="Arial"/>
              <a:cs typeface="Arial"/>
              <a:sym typeface="Arial"/>
            </a:endParaRPr>
          </a:p>
        </p:txBody>
      </p:sp>
      <p:sp>
        <p:nvSpPr>
          <p:cNvPr id="110" name="Google Shape;110;p5"/>
          <p:cNvSpPr txBox="1"/>
          <p:nvPr/>
        </p:nvSpPr>
        <p:spPr>
          <a:xfrm>
            <a:off x="677025" y="2546016"/>
            <a:ext cx="14715375" cy="4678173"/>
          </a:xfrm>
          <a:prstGeom prst="rect">
            <a:avLst/>
          </a:prstGeom>
          <a:noFill/>
          <a:ln>
            <a:noFill/>
          </a:ln>
        </p:spPr>
        <p:txBody>
          <a:bodyPr spcFirstLastPara="1" wrap="square" lIns="91425" tIns="91425" rIns="91425" bIns="91425" anchor="t" anchorCtr="0">
            <a:spAutoFit/>
          </a:bodyPr>
          <a:lstStyle/>
          <a:p>
            <a:pPr marL="457200" lvl="0" indent="-419100" algn="just">
              <a:spcAft>
                <a:spcPts val="2400"/>
              </a:spcAft>
              <a:buClr>
                <a:schemeClr val="dk1"/>
              </a:buClr>
              <a:buSzPts val="3000"/>
              <a:buFont typeface="Arial"/>
              <a:buChar char="●"/>
            </a:pPr>
            <a:r>
              <a:rPr lang="en-US" sz="2800" b="1" dirty="0" smtClean="0">
                <a:solidFill>
                  <a:schemeClr val="dk1"/>
                </a:solidFill>
              </a:rPr>
              <a:t>Investor + Creator first: By making </a:t>
            </a:r>
            <a:r>
              <a:rPr lang="en-US" sz="2800" b="1" dirty="0" err="1" smtClean="0">
                <a:solidFill>
                  <a:schemeClr val="dk1"/>
                </a:solidFill>
              </a:rPr>
              <a:t>Shamm</a:t>
            </a:r>
            <a:r>
              <a:rPr lang="en-US" sz="2800" b="1" dirty="0" smtClean="0">
                <a:solidFill>
                  <a:schemeClr val="dk1"/>
                </a:solidFill>
              </a:rPr>
              <a:t> a community first platform we have made sure that it’s policies and commitments will remain more inclined towards the investors and creators rather than protecting the personal milestones and </a:t>
            </a:r>
            <a:r>
              <a:rPr lang="en-US" sz="2800" b="1" dirty="0" err="1" smtClean="0">
                <a:solidFill>
                  <a:schemeClr val="dk1"/>
                </a:solidFill>
              </a:rPr>
              <a:t>achievments</a:t>
            </a:r>
            <a:r>
              <a:rPr lang="en-US" sz="2800" b="1" dirty="0">
                <a:solidFill>
                  <a:schemeClr val="dk1"/>
                </a:solidFill>
              </a:rPr>
              <a:t>.</a:t>
            </a:r>
            <a:endParaRPr lang="en-US" sz="2800" b="1" dirty="0" smtClean="0">
              <a:solidFill>
                <a:schemeClr val="dk1"/>
              </a:solidFill>
            </a:endParaRPr>
          </a:p>
          <a:p>
            <a:pPr marL="457200" lvl="0" indent="-419100" algn="just">
              <a:spcAft>
                <a:spcPts val="2400"/>
              </a:spcAft>
              <a:buClr>
                <a:schemeClr val="dk1"/>
              </a:buClr>
              <a:buSzPts val="3000"/>
              <a:buFont typeface="Arial"/>
              <a:buChar char="●"/>
            </a:pPr>
            <a:r>
              <a:rPr lang="en-US" sz="2800" b="1" dirty="0">
                <a:solidFill>
                  <a:schemeClr val="dk1"/>
                </a:solidFill>
              </a:rPr>
              <a:t>Community Collaboration: </a:t>
            </a:r>
            <a:r>
              <a:rPr lang="en-US" sz="2800" b="1" dirty="0" err="1">
                <a:solidFill>
                  <a:schemeClr val="dk1"/>
                </a:solidFill>
              </a:rPr>
              <a:t>Shamm</a:t>
            </a:r>
            <a:r>
              <a:rPr lang="en-US" sz="2800" b="1" dirty="0">
                <a:solidFill>
                  <a:schemeClr val="dk1"/>
                </a:solidFill>
              </a:rPr>
              <a:t> fosters a vibrant community of like-minded individuals who share a passion for innovation and progress. Our platform encourages collaboration, knowledge sharing, and networking among fundraisers, investors, and supporters, creating a supportive ecosystem that goes beyond just fundraising.</a:t>
            </a:r>
            <a:endParaRPr lang="en-US" sz="2800" b="1" dirty="0" smtClean="0">
              <a:solidFill>
                <a:schemeClr val="dk1"/>
              </a:solidFill>
            </a:endParaRPr>
          </a:p>
        </p:txBody>
      </p:sp>
      <p:pic>
        <p:nvPicPr>
          <p:cNvPr id="111" name="Google Shape;111;p5"/>
          <p:cNvPicPr preferRelativeResize="0"/>
          <p:nvPr/>
        </p:nvPicPr>
        <p:blipFill>
          <a:blip r:embed="rId4">
            <a:alphaModFix/>
          </a:blip>
          <a:stretch>
            <a:fillRect/>
          </a:stretch>
        </p:blipFill>
        <p:spPr>
          <a:xfrm>
            <a:off x="13555400" y="152400"/>
            <a:ext cx="3612700" cy="1300575"/>
          </a:xfrm>
          <a:prstGeom prst="rect">
            <a:avLst/>
          </a:prstGeom>
          <a:noFill/>
          <a:ln>
            <a:noFill/>
          </a:ln>
        </p:spPr>
      </p:pic>
    </p:spTree>
    <p:extLst>
      <p:ext uri="{BB962C8B-B14F-4D97-AF65-F5344CB8AC3E}">
        <p14:creationId xmlns:p14="http://schemas.microsoft.com/office/powerpoint/2010/main" val="374783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6"/>
          <p:cNvPicPr preferRelativeResize="0"/>
          <p:nvPr/>
        </p:nvPicPr>
        <p:blipFill rotWithShape="1">
          <a:blip r:embed="rId3">
            <a:alphaModFix/>
          </a:blip>
          <a:srcRect/>
          <a:stretch/>
        </p:blipFill>
        <p:spPr>
          <a:xfrm>
            <a:off x="1" y="19050"/>
            <a:ext cx="18288000" cy="10287000"/>
          </a:xfrm>
          <a:prstGeom prst="rect">
            <a:avLst/>
          </a:prstGeom>
          <a:noFill/>
          <a:ln>
            <a:noFill/>
          </a:ln>
        </p:spPr>
      </p:pic>
      <p:sp>
        <p:nvSpPr>
          <p:cNvPr id="117" name="Google Shape;117;p6"/>
          <p:cNvSpPr txBox="1"/>
          <p:nvPr/>
        </p:nvSpPr>
        <p:spPr>
          <a:xfrm>
            <a:off x="677025" y="1711350"/>
            <a:ext cx="7184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a:solidFill>
                  <a:schemeClr val="dk1"/>
                </a:solidFill>
              </a:rPr>
              <a:t>Prototype</a:t>
            </a:r>
            <a:r>
              <a:rPr lang="en" sz="3600" b="1" i="0" u="none" strike="noStrike" cap="none">
                <a:solidFill>
                  <a:schemeClr val="dk1"/>
                </a:solidFill>
                <a:latin typeface="Arial"/>
                <a:ea typeface="Arial"/>
                <a:cs typeface="Arial"/>
                <a:sym typeface="Arial"/>
              </a:rPr>
              <a:t> (if applicable):</a:t>
            </a:r>
            <a:endParaRPr sz="4000" b="1" i="0" u="none" strike="noStrike" cap="none">
              <a:solidFill>
                <a:schemeClr val="dk1"/>
              </a:solidFill>
              <a:latin typeface="Arial"/>
              <a:ea typeface="Arial"/>
              <a:cs typeface="Arial"/>
              <a:sym typeface="Arial"/>
            </a:endParaRPr>
          </a:p>
        </p:txBody>
      </p:sp>
      <p:sp>
        <p:nvSpPr>
          <p:cNvPr id="118" name="Google Shape;118;p6"/>
          <p:cNvSpPr txBox="1"/>
          <p:nvPr/>
        </p:nvSpPr>
        <p:spPr>
          <a:xfrm>
            <a:off x="677025" y="2877350"/>
            <a:ext cx="15941400" cy="1569630"/>
          </a:xfrm>
          <a:prstGeom prst="rect">
            <a:avLst/>
          </a:prstGeom>
          <a:noFill/>
          <a:ln>
            <a:noFill/>
          </a:ln>
        </p:spPr>
        <p:txBody>
          <a:bodyPr spcFirstLastPara="1" wrap="square" lIns="91425" tIns="91425" rIns="91425" bIns="91425" anchor="t" anchorCtr="0">
            <a:spAutoFit/>
          </a:bodyPr>
          <a:lstStyle/>
          <a:p>
            <a:pPr marL="457200" marR="0" lvl="0" indent="-419100" algn="just" rtl="0">
              <a:lnSpc>
                <a:spcPct val="100000"/>
              </a:lnSpc>
              <a:spcBef>
                <a:spcPts val="0"/>
              </a:spcBef>
              <a:spcAft>
                <a:spcPts val="0"/>
              </a:spcAft>
              <a:buClr>
                <a:schemeClr val="dk1"/>
              </a:buClr>
              <a:buSzPts val="3000"/>
              <a:buChar char="●"/>
            </a:pPr>
            <a:r>
              <a:rPr lang="en" sz="3000" b="1" dirty="0" smtClean="0">
                <a:solidFill>
                  <a:schemeClr val="dk1"/>
                </a:solidFill>
              </a:rPr>
              <a:t>No prototype available over internet however, live demonstration is possible over local blockchain. Waiting for the approval to be deployed over live blockchain which will be accessible to the first beta users.</a:t>
            </a:r>
            <a:endParaRPr sz="3000" b="1" i="0" u="none" strike="noStrike" cap="none" dirty="0">
              <a:solidFill>
                <a:schemeClr val="dk1"/>
              </a:solidFill>
              <a:latin typeface="Arial"/>
              <a:ea typeface="Arial"/>
              <a:cs typeface="Arial"/>
              <a:sym typeface="Arial"/>
            </a:endParaRPr>
          </a:p>
        </p:txBody>
      </p:sp>
      <p:pic>
        <p:nvPicPr>
          <p:cNvPr id="119" name="Google Shape;119;p6"/>
          <p:cNvPicPr preferRelativeResize="0"/>
          <p:nvPr/>
        </p:nvPicPr>
        <p:blipFill>
          <a:blip r:embed="rId4">
            <a:alphaModFix/>
          </a:blip>
          <a:stretch>
            <a:fillRect/>
          </a:stretch>
        </p:blipFill>
        <p:spPr>
          <a:xfrm>
            <a:off x="13555400" y="152400"/>
            <a:ext cx="3612700" cy="130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7"/>
          <p:cNvPicPr preferRelativeResize="0"/>
          <p:nvPr/>
        </p:nvPicPr>
        <p:blipFill rotWithShape="1">
          <a:blip r:embed="rId3">
            <a:alphaModFix/>
          </a:blip>
          <a:srcRect/>
          <a:stretch/>
        </p:blipFill>
        <p:spPr>
          <a:xfrm>
            <a:off x="0" y="0"/>
            <a:ext cx="18288000" cy="10287000"/>
          </a:xfrm>
          <a:prstGeom prst="rect">
            <a:avLst/>
          </a:prstGeom>
          <a:noFill/>
          <a:ln>
            <a:noFill/>
          </a:ln>
        </p:spPr>
      </p:pic>
      <p:sp>
        <p:nvSpPr>
          <p:cNvPr id="125" name="Google Shape;125;p7"/>
          <p:cNvSpPr txBox="1"/>
          <p:nvPr/>
        </p:nvSpPr>
        <p:spPr>
          <a:xfrm>
            <a:off x="677025" y="1711350"/>
            <a:ext cx="7184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chemeClr val="dk1"/>
                </a:solidFill>
                <a:latin typeface="Arial"/>
                <a:ea typeface="Arial"/>
                <a:cs typeface="Arial"/>
                <a:sym typeface="Arial"/>
              </a:rPr>
              <a:t>Advantages &amp; Disadvantages:</a:t>
            </a:r>
            <a:endParaRPr sz="3600" b="1" i="0" u="none" strike="noStrike" cap="none">
              <a:solidFill>
                <a:schemeClr val="dk1"/>
              </a:solidFill>
              <a:latin typeface="Arial"/>
              <a:ea typeface="Arial"/>
              <a:cs typeface="Arial"/>
              <a:sym typeface="Arial"/>
            </a:endParaRPr>
          </a:p>
        </p:txBody>
      </p:sp>
      <p:sp>
        <p:nvSpPr>
          <p:cNvPr id="126" name="Google Shape;126;p7"/>
          <p:cNvSpPr txBox="1"/>
          <p:nvPr/>
        </p:nvSpPr>
        <p:spPr>
          <a:xfrm>
            <a:off x="677025" y="2877350"/>
            <a:ext cx="13653300" cy="6186279"/>
          </a:xfrm>
          <a:prstGeom prst="rect">
            <a:avLst/>
          </a:prstGeom>
          <a:noFill/>
          <a:ln>
            <a:noFill/>
          </a:ln>
        </p:spPr>
        <p:txBody>
          <a:bodyPr spcFirstLastPara="1" wrap="square" lIns="91425" tIns="91425" rIns="91425" bIns="91425" anchor="t" anchorCtr="0">
            <a:spAutoFit/>
          </a:bodyPr>
          <a:lstStyle/>
          <a:p>
            <a:pPr marL="457200" lvl="0" indent="-419100" algn="just">
              <a:spcAft>
                <a:spcPts val="2400"/>
              </a:spcAft>
              <a:buClr>
                <a:schemeClr val="dk1"/>
              </a:buClr>
              <a:buSzPts val="3000"/>
              <a:buFont typeface="Arial"/>
              <a:buChar char="●"/>
            </a:pPr>
            <a:r>
              <a:rPr lang="en-US" sz="3000" b="1" dirty="0">
                <a:solidFill>
                  <a:schemeClr val="dk1"/>
                </a:solidFill>
              </a:rPr>
              <a:t>Advantages of </a:t>
            </a:r>
            <a:r>
              <a:rPr lang="en-US" sz="3000" b="1" dirty="0" err="1" smtClean="0">
                <a:solidFill>
                  <a:schemeClr val="dk1"/>
                </a:solidFill>
              </a:rPr>
              <a:t>Shamm</a:t>
            </a:r>
            <a:r>
              <a:rPr lang="en-US" sz="3000" b="1" dirty="0" smtClean="0">
                <a:solidFill>
                  <a:schemeClr val="dk1"/>
                </a:solidFill>
              </a:rPr>
              <a:t>:</a:t>
            </a:r>
          </a:p>
          <a:p>
            <a:pPr marL="457200" lvl="2" indent="-419100" algn="just">
              <a:spcAft>
                <a:spcPts val="2400"/>
              </a:spcAft>
              <a:buClr>
                <a:schemeClr val="dk1"/>
              </a:buClr>
              <a:buSzPts val="3000"/>
              <a:buFont typeface="Arial"/>
              <a:buChar char="●"/>
            </a:pPr>
            <a:r>
              <a:rPr lang="en-US" sz="3000" b="1" dirty="0">
                <a:solidFill>
                  <a:schemeClr val="dk1"/>
                </a:solidFill>
              </a:rPr>
              <a:t>Transparency: The use of </a:t>
            </a:r>
            <a:r>
              <a:rPr lang="en-US" sz="3000" b="1" dirty="0" err="1">
                <a:solidFill>
                  <a:schemeClr val="dk1"/>
                </a:solidFill>
              </a:rPr>
              <a:t>blockchain</a:t>
            </a:r>
            <a:r>
              <a:rPr lang="en-US" sz="3000" b="1" dirty="0">
                <a:solidFill>
                  <a:schemeClr val="dk1"/>
                </a:solidFill>
              </a:rPr>
              <a:t> technology in </a:t>
            </a:r>
            <a:r>
              <a:rPr lang="en-US" sz="3000" b="1" dirty="0" err="1">
                <a:solidFill>
                  <a:schemeClr val="dk1"/>
                </a:solidFill>
              </a:rPr>
              <a:t>Shamm</a:t>
            </a:r>
            <a:r>
              <a:rPr lang="en-US" sz="3000" b="1" dirty="0">
                <a:solidFill>
                  <a:schemeClr val="dk1"/>
                </a:solidFill>
              </a:rPr>
              <a:t> ensures transparent and verifiable transactions, providing a high level of trust and accountability for fundraisers and investors. This can help in building trust among users and increasing the confidence of potential </a:t>
            </a:r>
            <a:r>
              <a:rPr lang="en-US" sz="3000" b="1" dirty="0" smtClean="0">
                <a:solidFill>
                  <a:schemeClr val="dk1"/>
                </a:solidFill>
              </a:rPr>
              <a:t>investors.</a:t>
            </a:r>
          </a:p>
          <a:p>
            <a:pPr marL="457200" lvl="2" indent="-419100" algn="just">
              <a:spcAft>
                <a:spcPts val="2400"/>
              </a:spcAft>
              <a:buClr>
                <a:schemeClr val="dk1"/>
              </a:buClr>
              <a:buSzPts val="3000"/>
              <a:buFont typeface="Arial"/>
              <a:buChar char="●"/>
            </a:pPr>
            <a:r>
              <a:rPr lang="en-US" sz="3000" b="1" dirty="0" smtClean="0">
                <a:solidFill>
                  <a:schemeClr val="dk1"/>
                </a:solidFill>
              </a:rPr>
              <a:t>Security</a:t>
            </a:r>
            <a:r>
              <a:rPr lang="en-US" sz="3000" b="1" dirty="0">
                <a:solidFill>
                  <a:schemeClr val="dk1"/>
                </a:solidFill>
              </a:rPr>
              <a:t>: </a:t>
            </a:r>
            <a:r>
              <a:rPr lang="en-US" sz="3000" b="1" dirty="0" err="1">
                <a:solidFill>
                  <a:schemeClr val="dk1"/>
                </a:solidFill>
              </a:rPr>
              <a:t>Shamm's</a:t>
            </a:r>
            <a:r>
              <a:rPr lang="en-US" sz="3000" b="1" dirty="0">
                <a:solidFill>
                  <a:schemeClr val="dk1"/>
                </a:solidFill>
              </a:rPr>
              <a:t> utilization of smart contracts enhances the security of transactions by automating the execution of crowdfunding campaigns and eliminating the need for intermediaries. This reduces the risk of fraud, manipulation, and unauthorized access, providing a secure crowdfunding </a:t>
            </a:r>
            <a:r>
              <a:rPr lang="en-US" sz="3000" b="1" dirty="0" smtClean="0">
                <a:solidFill>
                  <a:schemeClr val="dk1"/>
                </a:solidFill>
              </a:rPr>
              <a:t>environment.</a:t>
            </a:r>
          </a:p>
        </p:txBody>
      </p:sp>
      <p:pic>
        <p:nvPicPr>
          <p:cNvPr id="127" name="Google Shape;127;p7"/>
          <p:cNvPicPr preferRelativeResize="0"/>
          <p:nvPr/>
        </p:nvPicPr>
        <p:blipFill>
          <a:blip r:embed="rId4">
            <a:alphaModFix/>
          </a:blip>
          <a:stretch>
            <a:fillRect/>
          </a:stretch>
        </p:blipFill>
        <p:spPr>
          <a:xfrm>
            <a:off x="13555400" y="152400"/>
            <a:ext cx="3612700" cy="130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7"/>
          <p:cNvPicPr preferRelativeResize="0"/>
          <p:nvPr/>
        </p:nvPicPr>
        <p:blipFill rotWithShape="1">
          <a:blip r:embed="rId3">
            <a:alphaModFix/>
          </a:blip>
          <a:srcRect/>
          <a:stretch/>
        </p:blipFill>
        <p:spPr>
          <a:xfrm>
            <a:off x="0" y="-19050"/>
            <a:ext cx="18288000" cy="10287000"/>
          </a:xfrm>
          <a:prstGeom prst="rect">
            <a:avLst/>
          </a:prstGeom>
          <a:noFill/>
          <a:ln>
            <a:noFill/>
          </a:ln>
        </p:spPr>
      </p:pic>
      <p:sp>
        <p:nvSpPr>
          <p:cNvPr id="126" name="Google Shape;126;p7"/>
          <p:cNvSpPr txBox="1"/>
          <p:nvPr/>
        </p:nvSpPr>
        <p:spPr>
          <a:xfrm>
            <a:off x="410325" y="2435081"/>
            <a:ext cx="13653300" cy="5416837"/>
          </a:xfrm>
          <a:prstGeom prst="rect">
            <a:avLst/>
          </a:prstGeom>
          <a:noFill/>
          <a:ln>
            <a:noFill/>
          </a:ln>
        </p:spPr>
        <p:txBody>
          <a:bodyPr spcFirstLastPara="1" wrap="square" lIns="91425" tIns="91425" rIns="91425" bIns="91425" anchor="t" anchorCtr="0">
            <a:spAutoFit/>
          </a:bodyPr>
          <a:lstStyle/>
          <a:p>
            <a:pPr marL="457200" lvl="0" indent="-419100" algn="just">
              <a:spcAft>
                <a:spcPts val="2400"/>
              </a:spcAft>
              <a:buClr>
                <a:schemeClr val="dk1"/>
              </a:buClr>
              <a:buSzPts val="3000"/>
              <a:buFont typeface="Arial"/>
              <a:buChar char="●"/>
            </a:pPr>
            <a:r>
              <a:rPr lang="en-US" sz="3000" b="1" dirty="0">
                <a:solidFill>
                  <a:schemeClr val="dk1"/>
                </a:solidFill>
              </a:rPr>
              <a:t>Global Accessibility: </a:t>
            </a:r>
            <a:r>
              <a:rPr lang="en-US" sz="3000" b="1" dirty="0" err="1">
                <a:solidFill>
                  <a:schemeClr val="dk1"/>
                </a:solidFill>
              </a:rPr>
              <a:t>Shamm's</a:t>
            </a:r>
            <a:r>
              <a:rPr lang="en-US" sz="3000" b="1" dirty="0">
                <a:solidFill>
                  <a:schemeClr val="dk1"/>
                </a:solidFill>
              </a:rPr>
              <a:t> inclusive approach allows individuals, communities, and businesses from around the world to participate in crowdfunding campaigns. This can expand the pool of potential investors and increase the chances of successfully funding projects that may have previously faced geographical limitations</a:t>
            </a:r>
            <a:r>
              <a:rPr lang="en-US" sz="3000" b="1" dirty="0" smtClean="0">
                <a:solidFill>
                  <a:schemeClr val="dk1"/>
                </a:solidFill>
              </a:rPr>
              <a:t>.</a:t>
            </a:r>
          </a:p>
          <a:p>
            <a:pPr marL="457200" lvl="2" indent="-419100" algn="just">
              <a:spcAft>
                <a:spcPts val="2400"/>
              </a:spcAft>
              <a:buClr>
                <a:schemeClr val="dk1"/>
              </a:buClr>
              <a:buSzPts val="3000"/>
              <a:buFont typeface="Arial"/>
              <a:buChar char="●"/>
            </a:pPr>
            <a:r>
              <a:rPr lang="en-US" sz="3000" b="1" dirty="0">
                <a:solidFill>
                  <a:schemeClr val="dk1"/>
                </a:solidFill>
              </a:rPr>
              <a:t>Community Collaboration: </a:t>
            </a:r>
            <a:r>
              <a:rPr lang="en-US" sz="3000" b="1" dirty="0" err="1">
                <a:solidFill>
                  <a:schemeClr val="dk1"/>
                </a:solidFill>
              </a:rPr>
              <a:t>Shamm</a:t>
            </a:r>
            <a:r>
              <a:rPr lang="en-US" sz="3000" b="1" dirty="0">
                <a:solidFill>
                  <a:schemeClr val="dk1"/>
                </a:solidFill>
              </a:rPr>
              <a:t> encourages collaboration and networking among fundraisers, investors, and supporters, creating a supportive community that fosters innovation and progress. This can provide valuable opportunities for knowledge sharing, mentorship, and partnerships.</a:t>
            </a:r>
            <a:endParaRPr lang="en-US" sz="3000" b="1" dirty="0" smtClean="0">
              <a:solidFill>
                <a:schemeClr val="dk1"/>
              </a:solidFill>
            </a:endParaRPr>
          </a:p>
        </p:txBody>
      </p:sp>
      <p:pic>
        <p:nvPicPr>
          <p:cNvPr id="127" name="Google Shape;127;p7"/>
          <p:cNvPicPr preferRelativeResize="0"/>
          <p:nvPr/>
        </p:nvPicPr>
        <p:blipFill>
          <a:blip r:embed="rId4">
            <a:alphaModFix/>
          </a:blip>
          <a:stretch>
            <a:fillRect/>
          </a:stretch>
        </p:blipFill>
        <p:spPr>
          <a:xfrm>
            <a:off x="13555400" y="152400"/>
            <a:ext cx="3612700" cy="1300575"/>
          </a:xfrm>
          <a:prstGeom prst="rect">
            <a:avLst/>
          </a:prstGeom>
          <a:noFill/>
          <a:ln>
            <a:noFill/>
          </a:ln>
        </p:spPr>
      </p:pic>
    </p:spTree>
    <p:extLst>
      <p:ext uri="{BB962C8B-B14F-4D97-AF65-F5344CB8AC3E}">
        <p14:creationId xmlns:p14="http://schemas.microsoft.com/office/powerpoint/2010/main" val="375734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7"/>
          <p:cNvPicPr preferRelativeResize="0"/>
          <p:nvPr/>
        </p:nvPicPr>
        <p:blipFill rotWithShape="1">
          <a:blip r:embed="rId3">
            <a:alphaModFix/>
          </a:blip>
          <a:srcRect/>
          <a:stretch/>
        </p:blipFill>
        <p:spPr>
          <a:xfrm>
            <a:off x="0" y="0"/>
            <a:ext cx="18288000" cy="10287000"/>
          </a:xfrm>
          <a:prstGeom prst="rect">
            <a:avLst/>
          </a:prstGeom>
          <a:noFill/>
          <a:ln>
            <a:noFill/>
          </a:ln>
        </p:spPr>
      </p:pic>
      <p:sp>
        <p:nvSpPr>
          <p:cNvPr id="126" name="Google Shape;126;p7"/>
          <p:cNvSpPr txBox="1"/>
          <p:nvPr/>
        </p:nvSpPr>
        <p:spPr>
          <a:xfrm>
            <a:off x="410325" y="2435081"/>
            <a:ext cx="13653300" cy="4647396"/>
          </a:xfrm>
          <a:prstGeom prst="rect">
            <a:avLst/>
          </a:prstGeom>
          <a:noFill/>
          <a:ln>
            <a:noFill/>
          </a:ln>
        </p:spPr>
        <p:txBody>
          <a:bodyPr spcFirstLastPara="1" wrap="square" lIns="91425" tIns="91425" rIns="91425" bIns="91425" anchor="t" anchorCtr="0">
            <a:spAutoFit/>
          </a:bodyPr>
          <a:lstStyle/>
          <a:p>
            <a:pPr marL="457200" lvl="0" indent="-419100" algn="just">
              <a:spcAft>
                <a:spcPts val="2400"/>
              </a:spcAft>
              <a:buClr>
                <a:schemeClr val="dk1"/>
              </a:buClr>
              <a:buSzPts val="3000"/>
              <a:buFont typeface="Arial"/>
              <a:buChar char="●"/>
            </a:pPr>
            <a:r>
              <a:rPr lang="en-US" sz="3000" b="1" dirty="0">
                <a:solidFill>
                  <a:schemeClr val="dk1"/>
                </a:solidFill>
              </a:rPr>
              <a:t>Safeguarding Investors and Creators: </a:t>
            </a:r>
            <a:r>
              <a:rPr lang="en-US" sz="3000" b="1" dirty="0" err="1">
                <a:solidFill>
                  <a:schemeClr val="dk1"/>
                </a:solidFill>
              </a:rPr>
              <a:t>Shamm's</a:t>
            </a:r>
            <a:r>
              <a:rPr lang="en-US" sz="3000" b="1" dirty="0">
                <a:solidFill>
                  <a:schemeClr val="dk1"/>
                </a:solidFill>
              </a:rPr>
              <a:t> use of </a:t>
            </a:r>
            <a:r>
              <a:rPr lang="en-US" sz="3000" b="1" dirty="0" err="1">
                <a:solidFill>
                  <a:schemeClr val="dk1"/>
                </a:solidFill>
              </a:rPr>
              <a:t>blockchain</a:t>
            </a:r>
            <a:r>
              <a:rPr lang="en-US" sz="3000" b="1" dirty="0">
                <a:solidFill>
                  <a:schemeClr val="dk1"/>
                </a:solidFill>
              </a:rPr>
              <a:t> technology can provide increased transparency and security for both investors and creators. Smart contracts can automatically enforce crowdfunding campaign rules, such as release of funds only upon achieving campaign goals, ensuring that investors' funds are safeguarded and creators are held accountable for delivering on their promises. This can help mitigate risks and disputes between investors and creators, creating a more trustworthy and reliable crowdfunding ecosystem.</a:t>
            </a:r>
            <a:endParaRPr lang="en-US" sz="3000" b="1" dirty="0" smtClean="0">
              <a:solidFill>
                <a:schemeClr val="dk1"/>
              </a:solidFill>
            </a:endParaRPr>
          </a:p>
        </p:txBody>
      </p:sp>
      <p:pic>
        <p:nvPicPr>
          <p:cNvPr id="127" name="Google Shape;127;p7"/>
          <p:cNvPicPr preferRelativeResize="0"/>
          <p:nvPr/>
        </p:nvPicPr>
        <p:blipFill>
          <a:blip r:embed="rId4">
            <a:alphaModFix/>
          </a:blip>
          <a:stretch>
            <a:fillRect/>
          </a:stretch>
        </p:blipFill>
        <p:spPr>
          <a:xfrm>
            <a:off x="13555400" y="152400"/>
            <a:ext cx="3612700" cy="1300575"/>
          </a:xfrm>
          <a:prstGeom prst="rect">
            <a:avLst/>
          </a:prstGeom>
          <a:noFill/>
          <a:ln>
            <a:noFill/>
          </a:ln>
        </p:spPr>
      </p:pic>
    </p:spTree>
    <p:extLst>
      <p:ext uri="{BB962C8B-B14F-4D97-AF65-F5344CB8AC3E}">
        <p14:creationId xmlns:p14="http://schemas.microsoft.com/office/powerpoint/2010/main" val="376479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7"/>
          <p:cNvPicPr preferRelativeResize="0"/>
          <p:nvPr/>
        </p:nvPicPr>
        <p:blipFill rotWithShape="1">
          <a:blip r:embed="rId3">
            <a:alphaModFix/>
          </a:blip>
          <a:srcRect/>
          <a:stretch/>
        </p:blipFill>
        <p:spPr>
          <a:xfrm>
            <a:off x="0" y="0"/>
            <a:ext cx="18288000" cy="10287000"/>
          </a:xfrm>
          <a:prstGeom prst="rect">
            <a:avLst/>
          </a:prstGeom>
          <a:noFill/>
          <a:ln>
            <a:noFill/>
          </a:ln>
        </p:spPr>
      </p:pic>
      <p:sp>
        <p:nvSpPr>
          <p:cNvPr id="126" name="Google Shape;126;p7"/>
          <p:cNvSpPr txBox="1"/>
          <p:nvPr/>
        </p:nvSpPr>
        <p:spPr>
          <a:xfrm>
            <a:off x="677025" y="2050360"/>
            <a:ext cx="13653300" cy="6647943"/>
          </a:xfrm>
          <a:prstGeom prst="rect">
            <a:avLst/>
          </a:prstGeom>
          <a:noFill/>
          <a:ln>
            <a:noFill/>
          </a:ln>
        </p:spPr>
        <p:txBody>
          <a:bodyPr spcFirstLastPara="1" wrap="square" lIns="91425" tIns="91425" rIns="91425" bIns="91425" anchor="t" anchorCtr="0">
            <a:spAutoFit/>
          </a:bodyPr>
          <a:lstStyle/>
          <a:p>
            <a:pPr marL="457200" lvl="0" indent="-419100" algn="just">
              <a:spcAft>
                <a:spcPts val="2400"/>
              </a:spcAft>
              <a:buClr>
                <a:schemeClr val="dk1"/>
              </a:buClr>
              <a:buSzPts val="3000"/>
              <a:buFont typeface="Arial"/>
              <a:buChar char="●"/>
            </a:pPr>
            <a:r>
              <a:rPr lang="en-US" sz="3000" b="1" dirty="0" smtClean="0">
                <a:solidFill>
                  <a:schemeClr val="dk1"/>
                </a:solidFill>
              </a:rPr>
              <a:t>Disadvantages </a:t>
            </a:r>
            <a:r>
              <a:rPr lang="en-US" sz="3000" b="1" dirty="0">
                <a:solidFill>
                  <a:schemeClr val="dk1"/>
                </a:solidFill>
              </a:rPr>
              <a:t>of </a:t>
            </a:r>
            <a:r>
              <a:rPr lang="en-US" sz="3000" b="1" dirty="0" err="1" smtClean="0">
                <a:solidFill>
                  <a:schemeClr val="dk1"/>
                </a:solidFill>
              </a:rPr>
              <a:t>Shamm</a:t>
            </a:r>
            <a:r>
              <a:rPr lang="en-US" sz="3000" b="1" dirty="0" smtClean="0">
                <a:solidFill>
                  <a:schemeClr val="dk1"/>
                </a:solidFill>
              </a:rPr>
              <a:t>:</a:t>
            </a:r>
          </a:p>
          <a:p>
            <a:pPr marL="457200" lvl="2" indent="-419100" algn="just">
              <a:spcAft>
                <a:spcPts val="2400"/>
              </a:spcAft>
              <a:buClr>
                <a:schemeClr val="dk1"/>
              </a:buClr>
              <a:buSzPts val="3000"/>
              <a:buFont typeface="Arial"/>
              <a:buChar char="●"/>
            </a:pPr>
            <a:r>
              <a:rPr lang="en-US" sz="3000" b="1" dirty="0">
                <a:solidFill>
                  <a:schemeClr val="dk1"/>
                </a:solidFill>
              </a:rPr>
              <a:t>Limited Adoption: While </a:t>
            </a:r>
            <a:r>
              <a:rPr lang="en-US" sz="3000" b="1" dirty="0" err="1">
                <a:solidFill>
                  <a:schemeClr val="dk1"/>
                </a:solidFill>
              </a:rPr>
              <a:t>blockchain</a:t>
            </a:r>
            <a:r>
              <a:rPr lang="en-US" sz="3000" b="1" dirty="0">
                <a:solidFill>
                  <a:schemeClr val="dk1"/>
                </a:solidFill>
              </a:rPr>
              <a:t> technology offers several advantages, it is still a relatively new and emerging technology. The adoption of </a:t>
            </a:r>
            <a:r>
              <a:rPr lang="en-US" sz="3000" b="1" dirty="0" err="1">
                <a:solidFill>
                  <a:schemeClr val="dk1"/>
                </a:solidFill>
              </a:rPr>
              <a:t>blockchain</a:t>
            </a:r>
            <a:r>
              <a:rPr lang="en-US" sz="3000" b="1" dirty="0">
                <a:solidFill>
                  <a:schemeClr val="dk1"/>
                </a:solidFill>
              </a:rPr>
              <a:t>-based crowdfunding platforms may be limited, as some users may be unfamiliar with or hesitant to use </a:t>
            </a:r>
            <a:r>
              <a:rPr lang="en-US" sz="3000" b="1" dirty="0" err="1">
                <a:solidFill>
                  <a:schemeClr val="dk1"/>
                </a:solidFill>
              </a:rPr>
              <a:t>blockchain</a:t>
            </a:r>
            <a:r>
              <a:rPr lang="en-US" sz="3000" b="1" dirty="0">
                <a:solidFill>
                  <a:schemeClr val="dk1"/>
                </a:solidFill>
              </a:rPr>
              <a:t> technology for crowdfunding.</a:t>
            </a:r>
            <a:endParaRPr lang="en-US" sz="3000" b="1" dirty="0" smtClean="0">
              <a:solidFill>
                <a:schemeClr val="dk1"/>
              </a:solidFill>
            </a:endParaRPr>
          </a:p>
          <a:p>
            <a:pPr marL="457200" lvl="2" indent="-419100" algn="just">
              <a:spcAft>
                <a:spcPts val="2400"/>
              </a:spcAft>
              <a:buClr>
                <a:schemeClr val="dk1"/>
              </a:buClr>
              <a:buSzPts val="3000"/>
              <a:buFont typeface="Arial"/>
              <a:buChar char="●"/>
            </a:pPr>
            <a:r>
              <a:rPr lang="en-US" sz="3000" b="1" dirty="0">
                <a:solidFill>
                  <a:schemeClr val="dk1"/>
                </a:solidFill>
              </a:rPr>
              <a:t>Regulatory and Legal Challenges: Crowdfunding platforms, including </a:t>
            </a:r>
            <a:r>
              <a:rPr lang="en-US" sz="3000" b="1" dirty="0" err="1">
                <a:solidFill>
                  <a:schemeClr val="dk1"/>
                </a:solidFill>
              </a:rPr>
              <a:t>blockchain</a:t>
            </a:r>
            <a:r>
              <a:rPr lang="en-US" sz="3000" b="1" dirty="0">
                <a:solidFill>
                  <a:schemeClr val="dk1"/>
                </a:solidFill>
              </a:rPr>
              <a:t>-based ones, are subject to various regulatory frameworks and legal requirements in different jurisdictions. Compliance with these regulations, such as anti-money laundering (AML) and know-your-customer (KYC) requirements, can pose challenges and may require additional resources and efforts to ensure legal compliance.</a:t>
            </a:r>
            <a:endParaRPr lang="en-US" sz="3000" b="1" dirty="0" smtClean="0">
              <a:solidFill>
                <a:schemeClr val="dk1"/>
              </a:solidFill>
            </a:endParaRPr>
          </a:p>
        </p:txBody>
      </p:sp>
      <p:pic>
        <p:nvPicPr>
          <p:cNvPr id="127" name="Google Shape;127;p7"/>
          <p:cNvPicPr preferRelativeResize="0"/>
          <p:nvPr/>
        </p:nvPicPr>
        <p:blipFill>
          <a:blip r:embed="rId4">
            <a:alphaModFix/>
          </a:blip>
          <a:stretch>
            <a:fillRect/>
          </a:stretch>
        </p:blipFill>
        <p:spPr>
          <a:xfrm>
            <a:off x="13555400" y="152400"/>
            <a:ext cx="3612700" cy="1300575"/>
          </a:xfrm>
          <a:prstGeom prst="rect">
            <a:avLst/>
          </a:prstGeom>
          <a:noFill/>
          <a:ln>
            <a:noFill/>
          </a:ln>
        </p:spPr>
      </p:pic>
    </p:spTree>
    <p:extLst>
      <p:ext uri="{BB962C8B-B14F-4D97-AF65-F5344CB8AC3E}">
        <p14:creationId xmlns:p14="http://schemas.microsoft.com/office/powerpoint/2010/main" val="4181595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8"/>
          <p:cNvPicPr preferRelativeResize="0"/>
          <p:nvPr/>
        </p:nvPicPr>
        <p:blipFill rotWithShape="1">
          <a:blip r:embed="rId3">
            <a:alphaModFix/>
          </a:blip>
          <a:srcRect/>
          <a:stretch/>
        </p:blipFill>
        <p:spPr>
          <a:xfrm>
            <a:off x="0" y="0"/>
            <a:ext cx="18288000" cy="10287000"/>
          </a:xfrm>
          <a:prstGeom prst="rect">
            <a:avLst/>
          </a:prstGeom>
          <a:noFill/>
          <a:ln>
            <a:noFill/>
          </a:ln>
        </p:spPr>
      </p:pic>
      <p:sp>
        <p:nvSpPr>
          <p:cNvPr id="133" name="Google Shape;133;p8"/>
          <p:cNvSpPr txBox="1"/>
          <p:nvPr/>
        </p:nvSpPr>
        <p:spPr>
          <a:xfrm>
            <a:off x="677025" y="1711350"/>
            <a:ext cx="3723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chemeClr val="dk1"/>
                </a:solidFill>
                <a:latin typeface="Arial"/>
                <a:ea typeface="Arial"/>
                <a:cs typeface="Arial"/>
                <a:sym typeface="Arial"/>
              </a:rPr>
              <a:t>Conclusion:</a:t>
            </a:r>
            <a:endParaRPr sz="3600" b="1" i="0" u="none" strike="noStrike" cap="none">
              <a:solidFill>
                <a:schemeClr val="dk1"/>
              </a:solidFill>
              <a:latin typeface="Arial"/>
              <a:ea typeface="Arial"/>
              <a:cs typeface="Arial"/>
              <a:sym typeface="Arial"/>
            </a:endParaRPr>
          </a:p>
        </p:txBody>
      </p:sp>
      <p:sp>
        <p:nvSpPr>
          <p:cNvPr id="134" name="Google Shape;134;p8"/>
          <p:cNvSpPr txBox="1"/>
          <p:nvPr/>
        </p:nvSpPr>
        <p:spPr>
          <a:xfrm>
            <a:off x="677025" y="2546016"/>
            <a:ext cx="14658225" cy="6647943"/>
          </a:xfrm>
          <a:prstGeom prst="rect">
            <a:avLst/>
          </a:prstGeom>
          <a:noFill/>
          <a:ln>
            <a:noFill/>
          </a:ln>
        </p:spPr>
        <p:txBody>
          <a:bodyPr spcFirstLastPara="1" wrap="square" lIns="91425" tIns="91425" rIns="91425" bIns="91425" anchor="t" anchorCtr="0">
            <a:spAutoFit/>
          </a:bodyPr>
          <a:lstStyle/>
          <a:p>
            <a:pPr marL="457200" lvl="0" indent="-419100" algn="just">
              <a:buClr>
                <a:schemeClr val="dk1"/>
              </a:buClr>
              <a:buSzPts val="3000"/>
              <a:buFont typeface="Arial"/>
              <a:buChar char="●"/>
            </a:pPr>
            <a:r>
              <a:rPr lang="en-US" sz="3000" b="1" dirty="0">
                <a:solidFill>
                  <a:schemeClr val="dk1"/>
                </a:solidFill>
              </a:rPr>
              <a:t>In conclusion, </a:t>
            </a:r>
            <a:r>
              <a:rPr lang="en-US" sz="3000" b="1" dirty="0" err="1">
                <a:solidFill>
                  <a:schemeClr val="dk1"/>
                </a:solidFill>
              </a:rPr>
              <a:t>Shamm</a:t>
            </a:r>
            <a:r>
              <a:rPr lang="en-US" sz="3000" b="1" dirty="0">
                <a:solidFill>
                  <a:schemeClr val="dk1"/>
                </a:solidFill>
              </a:rPr>
              <a:t> - The </a:t>
            </a:r>
            <a:r>
              <a:rPr lang="en-US" sz="3000" b="1" dirty="0" err="1">
                <a:solidFill>
                  <a:schemeClr val="dk1"/>
                </a:solidFill>
              </a:rPr>
              <a:t>Blockchain</a:t>
            </a:r>
            <a:r>
              <a:rPr lang="en-US" sz="3000" b="1" dirty="0">
                <a:solidFill>
                  <a:schemeClr val="dk1"/>
                </a:solidFill>
              </a:rPr>
              <a:t>-Powered Crowdfunding Platform offers a novel solution to the challenges of traditional crowdfunding platforms by leveraging </a:t>
            </a:r>
            <a:r>
              <a:rPr lang="en-US" sz="3000" b="1" dirty="0" err="1">
                <a:solidFill>
                  <a:schemeClr val="dk1"/>
                </a:solidFill>
              </a:rPr>
              <a:t>blockchain</a:t>
            </a:r>
            <a:r>
              <a:rPr lang="en-US" sz="3000" b="1" dirty="0">
                <a:solidFill>
                  <a:schemeClr val="dk1"/>
                </a:solidFill>
              </a:rPr>
              <a:t> technology for increased transparency, security, and trust. Through the use of smart contracts, </a:t>
            </a:r>
            <a:r>
              <a:rPr lang="en-US" sz="3000" b="1" dirty="0" err="1">
                <a:solidFill>
                  <a:schemeClr val="dk1"/>
                </a:solidFill>
              </a:rPr>
              <a:t>Shamm</a:t>
            </a:r>
            <a:r>
              <a:rPr lang="en-US" sz="3000" b="1" dirty="0">
                <a:solidFill>
                  <a:schemeClr val="dk1"/>
                </a:solidFill>
              </a:rPr>
              <a:t> aims to create a more reliable and accountable crowdfunding ecosystem that benefits both investors and creators. While there are potential advantages in terms of decentralized fundraising, enhanced transparency, and safeguarding of funds, there are also challenges such as scalability, regulatory compliance, and user adoption. As with any emerging technology, there are risks and limitations that need to be carefully considered and addressed. Nevertheless, with proper planning, strategy, and execution, </a:t>
            </a:r>
            <a:r>
              <a:rPr lang="en-US" sz="3000" b="1" dirty="0" err="1">
                <a:solidFill>
                  <a:schemeClr val="dk1"/>
                </a:solidFill>
              </a:rPr>
              <a:t>Shamm</a:t>
            </a:r>
            <a:r>
              <a:rPr lang="en-US" sz="3000" b="1" dirty="0">
                <a:solidFill>
                  <a:schemeClr val="dk1"/>
                </a:solidFill>
              </a:rPr>
              <a:t> has the potential to revolutionize the crowdfunding landscape and provide new opportunities for fundraising and innovation in the </a:t>
            </a:r>
            <a:r>
              <a:rPr lang="en-US" sz="3000" b="1" dirty="0" err="1">
                <a:solidFill>
                  <a:schemeClr val="dk1"/>
                </a:solidFill>
              </a:rPr>
              <a:t>blockchain</a:t>
            </a:r>
            <a:r>
              <a:rPr lang="en-US" sz="3000" b="1" dirty="0">
                <a:solidFill>
                  <a:schemeClr val="dk1"/>
                </a:solidFill>
              </a:rPr>
              <a:t> era.</a:t>
            </a:r>
            <a:endParaRPr sz="3000" b="1" i="0" u="none" strike="noStrike" cap="none" dirty="0">
              <a:solidFill>
                <a:schemeClr val="dk1"/>
              </a:solidFill>
              <a:latin typeface="Arial"/>
              <a:ea typeface="Arial"/>
              <a:cs typeface="Arial"/>
              <a:sym typeface="Arial"/>
            </a:endParaRPr>
          </a:p>
        </p:txBody>
      </p:sp>
      <p:pic>
        <p:nvPicPr>
          <p:cNvPr id="135" name="Google Shape;135;p8"/>
          <p:cNvPicPr preferRelativeResize="0"/>
          <p:nvPr/>
        </p:nvPicPr>
        <p:blipFill>
          <a:blip r:embed="rId4">
            <a:alphaModFix/>
          </a:blip>
          <a:stretch>
            <a:fillRect/>
          </a:stretch>
        </p:blipFill>
        <p:spPr>
          <a:xfrm>
            <a:off x="13555400" y="152400"/>
            <a:ext cx="3612700" cy="130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9"/>
          <p:cNvPicPr preferRelativeResize="0"/>
          <p:nvPr/>
        </p:nvPicPr>
        <p:blipFill rotWithShape="1">
          <a:blip r:embed="rId3">
            <a:alphaModFix/>
          </a:blip>
          <a:srcRect/>
          <a:stretch/>
        </p:blipFill>
        <p:spPr>
          <a:xfrm>
            <a:off x="0" y="0"/>
            <a:ext cx="18288000" cy="10287000"/>
          </a:xfrm>
          <a:prstGeom prst="rect">
            <a:avLst/>
          </a:prstGeom>
          <a:noFill/>
          <a:ln>
            <a:noFill/>
          </a:ln>
        </p:spPr>
      </p:pic>
      <p:sp>
        <p:nvSpPr>
          <p:cNvPr id="141" name="Google Shape;141;p9"/>
          <p:cNvSpPr txBox="1"/>
          <p:nvPr/>
        </p:nvSpPr>
        <p:spPr>
          <a:xfrm>
            <a:off x="677025" y="1711350"/>
            <a:ext cx="5077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chemeClr val="dk1"/>
                </a:solidFill>
                <a:latin typeface="Arial"/>
                <a:ea typeface="Arial"/>
                <a:cs typeface="Arial"/>
                <a:sym typeface="Arial"/>
              </a:rPr>
              <a:t>References:</a:t>
            </a:r>
            <a:endParaRPr sz="3600" b="1" i="0" u="none" strike="noStrike" cap="none">
              <a:solidFill>
                <a:schemeClr val="dk1"/>
              </a:solidFill>
              <a:latin typeface="Arial"/>
              <a:ea typeface="Arial"/>
              <a:cs typeface="Arial"/>
              <a:sym typeface="Arial"/>
            </a:endParaRPr>
          </a:p>
        </p:txBody>
      </p:sp>
      <p:sp>
        <p:nvSpPr>
          <p:cNvPr id="142" name="Google Shape;142;p9"/>
          <p:cNvSpPr txBox="1"/>
          <p:nvPr/>
        </p:nvSpPr>
        <p:spPr>
          <a:xfrm>
            <a:off x="677025" y="2877350"/>
            <a:ext cx="13653300" cy="5416837"/>
          </a:xfrm>
          <a:prstGeom prst="rect">
            <a:avLst/>
          </a:prstGeom>
          <a:noFill/>
          <a:ln>
            <a:noFill/>
          </a:ln>
        </p:spPr>
        <p:txBody>
          <a:bodyPr spcFirstLastPara="1" wrap="square" lIns="91425" tIns="91425" rIns="91425" bIns="91425" anchor="t" anchorCtr="0">
            <a:spAutoFit/>
          </a:bodyPr>
          <a:lstStyle/>
          <a:p>
            <a:pPr marL="457200" lvl="0" indent="-419100" algn="just">
              <a:spcAft>
                <a:spcPts val="2800"/>
              </a:spcAft>
              <a:buClr>
                <a:schemeClr val="dk1"/>
              </a:buClr>
              <a:buSzPts val="3000"/>
              <a:buFont typeface="Arial"/>
              <a:buChar char="●"/>
            </a:pPr>
            <a:r>
              <a:rPr lang="en-US" sz="3000" b="1" dirty="0">
                <a:solidFill>
                  <a:schemeClr val="dk1"/>
                </a:solidFill>
              </a:rPr>
              <a:t>Crowdfunding 2015 Survey Responses Report </a:t>
            </a:r>
            <a:r>
              <a:rPr lang="en-US" sz="3000" b="1" dirty="0" smtClean="0">
                <a:solidFill>
                  <a:schemeClr val="dk1"/>
                </a:solidFill>
              </a:rPr>
              <a:t>by </a:t>
            </a:r>
            <a:r>
              <a:rPr lang="en-US" sz="3000" b="1" dirty="0">
                <a:solidFill>
                  <a:schemeClr val="dk1"/>
                </a:solidFill>
              </a:rPr>
              <a:t>The Board Of The International Organization Of Securities Commissions (</a:t>
            </a:r>
            <a:r>
              <a:rPr lang="en-US" sz="3000" b="1" dirty="0">
                <a:solidFill>
                  <a:schemeClr val="dk1"/>
                </a:solidFill>
                <a:hlinkClick r:id="rId4"/>
              </a:rPr>
              <a:t>https://www.iosco.org/library/pubdocs/pdf/IOSCOPD520.pdf</a:t>
            </a:r>
            <a:r>
              <a:rPr lang="en-US" sz="3000" b="1" dirty="0" smtClean="0">
                <a:solidFill>
                  <a:schemeClr val="dk1"/>
                </a:solidFill>
              </a:rPr>
              <a:t>)</a:t>
            </a:r>
          </a:p>
          <a:p>
            <a:pPr marL="457200" lvl="0" indent="-419100" algn="just">
              <a:spcAft>
                <a:spcPts val="2800"/>
              </a:spcAft>
              <a:buClr>
                <a:schemeClr val="dk1"/>
              </a:buClr>
              <a:buSzPts val="3000"/>
              <a:buFont typeface="Arial"/>
              <a:buChar char="●"/>
            </a:pPr>
            <a:r>
              <a:rPr lang="en-US" sz="3000" b="1" dirty="0">
                <a:solidFill>
                  <a:schemeClr val="dk1"/>
                </a:solidFill>
              </a:rPr>
              <a:t>Collaborative: Crowdfunding </a:t>
            </a:r>
            <a:r>
              <a:rPr lang="en-US" sz="3000" b="1" dirty="0" smtClean="0">
                <a:solidFill>
                  <a:schemeClr val="dk1"/>
                </a:solidFill>
              </a:rPr>
              <a:t>platforms by </a:t>
            </a:r>
            <a:r>
              <a:rPr lang="en-US" sz="3000" b="1" dirty="0">
                <a:solidFill>
                  <a:schemeClr val="dk1"/>
                </a:solidFill>
              </a:rPr>
              <a:t>Pew Research Center (</a:t>
            </a:r>
            <a:r>
              <a:rPr lang="en-US" sz="3000" b="1" dirty="0">
                <a:solidFill>
                  <a:schemeClr val="dk1"/>
                </a:solidFill>
                <a:hlinkClick r:id="rId5"/>
              </a:rPr>
              <a:t>https://www.pewresearch.org/internet/2016/05/19/collaborative-crowdfunding-platforms</a:t>
            </a:r>
            <a:r>
              <a:rPr lang="en-US" sz="3000" b="1" dirty="0" smtClean="0">
                <a:solidFill>
                  <a:schemeClr val="dk1"/>
                </a:solidFill>
                <a:hlinkClick r:id="rId5"/>
              </a:rPr>
              <a:t>/</a:t>
            </a:r>
            <a:r>
              <a:rPr lang="en-US" sz="3000" b="1" dirty="0" smtClean="0">
                <a:solidFill>
                  <a:schemeClr val="dk1"/>
                </a:solidFill>
              </a:rPr>
              <a:t>)</a:t>
            </a:r>
          </a:p>
          <a:p>
            <a:pPr marL="457200" lvl="0" indent="-419100" algn="just">
              <a:spcAft>
                <a:spcPts val="2800"/>
              </a:spcAft>
              <a:buClr>
                <a:schemeClr val="dk1"/>
              </a:buClr>
              <a:buSzPts val="3000"/>
              <a:buFont typeface="Arial"/>
              <a:buChar char="●"/>
            </a:pPr>
            <a:r>
              <a:rPr lang="en-US" sz="3000" b="1" dirty="0">
                <a:solidFill>
                  <a:schemeClr val="dk1"/>
                </a:solidFill>
              </a:rPr>
              <a:t>Star Citizen Interactive Funding Dashboard (https://robertsspaceindustries.com/community-hub/post/interactive-funding-dashboard-dsd2wiwuykwjg)</a:t>
            </a:r>
          </a:p>
        </p:txBody>
      </p:sp>
      <p:pic>
        <p:nvPicPr>
          <p:cNvPr id="143" name="Google Shape;143;p9"/>
          <p:cNvPicPr preferRelativeResize="0"/>
          <p:nvPr/>
        </p:nvPicPr>
        <p:blipFill>
          <a:blip r:embed="rId6">
            <a:alphaModFix/>
          </a:blip>
          <a:stretch>
            <a:fillRect/>
          </a:stretch>
        </p:blipFill>
        <p:spPr>
          <a:xfrm>
            <a:off x="13555400" y="152400"/>
            <a:ext cx="3612700" cy="1300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10"/>
          <p:cNvPicPr preferRelativeResize="0"/>
          <p:nvPr/>
        </p:nvPicPr>
        <p:blipFill rotWithShape="1">
          <a:blip r:embed="rId3">
            <a:alphaModFix/>
          </a:blip>
          <a:srcRect/>
          <a:stretch/>
        </p:blipFill>
        <p:spPr>
          <a:xfrm>
            <a:off x="0" y="0"/>
            <a:ext cx="18288000" cy="10287000"/>
          </a:xfrm>
          <a:prstGeom prst="rect">
            <a:avLst/>
          </a:prstGeom>
          <a:noFill/>
          <a:ln>
            <a:noFill/>
          </a:ln>
        </p:spPr>
      </p:pic>
      <p:sp>
        <p:nvSpPr>
          <p:cNvPr id="149" name="Google Shape;149;p10"/>
          <p:cNvSpPr txBox="1"/>
          <p:nvPr/>
        </p:nvSpPr>
        <p:spPr>
          <a:xfrm>
            <a:off x="3253475" y="4312350"/>
            <a:ext cx="6789000" cy="172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0"/>
              <a:buFont typeface="Arial"/>
              <a:buNone/>
            </a:pPr>
            <a:r>
              <a:rPr lang="en" sz="10000" b="1" i="0" u="none" strike="noStrike" cap="none">
                <a:solidFill>
                  <a:srgbClr val="00425D"/>
                </a:solidFill>
                <a:latin typeface="Arial"/>
                <a:ea typeface="Arial"/>
                <a:cs typeface="Arial"/>
                <a:sym typeface="Arial"/>
              </a:rPr>
              <a:t>Thank You</a:t>
            </a:r>
            <a:endParaRPr sz="100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g1e69a032673_0_2"/>
          <p:cNvPicPr preferRelativeResize="0"/>
          <p:nvPr/>
        </p:nvPicPr>
        <p:blipFill rotWithShape="1">
          <a:blip r:embed="rId3">
            <a:alphaModFix/>
          </a:blip>
          <a:srcRect/>
          <a:stretch/>
        </p:blipFill>
        <p:spPr>
          <a:xfrm>
            <a:off x="1" y="0"/>
            <a:ext cx="18288000" cy="10287000"/>
          </a:xfrm>
          <a:prstGeom prst="rect">
            <a:avLst/>
          </a:prstGeom>
          <a:noFill/>
          <a:ln>
            <a:noFill/>
          </a:ln>
        </p:spPr>
      </p:pic>
      <p:sp>
        <p:nvSpPr>
          <p:cNvPr id="66" name="Google Shape;66;g1e69a032673_0_2"/>
          <p:cNvSpPr txBox="1"/>
          <p:nvPr/>
        </p:nvSpPr>
        <p:spPr>
          <a:xfrm>
            <a:off x="6652050" y="369575"/>
            <a:ext cx="49839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 sz="4000" b="1">
                <a:solidFill>
                  <a:schemeClr val="dk1"/>
                </a:solidFill>
              </a:rPr>
              <a:t>Team Members</a:t>
            </a:r>
            <a:endParaRPr sz="4000" b="1" i="0" u="none" strike="noStrike" cap="none">
              <a:solidFill>
                <a:schemeClr val="dk1"/>
              </a:solidFill>
              <a:latin typeface="Arial"/>
              <a:ea typeface="Arial"/>
              <a:cs typeface="Arial"/>
              <a:sym typeface="Arial"/>
            </a:endParaRPr>
          </a:p>
        </p:txBody>
      </p:sp>
      <p:sp>
        <p:nvSpPr>
          <p:cNvPr id="68" name="Google Shape;68;g1e69a032673_0_2"/>
          <p:cNvSpPr txBox="1"/>
          <p:nvPr/>
        </p:nvSpPr>
        <p:spPr>
          <a:xfrm>
            <a:off x="1759400" y="1910450"/>
            <a:ext cx="167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0" name="Google Shape;70;g1e69a032673_0_2"/>
          <p:cNvSpPr txBox="1"/>
          <p:nvPr/>
        </p:nvSpPr>
        <p:spPr>
          <a:xfrm>
            <a:off x="5223300" y="6058525"/>
            <a:ext cx="2857500" cy="677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dirty="0" smtClean="0">
                <a:solidFill>
                  <a:srgbClr val="000000"/>
                </a:solidFill>
                <a:latin typeface="Montserrat SemiBold"/>
                <a:ea typeface="Montserrat SemiBold"/>
                <a:cs typeface="Montserrat SemiBold"/>
                <a:sym typeface="Montserrat SemiBold"/>
              </a:rPr>
              <a:t>Shahiq Zaidi</a:t>
            </a:r>
            <a:endParaRPr sz="1800" b="0" i="0" u="none" strike="noStrike" cap="none" dirty="0" smtClean="0">
              <a:solidFill>
                <a:srgbClr val="000000"/>
              </a:solidFill>
              <a:latin typeface="Montserrat SemiBold"/>
              <a:ea typeface="Montserrat SemiBold"/>
              <a:cs typeface="Montserrat SemiBold"/>
              <a:sym typeface="Montserrat SemiBold"/>
            </a:endParaRPr>
          </a:p>
          <a:p>
            <a:pPr marL="0" marR="0" lvl="0" indent="0" algn="ctr" rtl="0">
              <a:lnSpc>
                <a:spcPct val="100000"/>
              </a:lnSpc>
              <a:spcBef>
                <a:spcPts val="0"/>
              </a:spcBef>
              <a:spcAft>
                <a:spcPts val="0"/>
              </a:spcAft>
              <a:buClr>
                <a:srgbClr val="000000"/>
              </a:buClr>
              <a:buSzPts val="1200"/>
              <a:buFont typeface="Arial"/>
              <a:buNone/>
            </a:pPr>
            <a:r>
              <a:rPr lang="en" dirty="0" smtClean="0">
                <a:latin typeface="Montserrat Medium"/>
                <a:ea typeface="Montserrat Medium"/>
                <a:cs typeface="Montserrat Medium"/>
                <a:sym typeface="Montserrat Medium"/>
              </a:rPr>
              <a:t>Developer</a:t>
            </a:r>
            <a:endParaRPr b="0" i="0" u="none" strike="noStrike" cap="none" dirty="0">
              <a:solidFill>
                <a:srgbClr val="000000"/>
              </a:solidFill>
              <a:latin typeface="Montserrat Medium"/>
              <a:ea typeface="Montserrat Medium"/>
              <a:cs typeface="Montserrat Medium"/>
              <a:sym typeface="Montserrat Medium"/>
            </a:endParaRPr>
          </a:p>
        </p:txBody>
      </p:sp>
      <p:sp>
        <p:nvSpPr>
          <p:cNvPr id="71" name="Google Shape;71;g1e69a032673_0_2"/>
          <p:cNvSpPr txBox="1"/>
          <p:nvPr/>
        </p:nvSpPr>
        <p:spPr>
          <a:xfrm>
            <a:off x="9179750" y="6058525"/>
            <a:ext cx="2857500" cy="677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800" b="0" i="0" u="none" strike="noStrike" cap="none" dirty="0" smtClean="0">
                <a:solidFill>
                  <a:srgbClr val="000000"/>
                </a:solidFill>
                <a:latin typeface="Montserrat SemiBold"/>
                <a:ea typeface="Montserrat SemiBold"/>
                <a:cs typeface="Montserrat SemiBold"/>
                <a:sym typeface="Montserrat SemiBold"/>
              </a:rPr>
              <a:t>Ammar Bajwa</a:t>
            </a:r>
            <a:endParaRPr sz="1800" b="0" i="0" u="none" strike="noStrike" cap="none" dirty="0">
              <a:solidFill>
                <a:srgbClr val="000000"/>
              </a:solidFill>
              <a:latin typeface="Montserrat SemiBold"/>
              <a:ea typeface="Montserrat SemiBold"/>
              <a:cs typeface="Montserrat SemiBold"/>
              <a:sym typeface="Montserrat SemiBold"/>
            </a:endParaRPr>
          </a:p>
          <a:p>
            <a:pPr marL="0" marR="0" lvl="0" indent="0" algn="ctr" rtl="0">
              <a:lnSpc>
                <a:spcPct val="100000"/>
              </a:lnSpc>
              <a:spcBef>
                <a:spcPts val="0"/>
              </a:spcBef>
              <a:spcAft>
                <a:spcPts val="0"/>
              </a:spcAft>
              <a:buClr>
                <a:srgbClr val="000000"/>
              </a:buClr>
              <a:buSzPts val="1200"/>
              <a:buFont typeface="Arial"/>
              <a:buNone/>
            </a:pPr>
            <a:r>
              <a:rPr lang="en" b="0" i="0" u="none" strike="noStrike" cap="none" dirty="0" smtClean="0">
                <a:solidFill>
                  <a:srgbClr val="000000"/>
                </a:solidFill>
                <a:latin typeface="Montserrat Medium"/>
                <a:ea typeface="Montserrat Medium"/>
                <a:cs typeface="Montserrat Medium"/>
                <a:sym typeface="Montserrat Medium"/>
              </a:rPr>
              <a:t>Team lead and Developer</a:t>
            </a:r>
            <a:endParaRPr b="0" i="0" u="none" strike="noStrike" cap="none" dirty="0">
              <a:solidFill>
                <a:srgbClr val="000000"/>
              </a:solidFill>
              <a:latin typeface="Montserrat Medium"/>
              <a:ea typeface="Montserrat Medium"/>
              <a:cs typeface="Montserrat Medium"/>
              <a:sym typeface="Montserrat Medium"/>
            </a:endParaRPr>
          </a:p>
        </p:txBody>
      </p:sp>
      <p:pic>
        <p:nvPicPr>
          <p:cNvPr id="77" name="Google Shape;77;g1e69a032673_0_2"/>
          <p:cNvPicPr preferRelativeResize="0"/>
          <p:nvPr/>
        </p:nvPicPr>
        <p:blipFill rotWithShape="1">
          <a:blip r:embed="rId4">
            <a:alphaModFix/>
          </a:blip>
          <a:srcRect l="3917" r="3917"/>
          <a:stretch/>
        </p:blipFill>
        <p:spPr>
          <a:xfrm>
            <a:off x="9276500" y="3415550"/>
            <a:ext cx="2599500" cy="2600400"/>
          </a:xfrm>
          <a:prstGeom prst="ellipse">
            <a:avLst/>
          </a:prstGeom>
          <a:noFill/>
          <a:ln>
            <a:noFill/>
          </a:ln>
          <a:effectLst>
            <a:outerShdw blurRad="85725" dist="19050" dir="7800000" algn="bl" rotWithShape="0">
              <a:srgbClr val="000000">
                <a:alpha val="38820"/>
              </a:srgbClr>
            </a:outerShdw>
          </a:effectLst>
        </p:spPr>
      </p:pic>
      <p:pic>
        <p:nvPicPr>
          <p:cNvPr id="78" name="Google Shape;78;g1e69a032673_0_2"/>
          <p:cNvPicPr preferRelativeResize="0"/>
          <p:nvPr/>
        </p:nvPicPr>
        <p:blipFill rotWithShape="1">
          <a:blip r:embed="rId4">
            <a:alphaModFix/>
          </a:blip>
          <a:srcRect l="3917" r="3917"/>
          <a:stretch/>
        </p:blipFill>
        <p:spPr>
          <a:xfrm>
            <a:off x="5352300" y="3329400"/>
            <a:ext cx="2599500" cy="2600400"/>
          </a:xfrm>
          <a:prstGeom prst="ellipse">
            <a:avLst/>
          </a:prstGeom>
          <a:noFill/>
          <a:ln>
            <a:noFill/>
          </a:ln>
          <a:effectLst>
            <a:outerShdw blurRad="85725" dist="19050" dir="7800000" algn="bl" rotWithShape="0">
              <a:srgbClr val="000000">
                <a:alpha val="38820"/>
              </a:srgbClr>
            </a:outerShdw>
          </a:effectLst>
        </p:spPr>
      </p:pic>
      <p:pic>
        <p:nvPicPr>
          <p:cNvPr id="79" name="Google Shape;79;g1e69a032673_0_2"/>
          <p:cNvPicPr preferRelativeResize="0"/>
          <p:nvPr/>
        </p:nvPicPr>
        <p:blipFill>
          <a:blip r:embed="rId5">
            <a:alphaModFix/>
          </a:blip>
          <a:stretch>
            <a:fillRect/>
          </a:stretch>
        </p:blipFill>
        <p:spPr>
          <a:xfrm>
            <a:off x="13555400" y="152400"/>
            <a:ext cx="3612700" cy="130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2"/>
          <p:cNvPicPr preferRelativeResize="0"/>
          <p:nvPr/>
        </p:nvPicPr>
        <p:blipFill rotWithShape="1">
          <a:blip r:embed="rId3">
            <a:alphaModFix/>
          </a:blip>
          <a:srcRect/>
          <a:stretch/>
        </p:blipFill>
        <p:spPr>
          <a:xfrm>
            <a:off x="1" y="0"/>
            <a:ext cx="18288000" cy="10287000"/>
          </a:xfrm>
          <a:prstGeom prst="rect">
            <a:avLst/>
          </a:prstGeom>
          <a:noFill/>
          <a:ln>
            <a:noFill/>
          </a:ln>
        </p:spPr>
      </p:pic>
      <p:sp>
        <p:nvSpPr>
          <p:cNvPr id="85" name="Google Shape;85;p2"/>
          <p:cNvSpPr txBox="1"/>
          <p:nvPr/>
        </p:nvSpPr>
        <p:spPr>
          <a:xfrm>
            <a:off x="677025" y="1711350"/>
            <a:ext cx="49839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 sz="4000" b="1" i="0" u="none" strike="noStrike" cap="none">
                <a:solidFill>
                  <a:schemeClr val="dk1"/>
                </a:solidFill>
                <a:latin typeface="Arial"/>
                <a:ea typeface="Arial"/>
                <a:cs typeface="Arial"/>
                <a:sym typeface="Arial"/>
              </a:rPr>
              <a:t>Problem Statement:</a:t>
            </a:r>
            <a:endParaRPr sz="4000" b="1" i="0" u="none" strike="noStrike" cap="none">
              <a:solidFill>
                <a:schemeClr val="dk1"/>
              </a:solidFill>
              <a:latin typeface="Arial"/>
              <a:ea typeface="Arial"/>
              <a:cs typeface="Arial"/>
              <a:sym typeface="Arial"/>
            </a:endParaRPr>
          </a:p>
        </p:txBody>
      </p:sp>
      <p:sp>
        <p:nvSpPr>
          <p:cNvPr id="86" name="Google Shape;86;p2"/>
          <p:cNvSpPr txBox="1"/>
          <p:nvPr/>
        </p:nvSpPr>
        <p:spPr>
          <a:xfrm>
            <a:off x="677025" y="2877350"/>
            <a:ext cx="13653300" cy="5724614"/>
          </a:xfrm>
          <a:prstGeom prst="rect">
            <a:avLst/>
          </a:prstGeom>
          <a:noFill/>
          <a:ln>
            <a:noFill/>
          </a:ln>
        </p:spPr>
        <p:txBody>
          <a:bodyPr spcFirstLastPara="1" wrap="square" lIns="91425" tIns="91425" rIns="91425" bIns="91425" anchor="t" anchorCtr="0">
            <a:spAutoFit/>
          </a:bodyPr>
          <a:lstStyle/>
          <a:p>
            <a:pPr marL="457200" lvl="0" indent="-419100" algn="just">
              <a:buClr>
                <a:schemeClr val="dk1"/>
              </a:buClr>
              <a:buSzPts val="3000"/>
              <a:buFont typeface="Arial"/>
              <a:buChar char="●"/>
            </a:pPr>
            <a:r>
              <a:rPr lang="en-US" sz="3000" b="1" dirty="0">
                <a:solidFill>
                  <a:schemeClr val="dk1"/>
                </a:solidFill>
              </a:rPr>
              <a:t>Traditional crowdfunding platforms lack transparency, security, and trust, leading to challenges in verifying the legitimacy of projects and protecting the interests of both investors and fundraisers. Additionally, existing crowdfunding platforms often have high fees and limited access, hindering the participation of certain individuals and communities. These limitations create barriers to entry and hinder the potential for innovative ideas and projects to receive adequate funding. There is a need for a </a:t>
            </a:r>
            <a:r>
              <a:rPr lang="en-US" sz="3000" b="1" dirty="0" err="1">
                <a:solidFill>
                  <a:schemeClr val="dk1"/>
                </a:solidFill>
              </a:rPr>
              <a:t>blockchain</a:t>
            </a:r>
            <a:r>
              <a:rPr lang="en-US" sz="3000" b="1" dirty="0">
                <a:solidFill>
                  <a:schemeClr val="dk1"/>
                </a:solidFill>
              </a:rPr>
              <a:t>-based crowdfunding platform that addresses these issues by providing a transparent, secure, and accessible solution that fosters trust among stakeholders, promotes inclusivity, and empowers individuals and communities to invest in the future they believe in.</a:t>
            </a:r>
            <a:endParaRPr sz="3000" b="1" i="0" u="none" strike="noStrike" cap="none" dirty="0">
              <a:solidFill>
                <a:schemeClr val="dk1"/>
              </a:solidFill>
              <a:latin typeface="Arial"/>
              <a:ea typeface="Arial"/>
              <a:cs typeface="Arial"/>
              <a:sym typeface="Arial"/>
            </a:endParaRPr>
          </a:p>
        </p:txBody>
      </p:sp>
      <p:pic>
        <p:nvPicPr>
          <p:cNvPr id="87" name="Google Shape;87;p2"/>
          <p:cNvPicPr preferRelativeResize="0"/>
          <p:nvPr/>
        </p:nvPicPr>
        <p:blipFill>
          <a:blip r:embed="rId4">
            <a:alphaModFix/>
          </a:blip>
          <a:stretch>
            <a:fillRect/>
          </a:stretch>
        </p:blipFill>
        <p:spPr>
          <a:xfrm>
            <a:off x="13555400" y="152400"/>
            <a:ext cx="3612700" cy="130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3"/>
          <p:cNvPicPr preferRelativeResize="0"/>
          <p:nvPr/>
        </p:nvPicPr>
        <p:blipFill rotWithShape="1">
          <a:blip r:embed="rId3">
            <a:alphaModFix/>
          </a:blip>
          <a:srcRect/>
          <a:stretch/>
        </p:blipFill>
        <p:spPr>
          <a:xfrm>
            <a:off x="-1" y="0"/>
            <a:ext cx="18288000" cy="10287000"/>
          </a:xfrm>
          <a:prstGeom prst="rect">
            <a:avLst/>
          </a:prstGeom>
          <a:noFill/>
          <a:ln>
            <a:noFill/>
          </a:ln>
        </p:spPr>
      </p:pic>
      <p:sp>
        <p:nvSpPr>
          <p:cNvPr id="93" name="Google Shape;93;p3"/>
          <p:cNvSpPr txBox="1"/>
          <p:nvPr/>
        </p:nvSpPr>
        <p:spPr>
          <a:xfrm>
            <a:off x="677025" y="1711350"/>
            <a:ext cx="4588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 sz="4000" b="1" i="0" u="none" strike="noStrike" cap="none">
                <a:solidFill>
                  <a:schemeClr val="dk1"/>
                </a:solidFill>
                <a:latin typeface="Arial"/>
                <a:ea typeface="Arial"/>
                <a:cs typeface="Arial"/>
                <a:sym typeface="Arial"/>
              </a:rPr>
              <a:t>Introduction:</a:t>
            </a:r>
            <a:endParaRPr sz="4000" b="1" i="0" u="none" strike="noStrike" cap="none">
              <a:solidFill>
                <a:schemeClr val="dk1"/>
              </a:solidFill>
              <a:latin typeface="Arial"/>
              <a:ea typeface="Arial"/>
              <a:cs typeface="Arial"/>
              <a:sym typeface="Arial"/>
            </a:endParaRPr>
          </a:p>
        </p:txBody>
      </p:sp>
      <p:sp>
        <p:nvSpPr>
          <p:cNvPr id="94" name="Google Shape;94;p3"/>
          <p:cNvSpPr txBox="1"/>
          <p:nvPr/>
        </p:nvSpPr>
        <p:spPr>
          <a:xfrm>
            <a:off x="677025" y="2877350"/>
            <a:ext cx="13653300" cy="5262949"/>
          </a:xfrm>
          <a:prstGeom prst="rect">
            <a:avLst/>
          </a:prstGeom>
          <a:noFill/>
          <a:ln>
            <a:noFill/>
          </a:ln>
        </p:spPr>
        <p:txBody>
          <a:bodyPr spcFirstLastPara="1" wrap="square" lIns="91425" tIns="91425" rIns="91425" bIns="91425" anchor="t" anchorCtr="0">
            <a:spAutoFit/>
          </a:bodyPr>
          <a:lstStyle/>
          <a:p>
            <a:pPr marL="457200" lvl="0" indent="-419100" algn="just">
              <a:buClr>
                <a:schemeClr val="dk1"/>
              </a:buClr>
              <a:buSzPts val="3000"/>
              <a:buFont typeface="Arial"/>
              <a:buChar char="●"/>
            </a:pPr>
            <a:r>
              <a:rPr lang="en-US" sz="3000" b="1" dirty="0" err="1">
                <a:solidFill>
                  <a:schemeClr val="dk1"/>
                </a:solidFill>
              </a:rPr>
              <a:t>Shamm</a:t>
            </a:r>
            <a:r>
              <a:rPr lang="en-US" sz="3000" b="1" dirty="0">
                <a:solidFill>
                  <a:schemeClr val="dk1"/>
                </a:solidFill>
              </a:rPr>
              <a:t> is designed to be a transparent, secure, and inclusive crowdfunding platform that empowers individuals and communities to turn their dreams into reality. With </a:t>
            </a:r>
            <a:r>
              <a:rPr lang="en-US" sz="3000" b="1" dirty="0" err="1">
                <a:solidFill>
                  <a:schemeClr val="dk1"/>
                </a:solidFill>
              </a:rPr>
              <a:t>Shamm</a:t>
            </a:r>
            <a:r>
              <a:rPr lang="en-US" sz="3000" b="1" dirty="0">
                <a:solidFill>
                  <a:schemeClr val="dk1"/>
                </a:solidFill>
              </a:rPr>
              <a:t>, we aim to address the limitations of traditional crowdfunding platforms by providing a decentralized solution that fosters trust, promotes inclusivity, and removes barriers to entry</a:t>
            </a:r>
            <a:r>
              <a:rPr lang="en-US" sz="3000" b="1" dirty="0" smtClean="0">
                <a:solidFill>
                  <a:schemeClr val="dk1"/>
                </a:solidFill>
              </a:rPr>
              <a:t>.  We </a:t>
            </a:r>
            <a:r>
              <a:rPr lang="en-US" sz="3000" b="1" dirty="0">
                <a:solidFill>
                  <a:schemeClr val="dk1"/>
                </a:solidFill>
              </a:rPr>
              <a:t>are committed to removing barriers to entry and ensuring that everyone, regardless of their location or background, has the opportunity to participate in </a:t>
            </a:r>
            <a:r>
              <a:rPr lang="en-US" sz="3000" b="1" dirty="0" smtClean="0">
                <a:solidFill>
                  <a:schemeClr val="dk1"/>
                </a:solidFill>
              </a:rPr>
              <a:t>crowdfunding. </a:t>
            </a:r>
            <a:r>
              <a:rPr lang="en-US" sz="3000" b="1" dirty="0">
                <a:solidFill>
                  <a:schemeClr val="dk1"/>
                </a:solidFill>
              </a:rPr>
              <a:t>Our vision is to create a platform that not only connects fundraisers with investors but also builds a supportive ecosystem for the growth of local communities and businesses.</a:t>
            </a:r>
            <a:endParaRPr sz="3000" b="1" i="0" u="none" strike="noStrike" cap="none" dirty="0">
              <a:solidFill>
                <a:schemeClr val="dk1"/>
              </a:solidFill>
              <a:latin typeface="Arial"/>
              <a:ea typeface="Arial"/>
              <a:cs typeface="Arial"/>
              <a:sym typeface="Arial"/>
            </a:endParaRPr>
          </a:p>
        </p:txBody>
      </p:sp>
      <p:pic>
        <p:nvPicPr>
          <p:cNvPr id="95" name="Google Shape;95;p3"/>
          <p:cNvPicPr preferRelativeResize="0"/>
          <p:nvPr/>
        </p:nvPicPr>
        <p:blipFill>
          <a:blip r:embed="rId4">
            <a:alphaModFix/>
          </a:blip>
          <a:stretch>
            <a:fillRect/>
          </a:stretch>
        </p:blipFill>
        <p:spPr>
          <a:xfrm>
            <a:off x="13555400" y="152400"/>
            <a:ext cx="3612700" cy="130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4"/>
          <p:cNvPicPr preferRelativeResize="0"/>
          <p:nvPr/>
        </p:nvPicPr>
        <p:blipFill rotWithShape="1">
          <a:blip r:embed="rId3">
            <a:alphaModFix/>
          </a:blip>
          <a:srcRect/>
          <a:stretch/>
        </p:blipFill>
        <p:spPr>
          <a:xfrm>
            <a:off x="-1" y="0"/>
            <a:ext cx="18288000" cy="10287000"/>
          </a:xfrm>
          <a:prstGeom prst="rect">
            <a:avLst/>
          </a:prstGeom>
          <a:noFill/>
          <a:ln>
            <a:noFill/>
          </a:ln>
        </p:spPr>
      </p:pic>
      <p:sp>
        <p:nvSpPr>
          <p:cNvPr id="101" name="Google Shape;101;p4"/>
          <p:cNvSpPr txBox="1"/>
          <p:nvPr/>
        </p:nvSpPr>
        <p:spPr>
          <a:xfrm>
            <a:off x="677025" y="1711350"/>
            <a:ext cx="4588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 sz="4000" b="1" i="0" u="none" strike="noStrike" cap="none">
                <a:solidFill>
                  <a:schemeClr val="dk1"/>
                </a:solidFill>
                <a:latin typeface="Arial"/>
                <a:ea typeface="Arial"/>
                <a:cs typeface="Arial"/>
                <a:sym typeface="Arial"/>
              </a:rPr>
              <a:t>Research Survey:</a:t>
            </a:r>
            <a:endParaRPr sz="4000" b="1" i="0" u="none" strike="noStrike" cap="none">
              <a:solidFill>
                <a:schemeClr val="dk1"/>
              </a:solidFill>
              <a:latin typeface="Arial"/>
              <a:ea typeface="Arial"/>
              <a:cs typeface="Arial"/>
              <a:sym typeface="Arial"/>
            </a:endParaRPr>
          </a:p>
        </p:txBody>
      </p:sp>
      <p:sp>
        <p:nvSpPr>
          <p:cNvPr id="102" name="Google Shape;102;p4"/>
          <p:cNvSpPr txBox="1"/>
          <p:nvPr/>
        </p:nvSpPr>
        <p:spPr>
          <a:xfrm>
            <a:off x="677025" y="2877350"/>
            <a:ext cx="13653300" cy="2031295"/>
          </a:xfrm>
          <a:prstGeom prst="rect">
            <a:avLst/>
          </a:prstGeom>
          <a:noFill/>
          <a:ln>
            <a:noFill/>
          </a:ln>
        </p:spPr>
        <p:txBody>
          <a:bodyPr spcFirstLastPara="1" wrap="square" lIns="91425" tIns="91425" rIns="91425" bIns="91425" anchor="t" anchorCtr="0">
            <a:spAutoFit/>
          </a:bodyPr>
          <a:lstStyle/>
          <a:p>
            <a:pPr marL="457200" marR="0" lvl="0" indent="-419100" algn="just" rtl="0">
              <a:lnSpc>
                <a:spcPct val="100000"/>
              </a:lnSpc>
              <a:spcBef>
                <a:spcPts val="0"/>
              </a:spcBef>
              <a:spcAft>
                <a:spcPts val="0"/>
              </a:spcAft>
              <a:buClr>
                <a:schemeClr val="dk1"/>
              </a:buClr>
              <a:buSzPts val="3000"/>
              <a:buFont typeface="Arial"/>
              <a:buChar char="●"/>
            </a:pPr>
            <a:r>
              <a:rPr lang="en" sz="3000" b="1" i="0" u="none" strike="noStrike" cap="none" dirty="0" smtClean="0">
                <a:solidFill>
                  <a:schemeClr val="dk1"/>
                </a:solidFill>
                <a:latin typeface="Arial"/>
                <a:ea typeface="Arial"/>
                <a:cs typeface="Arial"/>
                <a:sym typeface="Arial"/>
              </a:rPr>
              <a:t>The following results are collected from 3</a:t>
            </a:r>
            <a:r>
              <a:rPr lang="en" sz="3000" b="1" i="0" u="none" strike="noStrike" cap="none" baseline="30000" dirty="0" smtClean="0">
                <a:solidFill>
                  <a:schemeClr val="dk1"/>
                </a:solidFill>
                <a:latin typeface="Arial"/>
                <a:ea typeface="Arial"/>
                <a:cs typeface="Arial"/>
                <a:sym typeface="Arial"/>
              </a:rPr>
              <a:t>rd</a:t>
            </a:r>
            <a:r>
              <a:rPr lang="en" sz="3000" b="1" i="0" u="none" strike="noStrike" cap="none" dirty="0" smtClean="0">
                <a:solidFill>
                  <a:schemeClr val="dk1"/>
                </a:solidFill>
                <a:latin typeface="Arial"/>
                <a:ea typeface="Arial"/>
                <a:cs typeface="Arial"/>
                <a:sym typeface="Arial"/>
              </a:rPr>
              <a:t> party resources. The references have been mentioned at the end of the document.</a:t>
            </a:r>
          </a:p>
          <a:p>
            <a:pPr marL="457200" marR="0" lvl="0" indent="-419100" algn="just" rtl="0">
              <a:lnSpc>
                <a:spcPct val="100000"/>
              </a:lnSpc>
              <a:spcBef>
                <a:spcPts val="0"/>
              </a:spcBef>
              <a:spcAft>
                <a:spcPts val="0"/>
              </a:spcAft>
              <a:buClr>
                <a:schemeClr val="dk1"/>
              </a:buClr>
              <a:buSzPts val="3000"/>
              <a:buFont typeface="Arial"/>
              <a:buChar char="●"/>
            </a:pPr>
            <a:endParaRPr lang="en" sz="3000" b="1" dirty="0">
              <a:solidFill>
                <a:schemeClr val="dk1"/>
              </a:solidFill>
            </a:endParaRPr>
          </a:p>
          <a:p>
            <a:pPr marL="457200" marR="0" lvl="0" indent="-419100" algn="just" rtl="0">
              <a:lnSpc>
                <a:spcPct val="100000"/>
              </a:lnSpc>
              <a:spcBef>
                <a:spcPts val="0"/>
              </a:spcBef>
              <a:spcAft>
                <a:spcPts val="0"/>
              </a:spcAft>
              <a:buClr>
                <a:schemeClr val="dk1"/>
              </a:buClr>
              <a:buSzPts val="3000"/>
              <a:buFont typeface="Arial"/>
              <a:buChar char="●"/>
            </a:pPr>
            <a:endParaRPr sz="3000" b="1" i="0" u="none" strike="noStrike" cap="none" dirty="0">
              <a:solidFill>
                <a:schemeClr val="dk1"/>
              </a:solidFill>
              <a:latin typeface="Arial"/>
              <a:ea typeface="Arial"/>
              <a:cs typeface="Arial"/>
              <a:sym typeface="Arial"/>
            </a:endParaRPr>
          </a:p>
        </p:txBody>
      </p:sp>
      <p:pic>
        <p:nvPicPr>
          <p:cNvPr id="103" name="Google Shape;103;p4"/>
          <p:cNvPicPr preferRelativeResize="0"/>
          <p:nvPr/>
        </p:nvPicPr>
        <p:blipFill>
          <a:blip r:embed="rId4">
            <a:alphaModFix/>
          </a:blip>
          <a:stretch>
            <a:fillRect/>
          </a:stretch>
        </p:blipFill>
        <p:spPr>
          <a:xfrm>
            <a:off x="13555400" y="152400"/>
            <a:ext cx="3612700" cy="130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4"/>
          <p:cNvPicPr preferRelativeResize="0"/>
          <p:nvPr/>
        </p:nvPicPr>
        <p:blipFill rotWithShape="1">
          <a:blip r:embed="rId3">
            <a:alphaModFix/>
          </a:blip>
          <a:srcRect/>
          <a:stretch/>
        </p:blipFill>
        <p:spPr>
          <a:xfrm>
            <a:off x="-1" y="0"/>
            <a:ext cx="18288000" cy="10287000"/>
          </a:xfrm>
          <a:prstGeom prst="rect">
            <a:avLst/>
          </a:prstGeom>
          <a:noFill/>
          <a:ln>
            <a:noFill/>
          </a:ln>
        </p:spPr>
      </p:pic>
      <p:pic>
        <p:nvPicPr>
          <p:cNvPr id="103" name="Google Shape;103;p4"/>
          <p:cNvPicPr preferRelativeResize="0"/>
          <p:nvPr/>
        </p:nvPicPr>
        <p:blipFill>
          <a:blip r:embed="rId4">
            <a:alphaModFix/>
          </a:blip>
          <a:stretch>
            <a:fillRect/>
          </a:stretch>
        </p:blipFill>
        <p:spPr>
          <a:xfrm>
            <a:off x="13555400" y="152400"/>
            <a:ext cx="3612700" cy="1300575"/>
          </a:xfrm>
          <a:prstGeom prst="rect">
            <a:avLst/>
          </a:prstGeom>
          <a:noFill/>
          <a:ln>
            <a:noFill/>
          </a:ln>
        </p:spPr>
      </p:pic>
      <p:pic>
        <p:nvPicPr>
          <p:cNvPr id="1026" name="Picture 2" descr="https://www.pewresearch.org/internet/wp-content/uploads/sites/9/2016/05/PI_2016.05.19_Sharing-Economy_4-0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9712" y="1452975"/>
            <a:ext cx="8148574" cy="81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86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4"/>
          <p:cNvPicPr preferRelativeResize="0"/>
          <p:nvPr/>
        </p:nvPicPr>
        <p:blipFill rotWithShape="1">
          <a:blip r:embed="rId3">
            <a:alphaModFix/>
          </a:blip>
          <a:srcRect/>
          <a:stretch/>
        </p:blipFill>
        <p:spPr>
          <a:xfrm>
            <a:off x="-1" y="0"/>
            <a:ext cx="18288000" cy="10287000"/>
          </a:xfrm>
          <a:prstGeom prst="rect">
            <a:avLst/>
          </a:prstGeom>
          <a:noFill/>
          <a:ln>
            <a:noFill/>
          </a:ln>
        </p:spPr>
      </p:pic>
      <p:pic>
        <p:nvPicPr>
          <p:cNvPr id="103" name="Google Shape;103;p4"/>
          <p:cNvPicPr preferRelativeResize="0"/>
          <p:nvPr/>
        </p:nvPicPr>
        <p:blipFill>
          <a:blip r:embed="rId4">
            <a:alphaModFix/>
          </a:blip>
          <a:stretch>
            <a:fillRect/>
          </a:stretch>
        </p:blipFill>
        <p:spPr>
          <a:xfrm>
            <a:off x="13555400" y="152400"/>
            <a:ext cx="3612700" cy="1300575"/>
          </a:xfrm>
          <a:prstGeom prst="rect">
            <a:avLst/>
          </a:prstGeom>
          <a:noFill/>
          <a:ln>
            <a:noFill/>
          </a:ln>
        </p:spPr>
      </p:pic>
      <p:pic>
        <p:nvPicPr>
          <p:cNvPr id="3074" name="Picture 2" descr="Efforts to help someone in need are the most popular crowdfunding projects for new and seasoned donors alik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010" y="1670344"/>
            <a:ext cx="4900245" cy="7976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nors say crowdfunding helps create personal connections, highlight caus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6475" y="1670344"/>
            <a:ext cx="7994182" cy="7435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7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4"/>
          <p:cNvPicPr preferRelativeResize="0"/>
          <p:nvPr/>
        </p:nvPicPr>
        <p:blipFill rotWithShape="1">
          <a:blip r:embed="rId3">
            <a:alphaModFix/>
          </a:blip>
          <a:srcRect/>
          <a:stretch/>
        </p:blipFill>
        <p:spPr>
          <a:xfrm>
            <a:off x="-1" y="0"/>
            <a:ext cx="18288000" cy="10287000"/>
          </a:xfrm>
          <a:prstGeom prst="rect">
            <a:avLst/>
          </a:prstGeom>
          <a:noFill/>
          <a:ln>
            <a:noFill/>
          </a:ln>
        </p:spPr>
      </p:pic>
      <p:pic>
        <p:nvPicPr>
          <p:cNvPr id="103" name="Google Shape;103;p4"/>
          <p:cNvPicPr preferRelativeResize="0"/>
          <p:nvPr/>
        </p:nvPicPr>
        <p:blipFill>
          <a:blip r:embed="rId4">
            <a:alphaModFix/>
          </a:blip>
          <a:stretch>
            <a:fillRect/>
          </a:stretch>
        </p:blipFill>
        <p:spPr>
          <a:xfrm>
            <a:off x="13555400" y="152400"/>
            <a:ext cx="3612700" cy="1300575"/>
          </a:xfrm>
          <a:prstGeom prst="rect">
            <a:avLst/>
          </a:prstGeom>
          <a:noFill/>
          <a:ln>
            <a:noFill/>
          </a:ln>
        </p:spPr>
      </p:pic>
      <p:sp>
        <p:nvSpPr>
          <p:cNvPr id="5" name="Google Shape;102;p4"/>
          <p:cNvSpPr txBox="1"/>
          <p:nvPr/>
        </p:nvSpPr>
        <p:spPr>
          <a:xfrm>
            <a:off x="257925" y="1605375"/>
            <a:ext cx="13653300" cy="1569630"/>
          </a:xfrm>
          <a:prstGeom prst="rect">
            <a:avLst/>
          </a:prstGeom>
          <a:noFill/>
          <a:ln>
            <a:noFill/>
          </a:ln>
        </p:spPr>
        <p:txBody>
          <a:bodyPr spcFirstLastPara="1" wrap="square" lIns="91425" tIns="91425" rIns="91425" bIns="91425" anchor="t" anchorCtr="0">
            <a:spAutoFit/>
          </a:bodyPr>
          <a:lstStyle/>
          <a:p>
            <a:pPr marL="457200" marR="0" lvl="0" indent="-419100" algn="just" rtl="0">
              <a:lnSpc>
                <a:spcPct val="100000"/>
              </a:lnSpc>
              <a:spcBef>
                <a:spcPts val="0"/>
              </a:spcBef>
              <a:spcAft>
                <a:spcPts val="0"/>
              </a:spcAft>
              <a:buClr>
                <a:schemeClr val="dk1"/>
              </a:buClr>
              <a:buSzPts val="3000"/>
              <a:buFont typeface="Arial"/>
              <a:buChar char="●"/>
            </a:pPr>
            <a:r>
              <a:rPr lang="en" sz="3000" b="1" i="0" u="none" strike="noStrike" cap="none" dirty="0" smtClean="0">
                <a:solidFill>
                  <a:schemeClr val="dk1"/>
                </a:solidFill>
                <a:latin typeface="Arial"/>
                <a:ea typeface="Arial"/>
                <a:cs typeface="Arial"/>
                <a:sym typeface="Arial"/>
              </a:rPr>
              <a:t>Investing Limits:</a:t>
            </a:r>
          </a:p>
          <a:p>
            <a:pPr marL="457200" marR="0" lvl="0" indent="-419100" algn="just" rtl="0">
              <a:lnSpc>
                <a:spcPct val="100000"/>
              </a:lnSpc>
              <a:spcBef>
                <a:spcPts val="0"/>
              </a:spcBef>
              <a:spcAft>
                <a:spcPts val="0"/>
              </a:spcAft>
              <a:buClr>
                <a:schemeClr val="dk1"/>
              </a:buClr>
              <a:buSzPts val="3000"/>
              <a:buFont typeface="Arial"/>
              <a:buChar char="●"/>
            </a:pPr>
            <a:endParaRPr lang="en" sz="3000" b="1" dirty="0">
              <a:solidFill>
                <a:schemeClr val="dk1"/>
              </a:solidFill>
            </a:endParaRPr>
          </a:p>
          <a:p>
            <a:pPr marL="457200" marR="0" lvl="0" indent="-419100" algn="just" rtl="0">
              <a:lnSpc>
                <a:spcPct val="100000"/>
              </a:lnSpc>
              <a:spcBef>
                <a:spcPts val="0"/>
              </a:spcBef>
              <a:spcAft>
                <a:spcPts val="0"/>
              </a:spcAft>
              <a:buClr>
                <a:schemeClr val="dk1"/>
              </a:buClr>
              <a:buSzPts val="3000"/>
              <a:buFont typeface="Arial"/>
              <a:buChar char="●"/>
            </a:pPr>
            <a:endParaRPr sz="3000" b="1" i="0" u="none" strike="noStrike" cap="none" dirty="0">
              <a:solidFill>
                <a:schemeClr val="dk1"/>
              </a:solidFill>
              <a:latin typeface="Arial"/>
              <a:ea typeface="Arial"/>
              <a:cs typeface="Arial"/>
              <a:sym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2601301299"/>
              </p:ext>
            </p:extLst>
          </p:nvPr>
        </p:nvGraphicFramePr>
        <p:xfrm>
          <a:off x="819150" y="2390190"/>
          <a:ext cx="14573250" cy="6681954"/>
        </p:xfrm>
        <a:graphic>
          <a:graphicData uri="http://schemas.openxmlformats.org/drawingml/2006/table">
            <a:tbl>
              <a:tblPr firstRow="1" bandRow="1">
                <a:tableStyleId>{5C22544A-7EE6-4342-B048-85BDC9FD1C3A}</a:tableStyleId>
              </a:tblPr>
              <a:tblGrid>
                <a:gridCol w="7286625">
                  <a:extLst>
                    <a:ext uri="{9D8B030D-6E8A-4147-A177-3AD203B41FA5}">
                      <a16:colId xmlns:a16="http://schemas.microsoft.com/office/drawing/2014/main" val="1788853810"/>
                    </a:ext>
                  </a:extLst>
                </a:gridCol>
                <a:gridCol w="7286625">
                  <a:extLst>
                    <a:ext uri="{9D8B030D-6E8A-4147-A177-3AD203B41FA5}">
                      <a16:colId xmlns:a16="http://schemas.microsoft.com/office/drawing/2014/main" val="3910209291"/>
                    </a:ext>
                  </a:extLst>
                </a:gridCol>
              </a:tblGrid>
              <a:tr h="583146">
                <a:tc>
                  <a:txBody>
                    <a:bodyPr/>
                    <a:lstStyle/>
                    <a:p>
                      <a:r>
                        <a:rPr lang="en-US" sz="2400" dirty="0" smtClean="0"/>
                        <a:t>Jurisdiction</a:t>
                      </a:r>
                      <a:endParaRPr lang="en-US" sz="2400" dirty="0"/>
                    </a:p>
                  </a:txBody>
                  <a:tcPr/>
                </a:tc>
                <a:tc>
                  <a:txBody>
                    <a:bodyPr/>
                    <a:lstStyle/>
                    <a:p>
                      <a:r>
                        <a:rPr lang="en-US" sz="2400" dirty="0" smtClean="0"/>
                        <a:t>Limitation</a:t>
                      </a:r>
                      <a:r>
                        <a:rPr lang="en-US" sz="2400" baseline="0" dirty="0" smtClean="0"/>
                        <a:t> on investment</a:t>
                      </a:r>
                      <a:endParaRPr lang="en-US" sz="2400" dirty="0"/>
                    </a:p>
                  </a:txBody>
                  <a:tcPr/>
                </a:tc>
                <a:extLst>
                  <a:ext uri="{0D108BD9-81ED-4DB2-BD59-A6C34878D82A}">
                    <a16:rowId xmlns:a16="http://schemas.microsoft.com/office/drawing/2014/main" val="149139443"/>
                  </a:ext>
                </a:extLst>
              </a:tr>
              <a:tr h="583146">
                <a:tc>
                  <a:txBody>
                    <a:bodyPr/>
                    <a:lstStyle/>
                    <a:p>
                      <a:r>
                        <a:rPr lang="en-US" sz="1800" dirty="0" smtClean="0"/>
                        <a:t>Australia (proposed)</a:t>
                      </a:r>
                      <a:endParaRPr lang="en-US" sz="1800" dirty="0"/>
                    </a:p>
                  </a:txBody>
                  <a:tcPr/>
                </a:tc>
                <a:tc>
                  <a:txBody>
                    <a:bodyPr/>
                    <a:lstStyle/>
                    <a:p>
                      <a:r>
                        <a:rPr lang="en-US" sz="1800" dirty="0" smtClean="0"/>
                        <a:t>A$25,000 per annum with no more than A$10,000 in a single issuer</a:t>
                      </a:r>
                      <a:endParaRPr lang="en-US" sz="1800" dirty="0"/>
                    </a:p>
                  </a:txBody>
                  <a:tcPr/>
                </a:tc>
                <a:extLst>
                  <a:ext uri="{0D108BD9-81ED-4DB2-BD59-A6C34878D82A}">
                    <a16:rowId xmlns:a16="http://schemas.microsoft.com/office/drawing/2014/main" val="1923058064"/>
                  </a:ext>
                </a:extLst>
              </a:tr>
              <a:tr h="814807">
                <a:tc>
                  <a:txBody>
                    <a:bodyPr/>
                    <a:lstStyle/>
                    <a:p>
                      <a:r>
                        <a:rPr lang="en-US" sz="1800" dirty="0" smtClean="0"/>
                        <a:t>Canada (“Québec and Ontario CF regime)</a:t>
                      </a:r>
                      <a:endParaRPr lang="en-US" sz="1800" dirty="0"/>
                    </a:p>
                  </a:txBody>
                  <a:tcPr/>
                </a:tc>
                <a:tc>
                  <a:txBody>
                    <a:bodyPr/>
                    <a:lstStyle/>
                    <a:p>
                      <a:r>
                        <a:rPr lang="en-US" sz="1800" dirty="0" smtClean="0"/>
                        <a:t>No more than CA$2,500 per investment. In Ontario, no more than CA$10,000 in total under the CF prospectus exemption in a calendar year</a:t>
                      </a:r>
                      <a:endParaRPr lang="en-US" sz="1800" dirty="0"/>
                    </a:p>
                  </a:txBody>
                  <a:tcPr/>
                </a:tc>
                <a:extLst>
                  <a:ext uri="{0D108BD9-81ED-4DB2-BD59-A6C34878D82A}">
                    <a16:rowId xmlns:a16="http://schemas.microsoft.com/office/drawing/2014/main" val="468502674"/>
                  </a:ext>
                </a:extLst>
              </a:tr>
              <a:tr h="814807">
                <a:tc>
                  <a:txBody>
                    <a:bodyPr/>
                    <a:lstStyle/>
                    <a:p>
                      <a:r>
                        <a:rPr lang="en-US" sz="1800" dirty="0" smtClean="0"/>
                        <a:t>Japan</a:t>
                      </a:r>
                      <a:endParaRPr lang="en-US" sz="1800" dirty="0"/>
                    </a:p>
                  </a:txBody>
                  <a:tcPr/>
                </a:tc>
                <a:tc>
                  <a:txBody>
                    <a:bodyPr/>
                    <a:lstStyle/>
                    <a:p>
                      <a:r>
                        <a:rPr lang="en-US" sz="1800" dirty="0" smtClean="0"/>
                        <a:t>¥500,000 in a single issuer per year by an investor per year. ¥100 million per year in an issuer by all the investors in total per year.</a:t>
                      </a:r>
                      <a:endParaRPr lang="en-US" sz="1800" dirty="0"/>
                    </a:p>
                  </a:txBody>
                  <a:tcPr/>
                </a:tc>
                <a:extLst>
                  <a:ext uri="{0D108BD9-81ED-4DB2-BD59-A6C34878D82A}">
                    <a16:rowId xmlns:a16="http://schemas.microsoft.com/office/drawing/2014/main" val="640151273"/>
                  </a:ext>
                </a:extLst>
              </a:tr>
              <a:tr h="814807">
                <a:tc>
                  <a:txBody>
                    <a:bodyPr/>
                    <a:lstStyle/>
                    <a:p>
                      <a:r>
                        <a:rPr lang="en-US" sz="1800" dirty="0" smtClean="0"/>
                        <a:t>Netherlands</a:t>
                      </a:r>
                      <a:endParaRPr lang="en-US" sz="1800" dirty="0"/>
                    </a:p>
                  </a:txBody>
                  <a:tcPr/>
                </a:tc>
                <a:tc>
                  <a:txBody>
                    <a:bodyPr/>
                    <a:lstStyle/>
                    <a:p>
                      <a:r>
                        <a:rPr lang="en-US" sz="1800" dirty="0" smtClean="0"/>
                        <a:t>€40,000 for lending funding portals and €20,000 for equity/debt funding portals.</a:t>
                      </a:r>
                      <a:endParaRPr lang="en-US" sz="1800" dirty="0"/>
                    </a:p>
                  </a:txBody>
                  <a:tcPr/>
                </a:tc>
                <a:extLst>
                  <a:ext uri="{0D108BD9-81ED-4DB2-BD59-A6C34878D82A}">
                    <a16:rowId xmlns:a16="http://schemas.microsoft.com/office/drawing/2014/main" val="3760402602"/>
                  </a:ext>
                </a:extLst>
              </a:tr>
              <a:tr h="1150315">
                <a:tc>
                  <a:txBody>
                    <a:bodyPr/>
                    <a:lstStyle/>
                    <a:p>
                      <a:r>
                        <a:rPr lang="en-US" sz="1800" dirty="0" smtClean="0"/>
                        <a:t>Spain</a:t>
                      </a:r>
                      <a:endParaRPr lang="en-US" sz="1800" dirty="0"/>
                    </a:p>
                  </a:txBody>
                  <a:tcPr/>
                </a:tc>
                <a:tc>
                  <a:txBody>
                    <a:bodyPr/>
                    <a:lstStyle/>
                    <a:p>
                      <a:r>
                        <a:rPr lang="en-US" sz="1800" dirty="0" smtClean="0"/>
                        <a:t>€3,000 per offering or €10,000 per year per funding portal, and equity securities cannot contain a derivative component for non-accredited investors.</a:t>
                      </a:r>
                      <a:endParaRPr lang="en-US" sz="1800" dirty="0"/>
                    </a:p>
                  </a:txBody>
                  <a:tcPr/>
                </a:tc>
                <a:extLst>
                  <a:ext uri="{0D108BD9-81ED-4DB2-BD59-A6C34878D82A}">
                    <a16:rowId xmlns:a16="http://schemas.microsoft.com/office/drawing/2014/main" val="1044274632"/>
                  </a:ext>
                </a:extLst>
              </a:tr>
              <a:tr h="1821333">
                <a:tc>
                  <a:txBody>
                    <a:bodyPr/>
                    <a:lstStyle/>
                    <a:p>
                      <a:r>
                        <a:rPr lang="en-US" sz="1800" dirty="0" smtClean="0"/>
                        <a:t>United States</a:t>
                      </a:r>
                      <a:endParaRPr lang="en-US" sz="1800" dirty="0"/>
                    </a:p>
                  </a:txBody>
                  <a:tcPr/>
                </a:tc>
                <a:tc>
                  <a:txBody>
                    <a:bodyPr/>
                    <a:lstStyle/>
                    <a:p>
                      <a:r>
                        <a:rPr lang="en-US" sz="1800" dirty="0" smtClean="0"/>
                        <a:t>If either annual income or net worth is less than US$100,000, then there is a limit of the greater of US$2,000 or 5% of the lower of annual income or net worth. If both annual income and net worth are equal to or greater than US$100,000, then a limit of 10% of the lower of annual income or net worth, but not to exceed US$100,000.</a:t>
                      </a:r>
                      <a:endParaRPr lang="en-US" sz="1800" dirty="0"/>
                    </a:p>
                  </a:txBody>
                  <a:tcPr/>
                </a:tc>
                <a:extLst>
                  <a:ext uri="{0D108BD9-81ED-4DB2-BD59-A6C34878D82A}">
                    <a16:rowId xmlns:a16="http://schemas.microsoft.com/office/drawing/2014/main" val="2200751245"/>
                  </a:ext>
                </a:extLst>
              </a:tr>
            </a:tbl>
          </a:graphicData>
        </a:graphic>
      </p:graphicFrame>
    </p:spTree>
    <p:extLst>
      <p:ext uri="{BB962C8B-B14F-4D97-AF65-F5344CB8AC3E}">
        <p14:creationId xmlns:p14="http://schemas.microsoft.com/office/powerpoint/2010/main" val="362928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4"/>
          <p:cNvPicPr preferRelativeResize="0"/>
          <p:nvPr/>
        </p:nvPicPr>
        <p:blipFill rotWithShape="1">
          <a:blip r:embed="rId3">
            <a:alphaModFix/>
          </a:blip>
          <a:srcRect/>
          <a:stretch/>
        </p:blipFill>
        <p:spPr>
          <a:xfrm>
            <a:off x="-1" y="0"/>
            <a:ext cx="18288000" cy="10287000"/>
          </a:xfrm>
          <a:prstGeom prst="rect">
            <a:avLst/>
          </a:prstGeom>
          <a:noFill/>
          <a:ln>
            <a:noFill/>
          </a:ln>
        </p:spPr>
      </p:pic>
      <p:pic>
        <p:nvPicPr>
          <p:cNvPr id="103" name="Google Shape;103;p4"/>
          <p:cNvPicPr preferRelativeResize="0"/>
          <p:nvPr/>
        </p:nvPicPr>
        <p:blipFill>
          <a:blip r:embed="rId4">
            <a:alphaModFix/>
          </a:blip>
          <a:stretch>
            <a:fillRect/>
          </a:stretch>
        </p:blipFill>
        <p:spPr>
          <a:xfrm>
            <a:off x="13555400" y="152400"/>
            <a:ext cx="3612700" cy="1300575"/>
          </a:xfrm>
          <a:prstGeom prst="rect">
            <a:avLst/>
          </a:prstGeom>
          <a:noFill/>
          <a:ln>
            <a:noFill/>
          </a:ln>
        </p:spPr>
      </p:pic>
      <p:pic>
        <p:nvPicPr>
          <p:cNvPr id="5124" name="Picture 4" descr="SC funding chart october 2022. Projected to hit 100 million us dollar by  end of year : r/starcitiz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585" y="2674650"/>
            <a:ext cx="13135201" cy="639067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2;p4"/>
          <p:cNvSpPr txBox="1"/>
          <p:nvPr/>
        </p:nvSpPr>
        <p:spPr>
          <a:xfrm>
            <a:off x="257925" y="1605375"/>
            <a:ext cx="13653300" cy="1569630"/>
          </a:xfrm>
          <a:prstGeom prst="rect">
            <a:avLst/>
          </a:prstGeom>
          <a:noFill/>
          <a:ln>
            <a:noFill/>
          </a:ln>
        </p:spPr>
        <p:txBody>
          <a:bodyPr spcFirstLastPara="1" wrap="square" lIns="91425" tIns="91425" rIns="91425" bIns="91425" anchor="t" anchorCtr="0">
            <a:spAutoFit/>
          </a:bodyPr>
          <a:lstStyle/>
          <a:p>
            <a:pPr marL="457200" lvl="0" indent="-419100" algn="just">
              <a:buClr>
                <a:schemeClr val="dk1"/>
              </a:buClr>
              <a:buSzPts val="3000"/>
              <a:buFont typeface="Arial"/>
              <a:buChar char="●"/>
            </a:pPr>
            <a:r>
              <a:rPr lang="en-US" sz="3000" b="1" dirty="0">
                <a:solidFill>
                  <a:schemeClr val="dk1"/>
                </a:solidFill>
              </a:rPr>
              <a:t>SC funding chart </a:t>
            </a:r>
            <a:r>
              <a:rPr lang="en-US" sz="3000" b="1" dirty="0" smtClean="0">
                <a:solidFill>
                  <a:schemeClr val="dk1"/>
                </a:solidFill>
              </a:rPr>
              <a:t>October </a:t>
            </a:r>
            <a:r>
              <a:rPr lang="en-US" sz="3000" b="1" dirty="0">
                <a:solidFill>
                  <a:schemeClr val="dk1"/>
                </a:solidFill>
              </a:rPr>
              <a:t>2022. Projected to hit 100 million us dollar by end of </a:t>
            </a:r>
            <a:r>
              <a:rPr lang="en-US" sz="3000" b="1" dirty="0" smtClean="0">
                <a:solidFill>
                  <a:schemeClr val="dk1"/>
                </a:solidFill>
              </a:rPr>
              <a:t>year:</a:t>
            </a:r>
            <a:endParaRPr lang="en" sz="3000" b="1" dirty="0">
              <a:solidFill>
                <a:schemeClr val="dk1"/>
              </a:solidFill>
            </a:endParaRPr>
          </a:p>
          <a:p>
            <a:pPr marL="457200" marR="0" lvl="0" indent="-419100" algn="just" rtl="0">
              <a:lnSpc>
                <a:spcPct val="100000"/>
              </a:lnSpc>
              <a:spcBef>
                <a:spcPts val="0"/>
              </a:spcBef>
              <a:spcAft>
                <a:spcPts val="0"/>
              </a:spcAft>
              <a:buClr>
                <a:schemeClr val="dk1"/>
              </a:buClr>
              <a:buSzPts val="3000"/>
              <a:buFont typeface="Arial"/>
              <a:buChar char="●"/>
            </a:pPr>
            <a:endParaRPr sz="300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250176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TotalTime>
  <Words>1352</Words>
  <Application>Microsoft Office PowerPoint</Application>
  <PresentationFormat>Custom</PresentationFormat>
  <Paragraphs>58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Montserrat Medium</vt:lpstr>
      <vt:lpstr>Arial</vt:lpstr>
      <vt:lpstr>Montserrat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23</cp:revision>
  <dcterms:modified xsi:type="dcterms:W3CDTF">2023-04-21T17:24:27Z</dcterms:modified>
</cp:coreProperties>
</file>