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5.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notesSlides/notesSlide2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7.xml" ContentType="application/vnd.openxmlformats-officedocument.presentationml.notesSlide+xml"/>
  <Override PartName="/ppt/tags/tag48.xml" ContentType="application/vnd.openxmlformats-officedocument.presentationml.tags+xml"/>
  <Override PartName="/ppt/notesSlides/notesSlide2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9.xml" ContentType="application/vnd.openxmlformats-officedocument.presentationml.notesSlide+xml"/>
  <Override PartName="/ppt/tags/tag51.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3.xml" ContentType="application/vnd.openxmlformats-officedocument.presentationml.notesSlide+xml"/>
  <Override PartName="/ppt/tags/tag56.xml" ContentType="application/vnd.openxmlformats-officedocument.presentationml.tags+xml"/>
  <Override PartName="/ppt/notesSlides/notesSlide3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ppt/tags/tag58.xml" ContentType="application/vnd.openxmlformats-officedocument.presentationml.tags+xml"/>
  <Override PartName="/ppt/notesSlides/notesSlide3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7.xml" ContentType="application/vnd.openxmlformats-officedocument.presentationml.notesSlide+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 id="2147483666" r:id="rId2"/>
    <p:sldMasterId id="2147483688" r:id="rId3"/>
    <p:sldMasterId id="2147483692" r:id="rId4"/>
  </p:sldMasterIdLst>
  <p:notesMasterIdLst>
    <p:notesMasterId r:id="rId49"/>
  </p:notesMasterIdLst>
  <p:sldIdLst>
    <p:sldId id="273" r:id="rId5"/>
    <p:sldId id="274" r:id="rId6"/>
    <p:sldId id="275" r:id="rId7"/>
    <p:sldId id="297" r:id="rId8"/>
    <p:sldId id="298" r:id="rId9"/>
    <p:sldId id="276" r:id="rId10"/>
    <p:sldId id="277" r:id="rId11"/>
    <p:sldId id="278" r:id="rId12"/>
    <p:sldId id="299" r:id="rId13"/>
    <p:sldId id="279" r:id="rId14"/>
    <p:sldId id="280" r:id="rId15"/>
    <p:sldId id="300" r:id="rId16"/>
    <p:sldId id="281" r:id="rId17"/>
    <p:sldId id="282" r:id="rId18"/>
    <p:sldId id="301" r:id="rId19"/>
    <p:sldId id="302" r:id="rId20"/>
    <p:sldId id="283" r:id="rId21"/>
    <p:sldId id="284" r:id="rId22"/>
    <p:sldId id="303" r:id="rId23"/>
    <p:sldId id="285" r:id="rId24"/>
    <p:sldId id="259" r:id="rId25"/>
    <p:sldId id="305" r:id="rId26"/>
    <p:sldId id="308" r:id="rId27"/>
    <p:sldId id="257" r:id="rId28"/>
    <p:sldId id="260" r:id="rId29"/>
    <p:sldId id="261" r:id="rId30"/>
    <p:sldId id="262" r:id="rId31"/>
    <p:sldId id="307" r:id="rId32"/>
    <p:sldId id="263" r:id="rId33"/>
    <p:sldId id="264" r:id="rId34"/>
    <p:sldId id="309" r:id="rId35"/>
    <p:sldId id="265" r:id="rId36"/>
    <p:sldId id="266" r:id="rId37"/>
    <p:sldId id="267" r:id="rId38"/>
    <p:sldId id="268" r:id="rId39"/>
    <p:sldId id="310" r:id="rId40"/>
    <p:sldId id="269" r:id="rId41"/>
    <p:sldId id="313" r:id="rId42"/>
    <p:sldId id="270" r:id="rId43"/>
    <p:sldId id="271" r:id="rId44"/>
    <p:sldId id="311" r:id="rId45"/>
    <p:sldId id="272" r:id="rId46"/>
    <p:sldId id="306" r:id="rId47"/>
    <p:sldId id="304" r:id="rId48"/>
  </p:sldIdLst>
  <p:sldSz cx="9144000" cy="5715000" type="screen16x10"/>
  <p:notesSz cx="6858000" cy="9144000"/>
  <p:custDataLst>
    <p:tags r:id="rId5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Analysis Process" id="{819C51B2-C345-44F5-9E26-76C13C9150BE}">
          <p14:sldIdLst>
            <p14:sldId id="273"/>
            <p14:sldId id="274"/>
            <p14:sldId id="275"/>
            <p14:sldId id="297"/>
            <p14:sldId id="298"/>
            <p14:sldId id="276"/>
            <p14:sldId id="277"/>
            <p14:sldId id="278"/>
            <p14:sldId id="299"/>
            <p14:sldId id="279"/>
            <p14:sldId id="280"/>
            <p14:sldId id="300"/>
            <p14:sldId id="281"/>
            <p14:sldId id="282"/>
            <p14:sldId id="301"/>
            <p14:sldId id="302"/>
            <p14:sldId id="283"/>
            <p14:sldId id="284"/>
            <p14:sldId id="303"/>
            <p14:sldId id="285"/>
          </p14:sldIdLst>
        </p14:section>
        <p14:section name="Data Analysis Skills" id="{FF70EECB-CADB-440C-BED5-10F438ED0733}">
          <p14:sldIdLst>
            <p14:sldId id="259"/>
            <p14:sldId id="305"/>
            <p14:sldId id="308"/>
            <p14:sldId id="257"/>
            <p14:sldId id="260"/>
            <p14:sldId id="261"/>
            <p14:sldId id="262"/>
            <p14:sldId id="307"/>
            <p14:sldId id="263"/>
            <p14:sldId id="264"/>
            <p14:sldId id="309"/>
            <p14:sldId id="265"/>
            <p14:sldId id="266"/>
            <p14:sldId id="267"/>
            <p14:sldId id="268"/>
            <p14:sldId id="310"/>
            <p14:sldId id="269"/>
            <p14:sldId id="313"/>
            <p14:sldId id="270"/>
            <p14:sldId id="271"/>
            <p14:sldId id="311"/>
            <p14:sldId id="272"/>
            <p14:sldId id="306"/>
            <p14:sldId id="304"/>
          </p14:sldIdLst>
        </p14:section>
      </p14:sectionLst>
    </p:ext>
    <p:ext uri="{EFAFB233-063F-42B5-8137-9DF3F51BA10A}">
      <p15:sldGuideLst xmlns:p15="http://schemas.microsoft.com/office/powerpoint/2012/main">
        <p15:guide id="1" orient="horz" pos="1758" userDrawn="1">
          <p15:clr>
            <a:srgbClr val="A4A3A4"/>
          </p15:clr>
        </p15:guide>
        <p15:guide id="2" pos="3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95" autoAdjust="0"/>
    <p:restoredTop sz="81118" autoAdjust="0"/>
  </p:normalViewPr>
  <p:slideViewPr>
    <p:cSldViewPr snapToGrid="0" snapToObjects="1" showGuides="1">
      <p:cViewPr varScale="1">
        <p:scale>
          <a:sx n="51" d="100"/>
          <a:sy n="51" d="100"/>
        </p:scale>
        <p:origin x="60" y="348"/>
      </p:cViewPr>
      <p:guideLst>
        <p:guide orient="horz" pos="1758"/>
        <p:guide pos="3448"/>
      </p:guideLst>
    </p:cSldViewPr>
  </p:slideViewPr>
  <p:notesTextViewPr>
    <p:cViewPr>
      <p:scale>
        <a:sx n="100" d="100"/>
        <a:sy n="100" d="100"/>
      </p:scale>
      <p:origin x="0" y="0"/>
    </p:cViewPr>
  </p:notesTextViewPr>
  <p:sorterViewPr>
    <p:cViewPr>
      <p:scale>
        <a:sx n="79" d="100"/>
        <a:sy n="79" d="100"/>
      </p:scale>
      <p:origin x="0" y="-5073"/>
    </p:cViewPr>
  </p:sorterViewPr>
  <p:notesViewPr>
    <p:cSldViewPr snapToGrid="0" snapToObjects="1">
      <p:cViewPr varScale="1">
        <p:scale>
          <a:sx n="61" d="100"/>
          <a:sy n="61" d="100"/>
        </p:scale>
        <p:origin x="2991" y="3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2DB98-57B9-40C6-9E90-3771FA9B0888}" type="datetimeFigureOut">
              <a:rPr lang="en-US" smtClean="0"/>
              <a:t>11/28/2018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FDBE-5672-4985-BD85-BF0EDA604403}" type="slidenum">
              <a:rPr lang="en-US" smtClean="0"/>
              <a:t>‹#›</a:t>
            </a:fld>
            <a:endParaRPr lang="en-US"/>
          </a:p>
        </p:txBody>
      </p:sp>
    </p:spTree>
    <p:extLst>
      <p:ext uri="{BB962C8B-B14F-4D97-AF65-F5344CB8AC3E}">
        <p14:creationId xmlns:p14="http://schemas.microsoft.com/office/powerpoint/2010/main" val="4986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D62C74-C2C0-41F4-876D-9103114FF0C0}" type="slidenum">
              <a:rPr lang="en-US" smtClean="0"/>
              <a:t>1</a:t>
            </a:fld>
            <a:endParaRPr lang="en-US"/>
          </a:p>
        </p:txBody>
      </p:sp>
    </p:spTree>
    <p:extLst>
      <p:ext uri="{BB962C8B-B14F-4D97-AF65-F5344CB8AC3E}">
        <p14:creationId xmlns:p14="http://schemas.microsoft.com/office/powerpoint/2010/main" val="48927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In our example questions, we will need sales revenue, sales quantity, product and geographic data. Our sales quantity and revenue data by product may be stored in an accounting system. Our product data may be stored in a content management server which has all the part numbers, product descriptions and features. Our sales by region may take data from both the accounting and the customer relationship management systems. We have to acquire the data and the relevant metadata, </a:t>
            </a:r>
            <a:r>
              <a:rPr lang="en-US" dirty="0" err="1"/>
              <a:t>mungle</a:t>
            </a:r>
            <a:r>
              <a:rPr lang="en-US" dirty="0"/>
              <a:t> it into formats that can be analyzed and do some descriptive statistics to check for outliers or inaccuracies so we are ready for exploring. Meta data is data about data. In this example, sales are all expressed in USD, but are made in local currencies. Thus, we may need to capture more fields or meta data (data about data) to understand rate changes over the past two quarters. </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10</a:t>
            </a:fld>
            <a:endParaRPr lang="en-US" dirty="0"/>
          </a:p>
        </p:txBody>
      </p:sp>
    </p:spTree>
    <p:extLst>
      <p:ext uri="{BB962C8B-B14F-4D97-AF65-F5344CB8AC3E}">
        <p14:creationId xmlns:p14="http://schemas.microsoft.com/office/powerpoint/2010/main" val="1717914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The third part of the data analysis process is to explore data in an effort to create informational views and use statistics to answer the data analysis questions. Exploration often starts by joining data columns to create tables, visuals or inferential statistics. </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11</a:t>
            </a:fld>
            <a:endParaRPr lang="en-US"/>
          </a:p>
        </p:txBody>
      </p:sp>
    </p:spTree>
    <p:extLst>
      <p:ext uri="{BB962C8B-B14F-4D97-AF65-F5344CB8AC3E}">
        <p14:creationId xmlns:p14="http://schemas.microsoft.com/office/powerpoint/2010/main" val="1463691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The third part of the data analysis process is to explore data in an effort to create informational views and use statistics to answer the data analysis questions. Exploration often starts by joining data columns to create tables, visuals or inferential statistics. </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12</a:t>
            </a:fld>
            <a:endParaRPr lang="en-US"/>
          </a:p>
        </p:txBody>
      </p:sp>
    </p:spTree>
    <p:extLst>
      <p:ext uri="{BB962C8B-B14F-4D97-AF65-F5344CB8AC3E}">
        <p14:creationId xmlns:p14="http://schemas.microsoft.com/office/powerpoint/2010/main" val="2481902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In our hypothesis generating data exploration example - “what drove sales to increase?”, we may want to pivot around a sales revenue table by region, by product line and drill down to product or sales location or even down to a salesperson for example to find growth rates in absolute and % terms. </a:t>
            </a:r>
          </a:p>
          <a:p>
            <a:r>
              <a:rPr lang="en-US" dirty="0"/>
              <a:t> </a:t>
            </a:r>
          </a:p>
          <a:p>
            <a:r>
              <a:rPr lang="en-US" dirty="0"/>
              <a:t>For our hypothesis confirming data exploration work, we will sort the data by region and sales location so we can simply confirm or refute the hypothesis. In both cases, our data exploration helps us confidently narrow down the data into digestible views or summary statistics of information we can use to draw conclusions.</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13</a:t>
            </a:fld>
            <a:endParaRPr lang="en-US"/>
          </a:p>
        </p:txBody>
      </p:sp>
    </p:spTree>
    <p:extLst>
      <p:ext uri="{BB962C8B-B14F-4D97-AF65-F5344CB8AC3E}">
        <p14:creationId xmlns:p14="http://schemas.microsoft.com/office/powerpoint/2010/main" val="3448473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The fourth part of data analysis process is to draw conclusions. For a hypothesis-generating question you need to decide if you have proven beyond a reasonable doubt (certain) that your findings accurately answer the open question. Alternatively, you can offer a qualified opinion and refer to notes. Lastly, for a variety of reasons you may be uncertain about what conclusion to draw based on available data, but at least you will be able to clarify why and suggest improvements in how data is captured and shared that will allow you to answer such questions in the future.</a:t>
            </a:r>
          </a:p>
          <a:p>
            <a:r>
              <a:rPr lang="en-US" dirty="0"/>
              <a:t> </a:t>
            </a:r>
          </a:p>
          <a:p>
            <a:r>
              <a:rPr lang="en-US" dirty="0"/>
              <a:t>For a hypothesis-confirming question, you either accept or reject the original hypothesis. If you reject, the hypothesis, you may instead choose to express an alternative hypothesis with your supporting data.</a:t>
            </a:r>
          </a:p>
          <a:p>
            <a:r>
              <a:rPr lang="en-US" dirty="0"/>
              <a:t> </a:t>
            </a:r>
          </a:p>
          <a:p>
            <a:r>
              <a:rPr lang="en-US" dirty="0"/>
              <a:t>In drawing your conclusions, it is important to review how you got there. In other words, go back over your data analysis process work and note any issues that may influence your data driven conclusion. What data access or data quality and integrity issues did you come across that could affect your conclusion? Also in your statistical and programming methods, what biases may be present or what assumptions did you have to make as you moved through the process? You may also think forward to consider how your conclusion may influence future decisions or policy and include relevant limitations that are important to express in your notes based on this.</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14</a:t>
            </a:fld>
            <a:endParaRPr lang="en-US"/>
          </a:p>
        </p:txBody>
      </p:sp>
    </p:spTree>
    <p:extLst>
      <p:ext uri="{BB962C8B-B14F-4D97-AF65-F5344CB8AC3E}">
        <p14:creationId xmlns:p14="http://schemas.microsoft.com/office/powerpoint/2010/main" val="2860330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The fourth part of data analysis process is to draw conclusions. For a hypothesis-generating question you need to decide if you have proven beyond a reasonable doubt (certain) that your findings accurately answer the open question. Alternatively, you can offer a qualified opinion and refer to notes. Lastly, for a variety of reasons you may be uncertain about what conclusion to draw based on available data, but at least you will be able to clarify why and suggest improvements in how data is captured and shared that will allow you to answer such questions in the future.</a:t>
            </a:r>
          </a:p>
          <a:p>
            <a:r>
              <a:rPr lang="en-US" dirty="0"/>
              <a:t> </a:t>
            </a:r>
          </a:p>
          <a:p>
            <a:r>
              <a:rPr lang="en-US" dirty="0"/>
              <a:t>For a hypothesis-confirming question, you either accept or reject the original hypothesis. If you reject, the hypothesis, you may instead choose to express an alternative hypothesis with your supporting data.</a:t>
            </a:r>
          </a:p>
          <a:p>
            <a:r>
              <a:rPr lang="en-US" dirty="0"/>
              <a:t> </a:t>
            </a:r>
          </a:p>
          <a:p>
            <a:r>
              <a:rPr lang="en-US" dirty="0"/>
              <a:t>In drawing your conclusions, it is important to review how you got there. In other words, go back over your data analysis process work and note any issues that may influence your data driven conclusion. What data access or data quality and integrity issues did you come across that could affect your conclusion? Also in your statistical and programming methods, what biases may be present or what assumptions did you have to make as you moved through the process? You may also think forward to consider how your conclusion may influence future decisions or policy and include relevant limitations that are important to express in your notes based on this.</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15</a:t>
            </a:fld>
            <a:endParaRPr lang="en-US"/>
          </a:p>
        </p:txBody>
      </p:sp>
    </p:spTree>
    <p:extLst>
      <p:ext uri="{BB962C8B-B14F-4D97-AF65-F5344CB8AC3E}">
        <p14:creationId xmlns:p14="http://schemas.microsoft.com/office/powerpoint/2010/main" val="388919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The fourth part of data analysis process is to draw conclusions. For a hypothesis-generating question you need to decide if you have proven beyond a reasonable doubt (certain) that your findings accurately answer the open question. Alternatively, you can offer a qualified opinion and refer to notes. Lastly, for a variety of reasons you may be uncertain about what conclusion to draw based on available data, but at least you will be able to clarify why and suggest improvements in how data is captured and shared that will allow you to answer such questions in the future.</a:t>
            </a:r>
          </a:p>
          <a:p>
            <a:r>
              <a:rPr lang="en-US" dirty="0"/>
              <a:t> </a:t>
            </a:r>
          </a:p>
          <a:p>
            <a:r>
              <a:rPr lang="en-US" dirty="0"/>
              <a:t>For a hypothesis-confirming question, you either accept or reject the original hypothesis. If you reject, the hypothesis, you may instead choose to express an alternative hypothesis with your supporting data.</a:t>
            </a:r>
          </a:p>
          <a:p>
            <a:r>
              <a:rPr lang="en-US" dirty="0"/>
              <a:t> </a:t>
            </a:r>
          </a:p>
          <a:p>
            <a:r>
              <a:rPr lang="en-US" dirty="0"/>
              <a:t>In drawing your conclusions, it is important to review how you got there. In other words, go back over your data analysis process work and note any issues that may influence your data driven conclusion. What data access or data quality and integrity issues did you come across that could affect your conclusion? Also in your statistical and programming methods, what biases may be present or what assumptions did you have to make as you moved through the process? You may also think forward to consider how your conclusion may influence future decisions or policy and include relevant limitations that are important to express in your notes based on this.</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16</a:t>
            </a:fld>
            <a:endParaRPr lang="en-US"/>
          </a:p>
        </p:txBody>
      </p:sp>
    </p:spTree>
    <p:extLst>
      <p:ext uri="{BB962C8B-B14F-4D97-AF65-F5344CB8AC3E}">
        <p14:creationId xmlns:p14="http://schemas.microsoft.com/office/powerpoint/2010/main" val="2092592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In this course, we will not focus on creating polished presentations for executive review or digital dashboards to enable business end users to explore and draw conclusions from interactive produced views of the data. In the next course, you will practice and apply the overall data analysis process and develop your communication skills. For now, it is important to note that communications is a two-way dialogue that can lead to new questions. </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17</a:t>
            </a:fld>
            <a:endParaRPr lang="en-US"/>
          </a:p>
        </p:txBody>
      </p:sp>
    </p:spTree>
    <p:extLst>
      <p:ext uri="{BB962C8B-B14F-4D97-AF65-F5344CB8AC3E}">
        <p14:creationId xmlns:p14="http://schemas.microsoft.com/office/powerpoint/2010/main" val="1934250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In this example, in our analysis we toggled back and forth between wrangling and exploring the data. </a:t>
            </a:r>
          </a:p>
          <a:p>
            <a:r>
              <a:rPr lang="en-US" dirty="0"/>
              <a:t> </a:t>
            </a:r>
          </a:p>
          <a:p>
            <a:r>
              <a:rPr lang="en-US" dirty="0"/>
              <a:t>Somewhere along the way, we discover that favorable exchange rate fluctuations for Asia led to same unit sales generating 20% more revenue. In other words, revenue growth was due to favorable exchange rate changes, rather than unit sales growth. Thus, for the hypothesis confirming question – Was growth in Asia sales the driver of sales growth, we could report “No. And with analysis and charts we might show that, Asia had flat unit sales, but achieved revenue growth of due to exchange rate fluctuations. In particular, China and Korea in the Asia region had revenue but not much sales unit growth.” We may go on to report that actually the northeast US and South American regions contributed the most to driving sales growth both on a unit and revenue basis.” </a:t>
            </a:r>
          </a:p>
          <a:p>
            <a:r>
              <a:rPr lang="en-US" dirty="0"/>
              <a:t> </a:t>
            </a:r>
          </a:p>
          <a:p>
            <a:r>
              <a:rPr lang="en-US" dirty="0"/>
              <a:t>For the same company and data set, our “generative hypothesis” may show some additional insights. We report that “sales grew the most over the past two quarters as three of the eight product line sales accounted for 80% of the revenue growth and revenue growth came mainly from four of our twenty sales offices.</a:t>
            </a:r>
          </a:p>
          <a:p>
            <a:r>
              <a:rPr lang="en-US" dirty="0"/>
              <a:t> </a:t>
            </a:r>
          </a:p>
          <a:p>
            <a:r>
              <a:rPr lang="en-US" dirty="0"/>
              <a:t>This last part of the data analysis process often leads to new questions and insights that turn into fresh questions to analyze.</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18</a:t>
            </a:fld>
            <a:endParaRPr lang="en-US"/>
          </a:p>
        </p:txBody>
      </p:sp>
    </p:spTree>
    <p:extLst>
      <p:ext uri="{BB962C8B-B14F-4D97-AF65-F5344CB8AC3E}">
        <p14:creationId xmlns:p14="http://schemas.microsoft.com/office/powerpoint/2010/main" val="3718150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In this example, in our analysis we toggled back and forth between wrangling and exploring the data. </a:t>
            </a:r>
          </a:p>
          <a:p>
            <a:r>
              <a:rPr lang="en-US" dirty="0"/>
              <a:t> </a:t>
            </a:r>
          </a:p>
          <a:p>
            <a:r>
              <a:rPr lang="en-US" dirty="0"/>
              <a:t>Somewhere along the way, we discover that favorable exchange rate fluctuations for Asia led to same unit sales generating 20% more revenue. In other words, revenue growth was due to favorable exchange rate changes, rather than unit sales growth. Thus, for the hypothesis confirming question – Was growth in Asia sales the driver of sales growth, we could report “No. And with analysis and charts we might show that, Asia had flat unit sales, but achieved revenue growth of due to exchange rate fluctuations. In particular, China and Korea in the Asia region had revenue but not much sales unit growth.” We may go on to report that actually the northeast US and South American regions contributed the most to driving sales growth both on a unit and revenue basis.” </a:t>
            </a:r>
          </a:p>
          <a:p>
            <a:r>
              <a:rPr lang="en-US" dirty="0"/>
              <a:t> </a:t>
            </a:r>
          </a:p>
          <a:p>
            <a:r>
              <a:rPr lang="en-US" dirty="0"/>
              <a:t>For the same company and data set, our “generative hypothesis” may show some additional insights. We report that “sales grew the most over the past two quarters as three of the eight product line sales accounted for 80% of the revenue growth and revenue growth came mainly from four of our twenty sales offices.</a:t>
            </a:r>
          </a:p>
          <a:p>
            <a:r>
              <a:rPr lang="en-US" dirty="0"/>
              <a:t> </a:t>
            </a:r>
          </a:p>
          <a:p>
            <a:r>
              <a:rPr lang="en-US" dirty="0"/>
              <a:t>This last part of the data analysis process often leads to new questions and insights that turn into fresh questions to analyze.</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19</a:t>
            </a:fld>
            <a:endParaRPr lang="en-US"/>
          </a:p>
        </p:txBody>
      </p:sp>
    </p:spTree>
    <p:extLst>
      <p:ext uri="{BB962C8B-B14F-4D97-AF65-F5344CB8AC3E}">
        <p14:creationId xmlns:p14="http://schemas.microsoft.com/office/powerpoint/2010/main" val="137529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The data analysis process underpins the flow of data analytics and science work. In simple terms, there are five iterative parts of this process. Ask Questions, Wrangle Data, Explore Data, Draw Conclusions and Communicate Findings.</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2</a:t>
            </a:fld>
            <a:endParaRPr lang="en-US"/>
          </a:p>
        </p:txBody>
      </p:sp>
    </p:spTree>
    <p:extLst>
      <p:ext uri="{BB962C8B-B14F-4D97-AF65-F5344CB8AC3E}">
        <p14:creationId xmlns:p14="http://schemas.microsoft.com/office/powerpoint/2010/main" val="3328490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We have walked through and clarified each part of the process and included an example, yet the presentation is titled the ITERATIVE data analysis process. </a:t>
            </a:r>
          </a:p>
          <a:p>
            <a:r>
              <a:rPr lang="en-US" dirty="0"/>
              <a:t> </a:t>
            </a:r>
          </a:p>
          <a:p>
            <a:r>
              <a:rPr lang="en-US" dirty="0"/>
              <a:t>The graphic here shows the process flow more as it should be understood. Namely, we start with a question and end with some data-driven communication of our findings back to the stakeholders. The data analysis in the middle can iterate back and forth as what we learn through the process almost always causes us to go back from exploring to wrangling to revise, get different data or modify how we clean and remove outliers for instance. </a:t>
            </a:r>
          </a:p>
          <a:p>
            <a:r>
              <a:rPr lang="en-US" dirty="0"/>
              <a:t> </a:t>
            </a:r>
          </a:p>
          <a:p>
            <a:r>
              <a:rPr lang="en-US" dirty="0"/>
              <a:t>Alternatively we do a preliminary analysis, draw a conclusion and communicate with the business only to find that a new question gets asked or we learn of some problem with how we drew our conclusion which leads us to reframe the data analysis question we are trying to solve and start wrangling more data.</a:t>
            </a:r>
          </a:p>
          <a:p>
            <a:r>
              <a:rPr lang="en-US" dirty="0"/>
              <a:t> </a:t>
            </a:r>
          </a:p>
          <a:p>
            <a:r>
              <a:rPr lang="en-US" dirty="0"/>
              <a:t>I hope this has clarified the parts of the process, some terminology and the iterative nature of data analysis. You may also want to refer to the summary sheet of the iterative data analysis process that is posted on this lesson page.</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20</a:t>
            </a:fld>
            <a:endParaRPr lang="en-US"/>
          </a:p>
        </p:txBody>
      </p:sp>
    </p:spTree>
    <p:extLst>
      <p:ext uri="{BB962C8B-B14F-4D97-AF65-F5344CB8AC3E}">
        <p14:creationId xmlns:p14="http://schemas.microsoft.com/office/powerpoint/2010/main" val="151881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smtClean="0"/>
              <a:t>This </a:t>
            </a:r>
            <a:r>
              <a:rPr lang="en-US" dirty="0"/>
              <a:t>presentation will incorporate applying the data analysis process of exploring and drawing conclusions based in part on Seattle Metro Area job posting data.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21</a:t>
            </a:fld>
            <a:endParaRPr lang="en-US"/>
          </a:p>
        </p:txBody>
      </p:sp>
    </p:spTree>
    <p:extLst>
      <p:ext uri="{BB962C8B-B14F-4D97-AF65-F5344CB8AC3E}">
        <p14:creationId xmlns:p14="http://schemas.microsoft.com/office/powerpoint/2010/main" val="3547987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The data analysis process underpins the flow of data analytics and science work. In simple terms, there are five iterative parts of this process. Ask Questions, Wrangle Data, Explore Data, Draw Conclusions and Communicate Findings.</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22</a:t>
            </a:fld>
            <a:endParaRPr lang="en-US"/>
          </a:p>
        </p:txBody>
      </p:sp>
    </p:spTree>
    <p:extLst>
      <p:ext uri="{BB962C8B-B14F-4D97-AF65-F5344CB8AC3E}">
        <p14:creationId xmlns:p14="http://schemas.microsoft.com/office/powerpoint/2010/main" val="41970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As our program design team set out to revise the program from Business Intelligence to Data Analytics, we had a goal to make the curriculum more aligned to the rapidly growing field of Data Science. We found that tools and skills practiced by data scientists were maturing and moving to become more pervasively used and sought after by a broader group of analysts who had historically or were currently in roles like business intelligence managers. We also found a whole range of data-savvy professionals from analysts, engineers, administrators, researchers to developers were looking to expand their data analysis toolbox and that data analytics was a better fit for them than business intelligence tools popularized several decades ago.</a:t>
            </a:r>
          </a:p>
          <a:p>
            <a:r>
              <a:rPr lang="en-US" dirty="0"/>
              <a:t> </a:t>
            </a:r>
          </a:p>
          <a:p>
            <a:r>
              <a:rPr lang="en-US" dirty="0"/>
              <a:t>So we established these hypothesis generating program design questions:</a:t>
            </a:r>
          </a:p>
          <a:p>
            <a:r>
              <a:rPr lang="en-US" dirty="0"/>
              <a:t>    </a:t>
            </a:r>
          </a:p>
          <a:p>
            <a:r>
              <a:rPr lang="en-US" dirty="0"/>
              <a:t>     What features to include in data analytics vs. a more advanced-level data science program?</a:t>
            </a:r>
          </a:p>
          <a:p>
            <a:pPr lvl="0"/>
            <a:r>
              <a:rPr lang="en-US" dirty="0"/>
              <a:t>What level of skills?</a:t>
            </a:r>
          </a:p>
          <a:p>
            <a:pPr lvl="0"/>
            <a:r>
              <a:rPr lang="en-US" dirty="0"/>
              <a:t>What level of tools proficiency?</a:t>
            </a:r>
          </a:p>
          <a:p>
            <a:pPr lvl="0"/>
            <a:r>
              <a:rPr lang="en-US" dirty="0"/>
              <a:t>What level of knowledge fluency?</a:t>
            </a:r>
          </a:p>
          <a:p>
            <a:pPr lvl="0"/>
            <a:r>
              <a:rPr lang="en-US" dirty="0"/>
              <a:t>What Pre-requisites are required to ensure sufficient student background to complete program?</a:t>
            </a:r>
          </a:p>
          <a:p>
            <a:r>
              <a:rPr lang="en-US" dirty="0"/>
              <a:t> </a:t>
            </a:r>
          </a:p>
          <a:p>
            <a:r>
              <a:rPr lang="en-US" dirty="0"/>
              <a:t>How to make the data analytics program stackable as a pre-requisite for data science, yet also teach sufficient skill levels for data analytics graduates to be well equipped for analyst level roles?</a:t>
            </a:r>
          </a:p>
          <a:p>
            <a:r>
              <a:rPr lang="en-US" dirty="0"/>
              <a:t> </a:t>
            </a:r>
          </a:p>
          <a:p>
            <a:r>
              <a:rPr lang="en-US" dirty="0"/>
              <a:t>Which tool sets will provide the most durable platform to base our program on?</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24</a:t>
            </a:fld>
            <a:endParaRPr lang="en-US"/>
          </a:p>
        </p:txBody>
      </p:sp>
    </p:spTree>
    <p:extLst>
      <p:ext uri="{BB962C8B-B14F-4D97-AF65-F5344CB8AC3E}">
        <p14:creationId xmlns:p14="http://schemas.microsoft.com/office/powerpoint/2010/main" val="780441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As we parsed out these business questions, we could find no shortage of articles and blog posts with bits and pieces of useful data. We also talked to advisory board members from industry and faculty. We reviewed feedback from students and talked to some alumni. We looked at what other programs were offering. </a:t>
            </a:r>
          </a:p>
          <a:p>
            <a:r>
              <a:rPr lang="en-US" dirty="0"/>
              <a:t> </a:t>
            </a:r>
          </a:p>
          <a:p>
            <a:r>
              <a:rPr lang="en-US" dirty="0"/>
              <a:t>What we found was lot of variability and conflicting information. Particularly, because use of terminology is varied, new technology is being adopted, old technology and skills remain yet are being displaced. Types of skills and tools used are varied and overlapping depending on industry, function and organization. </a:t>
            </a:r>
          </a:p>
          <a:p>
            <a:r>
              <a:rPr lang="en-US" dirty="0"/>
              <a:t> </a:t>
            </a:r>
          </a:p>
        </p:txBody>
      </p:sp>
      <p:sp>
        <p:nvSpPr>
          <p:cNvPr id="4" name="Slide Number Placeholder 3"/>
          <p:cNvSpPr>
            <a:spLocks noGrp="1"/>
          </p:cNvSpPr>
          <p:nvPr>
            <p:ph type="sldNum" sz="quarter" idx="10"/>
          </p:nvPr>
        </p:nvSpPr>
        <p:spPr/>
        <p:txBody>
          <a:bodyPr/>
          <a:lstStyle/>
          <a:p>
            <a:fld id="{32F6FDBE-5672-4985-BD85-BF0EDA604403}" type="slidenum">
              <a:rPr lang="en-US" smtClean="0"/>
              <a:t>25</a:t>
            </a:fld>
            <a:endParaRPr lang="en-US"/>
          </a:p>
        </p:txBody>
      </p:sp>
    </p:spTree>
    <p:extLst>
      <p:ext uri="{BB962C8B-B14F-4D97-AF65-F5344CB8AC3E}">
        <p14:creationId xmlns:p14="http://schemas.microsoft.com/office/powerpoint/2010/main" val="2966976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We assembled a high-level list of durable skills -- as you see on the slide -- which seemed within scope of two programs, but more than a single certificate program can provide.</a:t>
            </a:r>
          </a:p>
        </p:txBody>
      </p:sp>
      <p:sp>
        <p:nvSpPr>
          <p:cNvPr id="4" name="Slide Number Placeholder 3"/>
          <p:cNvSpPr>
            <a:spLocks noGrp="1"/>
          </p:cNvSpPr>
          <p:nvPr>
            <p:ph type="sldNum" sz="quarter" idx="10"/>
          </p:nvPr>
        </p:nvSpPr>
        <p:spPr/>
        <p:txBody>
          <a:bodyPr/>
          <a:lstStyle/>
          <a:p>
            <a:fld id="{32F6FDBE-5672-4985-BD85-BF0EDA604403}" type="slidenum">
              <a:rPr lang="en-US" smtClean="0"/>
              <a:t>26</a:t>
            </a:fld>
            <a:endParaRPr lang="en-US" dirty="0"/>
          </a:p>
        </p:txBody>
      </p:sp>
    </p:spTree>
    <p:extLst>
      <p:ext uri="{BB962C8B-B14F-4D97-AF65-F5344CB8AC3E}">
        <p14:creationId xmlns:p14="http://schemas.microsoft.com/office/powerpoint/2010/main" val="1961286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Then we translated our business question into a data analysis question. What subset of the durable modern data science skills would provide sufficient scope such that the data analytics program would both:</a:t>
            </a:r>
          </a:p>
          <a:p>
            <a:pPr lvl="0"/>
            <a:r>
              <a:rPr lang="en-US" dirty="0"/>
              <a:t>Equip graduates to put their intermediate analytics skills into practice at a department or functional level for immediate impact, AND</a:t>
            </a:r>
          </a:p>
          <a:p>
            <a:pPr lvl="0"/>
            <a:r>
              <a:rPr lang="en-US" dirty="0"/>
              <a:t>Be a good pre-requisite for and be aligned with the broader set of data science skills</a:t>
            </a:r>
          </a:p>
          <a:p>
            <a:r>
              <a:rPr lang="en-US" dirty="0"/>
              <a:t> </a:t>
            </a:r>
          </a:p>
          <a:p>
            <a:r>
              <a:rPr lang="en-US" dirty="0"/>
              <a:t>Going through this questioning process helped us establish a vision to make a data analytics program that would serve as both an “end” and a “means” for engineer, developer, analysts, administrator, researchers or other data savvy professionals who are seeking advancement and must work effectively within increasingly data driven/data science oriented organizations. </a:t>
            </a:r>
          </a:p>
          <a:p>
            <a:r>
              <a:rPr lang="en-US" dirty="0"/>
              <a:t> </a:t>
            </a:r>
          </a:p>
          <a:p>
            <a:r>
              <a:rPr lang="en-US" dirty="0"/>
              <a:t>One of the data sources we used to address this data analysis question is a subscription-based Labor Insights dashboard provided by a company called Burning Glass.  This company is a great example of the many new businesses emerging in the field of data science.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27</a:t>
            </a:fld>
            <a:endParaRPr lang="en-US"/>
          </a:p>
        </p:txBody>
      </p:sp>
    </p:spTree>
    <p:extLst>
      <p:ext uri="{BB962C8B-B14F-4D97-AF65-F5344CB8AC3E}">
        <p14:creationId xmlns:p14="http://schemas.microsoft.com/office/powerpoint/2010/main" val="198944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Like most efforts to acquire data, the dashboard of data views and reports we could access was more limited than we would have liked, but at least provided a fairly consistent and comprehensive view of what data analytic and science skills employers were looking to hire based on job postings. In other words, Burning Glass had done all the difficult data acquisition by scraping web sites filled with job postings and WRANGLING the data into a data warehouse that clients can EXPLORE via their Labor Insights web dashboard and reporting tool to DRAW CONCLUSIONS. For purposes of our analysis, we focused on the Seattle metro area which is one of the most advanced labor markets for this field. </a:t>
            </a:r>
          </a:p>
          <a:p>
            <a:r>
              <a:rPr lang="en-US" dirty="0"/>
              <a:t> </a:t>
            </a:r>
          </a:p>
          <a:p>
            <a:r>
              <a:rPr lang="en-US" dirty="0"/>
              <a:t>Here is a summary of our data analysis wrangling and exploring journey and our conclusions:</a:t>
            </a:r>
          </a:p>
          <a:p>
            <a:r>
              <a:rPr lang="en-US" dirty="0"/>
              <a:t> </a:t>
            </a:r>
          </a:p>
          <a:p>
            <a:r>
              <a:rPr lang="en-US" dirty="0"/>
              <a:t>Starting to EXPLORE the data by job title proved difficult, as organizations do not follow any standards in publishing titles in job postings that involve data analysis or data science. Additionally, when we tried to run queries across years or job titles in the Seattle Metro Area to get answers for questions like:</a:t>
            </a:r>
          </a:p>
          <a:p>
            <a:r>
              <a:rPr lang="en-US" dirty="0"/>
              <a:t> </a:t>
            </a:r>
          </a:p>
          <a:p>
            <a:pPr lvl="0"/>
            <a:r>
              <a:rPr lang="en-US" dirty="0"/>
              <a:t>Which skills and tools were both growing as well as pervasive in usage?  </a:t>
            </a:r>
          </a:p>
          <a:p>
            <a:pPr lvl="0"/>
            <a:r>
              <a:rPr lang="en-US" dirty="0"/>
              <a:t>Which sets of skills and tools differentiated a data analytics professional from a more advanced data scientist?  </a:t>
            </a:r>
          </a:p>
        </p:txBody>
      </p:sp>
      <p:sp>
        <p:nvSpPr>
          <p:cNvPr id="4" name="Slide Number Placeholder 3"/>
          <p:cNvSpPr>
            <a:spLocks noGrp="1"/>
          </p:cNvSpPr>
          <p:nvPr>
            <p:ph type="sldNum" sz="quarter" idx="10"/>
          </p:nvPr>
        </p:nvSpPr>
        <p:spPr/>
        <p:txBody>
          <a:bodyPr/>
          <a:lstStyle/>
          <a:p>
            <a:fld id="{32F6FDBE-5672-4985-BD85-BF0EDA604403}" type="slidenum">
              <a:rPr lang="en-US" smtClean="0"/>
              <a:t>29</a:t>
            </a:fld>
            <a:endParaRPr lang="en-US"/>
          </a:p>
        </p:txBody>
      </p:sp>
    </p:spTree>
    <p:extLst>
      <p:ext uri="{BB962C8B-B14F-4D97-AF65-F5344CB8AC3E}">
        <p14:creationId xmlns:p14="http://schemas.microsoft.com/office/powerpoint/2010/main" val="1792716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Even when you start exploring data, you often go back to data wrangling level. In our case, we found the accuracy and completeness of data was an issue. After sharing our results and asking questions to Labor Insight staff, we noted the following data issues:</a:t>
            </a:r>
          </a:p>
          <a:p>
            <a:pPr lvl="0" fontAlgn="base"/>
            <a:r>
              <a:rPr lang="en-US" dirty="0"/>
              <a:t>All the various types of data analysis jobs did not show up in reports that were limited to 200 items and no higher level categorization of analyst titles was listed</a:t>
            </a:r>
          </a:p>
          <a:p>
            <a:pPr lvl="0" fontAlgn="base"/>
            <a:r>
              <a:rPr lang="en-US" dirty="0"/>
              <a:t>The relative importance of skills in each job posting is not weighted, so using raw counts may be misleading</a:t>
            </a:r>
          </a:p>
          <a:p>
            <a:pPr lvl="0" fontAlgn="base"/>
            <a:r>
              <a:rPr lang="en-US" dirty="0"/>
              <a:t>The level of skills is not provided in the data set - ex. XL novice = XL expert</a:t>
            </a:r>
          </a:p>
          <a:p>
            <a:pPr lvl="0" fontAlgn="base"/>
            <a:r>
              <a:rPr lang="en-US" dirty="0"/>
              <a:t>There are omissions on some job postings of key data like salary, so averages are likely off and may be biased to the low end</a:t>
            </a:r>
          </a:p>
          <a:p>
            <a:pPr lvl="0" fontAlgn="base"/>
            <a:r>
              <a:rPr lang="en-US" dirty="0"/>
              <a:t>Growth rates may be exaggerated if looking back to 2007, as their ability to collect a higher share of job postings has improved over the last 10 years</a:t>
            </a:r>
          </a:p>
          <a:p>
            <a:r>
              <a:rPr lang="en-US" dirty="0"/>
              <a:t> </a:t>
            </a:r>
          </a:p>
          <a:p>
            <a:r>
              <a:rPr lang="en-US" dirty="0"/>
              <a:t>So as often happens, we set our sights on first answering some simple higher-level questions and then moved to address more complex or detailed questions.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30</a:t>
            </a:fld>
            <a:endParaRPr lang="en-US"/>
          </a:p>
        </p:txBody>
      </p:sp>
    </p:spTree>
    <p:extLst>
      <p:ext uri="{BB962C8B-B14F-4D97-AF65-F5344CB8AC3E}">
        <p14:creationId xmlns:p14="http://schemas.microsoft.com/office/powerpoint/2010/main" val="2862588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Starting at the highest level, we see a total of 424,831 job postings that Burning Glass had found, scraped off the web and published into their data warehouse for the last 12 months. In pivoting this data to show most sought after skills, it turns out that the 5</a:t>
            </a:r>
            <a:r>
              <a:rPr lang="en-US" baseline="30000" dirty="0"/>
              <a:t>th</a:t>
            </a:r>
            <a:r>
              <a:rPr lang="en-US" dirty="0"/>
              <a:t> most sought after skill for all positions in Seattle was Microsoft Excel which is actually also true nationally. </a:t>
            </a:r>
          </a:p>
          <a:p>
            <a:r>
              <a:rPr lang="en-US" dirty="0"/>
              <a:t> </a:t>
            </a:r>
          </a:p>
          <a:p>
            <a:r>
              <a:rPr lang="en-US" dirty="0"/>
              <a:t>However, as we looked at the related data views in the dashboard, it appeared that XL skills remain in high volume and are in demand, yet had seem to be plateauing or perhaps was being listed less often given the popularity of the tool.</a:t>
            </a:r>
          </a:p>
          <a:p>
            <a:r>
              <a:rPr lang="en-US" dirty="0"/>
              <a:t>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32</a:t>
            </a:fld>
            <a:endParaRPr lang="en-US"/>
          </a:p>
        </p:txBody>
      </p:sp>
    </p:spTree>
    <p:extLst>
      <p:ext uri="{BB962C8B-B14F-4D97-AF65-F5344CB8AC3E}">
        <p14:creationId xmlns:p14="http://schemas.microsoft.com/office/powerpoint/2010/main" val="266220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We start with a business question, which we then have to translate to one or more data analysis questions. For example, the business may be asking a </a:t>
            </a:r>
            <a:r>
              <a:rPr lang="en-US" u="sng" dirty="0"/>
              <a:t>hypothesis generating question</a:t>
            </a:r>
            <a:r>
              <a:rPr lang="en-US" dirty="0"/>
              <a:t> like -- why did sales rise in the past two quarters? In which case, we seek an explanation to an open question. Alternatively, you may get a </a:t>
            </a:r>
            <a:r>
              <a:rPr lang="en-US" u="sng" dirty="0"/>
              <a:t>hypothesis confirmation question</a:t>
            </a:r>
            <a:r>
              <a:rPr lang="en-US" dirty="0"/>
              <a:t> like – Was the rise in sales in the past two quarters caused by Asia region sales growth? This is more of a yes/no question and the analyst needs to show specific and contextualize data to prove or disprove the hypothesis. As the analytics get more sophisticated, analysts will be asked to prediction questions like – If we increase price by 10%, how will that impact sales volume? These are what will or how will questions about the future, given some initial input. </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3</a:t>
            </a:fld>
            <a:endParaRPr lang="en-US" dirty="0"/>
          </a:p>
        </p:txBody>
      </p:sp>
    </p:spTree>
    <p:extLst>
      <p:ext uri="{BB962C8B-B14F-4D97-AF65-F5344CB8AC3E}">
        <p14:creationId xmlns:p14="http://schemas.microsoft.com/office/powerpoint/2010/main" val="2230739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Microsoft XL is primarily used for data analysis and reporting purposes, however the level of skill required varies and is skewed towards lower level positions. In particular, the median ($44K) is way below the mean ($54K) salary rate. Further, the median salary rate of $44K indicates that 50% of the positions advertised -- with published salary levels and listing Excel as a skill -- pay $44,000 or less.  As such, if our graduates only learn XL, their skills will be clearly less valued than a more complete data science skill set.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33</a:t>
            </a:fld>
            <a:endParaRPr lang="en-US"/>
          </a:p>
        </p:txBody>
      </p:sp>
    </p:spTree>
    <p:extLst>
      <p:ext uri="{BB962C8B-B14F-4D97-AF65-F5344CB8AC3E}">
        <p14:creationId xmlns:p14="http://schemas.microsoft.com/office/powerpoint/2010/main" val="1059132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Next, we looked at SQL skills. SQL database and query language is used for many purposes including operations, administration and analysis, so we filtered SQL just to include postings with both SQL and Data Analysis skills listed. The number of postings appears to be on the decline which is concerning since data analysis skills are on the rise. </a:t>
            </a:r>
          </a:p>
          <a:p>
            <a:r>
              <a:rPr lang="en-US" dirty="0"/>
              <a:t> </a:t>
            </a:r>
          </a:p>
          <a:p>
            <a:r>
              <a:rPr lang="en-US" dirty="0"/>
              <a:t>This led us to wonder if being a SQL-savvy data analyst is enough? Was the move to cloud based applications with bundled in analytic packages impacting demand for SQL skills for data analysts? Or are new data storage technologies and products eating into the demand for using SQL for data analysis and data science? </a:t>
            </a:r>
          </a:p>
          <a:p>
            <a:r>
              <a:rPr lang="en-US" dirty="0"/>
              <a:t> </a:t>
            </a:r>
          </a:p>
          <a:p>
            <a:r>
              <a:rPr lang="en-US" dirty="0"/>
              <a:t>We did not find definite answers. However, we did note that the number of postings for Big Data storage technologies like Hadoop, No SQL or Hive were ramping up substantially . </a:t>
            </a:r>
            <a:r>
              <a:rPr lang="en-US" dirty="0" err="1"/>
              <a:t>Neverthe</a:t>
            </a:r>
            <a:r>
              <a:rPr lang="en-US" dirty="0"/>
              <a:t> less, we noted these other data storage platforms were most often co-listed with SQL skills.</a:t>
            </a:r>
          </a:p>
        </p:txBody>
      </p:sp>
      <p:sp>
        <p:nvSpPr>
          <p:cNvPr id="4" name="Slide Number Placeholder 3"/>
          <p:cNvSpPr>
            <a:spLocks noGrp="1"/>
          </p:cNvSpPr>
          <p:nvPr>
            <p:ph type="sldNum" sz="quarter" idx="10"/>
          </p:nvPr>
        </p:nvSpPr>
        <p:spPr/>
        <p:txBody>
          <a:bodyPr/>
          <a:lstStyle/>
          <a:p>
            <a:fld id="{32F6FDBE-5672-4985-BD85-BF0EDA604403}" type="slidenum">
              <a:rPr lang="en-US" smtClean="0"/>
              <a:t>34</a:t>
            </a:fld>
            <a:endParaRPr lang="en-US"/>
          </a:p>
        </p:txBody>
      </p:sp>
    </p:spTree>
    <p:extLst>
      <p:ext uri="{BB962C8B-B14F-4D97-AF65-F5344CB8AC3E}">
        <p14:creationId xmlns:p14="http://schemas.microsoft.com/office/powerpoint/2010/main" val="2019178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When we explored the job titles associated with postings that listed both SQL and Data Analysis skills, we found the kinds of positions and average salary levels that were more in the realm of what our students were looking for. The job titles are mostly analysts, managers, engineers and developers with over 2,700 job postings per year. The median pay range rose from $44K for XL to $86K for SQL and Data Analysis.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35</a:t>
            </a:fld>
            <a:endParaRPr lang="en-US"/>
          </a:p>
        </p:txBody>
      </p:sp>
    </p:spTree>
    <p:extLst>
      <p:ext uri="{BB962C8B-B14F-4D97-AF65-F5344CB8AC3E}">
        <p14:creationId xmlns:p14="http://schemas.microsoft.com/office/powerpoint/2010/main" val="3915662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What about new, more advanced data analytics and science skills and tools? We explored R, Machine Learning and Python job posting data and looked for trends and how these technologies could improve salary outlook.</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37</a:t>
            </a:fld>
            <a:endParaRPr lang="en-US"/>
          </a:p>
        </p:txBody>
      </p:sp>
    </p:spTree>
    <p:extLst>
      <p:ext uri="{BB962C8B-B14F-4D97-AF65-F5344CB8AC3E}">
        <p14:creationId xmlns:p14="http://schemas.microsoft.com/office/powerpoint/2010/main" val="1380609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What we found was job postings for R more than doubled between 2013 and 2015. While growth rates have slowed more recently, we see increasing numbers of postings seeking R skills for positions outside of scientist and statistician roles. </a:t>
            </a:r>
          </a:p>
          <a:p>
            <a:r>
              <a:rPr lang="en-US" dirty="0"/>
              <a:t> </a:t>
            </a:r>
          </a:p>
          <a:p>
            <a:r>
              <a:rPr lang="en-US" dirty="0"/>
              <a:t>The R language has matured, stabilized and become more accessible. A complete suite of statistical packages is now available called </a:t>
            </a:r>
            <a:r>
              <a:rPr lang="en-US" dirty="0" err="1"/>
              <a:t>tidyverse</a:t>
            </a:r>
            <a:r>
              <a:rPr lang="en-US" dirty="0"/>
              <a:t> and is becoming more of a standard in industry making it easier for programming novices and SQL aficionados to learn R programming. Moreover, the use of R can greatly increase the speed and agility of the data analyst. </a:t>
            </a:r>
          </a:p>
          <a:p>
            <a:r>
              <a:rPr lang="en-US" dirty="0"/>
              <a:t> </a:t>
            </a:r>
          </a:p>
          <a:p>
            <a:r>
              <a:rPr lang="en-US" dirty="0"/>
              <a:t>The salary for these roles is another level up from SQL and Data Analysis. Over half the positions advertised in the past year, offered annual salaries in excess of six figures.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38</a:t>
            </a:fld>
            <a:endParaRPr lang="en-US"/>
          </a:p>
        </p:txBody>
      </p:sp>
    </p:spTree>
    <p:extLst>
      <p:ext uri="{BB962C8B-B14F-4D97-AF65-F5344CB8AC3E}">
        <p14:creationId xmlns:p14="http://schemas.microsoft.com/office/powerpoint/2010/main" val="259190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What we found was job postings for R more than doubled between 2013 and 2015. While growth rates have slowed more recently, we see increasing numbers of postings seeking R skills for positions outside of scientist and statistician roles. </a:t>
            </a:r>
          </a:p>
          <a:p>
            <a:r>
              <a:rPr lang="en-US" dirty="0"/>
              <a:t> </a:t>
            </a:r>
          </a:p>
          <a:p>
            <a:r>
              <a:rPr lang="en-US" dirty="0"/>
              <a:t>The R language has matured, stabilized and become more accessible. A complete suite of statistical packages is now available called </a:t>
            </a:r>
            <a:r>
              <a:rPr lang="en-US" dirty="0" err="1"/>
              <a:t>tidyverse</a:t>
            </a:r>
            <a:r>
              <a:rPr lang="en-US" dirty="0"/>
              <a:t> and is becoming more of a standard in industry making it easier for programming novices and SQL aficionados to learn R programming. Moreover, the use of R can greatly increase the speed and agility of the data analyst. </a:t>
            </a:r>
          </a:p>
          <a:p>
            <a:r>
              <a:rPr lang="en-US" dirty="0"/>
              <a:t> </a:t>
            </a:r>
          </a:p>
          <a:p>
            <a:r>
              <a:rPr lang="en-US" dirty="0"/>
              <a:t>The salary for these roles is another level up from SQL and Data Analysis. Over half the positions advertised in the past year, offered annual salaries in excess of six figures.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39</a:t>
            </a:fld>
            <a:endParaRPr lang="en-US"/>
          </a:p>
        </p:txBody>
      </p:sp>
    </p:spTree>
    <p:extLst>
      <p:ext uri="{BB962C8B-B14F-4D97-AF65-F5344CB8AC3E}">
        <p14:creationId xmlns:p14="http://schemas.microsoft.com/office/powerpoint/2010/main" val="24998194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While there are over 7.6K jobs posted a year in Seattle metro area with data analysis skill listed, there were only 1.4K with data science skills listed (5 times smaller). As we drilled down on the data science and engineering skilled postings, about 70% or 966 positions required both R and Python skills. Setting a goal to significantly advance students programming skills in two languages is too much to teach in a single certificate program. </a:t>
            </a:r>
          </a:p>
          <a:p>
            <a:r>
              <a:rPr lang="en-US" dirty="0"/>
              <a:t> </a:t>
            </a:r>
          </a:p>
          <a:p>
            <a:r>
              <a:rPr lang="en-US" dirty="0"/>
              <a:t>Moreover, you can see the need to have Machine Learning skills was almost as highly ranked as SQL skills (579 vs. 610 job postings or over 60%). Taking an advance program in Machine Learning like our Certificate in Machine Learning requires Calculus and Linear Algebra which is beyond what the broader market of analyst and data savvy professionals need to fill the equally well paying opportunities identified earlier.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40</a:t>
            </a:fld>
            <a:endParaRPr lang="en-US"/>
          </a:p>
        </p:txBody>
      </p:sp>
    </p:spTree>
    <p:extLst>
      <p:ext uri="{BB962C8B-B14F-4D97-AF65-F5344CB8AC3E}">
        <p14:creationId xmlns:p14="http://schemas.microsoft.com/office/powerpoint/2010/main" val="3990386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After consulting with experts in the field, we decided that it was best to focus on R in the data analytics program and teach the basics of Machine Learning.  We require some R and significant programming experience as pre-requisites to enter into the Data Science Certificate program which goes on to teach more advanced data analysis and machine learning in Python programming language. </a:t>
            </a:r>
          </a:p>
          <a:p>
            <a:r>
              <a:rPr lang="en-US" dirty="0"/>
              <a:t> </a:t>
            </a:r>
          </a:p>
          <a:p>
            <a:r>
              <a:rPr lang="en-US" dirty="0"/>
              <a:t>Thus, we set off to build a data analytics program that gives students the subset of data science skills showing in part or in full on this color chart.</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42</a:t>
            </a:fld>
            <a:endParaRPr lang="en-US"/>
          </a:p>
        </p:txBody>
      </p:sp>
    </p:spTree>
    <p:extLst>
      <p:ext uri="{BB962C8B-B14F-4D97-AF65-F5344CB8AC3E}">
        <p14:creationId xmlns:p14="http://schemas.microsoft.com/office/powerpoint/2010/main" val="2306035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The data analysis process underpins the flow of data analytics and science work. In simple terms, there are five iterative parts of this process. Ask Questions, Wrangle Data, Explore Data, Draw Conclusions and Communicate Findings.</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43</a:t>
            </a:fld>
            <a:endParaRPr lang="en-US"/>
          </a:p>
        </p:txBody>
      </p:sp>
    </p:spTree>
    <p:extLst>
      <p:ext uri="{BB962C8B-B14F-4D97-AF65-F5344CB8AC3E}">
        <p14:creationId xmlns:p14="http://schemas.microsoft.com/office/powerpoint/2010/main" val="2327235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We start with a business question, which we then have to translate to one or more data analysis questions. For example, the business may be asking a </a:t>
            </a:r>
            <a:r>
              <a:rPr lang="en-US" u="sng" dirty="0"/>
              <a:t>hypothesis generating question</a:t>
            </a:r>
            <a:r>
              <a:rPr lang="en-US" dirty="0"/>
              <a:t> like -- why did sales rise in the past two quarters? In which case, we seek an explanation to an open question. Alternatively, you may get a </a:t>
            </a:r>
            <a:r>
              <a:rPr lang="en-US" u="sng" dirty="0"/>
              <a:t>hypothesis confirmation question</a:t>
            </a:r>
            <a:r>
              <a:rPr lang="en-US" dirty="0"/>
              <a:t> like – Was the rise in sales in the past two quarters caused by Asia region sales growth? This is more of a yes/no question and the analyst needs to show specific and contextualize data to prove or disprove the hypothesis. As the analytics get more sophisticated, analysts will be asked to prediction questions like – If we increase price by 10%, how will that impact sales volume? These are what will or how will questions about the future, given some initial input. </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4</a:t>
            </a:fld>
            <a:endParaRPr lang="en-US" dirty="0"/>
          </a:p>
        </p:txBody>
      </p:sp>
    </p:spTree>
    <p:extLst>
      <p:ext uri="{BB962C8B-B14F-4D97-AF65-F5344CB8AC3E}">
        <p14:creationId xmlns:p14="http://schemas.microsoft.com/office/powerpoint/2010/main" val="727458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We start with a business question, which we then have to translate to one or more data analysis questions. For example, the business may be asking a </a:t>
            </a:r>
            <a:r>
              <a:rPr lang="en-US" u="sng" dirty="0"/>
              <a:t>hypothesis generating question</a:t>
            </a:r>
            <a:r>
              <a:rPr lang="en-US" dirty="0"/>
              <a:t> like -- why did sales rise in the past two quarters? In which case, we seek an explanation to an open question. Alternatively, you may get a </a:t>
            </a:r>
            <a:r>
              <a:rPr lang="en-US" u="sng" dirty="0"/>
              <a:t>hypothesis confirmation question</a:t>
            </a:r>
            <a:r>
              <a:rPr lang="en-US" dirty="0"/>
              <a:t> like – Was the rise in sales in the past two quarters caused by Asia region sales growth? This is more of a yes/no question and the analyst needs to show specific and contextualize data to prove or disprove the hypothesis. As the analytics get more sophisticated, analysts will be asked to prediction questions like – If we increase price by 10%, how will that impact sales volume? These are what will or how will questions about the future, given some initial input. </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5</a:t>
            </a:fld>
            <a:endParaRPr lang="en-US" dirty="0"/>
          </a:p>
        </p:txBody>
      </p:sp>
    </p:spTree>
    <p:extLst>
      <p:ext uri="{BB962C8B-B14F-4D97-AF65-F5344CB8AC3E}">
        <p14:creationId xmlns:p14="http://schemas.microsoft.com/office/powerpoint/2010/main" val="19843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Focusing on the hypothesis questions – we need to translate them into one or more data analysis questions like how did sales change over the past two quarters by region, by product line? This might lead you also to start your data analysis work by ensuring you have data all the way down to a salesperson in a region and all the way down to products or product parts and features to ensure you can fully answer the question. In doing so, you have translated the business question into a data analysis question and have a sense of data requirements.</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6</a:t>
            </a:fld>
            <a:endParaRPr lang="en-US"/>
          </a:p>
        </p:txBody>
      </p:sp>
    </p:spTree>
    <p:extLst>
      <p:ext uri="{BB962C8B-B14F-4D97-AF65-F5344CB8AC3E}">
        <p14:creationId xmlns:p14="http://schemas.microsoft.com/office/powerpoint/2010/main" val="192737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Second-- we have to wrangle data, which means we acquire and map data from one "raw" form into another format with the intent of making it more appropriate and valuable for analysis. For starters, our data is mostly likely not all in one place. </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7</a:t>
            </a:fld>
            <a:endParaRPr lang="en-US"/>
          </a:p>
        </p:txBody>
      </p:sp>
    </p:spTree>
    <p:extLst>
      <p:ext uri="{BB962C8B-B14F-4D97-AF65-F5344CB8AC3E}">
        <p14:creationId xmlns:p14="http://schemas.microsoft.com/office/powerpoint/2010/main" val="365063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We start the wrangling part of the process, by trying to acquire data from the system owners. Most often we may find that it may be impossible within a given timeline to get all the data you need. Once we determine what data is available (and perhaps adjust our analysis question accordingly), the wrangling part of the process transitions to a series of iterative data munging and descriptive statistics steps. Data munging may involve changing data types, joining data fields, cleaning data, calculating some measures, gathering relevant metadata, and applying a schema or data model before the data is ready for analysis. Along the way, we may be applying descriptive statistics or simple data plots to review data at a column level to remove or treat outliers or identify anomalies that need to be addressed or explained.</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8</a:t>
            </a:fld>
            <a:endParaRPr lang="en-US"/>
          </a:p>
        </p:txBody>
      </p:sp>
    </p:spTree>
    <p:extLst>
      <p:ext uri="{BB962C8B-B14F-4D97-AF65-F5344CB8AC3E}">
        <p14:creationId xmlns:p14="http://schemas.microsoft.com/office/powerpoint/2010/main" val="428920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We start the wrangling part of the process, by trying to acquire data from the system owners. Most often we may find that it may be impossible within a given timeline to get all the data you need. Once we determine what data is available (and perhaps adjust our analysis question accordingly), the wrangling part of the process transitions to a series of iterative data munging and descriptive statistics steps. Data munging may involve changing data types, joining data fields, cleaning data, calculating some measures, gathering relevant metadata, and applying a schema or data model before the data is ready for analysis. Along the way, we may be applying descriptive statistics or simple data plots to review data at a column level to remove or treat outliers or identify anomalies that need to be addressed or explained.</a:t>
            </a:r>
          </a:p>
          <a:p>
            <a:endParaRPr lang="en-US" dirty="0"/>
          </a:p>
        </p:txBody>
      </p:sp>
      <p:sp>
        <p:nvSpPr>
          <p:cNvPr id="4" name="Slide Number Placeholder 3"/>
          <p:cNvSpPr>
            <a:spLocks noGrp="1"/>
          </p:cNvSpPr>
          <p:nvPr>
            <p:ph type="sldNum" sz="quarter" idx="10"/>
          </p:nvPr>
        </p:nvSpPr>
        <p:spPr/>
        <p:txBody>
          <a:bodyPr/>
          <a:lstStyle/>
          <a:p>
            <a:fld id="{DAD62C74-C2C0-41F4-876D-9103114FF0C0}" type="slidenum">
              <a:rPr lang="en-US" smtClean="0"/>
              <a:t>9</a:t>
            </a:fld>
            <a:endParaRPr lang="en-US"/>
          </a:p>
        </p:txBody>
      </p:sp>
    </p:spTree>
    <p:extLst>
      <p:ext uri="{BB962C8B-B14F-4D97-AF65-F5344CB8AC3E}">
        <p14:creationId xmlns:p14="http://schemas.microsoft.com/office/powerpoint/2010/main" val="3627796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6.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7.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17.xml"/><Relationship Id="rId5" Type="http://schemas.openxmlformats.org/officeDocument/2006/relationships/image" Target="../media/image6.emf"/><Relationship Id="rId4" Type="http://schemas.openxmlformats.org/officeDocument/2006/relationships/image" Target="../media/image9.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70505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userDrawn="1"/>
        </p:nvPicPr>
        <p:blipFill>
          <a:blip r:embed="rId3"/>
          <a:stretch>
            <a:fillRect/>
          </a:stretch>
        </p:blipFill>
        <p:spPr>
          <a:xfrm>
            <a:off x="779463" y="3906513"/>
            <a:ext cx="1600200" cy="116417"/>
          </a:xfrm>
          <a:prstGeom prst="rect">
            <a:avLst/>
          </a:prstGeom>
        </p:spPr>
      </p:pic>
      <p:pic>
        <p:nvPicPr>
          <p:cNvPr id="4" name="Picture 3"/>
          <p:cNvPicPr>
            <a:picLocks noChangeAspect="1"/>
          </p:cNvPicPr>
          <p:nvPr userDrawn="1"/>
        </p:nvPicPr>
        <p:blipFill>
          <a:blip r:embed="rId4"/>
          <a:stretch>
            <a:fillRect/>
          </a:stretch>
        </p:blipFill>
        <p:spPr>
          <a:xfrm>
            <a:off x="7790289" y="4738970"/>
            <a:ext cx="1371600" cy="772583"/>
          </a:xfrm>
          <a:prstGeom prst="rect">
            <a:avLst/>
          </a:prstGeom>
        </p:spPr>
      </p:pic>
      <p:pic>
        <p:nvPicPr>
          <p:cNvPr id="7" name="Picture 6" descr="AngleBackground_gold_RGB.png"/>
          <p:cNvPicPr>
            <a:picLocks noChangeAspect="1"/>
          </p:cNvPicPr>
          <p:nvPr userDrawn="1"/>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0" name="Picture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custDataLst>
      <p:tags r:id="rId1"/>
    </p:custDataLst>
    <p:extLst>
      <p:ext uri="{BB962C8B-B14F-4D97-AF65-F5344CB8AC3E}">
        <p14:creationId xmlns:p14="http://schemas.microsoft.com/office/powerpoint/2010/main" val="33971910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1933532"/>
            <a:ext cx="8197114" cy="3175072"/>
          </a:xfrm>
          <a:prstGeom prst="rect">
            <a:avLst/>
          </a:prstGeom>
        </p:spPr>
        <p:txBody>
          <a:bodyPr/>
          <a:lstStyle>
            <a:lvl1pPr marL="285739" indent="-285739">
              <a:buFont typeface="Lucida Grande"/>
              <a:buChar char="&gt;"/>
              <a:defRPr sz="2000" b="0" i="0" baseline="0">
                <a:solidFill>
                  <a:schemeClr val="accent1"/>
                </a:solidFill>
                <a:latin typeface="Open Sans Light"/>
                <a:cs typeface="Open Sans Light"/>
              </a:defRPr>
            </a:lvl1pPr>
            <a:lvl2pPr>
              <a:defRPr sz="1667" b="0" i="0" baseline="0">
                <a:solidFill>
                  <a:schemeClr val="accent1"/>
                </a:solidFill>
                <a:latin typeface="Open Sans Light"/>
                <a:cs typeface="Open Sans Light"/>
              </a:defRPr>
            </a:lvl2pPr>
            <a:lvl3pPr marL="952462" indent="-190492">
              <a:buSzPct val="100000"/>
              <a:buFont typeface="Lucida Grande"/>
              <a:buChar char="&gt;"/>
              <a:defRPr sz="1500" b="0" i="0" baseline="0">
                <a:solidFill>
                  <a:schemeClr val="accent1"/>
                </a:solidFill>
                <a:latin typeface="Open Sans Light"/>
                <a:cs typeface="Open Sans Light"/>
              </a:defRPr>
            </a:lvl3pPr>
            <a:lvl4pPr>
              <a:defRPr sz="1333" b="0" i="0" baseline="0">
                <a:solidFill>
                  <a:schemeClr val="accent1"/>
                </a:solidFill>
                <a:latin typeface="Open Sans Light"/>
                <a:cs typeface="Open Sans Light"/>
              </a:defRPr>
            </a:lvl4pPr>
            <a:lvl5pPr marL="1714431" indent="-190492">
              <a:buFont typeface="Lucida Grande"/>
              <a:buChar char="&gt;"/>
              <a:defRPr sz="1167" b="0" i="0" baseline="0">
                <a:solidFill>
                  <a:schemeClr val="accent1"/>
                </a:solidFill>
                <a:latin typeface="Open Sans Light"/>
                <a:cs typeface="Open Sans Light"/>
              </a:defRPr>
            </a:lvl5pPr>
          </a:lstStyle>
          <a:p>
            <a:pPr lvl="0"/>
            <a:r>
              <a:rPr lang="en-US" dirty="0" smtClean="0"/>
              <a:t>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sp>
        <p:nvSpPr>
          <p:cNvPr id="6" name="Text Placeholder 5"/>
          <p:cNvSpPr>
            <a:spLocks noGrp="1"/>
          </p:cNvSpPr>
          <p:nvPr>
            <p:ph type="body" sz="quarter" idx="12" hasCustomPrompt="1"/>
          </p:nvPr>
        </p:nvSpPr>
        <p:spPr>
          <a:xfrm>
            <a:off x="671757" y="1442223"/>
            <a:ext cx="8184662" cy="342643"/>
          </a:xfrm>
          <a:prstGeom prst="rect">
            <a:avLst/>
          </a:prstGeom>
        </p:spPr>
        <p:txBody>
          <a:bodyPr>
            <a:noAutofit/>
          </a:bodyPr>
          <a:lstStyle>
            <a:lvl1pPr marL="0" indent="0">
              <a:lnSpc>
                <a:spcPct val="90000"/>
              </a:lnSpc>
              <a:buNone/>
              <a:defRPr sz="20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userDrawn="1"/>
        </p:nvPicPr>
        <p:blipFill>
          <a:blip r:embed="rId2"/>
          <a:stretch>
            <a:fillRect/>
          </a:stretch>
        </p:blipFill>
        <p:spPr>
          <a:xfrm>
            <a:off x="766764" y="1137003"/>
            <a:ext cx="1103781" cy="80301"/>
          </a:xfrm>
          <a:prstGeom prst="rect">
            <a:avLst/>
          </a:prstGeom>
        </p:spPr>
      </p:pic>
      <p:pic>
        <p:nvPicPr>
          <p:cNvPr id="9" name="Picture 8"/>
          <p:cNvPicPr>
            <a:picLocks noChangeAspect="1"/>
          </p:cNvPicPr>
          <p:nvPr userDrawn="1"/>
        </p:nvPicPr>
        <p:blipFill>
          <a:blip r:embed="rId3"/>
          <a:stretch>
            <a:fillRect/>
          </a:stretch>
        </p:blipFill>
        <p:spPr>
          <a:xfrm>
            <a:off x="7772400" y="4738970"/>
            <a:ext cx="1371600" cy="772583"/>
          </a:xfrm>
          <a:prstGeom prst="rect">
            <a:avLst/>
          </a:prstGeom>
        </p:spPr>
      </p:pic>
      <p:pic>
        <p:nvPicPr>
          <p:cNvPr id="8" name="Picture 7"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55826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447271"/>
            <a:ext cx="8196210" cy="3346248"/>
          </a:xfrm>
          <a:prstGeom prst="rect">
            <a:avLst/>
          </a:prstGeom>
        </p:spPr>
        <p:txBody>
          <a:bodyPr/>
          <a:lstStyle>
            <a:lvl1pPr marL="285739" indent="-285739">
              <a:buFont typeface="Lucida Grande"/>
              <a:buChar char="&gt;"/>
              <a:defRPr sz="2000" b="0" i="0" baseline="0">
                <a:solidFill>
                  <a:srgbClr val="33006F"/>
                </a:solidFill>
                <a:latin typeface="Open Sans Light"/>
                <a:cs typeface="Open Sans Light"/>
              </a:defRPr>
            </a:lvl1pPr>
            <a:lvl2pPr>
              <a:defRPr sz="1667" b="0" i="0" baseline="0">
                <a:solidFill>
                  <a:srgbClr val="33006F"/>
                </a:solidFill>
                <a:latin typeface="Open Sans Light"/>
                <a:cs typeface="Open Sans Light"/>
              </a:defRPr>
            </a:lvl2pPr>
            <a:lvl3pPr marL="952462" indent="-190492">
              <a:buSzPct val="100000"/>
              <a:buFont typeface="Lucida Grande"/>
              <a:buChar char="&gt;"/>
              <a:defRPr sz="1500" b="0" i="0" baseline="0">
                <a:solidFill>
                  <a:srgbClr val="33006F"/>
                </a:solidFill>
                <a:latin typeface="Open Sans Light"/>
                <a:cs typeface="Open Sans Light"/>
              </a:defRPr>
            </a:lvl3pPr>
            <a:lvl4pPr>
              <a:defRPr sz="1333" b="0" i="0" baseline="0">
                <a:solidFill>
                  <a:srgbClr val="33006F"/>
                </a:solidFill>
                <a:latin typeface="Open Sans Light"/>
                <a:cs typeface="Open Sans Light"/>
              </a:defRPr>
            </a:lvl4pPr>
            <a:lvl5pPr marL="1714431" indent="-190492">
              <a:buFont typeface="Lucida Grande"/>
              <a:buChar char="&gt;"/>
              <a:defRPr sz="1167" b="0" i="0" baseline="0">
                <a:solidFill>
                  <a:srgbClr val="33006F"/>
                </a:solidFill>
                <a:latin typeface="Open Sans Light"/>
                <a:cs typeface="Open Sans Light"/>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p:cNvPicPr>
            <a:picLocks noChangeAspect="1"/>
          </p:cNvPicPr>
          <p:nvPr userDrawn="1"/>
        </p:nvPicPr>
        <p:blipFill>
          <a:blip r:embed="rId2"/>
          <a:stretch>
            <a:fillRect/>
          </a:stretch>
        </p:blipFill>
        <p:spPr>
          <a:xfrm>
            <a:off x="766764" y="1137003"/>
            <a:ext cx="1103781" cy="80301"/>
          </a:xfrm>
          <a:prstGeom prst="rect">
            <a:avLst/>
          </a:prstGeom>
        </p:spPr>
      </p:pic>
      <p:pic>
        <p:nvPicPr>
          <p:cNvPr id="10" name="Picture 9"/>
          <p:cNvPicPr>
            <a:picLocks noChangeAspect="1"/>
          </p:cNvPicPr>
          <p:nvPr userDrawn="1"/>
        </p:nvPicPr>
        <p:blipFill>
          <a:blip r:embed="rId3"/>
          <a:stretch>
            <a:fillRect/>
          </a:stretch>
        </p:blipFill>
        <p:spPr>
          <a:xfrm>
            <a:off x="7772400" y="4738970"/>
            <a:ext cx="1371600" cy="772583"/>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806958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4" y="1447271"/>
            <a:ext cx="8021637" cy="3693583"/>
          </a:xfrm>
          <a:prstGeom prst="rect">
            <a:avLst/>
          </a:prstGeom>
        </p:spPr>
        <p:txBody>
          <a:bodyPr>
            <a:normAutofit/>
          </a:bodyPr>
          <a:lstStyle>
            <a:lvl1pPr marL="0" indent="0">
              <a:buNone/>
              <a:defRPr sz="2000"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userDrawn="1"/>
        </p:nvPicPr>
        <p:blipFill>
          <a:blip r:embed="rId2"/>
          <a:stretch>
            <a:fillRect/>
          </a:stretch>
        </p:blipFill>
        <p:spPr>
          <a:xfrm>
            <a:off x="766764" y="1137003"/>
            <a:ext cx="1103781" cy="80301"/>
          </a:xfrm>
          <a:prstGeom prst="rect">
            <a:avLst/>
          </a:prstGeom>
        </p:spPr>
      </p:pic>
      <p:pic>
        <p:nvPicPr>
          <p:cNvPr id="8" name="Picture 7"/>
          <p:cNvPicPr>
            <a:picLocks noChangeAspect="1"/>
          </p:cNvPicPr>
          <p:nvPr userDrawn="1"/>
        </p:nvPicPr>
        <p:blipFill>
          <a:blip r:embed="rId3"/>
          <a:stretch>
            <a:fillRect/>
          </a:stretch>
        </p:blipFill>
        <p:spPr>
          <a:xfrm>
            <a:off x="7772400" y="4738970"/>
            <a:ext cx="1371600" cy="772583"/>
          </a:xfrm>
          <a:prstGeom prst="rect">
            <a:avLst/>
          </a:prstGeom>
        </p:spPr>
      </p:pic>
      <p:pic>
        <p:nvPicPr>
          <p:cNvPr id="6" name="Picture 5"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2724014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5000">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6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16007497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6" name="Text Placeholder 5"/>
          <p:cNvSpPr>
            <a:spLocks noGrp="1"/>
          </p:cNvSpPr>
          <p:nvPr>
            <p:ph type="body" sz="quarter" idx="10" hasCustomPrompt="1"/>
          </p:nvPr>
        </p:nvSpPr>
        <p:spPr>
          <a:xfrm>
            <a:off x="671757" y="1110187"/>
            <a:ext cx="6972300" cy="2201463"/>
          </a:xfrm>
          <a:prstGeom prst="rect">
            <a:avLst/>
          </a:prstGeom>
          <a:ln>
            <a:noFill/>
          </a:ln>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userDrawn="1"/>
        </p:nvPicPr>
        <p:blipFill>
          <a:blip r:embed="rId4"/>
          <a:stretch>
            <a:fillRect/>
          </a:stretch>
        </p:blipFill>
        <p:spPr>
          <a:xfrm>
            <a:off x="779463" y="3311650"/>
            <a:ext cx="1600200" cy="116417"/>
          </a:xfrm>
          <a:prstGeom prst="rect">
            <a:avLst/>
          </a:prstGeom>
        </p:spPr>
      </p:pic>
    </p:spTree>
    <p:custDataLst>
      <p:tags r:id="rId1"/>
    </p:custDataLst>
    <p:extLst>
      <p:ext uri="{BB962C8B-B14F-4D97-AF65-F5344CB8AC3E}">
        <p14:creationId xmlns:p14="http://schemas.microsoft.com/office/powerpoint/2010/main" val="471184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605452" y="83820"/>
            <a:ext cx="8184662" cy="1053183"/>
          </a:xfrm>
          <a:prstGeom prst="rect">
            <a:avLst/>
          </a:prstGeom>
        </p:spPr>
        <p:txBody>
          <a:bodyPr anchor="ctr">
            <a:noAutofit/>
          </a:bodyPr>
          <a:lstStyle>
            <a:lvl1pPr marL="0" indent="0" algn="ctr">
              <a:lnSpc>
                <a:spcPct val="90000"/>
              </a:lnSpc>
              <a:buNone/>
              <a:defRPr sz="40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659305" y="1447271"/>
            <a:ext cx="8076956" cy="3346248"/>
          </a:xfrm>
          <a:prstGeom prst="rect">
            <a:avLst/>
          </a:prstGeom>
        </p:spPr>
        <p:txBody>
          <a:bodyPr/>
          <a:lstStyle>
            <a:lvl1pPr marL="0" indent="0">
              <a:buFont typeface="Lucida Grande"/>
              <a:buNone/>
              <a:defRPr sz="3600" b="0" i="0" baseline="0">
                <a:solidFill>
                  <a:srgbClr val="33006F"/>
                </a:solidFill>
                <a:latin typeface="Open Sans Light"/>
                <a:cs typeface="Open Sans Light"/>
              </a:defRPr>
            </a:lvl1pPr>
            <a:lvl2pPr>
              <a:defRPr sz="3200" b="0" i="0" baseline="0">
                <a:solidFill>
                  <a:schemeClr val="accent4">
                    <a:lumMod val="10000"/>
                  </a:schemeClr>
                </a:solidFill>
                <a:latin typeface="Open Sans Light"/>
                <a:cs typeface="Open Sans Light"/>
              </a:defRPr>
            </a:lvl2pPr>
            <a:lvl3pPr marL="952462" indent="-190492">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714431" indent="-190492">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userDrawn="1"/>
        </p:nvPicPr>
        <p:blipFill>
          <a:blip r:embed="rId4"/>
          <a:stretch>
            <a:fillRect/>
          </a:stretch>
        </p:blipFill>
        <p:spPr>
          <a:xfrm>
            <a:off x="766764" y="1137003"/>
            <a:ext cx="1103781" cy="80301"/>
          </a:xfrm>
          <a:prstGeom prst="rect">
            <a:avLst/>
          </a:prstGeom>
        </p:spPr>
      </p:pic>
    </p:spTree>
    <p:custDataLst>
      <p:tags r:id="rId1"/>
    </p:custDataLst>
    <p:extLst>
      <p:ext uri="{BB962C8B-B14F-4D97-AF65-F5344CB8AC3E}">
        <p14:creationId xmlns:p14="http://schemas.microsoft.com/office/powerpoint/2010/main" val="4185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pic>
        <p:nvPicPr>
          <p:cNvPr id="9" name="Picture 8"/>
          <p:cNvPicPr>
            <a:picLocks noChangeAspect="1"/>
          </p:cNvPicPr>
          <p:nvPr userDrawn="1"/>
        </p:nvPicPr>
        <p:blipFill>
          <a:blip r:embed="rId4">
            <a:lum bright="100000"/>
            <a:extLst>
              <a:ext uri="{28A0092B-C50C-407E-A947-70E740481C1C}">
                <a14:useLocalDpi xmlns:a14="http://schemas.microsoft.com/office/drawing/2010/main" val="0"/>
              </a:ext>
            </a:extLst>
          </a:blip>
          <a:stretch>
            <a:fillRect/>
          </a:stretch>
        </p:blipFill>
        <p:spPr>
          <a:xfrm>
            <a:off x="747184" y="5295195"/>
            <a:ext cx="2464308" cy="228177"/>
          </a:xfrm>
          <a:prstGeom prst="rect">
            <a:avLst/>
          </a:prstGeom>
        </p:spPr>
      </p:pic>
      <p:sp>
        <p:nvSpPr>
          <p:cNvPr id="6" name="Text Placeholder 5"/>
          <p:cNvSpPr>
            <a:spLocks noGrp="1"/>
          </p:cNvSpPr>
          <p:nvPr>
            <p:ph type="body" sz="quarter" idx="10" hasCustomPrompt="1"/>
          </p:nvPr>
        </p:nvSpPr>
        <p:spPr>
          <a:xfrm>
            <a:off x="1158558" y="1106446"/>
            <a:ext cx="6972300" cy="2201463"/>
          </a:xfrm>
          <a:prstGeom prst="rect">
            <a:avLst/>
          </a:prstGeom>
        </p:spPr>
        <p:txBody>
          <a:bodyPr anchor="ctr">
            <a:normAutofit/>
          </a:bodyPr>
          <a:lstStyle>
            <a:lvl1pPr marL="0" indent="0" algn="ctr">
              <a:lnSpc>
                <a:spcPct val="100000"/>
              </a:lnSpc>
              <a:buNone/>
              <a:defRPr sz="4167" b="0" i="0" baseline="0">
                <a:solidFill>
                  <a:srgbClr val="E8D3A2"/>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userDrawn="1"/>
        </p:nvPicPr>
        <p:blipFill>
          <a:blip r:embed="rId5"/>
          <a:stretch>
            <a:fillRect/>
          </a:stretch>
        </p:blipFill>
        <p:spPr>
          <a:xfrm>
            <a:off x="779463" y="3311650"/>
            <a:ext cx="1600200" cy="116417"/>
          </a:xfrm>
          <a:prstGeom prst="rect">
            <a:avLst/>
          </a:prstGeom>
        </p:spPr>
      </p:pic>
      <p:sp>
        <p:nvSpPr>
          <p:cNvPr id="7" name="Text Placeholder 6"/>
          <p:cNvSpPr>
            <a:spLocks noGrp="1"/>
          </p:cNvSpPr>
          <p:nvPr>
            <p:ph type="body" sz="quarter" idx="11" hasCustomPrompt="1"/>
          </p:nvPr>
        </p:nvSpPr>
        <p:spPr>
          <a:xfrm>
            <a:off x="1161538" y="3696796"/>
            <a:ext cx="6972300" cy="890588"/>
          </a:xfrm>
          <a:prstGeom prst="rect">
            <a:avLst/>
          </a:prstGeom>
        </p:spPr>
        <p:txBody>
          <a:bodyPr anchor="ctr"/>
          <a:lstStyle>
            <a:lvl1pPr marL="0" indent="0" algn="ctr">
              <a:buNone/>
              <a:defRPr sz="3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25305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659305" y="167640"/>
            <a:ext cx="8197114" cy="968617"/>
          </a:xfrm>
          <a:prstGeom prst="rect">
            <a:avLst/>
          </a:prstGeom>
        </p:spPr>
        <p:txBody>
          <a:bodyPr anchor="ctr">
            <a:noAutofit/>
          </a:bodyPr>
          <a:lstStyle>
            <a:lvl1pPr marL="0" indent="0">
              <a:lnSpc>
                <a:spcPct val="90000"/>
              </a:lnSpc>
              <a:buNone/>
              <a:defRPr sz="3600" b="0" i="0" baseline="0">
                <a:solidFill>
                  <a:srgbClr val="E8D3A2"/>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659305" y="1447271"/>
            <a:ext cx="8076956" cy="3346248"/>
          </a:xfrm>
          <a:prstGeom prst="rect">
            <a:avLst/>
          </a:prstGeom>
        </p:spPr>
        <p:txBody>
          <a:bodyPr/>
          <a:lstStyle>
            <a:lvl1pPr marL="285739" indent="-285739">
              <a:buFont typeface="Lucida Grande"/>
              <a:buChar char="&gt;"/>
              <a:defRPr sz="3600" b="0" i="0" baseline="0">
                <a:solidFill>
                  <a:schemeClr val="tx1"/>
                </a:solidFill>
                <a:latin typeface="Open Sans Light"/>
                <a:cs typeface="Open Sans Light"/>
              </a:defRPr>
            </a:lvl1pPr>
            <a:lvl2pPr>
              <a:defRPr sz="3200" b="0" i="0" baseline="0">
                <a:solidFill>
                  <a:schemeClr val="tx1"/>
                </a:solidFill>
                <a:latin typeface="Open Sans Light"/>
                <a:cs typeface="Open Sans Light"/>
              </a:defRPr>
            </a:lvl2pPr>
            <a:lvl3pPr marL="952462" indent="-190492">
              <a:buSzPct val="100000"/>
              <a:buFont typeface="Lucida Grande"/>
              <a:buChar char="&gt;"/>
              <a:defRPr sz="3200" b="0" i="0" baseline="0">
                <a:solidFill>
                  <a:schemeClr val="tx1"/>
                </a:solidFill>
                <a:latin typeface="Open Sans Light"/>
                <a:cs typeface="Open Sans Light"/>
              </a:defRPr>
            </a:lvl3pPr>
            <a:lvl4pPr>
              <a:defRPr sz="3200" b="0" i="0" baseline="0">
                <a:solidFill>
                  <a:schemeClr val="tx1"/>
                </a:solidFill>
                <a:latin typeface="Open Sans Light"/>
                <a:cs typeface="Open Sans Light"/>
              </a:defRPr>
            </a:lvl4pPr>
            <a:lvl5pPr marL="1714431" indent="-190492">
              <a:buFont typeface="Lucida Grande"/>
              <a:buChar char="&gt;"/>
              <a:defRPr sz="320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userDrawn="1"/>
        </p:nvPicPr>
        <p:blipFill>
          <a:blip r:embed="rId4"/>
          <a:stretch>
            <a:fillRect/>
          </a:stretch>
        </p:blipFill>
        <p:spPr>
          <a:xfrm>
            <a:off x="766764" y="1137003"/>
            <a:ext cx="1103781" cy="80301"/>
          </a:xfrm>
          <a:prstGeom prst="rect">
            <a:avLst/>
          </a:prstGeom>
        </p:spPr>
      </p:pic>
    </p:spTree>
    <p:custDataLst>
      <p:tags r:id="rId1"/>
    </p:custDataLst>
    <p:extLst>
      <p:ext uri="{BB962C8B-B14F-4D97-AF65-F5344CB8AC3E}">
        <p14:creationId xmlns:p14="http://schemas.microsoft.com/office/powerpoint/2010/main" val="301988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74320" y="167640"/>
            <a:ext cx="8582099" cy="104891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274320" y="1784866"/>
            <a:ext cx="8594551" cy="3015734"/>
          </a:xfrm>
          <a:prstGeom prst="rect">
            <a:avLst/>
          </a:prstGeom>
        </p:spPr>
        <p:txBody>
          <a:bodyPr/>
          <a:lstStyle>
            <a:lvl1pPr marL="0" indent="0">
              <a:lnSpc>
                <a:spcPct val="114000"/>
              </a:lnSpc>
              <a:spcBef>
                <a:spcPts val="6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600"/>
              </a:spcBef>
              <a:defRPr sz="3200" b="0" i="0" baseline="0">
                <a:solidFill>
                  <a:schemeClr val="accent4">
                    <a:lumMod val="10000"/>
                  </a:schemeClr>
                </a:solidFill>
                <a:latin typeface="Open Sans Light"/>
                <a:cs typeface="Open Sans Light"/>
              </a:defRPr>
            </a:lvl2pPr>
            <a:lvl3pPr marL="952462" indent="-190492">
              <a:lnSpc>
                <a:spcPct val="114000"/>
              </a:lnSpc>
              <a:spcBef>
                <a:spcPts val="6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600"/>
              </a:spcBef>
              <a:defRPr sz="3200" b="0" i="0" baseline="0">
                <a:solidFill>
                  <a:schemeClr val="accent4">
                    <a:lumMod val="10000"/>
                  </a:schemeClr>
                </a:solidFill>
                <a:latin typeface="Open Sans Light"/>
                <a:cs typeface="Open Sans Light"/>
              </a:defRPr>
            </a:lvl4pPr>
            <a:lvl5pPr marL="1714431" indent="-190492">
              <a:lnSpc>
                <a:spcPct val="114000"/>
              </a:lnSpc>
              <a:spcBef>
                <a:spcPts val="6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userDrawn="1"/>
        </p:nvPicPr>
        <p:blipFill>
          <a:blip r:embed="rId3"/>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274320" y="1216559"/>
            <a:ext cx="8679180" cy="568307"/>
          </a:xfrm>
          <a:prstGeom prst="rect">
            <a:avLst/>
          </a:prstGeom>
        </p:spPr>
        <p:txBody>
          <a:bodyPr anchor="ctr">
            <a:noAutofit/>
          </a:bodyPr>
          <a:lstStyle>
            <a:lvl1pPr marL="0" indent="0">
              <a:lnSpc>
                <a:spcPct val="90000"/>
              </a:lnSpc>
              <a:buNone/>
              <a:defRPr sz="32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99991" y="5125261"/>
            <a:ext cx="2468880" cy="274320"/>
          </a:xfrm>
          <a:prstGeom prst="rect">
            <a:avLst/>
          </a:prstGeom>
        </p:spPr>
      </p:pic>
    </p:spTree>
    <p:custDataLst>
      <p:tags r:id="rId1"/>
    </p:custDataLst>
    <p:extLst>
      <p:ext uri="{BB962C8B-B14F-4D97-AF65-F5344CB8AC3E}">
        <p14:creationId xmlns:p14="http://schemas.microsoft.com/office/powerpoint/2010/main" val="30728726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97180" y="228600"/>
            <a:ext cx="8559239" cy="98795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297180" y="1216559"/>
            <a:ext cx="8558335" cy="3522411"/>
          </a:xfrm>
          <a:prstGeom prst="rect">
            <a:avLst/>
          </a:prstGeom>
        </p:spPr>
        <p:txBody>
          <a:bodyPr/>
          <a:lstStyle>
            <a:lvl1pPr marL="0" indent="0">
              <a:lnSpc>
                <a:spcPct val="114000"/>
              </a:lnSpc>
              <a:spcBef>
                <a:spcPts val="6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600"/>
              </a:spcBef>
              <a:defRPr sz="3200" b="0" i="0" baseline="0">
                <a:solidFill>
                  <a:schemeClr val="accent4">
                    <a:lumMod val="10000"/>
                  </a:schemeClr>
                </a:solidFill>
                <a:latin typeface="Open Sans Light"/>
                <a:cs typeface="Open Sans Light"/>
              </a:defRPr>
            </a:lvl2pPr>
            <a:lvl3pPr marL="952462" indent="-190492">
              <a:lnSpc>
                <a:spcPct val="114000"/>
              </a:lnSpc>
              <a:spcBef>
                <a:spcPts val="6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600"/>
              </a:spcBef>
              <a:defRPr sz="3200" b="0" i="0" baseline="0">
                <a:solidFill>
                  <a:schemeClr val="accent4">
                    <a:lumMod val="10000"/>
                  </a:schemeClr>
                </a:solidFill>
                <a:latin typeface="Open Sans Light"/>
                <a:cs typeface="Open Sans Light"/>
              </a:defRPr>
            </a:lvl4pPr>
            <a:lvl5pPr marL="1714431" indent="-190492">
              <a:lnSpc>
                <a:spcPct val="114000"/>
              </a:lnSpc>
              <a:spcBef>
                <a:spcPts val="6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userDrawn="1"/>
        </p:nvPicPr>
        <p:blipFill>
          <a:blip r:embed="rId3"/>
          <a:stretch>
            <a:fillRect/>
          </a:stretch>
        </p:blipFill>
        <p:spPr>
          <a:xfrm>
            <a:off x="766764" y="1136257"/>
            <a:ext cx="1103781" cy="80302"/>
          </a:xfrm>
          <a:prstGeom prst="rect">
            <a:avLst/>
          </a:prstGeom>
        </p:spPr>
      </p:pic>
      <p:pic>
        <p:nvPicPr>
          <p:cNvPr id="10" name="Picture 9"/>
          <p:cNvPicPr>
            <a:picLocks noChangeAspect="1"/>
          </p:cNvPicPr>
          <p:nvPr userDrawn="1"/>
        </p:nvPicPr>
        <p:blipFill>
          <a:blip r:embed="rId4"/>
          <a:stretch>
            <a:fillRect/>
          </a:stretch>
        </p:blipFill>
        <p:spPr>
          <a:xfrm>
            <a:off x="7790289" y="4738970"/>
            <a:ext cx="1371600" cy="772583"/>
          </a:xfrm>
          <a:prstGeom prst="rect">
            <a:avLst/>
          </a:prstGeom>
        </p:spPr>
      </p:pic>
      <p:pic>
        <p:nvPicPr>
          <p:cNvPr id="8" name="Picture 7" descr="AngleBackground_gold_RGB.png"/>
          <p:cNvPicPr>
            <a:picLocks noChangeAspect="1"/>
          </p:cNvPicPr>
          <p:nvPr userDrawn="1"/>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14502204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281940" y="1447271"/>
            <a:ext cx="8506461" cy="3047213"/>
          </a:xfrm>
          <a:prstGeom prst="rect">
            <a:avLst/>
          </a:prstGeom>
        </p:spPr>
        <p:txBody>
          <a:bodyPr>
            <a:normAutofit/>
          </a:bodyPr>
          <a:lstStyle>
            <a:lvl1pPr marL="0" indent="0">
              <a:buNone/>
              <a:defRPr sz="2000"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182880" y="205740"/>
            <a:ext cx="8673539" cy="997045"/>
          </a:xfrm>
          <a:prstGeom prst="rect">
            <a:avLst/>
          </a:prstGeom>
        </p:spPr>
        <p:txBody>
          <a:bodyPr anchor="ctr">
            <a:noAutofit/>
          </a:bodyPr>
          <a:lstStyle>
            <a:lvl1pPr marL="0" indent="0">
              <a:lnSpc>
                <a:spcPct val="90000"/>
              </a:lnSpc>
              <a:buNone/>
              <a:defRPr sz="32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17" name="Picture 16"/>
          <p:cNvPicPr>
            <a:picLocks noChangeAspect="1"/>
          </p:cNvPicPr>
          <p:nvPr userDrawn="1"/>
        </p:nvPicPr>
        <p:blipFill>
          <a:blip r:embed="rId3"/>
          <a:stretch>
            <a:fillRect/>
          </a:stretch>
        </p:blipFill>
        <p:spPr>
          <a:xfrm>
            <a:off x="766764" y="1136257"/>
            <a:ext cx="1103781" cy="80302"/>
          </a:xfrm>
          <a:prstGeom prst="rect">
            <a:avLst/>
          </a:prstGeom>
        </p:spPr>
      </p:pic>
      <p:pic>
        <p:nvPicPr>
          <p:cNvPr id="7" name="Picture 6"/>
          <p:cNvPicPr>
            <a:picLocks noChangeAspect="1"/>
          </p:cNvPicPr>
          <p:nvPr userDrawn="1"/>
        </p:nvPicPr>
        <p:blipFill>
          <a:blip r:embed="rId4"/>
          <a:stretch>
            <a:fillRect/>
          </a:stretch>
        </p:blipFill>
        <p:spPr>
          <a:xfrm>
            <a:off x="7790289" y="4738970"/>
            <a:ext cx="1371600" cy="772583"/>
          </a:xfrm>
          <a:prstGeom prst="rect">
            <a:avLst/>
          </a:prstGeom>
        </p:spPr>
      </p:pic>
      <p:pic>
        <p:nvPicPr>
          <p:cNvPr id="6" name="Picture 5" descr="AngleBackground_gold_RGB.png"/>
          <p:cNvPicPr>
            <a:picLocks noChangeAspect="1"/>
          </p:cNvPicPr>
          <p:nvPr userDrawn="1"/>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24895524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182880" y="205740"/>
            <a:ext cx="8673539" cy="997045"/>
          </a:xfrm>
          <a:prstGeom prst="rect">
            <a:avLst/>
          </a:prstGeom>
        </p:spPr>
        <p:txBody>
          <a:bodyPr anchor="ctr">
            <a:noAutofit/>
          </a:bodyPr>
          <a:lstStyle>
            <a:lvl1pPr marL="0" indent="0">
              <a:lnSpc>
                <a:spcPct val="90000"/>
              </a:lnSpc>
              <a:buNone/>
              <a:defRPr sz="32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6" name="Picture 5" descr="AngleBackground_gold_RGB.png"/>
          <p:cNvPicPr>
            <a:picLocks noChangeAspect="1"/>
          </p:cNvPicPr>
          <p:nvPr userDrawn="1"/>
        </p:nvPicPr>
        <p:blipFill rotWithShape="1">
          <a:blip r:embed="rId3">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4" name="Picture 3"/>
          <p:cNvPicPr>
            <a:picLocks noChangeAspect="1"/>
          </p:cNvPicPr>
          <p:nvPr userDrawn="1"/>
        </p:nvPicPr>
        <p:blipFill>
          <a:blip r:embed="rId4"/>
          <a:stretch>
            <a:fillRect/>
          </a:stretch>
        </p:blipFill>
        <p:spPr>
          <a:xfrm>
            <a:off x="7790289" y="4738970"/>
            <a:ext cx="1371600" cy="772583"/>
          </a:xfrm>
          <a:prstGeom prst="rect">
            <a:avLst/>
          </a:prstGeom>
        </p:spPr>
      </p:pic>
    </p:spTree>
    <p:custDataLst>
      <p:tags r:id="rId1"/>
    </p:custDataLst>
    <p:extLst>
      <p:ext uri="{BB962C8B-B14F-4D97-AF65-F5344CB8AC3E}">
        <p14:creationId xmlns:p14="http://schemas.microsoft.com/office/powerpoint/2010/main" val="6828640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529244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5000">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6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3889968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Standar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a:prstGeom prst="rect">
            <a:avLst/>
          </a:prstGeom>
        </p:spPr>
        <p:txBody>
          <a:bodyPr anchor="ctr"/>
          <a:lstStyle>
            <a:lvl1pPr algn="ctr">
              <a:defRPr sz="5400">
                <a:latin typeface="Encode Sans Normal Black" panose="02000000000000000000" pitchFamily="2"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4000">
                <a:latin typeface="Uni Sans Regular" panose="00000500000000000000" pitchFamily="50" charset="0"/>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dirty="0" smtClean="0"/>
              <a:t>Click to edit Master subtitle style</a:t>
            </a:r>
            <a:endParaRPr lang="en-US" dirty="0"/>
          </a:p>
        </p:txBody>
      </p:sp>
    </p:spTree>
    <p:custDataLst>
      <p:tags r:id="rId1"/>
    </p:custDataLst>
    <p:extLst>
      <p:ext uri="{BB962C8B-B14F-4D97-AF65-F5344CB8AC3E}">
        <p14:creationId xmlns:p14="http://schemas.microsoft.com/office/powerpoint/2010/main" val="24505800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userDrawn="1"/>
        </p:nvPicPr>
        <p:blipFill>
          <a:blip r:embed="rId2"/>
          <a:stretch>
            <a:fillRect/>
          </a:stretch>
        </p:blipFill>
        <p:spPr>
          <a:xfrm>
            <a:off x="7772400" y="4738970"/>
            <a:ext cx="1371600" cy="772583"/>
          </a:xfrm>
          <a:prstGeom prst="rect">
            <a:avLst/>
          </a:prstGeom>
        </p:spPr>
      </p:pic>
      <p:pic>
        <p:nvPicPr>
          <p:cNvPr id="6" name="Picture 5"/>
          <p:cNvPicPr>
            <a:picLocks noChangeAspect="1"/>
          </p:cNvPicPr>
          <p:nvPr userDrawn="1"/>
        </p:nvPicPr>
        <p:blipFill>
          <a:blip r:embed="rId3"/>
          <a:stretch>
            <a:fillRect/>
          </a:stretch>
        </p:blipFill>
        <p:spPr>
          <a:xfrm>
            <a:off x="779463" y="3920000"/>
            <a:ext cx="1600200" cy="116417"/>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extLst>
      <p:ext uri="{BB962C8B-B14F-4D97-AF65-F5344CB8AC3E}">
        <p14:creationId xmlns:p14="http://schemas.microsoft.com/office/powerpoint/2010/main" val="302950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ags" Target="../tags/tag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ags" Target="../tags/tag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userDrawn="1"/>
        </p:nvPicPr>
        <p:blipFill rotWithShape="1">
          <a:blip r:embed="rId11">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
        <p:nvSpPr>
          <p:cNvPr id="8" name="Title Placeholder 7"/>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0"/>
    </p:custDataLst>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 id="2147483682" r:id="rId5"/>
    <p:sldLayoutId id="2147483681" r:id="rId6"/>
    <p:sldLayoutId id="2147483687" r:id="rId7"/>
    <p:sldLayoutId id="2147483673" r:id="rId8"/>
  </p:sldLayoutIdLst>
  <p:timing>
    <p:tnLst>
      <p:par>
        <p:cTn id="1" dur="indefinite" restart="never" nodeType="tmRoot"/>
      </p:par>
    </p:tnLst>
  </p:timing>
  <p:txStyles>
    <p:titleStyle>
      <a:lvl1pPr algn="ctr" defTabSz="380985" rtl="0" eaLnBrk="1" latinLnBrk="0" hangingPunct="1">
        <a:spcBef>
          <a:spcPct val="0"/>
        </a:spcBef>
        <a:buNone/>
        <a:defRPr sz="4000"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7"/>
    </p:custDataLst>
    <p:extLst>
      <p:ext uri="{BB962C8B-B14F-4D97-AF65-F5344CB8AC3E}">
        <p14:creationId xmlns:p14="http://schemas.microsoft.com/office/powerpoint/2010/main" val="11617612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86" r:id="rId5"/>
  </p:sldLayoutIdLst>
  <p:timing>
    <p:tnLst>
      <p:par>
        <p:cTn id="1" dur="indefinite" restart="never" nodeType="tmRoot"/>
      </p:par>
    </p:tnLst>
  </p:timing>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1827215227"/>
      </p:ext>
    </p:extLst>
  </p:cSld>
  <p:clrMap bg1="lt1" tx1="dk1" bg2="lt2" tx2="dk2" accent1="accent1" accent2="accent2" accent3="accent3" accent4="accent4" accent5="accent5" accent6="accent6" hlink="hlink" folHlink="folHlink"/>
  <p:sldLayoutIdLst>
    <p:sldLayoutId id="2147483689" r:id="rId1"/>
    <p:sldLayoutId id="2147483691" r:id="rId2"/>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3174027498"/>
      </p:ext>
    </p:extLst>
  </p:cSld>
  <p:clrMap bg1="dk1" tx1="lt1" bg2="dk2" tx2="lt2" accent1="accent1" accent2="accent2" accent3="accent3" accent4="accent4" accent5="accent5" accent6="accent6" hlink="hlink" folHlink="folHlink"/>
  <p:sldLayoutIdLst>
    <p:sldLayoutId id="2147483693" r:id="rId1"/>
    <p:sldLayoutId id="2147483695" r:id="rId2"/>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11.png"/><Relationship Id="rId5" Type="http://schemas.openxmlformats.org/officeDocument/2006/relationships/image" Target="NUL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3.xml"/><Relationship Id="rId7" Type="http://schemas.openxmlformats.org/officeDocument/2006/relationships/image" Target="NUL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notesSlide" Target="../notesSlides/notesSlide20.xml"/><Relationship Id="rId7" Type="http://schemas.openxmlformats.org/officeDocument/2006/relationships/image" Target="../media/image12.png"/><Relationship Id="rId12"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NULL"/><Relationship Id="rId11" Type="http://schemas.openxmlformats.org/officeDocument/2006/relationships/image" Target="../media/image11.png"/><Relationship Id="rId5" Type="http://schemas.openxmlformats.org/officeDocument/2006/relationships/image" Target="../media/image10.png"/><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16.png"/><Relationship Id="rId9" Type="http://schemas.openxmlformats.org/officeDocument/2006/relationships/image" Target="../media/image17.png"/><Relationship Id="rId1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9.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5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6.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60.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a:bodyPr>
          <a:lstStyle/>
          <a:p>
            <a:pPr algn="ctr"/>
            <a:r>
              <a:rPr lang="en-US" dirty="0"/>
              <a:t>An Overview of the Iterative </a:t>
            </a:r>
            <a:br>
              <a:rPr lang="en-US" dirty="0"/>
            </a:br>
            <a:r>
              <a:rPr lang="en-US" dirty="0"/>
              <a:t>Data Analysis Process</a:t>
            </a:r>
            <a:endParaRPr lang="en-US" dirty="0">
              <a:solidFill>
                <a:srgbClr val="33006F"/>
              </a:solidFill>
            </a:endParaRPr>
          </a:p>
        </p:txBody>
      </p:sp>
    </p:spTree>
    <p:custDataLst>
      <p:tags r:id="rId1"/>
    </p:custDataLst>
    <p:extLst>
      <p:ext uri="{BB962C8B-B14F-4D97-AF65-F5344CB8AC3E}">
        <p14:creationId xmlns:p14="http://schemas.microsoft.com/office/powerpoint/2010/main" val="2338671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1064" y="204108"/>
            <a:ext cx="8030936" cy="932150"/>
          </a:xfrm>
        </p:spPr>
        <p:txBody>
          <a:bodyPr>
            <a:noAutofit/>
          </a:bodyPr>
          <a:lstStyle/>
          <a:p>
            <a:r>
              <a:rPr lang="en-US" sz="3200" dirty="0"/>
              <a:t>2. Wrangle Data – SALES GROWTH EXAMPLE</a:t>
            </a:r>
          </a:p>
        </p:txBody>
      </p:sp>
      <p:grpSp>
        <p:nvGrpSpPr>
          <p:cNvPr id="3" name="Group 2"/>
          <p:cNvGrpSpPr/>
          <p:nvPr/>
        </p:nvGrpSpPr>
        <p:grpSpPr>
          <a:xfrm>
            <a:off x="498021" y="1485901"/>
            <a:ext cx="8591717" cy="3720783"/>
            <a:chOff x="1204415" y="1685780"/>
            <a:chExt cx="7500757" cy="2787392"/>
          </a:xfrm>
        </p:grpSpPr>
        <p:pic>
          <p:nvPicPr>
            <p:cNvPr id="5" name="Graphic 3" descr="Database">
              <a:extLst>
                <a:ext uri="{FF2B5EF4-FFF2-40B4-BE49-F238E27FC236}">
                  <a16:creationId xmlns:a16="http://schemas.microsoft.com/office/drawing/2014/main" id="{4307BDEB-748F-4494-BA1E-F709AF08836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5"/>
                </a:ext>
              </a:extLst>
            </a:blip>
            <a:stretch>
              <a:fillRect/>
            </a:stretch>
          </p:blipFill>
          <p:spPr>
            <a:xfrm>
              <a:off x="5854549" y="3198116"/>
              <a:ext cx="809118" cy="809118"/>
            </a:xfrm>
            <a:prstGeom prst="rect">
              <a:avLst/>
            </a:prstGeom>
          </p:spPr>
        </p:pic>
        <p:pic>
          <p:nvPicPr>
            <p:cNvPr id="6" name="Graphic 3" descr="Database">
              <a:extLst>
                <a:ext uri="{FF2B5EF4-FFF2-40B4-BE49-F238E27FC236}">
                  <a16:creationId xmlns:a16="http://schemas.microsoft.com/office/drawing/2014/main" id="{4307BDEB-748F-4494-BA1E-F709AF08836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5"/>
                </a:ext>
              </a:extLst>
            </a:blip>
            <a:stretch>
              <a:fillRect/>
            </a:stretch>
          </p:blipFill>
          <p:spPr>
            <a:xfrm>
              <a:off x="4577195" y="3198116"/>
              <a:ext cx="809118" cy="809118"/>
            </a:xfrm>
            <a:prstGeom prst="rect">
              <a:avLst/>
            </a:prstGeom>
          </p:spPr>
        </p:pic>
        <p:pic>
          <p:nvPicPr>
            <p:cNvPr id="7" name="Graphic 3" descr="Database">
              <a:extLst>
                <a:ext uri="{FF2B5EF4-FFF2-40B4-BE49-F238E27FC236}">
                  <a16:creationId xmlns:a16="http://schemas.microsoft.com/office/drawing/2014/main" id="{4307BDEB-748F-4494-BA1E-F709AF08836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5"/>
                </a:ext>
              </a:extLst>
            </a:blip>
            <a:stretch>
              <a:fillRect/>
            </a:stretch>
          </p:blipFill>
          <p:spPr>
            <a:xfrm>
              <a:off x="3148445" y="3162629"/>
              <a:ext cx="809118" cy="809118"/>
            </a:xfrm>
            <a:prstGeom prst="rect">
              <a:avLst/>
            </a:prstGeom>
          </p:spPr>
        </p:pic>
        <p:sp>
          <p:nvSpPr>
            <p:cNvPr id="8" name="TextBox 7"/>
            <p:cNvSpPr txBox="1"/>
            <p:nvPr/>
          </p:nvSpPr>
          <p:spPr>
            <a:xfrm>
              <a:off x="2925948" y="3942865"/>
              <a:ext cx="1269587" cy="530307"/>
            </a:xfrm>
            <a:prstGeom prst="rect">
              <a:avLst/>
            </a:prstGeom>
            <a:noFill/>
          </p:spPr>
          <p:txBody>
            <a:bodyPr wrap="none" rtlCol="0">
              <a:spAutoFit/>
            </a:bodyPr>
            <a:lstStyle/>
            <a:p>
              <a:pPr algn="ctr"/>
              <a:r>
                <a:rPr lang="en-US" sz="2000" dirty="0">
                  <a:latin typeface="Arial" panose="020B0604020202020204" pitchFamily="34" charset="0"/>
                  <a:cs typeface="Arial" panose="020B0604020202020204" pitchFamily="34" charset="0"/>
                </a:rPr>
                <a:t>Accounting</a:t>
              </a:r>
            </a:p>
            <a:p>
              <a:pPr algn="ctr"/>
              <a:r>
                <a:rPr lang="en-US" sz="2000" dirty="0">
                  <a:latin typeface="Arial" panose="020B0604020202020204" pitchFamily="34" charset="0"/>
                  <a:cs typeface="Arial" panose="020B0604020202020204" pitchFamily="34" charset="0"/>
                </a:rPr>
                <a:t>System</a:t>
              </a:r>
            </a:p>
          </p:txBody>
        </p:sp>
        <p:sp>
          <p:nvSpPr>
            <p:cNvPr id="9" name="TextBox 8"/>
            <p:cNvSpPr txBox="1"/>
            <p:nvPr/>
          </p:nvSpPr>
          <p:spPr>
            <a:xfrm>
              <a:off x="4645746" y="4012213"/>
              <a:ext cx="672020" cy="299739"/>
            </a:xfrm>
            <a:prstGeom prst="rect">
              <a:avLst/>
            </a:prstGeom>
            <a:noFill/>
          </p:spPr>
          <p:txBody>
            <a:bodyPr wrap="none" rtlCol="0">
              <a:spAutoFit/>
            </a:bodyPr>
            <a:lstStyle/>
            <a:p>
              <a:pPr algn="ctr"/>
              <a:r>
                <a:rPr lang="en-US" sz="2000" dirty="0">
                  <a:latin typeface="Arial" panose="020B0604020202020204" pitchFamily="34" charset="0"/>
                  <a:cs typeface="Arial" panose="020B0604020202020204" pitchFamily="34" charset="0"/>
                </a:rPr>
                <a:t>CRM</a:t>
              </a:r>
            </a:p>
          </p:txBody>
        </p:sp>
        <p:sp>
          <p:nvSpPr>
            <p:cNvPr id="10" name="TextBox 9"/>
            <p:cNvSpPr txBox="1"/>
            <p:nvPr/>
          </p:nvSpPr>
          <p:spPr>
            <a:xfrm>
              <a:off x="5872149" y="4012213"/>
              <a:ext cx="659424" cy="299739"/>
            </a:xfrm>
            <a:prstGeom prst="rect">
              <a:avLst/>
            </a:prstGeom>
            <a:noFill/>
          </p:spPr>
          <p:txBody>
            <a:bodyPr wrap="none" rtlCol="0">
              <a:spAutoFit/>
            </a:bodyPr>
            <a:lstStyle/>
            <a:p>
              <a:pPr algn="ctr"/>
              <a:r>
                <a:rPr lang="en-US" sz="2000" dirty="0">
                  <a:latin typeface="Arial" panose="020B0604020202020204" pitchFamily="34" charset="0"/>
                  <a:cs typeface="Arial" panose="020B0604020202020204" pitchFamily="34" charset="0"/>
                </a:rPr>
                <a:t>CMS</a:t>
              </a:r>
            </a:p>
          </p:txBody>
        </p:sp>
        <p:pic>
          <p:nvPicPr>
            <p:cNvPr id="11" name="Picture 10" descr="A large building in the background&#10;&#10;Description generated with high confidence">
              <a:extLst>
                <a:ext uri="{FF2B5EF4-FFF2-40B4-BE49-F238E27FC236}">
                  <a16:creationId xmlns:a16="http://schemas.microsoft.com/office/drawing/2014/main" id="{FA412A0A-8B46-444B-B82E-F5C80840A4B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1697" y="2168918"/>
              <a:ext cx="603592" cy="603592"/>
            </a:xfrm>
            <a:prstGeom prst="rect">
              <a:avLst/>
            </a:prstGeom>
          </p:spPr>
        </p:pic>
        <p:sp>
          <p:nvSpPr>
            <p:cNvPr id="12" name="TextBox 11"/>
            <p:cNvSpPr txBox="1"/>
            <p:nvPr/>
          </p:nvSpPr>
          <p:spPr>
            <a:xfrm>
              <a:off x="3663251" y="1685780"/>
              <a:ext cx="1020484" cy="530307"/>
            </a:xfrm>
            <a:prstGeom prst="rect">
              <a:avLst/>
            </a:prstGeom>
            <a:noFill/>
          </p:spPr>
          <p:txBody>
            <a:bodyPr wrap="none" rtlCol="0">
              <a:spAutoFit/>
            </a:bodyPr>
            <a:lstStyle/>
            <a:p>
              <a:pPr algn="ctr"/>
              <a:r>
                <a:rPr lang="en-US" sz="2000" dirty="0">
                  <a:latin typeface="Arial" panose="020B0604020202020204" pitchFamily="34" charset="0"/>
                  <a:cs typeface="Arial" panose="020B0604020202020204" pitchFamily="34" charset="0"/>
                </a:rPr>
                <a:t>Sales by</a:t>
              </a:r>
            </a:p>
            <a:p>
              <a:pPr algn="ctr"/>
              <a:r>
                <a:rPr lang="en-US" sz="2000" dirty="0">
                  <a:latin typeface="Arial" panose="020B0604020202020204" pitchFamily="34" charset="0"/>
                  <a:cs typeface="Arial" panose="020B0604020202020204" pitchFamily="34" charset="0"/>
                </a:rPr>
                <a:t>Region</a:t>
              </a:r>
            </a:p>
          </p:txBody>
        </p:sp>
        <p:pic>
          <p:nvPicPr>
            <p:cNvPr id="13" name="Picture 12" descr="A large building in the background&#10;&#10;Description generated with high confidence">
              <a:extLst>
                <a:ext uri="{FF2B5EF4-FFF2-40B4-BE49-F238E27FC236}">
                  <a16:creationId xmlns:a16="http://schemas.microsoft.com/office/drawing/2014/main" id="{FA412A0A-8B46-444B-B82E-F5C80840A4B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5069" y="2168918"/>
              <a:ext cx="603592" cy="603592"/>
            </a:xfrm>
            <a:prstGeom prst="rect">
              <a:avLst/>
            </a:prstGeom>
          </p:spPr>
        </p:pic>
        <p:sp>
          <p:nvSpPr>
            <p:cNvPr id="14" name="TextBox 13"/>
            <p:cNvSpPr txBox="1"/>
            <p:nvPr/>
          </p:nvSpPr>
          <p:spPr>
            <a:xfrm>
              <a:off x="5046624" y="1685780"/>
              <a:ext cx="1020484" cy="530307"/>
            </a:xfrm>
            <a:prstGeom prst="rect">
              <a:avLst/>
            </a:prstGeom>
            <a:noFill/>
          </p:spPr>
          <p:txBody>
            <a:bodyPr wrap="none" rtlCol="0">
              <a:spAutoFit/>
            </a:bodyPr>
            <a:lstStyle/>
            <a:p>
              <a:pPr algn="ctr"/>
              <a:r>
                <a:rPr lang="en-US" sz="2000" dirty="0">
                  <a:latin typeface="Arial" panose="020B0604020202020204" pitchFamily="34" charset="0"/>
                  <a:cs typeface="Arial" panose="020B0604020202020204" pitchFamily="34" charset="0"/>
                </a:rPr>
                <a:t>Sales by</a:t>
              </a:r>
            </a:p>
            <a:p>
              <a:pPr algn="ctr"/>
              <a:r>
                <a:rPr lang="en-US" sz="2000" dirty="0">
                  <a:latin typeface="Arial" panose="020B0604020202020204" pitchFamily="34" charset="0"/>
                  <a:cs typeface="Arial" panose="020B0604020202020204" pitchFamily="34" charset="0"/>
                </a:rPr>
                <a:t>Product</a:t>
              </a:r>
            </a:p>
          </p:txBody>
        </p:sp>
        <p:cxnSp>
          <p:nvCxnSpPr>
            <p:cNvPr id="15" name="Straight Arrow Connector 14"/>
            <p:cNvCxnSpPr>
              <a:stCxn id="7" idx="0"/>
              <a:endCxn id="11" idx="2"/>
            </p:cNvCxnSpPr>
            <p:nvPr/>
          </p:nvCxnSpPr>
          <p:spPr>
            <a:xfrm flipV="1">
              <a:off x="3553004" y="2772510"/>
              <a:ext cx="620488" cy="3901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3" idx="2"/>
            </p:cNvCxnSpPr>
            <p:nvPr/>
          </p:nvCxnSpPr>
          <p:spPr>
            <a:xfrm flipV="1">
              <a:off x="3553005" y="2772510"/>
              <a:ext cx="2003861" cy="3901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0"/>
              <a:endCxn id="11" idx="2"/>
            </p:cNvCxnSpPr>
            <p:nvPr/>
          </p:nvCxnSpPr>
          <p:spPr>
            <a:xfrm flipH="1" flipV="1">
              <a:off x="4173492" y="2772510"/>
              <a:ext cx="808262" cy="4256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0"/>
            </p:cNvCxnSpPr>
            <p:nvPr/>
          </p:nvCxnSpPr>
          <p:spPr>
            <a:xfrm flipH="1" flipV="1">
              <a:off x="5509633" y="2797353"/>
              <a:ext cx="749476" cy="4007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84457" y="2689958"/>
              <a:ext cx="1217808" cy="299739"/>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Meta Data</a:t>
              </a:r>
            </a:p>
          </p:txBody>
        </p:sp>
        <p:sp>
          <p:nvSpPr>
            <p:cNvPr id="20" name="Folded Corner 19"/>
            <p:cNvSpPr/>
            <p:nvPr/>
          </p:nvSpPr>
          <p:spPr>
            <a:xfrm>
              <a:off x="1204415" y="3076782"/>
              <a:ext cx="1625645" cy="1202003"/>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panose="020B0604020202020204" pitchFamily="34" charset="0"/>
                <a:cs typeface="Arial" panose="020B0604020202020204" pitchFamily="34" charset="0"/>
              </a:endParaRPr>
            </a:p>
          </p:txBody>
        </p:sp>
        <p:sp>
          <p:nvSpPr>
            <p:cNvPr id="21" name="TextBox 20"/>
            <p:cNvSpPr txBox="1"/>
            <p:nvPr/>
          </p:nvSpPr>
          <p:spPr>
            <a:xfrm>
              <a:off x="7131903" y="2470715"/>
              <a:ext cx="1573269" cy="1175897"/>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Acquire</a:t>
              </a:r>
            </a:p>
            <a:p>
              <a:r>
                <a:rPr lang="en-US" sz="3200" dirty="0">
                  <a:latin typeface="Arial" panose="020B0604020202020204" pitchFamily="34" charset="0"/>
                  <a:cs typeface="Arial" panose="020B0604020202020204" pitchFamily="34" charset="0"/>
                </a:rPr>
                <a:t>Munge</a:t>
              </a:r>
            </a:p>
            <a:p>
              <a:r>
                <a:rPr lang="en-US" sz="3200" dirty="0">
                  <a:latin typeface="Arial" panose="020B0604020202020204" pitchFamily="34" charset="0"/>
                  <a:cs typeface="Arial" panose="020B0604020202020204" pitchFamily="34" charset="0"/>
                </a:rPr>
                <a:t>Describe</a:t>
              </a:r>
            </a:p>
          </p:txBody>
        </p:sp>
        <p:sp>
          <p:nvSpPr>
            <p:cNvPr id="22" name="TextBox 21"/>
            <p:cNvSpPr txBox="1"/>
            <p:nvPr/>
          </p:nvSpPr>
          <p:spPr>
            <a:xfrm>
              <a:off x="1204415" y="3179060"/>
              <a:ext cx="1766395" cy="1222011"/>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Exchange rate</a:t>
              </a:r>
            </a:p>
            <a:p>
              <a:r>
                <a:rPr lang="en-US" sz="2000" dirty="0">
                  <a:latin typeface="Arial" panose="020B0604020202020204" pitchFamily="34" charset="0"/>
                  <a:cs typeface="Arial" panose="020B0604020202020204" pitchFamily="34" charset="0"/>
                </a:rPr>
                <a:t>USD to Foreign </a:t>
              </a:r>
            </a:p>
            <a:p>
              <a:r>
                <a:rPr lang="en-US" sz="2000" dirty="0">
                  <a:latin typeface="Arial" panose="020B0604020202020204" pitchFamily="34" charset="0"/>
                  <a:cs typeface="Arial" panose="020B0604020202020204" pitchFamily="34" charset="0"/>
                </a:rPr>
                <a:t>Currency </a:t>
              </a:r>
            </a:p>
            <a:p>
              <a:r>
                <a:rPr lang="en-US" sz="2000" dirty="0">
                  <a:latin typeface="Arial" panose="020B0604020202020204" pitchFamily="34" charset="0"/>
                  <a:cs typeface="Arial" panose="020B0604020202020204" pitchFamily="34" charset="0"/>
                </a:rPr>
                <a:t>fluctuations </a:t>
              </a:r>
            </a:p>
            <a:p>
              <a:endParaRPr lang="en-US" sz="2000" dirty="0">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2561004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3. Explore Data </a:t>
            </a:r>
          </a:p>
        </p:txBody>
      </p:sp>
      <p:sp>
        <p:nvSpPr>
          <p:cNvPr id="3" name="Text Placeholder 2"/>
          <p:cNvSpPr>
            <a:spLocks noGrp="1"/>
          </p:cNvSpPr>
          <p:nvPr>
            <p:ph type="body" sz="quarter" idx="11"/>
          </p:nvPr>
        </p:nvSpPr>
        <p:spPr/>
        <p:txBody>
          <a:bodyPr/>
          <a:lstStyle/>
          <a:p>
            <a:r>
              <a:rPr lang="en-US" dirty="0"/>
              <a:t>Creating Informational Views</a:t>
            </a:r>
          </a:p>
          <a:p>
            <a:pPr lvl="1"/>
            <a:r>
              <a:rPr lang="en-US" dirty="0"/>
              <a:t>Scatter plots</a:t>
            </a:r>
          </a:p>
          <a:p>
            <a:pPr lvl="1"/>
            <a:r>
              <a:rPr lang="en-US" dirty="0"/>
              <a:t>Graphs</a:t>
            </a:r>
          </a:p>
          <a:p>
            <a:pPr lvl="1"/>
            <a:r>
              <a:rPr lang="en-US" dirty="0"/>
              <a:t>Tables</a:t>
            </a:r>
          </a:p>
          <a:p>
            <a:pPr lvl="1"/>
            <a:r>
              <a:rPr lang="en-US" dirty="0"/>
              <a:t>Visual data </a:t>
            </a:r>
            <a:r>
              <a:rPr lang="en-US" dirty="0" smtClean="0"/>
              <a:t>exploration</a:t>
            </a:r>
            <a:endParaRPr lang="en-US" dirty="0"/>
          </a:p>
        </p:txBody>
      </p:sp>
    </p:spTree>
    <p:custDataLst>
      <p:tags r:id="rId1"/>
    </p:custDataLst>
    <p:extLst>
      <p:ext uri="{BB962C8B-B14F-4D97-AF65-F5344CB8AC3E}">
        <p14:creationId xmlns:p14="http://schemas.microsoft.com/office/powerpoint/2010/main" val="648520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3. Explore Data </a:t>
            </a:r>
          </a:p>
        </p:txBody>
      </p:sp>
      <p:sp>
        <p:nvSpPr>
          <p:cNvPr id="3" name="Text Placeholder 2"/>
          <p:cNvSpPr>
            <a:spLocks noGrp="1"/>
          </p:cNvSpPr>
          <p:nvPr>
            <p:ph type="body" sz="quarter" idx="11"/>
          </p:nvPr>
        </p:nvSpPr>
        <p:spPr/>
        <p:txBody>
          <a:bodyPr/>
          <a:lstStyle/>
          <a:p>
            <a:r>
              <a:rPr lang="en-US" dirty="0" smtClean="0"/>
              <a:t>Using </a:t>
            </a:r>
            <a:r>
              <a:rPr lang="en-US" dirty="0"/>
              <a:t>Descriptive Statistics</a:t>
            </a:r>
          </a:p>
          <a:p>
            <a:pPr lvl="1"/>
            <a:r>
              <a:rPr lang="en-US" dirty="0"/>
              <a:t>Mean, median, quantiles</a:t>
            </a:r>
          </a:p>
          <a:p>
            <a:r>
              <a:rPr lang="en-US" dirty="0"/>
              <a:t>Using Inferential Statistics</a:t>
            </a:r>
          </a:p>
          <a:p>
            <a:pPr lvl="1"/>
            <a:r>
              <a:rPr lang="en-US" dirty="0"/>
              <a:t>T-Tests</a:t>
            </a:r>
          </a:p>
          <a:p>
            <a:pPr lvl="1"/>
            <a:r>
              <a:rPr lang="en-US" dirty="0"/>
              <a:t>Correlations</a:t>
            </a:r>
          </a:p>
          <a:p>
            <a:pPr lvl="1"/>
            <a:r>
              <a:rPr lang="en-US" dirty="0"/>
              <a:t>……..</a:t>
            </a:r>
          </a:p>
          <a:p>
            <a:pPr marL="0" indent="0">
              <a:buNone/>
            </a:pPr>
            <a:endParaRPr lang="en-US" dirty="0"/>
          </a:p>
        </p:txBody>
      </p:sp>
    </p:spTree>
    <p:custDataLst>
      <p:tags r:id="rId1"/>
    </p:custDataLst>
    <p:extLst>
      <p:ext uri="{BB962C8B-B14F-4D97-AF65-F5344CB8AC3E}">
        <p14:creationId xmlns:p14="http://schemas.microsoft.com/office/powerpoint/2010/main" val="4124764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3600" dirty="0"/>
              <a:t>3. Explore Data – SALES GROWTH EXAMPLE</a:t>
            </a:r>
          </a:p>
        </p:txBody>
      </p:sp>
      <p:sp>
        <p:nvSpPr>
          <p:cNvPr id="5" name="Slide Number Placeholder 3"/>
          <p:cNvSpPr txBox="1">
            <a:spLocks/>
          </p:cNvSpPr>
          <p:nvPr/>
        </p:nvSpPr>
        <p:spPr>
          <a:xfrm>
            <a:off x="7937500" y="5296959"/>
            <a:ext cx="2286000" cy="304271"/>
          </a:xfrm>
          <a:prstGeom prst="rect">
            <a:avLst/>
          </a:prstGeom>
        </p:spPr>
        <p:txBody>
          <a:bodyPr>
            <a:noAutofit/>
          </a:bodyPr>
          <a:lstStyle>
            <a:lvl1pPr marL="0" indent="0" algn="l" defTabSz="457200" rtl="0" eaLnBrk="1" latinLnBrk="0" hangingPunct="1">
              <a:lnSpc>
                <a:spcPct val="90000"/>
              </a:lnSpc>
              <a:spcBef>
                <a:spcPct val="20000"/>
              </a:spcBef>
              <a:buFont typeface="Arial"/>
              <a:buNone/>
              <a:defRPr sz="2400" b="0" i="0" kern="1200" baseline="0">
                <a:solidFill>
                  <a:srgbClr val="33006F"/>
                </a:solidFill>
                <a:latin typeface="Uni Sans Regular"/>
                <a:ea typeface="+mn-ea"/>
                <a:cs typeface="Uni Sans Regular"/>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fld id="{71AF2F5C-0243-4E44-BF3E-76EC1A66A2F1}" type="slidenum">
              <a:rPr lang="en-US" sz="2000"/>
              <a:pPr/>
              <a:t>13</a:t>
            </a:fld>
            <a:endParaRPr lang="en-US" sz="2000"/>
          </a:p>
        </p:txBody>
      </p:sp>
      <p:grpSp>
        <p:nvGrpSpPr>
          <p:cNvPr id="4" name="Group 3"/>
          <p:cNvGrpSpPr/>
          <p:nvPr/>
        </p:nvGrpSpPr>
        <p:grpSpPr>
          <a:xfrm>
            <a:off x="412873" y="1127378"/>
            <a:ext cx="8312563" cy="4407052"/>
            <a:chOff x="1202258" y="1359209"/>
            <a:chExt cx="7181985" cy="3709879"/>
          </a:xfrm>
        </p:grpSpPr>
        <p:pic>
          <p:nvPicPr>
            <p:cNvPr id="6" name="Picture 5" descr="A large building in the background&#10;&#10;Description generated with high confidence">
              <a:extLst>
                <a:ext uri="{FF2B5EF4-FFF2-40B4-BE49-F238E27FC236}">
                  <a16:creationId xmlns:a16="http://schemas.microsoft.com/office/drawing/2014/main" id="{FA412A0A-8B46-444B-B82E-F5C80840A4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7197" y="1842347"/>
              <a:ext cx="603592" cy="603592"/>
            </a:xfrm>
            <a:prstGeom prst="rect">
              <a:avLst/>
            </a:prstGeom>
          </p:spPr>
        </p:pic>
        <p:sp>
          <p:nvSpPr>
            <p:cNvPr id="7" name="TextBox 6"/>
            <p:cNvSpPr txBox="1"/>
            <p:nvPr/>
          </p:nvSpPr>
          <p:spPr>
            <a:xfrm>
              <a:off x="5129897" y="1359209"/>
              <a:ext cx="838190" cy="492267"/>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Sales by</a:t>
              </a:r>
            </a:p>
            <a:p>
              <a:pPr algn="ctr"/>
              <a:r>
                <a:rPr lang="en-US" sz="1600" dirty="0">
                  <a:latin typeface="Arial" panose="020B0604020202020204" pitchFamily="34" charset="0"/>
                  <a:cs typeface="Arial" panose="020B0604020202020204" pitchFamily="34" charset="0"/>
                </a:rPr>
                <a:t>Location</a:t>
              </a:r>
            </a:p>
          </p:txBody>
        </p:sp>
        <p:pic>
          <p:nvPicPr>
            <p:cNvPr id="8" name="Picture 7" descr="A large building in the background&#10;&#10;Description generated with high confidence">
              <a:extLst>
                <a:ext uri="{FF2B5EF4-FFF2-40B4-BE49-F238E27FC236}">
                  <a16:creationId xmlns:a16="http://schemas.microsoft.com/office/drawing/2014/main" id="{FA412A0A-8B46-444B-B82E-F5C80840A4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267" y="1892045"/>
              <a:ext cx="603592" cy="603592"/>
            </a:xfrm>
            <a:prstGeom prst="rect">
              <a:avLst/>
            </a:prstGeom>
          </p:spPr>
        </p:pic>
        <p:sp>
          <p:nvSpPr>
            <p:cNvPr id="9" name="TextBox 8"/>
            <p:cNvSpPr txBox="1"/>
            <p:nvPr/>
          </p:nvSpPr>
          <p:spPr>
            <a:xfrm>
              <a:off x="1364968" y="1408907"/>
              <a:ext cx="838190" cy="492267"/>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Sales by</a:t>
              </a:r>
            </a:p>
            <a:p>
              <a:pPr algn="ctr"/>
              <a:r>
                <a:rPr lang="en-US" sz="1600" dirty="0">
                  <a:latin typeface="Arial" panose="020B0604020202020204" pitchFamily="34" charset="0"/>
                  <a:cs typeface="Arial" panose="020B0604020202020204" pitchFamily="34" charset="0"/>
                </a:rPr>
                <a:t>Product</a:t>
              </a:r>
            </a:p>
          </p:txBody>
        </p:sp>
        <p:pic>
          <p:nvPicPr>
            <p:cNvPr id="10" name="Graphic 7" descr="Table">
              <a:extLst>
                <a:ext uri="{FF2B5EF4-FFF2-40B4-BE49-F238E27FC236}">
                  <a16:creationId xmlns:a16="http://schemas.microsoft.com/office/drawing/2014/main" id="{49B372F0-F034-434C-8EDB-0DDBC93CE71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7"/>
                </a:ext>
              </a:extLst>
            </a:blip>
            <a:stretch>
              <a:fillRect/>
            </a:stretch>
          </p:blipFill>
          <p:spPr>
            <a:xfrm>
              <a:off x="1242834" y="3357407"/>
              <a:ext cx="1072813" cy="1072813"/>
            </a:xfrm>
            <a:prstGeom prst="rect">
              <a:avLst/>
            </a:prstGeom>
          </p:spPr>
        </p:pic>
        <p:sp>
          <p:nvSpPr>
            <p:cNvPr id="11" name="TextBox 10"/>
            <p:cNvSpPr txBox="1"/>
            <p:nvPr/>
          </p:nvSpPr>
          <p:spPr>
            <a:xfrm>
              <a:off x="1202258" y="3088102"/>
              <a:ext cx="1153966" cy="492267"/>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Sales by</a:t>
              </a:r>
            </a:p>
            <a:p>
              <a:pPr algn="ctr"/>
              <a:r>
                <a:rPr lang="en-US" sz="1600" dirty="0">
                  <a:latin typeface="Arial" panose="020B0604020202020204" pitchFamily="34" charset="0"/>
                  <a:cs typeface="Arial" panose="020B0604020202020204" pitchFamily="34" charset="0"/>
                </a:rPr>
                <a:t>Product Line</a:t>
              </a:r>
            </a:p>
          </p:txBody>
        </p:sp>
        <p:pic>
          <p:nvPicPr>
            <p:cNvPr id="12" name="Graphic 7" descr="Table">
              <a:extLst>
                <a:ext uri="{FF2B5EF4-FFF2-40B4-BE49-F238E27FC236}">
                  <a16:creationId xmlns:a16="http://schemas.microsoft.com/office/drawing/2014/main" id="{49B372F0-F034-434C-8EDB-0DDBC93CE71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7"/>
                </a:ext>
              </a:extLst>
            </a:blip>
            <a:stretch>
              <a:fillRect/>
            </a:stretch>
          </p:blipFill>
          <p:spPr>
            <a:xfrm>
              <a:off x="1242834" y="3893813"/>
              <a:ext cx="1072813" cy="1072813"/>
            </a:xfrm>
            <a:prstGeom prst="rect">
              <a:avLst/>
            </a:prstGeom>
          </p:spPr>
        </p:pic>
        <p:pic>
          <p:nvPicPr>
            <p:cNvPr id="13" name="Graphic 7" descr="Table">
              <a:extLst>
                <a:ext uri="{FF2B5EF4-FFF2-40B4-BE49-F238E27FC236}">
                  <a16:creationId xmlns:a16="http://schemas.microsoft.com/office/drawing/2014/main" id="{49B372F0-F034-434C-8EDB-0DDBC93CE71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7"/>
                </a:ext>
              </a:extLst>
            </a:blip>
            <a:stretch>
              <a:fillRect/>
            </a:stretch>
          </p:blipFill>
          <p:spPr>
            <a:xfrm>
              <a:off x="5023839" y="3387699"/>
              <a:ext cx="1072813" cy="1072813"/>
            </a:xfrm>
            <a:prstGeom prst="rect">
              <a:avLst/>
            </a:prstGeom>
          </p:spPr>
        </p:pic>
        <p:sp>
          <p:nvSpPr>
            <p:cNvPr id="14" name="TextBox 13"/>
            <p:cNvSpPr txBox="1"/>
            <p:nvPr/>
          </p:nvSpPr>
          <p:spPr>
            <a:xfrm>
              <a:off x="5141153" y="3118393"/>
              <a:ext cx="838190" cy="492267"/>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Sales by</a:t>
              </a:r>
            </a:p>
            <a:p>
              <a:pPr algn="ctr"/>
              <a:r>
                <a:rPr lang="en-US" sz="1600" dirty="0">
                  <a:latin typeface="Arial" panose="020B0604020202020204" pitchFamily="34" charset="0"/>
                  <a:cs typeface="Arial" panose="020B0604020202020204" pitchFamily="34" charset="0"/>
                </a:rPr>
                <a:t>Region</a:t>
              </a:r>
            </a:p>
          </p:txBody>
        </p:sp>
        <p:pic>
          <p:nvPicPr>
            <p:cNvPr id="15" name="Graphic 7" descr="Table">
              <a:extLst>
                <a:ext uri="{FF2B5EF4-FFF2-40B4-BE49-F238E27FC236}">
                  <a16:creationId xmlns:a16="http://schemas.microsoft.com/office/drawing/2014/main" id="{49B372F0-F034-434C-8EDB-0DDBC93CE71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7"/>
                </a:ext>
              </a:extLst>
            </a:blip>
            <a:stretch>
              <a:fillRect/>
            </a:stretch>
          </p:blipFill>
          <p:spPr>
            <a:xfrm>
              <a:off x="5023839" y="3924104"/>
              <a:ext cx="1072813" cy="1072813"/>
            </a:xfrm>
            <a:prstGeom prst="rect">
              <a:avLst/>
            </a:prstGeom>
          </p:spPr>
        </p:pic>
        <p:cxnSp>
          <p:nvCxnSpPr>
            <p:cNvPr id="16" name="Straight Arrow Connector 15"/>
            <p:cNvCxnSpPr>
              <a:stCxn id="8" idx="2"/>
              <a:endCxn id="11" idx="0"/>
            </p:cNvCxnSpPr>
            <p:nvPr/>
          </p:nvCxnSpPr>
          <p:spPr>
            <a:xfrm flipH="1">
              <a:off x="1779242" y="2495637"/>
              <a:ext cx="4821" cy="592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544172" y="2445939"/>
              <a:ext cx="4821" cy="592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8"/>
            <a:stretch>
              <a:fillRect/>
            </a:stretch>
          </p:blipFill>
          <p:spPr>
            <a:xfrm>
              <a:off x="2365018" y="3758063"/>
              <a:ext cx="2399895" cy="1311025"/>
            </a:xfrm>
            <a:prstGeom prst="rect">
              <a:avLst/>
            </a:prstGeom>
          </p:spPr>
        </p:pic>
        <p:cxnSp>
          <p:nvCxnSpPr>
            <p:cNvPr id="19" name="Straight Arrow Connector 18"/>
            <p:cNvCxnSpPr/>
            <p:nvPr/>
          </p:nvCxnSpPr>
          <p:spPr>
            <a:xfrm flipV="1">
              <a:off x="2235077" y="4021896"/>
              <a:ext cx="325822" cy="6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232385" y="4558303"/>
              <a:ext cx="325822" cy="6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77928" y="2552014"/>
              <a:ext cx="2026197" cy="62181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Range of Sales Growth </a:t>
              </a:r>
            </a:p>
            <a:p>
              <a:r>
                <a:rPr lang="en-US" sz="1400" dirty="0">
                  <a:latin typeface="Arial" panose="020B0604020202020204" pitchFamily="34" charset="0"/>
                  <a:cs typeface="Arial" panose="020B0604020202020204" pitchFamily="34" charset="0"/>
                </a:rPr>
                <a:t>For Products within Three</a:t>
              </a:r>
            </a:p>
            <a:p>
              <a:r>
                <a:rPr lang="en-US" sz="1400" dirty="0">
                  <a:latin typeface="Arial" panose="020B0604020202020204" pitchFamily="34" charset="0"/>
                  <a:cs typeface="Arial" panose="020B0604020202020204" pitchFamily="34" charset="0"/>
                </a:rPr>
                <a:t>Top Selling Product Lines</a:t>
              </a:r>
            </a:p>
          </p:txBody>
        </p:sp>
        <p:pic>
          <p:nvPicPr>
            <p:cNvPr id="22" name="Picture 21"/>
            <p:cNvPicPr>
              <a:picLocks noChangeAspect="1"/>
            </p:cNvPicPr>
            <p:nvPr/>
          </p:nvPicPr>
          <p:blipFill>
            <a:blip r:embed="rId9"/>
            <a:stretch>
              <a:fillRect/>
            </a:stretch>
          </p:blipFill>
          <p:spPr>
            <a:xfrm>
              <a:off x="6412414" y="3061148"/>
              <a:ext cx="1858663" cy="1434405"/>
            </a:xfrm>
            <a:prstGeom prst="rect">
              <a:avLst/>
            </a:prstGeom>
          </p:spPr>
        </p:pic>
        <p:pic>
          <p:nvPicPr>
            <p:cNvPr id="23" name="Picture 22"/>
            <p:cNvPicPr>
              <a:picLocks noChangeAspect="1"/>
            </p:cNvPicPr>
            <p:nvPr/>
          </p:nvPicPr>
          <p:blipFill>
            <a:blip r:embed="rId10"/>
            <a:stretch>
              <a:fillRect/>
            </a:stretch>
          </p:blipFill>
          <p:spPr>
            <a:xfrm>
              <a:off x="3058333" y="3414053"/>
              <a:ext cx="1965505" cy="441104"/>
            </a:xfrm>
            <a:prstGeom prst="rect">
              <a:avLst/>
            </a:prstGeom>
          </p:spPr>
        </p:pic>
        <p:cxnSp>
          <p:nvCxnSpPr>
            <p:cNvPr id="24" name="Straight Arrow Connector 23"/>
            <p:cNvCxnSpPr/>
            <p:nvPr/>
          </p:nvCxnSpPr>
          <p:spPr>
            <a:xfrm flipV="1">
              <a:off x="2232385" y="3653238"/>
              <a:ext cx="325822" cy="6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Isosceles Triangle 24"/>
            <p:cNvSpPr/>
            <p:nvPr/>
          </p:nvSpPr>
          <p:spPr>
            <a:xfrm rot="5400000">
              <a:off x="5889118" y="3734722"/>
              <a:ext cx="501782" cy="872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6" name="TextBox 25"/>
            <p:cNvSpPr txBox="1"/>
            <p:nvPr/>
          </p:nvSpPr>
          <p:spPr>
            <a:xfrm>
              <a:off x="6656290" y="2038894"/>
              <a:ext cx="1281210" cy="98453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Range of Sales </a:t>
              </a:r>
            </a:p>
            <a:p>
              <a:pPr algn="ctr"/>
              <a:r>
                <a:rPr lang="en-US" sz="1400" dirty="0">
                  <a:latin typeface="Arial" panose="020B0604020202020204" pitchFamily="34" charset="0"/>
                  <a:cs typeface="Arial" panose="020B0604020202020204" pitchFamily="34" charset="0"/>
                </a:rPr>
                <a:t>Revenue Growth </a:t>
              </a:r>
            </a:p>
            <a:p>
              <a:pPr algn="ctr"/>
              <a:r>
                <a:rPr lang="en-US" sz="1400" dirty="0">
                  <a:latin typeface="Arial" panose="020B0604020202020204" pitchFamily="34" charset="0"/>
                  <a:cs typeface="Arial" panose="020B0604020202020204" pitchFamily="34" charset="0"/>
                </a:rPr>
                <a:t>By Region by Quarter</a:t>
              </a:r>
            </a:p>
          </p:txBody>
        </p:sp>
        <p:sp>
          <p:nvSpPr>
            <p:cNvPr id="27" name="TextBox 26"/>
            <p:cNvSpPr txBox="1"/>
            <p:nvPr/>
          </p:nvSpPr>
          <p:spPr>
            <a:xfrm>
              <a:off x="7532600" y="4441911"/>
              <a:ext cx="329194" cy="310906"/>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Asia</a:t>
              </a:r>
            </a:p>
          </p:txBody>
        </p:sp>
        <p:sp>
          <p:nvSpPr>
            <p:cNvPr id="28" name="TextBox 27"/>
            <p:cNvSpPr txBox="1"/>
            <p:nvPr/>
          </p:nvSpPr>
          <p:spPr>
            <a:xfrm>
              <a:off x="6412414" y="4416864"/>
              <a:ext cx="558991" cy="310906"/>
            </a:xfrm>
            <a:prstGeom prst="rect">
              <a:avLst/>
            </a:prstGeom>
            <a:noFill/>
          </p:spPr>
          <p:txBody>
            <a:bodyPr wrap="square" rtlCol="0">
              <a:spAutoFit/>
            </a:bodyPr>
            <a:lstStyle/>
            <a:p>
              <a:pPr algn="ctr"/>
              <a:r>
                <a:rPr lang="en-US" sz="900" dirty="0">
                  <a:latin typeface="Arial" panose="020B0604020202020204" pitchFamily="34" charset="0"/>
                  <a:cs typeface="Arial" panose="020B0604020202020204" pitchFamily="34" charset="0"/>
                </a:rPr>
                <a:t>South</a:t>
              </a:r>
            </a:p>
            <a:p>
              <a:pPr algn="ctr"/>
              <a:r>
                <a:rPr lang="en-US" sz="900" dirty="0">
                  <a:latin typeface="Arial" panose="020B0604020202020204" pitchFamily="34" charset="0"/>
                  <a:cs typeface="Arial" panose="020B0604020202020204" pitchFamily="34" charset="0"/>
                </a:rPr>
                <a:t>America</a:t>
              </a:r>
            </a:p>
          </p:txBody>
        </p:sp>
        <p:sp>
          <p:nvSpPr>
            <p:cNvPr id="29" name="TextBox 28"/>
            <p:cNvSpPr txBox="1"/>
            <p:nvPr/>
          </p:nvSpPr>
          <p:spPr>
            <a:xfrm>
              <a:off x="6971404" y="4395485"/>
              <a:ext cx="529688" cy="310906"/>
            </a:xfrm>
            <a:prstGeom prst="rect">
              <a:avLst/>
            </a:prstGeom>
            <a:noFill/>
          </p:spPr>
          <p:txBody>
            <a:bodyPr wrap="square" rtlCol="0">
              <a:spAutoFit/>
            </a:bodyPr>
            <a:lstStyle/>
            <a:p>
              <a:pPr algn="ctr"/>
              <a:r>
                <a:rPr lang="en-US" sz="900" dirty="0">
                  <a:latin typeface="Arial" panose="020B0604020202020204" pitchFamily="34" charset="0"/>
                  <a:cs typeface="Arial" panose="020B0604020202020204" pitchFamily="34" charset="0"/>
                </a:rPr>
                <a:t>North</a:t>
              </a:r>
            </a:p>
            <a:p>
              <a:pPr algn="ctr"/>
              <a:r>
                <a:rPr lang="en-US" sz="900" dirty="0">
                  <a:latin typeface="Arial" panose="020B0604020202020204" pitchFamily="34" charset="0"/>
                  <a:cs typeface="Arial" panose="020B0604020202020204" pitchFamily="34" charset="0"/>
                </a:rPr>
                <a:t>America</a:t>
              </a:r>
            </a:p>
          </p:txBody>
        </p:sp>
        <p:sp>
          <p:nvSpPr>
            <p:cNvPr id="30" name="TextBox 29"/>
            <p:cNvSpPr txBox="1"/>
            <p:nvPr/>
          </p:nvSpPr>
          <p:spPr>
            <a:xfrm>
              <a:off x="7914192" y="4441911"/>
              <a:ext cx="470051" cy="310906"/>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Europe</a:t>
              </a:r>
            </a:p>
          </p:txBody>
        </p:sp>
      </p:grpSp>
    </p:spTree>
    <p:custDataLst>
      <p:tags r:id="rId1"/>
    </p:custDataLst>
    <p:extLst>
      <p:ext uri="{BB962C8B-B14F-4D97-AF65-F5344CB8AC3E}">
        <p14:creationId xmlns:p14="http://schemas.microsoft.com/office/powerpoint/2010/main" val="2306134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4. Draw Conclusion(s)</a:t>
            </a:r>
          </a:p>
        </p:txBody>
      </p:sp>
      <p:sp>
        <p:nvSpPr>
          <p:cNvPr id="3" name="Text Placeholder 2"/>
          <p:cNvSpPr>
            <a:spLocks noGrp="1"/>
          </p:cNvSpPr>
          <p:nvPr>
            <p:ph type="body" sz="quarter" idx="11"/>
          </p:nvPr>
        </p:nvSpPr>
        <p:spPr>
          <a:xfrm>
            <a:off x="297180" y="1216559"/>
            <a:ext cx="8558335" cy="4359488"/>
          </a:xfrm>
        </p:spPr>
        <p:txBody>
          <a:bodyPr>
            <a:normAutofit fontScale="92500" lnSpcReduction="10000"/>
          </a:bodyPr>
          <a:lstStyle/>
          <a:p>
            <a:r>
              <a:rPr lang="en-US" sz="3200" dirty="0"/>
              <a:t>Conclusion options</a:t>
            </a:r>
          </a:p>
          <a:p>
            <a:pPr lvl="1"/>
            <a:r>
              <a:rPr lang="en-US" dirty="0"/>
              <a:t>Hypothesis generating question </a:t>
            </a:r>
            <a:endParaRPr lang="en-US" dirty="0" smtClean="0"/>
          </a:p>
          <a:p>
            <a:pPr lvl="2"/>
            <a:r>
              <a:rPr lang="en-US" dirty="0" smtClean="0"/>
              <a:t>certain </a:t>
            </a:r>
            <a:r>
              <a:rPr lang="en-US" dirty="0"/>
              <a:t>| qualified | uncertain</a:t>
            </a:r>
          </a:p>
          <a:p>
            <a:pPr lvl="1"/>
            <a:r>
              <a:rPr lang="en-US" dirty="0"/>
              <a:t>Hypothesis confirming </a:t>
            </a:r>
            <a:r>
              <a:rPr lang="en-US" dirty="0" smtClean="0"/>
              <a:t>question</a:t>
            </a:r>
          </a:p>
          <a:p>
            <a:pPr lvl="2"/>
            <a:r>
              <a:rPr lang="en-US" dirty="0" smtClean="0"/>
              <a:t>accept/reject</a:t>
            </a:r>
            <a:endParaRPr lang="en-US" dirty="0"/>
          </a:p>
          <a:p>
            <a:pPr lvl="1"/>
            <a:r>
              <a:rPr lang="en-US" dirty="0"/>
              <a:t>Prediction question </a:t>
            </a:r>
            <a:endParaRPr lang="en-US" dirty="0" smtClean="0"/>
          </a:p>
          <a:p>
            <a:pPr lvl="2"/>
            <a:r>
              <a:rPr lang="en-US" dirty="0" smtClean="0"/>
              <a:t>expected </a:t>
            </a:r>
            <a:r>
              <a:rPr lang="en-US" dirty="0"/>
              <a:t>result or best choice with a confidence </a:t>
            </a:r>
            <a:r>
              <a:rPr lang="en-US" dirty="0" smtClean="0"/>
              <a:t>level</a:t>
            </a:r>
            <a:endParaRPr lang="en-US" dirty="0"/>
          </a:p>
        </p:txBody>
      </p:sp>
      <p:sp>
        <p:nvSpPr>
          <p:cNvPr id="4" name="Oval 3"/>
          <p:cNvSpPr/>
          <p:nvPr/>
        </p:nvSpPr>
        <p:spPr>
          <a:xfrm>
            <a:off x="8731624" y="376518"/>
            <a:ext cx="286870" cy="28687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46009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4. Draw Conclusion(s)</a:t>
            </a:r>
          </a:p>
        </p:txBody>
      </p:sp>
      <p:sp>
        <p:nvSpPr>
          <p:cNvPr id="3" name="Text Placeholder 2"/>
          <p:cNvSpPr>
            <a:spLocks noGrp="1"/>
          </p:cNvSpPr>
          <p:nvPr>
            <p:ph type="body" sz="quarter" idx="11"/>
          </p:nvPr>
        </p:nvSpPr>
        <p:spPr/>
        <p:txBody>
          <a:bodyPr/>
          <a:lstStyle/>
          <a:p>
            <a:r>
              <a:rPr lang="en-US" sz="3200" dirty="0" smtClean="0"/>
              <a:t> </a:t>
            </a:r>
            <a:r>
              <a:rPr lang="en-US" sz="3200" dirty="0"/>
              <a:t>Review how you did your </a:t>
            </a:r>
          </a:p>
          <a:p>
            <a:pPr lvl="1"/>
            <a:r>
              <a:rPr lang="en-US" dirty="0"/>
              <a:t>Question translation</a:t>
            </a:r>
          </a:p>
          <a:p>
            <a:pPr lvl="1"/>
            <a:r>
              <a:rPr lang="en-US" dirty="0"/>
              <a:t>Data acquisition</a:t>
            </a:r>
          </a:p>
          <a:p>
            <a:pPr lvl="1"/>
            <a:r>
              <a:rPr lang="en-US" dirty="0"/>
              <a:t>Data wrangling work </a:t>
            </a:r>
          </a:p>
          <a:p>
            <a:pPr lvl="1"/>
            <a:r>
              <a:rPr lang="en-US" dirty="0"/>
              <a:t>Data exploration</a:t>
            </a:r>
          </a:p>
          <a:p>
            <a:pPr marL="0" indent="0">
              <a:buNone/>
            </a:pPr>
            <a:endParaRPr lang="en-US" sz="3200" dirty="0"/>
          </a:p>
        </p:txBody>
      </p:sp>
    </p:spTree>
    <p:custDataLst>
      <p:tags r:id="rId1"/>
    </p:custDataLst>
    <p:extLst>
      <p:ext uri="{BB962C8B-B14F-4D97-AF65-F5344CB8AC3E}">
        <p14:creationId xmlns:p14="http://schemas.microsoft.com/office/powerpoint/2010/main" val="369412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4. Draw Conclusion(s)</a:t>
            </a:r>
          </a:p>
        </p:txBody>
      </p:sp>
      <p:sp>
        <p:nvSpPr>
          <p:cNvPr id="3" name="Text Placeholder 2"/>
          <p:cNvSpPr>
            <a:spLocks noGrp="1"/>
          </p:cNvSpPr>
          <p:nvPr>
            <p:ph type="body" sz="quarter" idx="11"/>
          </p:nvPr>
        </p:nvSpPr>
        <p:spPr/>
        <p:txBody>
          <a:bodyPr/>
          <a:lstStyle/>
          <a:p>
            <a:r>
              <a:rPr lang="en-US" sz="3200" dirty="0" smtClean="0"/>
              <a:t>When </a:t>
            </a:r>
            <a:r>
              <a:rPr lang="en-US" sz="3200" dirty="0"/>
              <a:t>drawing conclusions note</a:t>
            </a:r>
          </a:p>
          <a:p>
            <a:pPr lvl="1"/>
            <a:r>
              <a:rPr lang="en-US" dirty="0"/>
              <a:t> Data access, quality and integrity issues</a:t>
            </a:r>
          </a:p>
          <a:p>
            <a:pPr lvl="1"/>
            <a:r>
              <a:rPr lang="en-US" dirty="0"/>
              <a:t> Methods, hypothesis and sample bias or assumptions </a:t>
            </a:r>
          </a:p>
          <a:p>
            <a:pPr marL="380985" lvl="1" indent="0">
              <a:buNone/>
            </a:pPr>
            <a:r>
              <a:rPr lang="en-US" dirty="0"/>
              <a:t>         that could impact accuracy</a:t>
            </a:r>
          </a:p>
          <a:p>
            <a:pPr lvl="1"/>
            <a:r>
              <a:rPr lang="en-US" dirty="0"/>
              <a:t> Application in the future (if any)</a:t>
            </a:r>
          </a:p>
          <a:p>
            <a:pPr marL="0" indent="0">
              <a:buNone/>
            </a:pPr>
            <a:endParaRPr lang="en-US" sz="3200" dirty="0"/>
          </a:p>
        </p:txBody>
      </p:sp>
    </p:spTree>
    <p:custDataLst>
      <p:tags r:id="rId1"/>
    </p:custDataLst>
    <p:extLst>
      <p:ext uri="{BB962C8B-B14F-4D97-AF65-F5344CB8AC3E}">
        <p14:creationId xmlns:p14="http://schemas.microsoft.com/office/powerpoint/2010/main" val="605621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5. Communicate Finding(s)</a:t>
            </a:r>
          </a:p>
        </p:txBody>
      </p:sp>
      <p:sp>
        <p:nvSpPr>
          <p:cNvPr id="3" name="Text Placeholder 2"/>
          <p:cNvSpPr>
            <a:spLocks noGrp="1"/>
          </p:cNvSpPr>
          <p:nvPr>
            <p:ph type="body" sz="quarter" idx="11"/>
          </p:nvPr>
        </p:nvSpPr>
        <p:spPr/>
        <p:txBody>
          <a:bodyPr/>
          <a:lstStyle/>
          <a:p>
            <a:r>
              <a:rPr lang="en-US" dirty="0"/>
              <a:t>Communication is a two way dialogue that can lead to new questions</a:t>
            </a:r>
          </a:p>
          <a:p>
            <a:pPr lvl="1"/>
            <a:r>
              <a:rPr lang="en-US" dirty="0"/>
              <a:t>Typical Forms</a:t>
            </a:r>
          </a:p>
          <a:p>
            <a:pPr lvl="2"/>
            <a:r>
              <a:rPr lang="en-US" dirty="0"/>
              <a:t>Report </a:t>
            </a:r>
          </a:p>
          <a:p>
            <a:pPr lvl="2"/>
            <a:r>
              <a:rPr lang="en-US" dirty="0"/>
              <a:t>Digital </a:t>
            </a:r>
            <a:r>
              <a:rPr lang="en-US" dirty="0" smtClean="0"/>
              <a:t>Dashboard</a:t>
            </a:r>
            <a:endParaRPr lang="en-US" dirty="0"/>
          </a:p>
        </p:txBody>
      </p:sp>
      <p:sp>
        <p:nvSpPr>
          <p:cNvPr id="4" name="TextBox 3"/>
          <p:cNvSpPr txBox="1"/>
          <p:nvPr/>
        </p:nvSpPr>
        <p:spPr>
          <a:xfrm>
            <a:off x="5086349" y="3878036"/>
            <a:ext cx="2604407"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dirty="0">
                <a:latin typeface="Encode Sans Normal" panose="02000000000000000000" pitchFamily="2" charset="0"/>
              </a:rPr>
              <a:t>Covered and practiced in next </a:t>
            </a:r>
            <a:r>
              <a:rPr lang="en-US" sz="2400" dirty="0" smtClean="0">
                <a:latin typeface="Encode Sans Normal" panose="02000000000000000000" pitchFamily="2" charset="0"/>
              </a:rPr>
              <a:t>course!</a:t>
            </a:r>
            <a:endParaRPr lang="en-US" sz="2400" dirty="0">
              <a:latin typeface="Encode Sans Normal" panose="02000000000000000000" pitchFamily="2" charset="0"/>
            </a:endParaRPr>
          </a:p>
        </p:txBody>
      </p:sp>
    </p:spTree>
    <p:custDataLst>
      <p:tags r:id="rId1"/>
    </p:custDataLst>
    <p:extLst>
      <p:ext uri="{BB962C8B-B14F-4D97-AF65-F5344CB8AC3E}">
        <p14:creationId xmlns:p14="http://schemas.microsoft.com/office/powerpoint/2010/main" val="3212128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a:t>5. Communicate Findings– SALES GROWTH EXAMPLE</a:t>
            </a:r>
          </a:p>
        </p:txBody>
      </p:sp>
      <p:sp>
        <p:nvSpPr>
          <p:cNvPr id="3" name="Text Placeholder 2"/>
          <p:cNvSpPr>
            <a:spLocks noGrp="1"/>
          </p:cNvSpPr>
          <p:nvPr>
            <p:ph type="body" sz="quarter" idx="11"/>
          </p:nvPr>
        </p:nvSpPr>
        <p:spPr>
          <a:xfrm>
            <a:off x="297180" y="1126671"/>
            <a:ext cx="8558335" cy="3612299"/>
          </a:xfrm>
        </p:spPr>
        <p:txBody>
          <a:bodyPr/>
          <a:lstStyle/>
          <a:p>
            <a:pPr marL="0" indent="0">
              <a:buNone/>
            </a:pPr>
            <a:r>
              <a:rPr lang="en-US" dirty="0"/>
              <a:t>Hypothesis Confirming Question – Did Asia drive sales growth?</a:t>
            </a:r>
          </a:p>
          <a:p>
            <a:pPr lvl="1"/>
            <a:r>
              <a:rPr lang="en-US" dirty="0"/>
              <a:t>Answer – No</a:t>
            </a:r>
          </a:p>
          <a:p>
            <a:pPr lvl="1"/>
            <a:r>
              <a:rPr lang="en-US" dirty="0"/>
              <a:t>Asia had flat unit sales, but revenue grew due to exchange rate fluctuations</a:t>
            </a:r>
          </a:p>
          <a:p>
            <a:pPr lvl="1"/>
            <a:r>
              <a:rPr lang="en-US" dirty="0"/>
              <a:t>NE US and South America drove the most revenue and unit sales </a:t>
            </a:r>
            <a:r>
              <a:rPr lang="en-US" dirty="0" smtClean="0"/>
              <a:t>growth</a:t>
            </a:r>
            <a:endParaRPr lang="en-US" dirty="0"/>
          </a:p>
        </p:txBody>
      </p:sp>
    </p:spTree>
    <p:custDataLst>
      <p:tags r:id="rId1"/>
    </p:custDataLst>
    <p:extLst>
      <p:ext uri="{BB962C8B-B14F-4D97-AF65-F5344CB8AC3E}">
        <p14:creationId xmlns:p14="http://schemas.microsoft.com/office/powerpoint/2010/main" val="3366183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2800" dirty="0"/>
              <a:t>5. Communicate Findings– SALES GROWTH EXAMPLE</a:t>
            </a:r>
          </a:p>
        </p:txBody>
      </p:sp>
      <p:sp>
        <p:nvSpPr>
          <p:cNvPr id="3" name="Text Placeholder 2"/>
          <p:cNvSpPr>
            <a:spLocks noGrp="1"/>
          </p:cNvSpPr>
          <p:nvPr>
            <p:ph type="body" sz="quarter" idx="11"/>
          </p:nvPr>
        </p:nvSpPr>
        <p:spPr>
          <a:xfrm>
            <a:off x="297180" y="1216559"/>
            <a:ext cx="8558335" cy="3522411"/>
          </a:xfrm>
        </p:spPr>
        <p:txBody>
          <a:bodyPr/>
          <a:lstStyle/>
          <a:p>
            <a:pPr marL="0" indent="0">
              <a:buNone/>
            </a:pPr>
            <a:r>
              <a:rPr lang="en-US" dirty="0" smtClean="0"/>
              <a:t>Hypothesis </a:t>
            </a:r>
            <a:r>
              <a:rPr lang="en-US" dirty="0"/>
              <a:t>Generative Question – Why did sales increase?</a:t>
            </a:r>
          </a:p>
          <a:p>
            <a:pPr lvl="1"/>
            <a:r>
              <a:rPr lang="en-US" dirty="0"/>
              <a:t>Answer – 3 of our eight product lines accounted for 80% of the sales growth and four of our twenty sales offices were responsible for driving 66% of the sales growth</a:t>
            </a:r>
          </a:p>
        </p:txBody>
      </p:sp>
    </p:spTree>
    <p:custDataLst>
      <p:tags r:id="rId1"/>
    </p:custDataLst>
    <p:extLst>
      <p:ext uri="{BB962C8B-B14F-4D97-AF65-F5344CB8AC3E}">
        <p14:creationId xmlns:p14="http://schemas.microsoft.com/office/powerpoint/2010/main" val="1197694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pPr algn="ctr"/>
            <a:r>
              <a:rPr lang="en-US" dirty="0"/>
              <a:t>Iterative Data Analysis Process Parts</a:t>
            </a:r>
          </a:p>
        </p:txBody>
      </p:sp>
      <p:sp>
        <p:nvSpPr>
          <p:cNvPr id="3" name="Text Placeholder 2"/>
          <p:cNvSpPr>
            <a:spLocks noGrp="1"/>
          </p:cNvSpPr>
          <p:nvPr>
            <p:ph type="body" sz="quarter" idx="11"/>
          </p:nvPr>
        </p:nvSpPr>
        <p:spPr>
          <a:xfrm>
            <a:off x="1611011" y="1575329"/>
            <a:ext cx="6830928" cy="2598218"/>
          </a:xfrm>
        </p:spPr>
        <p:txBody>
          <a:bodyPr/>
          <a:lstStyle/>
          <a:p>
            <a:pPr marL="428608" indent="-428608">
              <a:buFont typeface="+mj-lt"/>
              <a:buAutoNum type="arabicPeriod"/>
            </a:pPr>
            <a:r>
              <a:rPr lang="en-US" sz="2667" dirty="0"/>
              <a:t>Ask Question(s)</a:t>
            </a:r>
          </a:p>
          <a:p>
            <a:pPr marL="428608" indent="-428608">
              <a:buFont typeface="+mj-lt"/>
              <a:buAutoNum type="arabicPeriod"/>
            </a:pPr>
            <a:r>
              <a:rPr lang="en-US" sz="2667" dirty="0"/>
              <a:t>Wrangle Data </a:t>
            </a:r>
          </a:p>
          <a:p>
            <a:pPr marL="428608" indent="-428608">
              <a:buFont typeface="+mj-lt"/>
              <a:buAutoNum type="arabicPeriod"/>
            </a:pPr>
            <a:r>
              <a:rPr lang="en-US" sz="2667" dirty="0"/>
              <a:t>Explore Data</a:t>
            </a:r>
          </a:p>
          <a:p>
            <a:pPr marL="428608" indent="-428608">
              <a:buFont typeface="+mj-lt"/>
              <a:buAutoNum type="arabicPeriod"/>
            </a:pPr>
            <a:r>
              <a:rPr lang="en-US" sz="2667" dirty="0"/>
              <a:t>Draw Conclusion(s)</a:t>
            </a:r>
          </a:p>
          <a:p>
            <a:pPr marL="428608" indent="-428608">
              <a:buFont typeface="+mj-lt"/>
              <a:buAutoNum type="arabicPeriod"/>
            </a:pPr>
            <a:r>
              <a:rPr lang="en-US" sz="2667" dirty="0"/>
              <a:t>Communicate Finding(s)</a:t>
            </a:r>
          </a:p>
        </p:txBody>
      </p:sp>
    </p:spTree>
    <p:custDataLst>
      <p:tags r:id="rId1"/>
    </p:custDataLst>
    <p:extLst>
      <p:ext uri="{BB962C8B-B14F-4D97-AF65-F5344CB8AC3E}">
        <p14:creationId xmlns:p14="http://schemas.microsoft.com/office/powerpoint/2010/main" val="3261936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99210" y="-3802"/>
            <a:ext cx="7679939" cy="826665"/>
          </a:xfrm>
        </p:spPr>
        <p:txBody>
          <a:bodyPr>
            <a:normAutofit/>
          </a:bodyPr>
          <a:lstStyle/>
          <a:p>
            <a:r>
              <a:rPr lang="en-US" sz="2667" dirty="0"/>
              <a:t>THE ITERATIVE DATA ANALYSIS PROCESS</a:t>
            </a:r>
          </a:p>
        </p:txBody>
      </p:sp>
      <p:sp>
        <p:nvSpPr>
          <p:cNvPr id="33" name="Rectangle 32"/>
          <p:cNvSpPr/>
          <p:nvPr/>
        </p:nvSpPr>
        <p:spPr>
          <a:xfrm>
            <a:off x="865159" y="2068377"/>
            <a:ext cx="7348043" cy="2609815"/>
          </a:xfrm>
          <a:prstGeom prst="rect">
            <a:avLst/>
          </a:prstGeom>
          <a:pattFill prst="pct25">
            <a:fgClr>
              <a:srgbClr val="E7E6E6">
                <a:lumMod val="75000"/>
              </a:srgbClr>
            </a:fgClr>
            <a:bgClr>
              <a:sysClr val="window" lastClr="FFFFFF"/>
            </a:bgClr>
          </a:pattFill>
          <a:ln w="12700" cap="flat" cmpd="sng" algn="ctr">
            <a:noFill/>
            <a:prstDash val="solid"/>
            <a:miter lim="800000"/>
          </a:ln>
          <a:effectLst/>
        </p:spPr>
        <p:txBody>
          <a:bodyPr rtlCol="0" anchor="ctr"/>
          <a:lstStyle/>
          <a:p>
            <a:pPr algn="ctr" defTabSz="761970">
              <a:defRPr/>
            </a:pPr>
            <a:endParaRPr lang="en-US" kern="0">
              <a:solidFill>
                <a:prstClr val="white"/>
              </a:solidFill>
              <a:latin typeface="Calibri" panose="020F0502020204030204"/>
            </a:endParaRPr>
          </a:p>
        </p:txBody>
      </p:sp>
      <p:sp>
        <p:nvSpPr>
          <p:cNvPr id="34" name="Freeform 33"/>
          <p:cNvSpPr/>
          <p:nvPr/>
        </p:nvSpPr>
        <p:spPr>
          <a:xfrm>
            <a:off x="5277429" y="2148464"/>
            <a:ext cx="1544014" cy="697382"/>
          </a:xfrm>
          <a:custGeom>
            <a:avLst/>
            <a:gdLst>
              <a:gd name="connsiteX0" fmla="*/ 0 w 1532929"/>
              <a:gd name="connsiteY0" fmla="*/ 0 h 902726"/>
              <a:gd name="connsiteX1" fmla="*/ 1532929 w 1532929"/>
              <a:gd name="connsiteY1" fmla="*/ 0 h 902726"/>
              <a:gd name="connsiteX2" fmla="*/ 1532929 w 1532929"/>
              <a:gd name="connsiteY2" fmla="*/ 902726 h 902726"/>
              <a:gd name="connsiteX3" fmla="*/ 0 w 1532929"/>
              <a:gd name="connsiteY3" fmla="*/ 902726 h 902726"/>
              <a:gd name="connsiteX4" fmla="*/ 0 w 1532929"/>
              <a:gd name="connsiteY4" fmla="*/ 0 h 902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902726">
                <a:moveTo>
                  <a:pt x="0" y="0"/>
                </a:moveTo>
                <a:lnTo>
                  <a:pt x="1532929" y="0"/>
                </a:lnTo>
                <a:lnTo>
                  <a:pt x="1532929" y="902726"/>
                </a:lnTo>
                <a:lnTo>
                  <a:pt x="0" y="902726"/>
                </a:lnTo>
                <a:lnTo>
                  <a:pt x="0" y="0"/>
                </a:lnTo>
                <a:close/>
              </a:path>
            </a:pathLst>
          </a:custGeom>
          <a:noFill/>
          <a:ln>
            <a:noFill/>
          </a:ln>
          <a:effectLst/>
        </p:spPr>
        <p:txBody>
          <a:bodyPr spcFirstLastPara="0" vert="horz" wrap="square" lIns="30480" tIns="30480" rIns="30480" bIns="30480" numCol="1" spcCol="1270" anchor="ctr" anchorCtr="0">
            <a:noAutofit/>
          </a:bodyPr>
          <a:lstStyle/>
          <a:p>
            <a:pPr algn="ctr" defTabSz="1066757">
              <a:lnSpc>
                <a:spcPct val="90000"/>
              </a:lnSpc>
              <a:spcBef>
                <a:spcPct val="0"/>
              </a:spcBef>
              <a:spcAft>
                <a:spcPct val="35000"/>
              </a:spcAft>
              <a:defRPr/>
            </a:pPr>
            <a:r>
              <a:rPr lang="en-US" sz="2000" kern="0" dirty="0">
                <a:solidFill>
                  <a:prstClr val="black">
                    <a:hueOff val="0"/>
                    <a:satOff val="0"/>
                    <a:lumOff val="0"/>
                    <a:alphaOff val="0"/>
                  </a:prstClr>
                </a:solidFill>
                <a:latin typeface="Calibri" panose="020F0502020204030204"/>
              </a:rPr>
              <a:t>4. Draw Conclusion(s)</a:t>
            </a:r>
          </a:p>
        </p:txBody>
      </p:sp>
      <p:sp>
        <p:nvSpPr>
          <p:cNvPr id="35" name="Freeform 34"/>
          <p:cNvSpPr/>
          <p:nvPr/>
        </p:nvSpPr>
        <p:spPr>
          <a:xfrm>
            <a:off x="6402493" y="3382362"/>
            <a:ext cx="1374882" cy="537577"/>
          </a:xfrm>
          <a:custGeom>
            <a:avLst/>
            <a:gdLst>
              <a:gd name="connsiteX0" fmla="*/ 0 w 1532929"/>
              <a:gd name="connsiteY0" fmla="*/ 0 h 899477"/>
              <a:gd name="connsiteX1" fmla="*/ 1532929 w 1532929"/>
              <a:gd name="connsiteY1" fmla="*/ 0 h 899477"/>
              <a:gd name="connsiteX2" fmla="*/ 1532929 w 1532929"/>
              <a:gd name="connsiteY2" fmla="*/ 899477 h 899477"/>
              <a:gd name="connsiteX3" fmla="*/ 0 w 1532929"/>
              <a:gd name="connsiteY3" fmla="*/ 899477 h 899477"/>
              <a:gd name="connsiteX4" fmla="*/ 0 w 1532929"/>
              <a:gd name="connsiteY4" fmla="*/ 0 h 89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899477">
                <a:moveTo>
                  <a:pt x="0" y="0"/>
                </a:moveTo>
                <a:lnTo>
                  <a:pt x="1532929" y="0"/>
                </a:lnTo>
                <a:lnTo>
                  <a:pt x="1532929" y="899477"/>
                </a:lnTo>
                <a:lnTo>
                  <a:pt x="0" y="899477"/>
                </a:lnTo>
                <a:lnTo>
                  <a:pt x="0" y="0"/>
                </a:lnTo>
                <a:close/>
              </a:path>
            </a:pathLst>
          </a:custGeom>
          <a:noFill/>
          <a:ln>
            <a:noFill/>
          </a:ln>
          <a:effectLst/>
        </p:spPr>
        <p:txBody>
          <a:bodyPr spcFirstLastPara="0" vert="horz" wrap="square" lIns="30480" tIns="30480" rIns="30480" bIns="30480" numCol="1" spcCol="1270" anchor="ctr" anchorCtr="0">
            <a:noAutofit/>
          </a:bodyPr>
          <a:lstStyle/>
          <a:p>
            <a:pPr algn="ctr" defTabSz="1066757">
              <a:lnSpc>
                <a:spcPct val="90000"/>
              </a:lnSpc>
              <a:spcBef>
                <a:spcPct val="0"/>
              </a:spcBef>
              <a:spcAft>
                <a:spcPct val="35000"/>
              </a:spcAft>
              <a:defRPr/>
            </a:pPr>
            <a:r>
              <a:rPr lang="en-US" sz="2000" kern="0" dirty="0">
                <a:solidFill>
                  <a:prstClr val="black">
                    <a:hueOff val="0"/>
                    <a:satOff val="0"/>
                    <a:lumOff val="0"/>
                    <a:alphaOff val="0"/>
                  </a:prstClr>
                </a:solidFill>
                <a:latin typeface="Calibri" panose="020F0502020204030204"/>
              </a:rPr>
              <a:t>3. Explore</a:t>
            </a:r>
          </a:p>
          <a:p>
            <a:pPr algn="ctr" defTabSz="1066757">
              <a:lnSpc>
                <a:spcPct val="90000"/>
              </a:lnSpc>
              <a:spcBef>
                <a:spcPct val="0"/>
              </a:spcBef>
              <a:spcAft>
                <a:spcPct val="35000"/>
              </a:spcAft>
              <a:defRPr/>
            </a:pPr>
            <a:r>
              <a:rPr lang="en-US" sz="2000" kern="0" dirty="0">
                <a:solidFill>
                  <a:prstClr val="black">
                    <a:hueOff val="0"/>
                    <a:satOff val="0"/>
                    <a:lumOff val="0"/>
                    <a:alphaOff val="0"/>
                  </a:prstClr>
                </a:solidFill>
                <a:latin typeface="Calibri" panose="020F0502020204030204"/>
              </a:rPr>
              <a:t>Data</a:t>
            </a:r>
          </a:p>
        </p:txBody>
      </p:sp>
      <p:sp>
        <p:nvSpPr>
          <p:cNvPr id="36" name="Freeform 35"/>
          <p:cNvSpPr/>
          <p:nvPr/>
        </p:nvSpPr>
        <p:spPr>
          <a:xfrm>
            <a:off x="4098059" y="3316702"/>
            <a:ext cx="1374882" cy="685611"/>
          </a:xfrm>
          <a:custGeom>
            <a:avLst/>
            <a:gdLst>
              <a:gd name="connsiteX0" fmla="*/ 0 w 1532929"/>
              <a:gd name="connsiteY0" fmla="*/ 0 h 887489"/>
              <a:gd name="connsiteX1" fmla="*/ 1532929 w 1532929"/>
              <a:gd name="connsiteY1" fmla="*/ 0 h 887489"/>
              <a:gd name="connsiteX2" fmla="*/ 1532929 w 1532929"/>
              <a:gd name="connsiteY2" fmla="*/ 887489 h 887489"/>
              <a:gd name="connsiteX3" fmla="*/ 0 w 1532929"/>
              <a:gd name="connsiteY3" fmla="*/ 887489 h 887489"/>
              <a:gd name="connsiteX4" fmla="*/ 0 w 1532929"/>
              <a:gd name="connsiteY4" fmla="*/ 0 h 887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887489">
                <a:moveTo>
                  <a:pt x="0" y="0"/>
                </a:moveTo>
                <a:lnTo>
                  <a:pt x="1532929" y="0"/>
                </a:lnTo>
                <a:lnTo>
                  <a:pt x="1532929" y="887489"/>
                </a:lnTo>
                <a:lnTo>
                  <a:pt x="0" y="887489"/>
                </a:lnTo>
                <a:lnTo>
                  <a:pt x="0" y="0"/>
                </a:lnTo>
                <a:close/>
              </a:path>
            </a:pathLst>
          </a:custGeom>
          <a:noFill/>
          <a:ln>
            <a:noFill/>
          </a:ln>
          <a:effectLst/>
        </p:spPr>
        <p:txBody>
          <a:bodyPr spcFirstLastPara="0" vert="horz" wrap="square" lIns="30480" tIns="30480" rIns="30480" bIns="30480" numCol="1" spcCol="1270" anchor="ctr" anchorCtr="0">
            <a:noAutofit/>
          </a:bodyPr>
          <a:lstStyle/>
          <a:p>
            <a:pPr algn="ctr" defTabSz="1066757">
              <a:lnSpc>
                <a:spcPct val="90000"/>
              </a:lnSpc>
              <a:spcBef>
                <a:spcPct val="0"/>
              </a:spcBef>
              <a:spcAft>
                <a:spcPct val="35000"/>
              </a:spcAft>
              <a:defRPr/>
            </a:pPr>
            <a:r>
              <a:rPr lang="en-US" sz="2000" kern="0" dirty="0">
                <a:solidFill>
                  <a:prstClr val="black">
                    <a:hueOff val="0"/>
                    <a:satOff val="0"/>
                    <a:lumOff val="0"/>
                    <a:alphaOff val="0"/>
                  </a:prstClr>
                </a:solidFill>
                <a:latin typeface="Calibri" panose="020F0502020204030204"/>
              </a:rPr>
              <a:t>2. Wrangle</a:t>
            </a:r>
          </a:p>
          <a:p>
            <a:pPr algn="ctr" defTabSz="1066757">
              <a:lnSpc>
                <a:spcPct val="90000"/>
              </a:lnSpc>
              <a:spcBef>
                <a:spcPct val="0"/>
              </a:spcBef>
              <a:spcAft>
                <a:spcPct val="35000"/>
              </a:spcAft>
              <a:defRPr/>
            </a:pPr>
            <a:r>
              <a:rPr lang="en-US" sz="2000" kern="0" dirty="0">
                <a:solidFill>
                  <a:prstClr val="black">
                    <a:hueOff val="0"/>
                    <a:satOff val="0"/>
                    <a:lumOff val="0"/>
                    <a:alphaOff val="0"/>
                  </a:prstClr>
                </a:solidFill>
                <a:latin typeface="Calibri" panose="020F0502020204030204"/>
              </a:rPr>
              <a:t>Data</a:t>
            </a:r>
          </a:p>
        </p:txBody>
      </p:sp>
      <p:sp>
        <p:nvSpPr>
          <p:cNvPr id="37" name="TextBox 36"/>
          <p:cNvSpPr txBox="1"/>
          <p:nvPr/>
        </p:nvSpPr>
        <p:spPr>
          <a:xfrm>
            <a:off x="1321684" y="5011494"/>
            <a:ext cx="1461299" cy="400110"/>
          </a:xfrm>
          <a:prstGeom prst="rect">
            <a:avLst/>
          </a:prstGeom>
          <a:noFill/>
        </p:spPr>
        <p:txBody>
          <a:bodyPr wrap="square" rtlCol="0">
            <a:spAutoFit/>
          </a:bodyPr>
          <a:lstStyle/>
          <a:p>
            <a:pPr defTabSz="761970">
              <a:defRPr/>
            </a:pPr>
            <a:r>
              <a:rPr lang="en-US" sz="2000" b="1" kern="0" dirty="0">
                <a:solidFill>
                  <a:prstClr val="black"/>
                </a:solidFill>
              </a:rPr>
              <a:t>Data</a:t>
            </a:r>
          </a:p>
        </p:txBody>
      </p:sp>
      <p:sp>
        <p:nvSpPr>
          <p:cNvPr id="38" name="TextBox 37"/>
          <p:cNvSpPr txBox="1"/>
          <p:nvPr/>
        </p:nvSpPr>
        <p:spPr>
          <a:xfrm>
            <a:off x="1211736" y="3117428"/>
            <a:ext cx="1827696" cy="400110"/>
          </a:xfrm>
          <a:prstGeom prst="rect">
            <a:avLst/>
          </a:prstGeom>
          <a:noFill/>
        </p:spPr>
        <p:txBody>
          <a:bodyPr wrap="square" rtlCol="0">
            <a:spAutoFit/>
          </a:bodyPr>
          <a:lstStyle/>
          <a:p>
            <a:pPr defTabSz="761970">
              <a:defRPr/>
            </a:pPr>
            <a:r>
              <a:rPr lang="en-US" sz="2000" b="1" kern="0" dirty="0">
                <a:solidFill>
                  <a:prstClr val="black"/>
                </a:solidFill>
              </a:rPr>
              <a:t>Analysis</a:t>
            </a:r>
          </a:p>
        </p:txBody>
      </p:sp>
      <p:sp>
        <p:nvSpPr>
          <p:cNvPr id="39" name="TextBox 38"/>
          <p:cNvSpPr txBox="1"/>
          <p:nvPr/>
        </p:nvSpPr>
        <p:spPr>
          <a:xfrm>
            <a:off x="1235458" y="1304259"/>
            <a:ext cx="1827696" cy="400110"/>
          </a:xfrm>
          <a:prstGeom prst="rect">
            <a:avLst/>
          </a:prstGeom>
          <a:noFill/>
        </p:spPr>
        <p:txBody>
          <a:bodyPr wrap="square" rtlCol="0">
            <a:spAutoFit/>
          </a:bodyPr>
          <a:lstStyle/>
          <a:p>
            <a:pPr defTabSz="761970">
              <a:defRPr/>
            </a:pPr>
            <a:r>
              <a:rPr lang="en-US" sz="2000" b="1" kern="0" dirty="0">
                <a:solidFill>
                  <a:prstClr val="black"/>
                </a:solidFill>
              </a:rPr>
              <a:t>Business</a:t>
            </a:r>
          </a:p>
        </p:txBody>
      </p:sp>
      <p:cxnSp>
        <p:nvCxnSpPr>
          <p:cNvPr id="40" name="Straight Arrow Connector 39"/>
          <p:cNvCxnSpPr/>
          <p:nvPr/>
        </p:nvCxnSpPr>
        <p:spPr>
          <a:xfrm flipV="1">
            <a:off x="4366849" y="4276352"/>
            <a:ext cx="704973" cy="580262"/>
          </a:xfrm>
          <a:prstGeom prst="straightConnector1">
            <a:avLst/>
          </a:prstGeom>
          <a:noFill/>
          <a:ln w="38100" cap="flat" cmpd="sng" algn="ctr">
            <a:solidFill>
              <a:srgbClr val="E7E6E6">
                <a:lumMod val="75000"/>
              </a:srgbClr>
            </a:solidFill>
            <a:prstDash val="solid"/>
            <a:miter lim="800000"/>
            <a:tailEnd type="triangle"/>
          </a:ln>
          <a:effectLst/>
        </p:spPr>
      </p:cxnSp>
      <p:cxnSp>
        <p:nvCxnSpPr>
          <p:cNvPr id="41" name="Straight Arrow Connector 40"/>
          <p:cNvCxnSpPr/>
          <p:nvPr/>
        </p:nvCxnSpPr>
        <p:spPr>
          <a:xfrm flipV="1">
            <a:off x="5314826" y="4335346"/>
            <a:ext cx="316230" cy="553437"/>
          </a:xfrm>
          <a:prstGeom prst="straightConnector1">
            <a:avLst/>
          </a:prstGeom>
          <a:noFill/>
          <a:ln w="38100" cap="flat" cmpd="sng" algn="ctr">
            <a:solidFill>
              <a:srgbClr val="E7E6E6">
                <a:lumMod val="75000"/>
              </a:srgbClr>
            </a:solidFill>
            <a:prstDash val="solid"/>
            <a:miter lim="800000"/>
            <a:tailEnd type="triangle"/>
          </a:ln>
          <a:effectLst/>
        </p:spPr>
      </p:cxnSp>
      <p:cxnSp>
        <p:nvCxnSpPr>
          <p:cNvPr id="42" name="Straight Arrow Connector 41"/>
          <p:cNvCxnSpPr/>
          <p:nvPr/>
        </p:nvCxnSpPr>
        <p:spPr>
          <a:xfrm flipH="1" flipV="1">
            <a:off x="6074206" y="4305158"/>
            <a:ext cx="257845" cy="752431"/>
          </a:xfrm>
          <a:prstGeom prst="straightConnector1">
            <a:avLst/>
          </a:prstGeom>
          <a:noFill/>
          <a:ln w="38100" cap="flat" cmpd="sng" algn="ctr">
            <a:solidFill>
              <a:srgbClr val="E7E6E6">
                <a:lumMod val="75000"/>
              </a:srgbClr>
            </a:solidFill>
            <a:prstDash val="solid"/>
            <a:miter lim="800000"/>
            <a:tailEnd type="triangle"/>
          </a:ln>
          <a:effectLst/>
        </p:spPr>
      </p:cxnSp>
      <p:cxnSp>
        <p:nvCxnSpPr>
          <p:cNvPr id="43" name="Straight Arrow Connector 42"/>
          <p:cNvCxnSpPr/>
          <p:nvPr/>
        </p:nvCxnSpPr>
        <p:spPr>
          <a:xfrm flipH="1" flipV="1">
            <a:off x="6473626" y="4246617"/>
            <a:ext cx="559421" cy="705832"/>
          </a:xfrm>
          <a:prstGeom prst="straightConnector1">
            <a:avLst/>
          </a:prstGeom>
          <a:noFill/>
          <a:ln w="38100" cap="flat" cmpd="sng" algn="ctr">
            <a:solidFill>
              <a:srgbClr val="E7E6E6">
                <a:lumMod val="75000"/>
              </a:srgbClr>
            </a:solidFill>
            <a:prstDash val="solid"/>
            <a:miter lim="800000"/>
            <a:tailEnd type="triangle"/>
          </a:ln>
          <a:effectLst/>
        </p:spPr>
      </p:cxnSp>
      <p:sp>
        <p:nvSpPr>
          <p:cNvPr id="44" name="TextBox 43"/>
          <p:cNvSpPr txBox="1"/>
          <p:nvPr/>
        </p:nvSpPr>
        <p:spPr>
          <a:xfrm>
            <a:off x="2544406" y="1833189"/>
            <a:ext cx="2544074" cy="400110"/>
          </a:xfrm>
          <a:prstGeom prst="rect">
            <a:avLst/>
          </a:prstGeom>
          <a:noFill/>
        </p:spPr>
        <p:txBody>
          <a:bodyPr wrap="square" rtlCol="0">
            <a:spAutoFit/>
          </a:bodyPr>
          <a:lstStyle/>
          <a:p>
            <a:pPr algn="ctr" defTabSz="761970">
              <a:defRPr/>
            </a:pPr>
            <a:r>
              <a:rPr lang="en-US" sz="2000" kern="0" cap="all" dirty="0">
                <a:solidFill>
                  <a:srgbClr val="E7E6E6">
                    <a:lumMod val="75000"/>
                  </a:srgbClr>
                </a:solidFill>
              </a:rPr>
              <a:t>TRANSLATION</a:t>
            </a:r>
          </a:p>
        </p:txBody>
      </p:sp>
      <p:pic>
        <p:nvPicPr>
          <p:cNvPr id="45" name="Picture 2" descr="Image result for cloud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6570" y="1023900"/>
            <a:ext cx="839872" cy="839872"/>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a:off x="3650845" y="1688980"/>
            <a:ext cx="663033" cy="1686360"/>
          </a:xfrm>
          <a:prstGeom prst="straightConnector1">
            <a:avLst/>
          </a:prstGeom>
          <a:noFill/>
          <a:ln w="76200" cap="flat" cmpd="sng" algn="ctr">
            <a:solidFill>
              <a:srgbClr val="E7E6E6">
                <a:lumMod val="25000"/>
              </a:srgbClr>
            </a:solidFill>
            <a:prstDash val="solid"/>
            <a:miter lim="800000"/>
            <a:headEnd type="triangle"/>
            <a:tailEnd type="triangle" w="med" len="med"/>
          </a:ln>
          <a:effectLst/>
        </p:spPr>
      </p:cxnSp>
      <p:sp>
        <p:nvSpPr>
          <p:cNvPr id="47" name="TextBox 46"/>
          <p:cNvSpPr txBox="1"/>
          <p:nvPr/>
        </p:nvSpPr>
        <p:spPr>
          <a:xfrm>
            <a:off x="2527746" y="4468905"/>
            <a:ext cx="2544074" cy="400110"/>
          </a:xfrm>
          <a:prstGeom prst="rect">
            <a:avLst/>
          </a:prstGeom>
          <a:noFill/>
        </p:spPr>
        <p:txBody>
          <a:bodyPr wrap="square" rtlCol="0">
            <a:spAutoFit/>
          </a:bodyPr>
          <a:lstStyle/>
          <a:p>
            <a:pPr algn="ctr" defTabSz="761970">
              <a:defRPr/>
            </a:pPr>
            <a:r>
              <a:rPr lang="en-US" sz="2000" kern="0" cap="all" dirty="0">
                <a:solidFill>
                  <a:srgbClr val="E7E6E6">
                    <a:lumMod val="75000"/>
                  </a:srgbClr>
                </a:solidFill>
              </a:rPr>
              <a:t>Acquisition</a:t>
            </a:r>
          </a:p>
        </p:txBody>
      </p:sp>
      <p:sp>
        <p:nvSpPr>
          <p:cNvPr id="48" name="Freeform 47"/>
          <p:cNvSpPr/>
          <p:nvPr/>
        </p:nvSpPr>
        <p:spPr>
          <a:xfrm>
            <a:off x="3740414" y="1002395"/>
            <a:ext cx="1374882" cy="685611"/>
          </a:xfrm>
          <a:custGeom>
            <a:avLst/>
            <a:gdLst>
              <a:gd name="connsiteX0" fmla="*/ 0 w 1532929"/>
              <a:gd name="connsiteY0" fmla="*/ 0 h 887489"/>
              <a:gd name="connsiteX1" fmla="*/ 1532929 w 1532929"/>
              <a:gd name="connsiteY1" fmla="*/ 0 h 887489"/>
              <a:gd name="connsiteX2" fmla="*/ 1532929 w 1532929"/>
              <a:gd name="connsiteY2" fmla="*/ 887489 h 887489"/>
              <a:gd name="connsiteX3" fmla="*/ 0 w 1532929"/>
              <a:gd name="connsiteY3" fmla="*/ 887489 h 887489"/>
              <a:gd name="connsiteX4" fmla="*/ 0 w 1532929"/>
              <a:gd name="connsiteY4" fmla="*/ 0 h 887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887489">
                <a:moveTo>
                  <a:pt x="0" y="0"/>
                </a:moveTo>
                <a:lnTo>
                  <a:pt x="1532929" y="0"/>
                </a:lnTo>
                <a:lnTo>
                  <a:pt x="1532929" y="887489"/>
                </a:lnTo>
                <a:lnTo>
                  <a:pt x="0" y="887489"/>
                </a:lnTo>
                <a:lnTo>
                  <a:pt x="0" y="0"/>
                </a:lnTo>
                <a:close/>
              </a:path>
            </a:pathLst>
          </a:custGeom>
          <a:noFill/>
          <a:ln>
            <a:noFill/>
          </a:ln>
          <a:effectLst/>
        </p:spPr>
        <p:txBody>
          <a:bodyPr spcFirstLastPara="0" vert="horz" wrap="square" lIns="30480" tIns="30480" rIns="30480" bIns="30480" numCol="1" spcCol="1270" anchor="ctr" anchorCtr="0">
            <a:noAutofit/>
          </a:bodyPr>
          <a:lstStyle/>
          <a:p>
            <a:pPr algn="ctr" defTabSz="1066757">
              <a:lnSpc>
                <a:spcPct val="90000"/>
              </a:lnSpc>
              <a:spcBef>
                <a:spcPct val="0"/>
              </a:spcBef>
              <a:spcAft>
                <a:spcPct val="35000"/>
              </a:spcAft>
              <a:defRPr/>
            </a:pPr>
            <a:r>
              <a:rPr lang="en-US" sz="2000" kern="0" dirty="0">
                <a:solidFill>
                  <a:prstClr val="black">
                    <a:hueOff val="0"/>
                    <a:satOff val="0"/>
                    <a:lumOff val="0"/>
                    <a:alphaOff val="0"/>
                  </a:prstClr>
                </a:solidFill>
                <a:latin typeface="Calibri" panose="020F0502020204030204"/>
              </a:rPr>
              <a:t>1. Ask Question(s)</a:t>
            </a:r>
          </a:p>
        </p:txBody>
      </p:sp>
      <p:sp>
        <p:nvSpPr>
          <p:cNvPr id="49" name="Freeform 48"/>
          <p:cNvSpPr/>
          <p:nvPr/>
        </p:nvSpPr>
        <p:spPr>
          <a:xfrm>
            <a:off x="6343871" y="1062628"/>
            <a:ext cx="2013473" cy="685611"/>
          </a:xfrm>
          <a:custGeom>
            <a:avLst/>
            <a:gdLst>
              <a:gd name="connsiteX0" fmla="*/ 0 w 1532929"/>
              <a:gd name="connsiteY0" fmla="*/ 0 h 887489"/>
              <a:gd name="connsiteX1" fmla="*/ 1532929 w 1532929"/>
              <a:gd name="connsiteY1" fmla="*/ 0 h 887489"/>
              <a:gd name="connsiteX2" fmla="*/ 1532929 w 1532929"/>
              <a:gd name="connsiteY2" fmla="*/ 887489 h 887489"/>
              <a:gd name="connsiteX3" fmla="*/ 0 w 1532929"/>
              <a:gd name="connsiteY3" fmla="*/ 887489 h 887489"/>
              <a:gd name="connsiteX4" fmla="*/ 0 w 1532929"/>
              <a:gd name="connsiteY4" fmla="*/ 0 h 887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887489">
                <a:moveTo>
                  <a:pt x="0" y="0"/>
                </a:moveTo>
                <a:lnTo>
                  <a:pt x="1532929" y="0"/>
                </a:lnTo>
                <a:lnTo>
                  <a:pt x="1532929" y="887489"/>
                </a:lnTo>
                <a:lnTo>
                  <a:pt x="0" y="887489"/>
                </a:lnTo>
                <a:lnTo>
                  <a:pt x="0" y="0"/>
                </a:lnTo>
                <a:close/>
              </a:path>
            </a:pathLst>
          </a:custGeom>
          <a:noFill/>
          <a:ln>
            <a:noFill/>
          </a:ln>
          <a:effectLst/>
        </p:spPr>
        <p:txBody>
          <a:bodyPr spcFirstLastPara="0" vert="horz" wrap="square" lIns="30480" tIns="30480" rIns="30480" bIns="30480" numCol="1" spcCol="1270" anchor="ctr" anchorCtr="0">
            <a:noAutofit/>
          </a:bodyPr>
          <a:lstStyle/>
          <a:p>
            <a:pPr algn="ctr" defTabSz="1066757">
              <a:lnSpc>
                <a:spcPct val="90000"/>
              </a:lnSpc>
              <a:spcBef>
                <a:spcPct val="0"/>
              </a:spcBef>
              <a:spcAft>
                <a:spcPct val="35000"/>
              </a:spcAft>
              <a:defRPr/>
            </a:pPr>
            <a:r>
              <a:rPr lang="en-US" sz="2000" kern="0" dirty="0">
                <a:solidFill>
                  <a:prstClr val="black">
                    <a:hueOff val="0"/>
                    <a:satOff val="0"/>
                    <a:lumOff val="0"/>
                    <a:alphaOff val="0"/>
                  </a:prstClr>
                </a:solidFill>
                <a:latin typeface="Calibri" panose="020F0502020204030204"/>
              </a:rPr>
              <a:t>5. Communicate</a:t>
            </a:r>
          </a:p>
          <a:p>
            <a:pPr algn="ctr" defTabSz="1066757">
              <a:lnSpc>
                <a:spcPct val="90000"/>
              </a:lnSpc>
              <a:spcBef>
                <a:spcPct val="0"/>
              </a:spcBef>
              <a:spcAft>
                <a:spcPct val="35000"/>
              </a:spcAft>
              <a:defRPr/>
            </a:pPr>
            <a:r>
              <a:rPr lang="en-US" sz="2000" kern="0" dirty="0">
                <a:solidFill>
                  <a:prstClr val="black">
                    <a:hueOff val="0"/>
                    <a:satOff val="0"/>
                    <a:lumOff val="0"/>
                    <a:alphaOff val="0"/>
                  </a:prstClr>
                </a:solidFill>
                <a:latin typeface="Calibri" panose="020F0502020204030204"/>
              </a:rPr>
              <a:t>Finding(s)</a:t>
            </a:r>
          </a:p>
        </p:txBody>
      </p:sp>
      <p:sp>
        <p:nvSpPr>
          <p:cNvPr id="50" name="Arc 49"/>
          <p:cNvSpPr/>
          <p:nvPr/>
        </p:nvSpPr>
        <p:spPr>
          <a:xfrm rot="18873447" flipH="1" flipV="1">
            <a:off x="5139761" y="2292397"/>
            <a:ext cx="1813720" cy="1798136"/>
          </a:xfrm>
          <a:prstGeom prst="arc">
            <a:avLst/>
          </a:prstGeom>
          <a:noFill/>
          <a:ln w="76200" cap="flat" cmpd="sng" algn="ctr">
            <a:solidFill>
              <a:srgbClr val="E7E6E6">
                <a:lumMod val="25000"/>
              </a:srgbClr>
            </a:solidFill>
            <a:prstDash val="solid"/>
            <a:miter lim="800000"/>
            <a:headEnd type="triangle" w="med" len="med"/>
            <a:tailEnd type="triangle" w="med" len="med"/>
          </a:ln>
          <a:effectLst/>
        </p:spPr>
        <p:txBody>
          <a:bodyPr rtlCol="0" anchor="ctr"/>
          <a:lstStyle/>
          <a:p>
            <a:pPr algn="ctr" defTabSz="761970">
              <a:defRPr/>
            </a:pPr>
            <a:endParaRPr lang="en-US" kern="0">
              <a:solidFill>
                <a:prstClr val="black"/>
              </a:solidFill>
              <a:latin typeface="Calibri" panose="020F0502020204030204"/>
            </a:endParaRPr>
          </a:p>
        </p:txBody>
      </p:sp>
      <p:sp>
        <p:nvSpPr>
          <p:cNvPr id="51" name="Arc 50"/>
          <p:cNvSpPr/>
          <p:nvPr/>
        </p:nvSpPr>
        <p:spPr>
          <a:xfrm rot="1554750">
            <a:off x="5775272" y="2332698"/>
            <a:ext cx="1275192" cy="1401597"/>
          </a:xfrm>
          <a:prstGeom prst="arc">
            <a:avLst/>
          </a:prstGeom>
          <a:noFill/>
          <a:ln w="76200" cap="flat" cmpd="sng" algn="ctr">
            <a:solidFill>
              <a:srgbClr val="E7E6E6">
                <a:lumMod val="25000"/>
              </a:srgbClr>
            </a:solidFill>
            <a:prstDash val="solid"/>
            <a:round/>
            <a:headEnd type="triangle" w="med" len="med"/>
            <a:tailEnd type="triangle" w="med" len="med"/>
          </a:ln>
          <a:effectLst/>
        </p:spPr>
        <p:txBody>
          <a:bodyPr rtlCol="0" anchor="ctr"/>
          <a:lstStyle/>
          <a:p>
            <a:pPr algn="ctr" defTabSz="761970">
              <a:defRPr/>
            </a:pPr>
            <a:endParaRPr lang="en-US" kern="0">
              <a:solidFill>
                <a:prstClr val="black"/>
              </a:solidFill>
              <a:latin typeface="Calibri" panose="020F0502020204030204"/>
            </a:endParaRPr>
          </a:p>
        </p:txBody>
      </p:sp>
      <p:sp>
        <p:nvSpPr>
          <p:cNvPr id="52" name="Arc 51"/>
          <p:cNvSpPr/>
          <p:nvPr/>
        </p:nvSpPr>
        <p:spPr>
          <a:xfrm rot="3579761" flipH="1" flipV="1">
            <a:off x="4987572" y="2411793"/>
            <a:ext cx="1255029" cy="1255029"/>
          </a:xfrm>
          <a:prstGeom prst="arc">
            <a:avLst>
              <a:gd name="adj1" fmla="val 16200000"/>
              <a:gd name="adj2" fmla="val 864042"/>
            </a:avLst>
          </a:prstGeom>
          <a:noFill/>
          <a:ln w="76200" cap="flat" cmpd="sng" algn="ctr">
            <a:solidFill>
              <a:srgbClr val="E7E6E6">
                <a:lumMod val="25000"/>
              </a:srgbClr>
            </a:solidFill>
            <a:prstDash val="solid"/>
            <a:miter lim="800000"/>
            <a:headEnd type="triangle" w="med" len="med"/>
            <a:tailEnd type="triangle" w="med" len="med"/>
          </a:ln>
          <a:effectLst/>
        </p:spPr>
        <p:txBody>
          <a:bodyPr rtlCol="0" anchor="ctr"/>
          <a:lstStyle/>
          <a:p>
            <a:pPr algn="ctr" defTabSz="761970">
              <a:defRPr/>
            </a:pPr>
            <a:endParaRPr lang="en-US" kern="0">
              <a:solidFill>
                <a:prstClr val="black"/>
              </a:solidFill>
              <a:latin typeface="Calibri" panose="020F0502020204030204"/>
            </a:endParaRPr>
          </a:p>
        </p:txBody>
      </p:sp>
      <p:cxnSp>
        <p:nvCxnSpPr>
          <p:cNvPr id="53" name="Straight Arrow Connector 52"/>
          <p:cNvCxnSpPr/>
          <p:nvPr/>
        </p:nvCxnSpPr>
        <p:spPr>
          <a:xfrm flipV="1">
            <a:off x="5923752" y="1808756"/>
            <a:ext cx="3665" cy="406035"/>
          </a:xfrm>
          <a:prstGeom prst="straightConnector1">
            <a:avLst/>
          </a:prstGeom>
          <a:noFill/>
          <a:ln w="76200" cap="flat" cmpd="sng" algn="ctr">
            <a:solidFill>
              <a:srgbClr val="E7E6E6">
                <a:lumMod val="25000"/>
              </a:srgbClr>
            </a:solidFill>
            <a:prstDash val="solid"/>
            <a:miter lim="800000"/>
            <a:tailEnd type="triangle" w="med" len="med"/>
          </a:ln>
          <a:effectLst/>
        </p:spPr>
      </p:cxnSp>
      <p:pic>
        <p:nvPicPr>
          <p:cNvPr id="54" name="Graphic 3" descr="Database">
            <a:extLst>
              <a:ext uri="{FF2B5EF4-FFF2-40B4-BE49-F238E27FC236}">
                <a16:creationId xmlns:a16="http://schemas.microsoft.com/office/drawing/2014/main" id="{4307BDEB-748F-4494-BA1E-F709AF08836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6"/>
              </a:ext>
            </a:extLst>
          </a:blip>
          <a:stretch>
            <a:fillRect/>
          </a:stretch>
        </p:blipFill>
        <p:spPr>
          <a:xfrm>
            <a:off x="3905070" y="4790391"/>
            <a:ext cx="809118" cy="809118"/>
          </a:xfrm>
          <a:prstGeom prst="rect">
            <a:avLst/>
          </a:prstGeom>
        </p:spPr>
      </p:pic>
      <p:pic>
        <p:nvPicPr>
          <p:cNvPr id="55" name="Graphic 7" descr="Table">
            <a:extLst>
              <a:ext uri="{FF2B5EF4-FFF2-40B4-BE49-F238E27FC236}">
                <a16:creationId xmlns:a16="http://schemas.microsoft.com/office/drawing/2014/main" id="{49B372F0-F034-434C-8EDB-0DDBC93CE71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8"/>
              </a:ext>
            </a:extLst>
          </a:blip>
          <a:stretch>
            <a:fillRect/>
          </a:stretch>
        </p:blipFill>
        <p:spPr>
          <a:xfrm>
            <a:off x="5951615" y="4864723"/>
            <a:ext cx="760874" cy="760874"/>
          </a:xfrm>
          <a:prstGeom prst="rect">
            <a:avLst/>
          </a:prstGeom>
        </p:spPr>
      </p:pic>
      <p:pic>
        <p:nvPicPr>
          <p:cNvPr id="56" name="Graphic 15" descr="Paper">
            <a:extLst>
              <a:ext uri="{FF2B5EF4-FFF2-40B4-BE49-F238E27FC236}">
                <a16:creationId xmlns:a16="http://schemas.microsoft.com/office/drawing/2014/main" id="{1DA376F6-1E1E-4DEA-8413-DF864A3A64D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 r:embed="rId10"/>
              </a:ext>
            </a:extLst>
          </a:blip>
          <a:stretch>
            <a:fillRect/>
          </a:stretch>
        </p:blipFill>
        <p:spPr>
          <a:xfrm>
            <a:off x="6783665" y="4919833"/>
            <a:ext cx="628180" cy="628180"/>
          </a:xfrm>
          <a:prstGeom prst="rect">
            <a:avLst/>
          </a:prstGeom>
        </p:spPr>
      </p:pic>
      <p:pic>
        <p:nvPicPr>
          <p:cNvPr id="57" name="Picture 56" descr="A large building in the background&#10;&#10;Description generated with high confidence">
            <a:extLst>
              <a:ext uri="{FF2B5EF4-FFF2-40B4-BE49-F238E27FC236}">
                <a16:creationId xmlns:a16="http://schemas.microsoft.com/office/drawing/2014/main" id="{FA412A0A-8B46-444B-B82E-F5C80840A4B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27464" y="4904413"/>
            <a:ext cx="603592" cy="603592"/>
          </a:xfrm>
          <a:prstGeom prst="rect">
            <a:avLst/>
          </a:prstGeom>
        </p:spPr>
      </p:pic>
      <p:pic>
        <p:nvPicPr>
          <p:cNvPr id="58" name="Graphic 97" descr="Bar chart">
            <a:extLst>
              <a:ext uri="{FF2B5EF4-FFF2-40B4-BE49-F238E27FC236}">
                <a16:creationId xmlns:a16="http://schemas.microsoft.com/office/drawing/2014/main" id="{DEEF560E-CBC6-4FF2-AF8A-4CE7E58AB39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5199865" y="1046997"/>
            <a:ext cx="746128" cy="746128"/>
          </a:xfrm>
          <a:prstGeom prst="rect">
            <a:avLst/>
          </a:prstGeom>
        </p:spPr>
      </p:pic>
      <p:pic>
        <p:nvPicPr>
          <p:cNvPr id="59" name="Graphic 101" descr="Upward trend">
            <a:extLst>
              <a:ext uri="{FF2B5EF4-FFF2-40B4-BE49-F238E27FC236}">
                <a16:creationId xmlns:a16="http://schemas.microsoft.com/office/drawing/2014/main" id="{2207C1D2-1D81-4071-A435-F7F45C3983CE}"/>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5840544" y="1062628"/>
            <a:ext cx="746128" cy="746128"/>
          </a:xfrm>
          <a:prstGeom prst="rect">
            <a:avLst/>
          </a:prstGeom>
        </p:spPr>
      </p:pic>
      <p:sp>
        <p:nvSpPr>
          <p:cNvPr id="60" name="Freeform 59"/>
          <p:cNvSpPr/>
          <p:nvPr/>
        </p:nvSpPr>
        <p:spPr>
          <a:xfrm>
            <a:off x="3434203" y="587309"/>
            <a:ext cx="2961055" cy="550460"/>
          </a:xfrm>
          <a:custGeom>
            <a:avLst/>
            <a:gdLst>
              <a:gd name="connsiteX0" fmla="*/ 0 w 4198961"/>
              <a:gd name="connsiteY0" fmla="*/ 441278 h 550460"/>
              <a:gd name="connsiteX1" fmla="*/ 1201003 w 4198961"/>
              <a:gd name="connsiteY1" fmla="*/ 86436 h 550460"/>
              <a:gd name="connsiteX2" fmla="*/ 2688609 w 4198961"/>
              <a:gd name="connsiteY2" fmla="*/ 36394 h 550460"/>
              <a:gd name="connsiteX3" fmla="*/ 4198961 w 4198961"/>
              <a:gd name="connsiteY3" fmla="*/ 550460 h 550460"/>
            </a:gdLst>
            <a:ahLst/>
            <a:cxnLst>
              <a:cxn ang="0">
                <a:pos x="connsiteX0" y="connsiteY0"/>
              </a:cxn>
              <a:cxn ang="0">
                <a:pos x="connsiteX1" y="connsiteY1"/>
              </a:cxn>
              <a:cxn ang="0">
                <a:pos x="connsiteX2" y="connsiteY2"/>
              </a:cxn>
              <a:cxn ang="0">
                <a:pos x="connsiteX3" y="connsiteY3"/>
              </a:cxn>
            </a:cxnLst>
            <a:rect l="l" t="t" r="r" b="b"/>
            <a:pathLst>
              <a:path w="4198961" h="550460">
                <a:moveTo>
                  <a:pt x="0" y="441278"/>
                </a:moveTo>
                <a:cubicBezTo>
                  <a:pt x="376451" y="297597"/>
                  <a:pt x="752902" y="153917"/>
                  <a:pt x="1201003" y="86436"/>
                </a:cubicBezTo>
                <a:cubicBezTo>
                  <a:pt x="1649104" y="18955"/>
                  <a:pt x="2188949" y="-40943"/>
                  <a:pt x="2688609" y="36394"/>
                </a:cubicBezTo>
                <a:cubicBezTo>
                  <a:pt x="3188269" y="113731"/>
                  <a:pt x="3917666" y="451893"/>
                  <a:pt x="4198961" y="550460"/>
                </a:cubicBezTo>
              </a:path>
            </a:pathLst>
          </a:custGeom>
          <a:noFill/>
          <a:ln w="57150" cap="flat" cmpd="sng" algn="ctr">
            <a:solidFill>
              <a:sysClr val="windowText" lastClr="000000"/>
            </a:solidFill>
            <a:prstDash val="dash"/>
            <a:miter lim="800000"/>
            <a:headEnd type="arrow"/>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761970">
              <a:defRPr/>
            </a:pPr>
            <a:endParaRPr lang="en-US" kern="0">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958628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979885" y="1713542"/>
            <a:ext cx="7313896" cy="2201463"/>
          </a:xfrm>
        </p:spPr>
        <p:txBody>
          <a:bodyPr>
            <a:normAutofit/>
          </a:bodyPr>
          <a:lstStyle/>
          <a:p>
            <a:pPr algn="ctr"/>
            <a:r>
              <a:rPr lang="en-US" dirty="0" smtClean="0"/>
              <a:t>Data Analysis Skills</a:t>
            </a:r>
          </a:p>
          <a:p>
            <a:pPr algn="ctr"/>
            <a:r>
              <a:rPr lang="en-US" sz="2667" dirty="0">
                <a:solidFill>
                  <a:srgbClr val="33006F"/>
                </a:solidFill>
              </a:rPr>
              <a:t>Using Data to Scope and Design</a:t>
            </a:r>
          </a:p>
          <a:p>
            <a:pPr algn="ctr"/>
            <a:r>
              <a:rPr lang="en-US" sz="2667" dirty="0">
                <a:solidFill>
                  <a:srgbClr val="33006F"/>
                </a:solidFill>
              </a:rPr>
              <a:t>the Data Analytics Certificate Program</a:t>
            </a:r>
          </a:p>
          <a:p>
            <a:pPr algn="ctr"/>
            <a:endParaRPr lang="en-US" sz="2667" dirty="0">
              <a:solidFill>
                <a:srgbClr val="33006F"/>
              </a:solidFill>
            </a:endParaRPr>
          </a:p>
        </p:txBody>
      </p:sp>
    </p:spTree>
    <p:custDataLst>
      <p:tags r:id="rId1"/>
    </p:custDataLst>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pPr algn="ctr"/>
            <a:r>
              <a:rPr lang="en-US" dirty="0"/>
              <a:t>Iterative Data Analysis Process Parts</a:t>
            </a:r>
          </a:p>
        </p:txBody>
      </p:sp>
      <p:sp>
        <p:nvSpPr>
          <p:cNvPr id="3" name="Text Placeholder 2"/>
          <p:cNvSpPr>
            <a:spLocks noGrp="1"/>
          </p:cNvSpPr>
          <p:nvPr>
            <p:ph type="body" sz="quarter" idx="11"/>
          </p:nvPr>
        </p:nvSpPr>
        <p:spPr>
          <a:xfrm>
            <a:off x="1611011" y="1575329"/>
            <a:ext cx="6830928" cy="2598218"/>
          </a:xfrm>
        </p:spPr>
        <p:txBody>
          <a:bodyPr/>
          <a:lstStyle/>
          <a:p>
            <a:pPr marL="428608" indent="-428608">
              <a:buFont typeface="+mj-lt"/>
              <a:buAutoNum type="arabicPeriod"/>
            </a:pPr>
            <a:r>
              <a:rPr lang="en-US" sz="2667" dirty="0"/>
              <a:t>Ask Question(s)</a:t>
            </a:r>
          </a:p>
          <a:p>
            <a:pPr marL="428608" indent="-428608">
              <a:buFont typeface="+mj-lt"/>
              <a:buAutoNum type="arabicPeriod"/>
            </a:pPr>
            <a:r>
              <a:rPr lang="en-US" sz="2667" dirty="0"/>
              <a:t>Wrangle Data </a:t>
            </a:r>
          </a:p>
          <a:p>
            <a:pPr marL="428608" indent="-428608">
              <a:buFont typeface="+mj-lt"/>
              <a:buAutoNum type="arabicPeriod"/>
            </a:pPr>
            <a:r>
              <a:rPr lang="en-US" sz="2667" dirty="0"/>
              <a:t>Explore Data</a:t>
            </a:r>
          </a:p>
          <a:p>
            <a:pPr marL="428608" indent="-428608">
              <a:buFont typeface="+mj-lt"/>
              <a:buAutoNum type="arabicPeriod"/>
            </a:pPr>
            <a:r>
              <a:rPr lang="en-US" sz="2667" dirty="0"/>
              <a:t>Draw Conclusion(s)</a:t>
            </a:r>
          </a:p>
          <a:p>
            <a:pPr marL="428608" indent="-428608">
              <a:buFont typeface="+mj-lt"/>
              <a:buAutoNum type="arabicPeriod"/>
            </a:pPr>
            <a:r>
              <a:rPr lang="en-US" sz="2667" dirty="0"/>
              <a:t>Communicate Finding(s)</a:t>
            </a:r>
          </a:p>
        </p:txBody>
      </p:sp>
      <p:sp>
        <p:nvSpPr>
          <p:cNvPr id="4" name="Oval 3"/>
          <p:cNvSpPr/>
          <p:nvPr/>
        </p:nvSpPr>
        <p:spPr>
          <a:xfrm>
            <a:off x="8731624" y="376518"/>
            <a:ext cx="286870" cy="28687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857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Questions</a:t>
            </a:r>
            <a:endParaRPr lang="en-US" dirty="0"/>
          </a:p>
        </p:txBody>
      </p:sp>
      <p:sp>
        <p:nvSpPr>
          <p:cNvPr id="3" name="Text Placeholder 2"/>
          <p:cNvSpPr>
            <a:spLocks noGrp="1"/>
          </p:cNvSpPr>
          <p:nvPr>
            <p:ph type="body" idx="1"/>
          </p:nvPr>
        </p:nvSpPr>
        <p:spPr/>
        <p:txBody>
          <a:bodyPr/>
          <a:lstStyle/>
          <a:p>
            <a:r>
              <a:rPr lang="en-US" dirty="0" smtClean="0"/>
              <a:t>Precise questions from accurate sources</a:t>
            </a:r>
            <a:endParaRPr lang="en-US" dirty="0"/>
          </a:p>
        </p:txBody>
      </p:sp>
    </p:spTree>
    <p:custDataLst>
      <p:tags r:id="rId1"/>
    </p:custDataLst>
    <p:extLst>
      <p:ext uri="{BB962C8B-B14F-4D97-AF65-F5344CB8AC3E}">
        <p14:creationId xmlns:p14="http://schemas.microsoft.com/office/powerpoint/2010/main" val="1651544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a:t>Business and Program Design </a:t>
            </a:r>
            <a:r>
              <a:rPr lang="en-US" sz="3200" dirty="0" smtClean="0"/>
              <a:t>Question(s</a:t>
            </a:r>
            <a:r>
              <a:rPr lang="en-US" sz="3200" dirty="0"/>
              <a:t>)</a:t>
            </a:r>
          </a:p>
        </p:txBody>
      </p:sp>
      <p:sp>
        <p:nvSpPr>
          <p:cNvPr id="3" name="Text Placeholder 2"/>
          <p:cNvSpPr>
            <a:spLocks noGrp="1"/>
          </p:cNvSpPr>
          <p:nvPr>
            <p:ph type="body" sz="quarter" idx="11"/>
          </p:nvPr>
        </p:nvSpPr>
        <p:spPr>
          <a:xfrm>
            <a:off x="392430" y="1053192"/>
            <a:ext cx="8558335" cy="3612299"/>
          </a:xfrm>
        </p:spPr>
        <p:txBody>
          <a:bodyPr/>
          <a:lstStyle/>
          <a:p>
            <a:pPr>
              <a:lnSpc>
                <a:spcPct val="100000"/>
              </a:lnSpc>
              <a:spcBef>
                <a:spcPts val="400"/>
              </a:spcBef>
            </a:pPr>
            <a:r>
              <a:rPr lang="en-US" sz="3200" dirty="0"/>
              <a:t>What feature(s)</a:t>
            </a:r>
          </a:p>
          <a:p>
            <a:pPr lvl="1">
              <a:lnSpc>
                <a:spcPct val="100000"/>
              </a:lnSpc>
              <a:spcBef>
                <a:spcPts val="400"/>
              </a:spcBef>
            </a:pPr>
            <a:r>
              <a:rPr lang="en-US" dirty="0"/>
              <a:t>Skills and level?</a:t>
            </a:r>
          </a:p>
          <a:p>
            <a:pPr lvl="1">
              <a:lnSpc>
                <a:spcPct val="100000"/>
              </a:lnSpc>
              <a:spcBef>
                <a:spcPts val="400"/>
              </a:spcBef>
            </a:pPr>
            <a:r>
              <a:rPr lang="en-US" dirty="0"/>
              <a:t>Tools and proficiency level?</a:t>
            </a:r>
          </a:p>
          <a:p>
            <a:pPr lvl="1">
              <a:lnSpc>
                <a:spcPct val="100000"/>
              </a:lnSpc>
              <a:spcBef>
                <a:spcPts val="400"/>
              </a:spcBef>
            </a:pPr>
            <a:r>
              <a:rPr lang="en-US" dirty="0"/>
              <a:t>Knowledge and fluency level?</a:t>
            </a:r>
          </a:p>
          <a:p>
            <a:pPr lvl="1">
              <a:lnSpc>
                <a:spcPct val="100000"/>
              </a:lnSpc>
              <a:spcBef>
                <a:spcPts val="400"/>
              </a:spcBef>
            </a:pPr>
            <a:r>
              <a:rPr lang="en-US" dirty="0"/>
              <a:t>Pre-Requisites sufficient to complete program?</a:t>
            </a:r>
          </a:p>
          <a:p>
            <a:pPr>
              <a:lnSpc>
                <a:spcPct val="100000"/>
              </a:lnSpc>
              <a:spcBef>
                <a:spcPts val="400"/>
              </a:spcBef>
            </a:pPr>
            <a:r>
              <a:rPr lang="en-US" sz="3200" dirty="0"/>
              <a:t>How to make program stackable?</a:t>
            </a:r>
          </a:p>
          <a:p>
            <a:pPr>
              <a:lnSpc>
                <a:spcPct val="100000"/>
              </a:lnSpc>
              <a:spcBef>
                <a:spcPts val="400"/>
              </a:spcBef>
            </a:pPr>
            <a:r>
              <a:rPr lang="en-US" sz="3200" dirty="0"/>
              <a:t>Which tool sets appear to be most durable?</a:t>
            </a:r>
          </a:p>
        </p:txBody>
      </p:sp>
    </p:spTree>
    <p:custDataLst>
      <p:tags r:id="rId1"/>
    </p:custDataLst>
    <p:extLst>
      <p:ext uri="{BB962C8B-B14F-4D97-AF65-F5344CB8AC3E}">
        <p14:creationId xmlns:p14="http://schemas.microsoft.com/office/powerpoint/2010/main" val="1399137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Addressing Business Questions</a:t>
            </a:r>
            <a:endParaRPr lang="en-US" dirty="0"/>
          </a:p>
        </p:txBody>
      </p:sp>
      <p:sp>
        <p:nvSpPr>
          <p:cNvPr id="3" name="Text Placeholder 2"/>
          <p:cNvSpPr>
            <a:spLocks noGrp="1"/>
          </p:cNvSpPr>
          <p:nvPr>
            <p:ph type="body" sz="quarter" idx="11"/>
          </p:nvPr>
        </p:nvSpPr>
        <p:spPr/>
        <p:txBody>
          <a:bodyPr/>
          <a:lstStyle/>
          <a:p>
            <a:r>
              <a:rPr lang="en-US" dirty="0" smtClean="0"/>
              <a:t>Sources</a:t>
            </a:r>
          </a:p>
          <a:p>
            <a:pPr lvl="1"/>
            <a:r>
              <a:rPr lang="en-US" dirty="0" smtClean="0"/>
              <a:t>Articles, Blog Posts, Communities – ex. Kaggle.com</a:t>
            </a:r>
          </a:p>
          <a:p>
            <a:pPr lvl="1"/>
            <a:r>
              <a:rPr lang="en-US" dirty="0" smtClean="0"/>
              <a:t>Advisory Board Members</a:t>
            </a:r>
          </a:p>
          <a:p>
            <a:pPr lvl="1"/>
            <a:r>
              <a:rPr lang="en-US" dirty="0" smtClean="0"/>
              <a:t>Faculty and Instructors</a:t>
            </a:r>
          </a:p>
          <a:p>
            <a:pPr lvl="1"/>
            <a:r>
              <a:rPr lang="en-US" dirty="0" smtClean="0"/>
              <a:t>Alumni</a:t>
            </a:r>
          </a:p>
          <a:p>
            <a:pPr lvl="1"/>
            <a:r>
              <a:rPr lang="en-US" dirty="0" smtClean="0"/>
              <a:t>Program Students</a:t>
            </a:r>
          </a:p>
          <a:p>
            <a:pPr lvl="1"/>
            <a:endParaRPr lang="en-US" dirty="0" smtClean="0"/>
          </a:p>
          <a:p>
            <a:r>
              <a:rPr lang="en-US" dirty="0" smtClean="0"/>
              <a:t>Challenges</a:t>
            </a:r>
          </a:p>
          <a:p>
            <a:pPr lvl="1"/>
            <a:r>
              <a:rPr lang="en-US" dirty="0" smtClean="0"/>
              <a:t>Conflicting data and information variability</a:t>
            </a:r>
          </a:p>
          <a:p>
            <a:pPr lvl="1"/>
            <a:r>
              <a:rPr lang="en-US" dirty="0" smtClean="0"/>
              <a:t>Range of terminology, inconsistently used terms</a:t>
            </a:r>
          </a:p>
          <a:p>
            <a:pPr lvl="1"/>
            <a:r>
              <a:rPr lang="en-US" dirty="0" smtClean="0"/>
              <a:t>Old technology and skills remain, yet being displaced </a:t>
            </a:r>
          </a:p>
          <a:p>
            <a:pPr lvl="1"/>
            <a:r>
              <a:rPr lang="en-US" dirty="0" smtClean="0"/>
              <a:t>New tool and skillsets being adopted</a:t>
            </a:r>
            <a:endParaRPr lang="en-US" dirty="0"/>
          </a:p>
        </p:txBody>
      </p:sp>
    </p:spTree>
    <p:custDataLst>
      <p:tags r:id="rId1"/>
    </p:custDataLst>
    <p:extLst>
      <p:ext uri="{BB962C8B-B14F-4D97-AF65-F5344CB8AC3E}">
        <p14:creationId xmlns:p14="http://schemas.microsoft.com/office/powerpoint/2010/main" val="535611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6146" y="166925"/>
            <a:ext cx="8673539" cy="997045"/>
          </a:xfrm>
        </p:spPr>
        <p:txBody>
          <a:bodyPr/>
          <a:lstStyle/>
          <a:p>
            <a:pPr algn="ctr"/>
            <a:r>
              <a:rPr lang="en-US" sz="4000" dirty="0" smtClean="0"/>
              <a:t>Durable Data Science Skills</a:t>
            </a:r>
            <a:endParaRPr lang="en-US" sz="4000" dirty="0"/>
          </a:p>
        </p:txBody>
      </p:sp>
      <p:sp>
        <p:nvSpPr>
          <p:cNvPr id="5" name="TextBox 4"/>
          <p:cNvSpPr txBox="1"/>
          <p:nvPr/>
        </p:nvSpPr>
        <p:spPr>
          <a:xfrm>
            <a:off x="443890" y="906375"/>
            <a:ext cx="2299027" cy="2758897"/>
          </a:xfrm>
          <a:prstGeom prst="rect">
            <a:avLst/>
          </a:prstGeom>
          <a:noFill/>
        </p:spPr>
        <p:txBody>
          <a:bodyPr wrap="none" rtlCol="0">
            <a:spAutoFit/>
          </a:bodyPr>
          <a:lstStyle/>
          <a:p>
            <a:r>
              <a:rPr lang="en-US" sz="1333" b="1" dirty="0">
                <a:latin typeface="Arial" panose="020B0604020202020204" pitchFamily="34" charset="0"/>
                <a:cs typeface="Arial" panose="020B0604020202020204" pitchFamily="34" charset="0"/>
              </a:rPr>
              <a:t>MATH &amp; STATISTICS</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Statistical Modeling</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Experiment Design</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Machine Learning</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Supervised Learning:</a:t>
            </a:r>
          </a:p>
          <a:p>
            <a:pPr marL="619100" lvl="1"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Decision Trees</a:t>
            </a:r>
          </a:p>
          <a:p>
            <a:pPr marL="619100" lvl="1"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Classification</a:t>
            </a:r>
          </a:p>
          <a:p>
            <a:pPr marL="619100" lvl="1"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Logistic Regression</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Unsupervised Learning</a:t>
            </a:r>
          </a:p>
          <a:p>
            <a:pPr marL="619100" lvl="1"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Clustering</a:t>
            </a:r>
          </a:p>
          <a:p>
            <a:pPr marL="619100" lvl="1"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a:t>
            </a:r>
          </a:p>
          <a:p>
            <a:pPr marL="619100" lvl="1" indent="-238115">
              <a:buFont typeface="Courier New" panose="02070309020205020404" pitchFamily="49" charset="0"/>
              <a:buChar char="o"/>
            </a:pPr>
            <a:endParaRPr lang="en-US" sz="1333" dirty="0">
              <a:latin typeface="Arial" panose="020B0604020202020204" pitchFamily="34" charset="0"/>
              <a:cs typeface="Arial" panose="020B0604020202020204" pitchFamily="34" charset="0"/>
            </a:endParaRPr>
          </a:p>
          <a:p>
            <a:endParaRPr lang="en-US" sz="1333" dirty="0">
              <a:latin typeface="Arial" panose="020B0604020202020204" pitchFamily="34" charset="0"/>
              <a:cs typeface="Arial" panose="020B0604020202020204" pitchFamily="34" charset="0"/>
            </a:endParaRPr>
          </a:p>
        </p:txBody>
      </p:sp>
      <p:sp>
        <p:nvSpPr>
          <p:cNvPr id="6" name="TextBox 5"/>
          <p:cNvSpPr txBox="1"/>
          <p:nvPr/>
        </p:nvSpPr>
        <p:spPr>
          <a:xfrm>
            <a:off x="659495" y="3640634"/>
            <a:ext cx="1867819" cy="1528175"/>
          </a:xfrm>
          <a:prstGeom prst="rect">
            <a:avLst/>
          </a:prstGeom>
          <a:noFill/>
        </p:spPr>
        <p:txBody>
          <a:bodyPr wrap="none" rtlCol="0">
            <a:spAutoFit/>
          </a:bodyPr>
          <a:lstStyle/>
          <a:p>
            <a:r>
              <a:rPr lang="en-US" sz="1333" b="1" dirty="0">
                <a:latin typeface="Arial" panose="020B0604020202020204" pitchFamily="34" charset="0"/>
                <a:cs typeface="Arial" panose="020B0604020202020204" pitchFamily="34" charset="0"/>
              </a:rPr>
              <a:t>MINDSET</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Curious about data</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Hacker approach</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Analytical</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Influence authority</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Problem solver</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4"/>
          <a:stretch>
            <a:fillRect/>
          </a:stretch>
        </p:blipFill>
        <p:spPr>
          <a:xfrm>
            <a:off x="2783546" y="2189202"/>
            <a:ext cx="3478738" cy="2322372"/>
          </a:xfrm>
          <a:prstGeom prst="rect">
            <a:avLst/>
          </a:prstGeom>
        </p:spPr>
      </p:pic>
      <p:sp>
        <p:nvSpPr>
          <p:cNvPr id="8" name="TextBox 7"/>
          <p:cNvSpPr txBox="1"/>
          <p:nvPr/>
        </p:nvSpPr>
        <p:spPr>
          <a:xfrm>
            <a:off x="5589495" y="830053"/>
            <a:ext cx="3025187" cy="3169137"/>
          </a:xfrm>
          <a:prstGeom prst="rect">
            <a:avLst/>
          </a:prstGeom>
          <a:solidFill>
            <a:schemeClr val="bg2"/>
          </a:solidFill>
        </p:spPr>
        <p:txBody>
          <a:bodyPr wrap="none" rtlCol="0">
            <a:spAutoFit/>
          </a:bodyPr>
          <a:lstStyle/>
          <a:p>
            <a:r>
              <a:rPr lang="en-US" sz="1333" b="1" dirty="0">
                <a:latin typeface="Arial" panose="020B0604020202020204" pitchFamily="34" charset="0"/>
                <a:cs typeface="Arial" panose="020B0604020202020204" pitchFamily="34" charset="0"/>
              </a:rPr>
              <a:t>PROGRAMMING &amp; DATABASE</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Microsoft Excel</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Statistical Languages – R</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Programming Languages - Python</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Databases and Big Data Storage</a:t>
            </a:r>
          </a:p>
          <a:p>
            <a:pPr marL="619100" lvl="1"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SQL</a:t>
            </a:r>
          </a:p>
          <a:p>
            <a:pPr marL="619100" lvl="1"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NoSQL</a:t>
            </a:r>
          </a:p>
          <a:p>
            <a:pPr marL="619100" lvl="1"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Hadoop</a:t>
            </a:r>
          </a:p>
          <a:p>
            <a:pPr marL="619100" lvl="1"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Hive/Pig</a:t>
            </a:r>
          </a:p>
          <a:p>
            <a:pPr marL="238115" indent="-238115">
              <a:buFont typeface="Courier New" panose="02070309020205020404" pitchFamily="49" charset="0"/>
              <a:buChar char="o"/>
            </a:pPr>
            <a:r>
              <a:rPr lang="en-US" sz="1333" dirty="0" err="1">
                <a:latin typeface="Arial" panose="020B0604020202020204" pitchFamily="34" charset="0"/>
                <a:cs typeface="Arial" panose="020B0604020202020204" pitchFamily="34" charset="0"/>
              </a:rPr>
              <a:t>MapReduce</a:t>
            </a:r>
            <a:endParaRPr lang="en-US" sz="1333" dirty="0">
              <a:latin typeface="Arial" panose="020B0604020202020204" pitchFamily="34" charset="0"/>
              <a:cs typeface="Arial" panose="020B0604020202020204" pitchFamily="34" charset="0"/>
            </a:endParaRP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Software as a Service</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a:t>
            </a:r>
          </a:p>
          <a:p>
            <a:pPr marL="238115" indent="-238115">
              <a:buFont typeface="Courier New" panose="02070309020205020404" pitchFamily="49" charset="0"/>
              <a:buChar char="o"/>
            </a:pPr>
            <a:endParaRPr lang="en-US" sz="1333" dirty="0">
              <a:latin typeface="Arial" panose="020B0604020202020204" pitchFamily="34" charset="0"/>
              <a:cs typeface="Arial" panose="020B0604020202020204" pitchFamily="34" charset="0"/>
            </a:endParaRPr>
          </a:p>
          <a:p>
            <a:pPr marL="619100" lvl="1" indent="-238115">
              <a:buFont typeface="Courier New" panose="02070309020205020404" pitchFamily="49" charset="0"/>
              <a:buChar char="o"/>
            </a:pPr>
            <a:endParaRPr lang="en-US" sz="1333" dirty="0">
              <a:latin typeface="Arial" panose="020B0604020202020204" pitchFamily="34" charset="0"/>
              <a:cs typeface="Arial" panose="020B0604020202020204" pitchFamily="34" charset="0"/>
            </a:endParaRPr>
          </a:p>
          <a:p>
            <a:endParaRPr lang="en-US" sz="1333" dirty="0">
              <a:latin typeface="Arial" panose="020B0604020202020204" pitchFamily="34" charset="0"/>
              <a:cs typeface="Arial" panose="020B0604020202020204" pitchFamily="34" charset="0"/>
            </a:endParaRPr>
          </a:p>
        </p:txBody>
      </p:sp>
      <p:sp>
        <p:nvSpPr>
          <p:cNvPr id="9" name="TextBox 8"/>
          <p:cNvSpPr txBox="1"/>
          <p:nvPr/>
        </p:nvSpPr>
        <p:spPr>
          <a:xfrm>
            <a:off x="5589494" y="3981610"/>
            <a:ext cx="3554505" cy="1528175"/>
          </a:xfrm>
          <a:prstGeom prst="rect">
            <a:avLst/>
          </a:prstGeom>
          <a:solidFill>
            <a:schemeClr val="bg2"/>
          </a:solidFill>
        </p:spPr>
        <p:txBody>
          <a:bodyPr wrap="square" rtlCol="0">
            <a:spAutoFit/>
          </a:bodyPr>
          <a:lstStyle/>
          <a:p>
            <a:r>
              <a:rPr lang="en-US" sz="1333" b="1" dirty="0">
                <a:latin typeface="Arial" panose="020B0604020202020204" pitchFamily="34" charset="0"/>
                <a:cs typeface="Arial" panose="020B0604020202020204" pitchFamily="34" charset="0"/>
              </a:rPr>
              <a:t>COMMUNICATION &amp; VISUALIZATION</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Translate data-driven insights into </a:t>
            </a:r>
          </a:p>
          <a:p>
            <a:r>
              <a:rPr lang="en-US" sz="1333" dirty="0">
                <a:latin typeface="Arial" panose="020B0604020202020204" pitchFamily="34" charset="0"/>
                <a:cs typeface="Arial" panose="020B0604020202020204" pitchFamily="34" charset="0"/>
              </a:rPr>
              <a:t>       recommendations and decisions</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Digital dashboard development</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Story telling skills</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Visual design thinking</a:t>
            </a:r>
          </a:p>
          <a:p>
            <a:pPr marL="238115" indent="-238115">
              <a:buFont typeface="Courier New" panose="02070309020205020404" pitchFamily="49" charset="0"/>
              <a:buChar char="o"/>
            </a:pPr>
            <a:r>
              <a:rPr lang="en-US" sz="1333" dirty="0">
                <a:latin typeface="Arial" panose="020B0604020202020204" pitchFamily="34" charset="0"/>
                <a:cs typeface="Arial" panose="020B0604020202020204" pitchFamily="34" charset="0"/>
              </a:rPr>
              <a:t>……..</a:t>
            </a:r>
          </a:p>
        </p:txBody>
      </p:sp>
    </p:spTree>
    <p:custDataLst>
      <p:tags r:id="rId1"/>
    </p:custDataLst>
    <p:extLst>
      <p:ext uri="{BB962C8B-B14F-4D97-AF65-F5344CB8AC3E}">
        <p14:creationId xmlns:p14="http://schemas.microsoft.com/office/powerpoint/2010/main" val="4228712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dirty="0" smtClean="0"/>
              <a:t>Data Analysis Question</a:t>
            </a:r>
            <a:endParaRPr lang="en-US" dirty="0"/>
          </a:p>
        </p:txBody>
      </p:sp>
      <p:sp>
        <p:nvSpPr>
          <p:cNvPr id="3" name="Text Placeholder 2"/>
          <p:cNvSpPr>
            <a:spLocks noGrp="1"/>
          </p:cNvSpPr>
          <p:nvPr>
            <p:ph type="body" sz="quarter" idx="11"/>
          </p:nvPr>
        </p:nvSpPr>
        <p:spPr/>
        <p:txBody>
          <a:bodyPr/>
          <a:lstStyle/>
          <a:p>
            <a:pPr>
              <a:lnSpc>
                <a:spcPct val="100000"/>
              </a:lnSpc>
            </a:pPr>
            <a:r>
              <a:rPr lang="en-US" sz="3200" dirty="0" smtClean="0"/>
              <a:t>What subset of the durable data science skills would provide sufficient scope such that the data analytics program would both:</a:t>
            </a:r>
          </a:p>
          <a:p>
            <a:pPr lvl="1">
              <a:lnSpc>
                <a:spcPct val="100000"/>
              </a:lnSpc>
            </a:pPr>
            <a:r>
              <a:rPr lang="en-US" sz="2800" dirty="0" smtClean="0"/>
              <a:t>Equip graduates to put the skills into practice at the departmental level for immediate impact AND</a:t>
            </a:r>
          </a:p>
          <a:p>
            <a:pPr lvl="1">
              <a:lnSpc>
                <a:spcPct val="100000"/>
              </a:lnSpc>
            </a:pPr>
            <a:r>
              <a:rPr lang="en-US" sz="2800" dirty="0" smtClean="0"/>
              <a:t>Be a good pre-requisite for and be well aligned with Data Science</a:t>
            </a:r>
            <a:endParaRPr lang="en-US" sz="2800" dirty="0"/>
          </a:p>
        </p:txBody>
      </p:sp>
    </p:spTree>
    <p:custDataLst>
      <p:tags r:id="rId1"/>
    </p:custDataLst>
    <p:extLst>
      <p:ext uri="{BB962C8B-B14F-4D97-AF65-F5344CB8AC3E}">
        <p14:creationId xmlns:p14="http://schemas.microsoft.com/office/powerpoint/2010/main" val="3722384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Wrangle Data</a:t>
            </a:r>
            <a:endParaRPr lang="en-US" dirty="0"/>
          </a:p>
        </p:txBody>
      </p:sp>
      <p:sp>
        <p:nvSpPr>
          <p:cNvPr id="3" name="Text Placeholder 2"/>
          <p:cNvSpPr>
            <a:spLocks noGrp="1"/>
          </p:cNvSpPr>
          <p:nvPr>
            <p:ph type="body" idx="1"/>
          </p:nvPr>
        </p:nvSpPr>
        <p:spPr/>
        <p:txBody>
          <a:bodyPr/>
          <a:lstStyle/>
          <a:p>
            <a:r>
              <a:rPr lang="en-US" dirty="0" smtClean="0"/>
              <a:t>Job Postings</a:t>
            </a:r>
            <a:endParaRPr lang="en-US" dirty="0"/>
          </a:p>
        </p:txBody>
      </p:sp>
    </p:spTree>
    <p:custDataLst>
      <p:tags r:id="rId1"/>
    </p:custDataLst>
    <p:extLst>
      <p:ext uri="{BB962C8B-B14F-4D97-AF65-F5344CB8AC3E}">
        <p14:creationId xmlns:p14="http://schemas.microsoft.com/office/powerpoint/2010/main" val="759642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Burning Glass – </a:t>
            </a:r>
          </a:p>
          <a:p>
            <a:r>
              <a:rPr lang="en-US" dirty="0" smtClean="0"/>
              <a:t>Labor Insight/Job Dashboard</a:t>
            </a:r>
            <a:endParaRPr lang="en-US" dirty="0"/>
          </a:p>
        </p:txBody>
      </p:sp>
      <p:pic>
        <p:nvPicPr>
          <p:cNvPr id="5" name="Picture 4"/>
          <p:cNvPicPr>
            <a:picLocks noChangeAspect="1"/>
          </p:cNvPicPr>
          <p:nvPr/>
        </p:nvPicPr>
        <p:blipFill>
          <a:blip r:embed="rId4"/>
          <a:stretch>
            <a:fillRect/>
          </a:stretch>
        </p:blipFill>
        <p:spPr>
          <a:xfrm>
            <a:off x="1465864" y="1339965"/>
            <a:ext cx="6532418" cy="3365573"/>
          </a:xfrm>
          <a:prstGeom prst="rect">
            <a:avLst/>
          </a:prstGeom>
          <a:ln>
            <a:solidFill>
              <a:schemeClr val="accent1"/>
            </a:solidFill>
          </a:ln>
        </p:spPr>
      </p:pic>
    </p:spTree>
    <p:custDataLst>
      <p:tags r:id="rId1"/>
    </p:custDataLst>
    <p:extLst>
      <p:ext uri="{BB962C8B-B14F-4D97-AF65-F5344CB8AC3E}">
        <p14:creationId xmlns:p14="http://schemas.microsoft.com/office/powerpoint/2010/main" val="2078026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1. Ask Question(s)</a:t>
            </a:r>
          </a:p>
        </p:txBody>
      </p:sp>
      <p:sp>
        <p:nvSpPr>
          <p:cNvPr id="3" name="Text Placeholder 2"/>
          <p:cNvSpPr>
            <a:spLocks noGrp="1"/>
          </p:cNvSpPr>
          <p:nvPr>
            <p:ph type="body" sz="quarter" idx="11"/>
          </p:nvPr>
        </p:nvSpPr>
        <p:spPr/>
        <p:txBody>
          <a:bodyPr/>
          <a:lstStyle/>
          <a:p>
            <a:pPr marL="0" indent="0">
              <a:buNone/>
            </a:pPr>
            <a:r>
              <a:rPr lang="en-US" sz="3200" dirty="0"/>
              <a:t>Hypothesis </a:t>
            </a:r>
            <a:r>
              <a:rPr lang="en-US" sz="3200" u="sng" dirty="0"/>
              <a:t>Generating </a:t>
            </a:r>
            <a:r>
              <a:rPr lang="en-US" sz="3200" dirty="0"/>
              <a:t>Question</a:t>
            </a:r>
          </a:p>
          <a:p>
            <a:pPr lvl="1">
              <a:buFont typeface="Courier New" panose="02070309020205020404" pitchFamily="49" charset="0"/>
              <a:buChar char="o"/>
            </a:pPr>
            <a:r>
              <a:rPr lang="en-US" sz="2800" dirty="0"/>
              <a:t> Open or “Why” Questions about present or past</a:t>
            </a:r>
          </a:p>
          <a:p>
            <a:pPr lvl="1">
              <a:buFont typeface="Courier New" panose="02070309020205020404" pitchFamily="49" charset="0"/>
              <a:buChar char="o"/>
            </a:pPr>
            <a:r>
              <a:rPr lang="en-US" sz="2800" dirty="0"/>
              <a:t> Example: Why did sales rise in the past two quarters</a:t>
            </a:r>
            <a:r>
              <a:rPr lang="en-US" sz="2800" dirty="0" smtClean="0"/>
              <a:t>?</a:t>
            </a:r>
            <a:endParaRPr lang="en-US" sz="2800" dirty="0"/>
          </a:p>
        </p:txBody>
      </p:sp>
    </p:spTree>
    <p:custDataLst>
      <p:tags r:id="rId1"/>
    </p:custDataLst>
    <p:extLst>
      <p:ext uri="{BB962C8B-B14F-4D97-AF65-F5344CB8AC3E}">
        <p14:creationId xmlns:p14="http://schemas.microsoft.com/office/powerpoint/2010/main" val="4111457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Labor Insights – Data Wrangling Issues</a:t>
            </a:r>
            <a:endParaRPr lang="en-US" dirty="0"/>
          </a:p>
        </p:txBody>
      </p:sp>
      <p:sp>
        <p:nvSpPr>
          <p:cNvPr id="3" name="Text Placeholder 2"/>
          <p:cNvSpPr>
            <a:spLocks noGrp="1"/>
          </p:cNvSpPr>
          <p:nvPr>
            <p:ph type="body" sz="quarter" idx="11"/>
          </p:nvPr>
        </p:nvSpPr>
        <p:spPr>
          <a:xfrm>
            <a:off x="297180" y="1061357"/>
            <a:ext cx="8558335" cy="3677613"/>
          </a:xfrm>
        </p:spPr>
        <p:txBody>
          <a:bodyPr/>
          <a:lstStyle/>
          <a:p>
            <a:pPr>
              <a:lnSpc>
                <a:spcPct val="100000"/>
              </a:lnSpc>
            </a:pPr>
            <a:r>
              <a:rPr lang="en-US" sz="2800" dirty="0" smtClean="0"/>
              <a:t>No higher level job categories </a:t>
            </a:r>
          </a:p>
          <a:p>
            <a:pPr lvl="1">
              <a:lnSpc>
                <a:spcPct val="100000"/>
              </a:lnSpc>
            </a:pPr>
            <a:r>
              <a:rPr lang="en-US" sz="2400" dirty="0" smtClean="0"/>
              <a:t> for example all analysts</a:t>
            </a:r>
          </a:p>
          <a:p>
            <a:pPr>
              <a:lnSpc>
                <a:spcPct val="100000"/>
              </a:lnSpc>
            </a:pPr>
            <a:r>
              <a:rPr lang="en-US" sz="2800" dirty="0" smtClean="0"/>
              <a:t>No skill level included </a:t>
            </a:r>
          </a:p>
          <a:p>
            <a:pPr lvl="1">
              <a:lnSpc>
                <a:spcPct val="100000"/>
              </a:lnSpc>
            </a:pPr>
            <a:r>
              <a:rPr lang="en-US" sz="2400" dirty="0" smtClean="0"/>
              <a:t>(ex. Excel novice = Excel expert)</a:t>
            </a:r>
          </a:p>
          <a:p>
            <a:pPr>
              <a:lnSpc>
                <a:spcPct val="100000"/>
              </a:lnSpc>
            </a:pPr>
            <a:r>
              <a:rPr lang="en-US" sz="2800" dirty="0" smtClean="0"/>
              <a:t>Lack relative importance of skills in each job posting</a:t>
            </a:r>
          </a:p>
          <a:p>
            <a:pPr lvl="1">
              <a:lnSpc>
                <a:spcPct val="100000"/>
              </a:lnSpc>
            </a:pPr>
            <a:r>
              <a:rPr lang="en-US" sz="2400" dirty="0" smtClean="0"/>
              <a:t>Omission of key data like salary level for many postings</a:t>
            </a:r>
          </a:p>
          <a:p>
            <a:pPr>
              <a:lnSpc>
                <a:spcPct val="100000"/>
              </a:lnSpc>
            </a:pPr>
            <a:r>
              <a:rPr lang="en-US" sz="2800" dirty="0" smtClean="0"/>
              <a:t>Growth rates are likely exaggerated over time</a:t>
            </a:r>
            <a:endParaRPr lang="en-US" sz="2800" dirty="0"/>
          </a:p>
        </p:txBody>
      </p:sp>
    </p:spTree>
    <p:custDataLst>
      <p:tags r:id="rId1"/>
    </p:custDataLst>
    <p:extLst>
      <p:ext uri="{BB962C8B-B14F-4D97-AF65-F5344CB8AC3E}">
        <p14:creationId xmlns:p14="http://schemas.microsoft.com/office/powerpoint/2010/main" val="2534106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Data</a:t>
            </a:r>
            <a:endParaRPr lang="en-US" dirty="0"/>
          </a:p>
        </p:txBody>
      </p:sp>
      <p:sp>
        <p:nvSpPr>
          <p:cNvPr id="3" name="Text Placeholder 2"/>
          <p:cNvSpPr>
            <a:spLocks noGrp="1"/>
          </p:cNvSpPr>
          <p:nvPr>
            <p:ph type="body" idx="1"/>
          </p:nvPr>
        </p:nvSpPr>
        <p:spPr/>
        <p:txBody>
          <a:bodyPr/>
          <a:lstStyle/>
          <a:p>
            <a:r>
              <a:rPr lang="en-US" dirty="0" smtClean="0"/>
              <a:t>From Seattle Metro Area</a:t>
            </a:r>
            <a:endParaRPr lang="en-US" dirty="0"/>
          </a:p>
        </p:txBody>
      </p:sp>
    </p:spTree>
    <p:custDataLst>
      <p:tags r:id="rId1"/>
    </p:custDataLst>
    <p:extLst>
      <p:ext uri="{BB962C8B-B14F-4D97-AF65-F5344CB8AC3E}">
        <p14:creationId xmlns:p14="http://schemas.microsoft.com/office/powerpoint/2010/main" val="2713803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smtClean="0"/>
              <a:t>Five </a:t>
            </a:r>
            <a:r>
              <a:rPr lang="en-US" sz="4000" dirty="0"/>
              <a:t>Most Sought After Skills</a:t>
            </a:r>
          </a:p>
        </p:txBody>
      </p:sp>
      <p:pic>
        <p:nvPicPr>
          <p:cNvPr id="5" name="Picture 4"/>
          <p:cNvPicPr>
            <a:picLocks noChangeAspect="1"/>
          </p:cNvPicPr>
          <p:nvPr/>
        </p:nvPicPr>
        <p:blipFill>
          <a:blip r:embed="rId4"/>
          <a:stretch>
            <a:fillRect/>
          </a:stretch>
        </p:blipFill>
        <p:spPr>
          <a:xfrm>
            <a:off x="1273790" y="2128084"/>
            <a:ext cx="7088040" cy="920563"/>
          </a:xfrm>
          <a:prstGeom prst="rect">
            <a:avLst/>
          </a:prstGeom>
        </p:spPr>
      </p:pic>
      <p:pic>
        <p:nvPicPr>
          <p:cNvPr id="6" name="Picture 5"/>
          <p:cNvPicPr>
            <a:picLocks noChangeAspect="1"/>
          </p:cNvPicPr>
          <p:nvPr/>
        </p:nvPicPr>
        <p:blipFill>
          <a:blip r:embed="rId5"/>
          <a:stretch>
            <a:fillRect/>
          </a:stretch>
        </p:blipFill>
        <p:spPr>
          <a:xfrm>
            <a:off x="657225" y="1011073"/>
            <a:ext cx="7655503" cy="1130928"/>
          </a:xfrm>
          <a:prstGeom prst="rect">
            <a:avLst/>
          </a:prstGeom>
        </p:spPr>
      </p:pic>
      <p:pic>
        <p:nvPicPr>
          <p:cNvPr id="7" name="Picture 6"/>
          <p:cNvPicPr>
            <a:picLocks noChangeAspect="1"/>
          </p:cNvPicPr>
          <p:nvPr/>
        </p:nvPicPr>
        <p:blipFill>
          <a:blip r:embed="rId6"/>
          <a:stretch>
            <a:fillRect/>
          </a:stretch>
        </p:blipFill>
        <p:spPr>
          <a:xfrm>
            <a:off x="1540299" y="3000121"/>
            <a:ext cx="714418" cy="241761"/>
          </a:xfrm>
          <a:prstGeom prst="rect">
            <a:avLst/>
          </a:prstGeom>
        </p:spPr>
      </p:pic>
      <p:pic>
        <p:nvPicPr>
          <p:cNvPr id="8" name="Picture 7"/>
          <p:cNvPicPr>
            <a:picLocks noChangeAspect="1"/>
          </p:cNvPicPr>
          <p:nvPr/>
        </p:nvPicPr>
        <p:blipFill>
          <a:blip r:embed="rId7"/>
          <a:stretch>
            <a:fillRect/>
          </a:stretch>
        </p:blipFill>
        <p:spPr>
          <a:xfrm>
            <a:off x="4707285" y="3012292"/>
            <a:ext cx="342563" cy="243904"/>
          </a:xfrm>
          <a:prstGeom prst="rect">
            <a:avLst/>
          </a:prstGeom>
        </p:spPr>
      </p:pic>
      <p:pic>
        <p:nvPicPr>
          <p:cNvPr id="9" name="Picture 8"/>
          <p:cNvPicPr>
            <a:picLocks noChangeAspect="1"/>
          </p:cNvPicPr>
          <p:nvPr/>
        </p:nvPicPr>
        <p:blipFill>
          <a:blip r:embed="rId8"/>
          <a:stretch>
            <a:fillRect/>
          </a:stretch>
        </p:blipFill>
        <p:spPr>
          <a:xfrm>
            <a:off x="2222774" y="3048646"/>
            <a:ext cx="2428567" cy="193236"/>
          </a:xfrm>
          <a:prstGeom prst="rect">
            <a:avLst/>
          </a:prstGeom>
        </p:spPr>
      </p:pic>
      <p:pic>
        <p:nvPicPr>
          <p:cNvPr id="10" name="Picture 9"/>
          <p:cNvPicPr>
            <a:picLocks noChangeAspect="1"/>
          </p:cNvPicPr>
          <p:nvPr/>
        </p:nvPicPr>
        <p:blipFill>
          <a:blip r:embed="rId9"/>
          <a:stretch>
            <a:fillRect/>
          </a:stretch>
        </p:blipFill>
        <p:spPr>
          <a:xfrm>
            <a:off x="2007518" y="3690416"/>
            <a:ext cx="3838321" cy="1947178"/>
          </a:xfrm>
          <a:prstGeom prst="rect">
            <a:avLst/>
          </a:prstGeom>
        </p:spPr>
      </p:pic>
      <p:sp>
        <p:nvSpPr>
          <p:cNvPr id="11" name="TextBox 10"/>
          <p:cNvSpPr txBox="1"/>
          <p:nvPr/>
        </p:nvSpPr>
        <p:spPr>
          <a:xfrm>
            <a:off x="563664" y="3302783"/>
            <a:ext cx="5423985" cy="400110"/>
          </a:xfrm>
          <a:prstGeom prst="rect">
            <a:avLst/>
          </a:prstGeom>
          <a:noFill/>
        </p:spPr>
        <p:txBody>
          <a:bodyPr wrap="none" rtlCol="0">
            <a:spAutoFit/>
          </a:bodyPr>
          <a:lstStyle/>
          <a:p>
            <a:r>
              <a:rPr lang="en-US" sz="2000" dirty="0">
                <a:solidFill>
                  <a:schemeClr val="accent4">
                    <a:lumMod val="10000"/>
                  </a:schemeClr>
                </a:solidFill>
                <a:latin typeface="Arial" panose="020B0604020202020204" pitchFamily="34" charset="0"/>
                <a:cs typeface="Arial" panose="020B0604020202020204" pitchFamily="34" charset="0"/>
              </a:rPr>
              <a:t>Microsoft Excel - Number of Postings per Year</a:t>
            </a:r>
          </a:p>
        </p:txBody>
      </p:sp>
      <p:sp>
        <p:nvSpPr>
          <p:cNvPr id="12" name="TextBox 11"/>
          <p:cNvSpPr txBox="1"/>
          <p:nvPr/>
        </p:nvSpPr>
        <p:spPr>
          <a:xfrm>
            <a:off x="6312915" y="2853171"/>
            <a:ext cx="2831085"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While still a very widely sought </a:t>
            </a:r>
            <a:r>
              <a:rPr lang="en-US" dirty="0" smtClean="0">
                <a:latin typeface="Arial" panose="020B0604020202020204" pitchFamily="34" charset="0"/>
                <a:cs typeface="Arial" panose="020B0604020202020204" pitchFamily="34" charset="0"/>
              </a:rPr>
              <a:t>after skill</a:t>
            </a:r>
            <a:r>
              <a:rPr lang="en-US" dirty="0">
                <a:latin typeface="Arial" panose="020B0604020202020204" pitchFamily="34" charset="0"/>
                <a:cs typeface="Arial" panose="020B0604020202020204" pitchFamily="34" charset="0"/>
              </a:rPr>
              <a:t>, XL appears to have plateaued </a:t>
            </a:r>
            <a:r>
              <a:rPr lang="en-US" dirty="0" smtClean="0">
                <a:latin typeface="Arial" panose="020B0604020202020204" pitchFamily="34" charset="0"/>
                <a:cs typeface="Arial" panose="020B0604020202020204" pitchFamily="34" charset="0"/>
              </a:rPr>
              <a:t>in terms </a:t>
            </a:r>
            <a:r>
              <a:rPr lang="en-US" dirty="0">
                <a:latin typeface="Arial" panose="020B0604020202020204" pitchFamily="34" charset="0"/>
                <a:cs typeface="Arial" panose="020B0604020202020204" pitchFamily="34" charset="0"/>
              </a:rPr>
              <a:t>of the frequency it is mentioned</a:t>
            </a:r>
          </a:p>
          <a:p>
            <a:r>
              <a:rPr lang="en-US" dirty="0">
                <a:latin typeface="Arial" panose="020B0604020202020204" pitchFamily="34" charset="0"/>
                <a:cs typeface="Arial" panose="020B0604020202020204" pitchFamily="34" charset="0"/>
              </a:rPr>
              <a:t>on job </a:t>
            </a:r>
            <a:r>
              <a:rPr lang="en-US" dirty="0" smtClean="0">
                <a:latin typeface="Arial" panose="020B0604020202020204" pitchFamily="34" charset="0"/>
                <a:cs typeface="Arial" panose="020B0604020202020204" pitchFamily="34" charset="0"/>
              </a:rPr>
              <a:t>postings/</a:t>
            </a:r>
            <a:endParaRPr lang="en-US" dirty="0">
              <a:latin typeface="Arial" panose="020B0604020202020204" pitchFamily="34" charset="0"/>
              <a:cs typeface="Arial" panose="020B0604020202020204" pitchFamily="34" charset="0"/>
            </a:endParaRPr>
          </a:p>
        </p:txBody>
      </p:sp>
      <p:sp>
        <p:nvSpPr>
          <p:cNvPr id="13" name="TextBox 12"/>
          <p:cNvSpPr txBox="1"/>
          <p:nvPr/>
        </p:nvSpPr>
        <p:spPr>
          <a:xfrm>
            <a:off x="5154157" y="1011073"/>
            <a:ext cx="3092513" cy="1200329"/>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Microsoft Excel is the</a:t>
            </a:r>
          </a:p>
          <a:p>
            <a:r>
              <a:rPr lang="en-US" sz="2400" dirty="0">
                <a:latin typeface="Arial" panose="020B0604020202020204" pitchFamily="34" charset="0"/>
                <a:cs typeface="Arial" panose="020B0604020202020204" pitchFamily="34" charset="0"/>
              </a:rPr>
              <a:t>5</a:t>
            </a:r>
            <a:r>
              <a:rPr lang="en-US" sz="2400" baseline="30000" dirty="0">
                <a:latin typeface="Arial" panose="020B0604020202020204" pitchFamily="34" charset="0"/>
                <a:cs typeface="Arial" panose="020B0604020202020204" pitchFamily="34" charset="0"/>
              </a:rPr>
              <a:t>th</a:t>
            </a:r>
            <a:r>
              <a:rPr lang="en-US" sz="2400" dirty="0">
                <a:latin typeface="Arial" panose="020B0604020202020204" pitchFamily="34" charset="0"/>
                <a:cs typeface="Arial" panose="020B0604020202020204" pitchFamily="34" charset="0"/>
              </a:rPr>
              <a:t> most sought after </a:t>
            </a:r>
          </a:p>
          <a:p>
            <a:r>
              <a:rPr lang="en-US" sz="2400" dirty="0">
                <a:latin typeface="Arial" panose="020B0604020202020204" pitchFamily="34" charset="0"/>
                <a:cs typeface="Arial" panose="020B0604020202020204" pitchFamily="34" charset="0"/>
              </a:rPr>
              <a:t>job skill overall!</a:t>
            </a:r>
          </a:p>
        </p:txBody>
      </p:sp>
      <p:sp>
        <p:nvSpPr>
          <p:cNvPr id="14" name="Rounded Rectangle 13"/>
          <p:cNvSpPr/>
          <p:nvPr/>
        </p:nvSpPr>
        <p:spPr>
          <a:xfrm>
            <a:off x="696416" y="1611237"/>
            <a:ext cx="3116601" cy="32361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sp>
        <p:nvSpPr>
          <p:cNvPr id="15" name="Rectangle 14"/>
          <p:cNvSpPr/>
          <p:nvPr/>
        </p:nvSpPr>
        <p:spPr>
          <a:xfrm>
            <a:off x="1827893" y="3690416"/>
            <a:ext cx="3347358" cy="27379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cxnSp>
        <p:nvCxnSpPr>
          <p:cNvPr id="16" name="Straight Arrow Connector 15"/>
          <p:cNvCxnSpPr>
            <a:stCxn id="12" idx="1"/>
            <a:endCxn id="8" idx="3"/>
          </p:cNvCxnSpPr>
          <p:nvPr/>
        </p:nvCxnSpPr>
        <p:spPr>
          <a:xfrm flipH="1" flipV="1">
            <a:off x="5049848" y="3134244"/>
            <a:ext cx="1263067" cy="596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1"/>
          </p:cNvCxnSpPr>
          <p:nvPr/>
        </p:nvCxnSpPr>
        <p:spPr>
          <a:xfrm flipH="1">
            <a:off x="5306871" y="3730334"/>
            <a:ext cx="1006044" cy="10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p:cNvCxnSpPr>
          <p:nvPr/>
        </p:nvCxnSpPr>
        <p:spPr>
          <a:xfrm flipH="1">
            <a:off x="5662383" y="3730334"/>
            <a:ext cx="650532" cy="310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42821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smtClean="0"/>
              <a:t>Salary Levels for Excel Skills</a:t>
            </a:r>
            <a:endParaRPr lang="en-US" sz="4000" dirty="0"/>
          </a:p>
        </p:txBody>
      </p:sp>
      <p:sp>
        <p:nvSpPr>
          <p:cNvPr id="5" name="Content Placeholder 2"/>
          <p:cNvSpPr txBox="1">
            <a:spLocks/>
          </p:cNvSpPr>
          <p:nvPr/>
        </p:nvSpPr>
        <p:spPr>
          <a:xfrm>
            <a:off x="274320" y="4433206"/>
            <a:ext cx="6640830" cy="114844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latin typeface="Arial" panose="020B0604020202020204" pitchFamily="34" charset="0"/>
                <a:cs typeface="Arial" panose="020B0604020202020204" pitchFamily="34" charset="0"/>
              </a:rPr>
              <a:t>50</a:t>
            </a:r>
            <a:r>
              <a:rPr lang="en-US" sz="2400" dirty="0">
                <a:latin typeface="Arial" panose="020B0604020202020204" pitchFamily="34" charset="0"/>
                <a:cs typeface="Arial" panose="020B0604020202020204" pitchFamily="34" charset="0"/>
              </a:rPr>
              <a:t>% of the jobs pay $44K or less</a:t>
            </a:r>
          </a:p>
          <a:p>
            <a:r>
              <a:rPr lang="en-US" sz="2400" dirty="0">
                <a:latin typeface="Arial" panose="020B0604020202020204" pitchFamily="34" charset="0"/>
                <a:cs typeface="Arial" panose="020B0604020202020204" pitchFamily="34" charset="0"/>
              </a:rPr>
              <a:t>Issue: No differentiation in Excel skill level</a:t>
            </a:r>
          </a:p>
        </p:txBody>
      </p:sp>
      <p:pic>
        <p:nvPicPr>
          <p:cNvPr id="6" name="Picture 5"/>
          <p:cNvPicPr>
            <a:picLocks noChangeAspect="1"/>
          </p:cNvPicPr>
          <p:nvPr/>
        </p:nvPicPr>
        <p:blipFill>
          <a:blip r:embed="rId4"/>
          <a:stretch>
            <a:fillRect/>
          </a:stretch>
        </p:blipFill>
        <p:spPr>
          <a:xfrm>
            <a:off x="253932" y="1117241"/>
            <a:ext cx="8715850" cy="3393478"/>
          </a:xfrm>
          <a:prstGeom prst="rect">
            <a:avLst/>
          </a:prstGeom>
        </p:spPr>
      </p:pic>
      <p:sp>
        <p:nvSpPr>
          <p:cNvPr id="7" name="Rounded Rectangle 6"/>
          <p:cNvSpPr/>
          <p:nvPr/>
        </p:nvSpPr>
        <p:spPr>
          <a:xfrm>
            <a:off x="399234" y="1316441"/>
            <a:ext cx="1185498" cy="2673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Rounded Rectangle 7"/>
          <p:cNvSpPr/>
          <p:nvPr/>
        </p:nvSpPr>
        <p:spPr>
          <a:xfrm>
            <a:off x="399234" y="1683637"/>
            <a:ext cx="2092541" cy="2673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9" name="Oval 8"/>
          <p:cNvSpPr/>
          <p:nvPr/>
        </p:nvSpPr>
        <p:spPr>
          <a:xfrm>
            <a:off x="8731624" y="376518"/>
            <a:ext cx="286870" cy="28687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03140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SQL &amp; Data Analysis Skill Postings</a:t>
            </a:r>
            <a:endParaRPr lang="en-US" dirty="0"/>
          </a:p>
        </p:txBody>
      </p:sp>
      <p:sp>
        <p:nvSpPr>
          <p:cNvPr id="5" name="TextBox 4"/>
          <p:cNvSpPr txBox="1"/>
          <p:nvPr/>
        </p:nvSpPr>
        <p:spPr>
          <a:xfrm>
            <a:off x="497205" y="1441363"/>
            <a:ext cx="784669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Microsoft SQL + Data Analysis Skilled Job Postings</a:t>
            </a:r>
          </a:p>
        </p:txBody>
      </p:sp>
      <p:pic>
        <p:nvPicPr>
          <p:cNvPr id="6" name="Picture 5"/>
          <p:cNvPicPr>
            <a:picLocks noChangeAspect="1"/>
          </p:cNvPicPr>
          <p:nvPr/>
        </p:nvPicPr>
        <p:blipFill>
          <a:blip r:embed="rId4"/>
          <a:stretch>
            <a:fillRect/>
          </a:stretch>
        </p:blipFill>
        <p:spPr>
          <a:xfrm>
            <a:off x="81786" y="1841473"/>
            <a:ext cx="8877287" cy="2918306"/>
          </a:xfrm>
          <a:prstGeom prst="rect">
            <a:avLst/>
          </a:prstGeom>
        </p:spPr>
      </p:pic>
      <p:sp>
        <p:nvSpPr>
          <p:cNvPr id="7" name="TextBox 6"/>
          <p:cNvSpPr txBox="1"/>
          <p:nvPr/>
        </p:nvSpPr>
        <p:spPr>
          <a:xfrm>
            <a:off x="6260044" y="2923965"/>
            <a:ext cx="2785984"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Postings that concurrently listed SQL and Data Analysis more than doubled in 5 years [2010 – 2015]</a:t>
            </a:r>
          </a:p>
        </p:txBody>
      </p:sp>
      <p:sp>
        <p:nvSpPr>
          <p:cNvPr id="8" name="Rectangle 7"/>
          <p:cNvSpPr/>
          <p:nvPr/>
        </p:nvSpPr>
        <p:spPr>
          <a:xfrm>
            <a:off x="81786" y="1964059"/>
            <a:ext cx="4939250" cy="27752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spTree>
    <p:custDataLst>
      <p:tags r:id="rId1"/>
    </p:custDataLst>
    <p:extLst>
      <p:ext uri="{BB962C8B-B14F-4D97-AF65-F5344CB8AC3E}">
        <p14:creationId xmlns:p14="http://schemas.microsoft.com/office/powerpoint/2010/main" val="2186264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SQL </a:t>
            </a:r>
            <a:r>
              <a:rPr lang="en-US" dirty="0"/>
              <a:t>&amp; Data Analysis Skill </a:t>
            </a:r>
            <a:r>
              <a:rPr lang="en-US" dirty="0" smtClean="0"/>
              <a:t>Postings</a:t>
            </a:r>
            <a:endParaRPr lang="en-US" dirty="0"/>
          </a:p>
        </p:txBody>
      </p:sp>
      <p:pic>
        <p:nvPicPr>
          <p:cNvPr id="5" name="Picture 4"/>
          <p:cNvPicPr>
            <a:picLocks noChangeAspect="1"/>
          </p:cNvPicPr>
          <p:nvPr/>
        </p:nvPicPr>
        <p:blipFill>
          <a:blip r:embed="rId4"/>
          <a:stretch>
            <a:fillRect/>
          </a:stretch>
        </p:blipFill>
        <p:spPr>
          <a:xfrm>
            <a:off x="1980302" y="863237"/>
            <a:ext cx="7163698" cy="4851763"/>
          </a:xfrm>
          <a:prstGeom prst="rect">
            <a:avLst/>
          </a:prstGeom>
        </p:spPr>
      </p:pic>
      <p:pic>
        <p:nvPicPr>
          <p:cNvPr id="6" name="Picture 5"/>
          <p:cNvPicPr>
            <a:picLocks noChangeAspect="1"/>
          </p:cNvPicPr>
          <p:nvPr/>
        </p:nvPicPr>
        <p:blipFill>
          <a:blip r:embed="rId5"/>
          <a:stretch>
            <a:fillRect/>
          </a:stretch>
        </p:blipFill>
        <p:spPr>
          <a:xfrm>
            <a:off x="4411903" y="2222566"/>
            <a:ext cx="4287909" cy="1567734"/>
          </a:xfrm>
          <a:prstGeom prst="rect">
            <a:avLst/>
          </a:prstGeom>
        </p:spPr>
      </p:pic>
      <p:sp>
        <p:nvSpPr>
          <p:cNvPr id="4" name="Text Placeholder 3"/>
          <p:cNvSpPr>
            <a:spLocks noGrp="1"/>
          </p:cNvSpPr>
          <p:nvPr>
            <p:ph type="body" sz="quarter" idx="12"/>
          </p:nvPr>
        </p:nvSpPr>
        <p:spPr/>
        <p:txBody>
          <a:bodyPr/>
          <a:lstStyle/>
          <a:p>
            <a:r>
              <a:rPr lang="en-US" dirty="0" smtClean="0">
                <a:latin typeface="Arial" panose="020B0604020202020204" pitchFamily="34" charset="0"/>
                <a:cs typeface="Arial" panose="020B0604020202020204" pitchFamily="34" charset="0"/>
              </a:rPr>
              <a:t>Job Titles</a:t>
            </a:r>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3802025" y="4358607"/>
            <a:ext cx="5341975" cy="830997"/>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Excel median pay $44K</a:t>
            </a:r>
          </a:p>
          <a:p>
            <a:r>
              <a:rPr lang="en-US" sz="2400" dirty="0" smtClean="0">
                <a:latin typeface="Arial" panose="020B0604020202020204" pitchFamily="34" charset="0"/>
                <a:cs typeface="Arial" panose="020B0604020202020204" pitchFamily="34" charset="0"/>
              </a:rPr>
              <a:t>SQL &amp; Data Analysis median pay 86K</a:t>
            </a:r>
            <a:endParaRPr lang="en-US" sz="24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39714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more questions</a:t>
            </a:r>
            <a:endParaRPr lang="en-US" dirty="0"/>
          </a:p>
        </p:txBody>
      </p:sp>
      <p:sp>
        <p:nvSpPr>
          <p:cNvPr id="3" name="Text Placeholder 2"/>
          <p:cNvSpPr>
            <a:spLocks noGrp="1"/>
          </p:cNvSpPr>
          <p:nvPr>
            <p:ph type="body" idx="1"/>
          </p:nvPr>
        </p:nvSpPr>
        <p:spPr/>
        <p:txBody>
          <a:bodyPr/>
          <a:lstStyle/>
          <a:p>
            <a:pPr algn="ctr"/>
            <a:r>
              <a:rPr lang="en-US" dirty="0" smtClean="0"/>
              <a:t>Ask Questions </a:t>
            </a:r>
            <a:r>
              <a:rPr lang="en-US" dirty="0" smtClean="0">
                <a:sym typeface="Wingdings" panose="05000000000000000000" pitchFamily="2" charset="2"/>
              </a:rPr>
              <a:t> Explore Data</a:t>
            </a:r>
            <a:endParaRPr lang="en-US" dirty="0"/>
          </a:p>
        </p:txBody>
      </p:sp>
    </p:spTree>
    <p:custDataLst>
      <p:tags r:id="rId1"/>
    </p:custDataLst>
    <p:extLst>
      <p:ext uri="{BB962C8B-B14F-4D97-AF65-F5344CB8AC3E}">
        <p14:creationId xmlns:p14="http://schemas.microsoft.com/office/powerpoint/2010/main" val="72457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about new or more advanced tools?</a:t>
            </a:r>
            <a:endParaRPr lang="en-US" dirty="0"/>
          </a:p>
        </p:txBody>
      </p:sp>
      <p:sp>
        <p:nvSpPr>
          <p:cNvPr id="3" name="Text Placeholder 2"/>
          <p:cNvSpPr>
            <a:spLocks noGrp="1"/>
          </p:cNvSpPr>
          <p:nvPr>
            <p:ph type="body" sz="quarter" idx="11"/>
          </p:nvPr>
        </p:nvSpPr>
        <p:spPr>
          <a:prstGeom prst="rect">
            <a:avLst/>
          </a:prstGeom>
        </p:spPr>
        <p:txBody>
          <a:bodyPr/>
          <a:lstStyle/>
          <a:p>
            <a:r>
              <a:rPr lang="en-US" sz="3200" dirty="0" smtClean="0"/>
              <a:t>Statistical Languages </a:t>
            </a:r>
            <a:endParaRPr lang="en-US" sz="3200" dirty="0"/>
          </a:p>
          <a:p>
            <a:pPr lvl="1"/>
            <a:r>
              <a:rPr lang="en-US" sz="2800" dirty="0" smtClean="0"/>
              <a:t>R vs. SAS, SPSS or S</a:t>
            </a:r>
          </a:p>
          <a:p>
            <a:r>
              <a:rPr lang="en-US" sz="3200" dirty="0" smtClean="0"/>
              <a:t>Programming Languages </a:t>
            </a:r>
            <a:endParaRPr lang="en-US" sz="3200" dirty="0"/>
          </a:p>
          <a:p>
            <a:pPr lvl="1"/>
            <a:r>
              <a:rPr lang="en-US" sz="2800" dirty="0" smtClean="0"/>
              <a:t>Python vs. Julia, </a:t>
            </a:r>
            <a:r>
              <a:rPr lang="en-US" sz="2800" dirty="0" err="1" smtClean="0"/>
              <a:t>Matlab</a:t>
            </a:r>
            <a:r>
              <a:rPr lang="en-US" sz="2800" dirty="0" smtClean="0"/>
              <a:t>, C, Java</a:t>
            </a:r>
          </a:p>
          <a:p>
            <a:r>
              <a:rPr lang="en-US" sz="3200" dirty="0" smtClean="0"/>
              <a:t>Machine Learning Algorithms</a:t>
            </a:r>
          </a:p>
          <a:p>
            <a:pPr lvl="1"/>
            <a:r>
              <a:rPr lang="en-US" sz="2800" dirty="0" smtClean="0"/>
              <a:t>What are the trends?</a:t>
            </a:r>
          </a:p>
          <a:p>
            <a:pPr lvl="1"/>
            <a:r>
              <a:rPr lang="en-US" sz="2800" dirty="0" smtClean="0"/>
              <a:t>How do these technologies improve salary outlook?</a:t>
            </a:r>
          </a:p>
        </p:txBody>
      </p:sp>
    </p:spTree>
    <p:custDataLst>
      <p:tags r:id="rId1"/>
    </p:custDataLst>
    <p:extLst>
      <p:ext uri="{BB962C8B-B14F-4D97-AF65-F5344CB8AC3E}">
        <p14:creationId xmlns:p14="http://schemas.microsoft.com/office/powerpoint/2010/main" val="25709300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smtClean="0"/>
              <a:t>Growth in R Programming</a:t>
            </a:r>
            <a:endParaRPr lang="en-US" sz="4000" dirty="0"/>
          </a:p>
        </p:txBody>
      </p:sp>
      <p:sp>
        <p:nvSpPr>
          <p:cNvPr id="6" name="Rectangle 5"/>
          <p:cNvSpPr/>
          <p:nvPr/>
        </p:nvSpPr>
        <p:spPr>
          <a:xfrm>
            <a:off x="351269" y="2943636"/>
            <a:ext cx="4820805" cy="21095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3" name="Group 2"/>
          <p:cNvGrpSpPr/>
          <p:nvPr/>
        </p:nvGrpSpPr>
        <p:grpSpPr>
          <a:xfrm>
            <a:off x="83362" y="921211"/>
            <a:ext cx="9060638" cy="4791075"/>
            <a:chOff x="83362" y="921211"/>
            <a:chExt cx="9060638" cy="4791075"/>
          </a:xfrm>
        </p:grpSpPr>
        <p:pic>
          <p:nvPicPr>
            <p:cNvPr id="5" name="Picture 4"/>
            <p:cNvPicPr>
              <a:picLocks noChangeAspect="1"/>
            </p:cNvPicPr>
            <p:nvPr/>
          </p:nvPicPr>
          <p:blipFill>
            <a:blip r:embed="rId4"/>
            <a:stretch>
              <a:fillRect/>
            </a:stretch>
          </p:blipFill>
          <p:spPr>
            <a:xfrm>
              <a:off x="83362" y="921211"/>
              <a:ext cx="9060638" cy="4791075"/>
            </a:xfrm>
            <a:prstGeom prst="rect">
              <a:avLst/>
            </a:prstGeom>
          </p:spPr>
        </p:pic>
        <p:sp>
          <p:nvSpPr>
            <p:cNvPr id="8" name="Rounded Rectangle 7"/>
            <p:cNvSpPr/>
            <p:nvPr/>
          </p:nvSpPr>
          <p:spPr>
            <a:xfrm>
              <a:off x="679026" y="3993980"/>
              <a:ext cx="3409950" cy="36195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ounded Rectangle 8"/>
            <p:cNvSpPr/>
            <p:nvPr/>
          </p:nvSpPr>
          <p:spPr>
            <a:xfrm>
              <a:off x="679027" y="3438847"/>
              <a:ext cx="6417098" cy="36195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pic>
        <p:nvPicPr>
          <p:cNvPr id="7" name="Picture 6"/>
          <p:cNvPicPr>
            <a:picLocks noChangeAspect="1"/>
          </p:cNvPicPr>
          <p:nvPr/>
        </p:nvPicPr>
        <p:blipFill>
          <a:blip r:embed="rId5"/>
          <a:stretch>
            <a:fillRect/>
          </a:stretch>
        </p:blipFill>
        <p:spPr>
          <a:xfrm>
            <a:off x="4684640" y="4133864"/>
            <a:ext cx="4430254" cy="1186514"/>
          </a:xfrm>
          <a:prstGeom prst="rect">
            <a:avLst/>
          </a:prstGeom>
        </p:spPr>
      </p:pic>
      <p:sp>
        <p:nvSpPr>
          <p:cNvPr id="10" name="TextBox 9"/>
          <p:cNvSpPr txBox="1"/>
          <p:nvPr/>
        </p:nvSpPr>
        <p:spPr>
          <a:xfrm>
            <a:off x="274320" y="2528226"/>
            <a:ext cx="6651180" cy="584775"/>
          </a:xfrm>
          <a:prstGeom prst="rect">
            <a:avLst/>
          </a:prstGeom>
          <a:noFill/>
        </p:spPr>
        <p:txBody>
          <a:bodyPr wrap="none" rtlCol="0">
            <a:spAutoFit/>
          </a:bodyPr>
          <a:lstStyle/>
          <a:p>
            <a:r>
              <a:rPr lang="en-US" sz="3200" dirty="0" smtClean="0">
                <a:latin typeface="Arial" panose="020B0604020202020204" pitchFamily="34" charset="0"/>
                <a:cs typeface="Arial" panose="020B0604020202020204" pitchFamily="34" charset="0"/>
              </a:rPr>
              <a:t>737 jobs in 2013, 1641 jobs in 2015</a:t>
            </a:r>
            <a:endParaRPr lang="en-US" sz="32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68993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sz="4000" dirty="0" smtClean="0"/>
              <a:t>Implications for R Programming</a:t>
            </a:r>
            <a:endParaRPr lang="en-US" sz="4000" dirty="0"/>
          </a:p>
        </p:txBody>
      </p:sp>
      <p:sp>
        <p:nvSpPr>
          <p:cNvPr id="4" name="Text Placeholder 3"/>
          <p:cNvSpPr>
            <a:spLocks noGrp="1"/>
          </p:cNvSpPr>
          <p:nvPr>
            <p:ph type="body" sz="quarter" idx="11"/>
          </p:nvPr>
        </p:nvSpPr>
        <p:spPr>
          <a:xfrm>
            <a:off x="297180" y="1216559"/>
            <a:ext cx="8558335" cy="4054688"/>
          </a:xfrm>
        </p:spPr>
        <p:txBody>
          <a:bodyPr/>
          <a:lstStyle/>
          <a:p>
            <a:pPr marL="571500" indent="-571500">
              <a:buFont typeface="Arial" panose="020B0604020202020204" pitchFamily="34" charset="0"/>
              <a:buChar char="•"/>
            </a:pPr>
            <a:r>
              <a:rPr lang="en-US" dirty="0"/>
              <a:t>Increasing number of job postings</a:t>
            </a:r>
          </a:p>
          <a:p>
            <a:pPr marL="571500" indent="-571500">
              <a:buFont typeface="Arial" panose="020B0604020202020204" pitchFamily="34" charset="0"/>
              <a:buChar char="•"/>
            </a:pPr>
            <a:r>
              <a:rPr lang="en-US" dirty="0" smtClean="0"/>
              <a:t>R language is mature, stabile, accessible.</a:t>
            </a:r>
          </a:p>
          <a:p>
            <a:pPr lvl="1"/>
            <a:r>
              <a:rPr lang="en-US" dirty="0" smtClean="0"/>
              <a:t>Statistical packages in </a:t>
            </a:r>
            <a:r>
              <a:rPr lang="en-US" b="1" dirty="0" err="1" smtClean="0">
                <a:latin typeface="Courier New" panose="02070309020205020404" pitchFamily="49" charset="0"/>
                <a:cs typeface="Courier New" panose="02070309020205020404" pitchFamily="49" charset="0"/>
              </a:rPr>
              <a:t>tidyverse</a:t>
            </a:r>
            <a:r>
              <a:rPr lang="en-US" dirty="0" smtClean="0"/>
              <a:t> library</a:t>
            </a:r>
          </a:p>
          <a:p>
            <a:pPr lvl="1"/>
            <a:r>
              <a:rPr lang="en-US" dirty="0" smtClean="0"/>
              <a:t>Easy for novices to learn.</a:t>
            </a:r>
          </a:p>
          <a:p>
            <a:pPr lvl="1"/>
            <a:r>
              <a:rPr lang="en-US" dirty="0" smtClean="0"/>
              <a:t>Increases speed and agility of the analyst</a:t>
            </a:r>
          </a:p>
          <a:p>
            <a:endParaRPr lang="en-US" dirty="0"/>
          </a:p>
        </p:txBody>
      </p:sp>
      <p:sp>
        <p:nvSpPr>
          <p:cNvPr id="12" name="Oval 11"/>
          <p:cNvSpPr/>
          <p:nvPr/>
        </p:nvSpPr>
        <p:spPr>
          <a:xfrm>
            <a:off x="8731624" y="376518"/>
            <a:ext cx="286870" cy="28687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32393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1. Ask Question(s)</a:t>
            </a:r>
          </a:p>
        </p:txBody>
      </p:sp>
      <p:sp>
        <p:nvSpPr>
          <p:cNvPr id="3" name="Text Placeholder 2"/>
          <p:cNvSpPr>
            <a:spLocks noGrp="1"/>
          </p:cNvSpPr>
          <p:nvPr>
            <p:ph type="body" sz="quarter" idx="11"/>
          </p:nvPr>
        </p:nvSpPr>
        <p:spPr/>
        <p:txBody>
          <a:bodyPr/>
          <a:lstStyle/>
          <a:p>
            <a:pPr marL="0" indent="0">
              <a:buNone/>
            </a:pPr>
            <a:r>
              <a:rPr lang="en-US" sz="3200" dirty="0" smtClean="0"/>
              <a:t>Hypothesis </a:t>
            </a:r>
            <a:r>
              <a:rPr lang="en-US" sz="3200" u="sng" dirty="0"/>
              <a:t>Confirming </a:t>
            </a:r>
            <a:r>
              <a:rPr lang="en-US" sz="3200" dirty="0"/>
              <a:t>Question</a:t>
            </a:r>
          </a:p>
          <a:p>
            <a:pPr lvl="1">
              <a:buFont typeface="Courier New" panose="02070309020205020404" pitchFamily="49" charset="0"/>
              <a:buChar char="o"/>
            </a:pPr>
            <a:r>
              <a:rPr lang="en-US" sz="2800" dirty="0"/>
              <a:t> Yes/No Questions about the present or past</a:t>
            </a:r>
          </a:p>
          <a:p>
            <a:pPr lvl="1">
              <a:buFont typeface="Courier New" panose="02070309020205020404" pitchFamily="49" charset="0"/>
              <a:buChar char="o"/>
            </a:pPr>
            <a:r>
              <a:rPr lang="en-US" sz="2800" dirty="0"/>
              <a:t> Example: Was the rise in sales in the past two quarters caused by Asia region sales growth</a:t>
            </a:r>
            <a:r>
              <a:rPr lang="en-US" sz="2800" dirty="0" smtClean="0"/>
              <a:t>?</a:t>
            </a:r>
            <a:endParaRPr lang="en-US" sz="2800" dirty="0"/>
          </a:p>
        </p:txBody>
      </p:sp>
    </p:spTree>
    <p:custDataLst>
      <p:tags r:id="rId1"/>
    </p:custDataLst>
    <p:extLst>
      <p:ext uri="{BB962C8B-B14F-4D97-AF65-F5344CB8AC3E}">
        <p14:creationId xmlns:p14="http://schemas.microsoft.com/office/powerpoint/2010/main" val="28952578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7640"/>
            <a:ext cx="9144000" cy="1048919"/>
          </a:xfrm>
        </p:spPr>
        <p:txBody>
          <a:bodyPr>
            <a:noAutofit/>
          </a:bodyPr>
          <a:lstStyle/>
          <a:p>
            <a:r>
              <a:rPr lang="en-US" sz="4000" dirty="0" smtClean="0"/>
              <a:t>Python and R Co-Occurring Skills</a:t>
            </a:r>
            <a:endParaRPr lang="en-US" sz="4000" dirty="0"/>
          </a:p>
        </p:txBody>
      </p:sp>
      <p:pic>
        <p:nvPicPr>
          <p:cNvPr id="5" name="Picture 4"/>
          <p:cNvPicPr>
            <a:picLocks noChangeAspect="1"/>
          </p:cNvPicPr>
          <p:nvPr/>
        </p:nvPicPr>
        <p:blipFill>
          <a:blip r:embed="rId4"/>
          <a:stretch>
            <a:fillRect/>
          </a:stretch>
        </p:blipFill>
        <p:spPr>
          <a:xfrm>
            <a:off x="409671" y="1216559"/>
            <a:ext cx="8734329" cy="4475426"/>
          </a:xfrm>
          <a:prstGeom prst="rect">
            <a:avLst/>
          </a:prstGeom>
        </p:spPr>
      </p:pic>
      <p:sp>
        <p:nvSpPr>
          <p:cNvPr id="3" name="TextBox 2"/>
          <p:cNvSpPr txBox="1"/>
          <p:nvPr/>
        </p:nvSpPr>
        <p:spPr>
          <a:xfrm>
            <a:off x="5400675" y="3037344"/>
            <a:ext cx="3743325" cy="2677656"/>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7.6k jobs with Data Analysis skills</a:t>
            </a:r>
          </a:p>
          <a:p>
            <a:r>
              <a:rPr lang="en-US" sz="2400" dirty="0" smtClean="0">
                <a:latin typeface="Arial" panose="020B0604020202020204" pitchFamily="34" charset="0"/>
                <a:cs typeface="Arial" panose="020B0604020202020204" pitchFamily="34" charset="0"/>
              </a:rPr>
              <a:t>1.4k jobs with Data Science skills</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966 positions requiring both R and Python skills</a:t>
            </a:r>
            <a:endParaRPr lang="en-US" sz="24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4033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Conclusions</a:t>
            </a:r>
            <a:endParaRPr lang="en-US" dirty="0"/>
          </a:p>
        </p:txBody>
      </p:sp>
      <p:sp>
        <p:nvSpPr>
          <p:cNvPr id="3" name="Text Placeholder 2"/>
          <p:cNvSpPr>
            <a:spLocks noGrp="1"/>
          </p:cNvSpPr>
          <p:nvPr>
            <p:ph type="body" idx="1"/>
          </p:nvPr>
        </p:nvSpPr>
        <p:spPr/>
        <p:txBody>
          <a:bodyPr/>
          <a:lstStyle/>
          <a:p>
            <a:r>
              <a:rPr lang="en-US" dirty="0" smtClean="0"/>
              <a:t>Combine the answers and apply to original question</a:t>
            </a:r>
            <a:endParaRPr lang="en-US" dirty="0"/>
          </a:p>
        </p:txBody>
      </p:sp>
    </p:spTree>
    <p:custDataLst>
      <p:tags r:id="rId1"/>
    </p:custDataLst>
    <p:extLst>
      <p:ext uri="{BB962C8B-B14F-4D97-AF65-F5344CB8AC3E}">
        <p14:creationId xmlns:p14="http://schemas.microsoft.com/office/powerpoint/2010/main" val="1672399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a:t>Data Analytics Topics: </a:t>
            </a:r>
          </a:p>
          <a:p>
            <a:r>
              <a:rPr lang="en-US" sz="2667" dirty="0"/>
              <a:t>Covered | </a:t>
            </a:r>
            <a:r>
              <a:rPr lang="en-US" sz="2667" dirty="0">
                <a:solidFill>
                  <a:srgbClr val="00B0F0"/>
                </a:solidFill>
              </a:rPr>
              <a:t>Introduced</a:t>
            </a:r>
            <a:r>
              <a:rPr lang="en-US" sz="2667" dirty="0"/>
              <a:t> |</a:t>
            </a:r>
            <a:r>
              <a:rPr lang="en-US" sz="2667" dirty="0">
                <a:solidFill>
                  <a:srgbClr val="FF0000"/>
                </a:solidFill>
              </a:rPr>
              <a:t>Deferred</a:t>
            </a:r>
            <a:r>
              <a:rPr lang="en-US" sz="2667" dirty="0"/>
              <a:t> </a:t>
            </a:r>
            <a:endParaRPr lang="en-US" dirty="0"/>
          </a:p>
        </p:txBody>
      </p:sp>
      <p:sp>
        <p:nvSpPr>
          <p:cNvPr id="5" name="TextBox 4"/>
          <p:cNvSpPr txBox="1"/>
          <p:nvPr/>
        </p:nvSpPr>
        <p:spPr>
          <a:xfrm>
            <a:off x="1363403" y="1341441"/>
            <a:ext cx="2112310" cy="2758897"/>
          </a:xfrm>
          <a:prstGeom prst="rect">
            <a:avLst/>
          </a:prstGeom>
          <a:solidFill>
            <a:schemeClr val="bg2"/>
          </a:solidFill>
          <a:ln>
            <a:solidFill>
              <a:schemeClr val="bg2"/>
            </a:solidFill>
          </a:ln>
        </p:spPr>
        <p:txBody>
          <a:bodyPr wrap="none" rtlCol="0">
            <a:spAutoFit/>
          </a:bodyPr>
          <a:lstStyle/>
          <a:p>
            <a:r>
              <a:rPr lang="en-US" sz="1333" b="1" dirty="0"/>
              <a:t>MATH &amp; STATISTICS</a:t>
            </a:r>
          </a:p>
          <a:p>
            <a:pPr marL="238115" indent="-238115">
              <a:buFont typeface="Courier New" panose="02070309020205020404" pitchFamily="49" charset="0"/>
              <a:buChar char="o"/>
            </a:pPr>
            <a:r>
              <a:rPr lang="en-US" sz="1333" dirty="0"/>
              <a:t>Statistical Modeling</a:t>
            </a:r>
          </a:p>
          <a:p>
            <a:pPr marL="238115" indent="-238115">
              <a:buFont typeface="Courier New" panose="02070309020205020404" pitchFamily="49" charset="0"/>
              <a:buChar char="o"/>
            </a:pPr>
            <a:r>
              <a:rPr lang="en-US" sz="1333" dirty="0">
                <a:solidFill>
                  <a:srgbClr val="00B0F0"/>
                </a:solidFill>
              </a:rPr>
              <a:t>Experiment Design</a:t>
            </a:r>
          </a:p>
          <a:p>
            <a:pPr marL="238115" indent="-238115">
              <a:buFont typeface="Courier New" panose="02070309020205020404" pitchFamily="49" charset="0"/>
              <a:buChar char="o"/>
            </a:pPr>
            <a:r>
              <a:rPr lang="en-US" sz="1333" dirty="0">
                <a:solidFill>
                  <a:srgbClr val="00B0F0"/>
                </a:solidFill>
              </a:rPr>
              <a:t>Machine Learning</a:t>
            </a:r>
          </a:p>
          <a:p>
            <a:pPr marL="238115" indent="-238115">
              <a:buFont typeface="Courier New" panose="02070309020205020404" pitchFamily="49" charset="0"/>
              <a:buChar char="o"/>
            </a:pPr>
            <a:r>
              <a:rPr lang="en-US" sz="1333" dirty="0">
                <a:solidFill>
                  <a:srgbClr val="00B0F0"/>
                </a:solidFill>
              </a:rPr>
              <a:t>Supervised Learning:</a:t>
            </a:r>
          </a:p>
          <a:p>
            <a:pPr marL="619100" lvl="1" indent="-238115">
              <a:buFont typeface="Courier New" panose="02070309020205020404" pitchFamily="49" charset="0"/>
              <a:buChar char="o"/>
            </a:pPr>
            <a:r>
              <a:rPr lang="en-US" sz="1333" dirty="0">
                <a:solidFill>
                  <a:srgbClr val="00B0F0"/>
                </a:solidFill>
              </a:rPr>
              <a:t>Decision Trees</a:t>
            </a:r>
          </a:p>
          <a:p>
            <a:pPr marL="619100" lvl="1" indent="-238115">
              <a:buFont typeface="Courier New" panose="02070309020205020404" pitchFamily="49" charset="0"/>
              <a:buChar char="o"/>
            </a:pPr>
            <a:r>
              <a:rPr lang="en-US" sz="1333" dirty="0">
                <a:solidFill>
                  <a:srgbClr val="00B0F0"/>
                </a:solidFill>
              </a:rPr>
              <a:t>Classification</a:t>
            </a:r>
          </a:p>
          <a:p>
            <a:pPr marL="619100" lvl="1" indent="-238115">
              <a:buFont typeface="Courier New" panose="02070309020205020404" pitchFamily="49" charset="0"/>
              <a:buChar char="o"/>
            </a:pPr>
            <a:r>
              <a:rPr lang="en-US" sz="1333" dirty="0">
                <a:solidFill>
                  <a:srgbClr val="00B0F0"/>
                </a:solidFill>
              </a:rPr>
              <a:t>Logistic Regression</a:t>
            </a:r>
          </a:p>
          <a:p>
            <a:pPr marL="238115" indent="-238115">
              <a:buFont typeface="Courier New" panose="02070309020205020404" pitchFamily="49" charset="0"/>
              <a:buChar char="o"/>
            </a:pPr>
            <a:r>
              <a:rPr lang="en-US" sz="1333" dirty="0">
                <a:solidFill>
                  <a:srgbClr val="00B0F0"/>
                </a:solidFill>
              </a:rPr>
              <a:t>Unsupervised Learning</a:t>
            </a:r>
          </a:p>
          <a:p>
            <a:pPr marL="619100" lvl="1" indent="-238115">
              <a:buFont typeface="Courier New" panose="02070309020205020404" pitchFamily="49" charset="0"/>
              <a:buChar char="o"/>
            </a:pPr>
            <a:r>
              <a:rPr lang="en-US" sz="1333" dirty="0">
                <a:solidFill>
                  <a:srgbClr val="00B0F0"/>
                </a:solidFill>
              </a:rPr>
              <a:t>Clustering</a:t>
            </a:r>
          </a:p>
          <a:p>
            <a:pPr marL="619100" lvl="1" indent="-238115">
              <a:buFont typeface="Courier New" panose="02070309020205020404" pitchFamily="49" charset="0"/>
              <a:buChar char="o"/>
            </a:pPr>
            <a:r>
              <a:rPr lang="en-US" sz="1333" dirty="0">
                <a:solidFill>
                  <a:srgbClr val="33006F"/>
                </a:solidFill>
              </a:rPr>
              <a:t>……</a:t>
            </a:r>
          </a:p>
          <a:p>
            <a:pPr marL="619100" lvl="1" indent="-238115">
              <a:buFont typeface="Courier New" panose="02070309020205020404" pitchFamily="49" charset="0"/>
              <a:buChar char="o"/>
            </a:pPr>
            <a:endParaRPr lang="en-US" sz="1333" dirty="0"/>
          </a:p>
          <a:p>
            <a:endParaRPr lang="en-US" sz="1333" dirty="0"/>
          </a:p>
        </p:txBody>
      </p:sp>
      <p:sp>
        <p:nvSpPr>
          <p:cNvPr id="6" name="TextBox 5"/>
          <p:cNvSpPr txBox="1"/>
          <p:nvPr/>
        </p:nvSpPr>
        <p:spPr>
          <a:xfrm>
            <a:off x="1537329" y="4002368"/>
            <a:ext cx="1767407" cy="1528175"/>
          </a:xfrm>
          <a:prstGeom prst="rect">
            <a:avLst/>
          </a:prstGeom>
          <a:solidFill>
            <a:schemeClr val="bg2"/>
          </a:solidFill>
          <a:ln>
            <a:solidFill>
              <a:schemeClr val="bg2"/>
            </a:solidFill>
          </a:ln>
        </p:spPr>
        <p:txBody>
          <a:bodyPr wrap="none" rtlCol="0">
            <a:spAutoFit/>
          </a:bodyPr>
          <a:lstStyle/>
          <a:p>
            <a:r>
              <a:rPr lang="en-US" sz="1333" b="1" dirty="0"/>
              <a:t>MINDSET</a:t>
            </a:r>
          </a:p>
          <a:p>
            <a:pPr marL="238115" indent="-238115">
              <a:buFont typeface="Courier New" panose="02070309020205020404" pitchFamily="49" charset="0"/>
              <a:buChar char="o"/>
            </a:pPr>
            <a:r>
              <a:rPr lang="en-US" sz="1333" dirty="0"/>
              <a:t>Curious about data</a:t>
            </a:r>
          </a:p>
          <a:p>
            <a:pPr marL="238115" indent="-238115">
              <a:buFont typeface="Courier New" panose="02070309020205020404" pitchFamily="49" charset="0"/>
              <a:buChar char="o"/>
            </a:pPr>
            <a:r>
              <a:rPr lang="en-US" sz="1333" dirty="0"/>
              <a:t>Hacker approach</a:t>
            </a:r>
          </a:p>
          <a:p>
            <a:pPr marL="238115" indent="-238115">
              <a:buFont typeface="Courier New" panose="02070309020205020404" pitchFamily="49" charset="0"/>
              <a:buChar char="o"/>
            </a:pPr>
            <a:r>
              <a:rPr lang="en-US" sz="1333" dirty="0"/>
              <a:t>Analytical</a:t>
            </a:r>
          </a:p>
          <a:p>
            <a:pPr marL="238115" indent="-238115">
              <a:buFont typeface="Courier New" panose="02070309020205020404" pitchFamily="49" charset="0"/>
              <a:buChar char="o"/>
            </a:pPr>
            <a:r>
              <a:rPr lang="en-US" sz="1333" dirty="0"/>
              <a:t>Influence Authority</a:t>
            </a:r>
          </a:p>
          <a:p>
            <a:pPr marL="238115" indent="-238115">
              <a:buFont typeface="Courier New" panose="02070309020205020404" pitchFamily="49" charset="0"/>
              <a:buChar char="o"/>
            </a:pPr>
            <a:r>
              <a:rPr lang="en-US" sz="1333" dirty="0"/>
              <a:t>Problem Solver</a:t>
            </a:r>
          </a:p>
          <a:p>
            <a:pPr marL="238115" indent="-238115">
              <a:buFont typeface="Courier New" panose="02070309020205020404" pitchFamily="49" charset="0"/>
              <a:buChar char="o"/>
            </a:pPr>
            <a:r>
              <a:rPr lang="en-US" sz="1333" dirty="0"/>
              <a:t>…….</a:t>
            </a:r>
          </a:p>
        </p:txBody>
      </p:sp>
      <p:pic>
        <p:nvPicPr>
          <p:cNvPr id="7" name="Picture 6"/>
          <p:cNvPicPr>
            <a:picLocks noChangeAspect="1"/>
          </p:cNvPicPr>
          <p:nvPr/>
        </p:nvPicPr>
        <p:blipFill>
          <a:blip r:embed="rId4"/>
          <a:stretch>
            <a:fillRect/>
          </a:stretch>
        </p:blipFill>
        <p:spPr>
          <a:xfrm>
            <a:off x="3383579" y="2396164"/>
            <a:ext cx="3478738" cy="2322372"/>
          </a:xfrm>
          <a:prstGeom prst="rect">
            <a:avLst/>
          </a:prstGeom>
          <a:solidFill>
            <a:schemeClr val="bg2"/>
          </a:solidFill>
          <a:ln>
            <a:solidFill>
              <a:schemeClr val="bg2"/>
            </a:solidFill>
          </a:ln>
        </p:spPr>
      </p:pic>
      <p:sp>
        <p:nvSpPr>
          <p:cNvPr id="8" name="TextBox 7"/>
          <p:cNvSpPr txBox="1"/>
          <p:nvPr/>
        </p:nvSpPr>
        <p:spPr>
          <a:xfrm>
            <a:off x="5612313" y="1369334"/>
            <a:ext cx="2746842" cy="3169137"/>
          </a:xfrm>
          <a:prstGeom prst="rect">
            <a:avLst/>
          </a:prstGeom>
          <a:solidFill>
            <a:schemeClr val="bg2"/>
          </a:solidFill>
          <a:ln>
            <a:solidFill>
              <a:schemeClr val="bg2"/>
            </a:solidFill>
          </a:ln>
        </p:spPr>
        <p:txBody>
          <a:bodyPr wrap="none" rtlCol="0">
            <a:spAutoFit/>
          </a:bodyPr>
          <a:lstStyle/>
          <a:p>
            <a:r>
              <a:rPr lang="en-US" sz="1333" b="1" dirty="0"/>
              <a:t>PROGRAMMING &amp; DATABASE</a:t>
            </a:r>
          </a:p>
          <a:p>
            <a:pPr marL="238115" indent="-238115">
              <a:buFont typeface="Courier New" panose="02070309020205020404" pitchFamily="49" charset="0"/>
              <a:buChar char="o"/>
            </a:pPr>
            <a:r>
              <a:rPr lang="en-US" sz="1333" dirty="0"/>
              <a:t>Microsoft Excel</a:t>
            </a:r>
          </a:p>
          <a:p>
            <a:pPr marL="238115" indent="-238115">
              <a:buFont typeface="Courier New" panose="02070309020205020404" pitchFamily="49" charset="0"/>
              <a:buChar char="o"/>
            </a:pPr>
            <a:r>
              <a:rPr lang="en-US" sz="1333" dirty="0"/>
              <a:t>Statistical Languages – R</a:t>
            </a:r>
          </a:p>
          <a:p>
            <a:pPr marL="238115" indent="-238115">
              <a:buFont typeface="Courier New" panose="02070309020205020404" pitchFamily="49" charset="0"/>
              <a:buChar char="o"/>
            </a:pPr>
            <a:r>
              <a:rPr lang="en-US" sz="1333" dirty="0">
                <a:solidFill>
                  <a:srgbClr val="FF0000"/>
                </a:solidFill>
              </a:rPr>
              <a:t>Programming Languages - Python</a:t>
            </a:r>
          </a:p>
          <a:p>
            <a:pPr marL="238115" indent="-238115">
              <a:buFont typeface="Courier New" panose="02070309020205020404" pitchFamily="49" charset="0"/>
              <a:buChar char="o"/>
            </a:pPr>
            <a:r>
              <a:rPr lang="en-US" sz="1333" dirty="0"/>
              <a:t>Databases</a:t>
            </a:r>
            <a:r>
              <a:rPr lang="en-US" sz="1333" dirty="0">
                <a:solidFill>
                  <a:srgbClr val="00B050"/>
                </a:solidFill>
              </a:rPr>
              <a:t> </a:t>
            </a:r>
            <a:r>
              <a:rPr lang="en-US" sz="1333" dirty="0"/>
              <a:t>and </a:t>
            </a:r>
            <a:r>
              <a:rPr lang="en-US" sz="1333" dirty="0">
                <a:solidFill>
                  <a:srgbClr val="FF0000"/>
                </a:solidFill>
              </a:rPr>
              <a:t>Big Data Storage</a:t>
            </a:r>
          </a:p>
          <a:p>
            <a:pPr marL="619100" lvl="1" indent="-238115">
              <a:buFont typeface="Courier New" panose="02070309020205020404" pitchFamily="49" charset="0"/>
              <a:buChar char="o"/>
            </a:pPr>
            <a:r>
              <a:rPr lang="en-US" sz="1333" dirty="0"/>
              <a:t>SQL</a:t>
            </a:r>
          </a:p>
          <a:p>
            <a:pPr marL="619100" lvl="1" indent="-238115">
              <a:buFont typeface="Courier New" panose="02070309020205020404" pitchFamily="49" charset="0"/>
              <a:buChar char="o"/>
            </a:pPr>
            <a:r>
              <a:rPr lang="en-US" sz="1333" dirty="0">
                <a:solidFill>
                  <a:srgbClr val="FF0000"/>
                </a:solidFill>
              </a:rPr>
              <a:t>NoSQL</a:t>
            </a:r>
          </a:p>
          <a:p>
            <a:pPr marL="619100" lvl="1" indent="-238115">
              <a:buFont typeface="Courier New" panose="02070309020205020404" pitchFamily="49" charset="0"/>
              <a:buChar char="o"/>
            </a:pPr>
            <a:r>
              <a:rPr lang="en-US" sz="1333" dirty="0">
                <a:solidFill>
                  <a:srgbClr val="FF0000"/>
                </a:solidFill>
              </a:rPr>
              <a:t>Hadoop</a:t>
            </a:r>
          </a:p>
          <a:p>
            <a:pPr marL="619100" lvl="1" indent="-238115">
              <a:buFont typeface="Courier New" panose="02070309020205020404" pitchFamily="49" charset="0"/>
              <a:buChar char="o"/>
            </a:pPr>
            <a:r>
              <a:rPr lang="en-US" sz="1333" dirty="0">
                <a:solidFill>
                  <a:srgbClr val="FF0000"/>
                </a:solidFill>
              </a:rPr>
              <a:t>Hive/Pig</a:t>
            </a:r>
          </a:p>
          <a:p>
            <a:pPr marL="238115" indent="-238115">
              <a:buFont typeface="Courier New" panose="02070309020205020404" pitchFamily="49" charset="0"/>
              <a:buChar char="o"/>
            </a:pPr>
            <a:r>
              <a:rPr lang="en-US" sz="1333" dirty="0" err="1">
                <a:solidFill>
                  <a:srgbClr val="00B0F0"/>
                </a:solidFill>
              </a:rPr>
              <a:t>MapReduce</a:t>
            </a:r>
            <a:endParaRPr lang="en-US" sz="1333" dirty="0">
              <a:solidFill>
                <a:srgbClr val="00B0F0"/>
              </a:solidFill>
            </a:endParaRPr>
          </a:p>
          <a:p>
            <a:pPr marL="238115" indent="-238115">
              <a:buFont typeface="Courier New" panose="02070309020205020404" pitchFamily="49" charset="0"/>
              <a:buChar char="o"/>
            </a:pPr>
            <a:r>
              <a:rPr lang="en-US" sz="1333" dirty="0">
                <a:solidFill>
                  <a:srgbClr val="00B0F0"/>
                </a:solidFill>
              </a:rPr>
              <a:t>Software as a Service</a:t>
            </a:r>
          </a:p>
          <a:p>
            <a:pPr marL="238115" indent="-238115">
              <a:buFont typeface="Courier New" panose="02070309020205020404" pitchFamily="49" charset="0"/>
              <a:buChar char="o"/>
            </a:pPr>
            <a:r>
              <a:rPr lang="en-US" sz="1333" dirty="0">
                <a:solidFill>
                  <a:srgbClr val="33006F"/>
                </a:solidFill>
              </a:rPr>
              <a:t>…..</a:t>
            </a:r>
          </a:p>
          <a:p>
            <a:pPr marL="238115" indent="-238115">
              <a:buFont typeface="Courier New" panose="02070309020205020404" pitchFamily="49" charset="0"/>
              <a:buChar char="o"/>
            </a:pPr>
            <a:endParaRPr lang="en-US" sz="1333" dirty="0"/>
          </a:p>
          <a:p>
            <a:pPr marL="619100" lvl="1" indent="-238115">
              <a:buFont typeface="Courier New" panose="02070309020205020404" pitchFamily="49" charset="0"/>
              <a:buChar char="o"/>
            </a:pPr>
            <a:endParaRPr lang="en-US" sz="1333" dirty="0"/>
          </a:p>
          <a:p>
            <a:endParaRPr lang="en-US" sz="1333" dirty="0"/>
          </a:p>
        </p:txBody>
      </p:sp>
      <p:sp>
        <p:nvSpPr>
          <p:cNvPr id="9" name="TextBox 8"/>
          <p:cNvSpPr txBox="1"/>
          <p:nvPr/>
        </p:nvSpPr>
        <p:spPr>
          <a:xfrm>
            <a:off x="5612313" y="3994615"/>
            <a:ext cx="3386604" cy="1528175"/>
          </a:xfrm>
          <a:prstGeom prst="rect">
            <a:avLst/>
          </a:prstGeom>
          <a:solidFill>
            <a:schemeClr val="bg2"/>
          </a:solidFill>
          <a:ln>
            <a:solidFill>
              <a:schemeClr val="bg2"/>
            </a:solidFill>
          </a:ln>
        </p:spPr>
        <p:txBody>
          <a:bodyPr wrap="square" rtlCol="0">
            <a:spAutoFit/>
          </a:bodyPr>
          <a:lstStyle/>
          <a:p>
            <a:r>
              <a:rPr lang="en-US" sz="1333" b="1" dirty="0"/>
              <a:t>COMMUNICATION &amp; VISUALIZATION</a:t>
            </a:r>
          </a:p>
          <a:p>
            <a:pPr marL="238115" indent="-238115">
              <a:buFont typeface="Courier New" panose="02070309020205020404" pitchFamily="49" charset="0"/>
              <a:buChar char="o"/>
            </a:pPr>
            <a:r>
              <a:rPr lang="en-US" sz="1333" dirty="0"/>
              <a:t>Translate data-driven insights into </a:t>
            </a:r>
          </a:p>
          <a:p>
            <a:r>
              <a:rPr lang="en-US" sz="1333" dirty="0"/>
              <a:t>       recommendations and decisions</a:t>
            </a:r>
          </a:p>
          <a:p>
            <a:pPr marL="238115" indent="-238115">
              <a:buFont typeface="Courier New" panose="02070309020205020404" pitchFamily="49" charset="0"/>
              <a:buChar char="o"/>
            </a:pPr>
            <a:r>
              <a:rPr lang="en-US" sz="1333" dirty="0"/>
              <a:t>Digital dashboard development</a:t>
            </a:r>
          </a:p>
          <a:p>
            <a:pPr marL="238115" indent="-238115">
              <a:buFont typeface="Courier New" panose="02070309020205020404" pitchFamily="49" charset="0"/>
              <a:buChar char="o"/>
            </a:pPr>
            <a:r>
              <a:rPr lang="en-US" sz="1333" dirty="0"/>
              <a:t>Story telling skills</a:t>
            </a:r>
          </a:p>
          <a:p>
            <a:pPr marL="238115" indent="-238115">
              <a:buFont typeface="Courier New" panose="02070309020205020404" pitchFamily="49" charset="0"/>
              <a:buChar char="o"/>
            </a:pPr>
            <a:r>
              <a:rPr lang="en-US" sz="1333" dirty="0"/>
              <a:t>Visual design thinking</a:t>
            </a:r>
          </a:p>
          <a:p>
            <a:pPr marL="238115" indent="-238115">
              <a:buFont typeface="Courier New" panose="02070309020205020404" pitchFamily="49" charset="0"/>
              <a:buChar char="o"/>
            </a:pPr>
            <a:r>
              <a:rPr lang="en-US" sz="1333" dirty="0"/>
              <a:t>……..</a:t>
            </a:r>
          </a:p>
        </p:txBody>
      </p:sp>
    </p:spTree>
    <p:custDataLst>
      <p:tags r:id="rId1"/>
    </p:custDataLst>
    <p:extLst>
      <p:ext uri="{BB962C8B-B14F-4D97-AF65-F5344CB8AC3E}">
        <p14:creationId xmlns:p14="http://schemas.microsoft.com/office/powerpoint/2010/main" val="735237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pPr algn="ctr"/>
            <a:r>
              <a:rPr lang="en-US" dirty="0"/>
              <a:t>Iterative Data Analysis Process Parts</a:t>
            </a:r>
          </a:p>
        </p:txBody>
      </p:sp>
      <p:sp>
        <p:nvSpPr>
          <p:cNvPr id="3" name="Text Placeholder 2"/>
          <p:cNvSpPr>
            <a:spLocks noGrp="1"/>
          </p:cNvSpPr>
          <p:nvPr>
            <p:ph type="body" sz="quarter" idx="11"/>
          </p:nvPr>
        </p:nvSpPr>
        <p:spPr>
          <a:xfrm>
            <a:off x="1611011" y="1575329"/>
            <a:ext cx="6830928" cy="2598218"/>
          </a:xfrm>
        </p:spPr>
        <p:txBody>
          <a:bodyPr/>
          <a:lstStyle/>
          <a:p>
            <a:pPr marL="428608" indent="-428608">
              <a:buFont typeface="+mj-lt"/>
              <a:buAutoNum type="arabicPeriod"/>
            </a:pPr>
            <a:r>
              <a:rPr lang="en-US" sz="2667" dirty="0"/>
              <a:t>Ask Question(s)</a:t>
            </a:r>
          </a:p>
          <a:p>
            <a:pPr marL="428608" indent="-428608">
              <a:buFont typeface="+mj-lt"/>
              <a:buAutoNum type="arabicPeriod"/>
            </a:pPr>
            <a:r>
              <a:rPr lang="en-US" sz="2667" dirty="0"/>
              <a:t>Wrangle Data </a:t>
            </a:r>
          </a:p>
          <a:p>
            <a:pPr marL="428608" indent="-428608">
              <a:buFont typeface="+mj-lt"/>
              <a:buAutoNum type="arabicPeriod"/>
            </a:pPr>
            <a:r>
              <a:rPr lang="en-US" sz="2667" dirty="0"/>
              <a:t>Explore Data</a:t>
            </a:r>
          </a:p>
          <a:p>
            <a:pPr marL="428608" indent="-428608">
              <a:buFont typeface="+mj-lt"/>
              <a:buAutoNum type="arabicPeriod"/>
            </a:pPr>
            <a:r>
              <a:rPr lang="en-US" sz="2667" dirty="0"/>
              <a:t>Draw Conclusion(s)</a:t>
            </a:r>
          </a:p>
          <a:p>
            <a:pPr marL="428608" indent="-428608">
              <a:buFont typeface="+mj-lt"/>
              <a:buAutoNum type="arabicPeriod"/>
            </a:pPr>
            <a:r>
              <a:rPr lang="en-US" sz="2667" dirty="0"/>
              <a:t>Communicate Finding(s)</a:t>
            </a:r>
          </a:p>
        </p:txBody>
      </p:sp>
    </p:spTree>
    <p:custDataLst>
      <p:tags r:id="rId1"/>
    </p:custDataLst>
    <p:extLst>
      <p:ext uri="{BB962C8B-B14F-4D97-AF65-F5344CB8AC3E}">
        <p14:creationId xmlns:p14="http://schemas.microsoft.com/office/powerpoint/2010/main" val="2010311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chor="ctr"/>
          <a:lstStyle/>
          <a:p>
            <a:pPr algn="ctr"/>
            <a:r>
              <a:rPr lang="en-US" dirty="0" smtClean="0"/>
              <a:t>Data Analysis Skills</a:t>
            </a:r>
            <a:endParaRPr lang="en-US" dirty="0"/>
          </a:p>
        </p:txBody>
      </p:sp>
      <p:sp>
        <p:nvSpPr>
          <p:cNvPr id="3" name="Text Placeholder 2"/>
          <p:cNvSpPr>
            <a:spLocks noGrp="1"/>
          </p:cNvSpPr>
          <p:nvPr>
            <p:ph type="body" sz="quarter" idx="11"/>
          </p:nvPr>
        </p:nvSpPr>
        <p:spPr>
          <a:prstGeom prst="rect">
            <a:avLst/>
          </a:prstGeom>
        </p:spPr>
        <p:txBody>
          <a:bodyPr/>
          <a:lstStyle/>
          <a:p>
            <a:pPr marL="0" indent="0" algn="ctr">
              <a:buNone/>
            </a:pPr>
            <a:r>
              <a:rPr lang="en-US" dirty="0" smtClean="0">
                <a:latin typeface="Open Sans" panose="020B0606030504020204" pitchFamily="34" charset="0"/>
                <a:ea typeface="Open Sans" panose="020B0606030504020204" pitchFamily="34" charset="0"/>
                <a:cs typeface="Open Sans" panose="020B0606030504020204" pitchFamily="34" charset="0"/>
              </a:rPr>
              <a:t>An applicable exercise in Data Analysis Process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221284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1. Ask Question(s)</a:t>
            </a:r>
          </a:p>
        </p:txBody>
      </p:sp>
      <p:sp>
        <p:nvSpPr>
          <p:cNvPr id="3" name="Text Placeholder 2"/>
          <p:cNvSpPr>
            <a:spLocks noGrp="1"/>
          </p:cNvSpPr>
          <p:nvPr>
            <p:ph type="body" sz="quarter" idx="11"/>
          </p:nvPr>
        </p:nvSpPr>
        <p:spPr/>
        <p:txBody>
          <a:bodyPr/>
          <a:lstStyle/>
          <a:p>
            <a:pPr marL="0" indent="0">
              <a:buNone/>
            </a:pPr>
            <a:r>
              <a:rPr lang="en-US" sz="3200" u="sng" dirty="0" smtClean="0"/>
              <a:t>Prediction</a:t>
            </a:r>
            <a:r>
              <a:rPr lang="en-US" sz="3200" dirty="0" smtClean="0"/>
              <a:t> </a:t>
            </a:r>
            <a:r>
              <a:rPr lang="en-US" sz="3200" dirty="0"/>
              <a:t>Question</a:t>
            </a:r>
          </a:p>
          <a:p>
            <a:pPr lvl="1">
              <a:buFont typeface="Courier New" panose="02070309020205020404" pitchFamily="49" charset="0"/>
              <a:buChar char="o"/>
            </a:pPr>
            <a:r>
              <a:rPr lang="en-US" sz="2800" dirty="0"/>
              <a:t> “What will” or “How will” Questions about the future</a:t>
            </a:r>
          </a:p>
          <a:p>
            <a:pPr lvl="1">
              <a:buFont typeface="Courier New" panose="02070309020205020404" pitchFamily="49" charset="0"/>
              <a:buChar char="o"/>
            </a:pPr>
            <a:r>
              <a:rPr lang="en-US" sz="2800" dirty="0"/>
              <a:t> Example: If we increase price by 10%, how will that impact sales volume?</a:t>
            </a:r>
          </a:p>
        </p:txBody>
      </p:sp>
    </p:spTree>
    <p:custDataLst>
      <p:tags r:id="rId1"/>
    </p:custDataLst>
    <p:extLst>
      <p:ext uri="{BB962C8B-B14F-4D97-AF65-F5344CB8AC3E}">
        <p14:creationId xmlns:p14="http://schemas.microsoft.com/office/powerpoint/2010/main" val="812329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3200" dirty="0"/>
              <a:t>Translate to Data Analysis Question</a:t>
            </a:r>
          </a:p>
        </p:txBody>
      </p:sp>
      <p:sp>
        <p:nvSpPr>
          <p:cNvPr id="3" name="Text Placeholder 2"/>
          <p:cNvSpPr>
            <a:spLocks noGrp="1"/>
          </p:cNvSpPr>
          <p:nvPr>
            <p:ph type="body" sz="quarter" idx="11"/>
          </p:nvPr>
        </p:nvSpPr>
        <p:spPr>
          <a:xfrm>
            <a:off x="114300" y="1136257"/>
            <a:ext cx="8899071" cy="3631686"/>
          </a:xfrm>
        </p:spPr>
        <p:txBody>
          <a:bodyPr/>
          <a:lstStyle/>
          <a:p>
            <a:pPr marL="0" indent="0">
              <a:buNone/>
            </a:pPr>
            <a:r>
              <a:rPr lang="en-US" sz="2400" dirty="0"/>
              <a:t>SALES GROWTH </a:t>
            </a:r>
            <a:r>
              <a:rPr lang="en-US" sz="2400" dirty="0" smtClean="0"/>
              <a:t>EXAMPLE</a:t>
            </a:r>
          </a:p>
          <a:p>
            <a:pPr marL="0" indent="0">
              <a:buNone/>
            </a:pPr>
            <a:r>
              <a:rPr lang="en-US" sz="2400" dirty="0" smtClean="0"/>
              <a:t>How </a:t>
            </a:r>
            <a:r>
              <a:rPr lang="en-US" sz="2400" dirty="0"/>
              <a:t>did sales change over the past two quarters by:</a:t>
            </a:r>
          </a:p>
          <a:p>
            <a:pPr lvl="1"/>
            <a:r>
              <a:rPr lang="en-US" sz="2000" dirty="0"/>
              <a:t>Region</a:t>
            </a:r>
          </a:p>
          <a:p>
            <a:pPr lvl="2"/>
            <a:r>
              <a:rPr lang="en-US" sz="2000" dirty="0"/>
              <a:t>Sales Office</a:t>
            </a:r>
          </a:p>
          <a:p>
            <a:pPr lvl="3"/>
            <a:r>
              <a:rPr lang="en-US" sz="2000" dirty="0"/>
              <a:t>Sales Person</a:t>
            </a:r>
          </a:p>
          <a:p>
            <a:pPr lvl="1"/>
            <a:r>
              <a:rPr lang="en-US" sz="2000" dirty="0"/>
              <a:t>Product Line</a:t>
            </a:r>
          </a:p>
          <a:p>
            <a:pPr lvl="2"/>
            <a:r>
              <a:rPr lang="en-US" sz="2000" dirty="0"/>
              <a:t>Product</a:t>
            </a:r>
          </a:p>
          <a:p>
            <a:pPr lvl="3"/>
            <a:r>
              <a:rPr lang="en-US" sz="2000" dirty="0"/>
              <a:t>Product </a:t>
            </a:r>
            <a:r>
              <a:rPr lang="en-US" sz="2000" dirty="0" smtClean="0"/>
              <a:t>Feature</a:t>
            </a:r>
            <a:endParaRPr lang="en-US" sz="2000" dirty="0"/>
          </a:p>
          <a:p>
            <a:pPr marL="380985" lvl="1" indent="0">
              <a:buNone/>
            </a:pPr>
            <a:r>
              <a:rPr lang="en-US" sz="2000" dirty="0"/>
              <a:t>         Using the Measures: Revenue and Units</a:t>
            </a:r>
          </a:p>
        </p:txBody>
      </p:sp>
    </p:spTree>
    <p:custDataLst>
      <p:tags r:id="rId1"/>
    </p:custDataLst>
    <p:extLst>
      <p:ext uri="{BB962C8B-B14F-4D97-AF65-F5344CB8AC3E}">
        <p14:creationId xmlns:p14="http://schemas.microsoft.com/office/powerpoint/2010/main" val="30380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2. Wrangle Data</a:t>
            </a:r>
          </a:p>
        </p:txBody>
      </p:sp>
      <p:sp>
        <p:nvSpPr>
          <p:cNvPr id="3" name="Text Placeholder 2"/>
          <p:cNvSpPr>
            <a:spLocks noGrp="1"/>
          </p:cNvSpPr>
          <p:nvPr>
            <p:ph type="body" sz="quarter" idx="11"/>
          </p:nvPr>
        </p:nvSpPr>
        <p:spPr/>
        <p:txBody>
          <a:bodyPr/>
          <a:lstStyle/>
          <a:p>
            <a:pPr marL="0" indent="0">
              <a:buNone/>
            </a:pPr>
            <a:r>
              <a:rPr lang="en-US" b="0" dirty="0"/>
              <a:t>Acquire and map each “column of data” from one “raw” form into another format with the intent of making it more appropriate and valuable for analysis</a:t>
            </a:r>
          </a:p>
        </p:txBody>
      </p:sp>
    </p:spTree>
    <p:custDataLst>
      <p:tags r:id="rId1"/>
    </p:custDataLst>
    <p:extLst>
      <p:ext uri="{BB962C8B-B14F-4D97-AF65-F5344CB8AC3E}">
        <p14:creationId xmlns:p14="http://schemas.microsoft.com/office/powerpoint/2010/main" val="2148437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2. Wrangling “Data Columns”</a:t>
            </a:r>
          </a:p>
        </p:txBody>
      </p:sp>
      <p:sp>
        <p:nvSpPr>
          <p:cNvPr id="3" name="Text Placeholder 2"/>
          <p:cNvSpPr>
            <a:spLocks noGrp="1"/>
          </p:cNvSpPr>
          <p:nvPr>
            <p:ph type="body" sz="quarter" idx="11"/>
          </p:nvPr>
        </p:nvSpPr>
        <p:spPr>
          <a:xfrm>
            <a:off x="297180" y="1136257"/>
            <a:ext cx="8558335" cy="3602713"/>
          </a:xfrm>
        </p:spPr>
        <p:txBody>
          <a:bodyPr/>
          <a:lstStyle/>
          <a:p>
            <a:r>
              <a:rPr lang="en-US" sz="2800" dirty="0" smtClean="0"/>
              <a:t>Munge </a:t>
            </a:r>
            <a:r>
              <a:rPr lang="en-US" sz="2800" dirty="0"/>
              <a:t>Data</a:t>
            </a:r>
          </a:p>
          <a:p>
            <a:pPr lvl="1"/>
            <a:r>
              <a:rPr lang="en-US" sz="2800" dirty="0"/>
              <a:t>Change data types</a:t>
            </a:r>
          </a:p>
          <a:p>
            <a:pPr lvl="1"/>
            <a:r>
              <a:rPr lang="en-US" sz="2800" dirty="0"/>
              <a:t>Join data fields</a:t>
            </a:r>
          </a:p>
          <a:p>
            <a:pPr lvl="1"/>
            <a:r>
              <a:rPr lang="en-US" sz="2800" dirty="0"/>
              <a:t>Clean data</a:t>
            </a:r>
          </a:p>
          <a:p>
            <a:pPr lvl="1"/>
            <a:r>
              <a:rPr lang="en-US" sz="2800" dirty="0"/>
              <a:t>Calculate measures</a:t>
            </a:r>
          </a:p>
          <a:p>
            <a:pPr lvl="1"/>
            <a:r>
              <a:rPr lang="en-US" sz="2800" dirty="0"/>
              <a:t>Remove data columns that are not useful</a:t>
            </a:r>
          </a:p>
          <a:p>
            <a:pPr lvl="1"/>
            <a:r>
              <a:rPr lang="en-US" sz="2800" dirty="0"/>
              <a:t>Apply a schema or data model</a:t>
            </a:r>
          </a:p>
          <a:p>
            <a:pPr lvl="1"/>
            <a:r>
              <a:rPr lang="en-US" sz="2800" dirty="0"/>
              <a:t>Model </a:t>
            </a:r>
            <a:r>
              <a:rPr lang="en-US" sz="2800" dirty="0" smtClean="0"/>
              <a:t>data</a:t>
            </a:r>
            <a:endParaRPr lang="en-US" sz="2800" dirty="0"/>
          </a:p>
        </p:txBody>
      </p:sp>
      <p:sp>
        <p:nvSpPr>
          <p:cNvPr id="4" name="Oval 3"/>
          <p:cNvSpPr/>
          <p:nvPr/>
        </p:nvSpPr>
        <p:spPr>
          <a:xfrm>
            <a:off x="8731624" y="376518"/>
            <a:ext cx="286870" cy="28687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88651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2. Wrangling “Data Columns”</a:t>
            </a:r>
          </a:p>
        </p:txBody>
      </p:sp>
      <p:sp>
        <p:nvSpPr>
          <p:cNvPr id="3" name="Text Placeholder 2"/>
          <p:cNvSpPr>
            <a:spLocks noGrp="1"/>
          </p:cNvSpPr>
          <p:nvPr>
            <p:ph type="body" sz="quarter" idx="11"/>
          </p:nvPr>
        </p:nvSpPr>
        <p:spPr/>
        <p:txBody>
          <a:bodyPr/>
          <a:lstStyle/>
          <a:p>
            <a:r>
              <a:rPr lang="en-US" sz="2800" dirty="0" smtClean="0"/>
              <a:t>Calculate </a:t>
            </a:r>
            <a:r>
              <a:rPr lang="en-US" sz="2800" dirty="0"/>
              <a:t>Descriptive Statistics or Plot Data within a Column to:</a:t>
            </a:r>
          </a:p>
          <a:p>
            <a:pPr lvl="1"/>
            <a:r>
              <a:rPr lang="en-US" sz="2800" dirty="0"/>
              <a:t>Remove or treat outliers</a:t>
            </a:r>
          </a:p>
          <a:p>
            <a:pPr lvl="1"/>
            <a:r>
              <a:rPr lang="en-US" sz="2800" dirty="0"/>
              <a:t>Identify anomalies within columns</a:t>
            </a:r>
          </a:p>
          <a:p>
            <a:pPr lvl="1"/>
            <a:r>
              <a:rPr lang="en-US" sz="2800" dirty="0"/>
              <a:t>……..</a:t>
            </a:r>
          </a:p>
        </p:txBody>
      </p:sp>
    </p:spTree>
    <p:custDataLst>
      <p:tags r:id="rId1"/>
    </p:custDataLst>
    <p:extLst>
      <p:ext uri="{BB962C8B-B14F-4D97-AF65-F5344CB8AC3E}">
        <p14:creationId xmlns:p14="http://schemas.microsoft.com/office/powerpoint/2010/main" val="19189547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ARTICULATE_SLIDE_THUMBNAIL_REFRESH" val="1"/>
  <p:tag name="ARTICULATE_PROJECT_OPEN" val="0"/>
  <p:tag name="ARTICULATE_SLIDE_COUNT" val="54"/>
  <p:tag name="MMPROD_UIDATA" val="&lt;database version=&quot;11.0&quot;&gt;&lt;object type=&quot;1&quot; unique_id=&quot;10001&quot;&gt;&lt;object type=&quot;2&quot; unique_id=&quot;10144&quot;&gt;&lt;object type=&quot;3&quot; unique_id=&quot;10145&quot;&gt;&lt;property id=&quot;20148&quot; value=&quot;5&quot;/&gt;&lt;property id=&quot;20300&quot; value=&quot;Slide 21&quot;/&gt;&lt;property id=&quot;20307&quot; value=&quot;259&quot;/&gt;&lt;/object&gt;&lt;object type=&quot;3&quot; unique_id=&quot;10146&quot;&gt;&lt;property id=&quot;20148&quot; value=&quot;5&quot;/&gt;&lt;property id=&quot;20300&quot; value=&quot;Slide 24&quot;/&gt;&lt;property id=&quot;20307&quot; value=&quot;257&quot;/&gt;&lt;/object&gt;&lt;object type=&quot;3&quot; unique_id=&quot;10147&quot;&gt;&lt;property id=&quot;20148&quot; value=&quot;5&quot;/&gt;&lt;property id=&quot;20300&quot; value=&quot;Slide 25&quot;/&gt;&lt;property id=&quot;20307&quot; value=&quot;260&quot;/&gt;&lt;/object&gt;&lt;object type=&quot;3&quot; unique_id=&quot;10148&quot;&gt;&lt;property id=&quot;20148&quot; value=&quot;5&quot;/&gt;&lt;property id=&quot;20300&quot; value=&quot;Slide 26&quot;/&gt;&lt;property id=&quot;20307&quot; value=&quot;261&quot;/&gt;&lt;/object&gt;&lt;object type=&quot;3&quot; unique_id=&quot;10149&quot;&gt;&lt;property id=&quot;20148&quot; value=&quot;5&quot;/&gt;&lt;property id=&quot;20300&quot; value=&quot;Slide 27&quot;/&gt;&lt;property id=&quot;20307&quot; value=&quot;262&quot;/&gt;&lt;/object&gt;&lt;object type=&quot;3&quot; unique_id=&quot;10150&quot;&gt;&lt;property id=&quot;20148&quot; value=&quot;5&quot;/&gt;&lt;property id=&quot;20300&quot; value=&quot;Slide 29&quot;/&gt;&lt;property id=&quot;20307&quot; value=&quot;263&quot;/&gt;&lt;/object&gt;&lt;object type=&quot;3&quot; unique_id=&quot;10151&quot;&gt;&lt;property id=&quot;20148&quot; value=&quot;5&quot;/&gt;&lt;property id=&quot;20300&quot; value=&quot;Slide 30&quot;/&gt;&lt;property id=&quot;20307&quot; value=&quot;264&quot;/&gt;&lt;/object&gt;&lt;object type=&quot;3&quot; unique_id=&quot;10152&quot;&gt;&lt;property id=&quot;20148&quot; value=&quot;5&quot;/&gt;&lt;property id=&quot;20300&quot; value=&quot;Slide 32&quot;/&gt;&lt;property id=&quot;20307&quot; value=&quot;265&quot;/&gt;&lt;/object&gt;&lt;object type=&quot;3&quot; unique_id=&quot;10153&quot;&gt;&lt;property id=&quot;20148&quot; value=&quot;5&quot;/&gt;&lt;property id=&quot;20300&quot; value=&quot;Slide 33&quot;/&gt;&lt;property id=&quot;20307&quot; value=&quot;266&quot;/&gt;&lt;/object&gt;&lt;object type=&quot;3&quot; unique_id=&quot;10154&quot;&gt;&lt;property id=&quot;20148&quot; value=&quot;5&quot;/&gt;&lt;property id=&quot;20300&quot; value=&quot;Slide 34&quot;/&gt;&lt;property id=&quot;20307&quot; value=&quot;267&quot;/&gt;&lt;/object&gt;&lt;object type=&quot;3&quot; unique_id=&quot;10155&quot;&gt;&lt;property id=&quot;20148&quot; value=&quot;5&quot;/&gt;&lt;property id=&quot;20300&quot; value=&quot;Slide 35&quot;/&gt;&lt;property id=&quot;20307&quot; value=&quot;268&quot;/&gt;&lt;/object&gt;&lt;object type=&quot;3&quot; unique_id=&quot;10156&quot;&gt;&lt;property id=&quot;20148&quot; value=&quot;5&quot;/&gt;&lt;property id=&quot;20300&quot; value=&quot;Slide 37&quot;/&gt;&lt;property id=&quot;20307&quot; value=&quot;269&quot;/&gt;&lt;/object&gt;&lt;object type=&quot;3&quot; unique_id=&quot;10157&quot;&gt;&lt;property id=&quot;20148&quot; value=&quot;5&quot;/&gt;&lt;property id=&quot;20300&quot; value=&quot;Slide 39&quot;/&gt;&lt;property id=&quot;20307&quot; value=&quot;270&quot;/&gt;&lt;/object&gt;&lt;object type=&quot;3&quot; unique_id=&quot;10158&quot;&gt;&lt;property id=&quot;20148&quot; value=&quot;5&quot;/&gt;&lt;property id=&quot;20300&quot; value=&quot;Slide 40&quot;/&gt;&lt;property id=&quot;20307&quot; value=&quot;271&quot;/&gt;&lt;/object&gt;&lt;object type=&quot;3&quot; unique_id=&quot;10159&quot;&gt;&lt;property id=&quot;20148&quot; value=&quot;5&quot;/&gt;&lt;property id=&quot;20300&quot; value=&quot;Slide 42&quot;/&gt;&lt;property id=&quot;20307&quot; value=&quot;272&quot;/&gt;&lt;/object&gt;&lt;object type=&quot;3&quot; unique_id=&quot;10415&quot;&gt;&lt;property id=&quot;20148&quot; value=&quot;5&quot;/&gt;&lt;property id=&quot;20300&quot; value=&quot;Slide 1&quot;/&gt;&lt;property id=&quot;20307&quot; value=&quot;273&quot;/&gt;&lt;/object&gt;&lt;object type=&quot;3&quot; unique_id=&quot;10416&quot;&gt;&lt;property id=&quot;20148&quot; value=&quot;5&quot;/&gt;&lt;property id=&quot;20300&quot; value=&quot;Slide 2&quot;/&gt;&lt;property id=&quot;20307&quot; value=&quot;274&quot;/&gt;&lt;/object&gt;&lt;object type=&quot;3&quot; unique_id=&quot;10417&quot;&gt;&lt;property id=&quot;20148&quot; value=&quot;5&quot;/&gt;&lt;property id=&quot;20300&quot; value=&quot;Slide 3&quot;/&gt;&lt;property id=&quot;20307&quot; value=&quot;275&quot;/&gt;&lt;/object&gt;&lt;object type=&quot;3&quot; unique_id=&quot;10418&quot;&gt;&lt;property id=&quot;20148&quot; value=&quot;5&quot;/&gt;&lt;property id=&quot;20300&quot; value=&quot;Slide 6&quot;/&gt;&lt;property id=&quot;20307&quot; value=&quot;276&quot;/&gt;&lt;/object&gt;&lt;object type=&quot;3&quot; unique_id=&quot;10419&quot;&gt;&lt;property id=&quot;20148&quot; value=&quot;5&quot;/&gt;&lt;property id=&quot;20300&quot; value=&quot;Slide 7&quot;/&gt;&lt;property id=&quot;20307&quot; value=&quot;277&quot;/&gt;&lt;/object&gt;&lt;object type=&quot;3&quot; unique_id=&quot;10420&quot;&gt;&lt;property id=&quot;20148&quot; value=&quot;5&quot;/&gt;&lt;property id=&quot;20300&quot; value=&quot;Slide 8&quot;/&gt;&lt;property id=&quot;20307&quot; value=&quot;278&quot;/&gt;&lt;/object&gt;&lt;object type=&quot;3&quot; unique_id=&quot;10421&quot;&gt;&lt;property id=&quot;20148&quot; value=&quot;5&quot;/&gt;&lt;property id=&quot;20300&quot; value=&quot;Slide 10&quot;/&gt;&lt;property id=&quot;20307&quot; value=&quot;279&quot;/&gt;&lt;/object&gt;&lt;object type=&quot;3&quot; unique_id=&quot;10422&quot;&gt;&lt;property id=&quot;20148&quot; value=&quot;5&quot;/&gt;&lt;property id=&quot;20300&quot; value=&quot;Slide 11&quot;/&gt;&lt;property id=&quot;20307&quot; value=&quot;280&quot;/&gt;&lt;/object&gt;&lt;object type=&quot;3&quot; unique_id=&quot;10423&quot;&gt;&lt;property id=&quot;20148&quot; value=&quot;5&quot;/&gt;&lt;property id=&quot;20300&quot; value=&quot;Slide 13&quot;/&gt;&lt;property id=&quot;20307&quot; value=&quot;281&quot;/&gt;&lt;/object&gt;&lt;object type=&quot;3&quot; unique_id=&quot;10424&quot;&gt;&lt;property id=&quot;20148&quot; value=&quot;5&quot;/&gt;&lt;property id=&quot;20300&quot; value=&quot;Slide 14&quot;/&gt;&lt;property id=&quot;20307&quot; value=&quot;282&quot;/&gt;&lt;/object&gt;&lt;object type=&quot;3&quot; unique_id=&quot;10425&quot;&gt;&lt;property id=&quot;20148&quot; value=&quot;5&quot;/&gt;&lt;property id=&quot;20300&quot; value=&quot;Slide 17&quot;/&gt;&lt;property id=&quot;20307&quot; value=&quot;283&quot;/&gt;&lt;/object&gt;&lt;object type=&quot;3&quot; unique_id=&quot;10426&quot;&gt;&lt;property id=&quot;20148&quot; value=&quot;5&quot;/&gt;&lt;property id=&quot;20300&quot; value=&quot;Slide 18&quot;/&gt;&lt;property id=&quot;20307&quot; value=&quot;284&quot;/&gt;&lt;/object&gt;&lt;object type=&quot;3&quot; unique_id=&quot;10427&quot;&gt;&lt;property id=&quot;20148&quot; value=&quot;5&quot;/&gt;&lt;property id=&quot;20300&quot; value=&quot;Slide 20&quot;/&gt;&lt;property id=&quot;20307&quot; value=&quot;285&quot;/&gt;&lt;/object&gt;&lt;object type=&quot;3&quot; unique_id=&quot;11306&quot;&gt;&lt;property id=&quot;20148&quot; value=&quot;5&quot;/&gt;&lt;property id=&quot;20300&quot; value=&quot;Slide 4&quot;/&gt;&lt;property id=&quot;20307&quot; value=&quot;297&quot;/&gt;&lt;/object&gt;&lt;object type=&quot;3&quot; unique_id=&quot;11307&quot;&gt;&lt;property id=&quot;20148&quot; value=&quot;5&quot;/&gt;&lt;property id=&quot;20300&quot; value=&quot;Slide 5&quot;/&gt;&lt;property id=&quot;20307&quot; value=&quot;298&quot;/&gt;&lt;/object&gt;&lt;object type=&quot;3&quot; unique_id=&quot;11308&quot;&gt;&lt;property id=&quot;20148&quot; value=&quot;5&quot;/&gt;&lt;property id=&quot;20300&quot; value=&quot;Slide 9&quot;/&gt;&lt;property id=&quot;20307&quot; value=&quot;299&quot;/&gt;&lt;/object&gt;&lt;object type=&quot;3&quot; unique_id=&quot;11567&quot;&gt;&lt;property id=&quot;20148&quot; value=&quot;5&quot;/&gt;&lt;property id=&quot;20300&quot; value=&quot;Slide 12&quot;/&gt;&lt;property id=&quot;20307&quot; value=&quot;300&quot;/&gt;&lt;/object&gt;&lt;object type=&quot;3&quot; unique_id=&quot;11568&quot;&gt;&lt;property id=&quot;20148&quot; value=&quot;5&quot;/&gt;&lt;property id=&quot;20300&quot; value=&quot;Slide 15&quot;/&gt;&lt;property id=&quot;20307&quot; value=&quot;301&quot;/&gt;&lt;/object&gt;&lt;object type=&quot;3&quot; unique_id=&quot;11569&quot;&gt;&lt;property id=&quot;20148&quot; value=&quot;5&quot;/&gt;&lt;property id=&quot;20300&quot; value=&quot;Slide 16&quot;/&gt;&lt;property id=&quot;20307&quot; value=&quot;302&quot;/&gt;&lt;/object&gt;&lt;object type=&quot;3&quot; unique_id=&quot;11570&quot;&gt;&lt;property id=&quot;20148&quot; value=&quot;5&quot;/&gt;&lt;property id=&quot;20300&quot; value=&quot;Slide 19&quot;/&gt;&lt;property id=&quot;20307&quot; value=&quot;303&quot;/&gt;&lt;/object&gt;&lt;object type=&quot;3&quot; unique_id=&quot;12417&quot;&gt;&lt;property id=&quot;20148&quot; value=&quot;5&quot;/&gt;&lt;property id=&quot;20300&quot; value=&quot;Slide 22&quot;/&gt;&lt;property id=&quot;20307&quot; value=&quot;305&quot;/&gt;&lt;/object&gt;&lt;object type=&quot;3&quot; unique_id=&quot;12418&quot;&gt;&lt;property id=&quot;20148&quot; value=&quot;5&quot;/&gt;&lt;property id=&quot;20300&quot; value=&quot;Slide 23 - &amp;quot;Ask Questions&amp;quot;&quot;/&gt;&lt;property id=&quot;20307&quot; value=&quot;308&quot;/&gt;&lt;/object&gt;&lt;object type=&quot;3&quot; unique_id=&quot;12419&quot;&gt;&lt;property id=&quot;20148&quot; value=&quot;5&quot;/&gt;&lt;property id=&quot;20300&quot; value=&quot;Slide 28 - &amp;quot;Wrangle Data&amp;quot;&quot;/&gt;&lt;property id=&quot;20307&quot; value=&quot;307&quot;/&gt;&lt;/object&gt;&lt;object type=&quot;3&quot; unique_id=&quot;12420&quot;&gt;&lt;property id=&quot;20148&quot; value=&quot;5&quot;/&gt;&lt;property id=&quot;20300&quot; value=&quot;Slide 31 - &amp;quot;Explore Data&amp;quot;&quot;/&gt;&lt;property id=&quot;20307&quot; value=&quot;309&quot;/&gt;&lt;/object&gt;&lt;object type=&quot;3&quot; unique_id=&quot;12421&quot;&gt;&lt;property id=&quot;20148&quot; value=&quot;5&quot;/&gt;&lt;property id=&quot;20300&quot; value=&quot;Slide 36 - &amp;quot;Ask more questions&amp;quot;&quot;/&gt;&lt;property id=&quot;20307&quot; value=&quot;310&quot;/&gt;&lt;/object&gt;&lt;object type=&quot;3&quot; unique_id=&quot;12422&quot;&gt;&lt;property id=&quot;20148&quot; value=&quot;5&quot;/&gt;&lt;property id=&quot;20300&quot; value=&quot;Slide 41 - &amp;quot;Draw Conclusions&amp;quot;&quot;/&gt;&lt;property id=&quot;20307&quot; value=&quot;311&quot;/&gt;&lt;/object&gt;&lt;object type=&quot;3&quot; unique_id=&quot;12423&quot;&gt;&lt;property id=&quot;20148&quot; value=&quot;5&quot;/&gt;&lt;property id=&quot;20300&quot; value=&quot;Slide 43&quot;/&gt;&lt;property id=&quot;20307&quot; value=&quot;306&quot;/&gt;&lt;/object&gt;&lt;object type=&quot;3&quot; unique_id=&quot;12424&quot;&gt;&lt;property id=&quot;20148&quot; value=&quot;5&quot;/&gt;&lt;property id=&quot;20300&quot; value=&quot;Slide 44&quot;/&gt;&lt;property id=&quot;20307&quot; value=&quot;304&quot;/&gt;&lt;/object&gt;&lt;object type=&quot;3&quot; unique_id=&quot;13137&quot;&gt;&lt;property id=&quot;20148&quot; value=&quot;5&quot;/&gt;&lt;property id=&quot;20300&quot; value=&quot;Slide 38&quot;/&gt;&lt;property id=&quot;20307&quot; value=&quot;313&quot;/&gt;&lt;/object&gt;&lt;/object&gt;&lt;object type=&quot;8&quot; unique_id=&quot;10176&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888</TotalTime>
  <Words>4422</Words>
  <Application>Microsoft Office PowerPoint</Application>
  <PresentationFormat>On-screen Show (16:10)</PresentationFormat>
  <Paragraphs>485</Paragraphs>
  <Slides>44</Slides>
  <Notes>38</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44</vt:i4>
      </vt:variant>
    </vt:vector>
  </HeadingPairs>
  <TitlesOfParts>
    <vt:vector size="58" baseType="lpstr">
      <vt:lpstr>Arial</vt:lpstr>
      <vt:lpstr>Calibri</vt:lpstr>
      <vt:lpstr>Courier New</vt:lpstr>
      <vt:lpstr>Encode Sans Normal</vt:lpstr>
      <vt:lpstr>Encode Sans Normal Black</vt:lpstr>
      <vt:lpstr>Lucida Grande</vt:lpstr>
      <vt:lpstr>Open Sans</vt:lpstr>
      <vt:lpstr>Open Sans Light</vt:lpstr>
      <vt:lpstr>Uni Sans Regular</vt:lpstr>
      <vt:lpstr>Wingdings</vt:lpstr>
      <vt:lpstr>1_Custom Design</vt:lpstr>
      <vt:lpstr>2_Custom Design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Ask Questions</vt:lpstr>
      <vt:lpstr>PowerPoint Presentation</vt:lpstr>
      <vt:lpstr>PowerPoint Presentation</vt:lpstr>
      <vt:lpstr>PowerPoint Presentation</vt:lpstr>
      <vt:lpstr>PowerPoint Presentation</vt:lpstr>
      <vt:lpstr>Wrangle Data</vt:lpstr>
      <vt:lpstr>PowerPoint Presentation</vt:lpstr>
      <vt:lpstr>PowerPoint Presentation</vt:lpstr>
      <vt:lpstr>Explore Data</vt:lpstr>
      <vt:lpstr>PowerPoint Presentation</vt:lpstr>
      <vt:lpstr>PowerPoint Presentation</vt:lpstr>
      <vt:lpstr>PowerPoint Presentation</vt:lpstr>
      <vt:lpstr>PowerPoint Presentation</vt:lpstr>
      <vt:lpstr>Ask more questions</vt:lpstr>
      <vt:lpstr>PowerPoint Presentation</vt:lpstr>
      <vt:lpstr>PowerPoint Presentation</vt:lpstr>
      <vt:lpstr>PowerPoint Presentation</vt:lpstr>
      <vt:lpstr>PowerPoint Presentation</vt:lpstr>
      <vt:lpstr>Draw Conclusions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Analysis Essentials</dc:creator>
  <cp:lastModifiedBy>Eliana Medina</cp:lastModifiedBy>
  <cp:revision>60</cp:revision>
  <dcterms:created xsi:type="dcterms:W3CDTF">2014-10-14T00:51:43Z</dcterms:created>
  <dcterms:modified xsi:type="dcterms:W3CDTF">2018-11-28T19:28:28Z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882AFE0E-6936-4C06-9EC1-CD1A7ADDC55A</vt:lpwstr>
  </property>
  <property fmtid="{D5CDD505-2E9C-101B-9397-08002B2CF9AE}" pid="3" name="ArticulatePath">
    <vt:lpwstr>3 - Data Analysis Skills - Final</vt:lpwstr>
  </property>
</Properties>
</file>