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7.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notesSlides/notesSlide19.xml" ContentType="application/vnd.openxmlformats-officedocument.presentationml.notesSlide+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notesSlides/notesSlide22.xml" ContentType="application/vnd.openxmlformats-officedocument.presentationml.notesSlide+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notesSlides/notesSlide25.xml" ContentType="application/vnd.openxmlformats-officedocument.presentationml.notesSlide+xml"/>
  <Override PartName="/ppt/tags/tag48.xml" ContentType="application/vnd.openxmlformats-officedocument.presentationml.tags+xml"/>
  <Override PartName="/ppt/notesSlides/notesSlide26.xml" ContentType="application/vnd.openxmlformats-officedocument.presentationml.notesSlide+xml"/>
  <Override PartName="/ppt/tags/tag49.xml" ContentType="application/vnd.openxmlformats-officedocument.presentationml.tags+xml"/>
  <Override PartName="/ppt/notesSlides/notesSlide27.xml" ContentType="application/vnd.openxmlformats-officedocument.presentationml.notesSlide+xml"/>
  <Override PartName="/ppt/tags/tag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66" r:id="rId2"/>
    <p:sldMasterId id="2147483673" r:id="rId3"/>
    <p:sldMasterId id="2147483683" r:id="rId4"/>
    <p:sldMasterId id="2147483689" r:id="rId5"/>
    <p:sldMasterId id="2147483692" r:id="rId6"/>
  </p:sldMasterIdLst>
  <p:notesMasterIdLst>
    <p:notesMasterId r:id="rId38"/>
  </p:notesMasterIdLst>
  <p:sldIdLst>
    <p:sldId id="259" r:id="rId7"/>
    <p:sldId id="257" r:id="rId8"/>
    <p:sldId id="260" r:id="rId9"/>
    <p:sldId id="273" r:id="rId10"/>
    <p:sldId id="274" r:id="rId11"/>
    <p:sldId id="275" r:id="rId12"/>
    <p:sldId id="301" r:id="rId13"/>
    <p:sldId id="276" r:id="rId14"/>
    <p:sldId id="303" r:id="rId15"/>
    <p:sldId id="277" r:id="rId16"/>
    <p:sldId id="302" r:id="rId17"/>
    <p:sldId id="278" r:id="rId18"/>
    <p:sldId id="279" r:id="rId19"/>
    <p:sldId id="304" r:id="rId20"/>
    <p:sldId id="280" r:id="rId21"/>
    <p:sldId id="281" r:id="rId22"/>
    <p:sldId id="282" r:id="rId23"/>
    <p:sldId id="305" r:id="rId24"/>
    <p:sldId id="283" r:id="rId25"/>
    <p:sldId id="284" r:id="rId26"/>
    <p:sldId id="285" r:id="rId27"/>
    <p:sldId id="286" r:id="rId28"/>
    <p:sldId id="287" r:id="rId29"/>
    <p:sldId id="288" r:id="rId30"/>
    <p:sldId id="289" r:id="rId31"/>
    <p:sldId id="290" r:id="rId32"/>
    <p:sldId id="291" r:id="rId33"/>
    <p:sldId id="292" r:id="rId34"/>
    <p:sldId id="306" r:id="rId35"/>
    <p:sldId id="307" r:id="rId36"/>
    <p:sldId id="308" r:id="rId37"/>
  </p:sldIdLst>
  <p:sldSz cx="9144000" cy="5715000" type="screen16x10"/>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Driven Culture" id="{42059C11-B959-42C0-B11A-08D48815D765}">
          <p14:sldIdLst>
            <p14:sldId id="259"/>
            <p14:sldId id="257"/>
            <p14:sldId id="260"/>
            <p14:sldId id="273"/>
            <p14:sldId id="274"/>
            <p14:sldId id="275"/>
            <p14:sldId id="301"/>
          </p14:sldIdLst>
        </p14:section>
        <p14:section name="Question Analysis" id="{9B6F3D22-BEE0-4C2E-83A3-19E4BA4BE807}">
          <p14:sldIdLst>
            <p14:sldId id="276"/>
            <p14:sldId id="303"/>
            <p14:sldId id="277"/>
            <p14:sldId id="302"/>
            <p14:sldId id="278"/>
            <p14:sldId id="279"/>
            <p14:sldId id="304"/>
            <p14:sldId id="280"/>
            <p14:sldId id="281"/>
            <p14:sldId id="282"/>
            <p14:sldId id="305"/>
            <p14:sldId id="283"/>
            <p14:sldId id="284"/>
            <p14:sldId id="285"/>
            <p14:sldId id="286"/>
          </p14:sldIdLst>
        </p14:section>
        <p14:section name="Business and Analysis Questions" id="{C768B1E7-EEE6-464D-9D7E-2593639BEDDB}">
          <p14:sldIdLst>
            <p14:sldId id="287"/>
            <p14:sldId id="288"/>
            <p14:sldId id="289"/>
            <p14:sldId id="290"/>
          </p14:sldIdLst>
        </p14:section>
        <p14:section name="Data Analysis Questions" id="{039F5C2E-94E8-4F01-8AFE-076CC4C374AC}">
          <p14:sldIdLst>
            <p14:sldId id="291"/>
            <p14:sldId id="292"/>
            <p14:sldId id="306"/>
            <p14:sldId id="307"/>
            <p14:sldId id="308"/>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39" autoAdjust="0"/>
  </p:normalViewPr>
  <p:slideViewPr>
    <p:cSldViewPr snapToGrid="0" snapToObjects="1" showGuides="1">
      <p:cViewPr varScale="1">
        <p:scale>
          <a:sx n="56" d="100"/>
          <a:sy n="56" d="100"/>
        </p:scale>
        <p:origin x="90" y="222"/>
      </p:cViewPr>
      <p:guideLst>
        <p:guide orient="horz" pos="1758"/>
        <p:guide pos="3448"/>
      </p:guideLst>
    </p:cSldViewPr>
  </p:slideViewPr>
  <p:notesTextViewPr>
    <p:cViewPr>
      <p:scale>
        <a:sx n="100" d="100"/>
        <a:sy n="100" d="100"/>
      </p:scale>
      <p:origin x="0" y="0"/>
    </p:cViewPr>
  </p:notesTextViewPr>
  <p:sorterViewPr>
    <p:cViewPr>
      <p:scale>
        <a:sx n="100" d="100"/>
        <a:sy n="100" d="100"/>
      </p:scale>
      <p:origin x="0" y="-8156"/>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gs" Target="tags/tag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11/28/2018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This presentation will incorporate the capabilities of the organizational culture into your problem analysis.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3547987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step of data analysis process is all about understanding the business problem and translating that into analytical questions that can be connecting with data you will need to wrangle in order to get the answer or find a solution.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most critical piece to this is scoping the business problem. That is where you start from. The specifics are going to be, well, specific to a problem within a defined area of the business. For example, what features do customers value most, which ads are driving the most sales growth or why are margins down for a given product line?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we can talk about how we can guide the scoping of the business problem. It's going to be a bit different depending upon the organizational data capabilities and maturity. The expectations should match the capability of the org otherwise you will likely be overcommitting and have a tough time finding the answers or delivering the solution the business is expecting.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the beginning organizational capability level, typically I find the business problems are too general. They are too far reaching for the capability of the organization. So, if they ask for something like “Maximize profits” or “Calculate the lifetime value of my customers”, run out of the room quickly. It is too advanced for the org’s capabilities right now. In those cases, first walk back into the room and start moving the scope from general optimization to a more specific focused descriptive solution. A way to do this, is to ask the business for a specific decision they're trying to make.  Then have them describe what kind of data, what sort of report, or charts they want to see to help them inform that decision.  As they describe it, say, a monthly sales report, it is something we can act on. Again, that's partly because we're really starting with the basics in terms of our capability level.</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11</a:t>
            </a:fld>
            <a:endParaRPr lang="en-US"/>
          </a:p>
        </p:txBody>
      </p:sp>
    </p:spTree>
    <p:extLst>
      <p:ext uri="{BB962C8B-B14F-4D97-AF65-F5344CB8AC3E}">
        <p14:creationId xmlns:p14="http://schemas.microsoft.com/office/powerpoint/2010/main" val="1239967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capability matures, at the intermediate level, we're going to want to move from reports to insights. The way we can do that is ask the business “Hey these reports, dashboards, and visualizations you're using, what are you specifically looking for in there. Admittedly you may first have had to establish a bit of trust before a business will reveal *how* they make their data driven decisions.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Maybe they'll say, “I'm looking at month-over-month percent change” or “I'm looking at the seasonality” or “I'm looking at the targets versus actuals”.  With this, we can make those visualizations more closely match what the business needs to make those decisions. We're also understanding a bit more about what data is important for those decisions, understanding the dependencies will help us find related data address those questions or make those decisions.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12</a:t>
            </a:fld>
            <a:endParaRPr lang="en-US"/>
          </a:p>
        </p:txBody>
      </p:sp>
    </p:spTree>
    <p:extLst>
      <p:ext uri="{BB962C8B-B14F-4D97-AF65-F5344CB8AC3E}">
        <p14:creationId xmlns:p14="http://schemas.microsoft.com/office/powerpoint/2010/main" val="71133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an organization with advanced data analytics capability, that is where we are ready for predictive models, predictive analytics, and optimization. The business impact of our work is larger. We have earned their trust over time. The accuracy of our models and solutions becomes increasingly important. The expectations are much higher. In this case, we need to be much more careful about what is being committed to including model accuracy, and timelines, and whether it includes deployment into a production environment.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higher standard often requires our work to be reproducible. Yes, that is a thing. It is called ‘reproducible research’ and it means that someone else can take your work and the original data and review or reproduce your results. Testing will also become more important at this level.</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13</a:t>
            </a:fld>
            <a:endParaRPr lang="en-US"/>
          </a:p>
        </p:txBody>
      </p:sp>
    </p:spTree>
    <p:extLst>
      <p:ext uri="{BB962C8B-B14F-4D97-AF65-F5344CB8AC3E}">
        <p14:creationId xmlns:p14="http://schemas.microsoft.com/office/powerpoint/2010/main" val="2477767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data problem is scoped that matches our capabilities then we move into exploring the data. What that looks like in the beginning is that it is a bit more time-consuming as we're really focusing on finding the data, getting access to the data, trying to find ways to connect the data together, wrangling, cleaning it up. So, there's a lot of time being spent discovering all the data skeletons in the server room closets.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15</a:t>
            </a:fld>
            <a:endParaRPr lang="en-US"/>
          </a:p>
        </p:txBody>
      </p:sp>
    </p:spTree>
    <p:extLst>
      <p:ext uri="{BB962C8B-B14F-4D97-AF65-F5344CB8AC3E}">
        <p14:creationId xmlns:p14="http://schemas.microsoft.com/office/powerpoint/2010/main" val="211612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the intermediate level, there's hopefully a little bit less time spent finding data skeletons perhaps because the data group is more capable, or we simply have more experience with the data sources. We're probably spending more time coding, moving away from spreadsheets so we'll be able to reuse that code over again.</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16</a:t>
            </a:fld>
            <a:endParaRPr lang="en-US"/>
          </a:p>
        </p:txBody>
      </p:sp>
    </p:spTree>
    <p:extLst>
      <p:ext uri="{BB962C8B-B14F-4D97-AF65-F5344CB8AC3E}">
        <p14:creationId xmlns:p14="http://schemas.microsoft.com/office/powerpoint/2010/main" val="4293032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an advanced capability org, it's like we're a master data chef in our own kitchen. We know all the ingredients available. We’re very comfortable with our abilities. We know the kind of foods we can make, and how long it would take to make them.</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17</a:t>
            </a:fld>
            <a:endParaRPr lang="en-US"/>
          </a:p>
        </p:txBody>
      </p:sp>
    </p:spTree>
    <p:extLst>
      <p:ext uri="{BB962C8B-B14F-4D97-AF65-F5344CB8AC3E}">
        <p14:creationId xmlns:p14="http://schemas.microsoft.com/office/powerpoint/2010/main" val="907000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We'll be collaborating with the data and business groups regularly on progress and issues. I want to call out a couple additional things that I think are important.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should communicate the analysis assumptions and approximations being made. We typically don't have exactly the data needed to answer the business problem with 100% confidence. They know this. We just want to make sure the business understands that like there's going to be some noise in the data and this how to interpret our results. I often see large disclaimer text on analytics slide decks with numerous assumptions, citing data sources, and my favorite ‘correlation does not equal causation’.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beginning and intermediate organizational levels, that's usually not too much of a problem. After the initial user wear-in period of ‘the data won’t ever be perfect, but use it anyway’, the business, in my experience, doesn't seem to care too much about the corner cases and the little details. As you move toward an advanced organizational level, then if there is a revenue or a big business impact to those predictive models or other things, then these approximations and assumptions could become more important.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19</a:t>
            </a:fld>
            <a:endParaRPr lang="en-US"/>
          </a:p>
        </p:txBody>
      </p:sp>
    </p:spTree>
    <p:extLst>
      <p:ext uri="{BB962C8B-B14F-4D97-AF65-F5344CB8AC3E}">
        <p14:creationId xmlns:p14="http://schemas.microsoft.com/office/powerpoint/2010/main" val="1914634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 data group side, typically you end up creating a wish list of things you wish you had as you were going through the analysis. You wish you had this data captured in a different way or at a more detailed granularity or with some additional context column.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data group has a data warehouse, then sharing your wrangling, data cleaning work with them will help to make the data warehouse self-serve reporting more consistent with your analysis report, and then you can use the data warehouse as a source without having to run the cleanup code again on future projects.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20</a:t>
            </a:fld>
            <a:endParaRPr lang="en-US"/>
          </a:p>
        </p:txBody>
      </p:sp>
    </p:spTree>
    <p:extLst>
      <p:ext uri="{BB962C8B-B14F-4D97-AF65-F5344CB8AC3E}">
        <p14:creationId xmlns:p14="http://schemas.microsoft.com/office/powerpoint/2010/main" val="91823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Knowing when you're done! That's an important one. How do I know when I'm done? Analysis projects isn’t like a chess game when you know when you lost. Instead it is more akin to calculating the number pi. 3.14159. Where do you stop? Pi actually goes on forever but at some point, those digits don’t impact the business decisions. We need to know when to stop. We need to work with the business and understand how sensitive those are and can stop the analysis at the right time. It’s the law of diminishing returns.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21</a:t>
            </a:fld>
            <a:endParaRPr lang="en-US"/>
          </a:p>
        </p:txBody>
      </p:sp>
    </p:spTree>
    <p:extLst>
      <p:ext uri="{BB962C8B-B14F-4D97-AF65-F5344CB8AC3E}">
        <p14:creationId xmlns:p14="http://schemas.microsoft.com/office/powerpoint/2010/main" val="3168078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lastly make sure we capture on all the thoughts as part of the project documentation. The approximations, the assumptions, the data wish list, the time it took to complete. Include any analysis follow-up work that you wanted to get to but didn’t have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and when the project gets picked up again, and a lot of projects do to refresh with updated data, or retrain predictive models. This way we can we can remember where we left off or can hand it off to another scientist in the future.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22</a:t>
            </a:fld>
            <a:endParaRPr lang="en-US"/>
          </a:p>
        </p:txBody>
      </p:sp>
    </p:spTree>
    <p:extLst>
      <p:ext uri="{BB962C8B-B14F-4D97-AF65-F5344CB8AC3E}">
        <p14:creationId xmlns:p14="http://schemas.microsoft.com/office/powerpoint/2010/main" val="3163105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aspect that really helps frame the type of problem analysis that you'll likely be performing in an environment is the culture. The data-driven culture and its overall capability.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It could be a fledgling culture just starting out. It could be a well-established and effective data driven culture. What I mean by culture is that it's really just the environment for group interactions, how decisions are made, how expectations are set, how people collaborate.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there's three groups that work together. The business group that makes business decisions. The analysis group that analyzes the data and helps provide insights. And the data group responsible for the data capturing and the data warehouse.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780441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understanding the business and analysis questions.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23</a:t>
            </a:fld>
            <a:endParaRPr lang="en-US"/>
          </a:p>
        </p:txBody>
      </p:sp>
    </p:spTree>
    <p:extLst>
      <p:ext uri="{BB962C8B-B14F-4D97-AF65-F5344CB8AC3E}">
        <p14:creationId xmlns:p14="http://schemas.microsoft.com/office/powerpoint/2010/main" val="213718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we have a problem scoped to our capabilities, the next step is data analysis. Let’s discuss some of the questions that are going to come up during the analysis that we'll want to work back and forth with the business and data groups.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I've grouped these into three categories, business, analysis, and data. We’ll talk about the first two here, and the data questions in the next topic.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Typically, I think it works best when you have data specific questions. “I am looking at this data right here and this is what I'm seeing. What do you think might be going on?” We will get to a specific data example shortly. For now, here are some generic equivalents.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start with business. Some of the questions I think about from the business side are “What is the relationship between this thing and that thing?” And for all business questions I'm not asking for a data specific or technical response. I'm really asking from a business perspective and expecting a business-level answer.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Back to the questions,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are the relationships between one thing and the other?”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happened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“What's changed?”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These are things where I might have found interesting data patterns, a spike that happened on a particular day or something happened that's out of the ordinary. So, I'm going to ask what what's going on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Is this product related to that product?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Were you running a marketing campaign?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business might know some information that would explain the data pattern of interest. Often, some business activity information such as this is not in your standard data sources. Instead they are in separate systems or offline spreadsheets. It might be difficult to connect those together.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Another question is “How much historical data is needed?” that's important for two reasons. The first is performance. The second is analytical patterns.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there's a large amount of data and takes a long time to process and analyze the data, I might start with a sample and try to get most of my analysis done more quickly and then run it using the larger complete dataset toward the end. But if I really don't need that historical data to answer the question then I won't use it. It just saves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second reason is whether there's been a big change from the business side. The business might say, “Oh yeah! Last year we changed all these things. It was completely different back then.” That can save a lot of time avoid chasing ‘known issues’.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24</a:t>
            </a:fld>
            <a:endParaRPr lang="en-US"/>
          </a:p>
        </p:txBody>
      </p:sp>
    </p:spTree>
    <p:extLst>
      <p:ext uri="{BB962C8B-B14F-4D97-AF65-F5344CB8AC3E}">
        <p14:creationId xmlns:p14="http://schemas.microsoft.com/office/powerpoint/2010/main" val="2874382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let me talk about business specific categorizations and terminology. The business users will often have their own terminology and custom categorizations.  The way they like to talk about their business is often different than the way the data is labelled in the data sources. The column names and those sorts of things, making sure we can translate from one to the other. A data dictionary of sorts.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want to make sure we are talking the same language as the business.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often an ongoing discovery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By the way, your analysis presentation may be much more impactful if you take the time to use business terminology instead of what comes with the data.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25</a:t>
            </a:fld>
            <a:endParaRPr lang="en-US"/>
          </a:p>
        </p:txBody>
      </p:sp>
    </p:spTree>
    <p:extLst>
      <p:ext uri="{BB962C8B-B14F-4D97-AF65-F5344CB8AC3E}">
        <p14:creationId xmlns:p14="http://schemas.microsoft.com/office/powerpoint/2010/main" val="1263390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analysis questions, things like, what are the interesting variables for this particular problem.</a:t>
            </a:r>
          </a:p>
          <a:p>
            <a:r>
              <a:rPr lang="en-US" sz="1200" kern="1200" dirty="0">
                <a:solidFill>
                  <a:schemeClr val="tx1"/>
                </a:solidFill>
                <a:effectLst/>
                <a:latin typeface="+mn-lt"/>
                <a:ea typeface="+mn-ea"/>
                <a:cs typeface="+mn-cs"/>
              </a:rPr>
              <a:t>In some predictive analytics scenarios, it may be desirable to let the machine learning algorithm look at all the columns and let it decide which columns are useful. For more descriptive analytics, it is often the data analyst that makes this determination.</a:t>
            </a:r>
          </a:p>
          <a:p>
            <a:r>
              <a:rPr lang="en-US" dirty="0"/>
              <a:t> </a:t>
            </a:r>
          </a:p>
        </p:txBody>
      </p:sp>
      <p:sp>
        <p:nvSpPr>
          <p:cNvPr id="4" name="Slide Number Placeholder 3"/>
          <p:cNvSpPr>
            <a:spLocks noGrp="1"/>
          </p:cNvSpPr>
          <p:nvPr>
            <p:ph type="sldNum" sz="quarter" idx="10"/>
          </p:nvPr>
        </p:nvSpPr>
        <p:spPr/>
        <p:txBody>
          <a:bodyPr/>
          <a:lstStyle/>
          <a:p>
            <a:fld id="{32F6FDBE-5672-4985-BD85-BF0EDA604403}" type="slidenum">
              <a:rPr lang="en-US" smtClean="0"/>
              <a:t>26</a:t>
            </a:fld>
            <a:endParaRPr lang="en-US"/>
          </a:p>
        </p:txBody>
      </p:sp>
    </p:spTree>
    <p:extLst>
      <p:ext uri="{BB962C8B-B14F-4D97-AF65-F5344CB8AC3E}">
        <p14:creationId xmlns:p14="http://schemas.microsoft.com/office/powerpoint/2010/main" val="1150619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collaborating with the data group on data analysis questions.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27</a:t>
            </a:fld>
            <a:endParaRPr lang="en-US"/>
          </a:p>
        </p:txBody>
      </p:sp>
    </p:spTree>
    <p:extLst>
      <p:ext uri="{BB962C8B-B14F-4D97-AF65-F5344CB8AC3E}">
        <p14:creationId xmlns:p14="http://schemas.microsoft.com/office/powerpoint/2010/main" val="2903836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we have a handle on the business and analysis questions, a third category of question is around the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data question that I get a lot is, “Can I trust the data?” and of course that is a difficult question to answer...so I am skeptical of any answer the data group gives to this question. I don’t even ask it anymore. Instead I ask something more specific like, “Are you aware of any data anomalies in the area of &lt;blah&gt;?” I get better responses from this. If you can build a good relationship with the data team, then you can get in on the inside communications of the issues. That might save you a lot of troubleshooting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Other common questions are: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can I find the data for &lt;x, y or z&gt;?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can I get access to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Is there any data missing that you are aware of?</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is the data being captured, exactly? This is helpful to understand timestamps in the data. What do they represent? Is this client or server time? What time zone? Is it the transaction start time, or completion time, or what?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Data specific versions of these questions come up quite naturally when starting the analysis.</a:t>
            </a:r>
          </a:p>
          <a:p>
            <a:endParaRPr lang="en-US" dirty="0"/>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28</a:t>
            </a:fld>
            <a:endParaRPr lang="en-US"/>
          </a:p>
        </p:txBody>
      </p:sp>
    </p:spTree>
    <p:extLst>
      <p:ext uri="{BB962C8B-B14F-4D97-AF65-F5344CB8AC3E}">
        <p14:creationId xmlns:p14="http://schemas.microsoft.com/office/powerpoint/2010/main" val="1994657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we have a handle on the business and analysis questions, a third category of question is around the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data question that I get a lot is, “Can I trust the data?” and of course that is a difficult question to answer...so I am skeptical of any answer the data group gives to this question. I don’t even ask it anymore. Instead I ask something more specific like, “Are you aware of any data anomalies in the area of &lt;blah&gt;?” I get better responses from this. If you can build a good relationship with the data team, then you can get in on the inside communications of the issues. That might save you a lot of troubleshooting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Other common questions are: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can I find the data for &lt;x, y or z&gt;?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can I get access to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Is there any data missing that you are aware of?</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is the data being captured, exactly? This is helpful to understand timestamps in the data. What do they represent? Is this client or server time? What time zone? Is it the transaction start time, or completion time, or what?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Data specific versions of these questions come up quite naturally when starting the analysis.</a:t>
            </a:r>
          </a:p>
          <a:p>
            <a:endParaRPr lang="en-US" dirty="0"/>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29</a:t>
            </a:fld>
            <a:endParaRPr lang="en-US"/>
          </a:p>
        </p:txBody>
      </p:sp>
    </p:spTree>
    <p:extLst>
      <p:ext uri="{BB962C8B-B14F-4D97-AF65-F5344CB8AC3E}">
        <p14:creationId xmlns:p14="http://schemas.microsoft.com/office/powerpoint/2010/main" val="4124614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we have a handle on the business and analysis questions, a third category of question is around the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data question that I get a lot is, “Can I trust the data?” and of course that is a difficult question to answer...so I am skeptical of any answer the data group gives to this question. I don’t even ask it anymore. Instead I ask something more specific like, “Are you aware of any data anomalies in the area of &lt;blah&gt;?” I get better responses from this. If you can build a good relationship with the data team, then you can get in on the inside communications of the issues. That might save you a lot of troubleshooting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Other common questions are: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 can I find the data for &lt;x, y or z&gt;?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can I get access to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Is there any data missing that you are aware of?</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How is the data being captured, exactly? This is helpful to understand timestamps in the data. What do they represent? Is this client or server time? What time zone? Is it the transaction start time, or completion time, or what?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Data specific versions of these questions come up quite naturally when starting the analysis.</a:t>
            </a:r>
          </a:p>
          <a:p>
            <a:endParaRPr lang="en-US" dirty="0"/>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30</a:t>
            </a:fld>
            <a:endParaRPr lang="en-US"/>
          </a:p>
        </p:txBody>
      </p:sp>
    </p:spTree>
    <p:extLst>
      <p:ext uri="{BB962C8B-B14F-4D97-AF65-F5344CB8AC3E}">
        <p14:creationId xmlns:p14="http://schemas.microsoft.com/office/powerpoint/2010/main" val="174275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looking at the capability maturity level of the business group, if they're just starting off, typically they'll be unfocused with unrealistically high expectations. They may have heard about the magic that data can provide the business. They might be thinking, “Hey, if I had the right data insights I'll be able transform my business tremendously.”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they might say, “Hey give me the insights that maximize profits.” So that's very unfocused, very high expectations, and certainly not aligned with the capabilities of the analysis and the data groups.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 the maturity level increases, the business’ expectations will become more focused and match the overall organizational capabilities. So, they'll start asking more focused questions like, “Give me the last 12 months of revenue by product line to inform a decision about marketing spend allocations.</a:t>
            </a:r>
          </a:p>
          <a:p>
            <a:r>
              <a:rPr lang="en-US" dirty="0"/>
              <a:t> </a:t>
            </a:r>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296697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analysis group, at the beginning maturity level, will typically be ad hoc reports, a lot of manual work with spreadsheets and interactive tools. The analysis tends to be simpler in the descriptive analytics area, counting things, summing, aggregating across different dimensions. Then it will start to move somewhat naturally into predictive analytics with trend lines, and up to more sophisticated machine learning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Optimization starts to become viable at this point. So, in addition to predicting what would happen, the solution would determine how to optimize to maximize that something. Maybe it is how much money to spend on each component of a marketing campaign (email, display ads, search keywords, etc.) to maximize user purchases.</a:t>
            </a:r>
          </a:p>
          <a:p>
            <a:r>
              <a:rPr lang="en-US" dirty="0"/>
              <a:t> </a:t>
            </a:r>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40727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group may start with low data quality stored in disparate systems. Typically, it is very difficult to join the data together across systems because they weren't intentionally planned to be integrated. The capability works its way up to something like a conformed data warehouse.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warehouse may do a good amount of data wrangling and cleaning making it easier for the analysis group. Often there's a self-service component so that the business users can access that data directly.</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93259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lastly think about what data driven capability level you want to be a part of, if you are thinking about your next job or project.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It only takes one or two key questions to quickly gauge the org’s level. Ask, “Can you give me a couple examples of recent insights?” Look for whether their answers revolve more about reporting, interactive dashboards, descriptive insights, or predictive models. </a:t>
            </a:r>
          </a:p>
          <a:p>
            <a:endParaRPr lang="en-US" dirty="0"/>
          </a:p>
          <a:p>
            <a:r>
              <a:rPr lang="en-US" sz="1200" kern="1200" dirty="0">
                <a:solidFill>
                  <a:schemeClr val="tx1"/>
                </a:solidFill>
                <a:effectLst/>
                <a:latin typeface="+mn-lt"/>
                <a:ea typeface="+mn-ea"/>
                <a:cs typeface="+mn-cs"/>
              </a:rPr>
              <a:t>Consider asking a second question if the answer indicates a lower org capability. “How's the source data for analysis structured or architected?” This will give me a sense of whether they have a data warehouse. You can drill in further with more questions if you wanted to get a deeper sense of what is meant by ‘data warehouse’.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6</a:t>
            </a:fld>
            <a:endParaRPr lang="en-US"/>
          </a:p>
        </p:txBody>
      </p:sp>
    </p:spTree>
    <p:extLst>
      <p:ext uri="{BB962C8B-B14F-4D97-AF65-F5344CB8AC3E}">
        <p14:creationId xmlns:p14="http://schemas.microsoft.com/office/powerpoint/2010/main" val="3071585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lastly think about what data driven capability level you want to be a part of, if you are thinking about your next job or project.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It only takes one or two key questions to quickly gauge the org’s level. Ask, “Can you give me a couple examples of recent insights?” Look for whether their answers revolve more about reporting, interactive dashboards, descriptive insights, or predictive models. </a:t>
            </a:r>
          </a:p>
          <a:p>
            <a:endParaRPr lang="en-US" dirty="0"/>
          </a:p>
          <a:p>
            <a:r>
              <a:rPr lang="en-US" sz="1200" kern="1200" dirty="0">
                <a:solidFill>
                  <a:schemeClr val="tx1"/>
                </a:solidFill>
                <a:effectLst/>
                <a:latin typeface="+mn-lt"/>
                <a:ea typeface="+mn-ea"/>
                <a:cs typeface="+mn-cs"/>
              </a:rPr>
              <a:t>Consider asking a second question if the answer indicates a lower org capability. “How's the source data for analysis structured or architected?” This will give me a sense of whether they have a data warehouse. You can drill in further with more questions if you wanted to get a deeper sense of what is meant by ‘data warehouse’.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7</a:t>
            </a:fld>
            <a:endParaRPr lang="en-US"/>
          </a:p>
        </p:txBody>
      </p:sp>
    </p:spTree>
    <p:extLst>
      <p:ext uri="{BB962C8B-B14F-4D97-AF65-F5344CB8AC3E}">
        <p14:creationId xmlns:p14="http://schemas.microsoft.com/office/powerpoint/2010/main" val="27589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incorporate translating business problems into analytical questions.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8</a:t>
            </a:fld>
            <a:endParaRPr lang="en-US"/>
          </a:p>
        </p:txBody>
      </p:sp>
    </p:spTree>
    <p:extLst>
      <p:ext uri="{BB962C8B-B14F-4D97-AF65-F5344CB8AC3E}">
        <p14:creationId xmlns:p14="http://schemas.microsoft.com/office/powerpoint/2010/main" val="1251226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step of data analysis process is all about understanding the business problem and translating that into analytical questions that can be connecting with data you will need to wrangle in order to get the answer or find a solution.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most critical piece to this is scoping the business problem. That is where you start from. The specifics are going to be, well, specific to a problem within a defined area of the business. For example, what features do customers value most, which ads are driving the most sales growth or why are margins down for a given product line?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we can talk about how we can guide the scoping of the business problem. It's going to be a bit different depending upon the organizational data capabilities and maturity. The expectations should match the capability of the org otherwise you will likely be overcommitting and have a tough time finding the answers or delivering the solution the business is expecting.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the beginning organizational capability level, typically I find the business problems are too general. They are too far reaching for the capability of the organization. So, if they ask for something like “Maximize profits” or “Calculate the lifetime value of my customers”, run out of the room quickly. It is too advanced for the org’s capabilities right now. In those cases, first walk back into the room and start moving the scope from general optimization to a more specific focused descriptive solution. A way to do this, is to ask the business for a specific decision they're trying to make.  Then have them describe what kind of data, what sort of report, or charts they want to see to help them inform that decision.  As they describe it, say, a monthly sales report, it is something we can act on. Again, that's partly because we're really starting with the basics in terms of our capability level.</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10</a:t>
            </a:fld>
            <a:endParaRPr lang="en-US"/>
          </a:p>
        </p:txBody>
      </p:sp>
    </p:spTree>
    <p:extLst>
      <p:ext uri="{BB962C8B-B14F-4D97-AF65-F5344CB8AC3E}">
        <p14:creationId xmlns:p14="http://schemas.microsoft.com/office/powerpoint/2010/main" val="421777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5.xml"/><Relationship Id="rId6" Type="http://schemas.openxmlformats.org/officeDocument/2006/relationships/image" Target="../media/image2.emf"/><Relationship Id="rId5" Type="http://schemas.openxmlformats.org/officeDocument/2006/relationships/image" Target="../media/image7.emf"/><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8.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3.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4.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5.xml"/><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6.xml"/><Relationship Id="rId4" Type="http://schemas.openxmlformats.org/officeDocument/2006/relationships/image" Target="../media/image6.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6.xml"/><Relationship Id="rId1" Type="http://schemas.openxmlformats.org/officeDocument/2006/relationships/tags" Target="../tags/tag18.xml"/><Relationship Id="rId5" Type="http://schemas.openxmlformats.org/officeDocument/2006/relationships/image" Target="../media/image5.emf"/><Relationship Id="rId4" Type="http://schemas.openxmlformats.org/officeDocument/2006/relationships/image" Target="../media/image9.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6.xml"/><Relationship Id="rId1" Type="http://schemas.openxmlformats.org/officeDocument/2006/relationships/tags" Target="../tags/tag19.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70505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userDrawn="1"/>
        </p:nvPicPr>
        <p:blipFill>
          <a:blip r:embed="rId2"/>
          <a:stretch>
            <a:fillRect/>
          </a:stretch>
        </p:blipFill>
        <p:spPr>
          <a:xfrm>
            <a:off x="779463" y="3906513"/>
            <a:ext cx="1600200" cy="116417"/>
          </a:xfrm>
          <a:prstGeom prst="rect">
            <a:avLst/>
          </a:prstGeom>
        </p:spPr>
      </p:pic>
      <p:pic>
        <p:nvPicPr>
          <p:cNvPr id="4" name="Picture 3"/>
          <p:cNvPicPr>
            <a:picLocks noChangeAspect="1"/>
          </p:cNvPicPr>
          <p:nvPr userDrawn="1"/>
        </p:nvPicPr>
        <p:blipFill>
          <a:blip r:embed="rId3"/>
          <a:stretch>
            <a:fillRect/>
          </a:stretch>
        </p:blipFill>
        <p:spPr>
          <a:xfrm>
            <a:off x="7790289" y="4738970"/>
            <a:ext cx="1371600" cy="772583"/>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70505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3906513"/>
            <a:ext cx="1600200" cy="116417"/>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pic>
        <p:nvPicPr>
          <p:cNvPr id="8" name="Picture 7"/>
          <p:cNvPicPr>
            <a:picLocks noChangeAspect="1"/>
          </p:cNvPicPr>
          <p:nvPr userDrawn="1"/>
        </p:nvPicPr>
        <p:blipFill>
          <a:blip r:embed="rId3"/>
          <a:stretch>
            <a:fillRect/>
          </a:stretch>
        </p:blipFill>
        <p:spPr>
          <a:xfrm>
            <a:off x="779463" y="3906513"/>
            <a:ext cx="1600200" cy="116417"/>
          </a:xfrm>
          <a:prstGeom prst="rect">
            <a:avLst/>
          </a:prstGeom>
        </p:spPr>
      </p:pic>
      <p:pic>
        <p:nvPicPr>
          <p:cNvPr id="9" name="Picture 8"/>
          <p:cNvPicPr>
            <a:picLocks noChangeAspect="1"/>
          </p:cNvPicPr>
          <p:nvPr userDrawn="1"/>
        </p:nvPicPr>
        <p:blipFill>
          <a:blip r:embed="rId4"/>
          <a:stretch>
            <a:fillRect/>
          </a:stretch>
        </p:blipFill>
        <p:spPr>
          <a:xfrm>
            <a:off x="7790289" y="4738970"/>
            <a:ext cx="1371600" cy="772583"/>
          </a:xfrm>
          <a:prstGeom prst="rect">
            <a:avLst/>
          </a:prstGeom>
        </p:spPr>
      </p:pic>
      <p:pic>
        <p:nvPicPr>
          <p:cNvPr id="11" name="Picture 10"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1129950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0" y="167640"/>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0" y="1784866"/>
            <a:ext cx="8594551" cy="3015734"/>
          </a:xfrm>
          <a:prstGeom prst="rect">
            <a:avLst/>
          </a:prstGeom>
        </p:spPr>
        <p:txBody>
          <a:bodyPr/>
          <a:lstStyle>
            <a:lvl1pPr marL="0" indent="0">
              <a:lnSpc>
                <a:spcPct val="114000"/>
              </a:lnSpc>
              <a:spcBef>
                <a:spcPts val="6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600"/>
              </a:spcBef>
              <a:defRPr sz="3200" b="0" i="0" baseline="0">
                <a:solidFill>
                  <a:schemeClr val="accent4">
                    <a:lumMod val="10000"/>
                  </a:schemeClr>
                </a:solidFill>
                <a:latin typeface="Open Sans Light"/>
                <a:cs typeface="Open Sans Light"/>
              </a:defRPr>
            </a:lvl2pPr>
            <a:lvl3pPr marL="952462" indent="-190492">
              <a:lnSpc>
                <a:spcPct val="114000"/>
              </a:lnSpc>
              <a:spcBef>
                <a:spcPts val="6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600"/>
              </a:spcBef>
              <a:defRPr sz="3200" b="0" i="0" baseline="0">
                <a:solidFill>
                  <a:schemeClr val="accent4">
                    <a:lumMod val="10000"/>
                  </a:schemeClr>
                </a:solidFill>
                <a:latin typeface="Open Sans Light"/>
                <a:cs typeface="Open Sans Light"/>
              </a:defRPr>
            </a:lvl4pPr>
            <a:lvl5pPr marL="1714431" indent="-190492">
              <a:lnSpc>
                <a:spcPct val="114000"/>
              </a:lnSpc>
              <a:spcBef>
                <a:spcPts val="6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59"/>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pic>
        <p:nvPicPr>
          <p:cNvPr id="9" name="Picture 8"/>
          <p:cNvPicPr>
            <a:picLocks noChangeAspect="1"/>
          </p:cNvPicPr>
          <p:nvPr userDrawn="1"/>
        </p:nvPicPr>
        <p:blipFill>
          <a:blip r:embed="rId3"/>
          <a:stretch>
            <a:fillRect/>
          </a:stretch>
        </p:blipFill>
        <p:spPr>
          <a:xfrm>
            <a:off x="766764" y="1136257"/>
            <a:ext cx="1103781" cy="80302"/>
          </a:xfrm>
          <a:prstGeom prst="rect">
            <a:avLst/>
          </a:prstGeom>
        </p:spPr>
      </p:pic>
      <p:pic>
        <p:nvPicPr>
          <p:cNvPr id="10" name="Picture 9"/>
          <p:cNvPicPr>
            <a:picLocks noChangeAspect="1"/>
          </p:cNvPicPr>
          <p:nvPr userDrawn="1"/>
        </p:nvPicPr>
        <p:blipFill>
          <a:blip r:embed="rId6"/>
          <a:stretch>
            <a:fillRect/>
          </a:stretch>
        </p:blipFill>
        <p:spPr>
          <a:xfrm>
            <a:off x="7790289" y="4738970"/>
            <a:ext cx="1371600" cy="772583"/>
          </a:xfrm>
          <a:prstGeom prst="rect">
            <a:avLst/>
          </a:prstGeom>
        </p:spPr>
      </p:pic>
      <p:pic>
        <p:nvPicPr>
          <p:cNvPr id="11" name="Picture 10"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38278712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0" y="228600"/>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0" y="1216559"/>
            <a:ext cx="8558335" cy="3522411"/>
          </a:xfrm>
          <a:prstGeom prst="rect">
            <a:avLst/>
          </a:prstGeom>
        </p:spPr>
        <p:txBody>
          <a:bodyPr/>
          <a:lstStyle>
            <a:lvl1pPr marL="0" indent="0">
              <a:lnSpc>
                <a:spcPct val="114000"/>
              </a:lnSpc>
              <a:spcBef>
                <a:spcPts val="6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600"/>
              </a:spcBef>
              <a:defRPr sz="3200" b="0" i="0" baseline="0">
                <a:solidFill>
                  <a:schemeClr val="accent4">
                    <a:lumMod val="10000"/>
                  </a:schemeClr>
                </a:solidFill>
                <a:latin typeface="Open Sans Light"/>
                <a:cs typeface="Open Sans Light"/>
              </a:defRPr>
            </a:lvl2pPr>
            <a:lvl3pPr marL="952462" indent="-190492">
              <a:lnSpc>
                <a:spcPct val="114000"/>
              </a:lnSpc>
              <a:spcBef>
                <a:spcPts val="6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600"/>
              </a:spcBef>
              <a:defRPr sz="3200" b="0" i="0" baseline="0">
                <a:solidFill>
                  <a:schemeClr val="accent4">
                    <a:lumMod val="10000"/>
                  </a:schemeClr>
                </a:solidFill>
                <a:latin typeface="Open Sans Light"/>
                <a:cs typeface="Open Sans Light"/>
              </a:defRPr>
            </a:lvl4pPr>
            <a:lvl5pPr marL="1714431" indent="-190492">
              <a:lnSpc>
                <a:spcPct val="114000"/>
              </a:lnSpc>
              <a:spcBef>
                <a:spcPts val="6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136257"/>
            <a:ext cx="1103781" cy="80302"/>
          </a:xfrm>
          <a:prstGeom prst="rect">
            <a:avLst/>
          </a:prstGeom>
        </p:spPr>
      </p:pic>
      <p:pic>
        <p:nvPicPr>
          <p:cNvPr id="10" name="Picture 9"/>
          <p:cNvPicPr>
            <a:picLocks noChangeAspect="1"/>
          </p:cNvPicPr>
          <p:nvPr/>
        </p:nvPicPr>
        <p:blipFill>
          <a:blip r:embed="rId4"/>
          <a:stretch>
            <a:fillRect/>
          </a:stretch>
        </p:blipFill>
        <p:spPr>
          <a:xfrm>
            <a:off x="7790289" y="4738970"/>
            <a:ext cx="1371600" cy="772583"/>
          </a:xfrm>
          <a:prstGeom prst="rect">
            <a:avLst/>
          </a:prstGeom>
        </p:spPr>
      </p:pic>
      <p:pic>
        <p:nvPicPr>
          <p:cNvPr id="8" name="Picture 7"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9" name="Picture 8"/>
          <p:cNvPicPr>
            <a:picLocks noChangeAspect="1"/>
          </p:cNvPicPr>
          <p:nvPr userDrawn="1"/>
        </p:nvPicPr>
        <p:blipFill>
          <a:blip r:embed="rId3"/>
          <a:stretch>
            <a:fillRect/>
          </a:stretch>
        </p:blipFill>
        <p:spPr>
          <a:xfrm>
            <a:off x="766764" y="1136257"/>
            <a:ext cx="1103781" cy="80302"/>
          </a:xfrm>
          <a:prstGeom prst="rect">
            <a:avLst/>
          </a:prstGeom>
        </p:spPr>
      </p:pic>
      <p:pic>
        <p:nvPicPr>
          <p:cNvPr id="11" name="Picture 10"/>
          <p:cNvPicPr>
            <a:picLocks noChangeAspect="1"/>
          </p:cNvPicPr>
          <p:nvPr userDrawn="1"/>
        </p:nvPicPr>
        <p:blipFill>
          <a:blip r:embed="rId4"/>
          <a:stretch>
            <a:fillRect/>
          </a:stretch>
        </p:blipFill>
        <p:spPr>
          <a:xfrm>
            <a:off x="7790289" y="4738970"/>
            <a:ext cx="1371600" cy="772583"/>
          </a:xfrm>
          <a:prstGeom prst="rect">
            <a:avLst/>
          </a:prstGeom>
        </p:spPr>
      </p:pic>
      <p:pic>
        <p:nvPicPr>
          <p:cNvPr id="12" name="Picture 11"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908460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0" y="1447271"/>
            <a:ext cx="8506461" cy="3047213"/>
          </a:xfrm>
          <a:prstGeom prst="rect">
            <a:avLst/>
          </a:prstGeom>
        </p:spPr>
        <p:txBody>
          <a:bodyPr>
            <a:normAutofit/>
          </a:bodyPr>
          <a:lstStyle>
            <a:lvl1pPr marL="0" indent="0">
              <a:buNone/>
              <a:defRPr sz="20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0" y="205740"/>
            <a:ext cx="8673539" cy="997045"/>
          </a:xfrm>
          <a:prstGeom prst="rect">
            <a:avLst/>
          </a:prstGeom>
        </p:spPr>
        <p:txBody>
          <a:bodyPr anchor="ctr">
            <a:noAutofit/>
          </a:bodyPr>
          <a:lstStyle>
            <a:lvl1pPr marL="0" indent="0">
              <a:lnSpc>
                <a:spcPct val="90000"/>
              </a:lnSpc>
              <a:buNone/>
              <a:defRPr sz="32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17" name="Picture 16"/>
          <p:cNvPicPr>
            <a:picLocks noChangeAspect="1"/>
          </p:cNvPicPr>
          <p:nvPr/>
        </p:nvPicPr>
        <p:blipFill>
          <a:blip r:embed="rId3"/>
          <a:stretch>
            <a:fillRect/>
          </a:stretch>
        </p:blipFill>
        <p:spPr>
          <a:xfrm>
            <a:off x="766764" y="1136257"/>
            <a:ext cx="1103781" cy="80302"/>
          </a:xfrm>
          <a:prstGeom prst="rect">
            <a:avLst/>
          </a:prstGeom>
        </p:spPr>
      </p:pic>
      <p:pic>
        <p:nvPicPr>
          <p:cNvPr id="7" name="Picture 6"/>
          <p:cNvPicPr>
            <a:picLocks noChangeAspect="1"/>
          </p:cNvPicPr>
          <p:nvPr/>
        </p:nvPicPr>
        <p:blipFill>
          <a:blip r:embed="rId4"/>
          <a:stretch>
            <a:fillRect/>
          </a:stretch>
        </p:blipFill>
        <p:spPr>
          <a:xfrm>
            <a:off x="7790289" y="4738970"/>
            <a:ext cx="1371600" cy="772583"/>
          </a:xfrm>
          <a:prstGeom prst="rect">
            <a:avLst/>
          </a:prstGeom>
        </p:spPr>
      </p:pic>
      <p:pic>
        <p:nvPicPr>
          <p:cNvPr id="6" name="Picture 5"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8" name="Picture 7"/>
          <p:cNvPicPr>
            <a:picLocks noChangeAspect="1"/>
          </p:cNvPicPr>
          <p:nvPr userDrawn="1"/>
        </p:nvPicPr>
        <p:blipFill>
          <a:blip r:embed="rId3"/>
          <a:stretch>
            <a:fillRect/>
          </a:stretch>
        </p:blipFill>
        <p:spPr>
          <a:xfrm>
            <a:off x="766764" y="1136257"/>
            <a:ext cx="1103781" cy="80302"/>
          </a:xfrm>
          <a:prstGeom prst="rect">
            <a:avLst/>
          </a:prstGeom>
        </p:spPr>
      </p:pic>
      <p:pic>
        <p:nvPicPr>
          <p:cNvPr id="9" name="Picture 8"/>
          <p:cNvPicPr>
            <a:picLocks noChangeAspect="1"/>
          </p:cNvPicPr>
          <p:nvPr userDrawn="1"/>
        </p:nvPicPr>
        <p:blipFill>
          <a:blip r:embed="rId4"/>
          <a:stretch>
            <a:fillRect/>
          </a:stretch>
        </p:blipFill>
        <p:spPr>
          <a:xfrm>
            <a:off x="7790289" y="4738970"/>
            <a:ext cx="1371600" cy="772583"/>
          </a:xfrm>
          <a:prstGeom prst="rect">
            <a:avLst/>
          </a:prstGeom>
        </p:spPr>
      </p:pic>
      <p:pic>
        <p:nvPicPr>
          <p:cNvPr id="10" name="Picture 9"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12710053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0" y="205740"/>
            <a:ext cx="8673539" cy="997045"/>
          </a:xfrm>
          <a:prstGeom prst="rect">
            <a:avLst/>
          </a:prstGeom>
        </p:spPr>
        <p:txBody>
          <a:bodyPr anchor="ctr">
            <a:noAutofit/>
          </a:bodyPr>
          <a:lstStyle>
            <a:lvl1pPr marL="0" indent="0">
              <a:lnSpc>
                <a:spcPct val="90000"/>
              </a:lnSpc>
              <a:buNone/>
              <a:defRPr sz="32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spTree>
    <p:custDataLst>
      <p:tags r:id="rId1"/>
    </p:custDataLst>
    <p:extLst>
      <p:ext uri="{BB962C8B-B14F-4D97-AF65-F5344CB8AC3E}">
        <p14:creationId xmlns:p14="http://schemas.microsoft.com/office/powerpoint/2010/main" val="25647659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7039888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5000">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6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32915228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54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4000">
                <a:latin typeface="Uni Sans Regular" panose="00000500000000000000" pitchFamily="50" charset="0"/>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34669602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4" name="Picture 3"/>
          <p:cNvPicPr>
            <a:picLocks noChangeAspect="1"/>
          </p:cNvPicPr>
          <p:nvPr userDrawn="1"/>
        </p:nvPicPr>
        <p:blipFill>
          <a:blip r:embed="rId2"/>
          <a:stretch>
            <a:fillRect/>
          </a:stretch>
        </p:blipFill>
        <p:spPr>
          <a:xfrm>
            <a:off x="7772400" y="4738970"/>
            <a:ext cx="1371600" cy="772583"/>
          </a:xfrm>
          <a:prstGeom prst="rect">
            <a:avLst/>
          </a:prstGeom>
        </p:spPr>
      </p:pic>
      <p:pic>
        <p:nvPicPr>
          <p:cNvPr id="6" name="Picture 5"/>
          <p:cNvPicPr>
            <a:picLocks noChangeAspect="1"/>
          </p:cNvPicPr>
          <p:nvPr userDrawn="1"/>
        </p:nvPicPr>
        <p:blipFill>
          <a:blip r:embed="rId3"/>
          <a:stretch>
            <a:fillRect/>
          </a:stretch>
        </p:blipFill>
        <p:spPr>
          <a:xfrm>
            <a:off x="779463" y="3920000"/>
            <a:ext cx="1600200" cy="116417"/>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30856298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2"/>
          <a:stretch>
            <a:fillRect/>
          </a:stretch>
        </p:blipFill>
        <p:spPr>
          <a:xfrm>
            <a:off x="7772400" y="4738970"/>
            <a:ext cx="1371600" cy="772583"/>
          </a:xfrm>
          <a:prstGeom prst="rect">
            <a:avLst/>
          </a:prstGeom>
        </p:spPr>
      </p:pic>
      <p:pic>
        <p:nvPicPr>
          <p:cNvPr id="6" name="Picture 5"/>
          <p:cNvPicPr>
            <a:picLocks noChangeAspect="1"/>
          </p:cNvPicPr>
          <p:nvPr/>
        </p:nvPicPr>
        <p:blipFill>
          <a:blip r:embed="rId3"/>
          <a:stretch>
            <a:fillRect/>
          </a:stretch>
        </p:blipFill>
        <p:spPr>
          <a:xfrm>
            <a:off x="779463" y="3920000"/>
            <a:ext cx="1600200" cy="116417"/>
          </a:xfrm>
          <a:prstGeom prst="rect">
            <a:avLst/>
          </a:prstGeom>
        </p:spPr>
      </p:pic>
      <p:pic>
        <p:nvPicPr>
          <p:cNvPr id="7" name="Picture 6" descr="AngleBackground_gold_RGB.png"/>
          <p:cNvPicPr>
            <a:picLocks noChangeAspect="1"/>
          </p:cNvPicPr>
          <p:nvPr/>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419179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1933534"/>
            <a:ext cx="8197114" cy="2598218"/>
          </a:xfrm>
          <a:prstGeom prst="rect">
            <a:avLst/>
          </a:prstGeom>
        </p:spPr>
        <p:txBody>
          <a:bodyPr/>
          <a:lstStyle>
            <a:lvl1pPr marL="285739" indent="-285739">
              <a:buFont typeface="Lucida Grande"/>
              <a:buChar char="&gt;"/>
              <a:defRPr sz="2000" b="0" i="0" baseline="0">
                <a:solidFill>
                  <a:schemeClr val="tx2"/>
                </a:solidFill>
                <a:latin typeface="Open Sans Light"/>
                <a:cs typeface="Open Sans Light"/>
              </a:defRPr>
            </a:lvl1pPr>
            <a:lvl2pPr>
              <a:defRPr sz="1667" b="0" i="0" baseline="0">
                <a:solidFill>
                  <a:schemeClr val="tx2"/>
                </a:solidFill>
                <a:latin typeface="Open Sans Light"/>
                <a:cs typeface="Open Sans Light"/>
              </a:defRPr>
            </a:lvl2pPr>
            <a:lvl3pPr marL="952462" indent="-190492">
              <a:buSzPct val="100000"/>
              <a:buFont typeface="Lucida Grande"/>
              <a:buChar char="&gt;"/>
              <a:defRPr sz="1500" b="0" i="0" baseline="0">
                <a:solidFill>
                  <a:schemeClr val="tx2"/>
                </a:solidFill>
                <a:latin typeface="Open Sans Light"/>
                <a:cs typeface="Open Sans Light"/>
              </a:defRPr>
            </a:lvl3pPr>
            <a:lvl4pPr>
              <a:defRPr sz="1333" b="0" i="0" baseline="0">
                <a:solidFill>
                  <a:schemeClr val="tx2"/>
                </a:solidFill>
                <a:latin typeface="Open Sans Light"/>
                <a:cs typeface="Open Sans Light"/>
              </a:defRPr>
            </a:lvl4pPr>
            <a:lvl5pPr marL="1714431" indent="-190492">
              <a:buFont typeface="Lucida Grande"/>
              <a:buChar char="&gt;"/>
              <a:defRPr sz="1167" b="0" i="0" baseline="0">
                <a:solidFill>
                  <a:schemeClr val="tx2"/>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5" name="Picture 4"/>
          <p:cNvPicPr>
            <a:picLocks noChangeAspect="1"/>
          </p:cNvPicPr>
          <p:nvPr userDrawn="1"/>
        </p:nvPicPr>
        <p:blipFill>
          <a:blip r:embed="rId2"/>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671757" y="1442223"/>
            <a:ext cx="8184662" cy="342643"/>
          </a:xfrm>
          <a:prstGeom prst="rect">
            <a:avLst/>
          </a:prstGeom>
        </p:spPr>
        <p:txBody>
          <a:bodyPr>
            <a:noAutofit/>
          </a:bodyPr>
          <a:lstStyle>
            <a:lvl1pPr marL="0" indent="0">
              <a:lnSpc>
                <a:spcPct val="90000"/>
              </a:lnSpc>
              <a:buNone/>
              <a:defRPr sz="20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p:cNvPicPr>
            <a:picLocks noChangeAspect="1"/>
          </p:cNvPicPr>
          <p:nvPr userDrawn="1"/>
        </p:nvPicPr>
        <p:blipFill>
          <a:blip r:embed="rId3"/>
          <a:stretch>
            <a:fillRect/>
          </a:stretch>
        </p:blipFill>
        <p:spPr>
          <a:xfrm>
            <a:off x="7790289" y="4738970"/>
            <a:ext cx="1371600" cy="772583"/>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1933532"/>
            <a:ext cx="8197114" cy="3175072"/>
          </a:xfrm>
          <a:prstGeom prst="rect">
            <a:avLst/>
          </a:prstGeom>
        </p:spPr>
        <p:txBody>
          <a:bodyPr/>
          <a:lstStyle>
            <a:lvl1pPr marL="285739" indent="-285739">
              <a:buFont typeface="Lucida Grande"/>
              <a:buChar char="&gt;"/>
              <a:defRPr sz="2000" b="0" i="0" baseline="0">
                <a:solidFill>
                  <a:schemeClr val="accent1"/>
                </a:solidFill>
                <a:latin typeface="Open Sans Light"/>
                <a:cs typeface="Open Sans Light"/>
              </a:defRPr>
            </a:lvl1pPr>
            <a:lvl2pPr>
              <a:defRPr sz="1667" b="0" i="0" baseline="0">
                <a:solidFill>
                  <a:schemeClr val="accent1"/>
                </a:solidFill>
                <a:latin typeface="Open Sans Light"/>
                <a:cs typeface="Open Sans Light"/>
              </a:defRPr>
            </a:lvl2pPr>
            <a:lvl3pPr marL="952462" indent="-190492">
              <a:buSzPct val="100000"/>
              <a:buFont typeface="Lucida Grande"/>
              <a:buChar char="&gt;"/>
              <a:defRPr sz="1500" b="0" i="0" baseline="0">
                <a:solidFill>
                  <a:schemeClr val="accent1"/>
                </a:solidFill>
                <a:latin typeface="Open Sans Light"/>
                <a:cs typeface="Open Sans Light"/>
              </a:defRPr>
            </a:lvl3pPr>
            <a:lvl4pPr>
              <a:defRPr sz="1333" b="0" i="0" baseline="0">
                <a:solidFill>
                  <a:schemeClr val="accent1"/>
                </a:solidFill>
                <a:latin typeface="Open Sans Light"/>
                <a:cs typeface="Open Sans Light"/>
              </a:defRPr>
            </a:lvl4pPr>
            <a:lvl5pPr marL="1714431" indent="-190492">
              <a:buFont typeface="Lucida Grande"/>
              <a:buChar char="&gt;"/>
              <a:defRPr sz="1167" b="0" i="0" baseline="0">
                <a:solidFill>
                  <a:schemeClr val="accent1"/>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sp>
        <p:nvSpPr>
          <p:cNvPr id="6" name="Text Placeholder 5"/>
          <p:cNvSpPr>
            <a:spLocks noGrp="1"/>
          </p:cNvSpPr>
          <p:nvPr>
            <p:ph type="body" sz="quarter" idx="12" hasCustomPrompt="1"/>
          </p:nvPr>
        </p:nvSpPr>
        <p:spPr>
          <a:xfrm>
            <a:off x="671757" y="1442223"/>
            <a:ext cx="8184662" cy="342643"/>
          </a:xfrm>
          <a:prstGeom prst="rect">
            <a:avLst/>
          </a:prstGeom>
        </p:spPr>
        <p:txBody>
          <a:bodyPr>
            <a:noAutofit/>
          </a:bodyPr>
          <a:lstStyle>
            <a:lvl1pPr marL="0" indent="0">
              <a:lnSpc>
                <a:spcPct val="90000"/>
              </a:lnSpc>
              <a:buNone/>
              <a:defRPr sz="20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2"/>
          <a:stretch>
            <a:fillRect/>
          </a:stretch>
        </p:blipFill>
        <p:spPr>
          <a:xfrm>
            <a:off x="766764" y="1137003"/>
            <a:ext cx="1103781" cy="80301"/>
          </a:xfrm>
          <a:prstGeom prst="rect">
            <a:avLst/>
          </a:prstGeom>
        </p:spPr>
      </p:pic>
      <p:pic>
        <p:nvPicPr>
          <p:cNvPr id="9" name="Picture 8"/>
          <p:cNvPicPr>
            <a:picLocks noChangeAspect="1"/>
          </p:cNvPicPr>
          <p:nvPr/>
        </p:nvPicPr>
        <p:blipFill>
          <a:blip r:embed="rId3"/>
          <a:stretch>
            <a:fillRect/>
          </a:stretch>
        </p:blipFill>
        <p:spPr>
          <a:xfrm>
            <a:off x="7772400" y="4738970"/>
            <a:ext cx="1371600" cy="772583"/>
          </a:xfrm>
          <a:prstGeom prst="rect">
            <a:avLst/>
          </a:prstGeom>
        </p:spPr>
      </p:pic>
      <p:pic>
        <p:nvPicPr>
          <p:cNvPr id="8" name="Picture 7" descr="AngleBackground_gold_RGB.png"/>
          <p:cNvPicPr>
            <a:picLocks noChangeAspect="1"/>
          </p:cNvPicPr>
          <p:nvPr/>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2984273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447271"/>
            <a:ext cx="8196210" cy="3346248"/>
          </a:xfrm>
          <a:prstGeom prst="rect">
            <a:avLst/>
          </a:prstGeom>
        </p:spPr>
        <p:txBody>
          <a:bodyPr/>
          <a:lstStyle>
            <a:lvl1pPr marL="285739" indent="-285739">
              <a:buFont typeface="Lucida Grande"/>
              <a:buChar char="&gt;"/>
              <a:defRPr sz="2000" b="0" i="0" baseline="0">
                <a:solidFill>
                  <a:srgbClr val="33006F"/>
                </a:solidFill>
                <a:latin typeface="Open Sans Light"/>
                <a:cs typeface="Open Sans Light"/>
              </a:defRPr>
            </a:lvl1pPr>
            <a:lvl2pPr>
              <a:defRPr sz="1667" b="0" i="0" baseline="0">
                <a:solidFill>
                  <a:srgbClr val="33006F"/>
                </a:solidFill>
                <a:latin typeface="Open Sans Light"/>
                <a:cs typeface="Open Sans Light"/>
              </a:defRPr>
            </a:lvl2pPr>
            <a:lvl3pPr marL="952462" indent="-190492">
              <a:buSzPct val="100000"/>
              <a:buFont typeface="Lucida Grande"/>
              <a:buChar char="&gt;"/>
              <a:defRPr sz="1500" b="0" i="0" baseline="0">
                <a:solidFill>
                  <a:srgbClr val="33006F"/>
                </a:solidFill>
                <a:latin typeface="Open Sans Light"/>
                <a:cs typeface="Open Sans Light"/>
              </a:defRPr>
            </a:lvl3pPr>
            <a:lvl4pPr>
              <a:defRPr sz="1333" b="0" i="0" baseline="0">
                <a:solidFill>
                  <a:srgbClr val="33006F"/>
                </a:solidFill>
                <a:latin typeface="Open Sans Light"/>
                <a:cs typeface="Open Sans Light"/>
              </a:defRPr>
            </a:lvl4pPr>
            <a:lvl5pPr marL="1714431" indent="-190492">
              <a:buFont typeface="Lucida Grande"/>
              <a:buChar char="&gt;"/>
              <a:defRPr sz="1167" b="0" i="0" baseline="0">
                <a:solidFill>
                  <a:srgbClr val="33006F"/>
                </a:solidFill>
                <a:latin typeface="Open Sans Light"/>
                <a:cs typeface="Open Sans Light"/>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p:cNvPicPr>
            <a:picLocks noChangeAspect="1"/>
          </p:cNvPicPr>
          <p:nvPr/>
        </p:nvPicPr>
        <p:blipFill>
          <a:blip r:embed="rId2"/>
          <a:stretch>
            <a:fillRect/>
          </a:stretch>
        </p:blipFill>
        <p:spPr>
          <a:xfrm>
            <a:off x="766764" y="1137003"/>
            <a:ext cx="1103781" cy="80301"/>
          </a:xfrm>
          <a:prstGeom prst="rect">
            <a:avLst/>
          </a:prstGeom>
        </p:spPr>
      </p:pic>
      <p:pic>
        <p:nvPicPr>
          <p:cNvPr id="10" name="Picture 9"/>
          <p:cNvPicPr>
            <a:picLocks noChangeAspect="1"/>
          </p:cNvPicPr>
          <p:nvPr/>
        </p:nvPicPr>
        <p:blipFill>
          <a:blip r:embed="rId3"/>
          <a:stretch>
            <a:fillRect/>
          </a:stretch>
        </p:blipFill>
        <p:spPr>
          <a:xfrm>
            <a:off x="7772400" y="4738970"/>
            <a:ext cx="1371600" cy="772583"/>
          </a:xfrm>
          <a:prstGeom prst="rect">
            <a:avLst/>
          </a:prstGeom>
        </p:spPr>
      </p:pic>
      <p:pic>
        <p:nvPicPr>
          <p:cNvPr id="7" name="Picture 6" descr="AngleBackground_gold_RGB.png"/>
          <p:cNvPicPr>
            <a:picLocks noChangeAspect="1"/>
          </p:cNvPicPr>
          <p:nvPr/>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19827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4" y="1447271"/>
            <a:ext cx="8021637" cy="3693583"/>
          </a:xfrm>
          <a:prstGeom prst="rect">
            <a:avLst/>
          </a:prstGeom>
        </p:spPr>
        <p:txBody>
          <a:bodyPr>
            <a:normAutofit/>
          </a:bodyPr>
          <a:lstStyle>
            <a:lvl1pPr marL="0" indent="0">
              <a:buNone/>
              <a:defRPr sz="20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2"/>
          <a:stretch>
            <a:fillRect/>
          </a:stretch>
        </p:blipFill>
        <p:spPr>
          <a:xfrm>
            <a:off x="766764" y="1137003"/>
            <a:ext cx="1103781" cy="80301"/>
          </a:xfrm>
          <a:prstGeom prst="rect">
            <a:avLst/>
          </a:prstGeom>
        </p:spPr>
      </p:pic>
      <p:pic>
        <p:nvPicPr>
          <p:cNvPr id="8" name="Picture 7"/>
          <p:cNvPicPr>
            <a:picLocks noChangeAspect="1"/>
          </p:cNvPicPr>
          <p:nvPr/>
        </p:nvPicPr>
        <p:blipFill>
          <a:blip r:embed="rId3"/>
          <a:stretch>
            <a:fillRect/>
          </a:stretch>
        </p:blipFill>
        <p:spPr>
          <a:xfrm>
            <a:off x="7772400" y="4738970"/>
            <a:ext cx="1371600" cy="772583"/>
          </a:xfrm>
          <a:prstGeom prst="rect">
            <a:avLst/>
          </a:prstGeom>
        </p:spPr>
      </p:pic>
      <p:pic>
        <p:nvPicPr>
          <p:cNvPr id="6" name="Picture 5" descr="AngleBackground_gold_RGB.png"/>
          <p:cNvPicPr>
            <a:picLocks noChangeAspect="1"/>
          </p:cNvPicPr>
          <p:nvPr/>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1152386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5000">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6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3011599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7" y="1110187"/>
            <a:ext cx="6972300" cy="2201463"/>
          </a:xfrm>
          <a:prstGeom prst="rect">
            <a:avLst/>
          </a:prstGeom>
          <a:ln>
            <a:noFill/>
          </a:ln>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311650"/>
            <a:ext cx="1600200" cy="116417"/>
          </a:xfrm>
          <a:prstGeom prst="rect">
            <a:avLst/>
          </a:prstGeom>
        </p:spPr>
      </p:pic>
    </p:spTree>
    <p:custDataLst>
      <p:tags r:id="rId1"/>
    </p:custDataLst>
    <p:extLst>
      <p:ext uri="{BB962C8B-B14F-4D97-AF65-F5344CB8AC3E}">
        <p14:creationId xmlns:p14="http://schemas.microsoft.com/office/powerpoint/2010/main" val="30731537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605452" y="83820"/>
            <a:ext cx="8184662" cy="1053183"/>
          </a:xfrm>
          <a:prstGeom prst="rect">
            <a:avLst/>
          </a:prstGeom>
        </p:spPr>
        <p:txBody>
          <a:bodyPr anchor="ctr">
            <a:noAutofit/>
          </a:bodyPr>
          <a:lstStyle>
            <a:lvl1pPr marL="0" indent="0" algn="ctr">
              <a:lnSpc>
                <a:spcPct val="90000"/>
              </a:lnSpc>
              <a:buNone/>
              <a:defRPr sz="40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659305" y="1447271"/>
            <a:ext cx="8076956" cy="3346248"/>
          </a:xfrm>
          <a:prstGeom prst="rect">
            <a:avLst/>
          </a:prstGeom>
        </p:spPr>
        <p:txBody>
          <a:bodyPr/>
          <a:lstStyle>
            <a:lvl1pPr marL="0" indent="0">
              <a:buFont typeface="Lucida Grande"/>
              <a:buNone/>
              <a:defRPr sz="3600" b="0" i="0" baseline="0">
                <a:solidFill>
                  <a:srgbClr val="33006F"/>
                </a:solidFill>
                <a:latin typeface="Open Sans Light"/>
                <a:cs typeface="Open Sans Light"/>
              </a:defRPr>
            </a:lvl1pPr>
            <a:lvl2pPr>
              <a:defRPr sz="3200" b="0" i="0" baseline="0">
                <a:solidFill>
                  <a:schemeClr val="accent4">
                    <a:lumMod val="10000"/>
                  </a:schemeClr>
                </a:solidFill>
                <a:latin typeface="Open Sans Light"/>
                <a:cs typeface="Open Sans Light"/>
              </a:defRPr>
            </a:lvl2pPr>
            <a:lvl3pPr marL="952462" indent="-190492">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714431" indent="-190492">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137003"/>
            <a:ext cx="1103781" cy="80301"/>
          </a:xfrm>
          <a:prstGeom prst="rect">
            <a:avLst/>
          </a:prstGeom>
        </p:spPr>
      </p:pic>
    </p:spTree>
    <p:custDataLst>
      <p:tags r:id="rId1"/>
    </p:custDataLst>
    <p:extLst>
      <p:ext uri="{BB962C8B-B14F-4D97-AF65-F5344CB8AC3E}">
        <p14:creationId xmlns:p14="http://schemas.microsoft.com/office/powerpoint/2010/main" val="15809385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5295195"/>
            <a:ext cx="2464308" cy="228177"/>
          </a:xfrm>
          <a:prstGeom prst="rect">
            <a:avLst/>
          </a:prstGeom>
        </p:spPr>
      </p:pic>
      <p:sp>
        <p:nvSpPr>
          <p:cNvPr id="6" name="Text Placeholder 5"/>
          <p:cNvSpPr>
            <a:spLocks noGrp="1"/>
          </p:cNvSpPr>
          <p:nvPr>
            <p:ph type="body" sz="quarter" idx="10" hasCustomPrompt="1"/>
          </p:nvPr>
        </p:nvSpPr>
        <p:spPr>
          <a:xfrm>
            <a:off x="1158558" y="1106446"/>
            <a:ext cx="6972300" cy="2201463"/>
          </a:xfrm>
          <a:prstGeom prst="rect">
            <a:avLst/>
          </a:prstGeom>
        </p:spPr>
        <p:txBody>
          <a:bodyPr anchor="ctr">
            <a:normAutofit/>
          </a:bodyPr>
          <a:lstStyle>
            <a:lvl1pPr marL="0" indent="0" algn="ctr">
              <a:lnSpc>
                <a:spcPct val="100000"/>
              </a:lnSpc>
              <a:buNone/>
              <a:defRPr sz="4167" b="0" i="0" baseline="0">
                <a:solidFill>
                  <a:srgbClr val="E8D3A2"/>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311650"/>
            <a:ext cx="1600200" cy="116417"/>
          </a:xfrm>
          <a:prstGeom prst="rect">
            <a:avLst/>
          </a:prstGeom>
        </p:spPr>
      </p:pic>
      <p:sp>
        <p:nvSpPr>
          <p:cNvPr id="7" name="Text Placeholder 6"/>
          <p:cNvSpPr>
            <a:spLocks noGrp="1"/>
          </p:cNvSpPr>
          <p:nvPr>
            <p:ph type="body" sz="quarter" idx="11" hasCustomPrompt="1"/>
          </p:nvPr>
        </p:nvSpPr>
        <p:spPr>
          <a:xfrm>
            <a:off x="1161538" y="3696796"/>
            <a:ext cx="6972300" cy="890588"/>
          </a:xfrm>
          <a:prstGeom prst="rect">
            <a:avLst/>
          </a:prstGeom>
        </p:spPr>
        <p:txBody>
          <a:bodyPr anchor="ctr"/>
          <a:lstStyle>
            <a:lvl1pPr marL="0" indent="0" algn="ctr">
              <a:buNone/>
              <a:defRPr sz="3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2990621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659305" y="167640"/>
            <a:ext cx="8197114"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659305" y="1447271"/>
            <a:ext cx="8076956" cy="3346248"/>
          </a:xfrm>
          <a:prstGeom prst="rect">
            <a:avLst/>
          </a:prstGeom>
        </p:spPr>
        <p:txBody>
          <a:bodyPr/>
          <a:lstStyle>
            <a:lvl1pPr marL="285739" indent="-285739">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952462" indent="-190492">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714431" indent="-190492">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137003"/>
            <a:ext cx="1103781" cy="80301"/>
          </a:xfrm>
          <a:prstGeom prst="rect">
            <a:avLst/>
          </a:prstGeom>
        </p:spPr>
      </p:pic>
    </p:spTree>
    <p:custDataLst>
      <p:tags r:id="rId1"/>
    </p:custDataLst>
    <p:extLst>
      <p:ext uri="{BB962C8B-B14F-4D97-AF65-F5344CB8AC3E}">
        <p14:creationId xmlns:p14="http://schemas.microsoft.com/office/powerpoint/2010/main" val="237857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447272"/>
            <a:ext cx="8196210" cy="3084480"/>
          </a:xfrm>
          <a:prstGeom prst="rect">
            <a:avLst/>
          </a:prstGeom>
        </p:spPr>
        <p:txBody>
          <a:bodyPr/>
          <a:lstStyle>
            <a:lvl1pPr marL="285739" indent="-285739">
              <a:buFont typeface="Lucida Grande"/>
              <a:buChar char="&gt;"/>
              <a:defRPr sz="2000" b="0" i="0" baseline="0">
                <a:solidFill>
                  <a:schemeClr val="accent1"/>
                </a:solidFill>
                <a:latin typeface="Open Sans Light"/>
                <a:cs typeface="Open Sans Light"/>
              </a:defRPr>
            </a:lvl1pPr>
            <a:lvl2pPr>
              <a:defRPr sz="1667" b="0" i="0" baseline="0">
                <a:solidFill>
                  <a:schemeClr val="accent1"/>
                </a:solidFill>
                <a:latin typeface="Open Sans Light"/>
                <a:cs typeface="Open Sans Light"/>
              </a:defRPr>
            </a:lvl2pPr>
            <a:lvl3pPr marL="952462" indent="-190492">
              <a:buSzPct val="100000"/>
              <a:buFont typeface="Lucida Grande"/>
              <a:buChar char="&gt;"/>
              <a:defRPr sz="1500" b="0" i="0" baseline="0">
                <a:solidFill>
                  <a:schemeClr val="accent1"/>
                </a:solidFill>
                <a:latin typeface="Open Sans Light"/>
                <a:cs typeface="Open Sans Light"/>
              </a:defRPr>
            </a:lvl3pPr>
            <a:lvl4pPr>
              <a:defRPr sz="1333" b="0" i="0" baseline="0">
                <a:solidFill>
                  <a:schemeClr val="accent1"/>
                </a:solidFill>
                <a:latin typeface="Open Sans Light"/>
                <a:cs typeface="Open Sans Light"/>
              </a:defRPr>
            </a:lvl4pPr>
            <a:lvl5pPr marL="1714431" indent="-190492">
              <a:buFont typeface="Lucida Grande"/>
              <a:buChar char="&gt;"/>
              <a:defRPr sz="1167" b="0" i="0" baseline="0">
                <a:solidFill>
                  <a:schemeClr val="accent1"/>
                </a:solidFill>
                <a:latin typeface="Open Sans Light"/>
                <a:cs typeface="Open Sans Light"/>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7" name="Picture 6"/>
          <p:cNvPicPr>
            <a:picLocks noChangeAspect="1"/>
          </p:cNvPicPr>
          <p:nvPr userDrawn="1"/>
        </p:nvPicPr>
        <p:blipFill>
          <a:blip r:embed="rId2"/>
          <a:stretch>
            <a:fillRect/>
          </a:stretch>
        </p:blipFill>
        <p:spPr>
          <a:xfrm>
            <a:off x="766764" y="1136257"/>
            <a:ext cx="1103781" cy="80302"/>
          </a:xfrm>
          <a:prstGeom prst="rect">
            <a:avLst/>
          </a:prstGeom>
        </p:spPr>
      </p:pic>
      <p:pic>
        <p:nvPicPr>
          <p:cNvPr id="10" name="Picture 9"/>
          <p:cNvPicPr>
            <a:picLocks noChangeAspect="1"/>
          </p:cNvPicPr>
          <p:nvPr userDrawn="1"/>
        </p:nvPicPr>
        <p:blipFill>
          <a:blip r:embed="rId3"/>
          <a:stretch>
            <a:fillRect/>
          </a:stretch>
        </p:blipFill>
        <p:spPr>
          <a:xfrm>
            <a:off x="7790289" y="4738970"/>
            <a:ext cx="1371600" cy="772583"/>
          </a:xfrm>
          <a:prstGeom prst="rect">
            <a:avLst/>
          </a:prstGeom>
        </p:spPr>
      </p:pic>
      <p:pic>
        <p:nvPicPr>
          <p:cNvPr id="8" name="Picture 7"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4" y="1447271"/>
            <a:ext cx="8021637" cy="3047213"/>
          </a:xfrm>
          <a:prstGeom prst="rect">
            <a:avLst/>
          </a:prstGeom>
        </p:spPr>
        <p:txBody>
          <a:bodyPr>
            <a:normAutofit/>
          </a:bodyPr>
          <a:lstStyle>
            <a:lvl1pPr marL="0" indent="0">
              <a:buNone/>
              <a:defRPr sz="2000" b="0" i="0" baseline="0">
                <a:solidFill>
                  <a:srgbClr val="999999"/>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7" name="Picture 16"/>
          <p:cNvPicPr>
            <a:picLocks noChangeAspect="1"/>
          </p:cNvPicPr>
          <p:nvPr userDrawn="1"/>
        </p:nvPicPr>
        <p:blipFill>
          <a:blip r:embed="rId2"/>
          <a:stretch>
            <a:fillRect/>
          </a:stretch>
        </p:blipFill>
        <p:spPr>
          <a:xfrm>
            <a:off x="766764" y="1136257"/>
            <a:ext cx="1103781" cy="80302"/>
          </a:xfrm>
          <a:prstGeom prst="rect">
            <a:avLst/>
          </a:prstGeom>
        </p:spPr>
      </p:pic>
      <p:pic>
        <p:nvPicPr>
          <p:cNvPr id="7" name="Picture 6"/>
          <p:cNvPicPr>
            <a:picLocks noChangeAspect="1"/>
          </p:cNvPicPr>
          <p:nvPr userDrawn="1"/>
        </p:nvPicPr>
        <p:blipFill>
          <a:blip r:embed="rId3"/>
          <a:stretch>
            <a:fillRect/>
          </a:stretch>
        </p:blipFill>
        <p:spPr>
          <a:xfrm>
            <a:off x="7790289" y="4738970"/>
            <a:ext cx="1371600" cy="772583"/>
          </a:xfrm>
          <a:prstGeom prst="rect">
            <a:avLst/>
          </a:prstGeom>
        </p:spPr>
      </p:pic>
      <p:pic>
        <p:nvPicPr>
          <p:cNvPr id="6" name="Picture 5"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4" name="Picture 3"/>
          <p:cNvPicPr>
            <a:picLocks noChangeAspect="1"/>
          </p:cNvPicPr>
          <p:nvPr userDrawn="1"/>
        </p:nvPicPr>
        <p:blipFill>
          <a:blip r:embed="rId2"/>
          <a:stretch>
            <a:fillRect/>
          </a:stretch>
        </p:blipFill>
        <p:spPr>
          <a:xfrm>
            <a:off x="7772400" y="4738970"/>
            <a:ext cx="1371600" cy="772583"/>
          </a:xfrm>
          <a:prstGeom prst="rect">
            <a:avLst/>
          </a:prstGeom>
        </p:spPr>
      </p:pic>
      <p:pic>
        <p:nvPicPr>
          <p:cNvPr id="6" name="Picture 5"/>
          <p:cNvPicPr>
            <a:picLocks noChangeAspect="1"/>
          </p:cNvPicPr>
          <p:nvPr userDrawn="1"/>
        </p:nvPicPr>
        <p:blipFill>
          <a:blip r:embed="rId3"/>
          <a:stretch>
            <a:fillRect/>
          </a:stretch>
        </p:blipFill>
        <p:spPr>
          <a:xfrm>
            <a:off x="779463" y="3920000"/>
            <a:ext cx="1600200" cy="116417"/>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109626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00100" y="1524000"/>
            <a:ext cx="7498080" cy="2300683"/>
          </a:xfrm>
          <a:prstGeom prst="rect">
            <a:avLst/>
          </a:prstGeom>
        </p:spPr>
        <p:txBody>
          <a:bodyPr>
            <a:normAutofit/>
          </a:bodyPr>
          <a:lstStyle>
            <a:lvl1pPr marL="0" indent="0">
              <a:lnSpc>
                <a:spcPct val="114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4" name="Picture 3"/>
          <p:cNvPicPr>
            <a:picLocks noChangeAspect="1"/>
          </p:cNvPicPr>
          <p:nvPr userDrawn="1"/>
        </p:nvPicPr>
        <p:blipFill>
          <a:blip r:embed="rId3"/>
          <a:stretch>
            <a:fillRect/>
          </a:stretch>
        </p:blipFill>
        <p:spPr>
          <a:xfrm>
            <a:off x="7772400" y="4738970"/>
            <a:ext cx="1371600" cy="772583"/>
          </a:xfrm>
          <a:prstGeom prst="rect">
            <a:avLst/>
          </a:prstGeom>
        </p:spPr>
      </p:pic>
      <p:pic>
        <p:nvPicPr>
          <p:cNvPr id="6" name="Picture 5"/>
          <p:cNvPicPr>
            <a:picLocks noChangeAspect="1"/>
          </p:cNvPicPr>
          <p:nvPr userDrawn="1"/>
        </p:nvPicPr>
        <p:blipFill>
          <a:blip r:embed="rId4"/>
          <a:stretch>
            <a:fillRect/>
          </a:stretch>
        </p:blipFill>
        <p:spPr>
          <a:xfrm>
            <a:off x="779463" y="3920000"/>
            <a:ext cx="1600200" cy="116417"/>
          </a:xfrm>
          <a:prstGeom prst="rect">
            <a:avLst/>
          </a:prstGeom>
        </p:spPr>
      </p:pic>
      <p:pic>
        <p:nvPicPr>
          <p:cNvPr id="7" name="Picture 6" descr="AngleBackground_gold_RGB.png"/>
          <p:cNvPicPr>
            <a:picLocks noChangeAspect="1"/>
          </p:cNvPicPr>
          <p:nvPr userDrawn="1"/>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3029503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1933532"/>
            <a:ext cx="8197114" cy="3175072"/>
          </a:xfrm>
          <a:prstGeom prst="rect">
            <a:avLst/>
          </a:prstGeom>
        </p:spPr>
        <p:txBody>
          <a:bodyPr/>
          <a:lstStyle>
            <a:lvl1pPr marL="285739" indent="-285739">
              <a:buFont typeface="Lucida Grande"/>
              <a:buChar char="&gt;"/>
              <a:defRPr sz="2000" b="0" i="0" baseline="0">
                <a:solidFill>
                  <a:schemeClr val="accent1"/>
                </a:solidFill>
                <a:latin typeface="Open Sans Light"/>
                <a:cs typeface="Open Sans Light"/>
              </a:defRPr>
            </a:lvl1pPr>
            <a:lvl2pPr>
              <a:defRPr sz="1667" b="0" i="0" baseline="0">
                <a:solidFill>
                  <a:schemeClr val="accent1"/>
                </a:solidFill>
                <a:latin typeface="Open Sans Light"/>
                <a:cs typeface="Open Sans Light"/>
              </a:defRPr>
            </a:lvl2pPr>
            <a:lvl3pPr marL="952462" indent="-190492">
              <a:buSzPct val="100000"/>
              <a:buFont typeface="Lucida Grande"/>
              <a:buChar char="&gt;"/>
              <a:defRPr sz="1500" b="0" i="0" baseline="0">
                <a:solidFill>
                  <a:schemeClr val="accent1"/>
                </a:solidFill>
                <a:latin typeface="Open Sans Light"/>
                <a:cs typeface="Open Sans Light"/>
              </a:defRPr>
            </a:lvl3pPr>
            <a:lvl4pPr>
              <a:defRPr sz="1333" b="0" i="0" baseline="0">
                <a:solidFill>
                  <a:schemeClr val="accent1"/>
                </a:solidFill>
                <a:latin typeface="Open Sans Light"/>
                <a:cs typeface="Open Sans Light"/>
              </a:defRPr>
            </a:lvl4pPr>
            <a:lvl5pPr marL="1714431" indent="-190492">
              <a:buFont typeface="Lucida Grande"/>
              <a:buChar char="&gt;"/>
              <a:defRPr sz="1167" b="0" i="0" baseline="0">
                <a:solidFill>
                  <a:schemeClr val="accent1"/>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sp>
        <p:nvSpPr>
          <p:cNvPr id="6" name="Text Placeholder 5"/>
          <p:cNvSpPr>
            <a:spLocks noGrp="1"/>
          </p:cNvSpPr>
          <p:nvPr>
            <p:ph type="body" sz="quarter" idx="12" hasCustomPrompt="1"/>
          </p:nvPr>
        </p:nvSpPr>
        <p:spPr>
          <a:xfrm>
            <a:off x="671757" y="1442223"/>
            <a:ext cx="8184662" cy="342643"/>
          </a:xfrm>
          <a:prstGeom prst="rect">
            <a:avLst/>
          </a:prstGeom>
        </p:spPr>
        <p:txBody>
          <a:bodyPr>
            <a:noAutofit/>
          </a:bodyPr>
          <a:lstStyle>
            <a:lvl1pPr marL="0" indent="0">
              <a:lnSpc>
                <a:spcPct val="90000"/>
              </a:lnSpc>
              <a:buNone/>
              <a:defRPr sz="20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7" name="Picture 6"/>
          <p:cNvPicPr>
            <a:picLocks noChangeAspect="1"/>
          </p:cNvPicPr>
          <p:nvPr userDrawn="1"/>
        </p:nvPicPr>
        <p:blipFill>
          <a:blip r:embed="rId2"/>
          <a:stretch>
            <a:fillRect/>
          </a:stretch>
        </p:blipFill>
        <p:spPr>
          <a:xfrm>
            <a:off x="766764" y="1137003"/>
            <a:ext cx="1103781" cy="80301"/>
          </a:xfrm>
          <a:prstGeom prst="rect">
            <a:avLst/>
          </a:prstGeom>
        </p:spPr>
      </p:pic>
      <p:pic>
        <p:nvPicPr>
          <p:cNvPr id="9" name="Picture 8"/>
          <p:cNvPicPr>
            <a:picLocks noChangeAspect="1"/>
          </p:cNvPicPr>
          <p:nvPr userDrawn="1"/>
        </p:nvPicPr>
        <p:blipFill>
          <a:blip r:embed="rId3"/>
          <a:stretch>
            <a:fillRect/>
          </a:stretch>
        </p:blipFill>
        <p:spPr>
          <a:xfrm>
            <a:off x="7772400" y="4738970"/>
            <a:ext cx="1371600" cy="772583"/>
          </a:xfrm>
          <a:prstGeom prst="rect">
            <a:avLst/>
          </a:prstGeom>
        </p:spPr>
      </p:pic>
      <p:pic>
        <p:nvPicPr>
          <p:cNvPr id="8" name="Picture 7"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55826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447271"/>
            <a:ext cx="8196210" cy="3346248"/>
          </a:xfrm>
          <a:prstGeom prst="rect">
            <a:avLst/>
          </a:prstGeom>
        </p:spPr>
        <p:txBody>
          <a:bodyPr/>
          <a:lstStyle>
            <a:lvl1pPr marL="285739" indent="-285739">
              <a:buFont typeface="Lucida Grande"/>
              <a:buChar char="&gt;"/>
              <a:defRPr sz="2000" b="0" i="0" baseline="0">
                <a:solidFill>
                  <a:srgbClr val="33006F"/>
                </a:solidFill>
                <a:latin typeface="Open Sans Light"/>
                <a:cs typeface="Open Sans Light"/>
              </a:defRPr>
            </a:lvl1pPr>
            <a:lvl2pPr>
              <a:defRPr sz="1667" b="0" i="0" baseline="0">
                <a:solidFill>
                  <a:srgbClr val="33006F"/>
                </a:solidFill>
                <a:latin typeface="Open Sans Light"/>
                <a:cs typeface="Open Sans Light"/>
              </a:defRPr>
            </a:lvl2pPr>
            <a:lvl3pPr marL="952462" indent="-190492">
              <a:buSzPct val="100000"/>
              <a:buFont typeface="Lucida Grande"/>
              <a:buChar char="&gt;"/>
              <a:defRPr sz="1500" b="0" i="0" baseline="0">
                <a:solidFill>
                  <a:srgbClr val="33006F"/>
                </a:solidFill>
                <a:latin typeface="Open Sans Light"/>
                <a:cs typeface="Open Sans Light"/>
              </a:defRPr>
            </a:lvl3pPr>
            <a:lvl4pPr>
              <a:defRPr sz="1333" b="0" i="0" baseline="0">
                <a:solidFill>
                  <a:srgbClr val="33006F"/>
                </a:solidFill>
                <a:latin typeface="Open Sans Light"/>
                <a:cs typeface="Open Sans Light"/>
              </a:defRPr>
            </a:lvl4pPr>
            <a:lvl5pPr marL="1714431" indent="-190492">
              <a:buFont typeface="Lucida Grande"/>
              <a:buChar char="&gt;"/>
              <a:defRPr sz="1167" b="0" i="0" baseline="0">
                <a:solidFill>
                  <a:srgbClr val="33006F"/>
                </a:solidFill>
                <a:latin typeface="Open Sans Light"/>
                <a:cs typeface="Open Sans Light"/>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p:cNvPicPr>
            <a:picLocks noChangeAspect="1"/>
          </p:cNvPicPr>
          <p:nvPr userDrawn="1"/>
        </p:nvPicPr>
        <p:blipFill>
          <a:blip r:embed="rId2"/>
          <a:stretch>
            <a:fillRect/>
          </a:stretch>
        </p:blipFill>
        <p:spPr>
          <a:xfrm>
            <a:off x="766764" y="1137003"/>
            <a:ext cx="1103781" cy="80301"/>
          </a:xfrm>
          <a:prstGeom prst="rect">
            <a:avLst/>
          </a:prstGeom>
        </p:spPr>
      </p:pic>
      <p:pic>
        <p:nvPicPr>
          <p:cNvPr id="10" name="Picture 9"/>
          <p:cNvPicPr>
            <a:picLocks noChangeAspect="1"/>
          </p:cNvPicPr>
          <p:nvPr userDrawn="1"/>
        </p:nvPicPr>
        <p:blipFill>
          <a:blip r:embed="rId3"/>
          <a:stretch>
            <a:fillRect/>
          </a:stretch>
        </p:blipFill>
        <p:spPr>
          <a:xfrm>
            <a:off x="7772400" y="4738970"/>
            <a:ext cx="1371600" cy="772583"/>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80695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4" y="1447271"/>
            <a:ext cx="8021637" cy="3693583"/>
          </a:xfrm>
          <a:prstGeom prst="rect">
            <a:avLst/>
          </a:prstGeom>
        </p:spPr>
        <p:txBody>
          <a:bodyPr>
            <a:normAutofit/>
          </a:bodyPr>
          <a:lstStyle>
            <a:lvl1pPr marL="0" indent="0">
              <a:buNone/>
              <a:defRPr sz="2000" b="0" i="0" baseline="0">
                <a:solidFill>
                  <a:srgbClr val="33006F"/>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p:cNvPicPr>
            <a:picLocks noChangeAspect="1"/>
          </p:cNvPicPr>
          <p:nvPr userDrawn="1"/>
        </p:nvPicPr>
        <p:blipFill>
          <a:blip r:embed="rId2"/>
          <a:stretch>
            <a:fillRect/>
          </a:stretch>
        </p:blipFill>
        <p:spPr>
          <a:xfrm>
            <a:off x="766764" y="1137003"/>
            <a:ext cx="1103781" cy="80301"/>
          </a:xfrm>
          <a:prstGeom prst="rect">
            <a:avLst/>
          </a:prstGeom>
        </p:spPr>
      </p:pic>
      <p:pic>
        <p:nvPicPr>
          <p:cNvPr id="8" name="Picture 7"/>
          <p:cNvPicPr>
            <a:picLocks noChangeAspect="1"/>
          </p:cNvPicPr>
          <p:nvPr userDrawn="1"/>
        </p:nvPicPr>
        <p:blipFill>
          <a:blip r:embed="rId3"/>
          <a:stretch>
            <a:fillRect/>
          </a:stretch>
        </p:blipFill>
        <p:spPr>
          <a:xfrm>
            <a:off x="7772400" y="4738970"/>
            <a:ext cx="1371600" cy="772583"/>
          </a:xfrm>
          <a:prstGeom prst="rect">
            <a:avLst/>
          </a:prstGeom>
        </p:spPr>
      </p:pic>
      <p:pic>
        <p:nvPicPr>
          <p:cNvPr id="6" name="Picture 5"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2724014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ags" Target="../tags/tag3.xml"/><Relationship Id="rId5" Type="http://schemas.openxmlformats.org/officeDocument/2006/relationships/slideLayout" Target="../slideLayouts/slideLayout14.xml"/><Relationship Id="rId10" Type="http://schemas.openxmlformats.org/officeDocument/2006/relationships/theme" Target="../theme/theme3.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ags" Target="../tags/tag1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ags" Target="../tags/tag1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ags" Target="../tags/tag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 id="2147483672" r:id="rId5"/>
  </p:sldLayoutIdLst>
  <p:txStyles>
    <p:titleStyle>
      <a:lvl1pPr algn="ctr" defTabSz="380985" rtl="0" eaLnBrk="1" latinLnBrk="0" hangingPunct="1">
        <a:spcBef>
          <a:spcPct val="0"/>
        </a:spcBef>
        <a:buNone/>
        <a:defRPr sz="3667" b="0" i="0" u="none"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7612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2">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1"/>
    </p:custDataLst>
    <p:extLst>
      <p:ext uri="{BB962C8B-B14F-4D97-AF65-F5344CB8AC3E}">
        <p14:creationId xmlns:p14="http://schemas.microsoft.com/office/powerpoint/2010/main" val="6805816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iming>
    <p:tnLst>
      <p:par>
        <p:cTn id="1" dur="indefinite" restart="never" nodeType="tmRoot"/>
      </p:par>
    </p:tnLst>
  </p:timing>
  <p:txStyles>
    <p:titleStyle>
      <a:lvl1pPr algn="ctr" defTabSz="380985" rtl="0" eaLnBrk="1" latinLnBrk="0" hangingPunct="1">
        <a:spcBef>
          <a:spcPct val="0"/>
        </a:spcBef>
        <a:buNone/>
        <a:defRPr sz="40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408209541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iming>
    <p:tnLst>
      <p:par>
        <p:cTn id="1" dur="indefinite" restart="never" nodeType="tmRoot"/>
      </p:par>
    </p:tnLst>
  </p:timing>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3923994907"/>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1093080764"/>
      </p:ext>
    </p:extLst>
  </p:cSld>
  <p:clrMap bg1="dk1" tx1="lt1" bg2="dk2" tx2="lt2" accent1="accent1" accent2="accent2" accent3="accent3" accent4="accent4" accent5="accent5" accent6="accent6" hlink="hlink" folHlink="folHlink"/>
  <p:sldLayoutIdLst>
    <p:sldLayoutId id="2147483693" r:id="rId1"/>
    <p:sldLayoutId id="2147483694" r:id="rId2"/>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Data Driven Culture</a:t>
            </a:r>
          </a:p>
          <a:p>
            <a:pPr algn="ctr"/>
            <a:r>
              <a:rPr lang="en-US" sz="2667" dirty="0">
                <a:solidFill>
                  <a:srgbClr val="33006F"/>
                </a:solidFill>
              </a:rPr>
              <a:t>Fostering a Data Driven Culture and Organizational Capabilities</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smtClean="0"/>
              <a:t>The First Step: Scoping the Business Problem</a:t>
            </a:r>
            <a:endParaRPr lang="en-US" sz="2667" dirty="0"/>
          </a:p>
        </p:txBody>
      </p:sp>
      <p:sp>
        <p:nvSpPr>
          <p:cNvPr id="3" name="Text Placeholder 2"/>
          <p:cNvSpPr>
            <a:spLocks noGrp="1"/>
          </p:cNvSpPr>
          <p:nvPr>
            <p:ph type="body" sz="quarter" idx="11"/>
          </p:nvPr>
        </p:nvSpPr>
        <p:spPr/>
        <p:txBody>
          <a:bodyPr/>
          <a:lstStyle/>
          <a:p>
            <a:r>
              <a:rPr lang="en-US" dirty="0" smtClean="0"/>
              <a:t>Specific to a problem within a defined area of the business</a:t>
            </a:r>
          </a:p>
          <a:p>
            <a:pPr lvl="1"/>
            <a:r>
              <a:rPr lang="en-US" sz="2800" dirty="0" smtClean="0"/>
              <a:t>What features do customers value most?</a:t>
            </a:r>
          </a:p>
          <a:p>
            <a:pPr lvl="1"/>
            <a:r>
              <a:rPr lang="en-US" sz="2800" dirty="0" smtClean="0"/>
              <a:t>Which ads are driving the most sales growth?</a:t>
            </a:r>
          </a:p>
          <a:p>
            <a:pPr lvl="1"/>
            <a:r>
              <a:rPr lang="en-US" sz="2800" dirty="0" smtClean="0"/>
              <a:t>Why are margins down for a given product line?</a:t>
            </a:r>
            <a:endParaRPr lang="en-US" sz="2800" dirty="0"/>
          </a:p>
        </p:txBody>
      </p:sp>
    </p:spTree>
    <p:custDataLst>
      <p:tags r:id="rId1"/>
    </p:custDataLst>
    <p:extLst>
      <p:ext uri="{BB962C8B-B14F-4D97-AF65-F5344CB8AC3E}">
        <p14:creationId xmlns:p14="http://schemas.microsoft.com/office/powerpoint/2010/main" val="1072142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Scoping the Business Problem – Beginning Organization</a:t>
            </a:r>
          </a:p>
        </p:txBody>
      </p:sp>
      <p:sp>
        <p:nvSpPr>
          <p:cNvPr id="3" name="Text Placeholder 2"/>
          <p:cNvSpPr>
            <a:spLocks noGrp="1"/>
          </p:cNvSpPr>
          <p:nvPr>
            <p:ph type="body" sz="quarter" idx="11"/>
          </p:nvPr>
        </p:nvSpPr>
        <p:spPr/>
        <p:txBody>
          <a:bodyPr/>
          <a:lstStyle/>
          <a:p>
            <a:r>
              <a:rPr lang="en-US" sz="2333" dirty="0"/>
              <a:t>Match expectations to organizational capabilities</a:t>
            </a:r>
          </a:p>
          <a:p>
            <a:r>
              <a:rPr lang="en-US" sz="2333" dirty="0"/>
              <a:t>Beginning organizational capability</a:t>
            </a:r>
          </a:p>
          <a:p>
            <a:pPr lvl="1"/>
            <a:r>
              <a:rPr lang="en-US" sz="2000" dirty="0"/>
              <a:t>Business problems are too general</a:t>
            </a:r>
          </a:p>
          <a:p>
            <a:pPr lvl="1"/>
            <a:r>
              <a:rPr lang="en-US" sz="2000" dirty="0"/>
              <a:t>Too far reaching for the organizational capability</a:t>
            </a:r>
          </a:p>
          <a:p>
            <a:pPr lvl="1"/>
            <a:r>
              <a:rPr lang="en-US" sz="2000" dirty="0"/>
              <a:t>Example: “Determine the lifetime value of my customers”</a:t>
            </a:r>
          </a:p>
          <a:p>
            <a:r>
              <a:rPr lang="en-US" sz="2333" dirty="0"/>
              <a:t>Right-sizing problem scope</a:t>
            </a:r>
          </a:p>
          <a:p>
            <a:pPr lvl="1"/>
            <a:r>
              <a:rPr lang="en-US" sz="2000" dirty="0"/>
              <a:t>From general optimization to specific descriptive analytics</a:t>
            </a:r>
          </a:p>
          <a:p>
            <a:pPr lvl="1"/>
            <a:r>
              <a:rPr lang="en-US" sz="2000" dirty="0"/>
              <a:t>Determine specific business decisions</a:t>
            </a:r>
          </a:p>
          <a:p>
            <a:pPr lvl="1"/>
            <a:r>
              <a:rPr lang="en-US" sz="2000" dirty="0"/>
              <a:t>Describe data needed to support these decisions</a:t>
            </a:r>
          </a:p>
        </p:txBody>
      </p:sp>
    </p:spTree>
    <p:custDataLst>
      <p:tags r:id="rId1"/>
    </p:custDataLst>
    <p:extLst>
      <p:ext uri="{BB962C8B-B14F-4D97-AF65-F5344CB8AC3E}">
        <p14:creationId xmlns:p14="http://schemas.microsoft.com/office/powerpoint/2010/main" val="281304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Scoping the Business Problem – Intermediate Organization</a:t>
            </a:r>
          </a:p>
        </p:txBody>
      </p:sp>
      <p:sp>
        <p:nvSpPr>
          <p:cNvPr id="3" name="Text Placeholder 2"/>
          <p:cNvSpPr>
            <a:spLocks noGrp="1"/>
          </p:cNvSpPr>
          <p:nvPr>
            <p:ph type="body" sz="quarter" idx="11"/>
          </p:nvPr>
        </p:nvSpPr>
        <p:spPr>
          <a:xfrm>
            <a:off x="297180" y="1216558"/>
            <a:ext cx="8558335" cy="3673493"/>
          </a:xfrm>
        </p:spPr>
        <p:txBody>
          <a:bodyPr>
            <a:noAutofit/>
          </a:bodyPr>
          <a:lstStyle/>
          <a:p>
            <a:r>
              <a:rPr lang="en-US" sz="3200" dirty="0"/>
              <a:t>Move from reports to insights</a:t>
            </a:r>
          </a:p>
          <a:p>
            <a:pPr lvl="1"/>
            <a:r>
              <a:rPr lang="en-US" sz="2800" dirty="0"/>
              <a:t>Example: “What do you find useful in these reports?”</a:t>
            </a:r>
          </a:p>
          <a:p>
            <a:r>
              <a:rPr lang="en-US" sz="3200" dirty="0"/>
              <a:t>Improve reports to more directly support business decisions</a:t>
            </a:r>
          </a:p>
          <a:p>
            <a:r>
              <a:rPr lang="en-US" sz="3200" dirty="0"/>
              <a:t>Increase understanding of the business</a:t>
            </a:r>
          </a:p>
        </p:txBody>
      </p:sp>
    </p:spTree>
    <p:custDataLst>
      <p:tags r:id="rId1"/>
    </p:custDataLst>
    <p:extLst>
      <p:ext uri="{BB962C8B-B14F-4D97-AF65-F5344CB8AC3E}">
        <p14:creationId xmlns:p14="http://schemas.microsoft.com/office/powerpoint/2010/main" val="816637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Scoping the Business Problem – Advanced Organization</a:t>
            </a:r>
          </a:p>
        </p:txBody>
      </p:sp>
      <p:sp>
        <p:nvSpPr>
          <p:cNvPr id="3" name="Text Placeholder 2"/>
          <p:cNvSpPr>
            <a:spLocks noGrp="1"/>
          </p:cNvSpPr>
          <p:nvPr>
            <p:ph type="body" sz="quarter" idx="11"/>
          </p:nvPr>
        </p:nvSpPr>
        <p:spPr>
          <a:xfrm>
            <a:off x="298084" y="1216559"/>
            <a:ext cx="8558335" cy="3522411"/>
          </a:xfrm>
        </p:spPr>
        <p:txBody>
          <a:bodyPr/>
          <a:lstStyle/>
          <a:p>
            <a:r>
              <a:rPr lang="en-US" sz="3200" dirty="0"/>
              <a:t>Predictive models and optimization</a:t>
            </a:r>
          </a:p>
          <a:p>
            <a:pPr lvl="1"/>
            <a:r>
              <a:rPr lang="en-US" sz="2800" dirty="0"/>
              <a:t>Larger business impact</a:t>
            </a:r>
          </a:p>
          <a:p>
            <a:r>
              <a:rPr lang="en-US" sz="3200" dirty="0" smtClean="0"/>
              <a:t>High Standard</a:t>
            </a:r>
          </a:p>
          <a:p>
            <a:pPr lvl="1"/>
            <a:r>
              <a:rPr lang="en-US" sz="2800" dirty="0" smtClean="0"/>
              <a:t>High </a:t>
            </a:r>
            <a:r>
              <a:rPr lang="en-US" sz="2800" dirty="0"/>
              <a:t>expectations from business and high trust</a:t>
            </a:r>
          </a:p>
          <a:p>
            <a:pPr lvl="1"/>
            <a:r>
              <a:rPr lang="en-US" sz="2800" dirty="0"/>
              <a:t>High accuracy and confidence analysis</a:t>
            </a:r>
          </a:p>
          <a:p>
            <a:pPr lvl="1"/>
            <a:r>
              <a:rPr lang="en-US" sz="2800" dirty="0"/>
              <a:t>Predictable schedule </a:t>
            </a:r>
          </a:p>
          <a:p>
            <a:pPr lvl="1"/>
            <a:r>
              <a:rPr lang="en-US" sz="2800" dirty="0"/>
              <a:t>Reproducible research and tested</a:t>
            </a:r>
          </a:p>
        </p:txBody>
      </p:sp>
    </p:spTree>
    <p:custDataLst>
      <p:tags r:id="rId1"/>
    </p:custDataLst>
    <p:extLst>
      <p:ext uri="{BB962C8B-B14F-4D97-AF65-F5344CB8AC3E}">
        <p14:creationId xmlns:p14="http://schemas.microsoft.com/office/powerpoint/2010/main" val="1561797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Text Placeholder 2"/>
          <p:cNvSpPr>
            <a:spLocks noGrp="1"/>
          </p:cNvSpPr>
          <p:nvPr>
            <p:ph type="body" idx="1"/>
          </p:nvPr>
        </p:nvSpPr>
        <p:spPr/>
        <p:txBody>
          <a:bodyPr/>
          <a:lstStyle/>
          <a:p>
            <a:r>
              <a:rPr lang="en-US" dirty="0" smtClean="0"/>
              <a:t>After </a:t>
            </a:r>
            <a:r>
              <a:rPr lang="en-US" dirty="0">
                <a:solidFill>
                  <a:schemeClr val="tx1"/>
                </a:solidFill>
              </a:rPr>
              <a:t>data problem is scoped that matches our </a:t>
            </a:r>
            <a:r>
              <a:rPr lang="en-US" dirty="0" smtClean="0">
                <a:solidFill>
                  <a:schemeClr val="tx1"/>
                </a:solidFill>
              </a:rPr>
              <a:t>capabilities</a:t>
            </a:r>
            <a:endParaRPr lang="en-US" dirty="0"/>
          </a:p>
        </p:txBody>
      </p:sp>
    </p:spTree>
    <p:custDataLst>
      <p:tags r:id="rId1"/>
    </p:custDataLst>
    <p:extLst>
      <p:ext uri="{BB962C8B-B14F-4D97-AF65-F5344CB8AC3E}">
        <p14:creationId xmlns:p14="http://schemas.microsoft.com/office/powerpoint/2010/main" val="2426749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Data Exploration – Beginning Organizational Capability</a:t>
            </a:r>
          </a:p>
        </p:txBody>
      </p:sp>
      <p:sp>
        <p:nvSpPr>
          <p:cNvPr id="3" name="Text Placeholder 2"/>
          <p:cNvSpPr>
            <a:spLocks noGrp="1"/>
          </p:cNvSpPr>
          <p:nvPr>
            <p:ph type="body" sz="quarter" idx="11"/>
          </p:nvPr>
        </p:nvSpPr>
        <p:spPr/>
        <p:txBody>
          <a:bodyPr/>
          <a:lstStyle/>
          <a:p>
            <a:r>
              <a:rPr lang="en-US" sz="3200" dirty="0"/>
              <a:t>More time consuming</a:t>
            </a:r>
          </a:p>
          <a:p>
            <a:pPr lvl="1"/>
            <a:r>
              <a:rPr lang="en-US" sz="2800" dirty="0"/>
              <a:t>Finding the data</a:t>
            </a:r>
          </a:p>
          <a:p>
            <a:pPr lvl="1"/>
            <a:r>
              <a:rPr lang="en-US" sz="2800" dirty="0"/>
              <a:t>Getting access to data</a:t>
            </a:r>
          </a:p>
          <a:p>
            <a:pPr lvl="1"/>
            <a:r>
              <a:rPr lang="en-US" sz="2800" dirty="0"/>
              <a:t>Connecting / joining data</a:t>
            </a:r>
          </a:p>
          <a:p>
            <a:pPr lvl="1"/>
            <a:r>
              <a:rPr lang="en-US" sz="2800" dirty="0"/>
              <a:t>Wrangling / cleansing </a:t>
            </a:r>
            <a:r>
              <a:rPr lang="en-US" sz="2800" dirty="0" smtClean="0"/>
              <a:t>data</a:t>
            </a:r>
          </a:p>
          <a:p>
            <a:r>
              <a:rPr lang="en-US" sz="3200" dirty="0" smtClean="0"/>
              <a:t>Discovering the data skeletons</a:t>
            </a:r>
          </a:p>
          <a:p>
            <a:pPr lvl="1"/>
            <a:r>
              <a:rPr lang="en-US" sz="2800" dirty="0" smtClean="0"/>
              <a:t>Hidden data</a:t>
            </a:r>
            <a:endParaRPr lang="en-US" sz="2800" dirty="0"/>
          </a:p>
        </p:txBody>
      </p:sp>
    </p:spTree>
    <p:custDataLst>
      <p:tags r:id="rId1"/>
    </p:custDataLst>
    <p:extLst>
      <p:ext uri="{BB962C8B-B14F-4D97-AF65-F5344CB8AC3E}">
        <p14:creationId xmlns:p14="http://schemas.microsoft.com/office/powerpoint/2010/main" val="673239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Data Exploration – Intermediate Organizational Capability </a:t>
            </a:r>
          </a:p>
        </p:txBody>
      </p:sp>
      <p:sp>
        <p:nvSpPr>
          <p:cNvPr id="3" name="Text Placeholder 2"/>
          <p:cNvSpPr>
            <a:spLocks noGrp="1"/>
          </p:cNvSpPr>
          <p:nvPr>
            <p:ph type="body" sz="quarter" idx="11"/>
          </p:nvPr>
        </p:nvSpPr>
        <p:spPr/>
        <p:txBody>
          <a:bodyPr/>
          <a:lstStyle/>
          <a:p>
            <a:r>
              <a:rPr lang="en-US" sz="3200" dirty="0"/>
              <a:t>Less time consuming</a:t>
            </a:r>
          </a:p>
          <a:p>
            <a:pPr lvl="1"/>
            <a:r>
              <a:rPr lang="en-US" sz="2800" dirty="0"/>
              <a:t>Experience with the data sources</a:t>
            </a:r>
          </a:p>
          <a:p>
            <a:r>
              <a:rPr lang="en-US" sz="3200" dirty="0"/>
              <a:t>Moving from spreadsheets to coding</a:t>
            </a:r>
          </a:p>
          <a:p>
            <a:pPr lvl="1"/>
            <a:r>
              <a:rPr lang="en-US" sz="2800" dirty="0"/>
              <a:t>Starting to reuse code</a:t>
            </a:r>
          </a:p>
        </p:txBody>
      </p:sp>
    </p:spTree>
    <p:custDataLst>
      <p:tags r:id="rId1"/>
    </p:custDataLst>
    <p:extLst>
      <p:ext uri="{BB962C8B-B14F-4D97-AF65-F5344CB8AC3E}">
        <p14:creationId xmlns:p14="http://schemas.microsoft.com/office/powerpoint/2010/main" val="502875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Data Exploration – Advanced Organizational Capability</a:t>
            </a:r>
          </a:p>
        </p:txBody>
      </p:sp>
      <p:sp>
        <p:nvSpPr>
          <p:cNvPr id="3" name="Text Placeholder 2"/>
          <p:cNvSpPr>
            <a:spLocks noGrp="1"/>
          </p:cNvSpPr>
          <p:nvPr>
            <p:ph type="body" sz="quarter" idx="11"/>
          </p:nvPr>
        </p:nvSpPr>
        <p:spPr/>
        <p:txBody>
          <a:bodyPr/>
          <a:lstStyle/>
          <a:p>
            <a:r>
              <a:rPr lang="en-US" sz="3200" dirty="0"/>
              <a:t>Mastered source data</a:t>
            </a:r>
          </a:p>
          <a:p>
            <a:pPr lvl="1"/>
            <a:r>
              <a:rPr lang="en-US" sz="2800" dirty="0"/>
              <a:t>Data warehouse with data wrangling and cleansing</a:t>
            </a:r>
          </a:p>
          <a:p>
            <a:pPr lvl="1"/>
            <a:r>
              <a:rPr lang="en-US" sz="2800" dirty="0"/>
              <a:t>Calculated measures to support analytics</a:t>
            </a:r>
            <a:endParaRPr lang="en-US" sz="2400" dirty="0"/>
          </a:p>
        </p:txBody>
      </p:sp>
    </p:spTree>
    <p:custDataLst>
      <p:tags r:id="rId1"/>
    </p:custDataLst>
    <p:extLst>
      <p:ext uri="{BB962C8B-B14F-4D97-AF65-F5344CB8AC3E}">
        <p14:creationId xmlns:p14="http://schemas.microsoft.com/office/powerpoint/2010/main" val="3732796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Collaborating </a:t>
            </a:r>
            <a:r>
              <a:rPr lang="en-US" dirty="0">
                <a:solidFill>
                  <a:schemeClr val="tx1"/>
                </a:solidFill>
              </a:rPr>
              <a:t>with the data and business groups regularly on progress and issues</a:t>
            </a:r>
            <a:endParaRPr lang="en-US" dirty="0"/>
          </a:p>
        </p:txBody>
      </p:sp>
    </p:spTree>
    <p:custDataLst>
      <p:tags r:id="rId1"/>
    </p:custDataLst>
    <p:extLst>
      <p:ext uri="{BB962C8B-B14F-4D97-AF65-F5344CB8AC3E}">
        <p14:creationId xmlns:p14="http://schemas.microsoft.com/office/powerpoint/2010/main" val="300759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3200" dirty="0"/>
              <a:t>Communication With Business Group</a:t>
            </a:r>
          </a:p>
        </p:txBody>
      </p:sp>
      <p:sp>
        <p:nvSpPr>
          <p:cNvPr id="3" name="Text Placeholder 2"/>
          <p:cNvSpPr>
            <a:spLocks noGrp="1"/>
          </p:cNvSpPr>
          <p:nvPr>
            <p:ph type="body" sz="quarter" idx="11"/>
          </p:nvPr>
        </p:nvSpPr>
        <p:spPr>
          <a:xfrm>
            <a:off x="297180" y="1216559"/>
            <a:ext cx="8558335" cy="4130693"/>
          </a:xfrm>
        </p:spPr>
        <p:txBody>
          <a:bodyPr>
            <a:normAutofit/>
          </a:bodyPr>
          <a:lstStyle/>
          <a:p>
            <a:r>
              <a:rPr lang="en-US" sz="2800" dirty="0"/>
              <a:t>Analysis </a:t>
            </a:r>
            <a:r>
              <a:rPr lang="en-US" sz="2800" dirty="0" smtClean="0"/>
              <a:t>assumptions &amp; approximations</a:t>
            </a:r>
            <a:endParaRPr lang="en-US" sz="2800" dirty="0"/>
          </a:p>
          <a:p>
            <a:pPr lvl="1"/>
            <a:r>
              <a:rPr lang="en-US" sz="2400" dirty="0"/>
              <a:t>Correlation != causation</a:t>
            </a:r>
          </a:p>
          <a:p>
            <a:r>
              <a:rPr lang="en-US" sz="2800" dirty="0"/>
              <a:t>Beginning &amp; intermediate org levels </a:t>
            </a:r>
            <a:endParaRPr lang="en-US" sz="2800" dirty="0" smtClean="0"/>
          </a:p>
          <a:p>
            <a:pPr lvl="1"/>
            <a:r>
              <a:rPr lang="en-US" sz="2400" dirty="0" smtClean="0"/>
              <a:t>Data won’t be perfect, but use it anyway</a:t>
            </a:r>
          </a:p>
          <a:p>
            <a:pPr lvl="2"/>
            <a:r>
              <a:rPr lang="en-US" sz="2400" dirty="0" smtClean="0"/>
              <a:t>Less </a:t>
            </a:r>
            <a:r>
              <a:rPr lang="en-US" sz="2400" dirty="0"/>
              <a:t>important </a:t>
            </a:r>
            <a:r>
              <a:rPr lang="en-US" sz="2400" dirty="0" smtClean="0"/>
              <a:t>than to </a:t>
            </a:r>
            <a:r>
              <a:rPr lang="en-US" sz="2400" dirty="0"/>
              <a:t>advanced org level</a:t>
            </a:r>
          </a:p>
          <a:p>
            <a:r>
              <a:rPr lang="en-US" sz="2800" dirty="0"/>
              <a:t>Advanced org level </a:t>
            </a:r>
            <a:endParaRPr lang="en-US" sz="2800" dirty="0" smtClean="0"/>
          </a:p>
          <a:p>
            <a:pPr lvl="1"/>
            <a:r>
              <a:rPr lang="en-US" sz="2400" dirty="0" smtClean="0"/>
              <a:t>includes </a:t>
            </a:r>
            <a:r>
              <a:rPr lang="en-US" sz="2400" dirty="0"/>
              <a:t>corner cases and higher accuracy</a:t>
            </a:r>
            <a:endParaRPr lang="en-US" sz="2000" dirty="0"/>
          </a:p>
        </p:txBody>
      </p:sp>
    </p:spTree>
    <p:custDataLst>
      <p:tags r:id="rId1"/>
    </p:custDataLst>
    <p:extLst>
      <p:ext uri="{BB962C8B-B14F-4D97-AF65-F5344CB8AC3E}">
        <p14:creationId xmlns:p14="http://schemas.microsoft.com/office/powerpoint/2010/main" val="3810667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9026" y="228600"/>
            <a:ext cx="8855765" cy="987959"/>
          </a:xfrm>
        </p:spPr>
        <p:txBody>
          <a:bodyPr>
            <a:noAutofit/>
          </a:bodyPr>
          <a:lstStyle/>
          <a:p>
            <a:r>
              <a:rPr lang="en-US" dirty="0"/>
              <a:t>Organizational Culture and Groups</a:t>
            </a:r>
          </a:p>
        </p:txBody>
      </p:sp>
      <p:sp>
        <p:nvSpPr>
          <p:cNvPr id="3" name="Text Placeholder 2"/>
          <p:cNvSpPr>
            <a:spLocks noGrp="1"/>
          </p:cNvSpPr>
          <p:nvPr>
            <p:ph type="body" sz="quarter" idx="11"/>
          </p:nvPr>
        </p:nvSpPr>
        <p:spPr>
          <a:xfrm>
            <a:off x="297180" y="1216559"/>
            <a:ext cx="8558335" cy="4090937"/>
          </a:xfrm>
        </p:spPr>
        <p:txBody>
          <a:bodyPr/>
          <a:lstStyle/>
          <a:p>
            <a:r>
              <a:rPr lang="en-US" sz="2400" dirty="0"/>
              <a:t>Organizational culture</a:t>
            </a:r>
            <a:endParaRPr lang="en-US" sz="4000" dirty="0"/>
          </a:p>
          <a:p>
            <a:pPr lvl="1"/>
            <a:r>
              <a:rPr lang="en-US" sz="2400" dirty="0"/>
              <a:t>Environment for group interactions</a:t>
            </a:r>
          </a:p>
          <a:p>
            <a:pPr lvl="1"/>
            <a:r>
              <a:rPr lang="en-US" sz="2400" dirty="0"/>
              <a:t>How decisions are made</a:t>
            </a:r>
          </a:p>
          <a:p>
            <a:pPr lvl="1"/>
            <a:r>
              <a:rPr lang="en-US" sz="2400" dirty="0"/>
              <a:t>How expectations are set</a:t>
            </a:r>
          </a:p>
          <a:p>
            <a:pPr lvl="1"/>
            <a:r>
              <a:rPr lang="en-US" sz="2400" dirty="0"/>
              <a:t>How people collaborate</a:t>
            </a:r>
          </a:p>
          <a:p>
            <a:r>
              <a:rPr lang="en-US" sz="2400" dirty="0"/>
              <a:t>Organizational groups</a:t>
            </a:r>
          </a:p>
          <a:p>
            <a:pPr lvl="1"/>
            <a:r>
              <a:rPr lang="en-US" sz="2400" dirty="0"/>
              <a:t>Business group</a:t>
            </a:r>
          </a:p>
          <a:p>
            <a:pPr lvl="1"/>
            <a:r>
              <a:rPr lang="en-US" sz="2400" dirty="0"/>
              <a:t>Analysis group</a:t>
            </a:r>
          </a:p>
          <a:p>
            <a:pPr lvl="1"/>
            <a:r>
              <a:rPr lang="en-US" sz="2400" dirty="0"/>
              <a:t>Data group</a:t>
            </a:r>
          </a:p>
        </p:txBody>
      </p:sp>
    </p:spTree>
    <p:custDataLst>
      <p:tags r:id="rId1"/>
    </p:custDataLst>
    <p:extLst>
      <p:ext uri="{BB962C8B-B14F-4D97-AF65-F5344CB8AC3E}">
        <p14:creationId xmlns:p14="http://schemas.microsoft.com/office/powerpoint/2010/main" val="1399137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Communication With Data Group</a:t>
            </a:r>
          </a:p>
        </p:txBody>
      </p:sp>
      <p:sp>
        <p:nvSpPr>
          <p:cNvPr id="3" name="Text Placeholder 2"/>
          <p:cNvSpPr>
            <a:spLocks noGrp="1"/>
          </p:cNvSpPr>
          <p:nvPr>
            <p:ph type="body" sz="quarter" idx="11"/>
          </p:nvPr>
        </p:nvSpPr>
        <p:spPr>
          <a:xfrm>
            <a:off x="297180" y="1216559"/>
            <a:ext cx="8558335" cy="4379171"/>
          </a:xfrm>
        </p:spPr>
        <p:txBody>
          <a:bodyPr>
            <a:normAutofit fontScale="92500" lnSpcReduction="10000"/>
          </a:bodyPr>
          <a:lstStyle/>
          <a:p>
            <a:r>
              <a:rPr lang="en-US" sz="3200" dirty="0" smtClean="0"/>
              <a:t>Because of missing </a:t>
            </a:r>
            <a:r>
              <a:rPr lang="en-US" sz="3200" dirty="0"/>
              <a:t>data and data quality </a:t>
            </a:r>
            <a:r>
              <a:rPr lang="en-US" sz="3200" dirty="0" smtClean="0"/>
              <a:t>issues:</a:t>
            </a:r>
            <a:endParaRPr lang="en-US" sz="3200" dirty="0"/>
          </a:p>
          <a:p>
            <a:r>
              <a:rPr lang="en-US" sz="3200" dirty="0" smtClean="0"/>
              <a:t>Data </a:t>
            </a:r>
            <a:r>
              <a:rPr lang="en-US" sz="3200" dirty="0" err="1" smtClean="0"/>
              <a:t>Wishlist</a:t>
            </a:r>
            <a:endParaRPr lang="en-US" sz="3200" dirty="0" smtClean="0"/>
          </a:p>
          <a:p>
            <a:pPr lvl="1"/>
            <a:r>
              <a:rPr lang="en-US" sz="2800" dirty="0" smtClean="0"/>
              <a:t>Higher </a:t>
            </a:r>
            <a:r>
              <a:rPr lang="en-US" sz="2800" dirty="0"/>
              <a:t>detailed data granularity</a:t>
            </a:r>
          </a:p>
          <a:p>
            <a:pPr lvl="1"/>
            <a:r>
              <a:rPr lang="en-US" sz="2800" dirty="0"/>
              <a:t>Calculated measures</a:t>
            </a:r>
          </a:p>
          <a:p>
            <a:r>
              <a:rPr lang="en-US" sz="3200" dirty="0" smtClean="0"/>
              <a:t>Using a Data Warehouse</a:t>
            </a:r>
          </a:p>
          <a:p>
            <a:pPr lvl="1"/>
            <a:r>
              <a:rPr lang="en-US" sz="2800" dirty="0" smtClean="0"/>
              <a:t>Data </a:t>
            </a:r>
            <a:r>
              <a:rPr lang="en-US" sz="2800" dirty="0"/>
              <a:t>wrangling and cleansing logic</a:t>
            </a:r>
          </a:p>
          <a:p>
            <a:pPr lvl="1"/>
            <a:r>
              <a:rPr lang="en-US" sz="2800" dirty="0"/>
              <a:t>Self-serve reporting</a:t>
            </a:r>
            <a:endParaRPr lang="en-US" sz="2400" dirty="0"/>
          </a:p>
        </p:txBody>
      </p:sp>
    </p:spTree>
    <p:custDataLst>
      <p:tags r:id="rId1"/>
    </p:custDataLst>
    <p:extLst>
      <p:ext uri="{BB962C8B-B14F-4D97-AF65-F5344CB8AC3E}">
        <p14:creationId xmlns:p14="http://schemas.microsoft.com/office/powerpoint/2010/main" val="3081566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Knowing When You Are Done</a:t>
            </a:r>
          </a:p>
        </p:txBody>
      </p:sp>
      <p:sp>
        <p:nvSpPr>
          <p:cNvPr id="3" name="Text Placeholder 2"/>
          <p:cNvSpPr>
            <a:spLocks noGrp="1"/>
          </p:cNvSpPr>
          <p:nvPr>
            <p:ph type="body" sz="quarter" idx="11"/>
          </p:nvPr>
        </p:nvSpPr>
        <p:spPr/>
        <p:txBody>
          <a:bodyPr/>
          <a:lstStyle/>
          <a:p>
            <a:r>
              <a:rPr lang="en-US" sz="3200" b="0" dirty="0"/>
              <a:t>How do you know when you are done</a:t>
            </a:r>
            <a:r>
              <a:rPr lang="en-US" sz="3200" b="0" dirty="0" smtClean="0"/>
              <a:t>?</a:t>
            </a:r>
          </a:p>
          <a:p>
            <a:endParaRPr lang="en-US" sz="3200" b="0" dirty="0"/>
          </a:p>
          <a:p>
            <a:r>
              <a:rPr lang="en-US" sz="3200" b="0" dirty="0"/>
              <a:t>Does it answer the business question</a:t>
            </a:r>
            <a:r>
              <a:rPr lang="en-US" sz="3200" b="0" dirty="0" smtClean="0"/>
              <a:t>?</a:t>
            </a:r>
          </a:p>
          <a:p>
            <a:endParaRPr lang="en-US" sz="3200" b="0" dirty="0"/>
          </a:p>
          <a:p>
            <a:r>
              <a:rPr lang="en-US" sz="3200" b="0" dirty="0"/>
              <a:t>Is it accurate enough?</a:t>
            </a:r>
          </a:p>
        </p:txBody>
      </p:sp>
    </p:spTree>
    <p:custDataLst>
      <p:tags r:id="rId1"/>
    </p:custDataLst>
    <p:extLst>
      <p:ext uri="{BB962C8B-B14F-4D97-AF65-F5344CB8AC3E}">
        <p14:creationId xmlns:p14="http://schemas.microsoft.com/office/powerpoint/2010/main" val="2676446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Documentation</a:t>
            </a:r>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US" sz="3200" b="0" dirty="0"/>
              <a:t>Assumptions and approximations</a:t>
            </a:r>
          </a:p>
          <a:p>
            <a:pPr marL="457200" indent="-457200">
              <a:buFont typeface="Arial" panose="020B0604020202020204" pitchFamily="34" charset="0"/>
              <a:buChar char="•"/>
            </a:pPr>
            <a:r>
              <a:rPr lang="en-US" sz="3200" b="0" dirty="0"/>
              <a:t>Data wish list</a:t>
            </a:r>
          </a:p>
          <a:p>
            <a:pPr marL="457200" indent="-457200">
              <a:buFont typeface="Arial" panose="020B0604020202020204" pitchFamily="34" charset="0"/>
              <a:buChar char="•"/>
            </a:pPr>
            <a:r>
              <a:rPr lang="en-US" sz="3200" b="0" dirty="0"/>
              <a:t>Completion time</a:t>
            </a:r>
          </a:p>
          <a:p>
            <a:pPr marL="457200" indent="-457200">
              <a:buFont typeface="Arial" panose="020B0604020202020204" pitchFamily="34" charset="0"/>
              <a:buChar char="•"/>
            </a:pPr>
            <a:r>
              <a:rPr lang="en-US" sz="3200" b="0" dirty="0"/>
              <a:t>Setup or model retraining steps</a:t>
            </a:r>
          </a:p>
        </p:txBody>
      </p:sp>
    </p:spTree>
    <p:custDataLst>
      <p:tags r:id="rId1"/>
    </p:custDataLst>
    <p:extLst>
      <p:ext uri="{BB962C8B-B14F-4D97-AF65-F5344CB8AC3E}">
        <p14:creationId xmlns:p14="http://schemas.microsoft.com/office/powerpoint/2010/main" val="1105057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fontScale="92500" lnSpcReduction="10000"/>
          </a:bodyPr>
          <a:lstStyle/>
          <a:p>
            <a:pPr algn="ctr"/>
            <a:r>
              <a:rPr lang="en-US" dirty="0"/>
              <a:t>Business and Analysis Questions</a:t>
            </a:r>
          </a:p>
          <a:p>
            <a:pPr algn="ctr"/>
            <a:r>
              <a:rPr lang="en-US" sz="2667" dirty="0">
                <a:solidFill>
                  <a:srgbClr val="33006F"/>
                </a:solidFill>
              </a:rPr>
              <a:t>Understanding the Business and Analysis Questions</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1629807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Business Questions</a:t>
            </a:r>
          </a:p>
        </p:txBody>
      </p:sp>
      <p:sp>
        <p:nvSpPr>
          <p:cNvPr id="3" name="Text Placeholder 2"/>
          <p:cNvSpPr>
            <a:spLocks noGrp="1"/>
          </p:cNvSpPr>
          <p:nvPr>
            <p:ph type="body" sz="quarter" idx="11"/>
          </p:nvPr>
        </p:nvSpPr>
        <p:spPr>
          <a:xfrm>
            <a:off x="297180" y="1216559"/>
            <a:ext cx="8558335" cy="4230084"/>
          </a:xfrm>
        </p:spPr>
        <p:txBody>
          <a:bodyPr>
            <a:noAutofit/>
          </a:bodyPr>
          <a:lstStyle/>
          <a:p>
            <a:r>
              <a:rPr lang="en-US" sz="2400" dirty="0"/>
              <a:t>Relationships and dependencies</a:t>
            </a:r>
          </a:p>
          <a:p>
            <a:r>
              <a:rPr lang="en-US" sz="2400" dirty="0"/>
              <a:t>Can you explain this pattern? </a:t>
            </a:r>
          </a:p>
          <a:p>
            <a:pPr lvl="1"/>
            <a:r>
              <a:rPr lang="en-US" sz="2400" dirty="0"/>
              <a:t>Spikes</a:t>
            </a:r>
          </a:p>
          <a:p>
            <a:pPr lvl="1"/>
            <a:r>
              <a:rPr lang="en-US" sz="2400" dirty="0"/>
              <a:t>Trends</a:t>
            </a:r>
          </a:p>
          <a:p>
            <a:pPr lvl="1"/>
            <a:r>
              <a:rPr lang="en-US" sz="2400" dirty="0"/>
              <a:t>Drops</a:t>
            </a:r>
          </a:p>
          <a:p>
            <a:r>
              <a:rPr lang="en-US" sz="2400" dirty="0"/>
              <a:t>Historical data</a:t>
            </a:r>
          </a:p>
          <a:p>
            <a:pPr lvl="1"/>
            <a:r>
              <a:rPr lang="en-US" sz="2400" dirty="0"/>
              <a:t>Performance</a:t>
            </a:r>
          </a:p>
          <a:p>
            <a:pPr lvl="1"/>
            <a:r>
              <a:rPr lang="en-US" sz="2400" dirty="0"/>
              <a:t>Analytical patterns</a:t>
            </a:r>
          </a:p>
        </p:txBody>
      </p:sp>
    </p:spTree>
    <p:custDataLst>
      <p:tags r:id="rId1"/>
    </p:custDataLst>
    <p:extLst>
      <p:ext uri="{BB962C8B-B14F-4D97-AF65-F5344CB8AC3E}">
        <p14:creationId xmlns:p14="http://schemas.microsoft.com/office/powerpoint/2010/main" val="1888905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Business </a:t>
            </a:r>
            <a:r>
              <a:rPr lang="en-US" sz="3200" dirty="0" smtClean="0"/>
              <a:t>Questions Lingo</a:t>
            </a:r>
            <a:endParaRPr lang="en-US" sz="3200" dirty="0"/>
          </a:p>
        </p:txBody>
      </p:sp>
      <p:sp>
        <p:nvSpPr>
          <p:cNvPr id="3" name="Text Placeholder 2"/>
          <p:cNvSpPr>
            <a:spLocks noGrp="1"/>
          </p:cNvSpPr>
          <p:nvPr>
            <p:ph type="body" sz="quarter" idx="11"/>
          </p:nvPr>
        </p:nvSpPr>
        <p:spPr>
          <a:xfrm>
            <a:off x="297180" y="1216559"/>
            <a:ext cx="8558335" cy="4130693"/>
          </a:xfrm>
        </p:spPr>
        <p:txBody>
          <a:bodyPr/>
          <a:lstStyle/>
          <a:p>
            <a:r>
              <a:rPr lang="en-US" sz="3200" dirty="0" smtClean="0"/>
              <a:t>Categorizations and Terminology</a:t>
            </a:r>
          </a:p>
          <a:p>
            <a:pPr lvl="1"/>
            <a:r>
              <a:rPr lang="en-US" sz="2800" dirty="0" smtClean="0"/>
              <a:t>Different </a:t>
            </a:r>
            <a:r>
              <a:rPr lang="en-US" sz="2800" dirty="0"/>
              <a:t>than source data</a:t>
            </a:r>
          </a:p>
          <a:p>
            <a:r>
              <a:rPr lang="en-US" sz="3200" dirty="0"/>
              <a:t>Balance source data traceability with business terminology</a:t>
            </a:r>
          </a:p>
          <a:p>
            <a:pPr lvl="1"/>
            <a:r>
              <a:rPr lang="en-US" sz="2800" dirty="0"/>
              <a:t>Use business categories and terminology when communicating insights to the business</a:t>
            </a:r>
          </a:p>
          <a:p>
            <a:r>
              <a:rPr lang="en-US" sz="3200" dirty="0"/>
              <a:t>Ongoing discovery and refinement</a:t>
            </a:r>
          </a:p>
        </p:txBody>
      </p:sp>
    </p:spTree>
    <p:custDataLst>
      <p:tags r:id="rId1"/>
    </p:custDataLst>
    <p:extLst>
      <p:ext uri="{BB962C8B-B14F-4D97-AF65-F5344CB8AC3E}">
        <p14:creationId xmlns:p14="http://schemas.microsoft.com/office/powerpoint/2010/main" val="2832172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Analysis Questions</a:t>
            </a:r>
          </a:p>
        </p:txBody>
      </p:sp>
      <p:sp>
        <p:nvSpPr>
          <p:cNvPr id="3" name="Text Placeholder 2"/>
          <p:cNvSpPr>
            <a:spLocks noGrp="1"/>
          </p:cNvSpPr>
          <p:nvPr>
            <p:ph type="body" sz="quarter" idx="11"/>
          </p:nvPr>
        </p:nvSpPr>
        <p:spPr/>
        <p:txBody>
          <a:bodyPr/>
          <a:lstStyle/>
          <a:p>
            <a:pPr marL="571500" indent="-571500">
              <a:buFont typeface="Arial" panose="020B0604020202020204" pitchFamily="34" charset="0"/>
              <a:buChar char="•"/>
            </a:pPr>
            <a:r>
              <a:rPr lang="en-US" b="0" dirty="0"/>
              <a:t>Machine learning algorithm to determine most useful features</a:t>
            </a:r>
          </a:p>
          <a:p>
            <a:pPr marL="571500" indent="-571500">
              <a:buFont typeface="Arial" panose="020B0604020202020204" pitchFamily="34" charset="0"/>
              <a:buChar char="•"/>
            </a:pPr>
            <a:r>
              <a:rPr lang="en-US" b="0" dirty="0"/>
              <a:t>Analyst determines most useful features</a:t>
            </a:r>
          </a:p>
        </p:txBody>
      </p:sp>
    </p:spTree>
    <p:custDataLst>
      <p:tags r:id="rId1"/>
    </p:custDataLst>
    <p:extLst>
      <p:ext uri="{BB962C8B-B14F-4D97-AF65-F5344CB8AC3E}">
        <p14:creationId xmlns:p14="http://schemas.microsoft.com/office/powerpoint/2010/main" val="3244282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Data Analysis Questions</a:t>
            </a:r>
          </a:p>
          <a:p>
            <a:pPr algn="ctr"/>
            <a:r>
              <a:rPr lang="en-US" sz="2667" dirty="0">
                <a:solidFill>
                  <a:srgbClr val="33006F"/>
                </a:solidFill>
              </a:rPr>
              <a:t>Collaborating With the Data Group</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3331897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Data Analysis Questions</a:t>
            </a:r>
          </a:p>
        </p:txBody>
      </p:sp>
      <p:sp>
        <p:nvSpPr>
          <p:cNvPr id="3" name="Text Placeholder 2"/>
          <p:cNvSpPr>
            <a:spLocks noGrp="1"/>
          </p:cNvSpPr>
          <p:nvPr>
            <p:ph type="body" sz="quarter" idx="11"/>
          </p:nvPr>
        </p:nvSpPr>
        <p:spPr/>
        <p:txBody>
          <a:bodyPr>
            <a:normAutofit/>
          </a:bodyPr>
          <a:lstStyle/>
          <a:p>
            <a:pPr marL="342900" indent="-342900">
              <a:buFont typeface="Arial" panose="020B0604020202020204" pitchFamily="34" charset="0"/>
              <a:buChar char="•"/>
            </a:pPr>
            <a:r>
              <a:rPr lang="en-US" sz="3200" b="0" dirty="0" smtClean="0"/>
              <a:t>Can I trust the data?</a:t>
            </a:r>
          </a:p>
          <a:p>
            <a:pPr marL="342900" indent="-342900">
              <a:buFont typeface="Arial" panose="020B0604020202020204" pitchFamily="34" charset="0"/>
              <a:buChar char="•"/>
            </a:pPr>
            <a:r>
              <a:rPr lang="en-US" sz="3200" b="0" dirty="0" smtClean="0"/>
              <a:t>Any </a:t>
            </a:r>
            <a:r>
              <a:rPr lang="en-US" sz="3200" b="0" dirty="0"/>
              <a:t>data quality issues?</a:t>
            </a:r>
          </a:p>
          <a:p>
            <a:pPr marL="342900" indent="-342900">
              <a:buFont typeface="Arial" panose="020B0604020202020204" pitchFamily="34" charset="0"/>
              <a:buChar char="•"/>
            </a:pPr>
            <a:r>
              <a:rPr lang="en-US" sz="3200" b="0" dirty="0"/>
              <a:t>Any data anomalies?</a:t>
            </a:r>
          </a:p>
          <a:p>
            <a:pPr marL="342900" indent="-342900">
              <a:buFont typeface="Arial" panose="020B0604020202020204" pitchFamily="34" charset="0"/>
              <a:buChar char="•"/>
            </a:pPr>
            <a:r>
              <a:rPr lang="en-US" sz="3200" b="0" dirty="0" smtClean="0"/>
              <a:t>Where can I find the data for &lt;x, y, or z&gt;?</a:t>
            </a:r>
            <a:endParaRPr lang="en-US" sz="3200" b="0" dirty="0"/>
          </a:p>
        </p:txBody>
      </p:sp>
    </p:spTree>
    <p:custDataLst>
      <p:tags r:id="rId1"/>
    </p:custDataLst>
    <p:extLst>
      <p:ext uri="{BB962C8B-B14F-4D97-AF65-F5344CB8AC3E}">
        <p14:creationId xmlns:p14="http://schemas.microsoft.com/office/powerpoint/2010/main" val="1822395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Data Analysis Questions</a:t>
            </a:r>
          </a:p>
        </p:txBody>
      </p:sp>
      <p:sp>
        <p:nvSpPr>
          <p:cNvPr id="3" name="Text Placeholder 2"/>
          <p:cNvSpPr>
            <a:spLocks noGrp="1"/>
          </p:cNvSpPr>
          <p:nvPr>
            <p:ph type="body" sz="quarter" idx="11"/>
          </p:nvPr>
        </p:nvSpPr>
        <p:spPr>
          <a:xfrm>
            <a:off x="297180" y="1216559"/>
            <a:ext cx="8558335" cy="4200267"/>
          </a:xfrm>
        </p:spPr>
        <p:txBody>
          <a:bodyPr>
            <a:normAutofit/>
          </a:bodyPr>
          <a:lstStyle/>
          <a:p>
            <a:pPr marL="342900" indent="-342900">
              <a:buFont typeface="Arial" panose="020B0604020202020204" pitchFamily="34" charset="0"/>
              <a:buChar char="•"/>
            </a:pPr>
            <a:r>
              <a:rPr lang="en-US" sz="2800" b="0" dirty="0" smtClean="0"/>
              <a:t>How </a:t>
            </a:r>
            <a:r>
              <a:rPr lang="en-US" sz="2800" b="0" dirty="0"/>
              <a:t>can I get access to the data?</a:t>
            </a:r>
          </a:p>
          <a:p>
            <a:pPr marL="342900" indent="-342900">
              <a:buFont typeface="Arial" panose="020B0604020202020204" pitchFamily="34" charset="0"/>
              <a:buChar char="•"/>
            </a:pPr>
            <a:r>
              <a:rPr lang="en-US" sz="2800" b="0" dirty="0"/>
              <a:t>Any missing data</a:t>
            </a:r>
            <a:r>
              <a:rPr lang="en-US" sz="2800" b="0" dirty="0" smtClean="0"/>
              <a:t>?</a:t>
            </a:r>
            <a:r>
              <a:rPr lang="en-US" sz="2800" b="0" dirty="0"/>
              <a:t> </a:t>
            </a:r>
            <a:endParaRPr lang="en-US" sz="2800" b="0" dirty="0" smtClean="0"/>
          </a:p>
          <a:p>
            <a:pPr marL="342900" indent="-342900">
              <a:buFont typeface="Arial" panose="020B0604020202020204" pitchFamily="34" charset="0"/>
              <a:buChar char="•"/>
            </a:pPr>
            <a:r>
              <a:rPr lang="en-US" sz="2800" b="0" dirty="0" smtClean="0"/>
              <a:t>How </a:t>
            </a:r>
            <a:r>
              <a:rPr lang="en-US" sz="2800" b="0" dirty="0"/>
              <a:t>is the data captured</a:t>
            </a:r>
            <a:r>
              <a:rPr lang="en-US" sz="2800" b="0" dirty="0" smtClean="0"/>
              <a:t>?</a:t>
            </a:r>
            <a:endParaRPr lang="en-US" sz="2800" b="0" dirty="0"/>
          </a:p>
          <a:p>
            <a:pPr marL="342900" indent="-342900">
              <a:buFont typeface="Arial" panose="020B0604020202020204" pitchFamily="34" charset="0"/>
              <a:buChar char="•"/>
            </a:pPr>
            <a:r>
              <a:rPr lang="en-US" sz="2800" b="0" dirty="0" smtClean="0"/>
              <a:t>Timestamps</a:t>
            </a:r>
            <a:endParaRPr lang="en-US" sz="2800" b="0" dirty="0"/>
          </a:p>
          <a:p>
            <a:pPr lvl="1"/>
            <a:r>
              <a:rPr lang="en-US" sz="2800" dirty="0"/>
              <a:t>client or server time</a:t>
            </a:r>
          </a:p>
          <a:p>
            <a:pPr lvl="1"/>
            <a:r>
              <a:rPr lang="en-US" sz="2800" dirty="0"/>
              <a:t>time zone</a:t>
            </a:r>
          </a:p>
          <a:p>
            <a:pPr lvl="1"/>
            <a:r>
              <a:rPr lang="en-US" sz="2800" dirty="0"/>
              <a:t>represents what activity, start or completion</a:t>
            </a:r>
            <a:r>
              <a:rPr lang="en-US" sz="2800" dirty="0" smtClean="0"/>
              <a:t>?</a:t>
            </a:r>
            <a:endParaRPr lang="en-US" sz="2800" dirty="0"/>
          </a:p>
        </p:txBody>
      </p:sp>
    </p:spTree>
    <p:custDataLst>
      <p:tags r:id="rId1"/>
    </p:custDataLst>
    <p:extLst>
      <p:ext uri="{BB962C8B-B14F-4D97-AF65-F5344CB8AC3E}">
        <p14:creationId xmlns:p14="http://schemas.microsoft.com/office/powerpoint/2010/main" val="3241099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Business Group</a:t>
            </a:r>
          </a:p>
        </p:txBody>
      </p:sp>
      <p:sp>
        <p:nvSpPr>
          <p:cNvPr id="3" name="Text Placeholder 2"/>
          <p:cNvSpPr>
            <a:spLocks noGrp="1"/>
          </p:cNvSpPr>
          <p:nvPr>
            <p:ph type="body" sz="quarter" idx="11"/>
          </p:nvPr>
        </p:nvSpPr>
        <p:spPr>
          <a:xfrm>
            <a:off x="297180" y="1216559"/>
            <a:ext cx="8558335" cy="4498441"/>
          </a:xfrm>
        </p:spPr>
        <p:txBody>
          <a:bodyPr>
            <a:normAutofit fontScale="85000" lnSpcReduction="20000"/>
          </a:bodyPr>
          <a:lstStyle/>
          <a:p>
            <a:r>
              <a:rPr lang="en-US" dirty="0"/>
              <a:t>Beginning</a:t>
            </a:r>
          </a:p>
          <a:p>
            <a:pPr lvl="1"/>
            <a:r>
              <a:rPr lang="en-US" dirty="0"/>
              <a:t>Unfocused questions</a:t>
            </a:r>
          </a:p>
          <a:p>
            <a:pPr lvl="1"/>
            <a:r>
              <a:rPr lang="en-US" dirty="0"/>
              <a:t>Unrealistically high expectations</a:t>
            </a:r>
          </a:p>
          <a:p>
            <a:pPr lvl="2"/>
            <a:r>
              <a:rPr lang="en-US" dirty="0"/>
              <a:t>Example: “Maximize profits”</a:t>
            </a:r>
          </a:p>
          <a:p>
            <a:r>
              <a:rPr lang="en-US" dirty="0"/>
              <a:t>Mature</a:t>
            </a:r>
          </a:p>
          <a:p>
            <a:pPr lvl="1"/>
            <a:r>
              <a:rPr lang="en-US" dirty="0"/>
              <a:t>Focused questions</a:t>
            </a:r>
          </a:p>
          <a:p>
            <a:pPr lvl="1"/>
            <a:r>
              <a:rPr lang="en-US" dirty="0"/>
              <a:t>Matches overall organizational capabilities</a:t>
            </a:r>
          </a:p>
          <a:p>
            <a:pPr lvl="2"/>
            <a:r>
              <a:rPr lang="en-US" dirty="0"/>
              <a:t>Example: “Last 12 months of revenue by product”</a:t>
            </a:r>
          </a:p>
          <a:p>
            <a:pPr lvl="1"/>
            <a:endParaRPr lang="en-US" dirty="0"/>
          </a:p>
        </p:txBody>
      </p:sp>
    </p:spTree>
    <p:custDataLst>
      <p:tags r:id="rId1"/>
    </p:custDataLst>
    <p:extLst>
      <p:ext uri="{BB962C8B-B14F-4D97-AF65-F5344CB8AC3E}">
        <p14:creationId xmlns:p14="http://schemas.microsoft.com/office/powerpoint/2010/main" val="535611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Data Analysis Questions</a:t>
            </a:r>
          </a:p>
        </p:txBody>
      </p:sp>
      <p:sp>
        <p:nvSpPr>
          <p:cNvPr id="3" name="Text Placeholder 2"/>
          <p:cNvSpPr>
            <a:spLocks noGrp="1"/>
          </p:cNvSpPr>
          <p:nvPr>
            <p:ph type="body" sz="quarter" idx="11"/>
          </p:nvPr>
        </p:nvSpPr>
        <p:spPr/>
        <p:txBody>
          <a:bodyPr>
            <a:normAutofit/>
          </a:bodyPr>
          <a:lstStyle/>
          <a:p>
            <a:r>
              <a:rPr lang="en-US" sz="3200" dirty="0" smtClean="0"/>
              <a:t>Build </a:t>
            </a:r>
            <a:r>
              <a:rPr lang="en-US" sz="3200" dirty="0"/>
              <a:t>relationship with data </a:t>
            </a:r>
            <a:r>
              <a:rPr lang="en-US" sz="3200" dirty="0" smtClean="0"/>
              <a:t>group</a:t>
            </a:r>
            <a:endParaRPr lang="en-US" sz="3200" dirty="0"/>
          </a:p>
          <a:p>
            <a:pPr lvl="1"/>
            <a:r>
              <a:rPr lang="en-US" sz="2800" dirty="0" smtClean="0"/>
              <a:t>Get on the inside communications of the issues</a:t>
            </a:r>
          </a:p>
        </p:txBody>
      </p:sp>
    </p:spTree>
    <p:custDataLst>
      <p:tags r:id="rId1"/>
    </p:custDataLst>
    <p:extLst>
      <p:ext uri="{BB962C8B-B14F-4D97-AF65-F5344CB8AC3E}">
        <p14:creationId xmlns:p14="http://schemas.microsoft.com/office/powerpoint/2010/main" val="740891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3" name="Text Placeholder 2"/>
          <p:cNvSpPr>
            <a:spLocks noGrp="1"/>
          </p:cNvSpPr>
          <p:nvPr>
            <p:ph type="body" sz="quarter" idx="11"/>
          </p:nvPr>
        </p:nvSpPr>
        <p:spPr>
          <a:xfrm>
            <a:off x="659305" y="1447271"/>
            <a:ext cx="8076956" cy="3780712"/>
          </a:xfrm>
        </p:spPr>
        <p:txBody>
          <a:bodyPr/>
          <a:lstStyle/>
          <a:p>
            <a:r>
              <a:rPr lang="en-US" dirty="0" smtClean="0"/>
              <a:t>Manage organizational expectations</a:t>
            </a:r>
          </a:p>
          <a:p>
            <a:r>
              <a:rPr lang="en-US" dirty="0" smtClean="0"/>
              <a:t>Understand the question before exploring the data</a:t>
            </a:r>
          </a:p>
          <a:p>
            <a:pPr lvl="1"/>
            <a:r>
              <a:rPr lang="en-US" dirty="0" smtClean="0"/>
              <a:t>The business need</a:t>
            </a:r>
          </a:p>
          <a:p>
            <a:pPr lvl="1"/>
            <a:r>
              <a:rPr lang="en-US" dirty="0" smtClean="0"/>
              <a:t>The analytical question</a:t>
            </a:r>
          </a:p>
          <a:p>
            <a:r>
              <a:rPr lang="en-US" dirty="0" smtClean="0"/>
              <a:t>Know the limitations of the data</a:t>
            </a:r>
            <a:endParaRPr lang="en-US" dirty="0"/>
          </a:p>
        </p:txBody>
      </p:sp>
    </p:spTree>
    <p:custDataLst>
      <p:tags r:id="rId1"/>
    </p:custDataLst>
    <p:extLst>
      <p:ext uri="{BB962C8B-B14F-4D97-AF65-F5344CB8AC3E}">
        <p14:creationId xmlns:p14="http://schemas.microsoft.com/office/powerpoint/2010/main" val="417438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Analysis Group</a:t>
            </a:r>
          </a:p>
        </p:txBody>
      </p:sp>
      <p:sp>
        <p:nvSpPr>
          <p:cNvPr id="3" name="Text Placeholder 2"/>
          <p:cNvSpPr>
            <a:spLocks noGrp="1"/>
          </p:cNvSpPr>
          <p:nvPr>
            <p:ph type="body" sz="quarter" idx="11"/>
          </p:nvPr>
        </p:nvSpPr>
        <p:spPr>
          <a:xfrm>
            <a:off x="297180" y="1216559"/>
            <a:ext cx="8558335" cy="4568015"/>
          </a:xfrm>
        </p:spPr>
        <p:txBody>
          <a:bodyPr>
            <a:normAutofit fontScale="92500" lnSpcReduction="10000"/>
          </a:bodyPr>
          <a:lstStyle/>
          <a:p>
            <a:r>
              <a:rPr lang="en-US" dirty="0"/>
              <a:t>Beginning</a:t>
            </a:r>
          </a:p>
          <a:p>
            <a:pPr lvl="1"/>
            <a:r>
              <a:rPr lang="en-US" dirty="0"/>
              <a:t>Ad hoc reports</a:t>
            </a:r>
          </a:p>
          <a:p>
            <a:pPr lvl="1"/>
            <a:r>
              <a:rPr lang="en-US" dirty="0"/>
              <a:t>Manual spreadsheets</a:t>
            </a:r>
          </a:p>
          <a:p>
            <a:pPr lvl="1"/>
            <a:r>
              <a:rPr lang="en-US" dirty="0"/>
              <a:t>Descriptive analytics</a:t>
            </a:r>
          </a:p>
          <a:p>
            <a:r>
              <a:rPr lang="en-US" dirty="0"/>
              <a:t>Mature</a:t>
            </a:r>
          </a:p>
          <a:p>
            <a:pPr lvl="1"/>
            <a:r>
              <a:rPr lang="en-US" dirty="0"/>
              <a:t>Predictive analytics</a:t>
            </a:r>
          </a:p>
          <a:p>
            <a:pPr lvl="1"/>
            <a:r>
              <a:rPr lang="en-US" dirty="0"/>
              <a:t>Machine learning models</a:t>
            </a:r>
          </a:p>
          <a:p>
            <a:pPr lvl="1"/>
            <a:r>
              <a:rPr lang="en-US" dirty="0"/>
              <a:t>Optimization</a:t>
            </a:r>
          </a:p>
          <a:p>
            <a:pPr lvl="1"/>
            <a:endParaRPr lang="en-US" dirty="0"/>
          </a:p>
        </p:txBody>
      </p:sp>
    </p:spTree>
    <p:custDataLst>
      <p:tags r:id="rId1"/>
    </p:custDataLst>
    <p:extLst>
      <p:ext uri="{BB962C8B-B14F-4D97-AF65-F5344CB8AC3E}">
        <p14:creationId xmlns:p14="http://schemas.microsoft.com/office/powerpoint/2010/main" val="4083944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Group</a:t>
            </a:r>
          </a:p>
        </p:txBody>
      </p:sp>
      <p:sp>
        <p:nvSpPr>
          <p:cNvPr id="3" name="Text Placeholder 2"/>
          <p:cNvSpPr>
            <a:spLocks noGrp="1"/>
          </p:cNvSpPr>
          <p:nvPr>
            <p:ph type="body" sz="quarter" idx="11"/>
          </p:nvPr>
        </p:nvSpPr>
        <p:spPr>
          <a:xfrm>
            <a:off x="297180" y="1216559"/>
            <a:ext cx="8558335" cy="4389111"/>
          </a:xfrm>
        </p:spPr>
        <p:txBody>
          <a:bodyPr>
            <a:normAutofit fontScale="85000" lnSpcReduction="20000"/>
          </a:bodyPr>
          <a:lstStyle/>
          <a:p>
            <a:r>
              <a:rPr lang="en-US" dirty="0"/>
              <a:t>Beginning</a:t>
            </a:r>
          </a:p>
          <a:p>
            <a:pPr lvl="1"/>
            <a:r>
              <a:rPr lang="en-US" dirty="0"/>
              <a:t>Low quality data</a:t>
            </a:r>
          </a:p>
          <a:p>
            <a:pPr lvl="1"/>
            <a:r>
              <a:rPr lang="en-US" dirty="0"/>
              <a:t>Disparate systems</a:t>
            </a:r>
          </a:p>
          <a:p>
            <a:pPr lvl="1"/>
            <a:r>
              <a:rPr lang="en-US" dirty="0"/>
              <a:t>Difficult to join / conform data</a:t>
            </a:r>
          </a:p>
          <a:p>
            <a:r>
              <a:rPr lang="en-US" dirty="0"/>
              <a:t>Mature</a:t>
            </a:r>
          </a:p>
          <a:p>
            <a:pPr lvl="1"/>
            <a:r>
              <a:rPr lang="en-US" dirty="0"/>
              <a:t>High quality data</a:t>
            </a:r>
          </a:p>
          <a:p>
            <a:pPr lvl="1"/>
            <a:r>
              <a:rPr lang="en-US" dirty="0"/>
              <a:t>Data warehouse with conformed data</a:t>
            </a:r>
          </a:p>
          <a:p>
            <a:pPr lvl="1"/>
            <a:r>
              <a:rPr lang="en-US" dirty="0"/>
              <a:t>Data wrangling and cleansing in data warehouse</a:t>
            </a:r>
          </a:p>
          <a:p>
            <a:pPr lvl="1"/>
            <a:r>
              <a:rPr lang="en-US" dirty="0"/>
              <a:t>Self-serve data access for business users</a:t>
            </a:r>
          </a:p>
        </p:txBody>
      </p:sp>
    </p:spTree>
    <p:custDataLst>
      <p:tags r:id="rId1"/>
    </p:custDataLst>
    <p:extLst>
      <p:ext uri="{BB962C8B-B14F-4D97-AF65-F5344CB8AC3E}">
        <p14:creationId xmlns:p14="http://schemas.microsoft.com/office/powerpoint/2010/main" val="2376566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Assessing Organizational Level</a:t>
            </a:r>
          </a:p>
        </p:txBody>
      </p:sp>
      <p:sp>
        <p:nvSpPr>
          <p:cNvPr id="3" name="Text Placeholder 2"/>
          <p:cNvSpPr>
            <a:spLocks noGrp="1"/>
          </p:cNvSpPr>
          <p:nvPr>
            <p:ph type="body" sz="quarter" idx="11"/>
          </p:nvPr>
        </p:nvSpPr>
        <p:spPr>
          <a:xfrm>
            <a:off x="297180" y="1216559"/>
            <a:ext cx="8558335" cy="4498441"/>
          </a:xfrm>
        </p:spPr>
        <p:txBody>
          <a:bodyPr>
            <a:normAutofit/>
          </a:bodyPr>
          <a:lstStyle/>
          <a:p>
            <a:r>
              <a:rPr lang="en-US" dirty="0"/>
              <a:t>Analysis group</a:t>
            </a:r>
          </a:p>
          <a:p>
            <a:pPr lvl="1"/>
            <a:r>
              <a:rPr lang="en-US" dirty="0"/>
              <a:t>Reporting</a:t>
            </a:r>
          </a:p>
          <a:p>
            <a:pPr lvl="1"/>
            <a:r>
              <a:rPr lang="en-US" dirty="0"/>
              <a:t>Interactive dashboards</a:t>
            </a:r>
          </a:p>
          <a:p>
            <a:pPr lvl="1"/>
            <a:r>
              <a:rPr lang="en-US" dirty="0"/>
              <a:t>Descriptive insights</a:t>
            </a:r>
          </a:p>
          <a:p>
            <a:pPr lvl="1"/>
            <a:r>
              <a:rPr lang="en-US" dirty="0"/>
              <a:t>Predictive models</a:t>
            </a:r>
          </a:p>
          <a:p>
            <a:pPr lvl="2"/>
            <a:r>
              <a:rPr lang="en-US" dirty="0"/>
              <a:t>Sample question: “Provide examples of recent insights</a:t>
            </a:r>
            <a:r>
              <a:rPr lang="en-US" dirty="0" smtClean="0"/>
              <a:t>”</a:t>
            </a:r>
            <a:endParaRPr lang="en-US" dirty="0"/>
          </a:p>
        </p:txBody>
      </p:sp>
    </p:spTree>
    <p:custDataLst>
      <p:tags r:id="rId1"/>
    </p:custDataLst>
    <p:extLst>
      <p:ext uri="{BB962C8B-B14F-4D97-AF65-F5344CB8AC3E}">
        <p14:creationId xmlns:p14="http://schemas.microsoft.com/office/powerpoint/2010/main" val="733570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Assessing Organizational Level</a:t>
            </a:r>
          </a:p>
        </p:txBody>
      </p:sp>
      <p:sp>
        <p:nvSpPr>
          <p:cNvPr id="3" name="Text Placeholder 2"/>
          <p:cNvSpPr>
            <a:spLocks noGrp="1"/>
          </p:cNvSpPr>
          <p:nvPr>
            <p:ph type="body" sz="quarter" idx="11"/>
          </p:nvPr>
        </p:nvSpPr>
        <p:spPr>
          <a:xfrm>
            <a:off x="297180" y="1216559"/>
            <a:ext cx="8558335" cy="4498441"/>
          </a:xfrm>
        </p:spPr>
        <p:txBody>
          <a:bodyPr>
            <a:normAutofit/>
          </a:bodyPr>
          <a:lstStyle/>
          <a:p>
            <a:r>
              <a:rPr lang="en-US" dirty="0" smtClean="0"/>
              <a:t>Data </a:t>
            </a:r>
            <a:r>
              <a:rPr lang="en-US" dirty="0"/>
              <a:t>group</a:t>
            </a:r>
          </a:p>
          <a:p>
            <a:pPr lvl="1"/>
            <a:r>
              <a:rPr lang="en-US" dirty="0"/>
              <a:t>Structure of source data</a:t>
            </a:r>
          </a:p>
          <a:p>
            <a:pPr lvl="1"/>
            <a:r>
              <a:rPr lang="en-US" dirty="0"/>
              <a:t>Data warehouse dimensions and facts</a:t>
            </a:r>
          </a:p>
          <a:p>
            <a:pPr lvl="2"/>
            <a:r>
              <a:rPr lang="en-US" dirty="0"/>
              <a:t>Sample question: “How is the source data structured?”</a:t>
            </a:r>
          </a:p>
          <a:p>
            <a:pPr lvl="2"/>
            <a:r>
              <a:rPr lang="en-US" dirty="0"/>
              <a:t>Data warehouse question: “Do you have slowly changing dimensions?”</a:t>
            </a:r>
          </a:p>
        </p:txBody>
      </p:sp>
    </p:spTree>
    <p:custDataLst>
      <p:tags r:id="rId1"/>
    </p:custDataLst>
    <p:extLst>
      <p:ext uri="{BB962C8B-B14F-4D97-AF65-F5344CB8AC3E}">
        <p14:creationId xmlns:p14="http://schemas.microsoft.com/office/powerpoint/2010/main" val="1371776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800100" y="1623220"/>
            <a:ext cx="7498080" cy="2422006"/>
          </a:xfrm>
        </p:spPr>
        <p:txBody>
          <a:bodyPr>
            <a:normAutofit/>
          </a:bodyPr>
          <a:lstStyle/>
          <a:p>
            <a:pPr algn="ctr">
              <a:lnSpc>
                <a:spcPct val="114000"/>
              </a:lnSpc>
            </a:pPr>
            <a:r>
              <a:rPr lang="en-US" dirty="0"/>
              <a:t>Question Analysis</a:t>
            </a:r>
          </a:p>
          <a:p>
            <a:pPr algn="ctr">
              <a:lnSpc>
                <a:spcPct val="114000"/>
              </a:lnSpc>
            </a:pPr>
            <a:r>
              <a:rPr lang="en-US" sz="2667" dirty="0">
                <a:solidFill>
                  <a:srgbClr val="33006F"/>
                </a:solidFill>
              </a:rPr>
              <a:t>Translating Business Problems Into Analytical Questions</a:t>
            </a:r>
          </a:p>
          <a:p>
            <a:pPr algn="ctr">
              <a:lnSpc>
                <a:spcPct val="114000"/>
              </a:lnSpc>
            </a:pPr>
            <a:endParaRPr lang="en-US" sz="2667" dirty="0">
              <a:solidFill>
                <a:srgbClr val="33006F"/>
              </a:solidFill>
            </a:endParaRPr>
          </a:p>
        </p:txBody>
      </p:sp>
    </p:spTree>
    <p:custDataLst>
      <p:tags r:id="rId1"/>
    </p:custDataLst>
    <p:extLst>
      <p:ext uri="{BB962C8B-B14F-4D97-AF65-F5344CB8AC3E}">
        <p14:creationId xmlns:p14="http://schemas.microsoft.com/office/powerpoint/2010/main" val="1077242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Asking </a:t>
            </a:r>
            <a:r>
              <a:rPr lang="en-US" dirty="0" smtClean="0"/>
              <a:t>Questions</a:t>
            </a:r>
            <a:endParaRPr lang="en-US" dirty="0"/>
          </a:p>
        </p:txBody>
      </p:sp>
      <p:sp>
        <p:nvSpPr>
          <p:cNvPr id="3" name="Text Placeholder 2"/>
          <p:cNvSpPr>
            <a:spLocks noGrp="1"/>
          </p:cNvSpPr>
          <p:nvPr>
            <p:ph type="body" idx="1"/>
          </p:nvPr>
        </p:nvSpPr>
        <p:spPr>
          <a:xfrm>
            <a:off x="178904" y="3824288"/>
            <a:ext cx="8825948" cy="1250950"/>
          </a:xfrm>
        </p:spPr>
        <p:txBody>
          <a:bodyPr/>
          <a:lstStyle/>
          <a:p>
            <a:pPr algn="ctr"/>
            <a:r>
              <a:rPr lang="en-US" dirty="0" smtClean="0">
                <a:solidFill>
                  <a:schemeClr val="tx1"/>
                </a:solidFill>
              </a:rPr>
              <a:t>Understand </a:t>
            </a:r>
            <a:r>
              <a:rPr lang="en-US" dirty="0">
                <a:solidFill>
                  <a:schemeClr val="tx1"/>
                </a:solidFill>
              </a:rPr>
              <a:t>the business problem and </a:t>
            </a:r>
            <a:r>
              <a:rPr lang="en-US" dirty="0" smtClean="0">
                <a:solidFill>
                  <a:schemeClr val="tx1"/>
                </a:solidFill>
              </a:rPr>
              <a:t>translate </a:t>
            </a:r>
            <a:r>
              <a:rPr lang="en-US" dirty="0">
                <a:solidFill>
                  <a:schemeClr val="tx1"/>
                </a:solidFill>
              </a:rPr>
              <a:t>that into analytical questions </a:t>
            </a:r>
            <a:endParaRPr lang="en-US" dirty="0"/>
          </a:p>
        </p:txBody>
      </p:sp>
    </p:spTree>
    <p:custDataLst>
      <p:tags r:id="rId1"/>
    </p:custDataLst>
    <p:extLst>
      <p:ext uri="{BB962C8B-B14F-4D97-AF65-F5344CB8AC3E}">
        <p14:creationId xmlns:p14="http://schemas.microsoft.com/office/powerpoint/2010/main" val="33001842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THUMBNAIL_REFRESH" val="1"/>
  <p:tag name="MMPROD_NEXTUNIQUEID" val="10011"/>
  <p:tag name="ARTICULATE_SLIDE_COUNT" val="39"/>
  <p:tag name="MMPROD_UIDATA" val="&lt;database version=&quot;11.0&quot;&gt;&lt;object type=&quot;1&quot; unique_id=&quot;10001&quot;&gt;&lt;object type=&quot;2&quot; unique_id=&quot;12780&quot;&gt;&lt;object type=&quot;3&quot; unique_id=&quot;12781&quot;&gt;&lt;property id=&quot;20148&quot; value=&quot;5&quot;/&gt;&lt;property id=&quot;20300&quot; value=&quot;Slide 1&quot;/&gt;&lt;property id=&quot;20307&quot; value=&quot;259&quot;/&gt;&lt;/object&gt;&lt;object type=&quot;3&quot; unique_id=&quot;12782&quot;&gt;&lt;property id=&quot;20148&quot; value=&quot;5&quot;/&gt;&lt;property id=&quot;20300&quot; value=&quot;Slide 2&quot;/&gt;&lt;property id=&quot;20307&quot; value=&quot;257&quot;/&gt;&lt;/object&gt;&lt;object type=&quot;3&quot; unique_id=&quot;12783&quot;&gt;&lt;property id=&quot;20148&quot; value=&quot;5&quot;/&gt;&lt;property id=&quot;20300&quot; value=&quot;Slide 3&quot;/&gt;&lt;property id=&quot;20307&quot; value=&quot;260&quot;/&gt;&lt;/object&gt;&lt;object type=&quot;3&quot; unique_id=&quot;12784&quot;&gt;&lt;property id=&quot;20148&quot; value=&quot;5&quot;/&gt;&lt;property id=&quot;20300&quot; value=&quot;Slide 4&quot;/&gt;&lt;property id=&quot;20307&quot; value=&quot;273&quot;/&gt;&lt;/object&gt;&lt;object type=&quot;3&quot; unique_id=&quot;12785&quot;&gt;&lt;property id=&quot;20148&quot; value=&quot;5&quot;/&gt;&lt;property id=&quot;20300&quot; value=&quot;Slide 5&quot;/&gt;&lt;property id=&quot;20307&quot; value=&quot;274&quot;/&gt;&lt;/object&gt;&lt;object type=&quot;3&quot; unique_id=&quot;12786&quot;&gt;&lt;property id=&quot;20148&quot; value=&quot;5&quot;/&gt;&lt;property id=&quot;20300&quot; value=&quot;Slide 6&quot;/&gt;&lt;property id=&quot;20307&quot; value=&quot;275&quot;/&gt;&lt;/object&gt;&lt;object type=&quot;3&quot; unique_id=&quot;13848&quot;&gt;&lt;property id=&quot;20148&quot; value=&quot;5&quot;/&gt;&lt;property id=&quot;20300&quot; value=&quot;Slide 7&quot;/&gt;&lt;property id=&quot;20307&quot; value=&quot;301&quot;/&gt;&lt;/object&gt;&lt;object type=&quot;3&quot; unique_id=&quot;13857&quot;&gt;&lt;property id=&quot;20148&quot; value=&quot;5&quot;/&gt;&lt;property id=&quot;20300&quot; value=&quot;Slide 8&quot;/&gt;&lt;property id=&quot;20307&quot; value=&quot;276&quot;/&gt;&lt;/object&gt;&lt;object type=&quot;3&quot; unique_id=&quot;13858&quot;&gt;&lt;property id=&quot;20148&quot; value=&quot;5&quot;/&gt;&lt;property id=&quot;20300&quot; value=&quot;Slide 9 - &amp;quot;Asking Questions&amp;quot;&quot;/&gt;&lt;property id=&quot;20307&quot; value=&quot;303&quot;/&gt;&lt;/object&gt;&lt;object type=&quot;3&quot; unique_id=&quot;13859&quot;&gt;&lt;property id=&quot;20148&quot; value=&quot;5&quot;/&gt;&lt;property id=&quot;20300&quot; value=&quot;Slide 10&quot;/&gt;&lt;property id=&quot;20307&quot; value=&quot;277&quot;/&gt;&lt;/object&gt;&lt;object type=&quot;3&quot; unique_id=&quot;13860&quot;&gt;&lt;property id=&quot;20148&quot; value=&quot;5&quot;/&gt;&lt;property id=&quot;20300&quot; value=&quot;Slide 11&quot;/&gt;&lt;property id=&quot;20307&quot; value=&quot;302&quot;/&gt;&lt;/object&gt;&lt;object type=&quot;3&quot; unique_id=&quot;13861&quot;&gt;&lt;property id=&quot;20148&quot; value=&quot;5&quot;/&gt;&lt;property id=&quot;20300&quot; value=&quot;Slide 12&quot;/&gt;&lt;property id=&quot;20307&quot; value=&quot;278&quot;/&gt;&lt;/object&gt;&lt;object type=&quot;3&quot; unique_id=&quot;13862&quot;&gt;&lt;property id=&quot;20148&quot; value=&quot;5&quot;/&gt;&lt;property id=&quot;20300&quot; value=&quot;Slide 13&quot;/&gt;&lt;property id=&quot;20307&quot; value=&quot;279&quot;/&gt;&lt;/object&gt;&lt;object type=&quot;3&quot; unique_id=&quot;13863&quot;&gt;&lt;property id=&quot;20148&quot; value=&quot;5&quot;/&gt;&lt;property id=&quot;20300&quot; value=&quot;Slide 14 - &amp;quot;Data Exploration&amp;quot;&quot;/&gt;&lt;property id=&quot;20307&quot; value=&quot;304&quot;/&gt;&lt;/object&gt;&lt;object type=&quot;3&quot; unique_id=&quot;13864&quot;&gt;&lt;property id=&quot;20148&quot; value=&quot;5&quot;/&gt;&lt;property id=&quot;20300&quot; value=&quot;Slide 15&quot;/&gt;&lt;property id=&quot;20307&quot; value=&quot;280&quot;/&gt;&lt;/object&gt;&lt;object type=&quot;3&quot; unique_id=&quot;13865&quot;&gt;&lt;property id=&quot;20148&quot; value=&quot;5&quot;/&gt;&lt;property id=&quot;20300&quot; value=&quot;Slide 16&quot;/&gt;&lt;property id=&quot;20307&quot; value=&quot;281&quot;/&gt;&lt;/object&gt;&lt;object type=&quot;3&quot; unique_id=&quot;13866&quot;&gt;&lt;property id=&quot;20148&quot; value=&quot;5&quot;/&gt;&lt;property id=&quot;20300&quot; value=&quot;Slide 17&quot;/&gt;&lt;property id=&quot;20307&quot; value=&quot;282&quot;/&gt;&lt;/object&gt;&lt;object type=&quot;3&quot; unique_id=&quot;13867&quot;&gt;&lt;property id=&quot;20148&quot; value=&quot;5&quot;/&gt;&lt;property id=&quot;20300&quot; value=&quot;Slide 18 - &amp;quot;Communication&amp;quot;&quot;/&gt;&lt;property id=&quot;20307&quot; value=&quot;305&quot;/&gt;&lt;/object&gt;&lt;object type=&quot;3&quot; unique_id=&quot;13868&quot;&gt;&lt;property id=&quot;20148&quot; value=&quot;5&quot;/&gt;&lt;property id=&quot;20300&quot; value=&quot;Slide 19&quot;/&gt;&lt;property id=&quot;20307&quot; value=&quot;283&quot;/&gt;&lt;/object&gt;&lt;object type=&quot;3&quot; unique_id=&quot;13869&quot;&gt;&lt;property id=&quot;20148&quot; value=&quot;5&quot;/&gt;&lt;property id=&quot;20300&quot; value=&quot;Slide 20&quot;/&gt;&lt;property id=&quot;20307&quot; value=&quot;284&quot;/&gt;&lt;/object&gt;&lt;object type=&quot;3&quot; unique_id=&quot;13870&quot;&gt;&lt;property id=&quot;20148&quot; value=&quot;5&quot;/&gt;&lt;property id=&quot;20300&quot; value=&quot;Slide 21&quot;/&gt;&lt;property id=&quot;20307&quot; value=&quot;285&quot;/&gt;&lt;/object&gt;&lt;object type=&quot;3&quot; unique_id=&quot;13871&quot;&gt;&lt;property id=&quot;20148&quot; value=&quot;5&quot;/&gt;&lt;property id=&quot;20300&quot; value=&quot;Slide 22&quot;/&gt;&lt;property id=&quot;20307&quot; value=&quot;286&quot;/&gt;&lt;/object&gt;&lt;object type=&quot;3&quot; unique_id=&quot;13872&quot;&gt;&lt;property id=&quot;20148&quot; value=&quot;5&quot;/&gt;&lt;property id=&quot;20300&quot; value=&quot;Slide 23&quot;/&gt;&lt;property id=&quot;20307&quot; value=&quot;287&quot;/&gt;&lt;/object&gt;&lt;object type=&quot;3&quot; unique_id=&quot;13873&quot;&gt;&lt;property id=&quot;20148&quot; value=&quot;5&quot;/&gt;&lt;property id=&quot;20300&quot; value=&quot;Slide 24&quot;/&gt;&lt;property id=&quot;20307&quot; value=&quot;288&quot;/&gt;&lt;/object&gt;&lt;object type=&quot;3&quot; unique_id=&quot;13874&quot;&gt;&lt;property id=&quot;20148&quot; value=&quot;5&quot;/&gt;&lt;property id=&quot;20300&quot; value=&quot;Slide 25&quot;/&gt;&lt;property id=&quot;20307&quot; value=&quot;289&quot;/&gt;&lt;/object&gt;&lt;object type=&quot;3&quot; unique_id=&quot;13875&quot;&gt;&lt;property id=&quot;20148&quot; value=&quot;5&quot;/&gt;&lt;property id=&quot;20300&quot; value=&quot;Slide 26&quot;/&gt;&lt;property id=&quot;20307&quot; value=&quot;290&quot;/&gt;&lt;/object&gt;&lt;object type=&quot;3&quot; unique_id=&quot;13876&quot;&gt;&lt;property id=&quot;20148&quot; value=&quot;5&quot;/&gt;&lt;property id=&quot;20300&quot; value=&quot;Slide 27&quot;/&gt;&lt;property id=&quot;20307&quot; value=&quot;291&quot;/&gt;&lt;/object&gt;&lt;object type=&quot;3&quot; unique_id=&quot;13877&quot;&gt;&lt;property id=&quot;20148&quot; value=&quot;5&quot;/&gt;&lt;property id=&quot;20300&quot; value=&quot;Slide 28&quot;/&gt;&lt;property id=&quot;20307&quot; value=&quot;292&quot;/&gt;&lt;/object&gt;&lt;object type=&quot;3&quot; unique_id=&quot;14068&quot;&gt;&lt;property id=&quot;20148&quot; value=&quot;5&quot;/&gt;&lt;property id=&quot;20300&quot; value=&quot;Slide 29&quot;/&gt;&lt;property id=&quot;20307&quot; value=&quot;306&quot;/&gt;&lt;/object&gt;&lt;object type=&quot;3&quot; unique_id=&quot;14069&quot;&gt;&lt;property id=&quot;20148&quot; value=&quot;5&quot;/&gt;&lt;property id=&quot;20300&quot; value=&quot;Slide 30&quot;/&gt;&lt;property id=&quot;20307&quot; value=&quot;307&quot;/&gt;&lt;/object&gt;&lt;object type=&quot;3&quot; unique_id=&quot;14070&quot;&gt;&lt;property id=&quot;20148&quot; value=&quot;5&quot;/&gt;&lt;property id=&quot;20300&quot; value=&quot;Slide 31&quot;/&gt;&lt;property id=&quot;20307&quot; value=&quot;308&quot;/&gt;&lt;/object&gt;&lt;/object&gt;&lt;object type=&quot;8&quot; unique_id=&quot;12794&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710AFFE8-40BC-4B0E-96B0-98B31BE09BD9}" vid="{85923068-7E54-4343-9B9E-BE7B73A16CB2}"/>
    </a:ext>
  </a:extLst>
</a:theme>
</file>

<file path=ppt/theme/theme4.xml><?xml version="1.0" encoding="utf-8"?>
<a:theme xmlns:a="http://schemas.openxmlformats.org/drawingml/2006/main" name="3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2240</Words>
  <Application>Microsoft Office PowerPoint</Application>
  <PresentationFormat>On-screen Show (16:10)</PresentationFormat>
  <Paragraphs>357</Paragraphs>
  <Slides>31</Slides>
  <Notes>27</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31</vt:i4>
      </vt:variant>
    </vt:vector>
  </HeadingPairs>
  <TitlesOfParts>
    <vt:vector size="44" baseType="lpstr">
      <vt:lpstr>Arial</vt:lpstr>
      <vt:lpstr>Calibri</vt:lpstr>
      <vt:lpstr>Encode Sans Normal Black</vt:lpstr>
      <vt:lpstr>Lucida Grande</vt:lpstr>
      <vt:lpstr>Open Sans</vt:lpstr>
      <vt:lpstr>Open Sans Light</vt:lpstr>
      <vt:lpstr>Uni Sans Regular</vt:lpstr>
      <vt:lpstr>1_Custom Design</vt:lpstr>
      <vt:lpstr>2_Custom Design</vt:lpstr>
      <vt:lpstr>CA-Data Analytics</vt:lpstr>
      <vt:lpstr>3_Custom Design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Asking Questions</vt:lpstr>
      <vt:lpstr>PowerPoint Presentation</vt:lpstr>
      <vt:lpstr>PowerPoint Presentation</vt:lpstr>
      <vt:lpstr>PowerPoint Presentation</vt:lpstr>
      <vt:lpstr>PowerPoint Presentation</vt:lpstr>
      <vt:lpstr>Data Exploration</vt:lpstr>
      <vt:lpstr>PowerPoint Presentation</vt:lpstr>
      <vt:lpstr>PowerPoint Presentation</vt:lpstr>
      <vt:lpstr>PowerPoint Presentation</vt:lpstr>
      <vt:lpstr>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Culture and Analysis Questions</dc:title>
  <dc:subject>Data Analysis Essentials</dc:subject>
  <dc:creator>Data Analysis Essentials</dc:creator>
  <cp:lastModifiedBy>Eliana Medina</cp:lastModifiedBy>
  <cp:revision>53</cp:revision>
  <dcterms:created xsi:type="dcterms:W3CDTF">2014-10-14T00:51:43Z</dcterms:created>
  <dcterms:modified xsi:type="dcterms:W3CDTF">2018-11-28T19:42:05Z</dcterms:modified>
  <cp:category>Lesson 1</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3F7E5E43-6E4A-4290-B24C-71F06D3BD177</vt:lpwstr>
  </property>
  <property fmtid="{D5CDD505-2E9C-101B-9397-08002B2CF9AE}" pid="12" name="ArticulatePath">
    <vt:lpwstr>1-4 - Data Driven Culture</vt:lpwstr>
  </property>
</Properties>
</file>