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5.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notesSlides/notesSlide15.xml" ContentType="application/vnd.openxmlformats-officedocument.presentationml.notesSlide+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notesSlides/notesSlide23.xml" ContentType="application/vnd.openxmlformats-officedocument.presentationml.notesSlide+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692" r:id="rId2"/>
    <p:sldMasterId id="2147483698" r:id="rId3"/>
    <p:sldMasterId id="2147483701" r:id="rId4"/>
  </p:sldMasterIdLst>
  <p:notesMasterIdLst>
    <p:notesMasterId r:id="rId33"/>
  </p:notesMasterIdLst>
  <p:sldIdLst>
    <p:sldId id="295" r:id="rId5"/>
    <p:sldId id="296" r:id="rId6"/>
    <p:sldId id="259" r:id="rId7"/>
    <p:sldId id="257"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97" r:id="rId21"/>
    <p:sldId id="285" r:id="rId22"/>
    <p:sldId id="286" r:id="rId23"/>
    <p:sldId id="287" r:id="rId24"/>
    <p:sldId id="298" r:id="rId25"/>
    <p:sldId id="288" r:id="rId26"/>
    <p:sldId id="289" r:id="rId27"/>
    <p:sldId id="299" r:id="rId28"/>
    <p:sldId id="290" r:id="rId29"/>
    <p:sldId id="291" r:id="rId30"/>
    <p:sldId id="292" r:id="rId31"/>
    <p:sldId id="300" r:id="rId32"/>
  </p:sldIdLst>
  <p:sldSz cx="9144000" cy="5715000" type="screen16x1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 Packages and Libraries" id="{64F2D3DF-9933-4DEB-B33F-6D2EF7070550}">
          <p14:sldIdLst>
            <p14:sldId id="295"/>
            <p14:sldId id="296"/>
            <p14:sldId id="259"/>
            <p14:sldId id="257"/>
            <p14:sldId id="273"/>
            <p14:sldId id="274"/>
            <p14:sldId id="275"/>
          </p14:sldIdLst>
        </p14:section>
        <p14:section name="Welcome to the Tidyverse" id="{84C4BAC3-32F9-4970-9AE8-045CD2691067}">
          <p14:sldIdLst>
            <p14:sldId id="276"/>
            <p14:sldId id="277"/>
            <p14:sldId id="278"/>
            <p14:sldId id="279"/>
            <p14:sldId id="280"/>
            <p14:sldId id="281"/>
            <p14:sldId id="282"/>
          </p14:sldIdLst>
        </p14:section>
        <p14:section name="Dataframe and Tibble" id="{A43359BF-141D-4BFD-A46E-AD51FAF8CE24}">
          <p14:sldIdLst>
            <p14:sldId id="283"/>
            <p14:sldId id="284"/>
            <p14:sldId id="297"/>
            <p14:sldId id="285"/>
            <p14:sldId id="286"/>
            <p14:sldId id="287"/>
            <p14:sldId id="298"/>
          </p14:sldIdLst>
        </p14:section>
        <p14:section name="Grammar of Graphics" id="{2C533A0B-270A-4A7A-9314-093EC71A079D}">
          <p14:sldIdLst>
            <p14:sldId id="288"/>
            <p14:sldId id="289"/>
            <p14:sldId id="299"/>
            <p14:sldId id="290"/>
            <p14:sldId id="291"/>
            <p14:sldId id="292"/>
          </p14:sldIdLst>
        </p14:section>
        <p14:section name="Getting Started summary" id="{93D9DA11-BBDA-4AA3-A142-86CD6F0362AF}">
          <p14:sldIdLst>
            <p14:sldId id="300"/>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64" autoAdjust="0"/>
  </p:normalViewPr>
  <p:slideViewPr>
    <p:cSldViewPr snapToGrid="0" snapToObjects="1" showGuides="1">
      <p:cViewPr varScale="1">
        <p:scale>
          <a:sx n="63" d="100"/>
          <a:sy n="63" d="100"/>
        </p:scale>
        <p:origin x="1512" y="72"/>
      </p:cViewPr>
      <p:guideLst>
        <p:guide orient="horz" pos="1758"/>
        <p:guide pos="344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92" d="100"/>
          <a:sy n="92" d="100"/>
        </p:scale>
        <p:origin x="364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11/28/2018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vita.had.co.nz/papers/layered-grammar.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introducing graphical data analysis.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17494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You can see these listed in the output window.</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10</a:t>
            </a:fld>
            <a:endParaRPr lang="en-US"/>
          </a:p>
        </p:txBody>
      </p:sp>
    </p:spTree>
    <p:extLst>
      <p:ext uri="{BB962C8B-B14F-4D97-AF65-F5344CB8AC3E}">
        <p14:creationId xmlns:p14="http://schemas.microsoft.com/office/powerpoint/2010/main" val="426198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will stick to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as much as we can. If there is a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way of doing things, I will show that way over others. That includes base R as well. So, don’t be alarmed if you pick up an R book and find different ways of doing the same thing. I remember being very confused in the beginning about all of this. I thought that I would try and stick to the base R set of functions as much as possible. I thought that it would be simpler to learn, and I wouldn’t create any ‘dependencies’ on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packages. After I got a bit of experience with R, I changed my mind. Often additional packages make things easier to do than base R. And you cannot get around having to install and load additional libraries. R would be very limiting if you couldn’t load libraries. In fact, the world-class plotting that R is renowned for,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is not in base R. And yes, we can thank Hadley Wickham for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It is part of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11</a:t>
            </a:fld>
            <a:endParaRPr lang="en-US"/>
          </a:p>
        </p:txBody>
      </p:sp>
    </p:spTree>
    <p:extLst>
      <p:ext uri="{BB962C8B-B14F-4D97-AF65-F5344CB8AC3E}">
        <p14:creationId xmlns:p14="http://schemas.microsoft.com/office/powerpoint/2010/main" val="231971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we now have the background we need for the first line of code, the library statement. As a convention, I will group these at the top of my program and order the most important ones last. If I do have a function conflict and I really want to use the version of the function that has been hidden, I can fully qualify the function call with package name followed by two colons followed by the function name.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12</a:t>
            </a:fld>
            <a:endParaRPr lang="en-US"/>
          </a:p>
        </p:txBody>
      </p:sp>
    </p:spTree>
    <p:extLst>
      <p:ext uri="{BB962C8B-B14F-4D97-AF65-F5344CB8AC3E}">
        <p14:creationId xmlns:p14="http://schemas.microsoft.com/office/powerpoint/2010/main" val="4214282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me change the glimpse function call to include its library name, </a:t>
            </a:r>
            <a:r>
              <a:rPr lang="en-US" sz="1200" kern="1200" dirty="0" err="1">
                <a:solidFill>
                  <a:schemeClr val="tx1"/>
                </a:solidFill>
                <a:effectLst/>
                <a:latin typeface="+mn-lt"/>
                <a:ea typeface="+mn-ea"/>
                <a:cs typeface="+mn-cs"/>
              </a:rPr>
              <a:t>dplyr</a:t>
            </a:r>
            <a:r>
              <a:rPr lang="en-US" sz="1200" kern="1200" dirty="0">
                <a:solidFill>
                  <a:schemeClr val="tx1"/>
                </a:solidFill>
                <a:effectLst/>
                <a:latin typeface="+mn-lt"/>
                <a:ea typeface="+mn-ea"/>
                <a:cs typeface="+mn-cs"/>
              </a:rPr>
              <a:t>. If a function named glimpse was defined in another package and loaded after </a:t>
            </a:r>
            <a:r>
              <a:rPr lang="en-US" sz="1200" kern="1200" dirty="0" err="1">
                <a:solidFill>
                  <a:schemeClr val="tx1"/>
                </a:solidFill>
                <a:effectLst/>
                <a:latin typeface="+mn-lt"/>
                <a:ea typeface="+mn-ea"/>
                <a:cs typeface="+mn-cs"/>
              </a:rPr>
              <a:t>dplyr</a:t>
            </a:r>
            <a:r>
              <a:rPr lang="en-US" sz="1200" kern="1200" dirty="0">
                <a:solidFill>
                  <a:schemeClr val="tx1"/>
                </a:solidFill>
                <a:effectLst/>
                <a:latin typeface="+mn-lt"/>
                <a:ea typeface="+mn-ea"/>
                <a:cs typeface="+mn-cs"/>
              </a:rPr>
              <a:t>, this fully qualified statement would ensure that the </a:t>
            </a:r>
            <a:r>
              <a:rPr lang="en-US" sz="1200" kern="1200" dirty="0" err="1">
                <a:solidFill>
                  <a:schemeClr val="tx1"/>
                </a:solidFill>
                <a:effectLst/>
                <a:latin typeface="+mn-lt"/>
                <a:ea typeface="+mn-ea"/>
                <a:cs typeface="+mn-cs"/>
              </a:rPr>
              <a:t>dplyr</a:t>
            </a:r>
            <a:r>
              <a:rPr lang="en-US" sz="1200" kern="1200" dirty="0">
                <a:solidFill>
                  <a:schemeClr val="tx1"/>
                </a:solidFill>
                <a:effectLst/>
                <a:latin typeface="+mn-lt"/>
                <a:ea typeface="+mn-ea"/>
                <a:cs typeface="+mn-cs"/>
              </a:rPr>
              <a:t> version of the function would be called.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a:t>
            </a:r>
            <a:r>
              <a:rPr lang="en-US" sz="1200" kern="1200" dirty="0">
                <a:solidFill>
                  <a:schemeClr val="tx1"/>
                </a:solidFill>
                <a:effectLst/>
                <a:latin typeface="+mn-lt"/>
                <a:ea typeface="+mn-ea"/>
                <a:cs typeface="+mn-cs"/>
              </a:rPr>
              <a:t>data scientists fully qualify all their function calls like this to remind them what package they came from and reduce the possibility of calling the wrong function in the future. I won’t do this here, but I have had to fully qualify functions because some packages depend on other package functions. When those are overridden, the results don’t work well.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t>
            </a:r>
            <a:r>
              <a:rPr lang="en-US" sz="1200" kern="1200" dirty="0">
                <a:solidFill>
                  <a:schemeClr val="tx1"/>
                </a:solidFill>
                <a:effectLst/>
                <a:latin typeface="+mn-lt"/>
                <a:ea typeface="+mn-ea"/>
                <a:cs typeface="+mn-cs"/>
              </a:rPr>
              <a:t>are two very common and very similar packages, but yet different enough to cause problems.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13</a:t>
            </a:fld>
            <a:endParaRPr lang="en-US"/>
          </a:p>
        </p:txBody>
      </p:sp>
    </p:spTree>
    <p:extLst>
      <p:ext uri="{BB962C8B-B14F-4D97-AF65-F5344CB8AC3E}">
        <p14:creationId xmlns:p14="http://schemas.microsoft.com/office/powerpoint/2010/main" val="4092690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They are </a:t>
            </a:r>
            <a:r>
              <a:rPr lang="en-US" sz="1200" kern="1200" dirty="0" err="1">
                <a:solidFill>
                  <a:schemeClr val="tx1"/>
                </a:solidFill>
                <a:effectLst/>
                <a:latin typeface="+mn-lt"/>
                <a:ea typeface="+mn-ea"/>
                <a:cs typeface="+mn-cs"/>
              </a:rPr>
              <a:t>plyr</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dplyr</a:t>
            </a:r>
            <a:r>
              <a:rPr lang="en-US" sz="1200" kern="1200" dirty="0">
                <a:solidFill>
                  <a:schemeClr val="tx1"/>
                </a:solidFill>
                <a:effectLst/>
                <a:latin typeface="+mn-lt"/>
                <a:ea typeface="+mn-ea"/>
                <a:cs typeface="+mn-cs"/>
              </a:rPr>
              <a:t>. They both perform basic data manipulation, and many programs will use one or the other. We will use </a:t>
            </a:r>
            <a:r>
              <a:rPr lang="en-US" sz="1200" kern="1200" dirty="0" err="1">
                <a:solidFill>
                  <a:schemeClr val="tx1"/>
                </a:solidFill>
                <a:effectLst/>
                <a:latin typeface="+mn-lt"/>
                <a:ea typeface="+mn-ea"/>
                <a:cs typeface="+mn-cs"/>
              </a:rPr>
              <a:t>dplyr</a:t>
            </a:r>
            <a:r>
              <a:rPr lang="en-US" sz="1200" kern="1200" dirty="0">
                <a:solidFill>
                  <a:schemeClr val="tx1"/>
                </a:solidFill>
                <a:effectLst/>
                <a:latin typeface="+mn-lt"/>
                <a:ea typeface="+mn-ea"/>
                <a:cs typeface="+mn-cs"/>
              </a:rPr>
              <a:t> as it is part of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As a result, I do my best to try to keep </a:t>
            </a:r>
            <a:r>
              <a:rPr lang="en-US" sz="1200" kern="1200" dirty="0" err="1">
                <a:solidFill>
                  <a:schemeClr val="tx1"/>
                </a:solidFill>
                <a:effectLst/>
                <a:latin typeface="+mn-lt"/>
                <a:ea typeface="+mn-ea"/>
                <a:cs typeface="+mn-cs"/>
              </a:rPr>
              <a:t>plyr</a:t>
            </a:r>
            <a:r>
              <a:rPr lang="en-US" sz="1200" kern="1200" dirty="0">
                <a:solidFill>
                  <a:schemeClr val="tx1"/>
                </a:solidFill>
                <a:effectLst/>
                <a:latin typeface="+mn-lt"/>
                <a:ea typeface="+mn-ea"/>
                <a:cs typeface="+mn-cs"/>
              </a:rPr>
              <a:t> from being loaded. That is easier said than done. I guess I forgot to mention this, loading a library can load other dependent libraries. So, libraries can be inadvertently loaded. The same is the case for installing packages, and there could be problems there too when one package assumes a particular version of a dependent package and that dependent package has been recently updated. This is a side effect of a vibrant open source community without heavy governance.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We’ll stick to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and Wickham authored packages and only a handful of other packages. Hopefully that will keep us out of trouble.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14</a:t>
            </a:fld>
            <a:endParaRPr lang="en-US"/>
          </a:p>
        </p:txBody>
      </p:sp>
    </p:spTree>
    <p:extLst>
      <p:ext uri="{BB962C8B-B14F-4D97-AF65-F5344CB8AC3E}">
        <p14:creationId xmlns:p14="http://schemas.microsoft.com/office/powerpoint/2010/main" val="2813947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understanding the data frame and the </a:t>
            </a:r>
            <a:r>
              <a:rPr lang="en-US" dirty="0" err="1"/>
              <a:t>tibble</a:t>
            </a:r>
            <a:r>
              <a:rPr lang="en-US" dirty="0"/>
              <a: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15</a:t>
            </a:fld>
            <a:endParaRPr lang="en-US"/>
          </a:p>
        </p:txBody>
      </p:sp>
    </p:spTree>
    <p:extLst>
      <p:ext uri="{BB962C8B-B14F-4D97-AF65-F5344CB8AC3E}">
        <p14:creationId xmlns:p14="http://schemas.microsoft.com/office/powerpoint/2010/main" val="3409298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understand the library function, let’s move on to the second line of code. Glimpse.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glimpse function is used to print out the structure and the first set of values contained in the data variable.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type or class of this variable is called a data frame. It is a very popular class used in R. It simply is a rectangular collection of variables often called columns and a number of observations often called rows.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columns have names that you can refer to. The rows can optionally have names, but that doesn’t work well in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so it is good practice that if you want to name each row with a metadata name, consider just making it a full-fledged column instead.</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16</a:t>
            </a:fld>
            <a:endParaRPr lang="en-US"/>
          </a:p>
        </p:txBody>
      </p:sp>
    </p:spTree>
    <p:extLst>
      <p:ext uri="{BB962C8B-B14F-4D97-AF65-F5344CB8AC3E}">
        <p14:creationId xmlns:p14="http://schemas.microsoft.com/office/powerpoint/2010/main" val="335073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 is object-oriented in novel and strange ways. R being based on New S, it inherited some powerful constructs from Lisp and Scheme language, making R both a functional language and a object-oriented one.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t>
            </a:r>
            <a:r>
              <a:rPr lang="en-US" sz="1200" kern="1200" dirty="0">
                <a:solidFill>
                  <a:schemeClr val="tx1"/>
                </a:solidFill>
                <a:effectLst/>
                <a:latin typeface="+mn-lt"/>
                <a:ea typeface="+mn-ea"/>
                <a:cs typeface="+mn-cs"/>
              </a:rPr>
              <a:t>mention this for two reasons.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a:t>
            </a:r>
            <a:r>
              <a:rPr lang="en-US" sz="1200" kern="1200" dirty="0">
                <a:solidFill>
                  <a:schemeClr val="tx1"/>
                </a:solidFill>
                <a:effectLst/>
                <a:latin typeface="+mn-lt"/>
                <a:ea typeface="+mn-ea"/>
                <a:cs typeface="+mn-cs"/>
              </a:rPr>
              <a:t>is that R may behave differently than other modern programming languages especially its internals.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second is because it is not uncommon for packages to extend this powerful data frame class and add more functionality or override functions that act on data frames.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fact, it is also common that an object can belong to multiple classes at the same time.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18</a:t>
            </a:fld>
            <a:endParaRPr lang="en-US"/>
          </a:p>
        </p:txBody>
      </p:sp>
    </p:spTree>
    <p:extLst>
      <p:ext uri="{BB962C8B-B14F-4D97-AF65-F5344CB8AC3E}">
        <p14:creationId xmlns:p14="http://schemas.microsoft.com/office/powerpoint/2010/main" val="1864945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happens in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version of a data frame is a </a:t>
            </a:r>
            <a:r>
              <a:rPr lang="en-US" sz="1200" kern="1200" dirty="0" err="1">
                <a:solidFill>
                  <a:schemeClr val="tx1"/>
                </a:solidFill>
                <a:effectLst/>
                <a:latin typeface="+mn-lt"/>
                <a:ea typeface="+mn-ea"/>
                <a:cs typeface="+mn-cs"/>
              </a:rPr>
              <a:t>tibble</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a:t>
            </a:r>
            <a:r>
              <a:rPr lang="en-US" sz="1200" kern="1200" dirty="0">
                <a:solidFill>
                  <a:schemeClr val="tx1"/>
                </a:solidFill>
                <a:effectLst/>
                <a:latin typeface="+mn-lt"/>
                <a:ea typeface="+mn-ea"/>
                <a:cs typeface="+mn-cs"/>
              </a:rPr>
              <a:t>is a data frame and for non-</a:t>
            </a:r>
            <a:r>
              <a:rPr lang="en-US" sz="1200" kern="1200" dirty="0" err="1">
                <a:solidFill>
                  <a:schemeClr val="tx1"/>
                </a:solidFill>
                <a:effectLst/>
                <a:latin typeface="+mn-lt"/>
                <a:ea typeface="+mn-ea"/>
                <a:cs typeface="+mn-cs"/>
              </a:rPr>
              <a:t>tibble</a:t>
            </a:r>
            <a:r>
              <a:rPr lang="en-US" sz="1200" kern="1200" dirty="0">
                <a:solidFill>
                  <a:schemeClr val="tx1"/>
                </a:solidFill>
                <a:effectLst/>
                <a:latin typeface="+mn-lt"/>
                <a:ea typeface="+mn-ea"/>
                <a:cs typeface="+mn-cs"/>
              </a:rPr>
              <a:t> aware functions, it looks and acts like a data frame.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dirty="0">
                <a:solidFill>
                  <a:schemeClr val="tx1"/>
                </a:solidFill>
                <a:effectLst/>
                <a:latin typeface="+mn-lt"/>
                <a:ea typeface="+mn-ea"/>
                <a:cs typeface="+mn-cs"/>
              </a:rPr>
              <a:t>, in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tibbles</a:t>
            </a:r>
            <a:r>
              <a:rPr lang="en-US" sz="1200" kern="1200" dirty="0">
                <a:solidFill>
                  <a:schemeClr val="tx1"/>
                </a:solidFill>
                <a:effectLst/>
                <a:latin typeface="+mn-lt"/>
                <a:ea typeface="+mn-ea"/>
                <a:cs typeface="+mn-cs"/>
              </a:rPr>
              <a:t> are enhanced versions of data frames. As we move data into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we may need to convert it into a </a:t>
            </a:r>
            <a:r>
              <a:rPr lang="en-US" sz="1200" kern="1200" dirty="0" err="1">
                <a:solidFill>
                  <a:schemeClr val="tx1"/>
                </a:solidFill>
                <a:effectLst/>
                <a:latin typeface="+mn-lt"/>
                <a:ea typeface="+mn-ea"/>
                <a:cs typeface="+mn-cs"/>
              </a:rPr>
              <a:t>tibble</a:t>
            </a:r>
            <a:r>
              <a:rPr lang="en-US" sz="1200" kern="1200" dirty="0">
                <a:solidFill>
                  <a:schemeClr val="tx1"/>
                </a:solidFill>
                <a:effectLst/>
                <a:latin typeface="+mn-lt"/>
                <a:ea typeface="+mn-ea"/>
                <a:cs typeface="+mn-cs"/>
              </a:rPr>
              <a:t>. On rare occasion, we might need to strip away the </a:t>
            </a:r>
            <a:r>
              <a:rPr lang="en-US" sz="1200" kern="1200" dirty="0" err="1">
                <a:solidFill>
                  <a:schemeClr val="tx1"/>
                </a:solidFill>
                <a:effectLst/>
                <a:latin typeface="+mn-lt"/>
                <a:ea typeface="+mn-ea"/>
                <a:cs typeface="+mn-cs"/>
              </a:rPr>
              <a:t>tibble</a:t>
            </a:r>
            <a:r>
              <a:rPr lang="en-US" sz="1200" kern="1200" dirty="0">
                <a:solidFill>
                  <a:schemeClr val="tx1"/>
                </a:solidFill>
                <a:effectLst/>
                <a:latin typeface="+mn-lt"/>
                <a:ea typeface="+mn-ea"/>
                <a:cs typeface="+mn-cs"/>
              </a:rPr>
              <a:t> specific metadata and get back to a basic data frame.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19</a:t>
            </a:fld>
            <a:endParaRPr lang="en-US"/>
          </a:p>
        </p:txBody>
      </p:sp>
    </p:spTree>
    <p:extLst>
      <p:ext uri="{BB962C8B-B14F-4D97-AF65-F5344CB8AC3E}">
        <p14:creationId xmlns:p14="http://schemas.microsoft.com/office/powerpoint/2010/main" val="4021031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may be starting to see, R has a lot of complexities under the hood. As a result, many consider R to be one of the more challenging programming languages to master. However, R is also one of the most rewarding languages to use once you get the hang of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Since the class of the variable often dictates what functions you can use with it, I do two things to help me remember my variable’s class. First, I often preface my variable name with ‘</a:t>
            </a:r>
            <a:r>
              <a:rPr lang="en-US" sz="1200" kern="1200" dirty="0" err="1">
                <a:solidFill>
                  <a:schemeClr val="tx1"/>
                </a:solidFill>
                <a:effectLst/>
                <a:latin typeface="+mn-lt"/>
                <a:ea typeface="+mn-ea"/>
                <a:cs typeface="+mn-cs"/>
              </a:rPr>
              <a:t>df</a:t>
            </a:r>
            <a:r>
              <a:rPr lang="en-US" sz="1200" kern="1200" dirty="0">
                <a:solidFill>
                  <a:schemeClr val="tx1"/>
                </a:solidFill>
                <a:effectLst/>
                <a:latin typeface="+mn-lt"/>
                <a:ea typeface="+mn-ea"/>
                <a:cs typeface="+mn-cs"/>
              </a:rPr>
              <a:t>_’ to indicate it is a data frame (or data frame derivative). Secondly, there is a class function that can be used to print the </a:t>
            </a:r>
            <a:r>
              <a:rPr lang="en-US" sz="1200" kern="1200" dirty="0" smtClean="0">
                <a:solidFill>
                  <a:schemeClr val="tx1"/>
                </a:solidFill>
                <a:effectLst/>
                <a:latin typeface="+mn-lt"/>
                <a:ea typeface="+mn-ea"/>
                <a:cs typeface="+mn-cs"/>
              </a:rPr>
              <a:t>name </a:t>
            </a:r>
            <a:r>
              <a:rPr lang="en-US" sz="1200" kern="1200" dirty="0">
                <a:solidFill>
                  <a:schemeClr val="tx1"/>
                </a:solidFill>
                <a:effectLst/>
                <a:latin typeface="+mn-lt"/>
                <a:ea typeface="+mn-ea"/>
                <a:cs typeface="+mn-cs"/>
              </a:rPr>
              <a:t>of the class or classes it belongs to. Let me execute class on the mpg data frame.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a:t>
            </a:r>
            <a:r>
              <a:rPr lang="en-US" sz="1200" kern="1200" dirty="0">
                <a:solidFill>
                  <a:schemeClr val="tx1"/>
                </a:solidFill>
                <a:effectLst/>
                <a:latin typeface="+mn-lt"/>
                <a:ea typeface="+mn-ea"/>
                <a:cs typeface="+mn-cs"/>
              </a:rPr>
              <a:t>notice that the Jupyter code blocks can contain multiple lines of code. When you run the block, it runs all the lines of code in that block. Looking at the output of class, it has three classes, </a:t>
            </a:r>
            <a:r>
              <a:rPr lang="en-US" sz="1200" kern="1200" dirty="0" err="1">
                <a:solidFill>
                  <a:schemeClr val="tx1"/>
                </a:solidFill>
                <a:effectLst/>
                <a:latin typeface="+mn-lt"/>
                <a:ea typeface="+mn-ea"/>
                <a:cs typeface="+mn-cs"/>
              </a:rPr>
              <a:t>tbl_df</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so it, in fact, is a data frame…and a bit more.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make things easy on your brain, try to stick to just a few key classes to store my data, the data frame or </a:t>
            </a:r>
            <a:r>
              <a:rPr lang="en-US" sz="1200" kern="1200" dirty="0" err="1">
                <a:solidFill>
                  <a:schemeClr val="tx1"/>
                </a:solidFill>
                <a:effectLst/>
                <a:latin typeface="+mn-lt"/>
                <a:ea typeface="+mn-ea"/>
                <a:cs typeface="+mn-cs"/>
              </a:rPr>
              <a:t>tibble</a:t>
            </a:r>
            <a:r>
              <a:rPr lang="en-US" sz="1200" kern="1200" dirty="0">
                <a:solidFill>
                  <a:schemeClr val="tx1"/>
                </a:solidFill>
                <a:effectLst/>
                <a:latin typeface="+mn-lt"/>
                <a:ea typeface="+mn-ea"/>
                <a:cs typeface="+mn-cs"/>
              </a:rPr>
              <a:t> being your ‘go to’ class for rectangular, non-time series data.</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20</a:t>
            </a:fld>
            <a:endParaRPr lang="en-US"/>
          </a:p>
        </p:txBody>
      </p:sp>
    </p:spTree>
    <p:extLst>
      <p:ext uri="{BB962C8B-B14F-4D97-AF65-F5344CB8AC3E}">
        <p14:creationId xmlns:p14="http://schemas.microsoft.com/office/powerpoint/2010/main" val="293453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Recall the three lines of R code we executed in the prior exercise. Library(</a:t>
            </a:r>
            <a:r>
              <a:rPr lang="en-US" sz="1200" kern="1200" dirty="0" err="1" smtClean="0">
                <a:solidFill>
                  <a:schemeClr val="tx1"/>
                </a:solidFill>
                <a:effectLst/>
                <a:latin typeface="+mn-lt"/>
                <a:ea typeface="+mn-ea"/>
                <a:cs typeface="+mn-cs"/>
              </a:rPr>
              <a:t>tidyverse</a:t>
            </a:r>
            <a:r>
              <a:rPr lang="en-US" sz="1200" kern="1200" dirty="0" smtClean="0">
                <a:solidFill>
                  <a:schemeClr val="tx1"/>
                </a:solidFill>
                <a:effectLst/>
                <a:latin typeface="+mn-lt"/>
                <a:ea typeface="+mn-ea"/>
                <a:cs typeface="+mn-cs"/>
              </a:rPr>
              <a:t>), glimpse(mpg), and </a:t>
            </a:r>
            <a:r>
              <a:rPr lang="en-US" sz="1200" kern="1200" dirty="0" err="1" smtClean="0">
                <a:solidFill>
                  <a:schemeClr val="tx1"/>
                </a:solidFill>
                <a:effectLst/>
                <a:latin typeface="+mn-lt"/>
                <a:ea typeface="+mn-ea"/>
                <a:cs typeface="+mn-cs"/>
              </a:rPr>
              <a:t>ggplot</a:t>
            </a:r>
            <a:r>
              <a:rPr lang="en-US" sz="1200" kern="1200" dirty="0" smtClean="0">
                <a:solidFill>
                  <a:schemeClr val="tx1"/>
                </a:solidFill>
                <a:effectLst/>
                <a:latin typeface="+mn-lt"/>
                <a:ea typeface="+mn-ea"/>
                <a:cs typeface="+mn-cs"/>
              </a:rPr>
              <a:t>(). I want to pause for a moment and look at each line of code one at a time. Those three lines of code are doing a great deal of work and I want us to get a bit more comfortable with what each line is doing. We’ll discuss each of them and give some additional background information over the next few videos.</a:t>
            </a:r>
          </a:p>
          <a:p>
            <a:endParaRPr lang="en-US" dirty="0" smtClean="0"/>
          </a:p>
          <a:p>
            <a:r>
              <a:rPr lang="en-US" sz="1200" kern="1200" dirty="0" smtClean="0">
                <a:solidFill>
                  <a:schemeClr val="tx1"/>
                </a:solidFill>
                <a:effectLst/>
                <a:latin typeface="+mn-lt"/>
                <a:ea typeface="+mn-ea"/>
                <a:cs typeface="+mn-cs"/>
              </a:rPr>
              <a:t>The first line of code is a library statement. However, that only works if R has the right packages installed first. </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786347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using </a:t>
            </a:r>
            <a:r>
              <a:rPr lang="en-US" dirty="0" err="1"/>
              <a:t>ggplot</a:t>
            </a:r>
            <a:r>
              <a:rPr lang="en-US" dirty="0"/>
              <a:t> to visualize and analyze data</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22</a:t>
            </a:fld>
            <a:endParaRPr lang="en-US"/>
          </a:p>
        </p:txBody>
      </p:sp>
    </p:spTree>
    <p:extLst>
      <p:ext uri="{BB962C8B-B14F-4D97-AF65-F5344CB8AC3E}">
        <p14:creationId xmlns:p14="http://schemas.microsoft.com/office/powerpoint/2010/main" val="3247467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line of code is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GG stands for grammar of graphics, a coherent system for describing and building graphs.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t>
            </a:r>
            <a:r>
              <a:rPr lang="en-US" sz="1200" kern="1200" dirty="0">
                <a:solidFill>
                  <a:schemeClr val="tx1"/>
                </a:solidFill>
                <a:effectLst/>
                <a:latin typeface="+mn-lt"/>
                <a:ea typeface="+mn-ea"/>
                <a:cs typeface="+mn-cs"/>
              </a:rPr>
              <a:t>you think about it, just like there is a grammar for spoken language governing what words make sense together, there is a similar underlying grammar for graphics. If you want to create a scatter plot, you need a data value for each axis otherwise it wouldn’t work just like combining random words together might end up as nonsense.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paper published by Hadley Wickham, the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author, called </a:t>
            </a:r>
            <a:r>
              <a:rPr lang="en-US" sz="1200" u="sng" kern="1200" dirty="0">
                <a:solidFill>
                  <a:schemeClr val="tx1"/>
                </a:solidFill>
                <a:effectLst/>
                <a:latin typeface="+mn-lt"/>
                <a:ea typeface="+mn-ea"/>
                <a:cs typeface="+mn-cs"/>
                <a:hlinkClick r:id="rId3"/>
              </a:rPr>
              <a:t>A Layered Grammar of Graphics</a:t>
            </a:r>
            <a:r>
              <a:rPr lang="en-US" sz="1200" kern="1200" dirty="0">
                <a:solidFill>
                  <a:schemeClr val="tx1"/>
                </a:solidFill>
                <a:effectLst/>
                <a:latin typeface="+mn-lt"/>
                <a:ea typeface="+mn-ea"/>
                <a:cs typeface="+mn-cs"/>
              </a:rPr>
              <a:t>, goes into more detail on this.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23</a:t>
            </a:fld>
            <a:endParaRPr lang="en-US"/>
          </a:p>
        </p:txBody>
      </p:sp>
    </p:spTree>
    <p:extLst>
      <p:ext uri="{BB962C8B-B14F-4D97-AF65-F5344CB8AC3E}">
        <p14:creationId xmlns:p14="http://schemas.microsoft.com/office/powerpoint/2010/main" val="3640546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We’ll start to build an intuition around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throughout this course. In this course, we will concern ourselves with using visualization for data analysis and won’t spend much time polishing the charts to make them publish quality…although rest assured knowing that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has all the capability needed to do this. The next course in this track, Data Visualization, will go into much more depth around this.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25</a:t>
            </a:fld>
            <a:endParaRPr lang="en-US"/>
          </a:p>
        </p:txBody>
      </p:sp>
    </p:spTree>
    <p:extLst>
      <p:ext uri="{BB962C8B-B14F-4D97-AF65-F5344CB8AC3E}">
        <p14:creationId xmlns:p14="http://schemas.microsoft.com/office/powerpoint/2010/main" val="2923587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our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command, we started with the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function and passed it a data frame. Then we used the plus operator to keep building this up layer by layer. The plus operator chains plot properties together. It is typical convention to have each layer or object to be on a separate line. Make sure the plus sign is at the end of the previous line. It won’t work if it is at the beginning of the next line. Remember R is an interpreted language, so we need to communicate to R that we are not done with the line of code, so the plus acts as a signal of ‘wait there’s more coming’.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simple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template is as follows: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first line contains the function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with a parameter: data equals the data frame variable enclosed in parenthesis, and a plus at the end of the line. Each line thereafter can be a geometry where you map columns from the data frame to visual aesthetics. The template here is </a:t>
            </a:r>
            <a:r>
              <a:rPr lang="en-US" sz="1200" kern="1200" dirty="0" err="1">
                <a:solidFill>
                  <a:schemeClr val="tx1"/>
                </a:solidFill>
                <a:effectLst/>
                <a:latin typeface="+mn-lt"/>
                <a:ea typeface="+mn-ea"/>
                <a:cs typeface="+mn-cs"/>
              </a:rPr>
              <a:t>geom</a:t>
            </a:r>
            <a:r>
              <a:rPr lang="en-US" sz="1200" kern="1200" dirty="0">
                <a:solidFill>
                  <a:schemeClr val="tx1"/>
                </a:solidFill>
                <a:effectLst/>
                <a:latin typeface="+mn-lt"/>
                <a:ea typeface="+mn-ea"/>
                <a:cs typeface="+mn-cs"/>
              </a:rPr>
              <a:t> underscore then the name of the geometry. In parenthesis have mapping = </a:t>
            </a:r>
            <a:r>
              <a:rPr lang="en-US" sz="1200" kern="1200" dirty="0" err="1">
                <a:solidFill>
                  <a:schemeClr val="tx1"/>
                </a:solidFill>
                <a:effectLst/>
                <a:latin typeface="+mn-lt"/>
                <a:ea typeface="+mn-ea"/>
                <a:cs typeface="+mn-cs"/>
              </a:rPr>
              <a:t>aes</a:t>
            </a:r>
            <a:r>
              <a:rPr lang="en-US" sz="1200" kern="1200" dirty="0">
                <a:solidFill>
                  <a:schemeClr val="tx1"/>
                </a:solidFill>
                <a:effectLst/>
                <a:latin typeface="+mn-lt"/>
                <a:ea typeface="+mn-ea"/>
                <a:cs typeface="+mn-cs"/>
              </a:rPr>
              <a:t> followed by a comma separated list of name / value pairs of aesthetic to data column name. Make sure with every parenthesis you open, you also have a matching closing parenthesis. Keep adding a plus sign at the end of the line except for the last line. There are other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statements other than geometries that we will see later.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Also, R is case sensitive so be careful with that.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uses snake case which is all lowercase characters and an underscore as a separator such as </a:t>
            </a:r>
            <a:r>
              <a:rPr lang="en-US" sz="1200" kern="1200" dirty="0" err="1">
                <a:solidFill>
                  <a:schemeClr val="tx1"/>
                </a:solidFill>
                <a:effectLst/>
                <a:latin typeface="+mn-lt"/>
                <a:ea typeface="+mn-ea"/>
                <a:cs typeface="+mn-cs"/>
              </a:rPr>
              <a:t>geom</a:t>
            </a:r>
            <a:r>
              <a:rPr lang="en-US" sz="1200" kern="1200" dirty="0">
                <a:solidFill>
                  <a:schemeClr val="tx1"/>
                </a:solidFill>
                <a:effectLst/>
                <a:latin typeface="+mn-lt"/>
                <a:ea typeface="+mn-ea"/>
                <a:cs typeface="+mn-cs"/>
              </a:rPr>
              <a:t> underscore point. I’ll try to be consistent with this style for my variable names as well. You don’t need to worry about code indent or whitespace. You should indent your code for readability, but R doesn’t rely on any spacing consistency to run your code. I like to put spaces around the operators like equals, for readability but that is a matter of coding style.</a:t>
            </a:r>
          </a:p>
        </p:txBody>
      </p:sp>
      <p:sp>
        <p:nvSpPr>
          <p:cNvPr id="4" name="Slide Number Placeholder 3"/>
          <p:cNvSpPr>
            <a:spLocks noGrp="1"/>
          </p:cNvSpPr>
          <p:nvPr>
            <p:ph type="sldNum" sz="quarter" idx="10"/>
          </p:nvPr>
        </p:nvSpPr>
        <p:spPr/>
        <p:txBody>
          <a:bodyPr/>
          <a:lstStyle/>
          <a:p>
            <a:fld id="{32F6FDBE-5672-4985-BD85-BF0EDA604403}" type="slidenum">
              <a:rPr lang="en-US" smtClean="0"/>
              <a:t>26</a:t>
            </a:fld>
            <a:endParaRPr lang="en-US"/>
          </a:p>
        </p:txBody>
      </p:sp>
    </p:spTree>
    <p:extLst>
      <p:ext uri="{BB962C8B-B14F-4D97-AF65-F5344CB8AC3E}">
        <p14:creationId xmlns:p14="http://schemas.microsoft.com/office/powerpoint/2010/main" val="1416202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does bring up a point about coding style and naming convention, not just for the code you write, but also for the column names in the data you are using. Often these column names come from the data sources in all shapes and sizes. There is a balance you will have to decide on, among using the source names which facilitate traceability back to the data source systems, your coding style such as snake case and how verbose or terse you want to be in naming your columns, and the business terminology, the names the business uses to describe this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Having business-friendly column names makes it less work in the charts as the column names will show up by default in the charts. Otherwise you may need to override them in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As we will see, this extends even further to data itself. You might consider, for example, changing a gender Boolean column containing 1 or 0, to a string column instead, containing the values ‘male’ and ‘female’.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F6FDBE-5672-4985-BD85-BF0EDA604403}" type="slidenum">
              <a:rPr lang="en-US" smtClean="0"/>
              <a:t>27</a:t>
            </a:fld>
            <a:endParaRPr lang="en-US"/>
          </a:p>
        </p:txBody>
      </p:sp>
    </p:spTree>
    <p:extLst>
      <p:ext uri="{BB962C8B-B14F-4D97-AF65-F5344CB8AC3E}">
        <p14:creationId xmlns:p14="http://schemas.microsoft.com/office/powerpoint/2010/main" val="274853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This presentation will incorporate understanding R packages and libraries.</a:t>
            </a:r>
          </a:p>
          <a:p>
            <a:endParaRPr lang="en-US" dirty="0"/>
          </a:p>
          <a:p>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Let </a:t>
            </a:r>
            <a:r>
              <a:rPr lang="en-US" sz="1200" kern="1200" dirty="0">
                <a:solidFill>
                  <a:schemeClr val="tx1"/>
                </a:solidFill>
                <a:effectLst/>
                <a:latin typeface="+mn-lt"/>
                <a:ea typeface="+mn-ea"/>
                <a:cs typeface="+mn-cs"/>
              </a:rPr>
              <a:t>me talk a bit about R and packages and how they relate to libraries.</a:t>
            </a:r>
          </a:p>
          <a:p>
            <a:endParaRPr lang="en-US" dirty="0"/>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354798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 is an open source programming language for statistical computing. It was ported over in 1992 from the ‘New S Language’ released in 1987 which came from S originally developed at Bell Labs in 1975 for internal data science use. So, R is quite an old language when you consider its roots.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780441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 is made up of packages, each containing functions we can call from our code. There are thousands of packages, often extending or overriding functions from other packages. The basic R installation includes only a basic set of packages. It is typical to install additional packages based upon your needs.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Execute ‘</a:t>
            </a:r>
            <a:r>
              <a:rPr lang="en-US" sz="1200" kern="1200" dirty="0" err="1">
                <a:solidFill>
                  <a:schemeClr val="tx1"/>
                </a:solidFill>
                <a:effectLst/>
                <a:latin typeface="+mn-lt"/>
                <a:ea typeface="+mn-ea"/>
                <a:cs typeface="+mn-cs"/>
              </a:rPr>
              <a:t>install.packages</a:t>
            </a:r>
            <a:r>
              <a:rPr lang="en-US" sz="1200" kern="1200" dirty="0">
                <a:solidFill>
                  <a:schemeClr val="tx1"/>
                </a:solidFill>
                <a:effectLst/>
                <a:latin typeface="+mn-lt"/>
                <a:ea typeface="+mn-ea"/>
                <a:cs typeface="+mn-cs"/>
              </a:rPr>
              <a:t>(“package name”) with the name of the package in quotes to install a package. Packages are installed from </a:t>
            </a:r>
            <a:r>
              <a:rPr lang="en-US" sz="1200" u="sng" kern="1200" dirty="0">
                <a:solidFill>
                  <a:schemeClr val="tx1"/>
                </a:solidFill>
                <a:effectLst/>
                <a:latin typeface="+mn-lt"/>
                <a:ea typeface="+mn-ea"/>
                <a:cs typeface="+mn-cs"/>
                <a:hlinkClick r:id="rId3"/>
              </a:rPr>
              <a:t>CRAN</a:t>
            </a:r>
            <a:r>
              <a:rPr lang="en-US" sz="1200" kern="1200" dirty="0">
                <a:solidFill>
                  <a:schemeClr val="tx1"/>
                </a:solidFill>
                <a:effectLst/>
                <a:latin typeface="+mn-lt"/>
                <a:ea typeface="+mn-ea"/>
                <a:cs typeface="+mn-cs"/>
              </a:rPr>
              <a:t> (Comprehensive R Archive Network) mirrors.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265391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packages are installed on your computer, you can use them, or load them into memory by using the library statement. You won’t need to use the functions from all of your installed packages for a given project. You tell R what packages to load into memory for use, by executing library(package name).  It is common convention to not put the package name in quotes for the library command.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By the way, I will often gloss over or omit minor technical details that aren’t important and might detract from learning the core concepts. For example, packages and libraries *can* be slightly different with a package referring to the code files and the library referring to the dynamic linked libraries (DLL) or shared libraries making it possible for libraries to have different names from the package names and packages could contain more than one library. We won’t concern ourselves with minor technical details like these in this course. I bring it up because you will hopefully go on to discover more and more of the richness of R. We will be just scratching the surface of the capabilities of R, and that is plenty to be productive analyzing data.</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6</a:t>
            </a:fld>
            <a:endParaRPr lang="en-US"/>
          </a:p>
        </p:txBody>
      </p:sp>
    </p:spTree>
    <p:extLst>
      <p:ext uri="{BB962C8B-B14F-4D97-AF65-F5344CB8AC3E}">
        <p14:creationId xmlns:p14="http://schemas.microsoft.com/office/powerpoint/2010/main" val="1486840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Getting back to the library statement, often you will group all your library commands at the top of your code project, but that isn’t required. The library just has to be loaded before you call a function from that library. This is a side effect of R being an interpreted language as opposed to a compiled language. This means that you can interact with R one line at a time and don’t need to rerun the entire program if you make a change to the code.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might be asking, why not just install all the packages and load them all with library statements and that would be one less thing to worry about? This is not advised for two reasons. The first is that R is, for the most part, an in-memory app, meaning that all the data and operations it performs on the data need to all be in RAM. Loading libraries take up memory that could otherwise be used for your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second and more important reason is that packages may use the same function names as other packages. This creates conflicts. If you look back at the output from library(</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there were two conflicts listed at the bottom, filter() and lag(). It is stating that if your code calls either of these functions, it will use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more specifically the </a:t>
            </a:r>
            <a:r>
              <a:rPr lang="en-US" sz="1200" kern="1200" dirty="0" err="1">
                <a:solidFill>
                  <a:schemeClr val="tx1"/>
                </a:solidFill>
                <a:effectLst/>
                <a:latin typeface="+mn-lt"/>
                <a:ea typeface="+mn-ea"/>
                <a:cs typeface="+mn-cs"/>
              </a:rPr>
              <a:t>dpyr</a:t>
            </a:r>
            <a:r>
              <a:rPr lang="en-US" sz="1200" kern="1200" dirty="0">
                <a:solidFill>
                  <a:schemeClr val="tx1"/>
                </a:solidFill>
                <a:effectLst/>
                <a:latin typeface="+mn-lt"/>
                <a:ea typeface="+mn-ea"/>
                <a:cs typeface="+mn-cs"/>
              </a:rPr>
              <a:t> library version of them instead of the stats version of them. I have definitely run into trouble when the wrong version of a function was used in my code than the one I intended. So, you can install as many packages as you want, but only load the ones you need for your project and load them in the order such that any function conflicts are using the package you want. In other words, load those libraries last. While libraries need to be loaded each time to start an R session, packages only need to be installed once.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7</a:t>
            </a:fld>
            <a:endParaRPr lang="en-US"/>
          </a:p>
        </p:txBody>
      </p:sp>
    </p:spTree>
    <p:extLst>
      <p:ext uri="{BB962C8B-B14F-4D97-AF65-F5344CB8AC3E}">
        <p14:creationId xmlns:p14="http://schemas.microsoft.com/office/powerpoint/2010/main" val="390669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using the </a:t>
            </a:r>
            <a:r>
              <a:rPr lang="en-US" dirty="0" err="1"/>
              <a:t>tidyverse</a:t>
            </a:r>
            <a:r>
              <a:rPr lang="en-US" dirty="0"/>
              <a:t> packages.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8</a:t>
            </a:fld>
            <a:endParaRPr lang="en-US"/>
          </a:p>
        </p:txBody>
      </p:sp>
    </p:spTree>
    <p:extLst>
      <p:ext uri="{BB962C8B-B14F-4D97-AF65-F5344CB8AC3E}">
        <p14:creationId xmlns:p14="http://schemas.microsoft.com/office/powerpoint/2010/main" val="2821194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is a suite of R packages that have been designed to work together. This is important because there are so many ways to do the same thing in R, it can get very confusing very quickly, especially when you start searching on the internet forums for help.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visionary, Hadley Wickham, created a consistent set of functions, a consistent style of how to use these functions, and a philosophy called tidy data, that makes data wrangling and visualizing more straightforward and consistent. I encourage you to read his book, R for Data Science: Import, Tidy, Transform, Visualize, and Model Data co-authored by Garrett </a:t>
            </a:r>
            <a:r>
              <a:rPr lang="en-US" sz="1200" kern="1200" dirty="0" err="1">
                <a:solidFill>
                  <a:schemeClr val="tx1"/>
                </a:solidFill>
                <a:effectLst/>
                <a:latin typeface="+mn-lt"/>
                <a:ea typeface="+mn-ea"/>
                <a:cs typeface="+mn-cs"/>
              </a:rPr>
              <a:t>Grolemund</a:t>
            </a:r>
            <a:r>
              <a:rPr lang="en-US" sz="1200" kern="1200" dirty="0">
                <a:solidFill>
                  <a:schemeClr val="tx1"/>
                </a:solidFill>
                <a:effectLst/>
                <a:latin typeface="+mn-lt"/>
                <a:ea typeface="+mn-ea"/>
                <a:cs typeface="+mn-cs"/>
              </a:rPr>
              <a:t>. Both authors work for </a:t>
            </a:r>
            <a:r>
              <a:rPr lang="en-US" sz="1200" kern="1200" dirty="0" err="1">
                <a:solidFill>
                  <a:schemeClr val="tx1"/>
                </a:solidFill>
                <a:effectLst/>
                <a:latin typeface="+mn-lt"/>
                <a:ea typeface="+mn-ea"/>
                <a:cs typeface="+mn-cs"/>
              </a:rPr>
              <a:t>RStudio</a:t>
            </a:r>
            <a:r>
              <a:rPr lang="en-US" sz="1200" kern="1200" dirty="0">
                <a:solidFill>
                  <a:schemeClr val="tx1"/>
                </a:solidFill>
                <a:effectLst/>
                <a:latin typeface="+mn-lt"/>
                <a:ea typeface="+mn-ea"/>
                <a:cs typeface="+mn-cs"/>
              </a:rPr>
              <a:t>, a popular development environment for R. Loading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is a convenient way to load several libraries together.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9</a:t>
            </a:fld>
            <a:endParaRPr lang="en-US"/>
          </a:p>
        </p:txBody>
      </p:sp>
    </p:spTree>
    <p:extLst>
      <p:ext uri="{BB962C8B-B14F-4D97-AF65-F5344CB8AC3E}">
        <p14:creationId xmlns:p14="http://schemas.microsoft.com/office/powerpoint/2010/main" val="2888463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5" Type="http://schemas.openxmlformats.org/officeDocument/2006/relationships/image" Target="../media/image4.emf"/><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2.xml"/><Relationship Id="rId5" Type="http://schemas.openxmlformats.org/officeDocument/2006/relationships/image" Target="../media/image6.emf"/><Relationship Id="rId4" Type="http://schemas.openxmlformats.org/officeDocument/2006/relationships/image" Target="../media/image9.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367858"/>
            <a:ext cx="6972300" cy="2538655"/>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3906513"/>
            <a:ext cx="1600200" cy="116417"/>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pic>
        <p:nvPicPr>
          <p:cNvPr id="8" name="Picture 7"/>
          <p:cNvPicPr>
            <a:picLocks noChangeAspect="1"/>
          </p:cNvPicPr>
          <p:nvPr/>
        </p:nvPicPr>
        <p:blipFill>
          <a:blip r:embed="rId3"/>
          <a:stretch>
            <a:fillRect/>
          </a:stretch>
        </p:blipFill>
        <p:spPr>
          <a:xfrm>
            <a:off x="779463" y="3906513"/>
            <a:ext cx="1600200" cy="116417"/>
          </a:xfrm>
          <a:prstGeom prst="rect">
            <a:avLst/>
          </a:prstGeom>
        </p:spPr>
      </p:pic>
      <p:pic>
        <p:nvPicPr>
          <p:cNvPr id="9" name="Picture 8"/>
          <p:cNvPicPr>
            <a:picLocks noChangeAspect="1"/>
          </p:cNvPicPr>
          <p:nvPr/>
        </p:nvPicPr>
        <p:blipFill>
          <a:blip r:embed="rId4"/>
          <a:stretch>
            <a:fillRect/>
          </a:stretch>
        </p:blipFill>
        <p:spPr>
          <a:xfrm>
            <a:off x="7790289" y="4738970"/>
            <a:ext cx="1371600" cy="772583"/>
          </a:xfrm>
          <a:prstGeom prst="rect">
            <a:avLst/>
          </a:prstGeom>
        </p:spPr>
      </p:pic>
      <p:pic>
        <p:nvPicPr>
          <p:cNvPr id="11" name="Picture 10"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23534414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6" y="1231218"/>
            <a:ext cx="7856609" cy="2594121"/>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3"/>
          <a:stretch>
            <a:fillRect/>
          </a:stretch>
        </p:blipFill>
        <p:spPr>
          <a:xfrm>
            <a:off x="7772400" y="4738970"/>
            <a:ext cx="1371600" cy="772583"/>
          </a:xfrm>
          <a:prstGeom prst="rect">
            <a:avLst/>
          </a:prstGeom>
        </p:spPr>
      </p:pic>
      <p:pic>
        <p:nvPicPr>
          <p:cNvPr id="6" name="Picture 5"/>
          <p:cNvPicPr>
            <a:picLocks noChangeAspect="1"/>
          </p:cNvPicPr>
          <p:nvPr/>
        </p:nvPicPr>
        <p:blipFill>
          <a:blip r:embed="rId4"/>
          <a:stretch>
            <a:fillRect/>
          </a:stretch>
        </p:blipFill>
        <p:spPr>
          <a:xfrm>
            <a:off x="779463" y="3920001"/>
            <a:ext cx="1600200" cy="116417"/>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14446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58140" y="271869"/>
            <a:ext cx="8498279" cy="864390"/>
          </a:xfrm>
          <a:prstGeom prst="rect">
            <a:avLst/>
          </a:prstGeom>
        </p:spPr>
        <p:txBody>
          <a:bodyPr>
            <a:noAutofit/>
          </a:bodyPr>
          <a:lstStyle>
            <a:lvl1pPr marL="0" indent="0">
              <a:lnSpc>
                <a:spcPct val="90000"/>
              </a:lnSpc>
              <a:buNone/>
              <a:defRPr sz="30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358140" y="1933532"/>
            <a:ext cx="8498279" cy="3175072"/>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358140" y="1442224"/>
            <a:ext cx="8498279" cy="342643"/>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9" name="Picture 8"/>
          <p:cNvPicPr>
            <a:picLocks noChangeAspect="1"/>
          </p:cNvPicPr>
          <p:nvPr/>
        </p:nvPicPr>
        <p:blipFill>
          <a:blip r:embed="rId4"/>
          <a:stretch>
            <a:fillRect/>
          </a:stretch>
        </p:blipFill>
        <p:spPr>
          <a:xfrm>
            <a:off x="7772400" y="4738970"/>
            <a:ext cx="1371600" cy="772583"/>
          </a:xfrm>
          <a:prstGeom prst="rect">
            <a:avLst/>
          </a:prstGeom>
        </p:spPr>
      </p:pic>
      <p:pic>
        <p:nvPicPr>
          <p:cNvPr id="8" name="Picture 7"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25695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35280" y="190501"/>
            <a:ext cx="8521139" cy="94575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35280" y="1447270"/>
            <a:ext cx="8520235" cy="3467629"/>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rgbClr val="33006F"/>
                </a:solidFill>
                <a:latin typeface="Open Sans Light"/>
                <a:cs typeface="Open Sans Light"/>
              </a:defRPr>
            </a:lvl3pPr>
            <a:lvl4pPr>
              <a:defRPr sz="3200" b="0" i="0" baseline="0">
                <a:solidFill>
                  <a:srgbClr val="33006F"/>
                </a:solidFill>
                <a:latin typeface="Open Sans Light"/>
                <a:cs typeface="Open Sans Light"/>
              </a:defRPr>
            </a:lvl4pPr>
            <a:lvl5pPr marL="1428635" indent="-158737">
              <a:buFont typeface="Lucida Grande"/>
              <a:buChar char="&gt;"/>
              <a:defRPr sz="320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335280" y="1133832"/>
            <a:ext cx="1103781" cy="80301"/>
          </a:xfrm>
          <a:prstGeom prst="rect">
            <a:avLst/>
          </a:prstGeom>
        </p:spPr>
      </p:pic>
      <p:pic>
        <p:nvPicPr>
          <p:cNvPr id="10" name="Picture 9"/>
          <p:cNvPicPr>
            <a:picLocks noChangeAspect="1"/>
          </p:cNvPicPr>
          <p:nvPr/>
        </p:nvPicPr>
        <p:blipFill>
          <a:blip r:embed="rId4"/>
          <a:stretch>
            <a:fillRect/>
          </a:stretch>
        </p:blipFill>
        <p:spPr>
          <a:xfrm>
            <a:off x="7566660" y="4942417"/>
            <a:ext cx="1371600" cy="772583"/>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26927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6" y="1447272"/>
            <a:ext cx="8021637" cy="3693583"/>
          </a:xfrm>
          <a:prstGeom prst="rect">
            <a:avLst/>
          </a:prstGeom>
        </p:spPr>
        <p:txBody>
          <a:bodyPr>
            <a:normAutofit/>
          </a:bodyPr>
          <a:lstStyle>
            <a:lvl1pPr marL="0" indent="0">
              <a:buNone/>
              <a:defRPr sz="1667"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3"/>
            <a:ext cx="8184662" cy="826665"/>
          </a:xfrm>
          <a:prstGeom prst="rect">
            <a:avLst/>
          </a:prstGeom>
        </p:spPr>
        <p:txBody>
          <a:bodyPr>
            <a:normAutofit/>
          </a:bodyPr>
          <a:lstStyle>
            <a:lvl1pPr marL="0" indent="0">
              <a:lnSpc>
                <a:spcPct val="90000"/>
              </a:lnSpc>
              <a:buNone/>
              <a:defRPr sz="208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8" name="Picture 7"/>
          <p:cNvPicPr>
            <a:picLocks noChangeAspect="1"/>
          </p:cNvPicPr>
          <p:nvPr/>
        </p:nvPicPr>
        <p:blipFill>
          <a:blip r:embed="rId4"/>
          <a:stretch>
            <a:fillRect/>
          </a:stretch>
        </p:blipFill>
        <p:spPr>
          <a:xfrm>
            <a:off x="7772400" y="4738970"/>
            <a:ext cx="1371600" cy="772583"/>
          </a:xfrm>
          <a:prstGeom prst="rect">
            <a:avLst/>
          </a:prstGeom>
        </p:spPr>
      </p:pic>
      <p:pic>
        <p:nvPicPr>
          <p:cNvPr id="6" name="Picture 5"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576725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13043597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7" y="1064808"/>
            <a:ext cx="6972300" cy="2526791"/>
          </a:xfrm>
          <a:prstGeom prst="rect">
            <a:avLst/>
          </a:prstGeom>
          <a:ln>
            <a:noFill/>
          </a:ln>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646931"/>
            <a:ext cx="1600200" cy="116417"/>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2404936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605452" y="83820"/>
            <a:ext cx="8184662" cy="1053183"/>
          </a:xfrm>
          <a:prstGeom prst="rect">
            <a:avLst/>
          </a:prstGeom>
        </p:spPr>
        <p:txBody>
          <a:bodyPr anchor="ctr">
            <a:noAutofit/>
          </a:bodyPr>
          <a:lstStyle>
            <a:lvl1pPr marL="0" indent="0" algn="ctr">
              <a:lnSpc>
                <a:spcPct val="90000"/>
              </a:lnSpc>
              <a:buNone/>
              <a:defRPr sz="333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659305" y="1447271"/>
            <a:ext cx="8076956" cy="3346248"/>
          </a:xfrm>
          <a:prstGeom prst="rect">
            <a:avLst/>
          </a:prstGeom>
        </p:spPr>
        <p:txBody>
          <a:bodyPr/>
          <a:lstStyle>
            <a:lvl1pPr marL="0" indent="0">
              <a:buFont typeface="Lucida Grande"/>
              <a:buNone/>
              <a:defRPr sz="3000" b="0" i="0" baseline="0">
                <a:solidFill>
                  <a:srgbClr val="33006F"/>
                </a:solidFill>
                <a:latin typeface="Open Sans Light"/>
                <a:cs typeface="Open Sans Light"/>
              </a:defRPr>
            </a:lvl1pPr>
            <a:lvl2pPr>
              <a:defRPr sz="2667" b="0" i="0" baseline="0">
                <a:solidFill>
                  <a:schemeClr val="accent4">
                    <a:lumMod val="10000"/>
                  </a:schemeClr>
                </a:solidFill>
                <a:latin typeface="Open Sans Light"/>
                <a:cs typeface="Open Sans Light"/>
              </a:defRPr>
            </a:lvl2pPr>
            <a:lvl3pPr marL="793687" indent="-158737">
              <a:buSzPct val="100000"/>
              <a:buFont typeface="Lucida Grande"/>
              <a:buChar char="&gt;"/>
              <a:defRPr sz="2667" b="0" i="0" baseline="0">
                <a:solidFill>
                  <a:schemeClr val="accent4">
                    <a:lumMod val="10000"/>
                  </a:schemeClr>
                </a:solidFill>
                <a:latin typeface="Open Sans Light"/>
                <a:cs typeface="Open Sans Light"/>
              </a:defRPr>
            </a:lvl3pPr>
            <a:lvl4pPr>
              <a:defRPr sz="2667" b="0" i="0" baseline="0">
                <a:solidFill>
                  <a:schemeClr val="accent4">
                    <a:lumMod val="10000"/>
                  </a:schemeClr>
                </a:solidFill>
                <a:latin typeface="Open Sans Light"/>
                <a:cs typeface="Open Sans Light"/>
              </a:defRPr>
            </a:lvl4pPr>
            <a:lvl5pPr marL="1428635" indent="-158737">
              <a:buFont typeface="Lucida Grande"/>
              <a:buChar char="&gt;"/>
              <a:defRPr sz="2667" b="0" i="0" baseline="0">
                <a:solidFill>
                  <a:schemeClr val="accent4">
                    <a:lumMod val="10000"/>
                  </a:schemeClr>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3042571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5295196"/>
            <a:ext cx="2464308" cy="228177"/>
          </a:xfrm>
          <a:prstGeom prst="rect">
            <a:avLst/>
          </a:prstGeom>
        </p:spPr>
      </p:pic>
      <p:sp>
        <p:nvSpPr>
          <p:cNvPr id="6" name="Text Placeholder 5"/>
          <p:cNvSpPr>
            <a:spLocks noGrp="1"/>
          </p:cNvSpPr>
          <p:nvPr>
            <p:ph type="body" sz="quarter" idx="10" hasCustomPrompt="1"/>
          </p:nvPr>
        </p:nvSpPr>
        <p:spPr>
          <a:xfrm>
            <a:off x="1158558" y="929641"/>
            <a:ext cx="6972300" cy="2378270"/>
          </a:xfrm>
          <a:prstGeom prst="rect">
            <a:avLst/>
          </a:prstGeom>
        </p:spPr>
        <p:txBody>
          <a:bodyPr anchor="ctr">
            <a:noAutofit/>
          </a:bodyPr>
          <a:lstStyle>
            <a:lvl1pPr marL="0" indent="0" algn="ctr">
              <a:lnSpc>
                <a:spcPct val="100000"/>
              </a:lnSpc>
              <a:buNone/>
              <a:defRPr sz="50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311651"/>
            <a:ext cx="1600200" cy="116417"/>
          </a:xfrm>
          <a:prstGeom prst="rect">
            <a:avLst/>
          </a:prstGeom>
        </p:spPr>
      </p:pic>
      <p:sp>
        <p:nvSpPr>
          <p:cNvPr id="7" name="Text Placeholder 6"/>
          <p:cNvSpPr>
            <a:spLocks noGrp="1"/>
          </p:cNvSpPr>
          <p:nvPr>
            <p:ph type="body" sz="quarter" idx="11" hasCustomPrompt="1"/>
          </p:nvPr>
        </p:nvSpPr>
        <p:spPr>
          <a:xfrm>
            <a:off x="1161538" y="3696796"/>
            <a:ext cx="6972300" cy="890588"/>
          </a:xfrm>
          <a:prstGeom prst="rect">
            <a:avLst/>
          </a:prstGeom>
        </p:spPr>
        <p:txBody>
          <a:bodyPr anchor="ctr"/>
          <a:lstStyle>
            <a:lvl1pPr marL="0" indent="0" algn="ctr">
              <a:buNone/>
              <a:defRPr sz="2667">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76010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327660" y="167641"/>
            <a:ext cx="8528759"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27660" y="1447270"/>
            <a:ext cx="8528759" cy="3507607"/>
          </a:xfrm>
          <a:prstGeom prst="rect">
            <a:avLst/>
          </a:prstGeom>
        </p:spPr>
        <p:txBody>
          <a:bodyPr/>
          <a:lstStyle>
            <a:lvl1pPr marL="238106" indent="-238106">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793687" indent="-158737">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428635" indent="-158737">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90625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2" y="167641"/>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2" y="1784866"/>
            <a:ext cx="8594551" cy="3015734"/>
          </a:xfrm>
          <a:prstGeom prst="rect">
            <a:avLst/>
          </a:prstGeom>
        </p:spPr>
        <p:txBody>
          <a:bodyPr/>
          <a:lstStyle>
            <a:lvl1pPr marL="0" indent="0">
              <a:lnSpc>
                <a:spcPct val="114000"/>
              </a:lnSpc>
              <a:spcBef>
                <a:spcPts val="5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60"/>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0" name="Picture 9"/>
          <p:cNvPicPr>
            <a:picLocks noChangeAspect="1"/>
          </p:cNvPicPr>
          <p:nvPr/>
        </p:nvPicPr>
        <p:blipFill>
          <a:blip r:embed="rId5"/>
          <a:stretch>
            <a:fillRect/>
          </a:stretch>
        </p:blipFill>
        <p:spPr>
          <a:xfrm>
            <a:off x="7497273" y="4942417"/>
            <a:ext cx="1371600" cy="772583"/>
          </a:xfrm>
          <a:prstGeom prst="rect">
            <a:avLst/>
          </a:prstGeom>
        </p:spPr>
      </p:pic>
      <p:pic>
        <p:nvPicPr>
          <p:cNvPr id="11" name="Picture 10"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1125660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2" y="228601"/>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2" y="1216560"/>
            <a:ext cx="8558335" cy="3782160"/>
          </a:xfrm>
          <a:prstGeom prst="rect">
            <a:avLst/>
          </a:prstGeom>
        </p:spPr>
        <p:txBody>
          <a:bodyPr/>
          <a:lstStyle>
            <a:lvl1pPr marL="0" indent="0">
              <a:lnSpc>
                <a:spcPct val="114000"/>
              </a:lnSpc>
              <a:spcBef>
                <a:spcPts val="500"/>
              </a:spcBef>
              <a:buFont typeface="Lucida Grande"/>
              <a:buNone/>
              <a:defRPr sz="360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136257"/>
            <a:ext cx="1103781" cy="80302"/>
          </a:xfrm>
          <a:prstGeom prst="rect">
            <a:avLst/>
          </a:prstGeom>
        </p:spPr>
      </p:pic>
      <p:pic>
        <p:nvPicPr>
          <p:cNvPr id="8" name="Picture 7"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2" name="Picture 11"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spTree>
    <p:custDataLst>
      <p:tags r:id="rId1"/>
    </p:custDataLst>
    <p:extLst>
      <p:ext uri="{BB962C8B-B14F-4D97-AF65-F5344CB8AC3E}">
        <p14:creationId xmlns:p14="http://schemas.microsoft.com/office/powerpoint/2010/main" val="21988984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2" y="1447272"/>
            <a:ext cx="8506461" cy="3047213"/>
          </a:xfrm>
          <a:prstGeom prst="rect">
            <a:avLst/>
          </a:prstGeom>
        </p:spPr>
        <p:txBody>
          <a:bodyPr>
            <a:normAutofit/>
          </a:bodyPr>
          <a:lstStyle>
            <a:lvl1pPr marL="0" indent="0">
              <a:buNone/>
              <a:defRPr sz="1667"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766764" y="1136257"/>
            <a:ext cx="1103781" cy="80302"/>
          </a:xfrm>
          <a:prstGeom prst="rect">
            <a:avLst/>
          </a:prstGeom>
        </p:spPr>
      </p:pic>
      <p:pic>
        <p:nvPicPr>
          <p:cNvPr id="6" name="Picture 5"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8" name="Picture 7"/>
          <p:cNvPicPr>
            <a:picLocks noChangeAspect="1"/>
          </p:cNvPicPr>
          <p:nvPr/>
        </p:nvPicPr>
        <p:blipFill>
          <a:blip r:embed="rId3"/>
          <a:stretch>
            <a:fillRect/>
          </a:stretch>
        </p:blipFill>
        <p:spPr>
          <a:xfrm>
            <a:off x="766764" y="1136257"/>
            <a:ext cx="1103781" cy="80302"/>
          </a:xfrm>
          <a:prstGeom prst="rect">
            <a:avLst/>
          </a:prstGeom>
        </p:spPr>
      </p:pic>
      <p:pic>
        <p:nvPicPr>
          <p:cNvPr id="9" name="Picture 8"/>
          <p:cNvPicPr>
            <a:picLocks noChangeAspect="1"/>
          </p:cNvPicPr>
          <p:nvPr/>
        </p:nvPicPr>
        <p:blipFill>
          <a:blip r:embed="rId5"/>
          <a:stretch>
            <a:fillRect/>
          </a:stretch>
        </p:blipFill>
        <p:spPr>
          <a:xfrm>
            <a:off x="7484821" y="4942417"/>
            <a:ext cx="1371600" cy="772583"/>
          </a:xfrm>
          <a:prstGeom prst="rect">
            <a:avLst/>
          </a:prstGeom>
        </p:spPr>
      </p:pic>
      <p:pic>
        <p:nvPicPr>
          <p:cNvPr id="10" name="Picture 9"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16444611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4" name="Picture 3"/>
          <p:cNvPicPr>
            <a:picLocks noChangeAspect="1"/>
          </p:cNvPicPr>
          <p:nvPr/>
        </p:nvPicPr>
        <p:blipFill>
          <a:blip r:embed="rId4"/>
          <a:stretch>
            <a:fillRect/>
          </a:stretch>
        </p:blipFill>
        <p:spPr>
          <a:xfrm>
            <a:off x="7484821" y="4942417"/>
            <a:ext cx="1371600" cy="772583"/>
          </a:xfrm>
          <a:prstGeom prst="rect">
            <a:avLst/>
          </a:prstGeom>
        </p:spPr>
      </p:pic>
    </p:spTree>
    <p:custDataLst>
      <p:tags r:id="rId1"/>
    </p:custDataLst>
    <p:extLst>
      <p:ext uri="{BB962C8B-B14F-4D97-AF65-F5344CB8AC3E}">
        <p14:creationId xmlns:p14="http://schemas.microsoft.com/office/powerpoint/2010/main" val="30954124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595751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38618756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45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3333">
                <a:latin typeface="Uni Sans Regular" panose="00000500000000000000" pitchFamily="50" charset="0"/>
              </a:defRPr>
            </a:lvl1pPr>
            <a:lvl2pPr marL="238106" indent="0" algn="ctr">
              <a:buNone/>
              <a:defRPr sz="1042"/>
            </a:lvl2pPr>
            <a:lvl3pPr marL="476212" indent="0" algn="ctr">
              <a:buNone/>
              <a:defRPr sz="937"/>
            </a:lvl3pPr>
            <a:lvl4pPr marL="714318" indent="0" algn="ctr">
              <a:buNone/>
              <a:defRPr sz="833"/>
            </a:lvl4pPr>
            <a:lvl5pPr marL="952424" indent="0" algn="ctr">
              <a:buNone/>
              <a:defRPr sz="833"/>
            </a:lvl5pPr>
            <a:lvl6pPr marL="1190530" indent="0" algn="ctr">
              <a:buNone/>
              <a:defRPr sz="833"/>
            </a:lvl6pPr>
            <a:lvl7pPr marL="1428635" indent="0" algn="ctr">
              <a:buNone/>
              <a:defRPr sz="833"/>
            </a:lvl7pPr>
            <a:lvl8pPr marL="1666742" indent="0" algn="ctr">
              <a:buNone/>
              <a:defRPr sz="833"/>
            </a:lvl8pPr>
            <a:lvl9pPr marL="1904848" indent="0" algn="ctr">
              <a:buNone/>
              <a:defRPr sz="833"/>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40533225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spTree>
    <p:custDataLst>
      <p:tags r:id="rId1"/>
    </p:custDataLst>
    <p:extLst>
      <p:ext uri="{BB962C8B-B14F-4D97-AF65-F5344CB8AC3E}">
        <p14:creationId xmlns:p14="http://schemas.microsoft.com/office/powerpoint/2010/main" val="365111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ags" Target="../tags/tag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ags" Target="../tags/tag1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2">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1"/>
    </p:custDataLst>
    <p:extLst>
      <p:ext uri="{BB962C8B-B14F-4D97-AF65-F5344CB8AC3E}">
        <p14:creationId xmlns:p14="http://schemas.microsoft.com/office/powerpoint/2010/main" val="127795311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704" r:id="rId9"/>
  </p:sldLayoutIdLst>
  <p:timing>
    <p:tnLst>
      <p:par>
        <p:cTn id="1" dur="indefinite" restart="never" nodeType="tmRoot"/>
      </p:par>
    </p:tnLst>
  </p:timing>
  <p:txStyles>
    <p:titleStyle>
      <a:lvl1pPr algn="ctr" defTabSz="317475" rtl="0" eaLnBrk="1" latinLnBrk="0" hangingPunct="1">
        <a:spcBef>
          <a:spcPct val="0"/>
        </a:spcBef>
        <a:buNone/>
        <a:defRPr sz="3333"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3449694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iming>
    <p:tnLst>
      <p:par>
        <p:cTn id="1" dur="indefinite" restart="never" nodeType="tmRoot"/>
      </p:par>
    </p:tnLst>
  </p:timing>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98787821"/>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1076713199"/>
      </p:ext>
    </p:extLst>
  </p:cSld>
  <p:clrMap bg1="dk1" tx1="lt1" bg2="dk2" tx2="lt2" accent1="accent1" accent2="accent2" accent3="accent3" accent4="accent4" accent5="accent5" accent6="accent6" hlink="hlink" folHlink="folHlink"/>
  <p:sldLayoutIdLst>
    <p:sldLayoutId id="2147483702" r:id="rId1"/>
    <p:sldLayoutId id="2147483703"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13.tm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0.tmp"/></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9.tmp"/></Relationships>
</file>

<file path=ppt/slides/_rels/slide2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9.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fontScale="92500" lnSpcReduction="10000"/>
          </a:bodyPr>
          <a:lstStyle/>
          <a:p>
            <a:pPr algn="ctr"/>
            <a:r>
              <a:rPr lang="en-US" dirty="0"/>
              <a:t>Getting Started With Data Analysis - Overview</a:t>
            </a:r>
          </a:p>
          <a:p>
            <a:pPr algn="ctr"/>
            <a:r>
              <a:rPr lang="en-US" sz="3500" dirty="0">
                <a:solidFill>
                  <a:srgbClr val="33006F"/>
                </a:solidFill>
              </a:rPr>
              <a:t>Introducing graphical data </a:t>
            </a:r>
            <a:r>
              <a:rPr lang="en-US" sz="3500" dirty="0" smtClean="0">
                <a:solidFill>
                  <a:srgbClr val="33006F"/>
                </a:solidFill>
              </a:rPr>
              <a:t>analysis</a:t>
            </a:r>
            <a:endParaRPr lang="en-US" sz="3500" dirty="0">
              <a:solidFill>
                <a:srgbClr val="33006F"/>
              </a:solidFill>
            </a:endParaRPr>
          </a:p>
        </p:txBody>
      </p:sp>
    </p:spTree>
    <p:custDataLst>
      <p:tags r:id="rId1"/>
    </p:custDataLst>
    <p:extLst>
      <p:ext uri="{BB962C8B-B14F-4D97-AF65-F5344CB8AC3E}">
        <p14:creationId xmlns:p14="http://schemas.microsoft.com/office/powerpoint/2010/main" val="21006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Tidyverse</a:t>
            </a:r>
            <a:r>
              <a:rPr lang="en-US" dirty="0"/>
              <a:t> Output</a:t>
            </a:r>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4570" y="1029824"/>
            <a:ext cx="5109072" cy="4685176"/>
          </a:xfrm>
          <a:prstGeom prst="rect">
            <a:avLst/>
          </a:prstGeom>
        </p:spPr>
      </p:pic>
    </p:spTree>
    <p:custDataLst>
      <p:tags r:id="rId1"/>
    </p:custDataLst>
    <p:extLst>
      <p:ext uri="{BB962C8B-B14F-4D97-AF65-F5344CB8AC3E}">
        <p14:creationId xmlns:p14="http://schemas.microsoft.com/office/powerpoint/2010/main" val="281004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err="1"/>
              <a:t>Tidyverse</a:t>
            </a:r>
            <a:r>
              <a:rPr lang="en-US" sz="4000" dirty="0"/>
              <a:t> Solutions Preferred</a:t>
            </a:r>
          </a:p>
        </p:txBody>
      </p:sp>
      <p:sp>
        <p:nvSpPr>
          <p:cNvPr id="3" name="Text Placeholder 2"/>
          <p:cNvSpPr>
            <a:spLocks noGrp="1"/>
          </p:cNvSpPr>
          <p:nvPr>
            <p:ph type="body" sz="quarter" idx="11"/>
          </p:nvPr>
        </p:nvSpPr>
        <p:spPr>
          <a:xfrm>
            <a:off x="297182" y="1216559"/>
            <a:ext cx="8558335" cy="4189453"/>
          </a:xfrm>
        </p:spPr>
        <p:txBody>
          <a:bodyPr/>
          <a:lstStyle/>
          <a:p>
            <a:r>
              <a:rPr lang="en-US" sz="2800" dirty="0"/>
              <a:t>Initial learning the </a:t>
            </a:r>
            <a:r>
              <a:rPr lang="en-US" sz="2800" dirty="0" err="1"/>
              <a:t>tidyverse</a:t>
            </a:r>
            <a:r>
              <a:rPr lang="en-US" sz="2800" dirty="0"/>
              <a:t> way</a:t>
            </a:r>
          </a:p>
          <a:p>
            <a:pPr lvl="1"/>
            <a:r>
              <a:rPr lang="en-US" sz="2400" dirty="0"/>
              <a:t>Avoiding base R way</a:t>
            </a:r>
          </a:p>
          <a:p>
            <a:pPr lvl="1"/>
            <a:r>
              <a:rPr lang="en-US" sz="2400" dirty="0"/>
              <a:t>Books and References favor base R</a:t>
            </a:r>
          </a:p>
          <a:p>
            <a:r>
              <a:rPr lang="en-US" sz="2800" dirty="0"/>
              <a:t>Dependencies on ‘3</a:t>
            </a:r>
            <a:r>
              <a:rPr lang="en-US" sz="2800" baseline="30000" dirty="0"/>
              <a:t>rd</a:t>
            </a:r>
            <a:r>
              <a:rPr lang="en-US" sz="2800" dirty="0"/>
              <a:t>’ party packages is necessary and recommended</a:t>
            </a:r>
          </a:p>
          <a:p>
            <a:pPr lvl="1"/>
            <a:r>
              <a:rPr lang="en-US" sz="2400" dirty="0"/>
              <a:t>Be consistent, don’t mix and match</a:t>
            </a:r>
          </a:p>
          <a:p>
            <a:r>
              <a:rPr lang="en-US" sz="2800" dirty="0"/>
              <a:t>The right tool (package) for the right job</a:t>
            </a:r>
          </a:p>
          <a:p>
            <a:pPr lvl="1"/>
            <a:r>
              <a:rPr lang="en-US" sz="2400" dirty="0"/>
              <a:t>Example: </a:t>
            </a:r>
            <a:r>
              <a:rPr lang="en-US" sz="2800" dirty="0" err="1">
                <a:latin typeface="Courier New" panose="02070309020205020404" pitchFamily="49" charset="0"/>
                <a:cs typeface="Courier New" panose="02070309020205020404" pitchFamily="49" charset="0"/>
              </a:rPr>
              <a:t>ggplot</a:t>
            </a: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5679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Coding Conventions</a:t>
            </a:r>
          </a:p>
        </p:txBody>
      </p:sp>
      <p:sp>
        <p:nvSpPr>
          <p:cNvPr id="3" name="Text Placeholder 2"/>
          <p:cNvSpPr>
            <a:spLocks noGrp="1"/>
          </p:cNvSpPr>
          <p:nvPr>
            <p:ph type="body" sz="quarter" idx="11"/>
          </p:nvPr>
        </p:nvSpPr>
        <p:spPr/>
        <p:txBody>
          <a:bodyPr/>
          <a:lstStyle/>
          <a:p>
            <a:r>
              <a:rPr lang="en-US" sz="3200" dirty="0"/>
              <a:t>Library statements grouped at top of program file</a:t>
            </a:r>
          </a:p>
          <a:p>
            <a:pPr lvl="1"/>
            <a:r>
              <a:rPr lang="en-US" sz="2800" dirty="0"/>
              <a:t>Load most important packages last to manage conflicts</a:t>
            </a:r>
          </a:p>
          <a:p>
            <a:r>
              <a:rPr lang="en-US" sz="3200" dirty="0"/>
              <a:t>Calling package hidden by conflict</a:t>
            </a:r>
          </a:p>
          <a:p>
            <a:pPr lvl="1"/>
            <a:r>
              <a:rPr lang="en-US" dirty="0" err="1">
                <a:latin typeface="Courier New" panose="02070309020205020404" pitchFamily="49" charset="0"/>
                <a:cs typeface="Courier New" panose="02070309020205020404" pitchFamily="49" charset="0"/>
              </a:rPr>
              <a:t>package_name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function_name</a:t>
            </a:r>
            <a:r>
              <a:rPr lang="en-US" dirty="0">
                <a:latin typeface="Courier New" panose="02070309020205020404" pitchFamily="49" charset="0"/>
                <a:cs typeface="Courier New" panose="02070309020205020404" pitchFamily="49" charset="0"/>
              </a:rPr>
              <a:t>()</a:t>
            </a:r>
            <a:endParaRPr lang="en-US" dirty="0">
              <a:cs typeface="Courier New" panose="02070309020205020404" pitchFamily="49" charset="0"/>
            </a:endParaRPr>
          </a:p>
          <a:p>
            <a:endParaRPr lang="en-US" sz="3200" dirty="0"/>
          </a:p>
        </p:txBody>
      </p:sp>
    </p:spTree>
    <p:custDataLst>
      <p:tags r:id="rId1"/>
    </p:custDataLst>
    <p:extLst>
      <p:ext uri="{BB962C8B-B14F-4D97-AF65-F5344CB8AC3E}">
        <p14:creationId xmlns:p14="http://schemas.microsoft.com/office/powerpoint/2010/main" val="196453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457" y="1041540"/>
            <a:ext cx="4848528" cy="1065311"/>
          </a:xfrm>
          <a:prstGeom prst="rect">
            <a:avLst/>
          </a:prstGeom>
        </p:spPr>
      </p:pic>
      <p:sp>
        <p:nvSpPr>
          <p:cNvPr id="2" name="Text Placeholder 1"/>
          <p:cNvSpPr>
            <a:spLocks noGrp="1"/>
          </p:cNvSpPr>
          <p:nvPr>
            <p:ph type="body" sz="quarter" idx="10"/>
          </p:nvPr>
        </p:nvSpPr>
        <p:spPr/>
        <p:txBody>
          <a:bodyPr/>
          <a:lstStyle/>
          <a:p>
            <a:r>
              <a:rPr lang="en-US" sz="4000" dirty="0"/>
              <a:t>Explicitly Specifying Package</a:t>
            </a:r>
          </a:p>
        </p:txBody>
      </p:sp>
      <p:sp>
        <p:nvSpPr>
          <p:cNvPr id="3" name="Right Arrow 2"/>
          <p:cNvSpPr/>
          <p:nvPr/>
        </p:nvSpPr>
        <p:spPr>
          <a:xfrm>
            <a:off x="1516799" y="1518510"/>
            <a:ext cx="1185706" cy="3114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973604" y="1159020"/>
            <a:ext cx="2039816" cy="461665"/>
          </a:xfrm>
          <a:prstGeom prst="rect">
            <a:avLst/>
          </a:prstGeom>
          <a:noFill/>
        </p:spPr>
        <p:txBody>
          <a:bodyPr wrap="square" rtlCol="0">
            <a:spAutoFit/>
          </a:bodyPr>
          <a:lstStyle/>
          <a:p>
            <a:r>
              <a:rPr lang="en-US" sz="2400" dirty="0" smtClean="0">
                <a:latin typeface="Open Sans" panose="020B0606030504020204" pitchFamily="34" charset="0"/>
                <a:ea typeface="Open Sans" panose="020B0606030504020204" pitchFamily="34" charset="0"/>
                <a:cs typeface="Open Sans" panose="020B0606030504020204" pitchFamily="34" charset="0"/>
              </a:rPr>
              <a:t>The library</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994026" y="4384698"/>
            <a:ext cx="7617411" cy="584775"/>
          </a:xfrm>
          <a:prstGeom prst="rect">
            <a:avLst/>
          </a:prstGeom>
          <a:noFill/>
        </p:spPr>
        <p:txBody>
          <a:bodyPr wrap="square" rtlCol="0">
            <a:spAutoFit/>
          </a:bodyPr>
          <a:lstStyle/>
          <a:p>
            <a:r>
              <a:rPr lang="en-US" sz="3200" dirty="0" smtClean="0">
                <a:latin typeface="Open Sans" panose="020B0606030504020204" pitchFamily="34" charset="0"/>
                <a:ea typeface="Open Sans" panose="020B0606030504020204" pitchFamily="34" charset="0"/>
                <a:cs typeface="Open Sans" panose="020B0606030504020204" pitchFamily="34" charset="0"/>
              </a:rPr>
              <a:t>Both libraries have a filter command.</a:t>
            </a: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2" y="2595516"/>
            <a:ext cx="5039247" cy="1726087"/>
          </a:xfrm>
          <a:prstGeom prst="rect">
            <a:avLst/>
          </a:prstGeom>
        </p:spPr>
      </p:pic>
      <p:pic>
        <p:nvPicPr>
          <p:cNvPr id="11" name="Picture 1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6847" y="2165873"/>
            <a:ext cx="3867153" cy="2283018"/>
          </a:xfrm>
          <a:prstGeom prst="rect">
            <a:avLst/>
          </a:prstGeom>
        </p:spPr>
      </p:pic>
      <p:sp>
        <p:nvSpPr>
          <p:cNvPr id="12" name="Rounded Rectangle 11"/>
          <p:cNvSpPr/>
          <p:nvPr/>
        </p:nvSpPr>
        <p:spPr>
          <a:xfrm>
            <a:off x="2702505" y="1296026"/>
            <a:ext cx="1135965" cy="619066"/>
          </a:xfrm>
          <a:prstGeom prst="roundRect">
            <a:avLst/>
          </a:prstGeom>
          <a:noFill/>
          <a:ln>
            <a:solidFill>
              <a:srgbClr val="FF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7981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err="1"/>
              <a:t>plyr</a:t>
            </a:r>
            <a:r>
              <a:rPr lang="en-US" sz="4000" dirty="0"/>
              <a:t> and </a:t>
            </a:r>
            <a:r>
              <a:rPr lang="en-US" sz="4000" dirty="0" err="1"/>
              <a:t>dplyr</a:t>
            </a:r>
            <a:endParaRPr lang="en-US" sz="4000" dirty="0"/>
          </a:p>
        </p:txBody>
      </p:sp>
      <p:sp>
        <p:nvSpPr>
          <p:cNvPr id="3" name="Text Placeholder 2"/>
          <p:cNvSpPr>
            <a:spLocks noGrp="1"/>
          </p:cNvSpPr>
          <p:nvPr>
            <p:ph type="body" sz="quarter" idx="11"/>
          </p:nvPr>
        </p:nvSpPr>
        <p:spPr/>
        <p:txBody>
          <a:bodyPr/>
          <a:lstStyle/>
          <a:p>
            <a:r>
              <a:rPr lang="en-US" sz="3200" dirty="0" err="1">
                <a:cs typeface="Courier New" panose="02070309020205020404" pitchFamily="49" charset="0"/>
              </a:rPr>
              <a:t>plyr</a:t>
            </a:r>
            <a:r>
              <a:rPr lang="en-US" sz="3200" dirty="0">
                <a:cs typeface="Courier New" panose="02070309020205020404" pitchFamily="49" charset="0"/>
              </a:rPr>
              <a:t> – data manipulation package</a:t>
            </a:r>
          </a:p>
          <a:p>
            <a:r>
              <a:rPr lang="en-US" sz="3200" dirty="0" err="1">
                <a:cs typeface="Courier New" panose="02070309020205020404" pitchFamily="49" charset="0"/>
              </a:rPr>
              <a:t>dplyr</a:t>
            </a:r>
            <a:r>
              <a:rPr lang="en-US" sz="3200" dirty="0">
                <a:cs typeface="Courier New" panose="02070309020205020404" pitchFamily="49" charset="0"/>
              </a:rPr>
              <a:t> – </a:t>
            </a:r>
            <a:r>
              <a:rPr lang="en-US" sz="3200" dirty="0" err="1">
                <a:cs typeface="Courier New" panose="02070309020205020404" pitchFamily="49" charset="0"/>
              </a:rPr>
              <a:t>tidyverse</a:t>
            </a:r>
            <a:r>
              <a:rPr lang="en-US" sz="3200" dirty="0">
                <a:cs typeface="Courier New" panose="02070309020205020404" pitchFamily="49" charset="0"/>
              </a:rPr>
              <a:t> version replacing </a:t>
            </a:r>
            <a:r>
              <a:rPr lang="en-US" sz="3200" dirty="0" err="1">
                <a:cs typeface="Courier New" panose="02070309020205020404" pitchFamily="49" charset="0"/>
              </a:rPr>
              <a:t>plyr</a:t>
            </a:r>
            <a:endParaRPr lang="en-US" sz="3200" dirty="0">
              <a:cs typeface="Courier New" panose="02070309020205020404" pitchFamily="49" charset="0"/>
            </a:endParaRPr>
          </a:p>
          <a:p>
            <a:pPr lvl="1"/>
            <a:r>
              <a:rPr lang="en-US" sz="2800" dirty="0">
                <a:cs typeface="Courier New" panose="02070309020205020404" pitchFamily="49" charset="0"/>
              </a:rPr>
              <a:t>Don’t load </a:t>
            </a:r>
            <a:r>
              <a:rPr lang="en-US" sz="2800" dirty="0" err="1">
                <a:cs typeface="Courier New" panose="02070309020205020404" pitchFamily="49" charset="0"/>
              </a:rPr>
              <a:t>plyr</a:t>
            </a:r>
            <a:endParaRPr lang="en-US" sz="2800" dirty="0">
              <a:cs typeface="Courier New" panose="02070309020205020404" pitchFamily="49" charset="0"/>
            </a:endParaRPr>
          </a:p>
          <a:p>
            <a:r>
              <a:rPr lang="en-US" sz="3200" dirty="0">
                <a:cs typeface="Courier New" panose="02070309020205020404" pitchFamily="49" charset="0"/>
              </a:rPr>
              <a:t>Use </a:t>
            </a:r>
            <a:r>
              <a:rPr lang="en-US" sz="3200" dirty="0" err="1">
                <a:cs typeface="Courier New" panose="02070309020205020404" pitchFamily="49" charset="0"/>
              </a:rPr>
              <a:t>plyr</a:t>
            </a:r>
            <a:r>
              <a:rPr lang="en-US" sz="3200" dirty="0">
                <a:cs typeface="Courier New" panose="02070309020205020404" pitchFamily="49" charset="0"/>
              </a:rPr>
              <a:t>::function when necessary</a:t>
            </a:r>
          </a:p>
          <a:p>
            <a:pPr lvl="1"/>
            <a:r>
              <a:rPr lang="en-US" sz="2800" dirty="0">
                <a:cs typeface="Courier New" panose="02070309020205020404" pitchFamily="49" charset="0"/>
              </a:rPr>
              <a:t>Prefer </a:t>
            </a:r>
            <a:r>
              <a:rPr lang="en-US" sz="2800" dirty="0" err="1">
                <a:cs typeface="Courier New" panose="02070309020205020404" pitchFamily="49" charset="0"/>
              </a:rPr>
              <a:t>tidyverse</a:t>
            </a:r>
            <a:r>
              <a:rPr lang="en-US" sz="2800" dirty="0">
                <a:cs typeface="Courier New" panose="02070309020205020404" pitchFamily="49" charset="0"/>
              </a:rPr>
              <a:t> packages</a:t>
            </a:r>
          </a:p>
          <a:p>
            <a:pPr lvl="1"/>
            <a:r>
              <a:rPr lang="en-US" sz="2800" dirty="0">
                <a:cs typeface="Courier New" panose="02070309020205020404" pitchFamily="49" charset="0"/>
              </a:rPr>
              <a:t>Prefer Hadley Wickham </a:t>
            </a:r>
            <a:r>
              <a:rPr lang="en-US" sz="2800" dirty="0" err="1">
                <a:cs typeface="Courier New" panose="02070309020205020404" pitchFamily="49" charset="0"/>
              </a:rPr>
              <a:t>tidyverse</a:t>
            </a:r>
            <a:r>
              <a:rPr lang="en-US" sz="2800" dirty="0">
                <a:cs typeface="Courier New" panose="02070309020205020404" pitchFamily="49" charset="0"/>
              </a:rPr>
              <a:t>-like packages</a:t>
            </a:r>
          </a:p>
          <a:p>
            <a:endParaRPr lang="en-US" sz="3200" dirty="0">
              <a:cs typeface="Courier New" panose="02070309020205020404" pitchFamily="49" charset="0"/>
            </a:endParaRPr>
          </a:p>
          <a:p>
            <a:endParaRPr lang="en-US" sz="3200" dirty="0"/>
          </a:p>
        </p:txBody>
      </p:sp>
    </p:spTree>
    <p:custDataLst>
      <p:tags r:id="rId1"/>
    </p:custDataLst>
    <p:extLst>
      <p:ext uri="{BB962C8B-B14F-4D97-AF65-F5344CB8AC3E}">
        <p14:creationId xmlns:p14="http://schemas.microsoft.com/office/powerpoint/2010/main" val="401410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6" y="1231218"/>
            <a:ext cx="7856609" cy="2778074"/>
          </a:xfrm>
        </p:spPr>
        <p:txBody>
          <a:bodyPr>
            <a:normAutofit/>
          </a:bodyPr>
          <a:lstStyle/>
          <a:p>
            <a:pPr algn="ctr"/>
            <a:r>
              <a:rPr lang="en-US" dirty="0"/>
              <a:t>The </a:t>
            </a:r>
            <a:r>
              <a:rPr lang="en-US" dirty="0" err="1"/>
              <a:t>Dataframe</a:t>
            </a:r>
            <a:r>
              <a:rPr lang="en-US" dirty="0"/>
              <a:t> and the Tibble</a:t>
            </a:r>
          </a:p>
          <a:p>
            <a:pPr algn="ctr"/>
            <a:r>
              <a:rPr lang="en-US" sz="3200" dirty="0">
                <a:solidFill>
                  <a:srgbClr val="33006F"/>
                </a:solidFill>
              </a:rPr>
              <a:t>Understanding the </a:t>
            </a:r>
            <a:r>
              <a:rPr lang="en-US" sz="3200" dirty="0" err="1">
                <a:solidFill>
                  <a:srgbClr val="33006F"/>
                </a:solidFill>
              </a:rPr>
              <a:t>Dataframe</a:t>
            </a:r>
            <a:r>
              <a:rPr lang="en-US" sz="3200" dirty="0">
                <a:solidFill>
                  <a:srgbClr val="33006F"/>
                </a:solidFill>
              </a:rPr>
              <a:t> and the Tibble</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59332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dirty="0" err="1"/>
              <a:t>Dataframe</a:t>
            </a:r>
            <a:r>
              <a:rPr lang="en-US" dirty="0"/>
              <a:t> and the Glimpse Function</a:t>
            </a:r>
          </a:p>
        </p:txBody>
      </p:sp>
      <p:sp>
        <p:nvSpPr>
          <p:cNvPr id="3" name="Text Placeholder 2"/>
          <p:cNvSpPr>
            <a:spLocks noGrp="1"/>
          </p:cNvSpPr>
          <p:nvPr>
            <p:ph type="body" sz="quarter" idx="11"/>
          </p:nvPr>
        </p:nvSpPr>
        <p:spPr/>
        <p:txBody>
          <a:bodyPr/>
          <a:lstStyle/>
          <a:p>
            <a:r>
              <a:rPr lang="en-US" sz="3200" dirty="0" err="1"/>
              <a:t>dataframe</a:t>
            </a:r>
            <a:r>
              <a:rPr lang="en-US" sz="3200" dirty="0"/>
              <a:t> defined</a:t>
            </a:r>
          </a:p>
          <a:p>
            <a:pPr lvl="1"/>
            <a:r>
              <a:rPr lang="en-US" sz="2800" dirty="0"/>
              <a:t>data types</a:t>
            </a:r>
          </a:p>
          <a:p>
            <a:pPr lvl="1"/>
            <a:r>
              <a:rPr lang="en-US" sz="2800" dirty="0"/>
              <a:t>rows and columns</a:t>
            </a:r>
          </a:p>
          <a:p>
            <a:r>
              <a:rPr lang="en-US" sz="3200" dirty="0"/>
              <a:t>glimpse() displays above info plus some data</a:t>
            </a:r>
          </a:p>
          <a:p>
            <a:pPr lvl="1"/>
            <a:r>
              <a:rPr lang="en-US" sz="2800" dirty="0"/>
              <a:t>row names</a:t>
            </a:r>
          </a:p>
          <a:p>
            <a:pPr lvl="1"/>
            <a:r>
              <a:rPr lang="en-US" sz="2800" dirty="0"/>
              <a:t>convert row names to columns if required</a:t>
            </a:r>
          </a:p>
        </p:txBody>
      </p:sp>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t="6229"/>
          <a:stretch/>
        </p:blipFill>
        <p:spPr>
          <a:xfrm>
            <a:off x="4438161" y="844062"/>
            <a:ext cx="4705840" cy="1828800"/>
          </a:xfrm>
          <a:prstGeom prst="rect">
            <a:avLst/>
          </a:prstGeom>
          <a:ln>
            <a:solidFill>
              <a:srgbClr val="0070C0"/>
            </a:solidFill>
          </a:ln>
        </p:spPr>
      </p:pic>
    </p:spTree>
    <p:custDataLst>
      <p:tags r:id="rId1"/>
    </p:custDataLst>
    <p:extLst>
      <p:ext uri="{BB962C8B-B14F-4D97-AF65-F5344CB8AC3E}">
        <p14:creationId xmlns:p14="http://schemas.microsoft.com/office/powerpoint/2010/main" val="327808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Glimpse() Output</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3266"/>
            <a:ext cx="9144000" cy="3950208"/>
          </a:xfrm>
          <a:prstGeom prst="rect">
            <a:avLst/>
          </a:prstGeom>
        </p:spPr>
      </p:pic>
      <p:sp>
        <p:nvSpPr>
          <p:cNvPr id="4" name="TextBox 3"/>
          <p:cNvSpPr txBox="1"/>
          <p:nvPr/>
        </p:nvSpPr>
        <p:spPr>
          <a:xfrm>
            <a:off x="2291025" y="1202786"/>
            <a:ext cx="5215094" cy="954107"/>
          </a:xfrm>
          <a:prstGeom prst="rect">
            <a:avLst/>
          </a:prstGeom>
          <a:solidFill>
            <a:schemeClr val="bg2"/>
          </a:solidFill>
        </p:spPr>
        <p:txBody>
          <a:bodyPr wrap="square" rtlCol="0">
            <a:spAutoFit/>
          </a:bodyPr>
          <a:lstStyle/>
          <a:p>
            <a:r>
              <a:rPr lang="en-US" sz="2800" dirty="0" smtClean="0">
                <a:latin typeface="Open Sans" panose="020B0606030504020204" pitchFamily="34" charset="0"/>
                <a:ea typeface="Open Sans" panose="020B0606030504020204" pitchFamily="34" charset="0"/>
                <a:cs typeface="Open Sans" panose="020B0606030504020204" pitchFamily="34" charset="0"/>
              </a:rPr>
              <a:t>Observations = rows</a:t>
            </a:r>
          </a:p>
          <a:p>
            <a:r>
              <a:rPr lang="en-US" sz="2800" dirty="0" smtClean="0">
                <a:latin typeface="Open Sans" panose="020B0606030504020204" pitchFamily="34" charset="0"/>
                <a:ea typeface="Open Sans" panose="020B0606030504020204" pitchFamily="34" charset="0"/>
                <a:cs typeface="Open Sans" panose="020B0606030504020204" pitchFamily="34" charset="0"/>
              </a:rPr>
              <a:t>Variables=columns</a:t>
            </a: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ounded Rectangle 4"/>
          <p:cNvSpPr/>
          <p:nvPr/>
        </p:nvSpPr>
        <p:spPr>
          <a:xfrm>
            <a:off x="0" y="1567543"/>
            <a:ext cx="2200589" cy="589350"/>
          </a:xfrm>
          <a:prstGeom prst="roundRect">
            <a:avLst/>
          </a:prstGeom>
          <a:noFill/>
          <a:ln>
            <a:solidFill>
              <a:srgbClr val="FF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6304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182" y="80387"/>
            <a:ext cx="8559239" cy="1235947"/>
          </a:xfrm>
        </p:spPr>
        <p:txBody>
          <a:bodyPr>
            <a:noAutofit/>
          </a:bodyPr>
          <a:lstStyle/>
          <a:p>
            <a:r>
              <a:rPr lang="en-US" dirty="0"/>
              <a:t>Inheriting and Extending the </a:t>
            </a:r>
            <a:r>
              <a:rPr lang="en-US" dirty="0" err="1"/>
              <a:t>Dataframe</a:t>
            </a:r>
            <a:endParaRPr lang="en-US" dirty="0"/>
          </a:p>
        </p:txBody>
      </p:sp>
      <p:sp>
        <p:nvSpPr>
          <p:cNvPr id="3" name="Text Placeholder 2"/>
          <p:cNvSpPr>
            <a:spLocks noGrp="1"/>
          </p:cNvSpPr>
          <p:nvPr>
            <p:ph type="body" sz="quarter" idx="11"/>
          </p:nvPr>
        </p:nvSpPr>
        <p:spPr/>
        <p:txBody>
          <a:bodyPr/>
          <a:lstStyle/>
          <a:p>
            <a:r>
              <a:rPr lang="en-US" sz="3200" dirty="0"/>
              <a:t>R is object oriented functional language </a:t>
            </a:r>
            <a:endParaRPr lang="en-US" sz="3200" dirty="0" smtClean="0"/>
          </a:p>
          <a:p>
            <a:pPr lvl="1"/>
            <a:r>
              <a:rPr lang="en-US" sz="2800" dirty="0" smtClean="0"/>
              <a:t>similar </a:t>
            </a:r>
            <a:r>
              <a:rPr lang="en-US" sz="2800" dirty="0"/>
              <a:t>to Lisp and Scheme</a:t>
            </a:r>
          </a:p>
          <a:p>
            <a:r>
              <a:rPr lang="en-US" sz="3200" dirty="0"/>
              <a:t>R behaves differently than modern object oriented languages</a:t>
            </a:r>
          </a:p>
          <a:p>
            <a:pPr lvl="1"/>
            <a:r>
              <a:rPr lang="en-US" sz="2800" dirty="0"/>
              <a:t>Packages can inherit other object classes</a:t>
            </a:r>
          </a:p>
          <a:p>
            <a:pPr lvl="1"/>
            <a:r>
              <a:rPr lang="en-US" sz="2800" dirty="0"/>
              <a:t>Objects can belong to multiple classes at once</a:t>
            </a:r>
          </a:p>
          <a:p>
            <a:r>
              <a:rPr lang="en-US" sz="3200" dirty="0" err="1"/>
              <a:t>Dataframe</a:t>
            </a:r>
            <a:r>
              <a:rPr lang="en-US" sz="3200" dirty="0"/>
              <a:t> is common to inherit and extend</a:t>
            </a:r>
          </a:p>
        </p:txBody>
      </p:sp>
    </p:spTree>
    <p:custDataLst>
      <p:tags r:id="rId1"/>
    </p:custDataLst>
    <p:extLst>
      <p:ext uri="{BB962C8B-B14F-4D97-AF65-F5344CB8AC3E}">
        <p14:creationId xmlns:p14="http://schemas.microsoft.com/office/powerpoint/2010/main" val="238957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dirty="0"/>
              <a:t>Tibble – An Extension of </a:t>
            </a:r>
            <a:r>
              <a:rPr lang="en-US" dirty="0" err="1"/>
              <a:t>Dataframe</a:t>
            </a:r>
            <a:endParaRPr lang="en-US" dirty="0"/>
          </a:p>
        </p:txBody>
      </p:sp>
      <p:sp>
        <p:nvSpPr>
          <p:cNvPr id="3" name="Text Placeholder 2"/>
          <p:cNvSpPr>
            <a:spLocks noGrp="1"/>
          </p:cNvSpPr>
          <p:nvPr>
            <p:ph type="body" sz="quarter" idx="11"/>
          </p:nvPr>
        </p:nvSpPr>
        <p:spPr/>
        <p:txBody>
          <a:bodyPr/>
          <a:lstStyle/>
          <a:p>
            <a:r>
              <a:rPr lang="en-US" sz="3200" dirty="0"/>
              <a:t>Tibble is the </a:t>
            </a:r>
            <a:r>
              <a:rPr lang="en-US" sz="3200" dirty="0" err="1"/>
              <a:t>tidyverse</a:t>
            </a:r>
            <a:r>
              <a:rPr lang="en-US" sz="3200" dirty="0"/>
              <a:t> extension of the </a:t>
            </a:r>
            <a:r>
              <a:rPr lang="en-US" sz="3200" dirty="0" err="1"/>
              <a:t>dataframe</a:t>
            </a:r>
            <a:endParaRPr lang="en-US" sz="3200" dirty="0"/>
          </a:p>
          <a:p>
            <a:pPr lvl="1"/>
            <a:r>
              <a:rPr lang="en-US" sz="2800" dirty="0" smtClean="0"/>
              <a:t>Acts </a:t>
            </a:r>
            <a:r>
              <a:rPr lang="en-US" sz="2800" dirty="0"/>
              <a:t>as a </a:t>
            </a:r>
            <a:r>
              <a:rPr lang="en-US" sz="2800" dirty="0" err="1"/>
              <a:t>dataframe</a:t>
            </a:r>
            <a:r>
              <a:rPr lang="en-US" sz="2800" dirty="0"/>
              <a:t> for non-</a:t>
            </a:r>
            <a:r>
              <a:rPr lang="en-US" sz="2800" dirty="0" err="1"/>
              <a:t>tibble</a:t>
            </a:r>
            <a:r>
              <a:rPr lang="en-US" sz="2800" dirty="0"/>
              <a:t> aware packages</a:t>
            </a:r>
          </a:p>
          <a:p>
            <a:r>
              <a:rPr lang="en-US" sz="3200" dirty="0"/>
              <a:t>Contains additional metadata used by the </a:t>
            </a:r>
            <a:r>
              <a:rPr lang="en-US" sz="3200" dirty="0" err="1"/>
              <a:t>tidyverse</a:t>
            </a:r>
            <a:endParaRPr lang="en-US" sz="3200" dirty="0"/>
          </a:p>
          <a:p>
            <a:pPr lvl="1"/>
            <a:r>
              <a:rPr lang="en-US" sz="2800" dirty="0"/>
              <a:t>Can convert to and from a </a:t>
            </a:r>
            <a:r>
              <a:rPr lang="en-US" sz="2800" dirty="0" err="1"/>
              <a:t>tibble</a:t>
            </a:r>
            <a:r>
              <a:rPr lang="en-US" sz="2800" dirty="0"/>
              <a:t> explicitly but often not required</a:t>
            </a:r>
          </a:p>
        </p:txBody>
      </p:sp>
    </p:spTree>
    <p:custDataLst>
      <p:tags r:id="rId1"/>
    </p:custDataLst>
    <p:extLst>
      <p:ext uri="{BB962C8B-B14F-4D97-AF65-F5344CB8AC3E}">
        <p14:creationId xmlns:p14="http://schemas.microsoft.com/office/powerpoint/2010/main" val="135846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smtClean="0"/>
              <a:t>Recall from </a:t>
            </a:r>
            <a:r>
              <a:rPr lang="en-US" sz="3600" dirty="0" err="1" smtClean="0"/>
              <a:t>ggplot</a:t>
            </a:r>
            <a:r>
              <a:rPr lang="en-US" sz="3600" dirty="0" smtClean="0"/>
              <a:t> Lab</a:t>
            </a:r>
            <a:endParaRPr lang="en-US" sz="3600"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61" y="1362768"/>
            <a:ext cx="8100454" cy="3263568"/>
          </a:xfrm>
          <a:prstGeom prst="rect">
            <a:avLst/>
          </a:prstGeom>
        </p:spPr>
      </p:pic>
    </p:spTree>
    <p:custDataLst>
      <p:tags r:id="rId1"/>
    </p:custDataLst>
    <p:extLst>
      <p:ext uri="{BB962C8B-B14F-4D97-AF65-F5344CB8AC3E}">
        <p14:creationId xmlns:p14="http://schemas.microsoft.com/office/powerpoint/2010/main" val="723530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dirty="0"/>
              <a:t>Managing Enhanced </a:t>
            </a:r>
            <a:r>
              <a:rPr lang="en-US" dirty="0" err="1"/>
              <a:t>Dataframe</a:t>
            </a:r>
            <a:r>
              <a:rPr lang="en-US" dirty="0"/>
              <a:t> Objects</a:t>
            </a:r>
          </a:p>
        </p:txBody>
      </p:sp>
      <p:sp>
        <p:nvSpPr>
          <p:cNvPr id="3" name="Text Placeholder 2"/>
          <p:cNvSpPr>
            <a:spLocks noGrp="1"/>
          </p:cNvSpPr>
          <p:nvPr>
            <p:ph type="body" sz="quarter" idx="11"/>
          </p:nvPr>
        </p:nvSpPr>
        <p:spPr/>
        <p:txBody>
          <a:bodyPr/>
          <a:lstStyle/>
          <a:p>
            <a:r>
              <a:rPr lang="en-US" sz="2800" dirty="0"/>
              <a:t>Tibble is an enhanced </a:t>
            </a:r>
            <a:r>
              <a:rPr lang="en-US" sz="2800" dirty="0" err="1"/>
              <a:t>dataframe</a:t>
            </a:r>
            <a:endParaRPr lang="en-US" sz="2800" dirty="0"/>
          </a:p>
          <a:p>
            <a:pPr lvl="1"/>
            <a:r>
              <a:rPr lang="en-US" sz="2400" dirty="0"/>
              <a:t>Use </a:t>
            </a:r>
            <a:r>
              <a:rPr lang="en-US" sz="2400" dirty="0" err="1"/>
              <a:t>tibble</a:t>
            </a:r>
            <a:r>
              <a:rPr lang="en-US" sz="2400" dirty="0"/>
              <a:t> whenever possible for data storage</a:t>
            </a:r>
          </a:p>
          <a:p>
            <a:pPr lvl="1"/>
            <a:r>
              <a:rPr lang="en-US" sz="2400" dirty="0"/>
              <a:t>Variable naming convention ‘</a:t>
            </a:r>
            <a:r>
              <a:rPr lang="en-US" sz="2400" dirty="0" err="1"/>
              <a:t>df</a:t>
            </a:r>
            <a:r>
              <a:rPr lang="en-US" sz="2400" dirty="0"/>
              <a:t>_’ for </a:t>
            </a:r>
            <a:r>
              <a:rPr lang="en-US" sz="2400" dirty="0" err="1"/>
              <a:t>dataframe</a:t>
            </a:r>
            <a:endParaRPr lang="en-US" sz="2400" dirty="0"/>
          </a:p>
          <a:p>
            <a:r>
              <a:rPr lang="en-US" sz="2800" dirty="0"/>
              <a:t>Functions act different depending upon the class of an object</a:t>
            </a:r>
          </a:p>
          <a:p>
            <a:r>
              <a:rPr lang="en-US" sz="2800" dirty="0"/>
              <a:t>Use class function to see object class</a:t>
            </a:r>
          </a:p>
          <a:p>
            <a:pPr lvl="1"/>
            <a:r>
              <a:rPr lang="en-US" sz="2800" dirty="0">
                <a:latin typeface="Courier New" panose="02070309020205020404" pitchFamily="49" charset="0"/>
                <a:cs typeface="Courier New" panose="02070309020205020404" pitchFamily="49" charset="0"/>
              </a:rPr>
              <a:t>class(</a:t>
            </a:r>
            <a:r>
              <a:rPr lang="en-US" sz="2800" dirty="0" err="1">
                <a:latin typeface="Courier New" panose="02070309020205020404" pitchFamily="49" charset="0"/>
                <a:cs typeface="Courier New" panose="02070309020205020404" pitchFamily="49" charset="0"/>
              </a:rPr>
              <a:t>object_name</a:t>
            </a:r>
            <a:r>
              <a:rPr lang="en-US" sz="2800" dirty="0">
                <a:latin typeface="Courier New" panose="02070309020205020404" pitchFamily="49" charset="0"/>
                <a:cs typeface="Courier New" panose="02070309020205020404" pitchFamily="49" charset="0"/>
              </a:rPr>
              <a:t>)</a:t>
            </a:r>
            <a:endParaRPr lang="en-US" sz="28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424706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Output</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4" y="1202785"/>
            <a:ext cx="7040523" cy="3329021"/>
          </a:xfrm>
          <a:prstGeom prst="rect">
            <a:avLst/>
          </a:prstGeom>
        </p:spPr>
      </p:pic>
    </p:spTree>
    <p:custDataLst>
      <p:tags r:id="rId1"/>
    </p:custDataLst>
    <p:extLst>
      <p:ext uri="{BB962C8B-B14F-4D97-AF65-F5344CB8AC3E}">
        <p14:creationId xmlns:p14="http://schemas.microsoft.com/office/powerpoint/2010/main" val="390866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Grammar of Graphics</a:t>
            </a:r>
          </a:p>
          <a:p>
            <a:pPr algn="ctr"/>
            <a:r>
              <a:rPr lang="en-US" sz="3200" dirty="0">
                <a:solidFill>
                  <a:srgbClr val="33006F"/>
                </a:solidFill>
              </a:rPr>
              <a:t>Using </a:t>
            </a:r>
            <a:r>
              <a:rPr lang="en-US" sz="3200" dirty="0" err="1">
                <a:solidFill>
                  <a:srgbClr val="33006F"/>
                </a:solidFill>
              </a:rPr>
              <a:t>ggplot</a:t>
            </a:r>
            <a:r>
              <a:rPr lang="en-US" sz="3200" dirty="0">
                <a:solidFill>
                  <a:srgbClr val="33006F"/>
                </a:solidFill>
              </a:rPr>
              <a:t> to Visualize and Analyze </a:t>
            </a:r>
            <a:r>
              <a:rPr lang="en-US" sz="3200" dirty="0" smtClean="0">
                <a:solidFill>
                  <a:srgbClr val="33006F"/>
                </a:solidFill>
              </a:rPr>
              <a:t>Data</a:t>
            </a:r>
            <a:endParaRPr lang="en-US" sz="3200" dirty="0">
              <a:solidFill>
                <a:srgbClr val="33006F"/>
              </a:solidFill>
            </a:endParaRPr>
          </a:p>
        </p:txBody>
      </p:sp>
    </p:spTree>
    <p:custDataLst>
      <p:tags r:id="rId1"/>
    </p:custDataLst>
    <p:extLst>
      <p:ext uri="{BB962C8B-B14F-4D97-AF65-F5344CB8AC3E}">
        <p14:creationId xmlns:p14="http://schemas.microsoft.com/office/powerpoint/2010/main" val="104079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Grammar of Graphics</a:t>
            </a:r>
          </a:p>
        </p:txBody>
      </p:sp>
      <p:sp>
        <p:nvSpPr>
          <p:cNvPr id="3" name="Text Placeholder 2"/>
          <p:cNvSpPr>
            <a:spLocks noGrp="1"/>
          </p:cNvSpPr>
          <p:nvPr>
            <p:ph type="body" sz="quarter" idx="11"/>
          </p:nvPr>
        </p:nvSpPr>
        <p:spPr>
          <a:xfrm>
            <a:off x="297182" y="1216559"/>
            <a:ext cx="8558335" cy="4008583"/>
          </a:xfrm>
        </p:spPr>
        <p:txBody>
          <a:bodyPr/>
          <a:lstStyle/>
          <a:p>
            <a:r>
              <a:rPr lang="en-US" sz="2800" dirty="0"/>
              <a:t>Coherent system for describing and building graphs</a:t>
            </a:r>
          </a:p>
          <a:p>
            <a:pPr lvl="1"/>
            <a:r>
              <a:rPr lang="en-US" sz="2400" dirty="0"/>
              <a:t>Similar to grammar of spoken language</a:t>
            </a:r>
          </a:p>
          <a:p>
            <a:r>
              <a:rPr lang="en-US" sz="2800" dirty="0"/>
              <a:t>Published paper: Graph-Theoretic </a:t>
            </a:r>
            <a:r>
              <a:rPr lang="en-US" sz="2800" dirty="0" err="1"/>
              <a:t>Scagnostics</a:t>
            </a:r>
            <a:r>
              <a:rPr lang="en-US" sz="2800" dirty="0"/>
              <a:t> (2005),Wilkinson, Anand, and Grossman</a:t>
            </a:r>
          </a:p>
          <a:p>
            <a:r>
              <a:rPr lang="en-US" sz="2800" dirty="0"/>
              <a:t>Reference paper: A Layered Grammar of Graphics (2010), Wickham</a:t>
            </a:r>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8690" y="75233"/>
            <a:ext cx="7366705" cy="1294694"/>
          </a:xfrm>
          <a:prstGeom prst="rect">
            <a:avLst/>
          </a:prstGeom>
        </p:spPr>
      </p:pic>
    </p:spTree>
    <p:custDataLst>
      <p:tags r:id="rId1"/>
    </p:custDataLst>
    <p:extLst>
      <p:ext uri="{BB962C8B-B14F-4D97-AF65-F5344CB8AC3E}">
        <p14:creationId xmlns:p14="http://schemas.microsoft.com/office/powerpoint/2010/main" val="767780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882" y="205742"/>
            <a:ext cx="2831623" cy="1371850"/>
          </a:xfrm>
        </p:spPr>
        <p:txBody>
          <a:bodyPr/>
          <a:lstStyle/>
          <a:p>
            <a:r>
              <a:rPr lang="en-US" dirty="0" err="1" smtClean="0"/>
              <a:t>ggplot</a:t>
            </a:r>
            <a:r>
              <a:rPr lang="en-US" dirty="0" smtClean="0"/>
              <a:t> Output</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323" y="0"/>
            <a:ext cx="6314677" cy="5715000"/>
          </a:xfrm>
          <a:prstGeom prst="rect">
            <a:avLst/>
          </a:prstGeom>
        </p:spPr>
      </p:pic>
    </p:spTree>
    <p:custDataLst>
      <p:tags r:id="rId1"/>
    </p:custDataLst>
    <p:extLst>
      <p:ext uri="{BB962C8B-B14F-4D97-AF65-F5344CB8AC3E}">
        <p14:creationId xmlns:p14="http://schemas.microsoft.com/office/powerpoint/2010/main" val="198944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a:t>ggplot</a:t>
            </a:r>
            <a:endParaRPr lang="en-US" dirty="0"/>
          </a:p>
        </p:txBody>
      </p:sp>
      <p:sp>
        <p:nvSpPr>
          <p:cNvPr id="3" name="Text Placeholder 2"/>
          <p:cNvSpPr>
            <a:spLocks noGrp="1"/>
          </p:cNvSpPr>
          <p:nvPr>
            <p:ph type="body" sz="quarter" idx="11"/>
          </p:nvPr>
        </p:nvSpPr>
        <p:spPr/>
        <p:txBody>
          <a:bodyPr/>
          <a:lstStyle/>
          <a:p>
            <a:r>
              <a:rPr lang="en-US" sz="2800" dirty="0"/>
              <a:t>Implemented in ggplot2 package by Hadley Wickham </a:t>
            </a:r>
          </a:p>
          <a:p>
            <a:pPr lvl="1"/>
            <a:r>
              <a:rPr lang="en-US" sz="2400" dirty="0"/>
              <a:t>Premier data visualization tool for analysis and presentation</a:t>
            </a:r>
          </a:p>
          <a:p>
            <a:pPr lvl="1"/>
            <a:r>
              <a:rPr lang="en-US" sz="2400" dirty="0"/>
              <a:t>Non-interactive visualizations</a:t>
            </a:r>
          </a:p>
          <a:p>
            <a:r>
              <a:rPr lang="en-US" sz="2800" dirty="0"/>
              <a:t>See newer version </a:t>
            </a:r>
            <a:r>
              <a:rPr lang="en-US" sz="2800" dirty="0" err="1"/>
              <a:t>ggvis</a:t>
            </a:r>
            <a:r>
              <a:rPr lang="en-US" sz="2800" dirty="0"/>
              <a:t> for interactivity (outside the scope of this course)</a:t>
            </a:r>
          </a:p>
          <a:p>
            <a:pPr lvl="1"/>
            <a:r>
              <a:rPr lang="en-US" sz="2400" dirty="0"/>
              <a:t>Can be run within Power BI</a:t>
            </a:r>
          </a:p>
          <a:p>
            <a:r>
              <a:rPr lang="en-US" sz="2800" dirty="0"/>
              <a:t>Course focus is analysis not presentation</a:t>
            </a:r>
          </a:p>
        </p:txBody>
      </p:sp>
    </p:spTree>
    <p:custDataLst>
      <p:tags r:id="rId1"/>
    </p:custDataLst>
    <p:extLst>
      <p:ext uri="{BB962C8B-B14F-4D97-AF65-F5344CB8AC3E}">
        <p14:creationId xmlns:p14="http://schemas.microsoft.com/office/powerpoint/2010/main" val="1818978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a:t>ggplot</a:t>
            </a:r>
            <a:endParaRPr lang="en-US" dirty="0"/>
          </a:p>
        </p:txBody>
      </p:sp>
      <p:sp>
        <p:nvSpPr>
          <p:cNvPr id="3" name="Text Placeholder 2"/>
          <p:cNvSpPr>
            <a:spLocks noGrp="1"/>
          </p:cNvSpPr>
          <p:nvPr>
            <p:ph type="body" sz="quarter" idx="11"/>
          </p:nvPr>
        </p:nvSpPr>
        <p:spPr/>
        <p:txBody>
          <a:bodyPr/>
          <a:lstStyle/>
          <a:p>
            <a:r>
              <a:rPr lang="en-US" sz="3200" dirty="0"/>
              <a:t>Data source is the </a:t>
            </a:r>
            <a:r>
              <a:rPr lang="en-US" sz="3200" dirty="0" err="1"/>
              <a:t>dataframe</a:t>
            </a:r>
            <a:endParaRPr lang="en-US" sz="3200" dirty="0"/>
          </a:p>
          <a:p>
            <a:pPr lvl="1"/>
            <a:r>
              <a:rPr lang="en-US" sz="2800" dirty="0"/>
              <a:t>Build up layer by layer</a:t>
            </a:r>
          </a:p>
          <a:p>
            <a:r>
              <a:rPr lang="en-US" sz="3200" dirty="0"/>
              <a:t>Use the plus ‘+’ operator to chain or pipeline</a:t>
            </a:r>
          </a:p>
          <a:p>
            <a:pPr lvl="1"/>
            <a:r>
              <a:rPr lang="en-US" sz="2800" dirty="0"/>
              <a:t>R is case sensitive and but not code indent</a:t>
            </a:r>
          </a:p>
          <a:p>
            <a:r>
              <a:rPr lang="en-US" sz="3200" dirty="0" err="1"/>
              <a:t>ggplot</a:t>
            </a:r>
            <a:r>
              <a:rPr lang="en-US" sz="3200" dirty="0"/>
              <a:t> code </a:t>
            </a:r>
            <a:r>
              <a:rPr lang="en-US" sz="3200" dirty="0" smtClean="0"/>
              <a:t>template:</a:t>
            </a:r>
            <a:endParaRPr lang="en-US" sz="3200" dirty="0"/>
          </a:p>
        </p:txBody>
      </p:sp>
      <p:pic>
        <p:nvPicPr>
          <p:cNvPr id="5" name="Picture 4">
            <a:extLst>
              <a:ext uri="{FF2B5EF4-FFF2-40B4-BE49-F238E27FC236}">
                <a16:creationId xmlns:a16="http://schemas.microsoft.com/office/drawing/2014/main" id="{4C22C428-F3EB-497B-A062-3315207DC752}"/>
              </a:ext>
            </a:extLst>
          </p:cNvPr>
          <p:cNvPicPr>
            <a:picLocks noChangeAspect="1"/>
          </p:cNvPicPr>
          <p:nvPr/>
        </p:nvPicPr>
        <p:blipFill>
          <a:blip r:embed="rId4"/>
          <a:stretch>
            <a:fillRect/>
          </a:stretch>
        </p:blipFill>
        <p:spPr>
          <a:xfrm>
            <a:off x="57425" y="4290647"/>
            <a:ext cx="9086576" cy="1151820"/>
          </a:xfrm>
          <a:prstGeom prst="rect">
            <a:avLst/>
          </a:prstGeom>
        </p:spPr>
      </p:pic>
    </p:spTree>
    <p:custDataLst>
      <p:tags r:id="rId1"/>
    </p:custDataLst>
    <p:extLst>
      <p:ext uri="{BB962C8B-B14F-4D97-AF65-F5344CB8AC3E}">
        <p14:creationId xmlns:p14="http://schemas.microsoft.com/office/powerpoint/2010/main" val="1343582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Coding Style and Column Naming</a:t>
            </a:r>
          </a:p>
        </p:txBody>
      </p:sp>
      <p:sp>
        <p:nvSpPr>
          <p:cNvPr id="3" name="Text Placeholder 2"/>
          <p:cNvSpPr>
            <a:spLocks noGrp="1"/>
          </p:cNvSpPr>
          <p:nvPr>
            <p:ph type="body" sz="quarter" idx="11"/>
          </p:nvPr>
        </p:nvSpPr>
        <p:spPr/>
        <p:txBody>
          <a:bodyPr/>
          <a:lstStyle/>
          <a:p>
            <a:r>
              <a:rPr lang="en-US" sz="2400" dirty="0"/>
              <a:t>Variable naming, code indent, comments</a:t>
            </a:r>
          </a:p>
          <a:p>
            <a:pPr lvl="1"/>
            <a:r>
              <a:rPr lang="en-US" sz="2000" dirty="0"/>
              <a:t>Data column naming balance between source traceability and business terminology</a:t>
            </a:r>
          </a:p>
          <a:p>
            <a:r>
              <a:rPr lang="en-US" sz="2400" dirty="0"/>
              <a:t>Turn Boolean columns to descriptive strings</a:t>
            </a:r>
          </a:p>
          <a:p>
            <a:pPr lvl="1"/>
            <a:r>
              <a:rPr lang="en-US" sz="2000" dirty="0"/>
              <a:t>Example: </a:t>
            </a:r>
            <a:r>
              <a:rPr lang="en-US" sz="2000" dirty="0" err="1"/>
              <a:t>IsMale</a:t>
            </a:r>
            <a:r>
              <a:rPr lang="en-US" sz="2000" dirty="0"/>
              <a:t> {0, 1} </a:t>
            </a:r>
          </a:p>
          <a:p>
            <a:pPr lvl="2"/>
            <a:r>
              <a:rPr lang="en-US" sz="2400" dirty="0"/>
              <a:t>Column rename to Gender</a:t>
            </a:r>
          </a:p>
          <a:p>
            <a:pPr lvl="2"/>
            <a:r>
              <a:rPr lang="en-US" sz="2400" dirty="0"/>
              <a:t>Data type change from logical to character</a:t>
            </a:r>
          </a:p>
          <a:p>
            <a:pPr lvl="2"/>
            <a:r>
              <a:rPr lang="en-US" sz="2400" dirty="0"/>
              <a:t>Data change to {“Female”, “Male”}</a:t>
            </a:r>
          </a:p>
          <a:p>
            <a:r>
              <a:rPr lang="en-US" sz="2400" dirty="0" err="1"/>
              <a:t>ggplot</a:t>
            </a:r>
            <a:r>
              <a:rPr lang="en-US" sz="2400" dirty="0"/>
              <a:t> uses column names for labels</a:t>
            </a:r>
          </a:p>
        </p:txBody>
      </p:sp>
    </p:spTree>
    <p:custDataLst>
      <p:tags r:id="rId1"/>
    </p:custDataLst>
    <p:extLst>
      <p:ext uri="{BB962C8B-B14F-4D97-AF65-F5344CB8AC3E}">
        <p14:creationId xmlns:p14="http://schemas.microsoft.com/office/powerpoint/2010/main" val="1238456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t>Summary</a:t>
            </a:r>
            <a:endParaRPr lang="en-US" sz="3600" dirty="0"/>
          </a:p>
        </p:txBody>
      </p:sp>
      <p:sp>
        <p:nvSpPr>
          <p:cNvPr id="3" name="Text Placeholder 2"/>
          <p:cNvSpPr>
            <a:spLocks noGrp="1"/>
          </p:cNvSpPr>
          <p:nvPr>
            <p:ph type="body" sz="quarter" idx="11"/>
          </p:nvPr>
        </p:nvSpPr>
        <p:spPr>
          <a:xfrm>
            <a:off x="327660" y="1447270"/>
            <a:ext cx="8528759" cy="3928598"/>
          </a:xfrm>
        </p:spPr>
        <p:txBody>
          <a:bodyPr/>
          <a:lstStyle/>
          <a:p>
            <a:r>
              <a:rPr lang="en-US" dirty="0" smtClean="0"/>
              <a:t>Loading a library</a:t>
            </a:r>
          </a:p>
          <a:p>
            <a:pPr lvl="1"/>
            <a:r>
              <a:rPr lang="en-US" b="1" dirty="0" smtClean="0">
                <a:latin typeface="Courier New" panose="02070309020205020404" pitchFamily="49" charset="0"/>
                <a:cs typeface="Courier New" panose="02070309020205020404" pitchFamily="49" charset="0"/>
              </a:rPr>
              <a:t>library(___)</a:t>
            </a:r>
          </a:p>
          <a:p>
            <a:r>
              <a:rPr lang="en-US" dirty="0" smtClean="0"/>
              <a:t>Understanding a </a:t>
            </a:r>
            <a:r>
              <a:rPr lang="en-US" dirty="0" err="1" smtClean="0"/>
              <a:t>dataframe</a:t>
            </a:r>
            <a:endParaRPr lang="en-US" dirty="0" smtClean="0"/>
          </a:p>
          <a:p>
            <a:pPr lvl="1"/>
            <a:r>
              <a:rPr lang="en-US" b="1" dirty="0" smtClean="0">
                <a:latin typeface="Courier New" panose="02070309020205020404" pitchFamily="49" charset="0"/>
                <a:cs typeface="Courier New" panose="02070309020205020404" pitchFamily="49" charset="0"/>
              </a:rPr>
              <a:t>glimpse(___)</a:t>
            </a:r>
          </a:p>
          <a:p>
            <a:r>
              <a:rPr lang="en-US" dirty="0" smtClean="0"/>
              <a:t>The grammar of graphics</a:t>
            </a:r>
          </a:p>
          <a:p>
            <a:pPr lvl="1"/>
            <a:r>
              <a:rPr lang="en-US" b="1" dirty="0" err="1" smtClean="0">
                <a:latin typeface="Courier New" panose="02070309020205020404" pitchFamily="49" charset="0"/>
                <a:cs typeface="Courier New" panose="02070309020205020404" pitchFamily="49" charset="0"/>
              </a:rPr>
              <a:t>ggplot</a:t>
            </a:r>
            <a:r>
              <a:rPr lang="en-US" b="1" dirty="0" smtClean="0">
                <a:latin typeface="Courier New" panose="02070309020205020404" pitchFamily="49" charset="0"/>
                <a:cs typeface="Courier New" panose="02070309020205020404" pitchFamily="49" charset="0"/>
              </a:rPr>
              <a:t>(___)</a:t>
            </a:r>
            <a:endParaRPr lang="en-US" b="1"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95018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492370" y="1231218"/>
            <a:ext cx="8279842" cy="2594121"/>
          </a:xfrm>
        </p:spPr>
        <p:txBody>
          <a:bodyPr>
            <a:normAutofit lnSpcReduction="10000"/>
          </a:bodyPr>
          <a:lstStyle/>
          <a:p>
            <a:pPr algn="ctr"/>
            <a:r>
              <a:rPr lang="en-US" dirty="0"/>
              <a:t>R Packages and Libraries</a:t>
            </a:r>
          </a:p>
          <a:p>
            <a:pPr algn="ctr"/>
            <a:r>
              <a:rPr lang="en-US" sz="3200" dirty="0">
                <a:solidFill>
                  <a:srgbClr val="33006F"/>
                </a:solidFill>
              </a:rPr>
              <a:t>Understanding R packages and libraries</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191347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R Background</a:t>
            </a:r>
          </a:p>
        </p:txBody>
      </p:sp>
      <p:sp>
        <p:nvSpPr>
          <p:cNvPr id="3" name="Text Placeholder 2"/>
          <p:cNvSpPr>
            <a:spLocks noGrp="1"/>
          </p:cNvSpPr>
          <p:nvPr>
            <p:ph type="body" sz="quarter" idx="11"/>
          </p:nvPr>
        </p:nvSpPr>
        <p:spPr>
          <a:xfrm>
            <a:off x="297182" y="1216560"/>
            <a:ext cx="8558335" cy="3616697"/>
          </a:xfrm>
        </p:spPr>
        <p:txBody>
          <a:bodyPr>
            <a:noAutofit/>
          </a:bodyPr>
          <a:lstStyle/>
          <a:p>
            <a:r>
              <a:rPr lang="en-US" dirty="0"/>
              <a:t>Programming language for statistical computing</a:t>
            </a:r>
          </a:p>
          <a:p>
            <a:pPr lvl="1"/>
            <a:r>
              <a:rPr lang="en-US" dirty="0"/>
              <a:t>Open source</a:t>
            </a:r>
          </a:p>
          <a:p>
            <a:r>
              <a:rPr lang="en-US" dirty="0"/>
              <a:t>Ported in 1992 from New S</a:t>
            </a:r>
          </a:p>
          <a:p>
            <a:pPr lvl="1"/>
            <a:r>
              <a:rPr lang="en-US" dirty="0"/>
              <a:t>New S was released in 1987</a:t>
            </a:r>
          </a:p>
          <a:p>
            <a:pPr lvl="1"/>
            <a:r>
              <a:rPr lang="en-US" dirty="0"/>
              <a:t>Original S started in 1975 at Bell Labs for internal use</a:t>
            </a:r>
          </a:p>
          <a:p>
            <a:endParaRPr lang="en-US" dirty="0"/>
          </a:p>
        </p:txBody>
      </p:sp>
    </p:spTree>
    <p:custDataLst>
      <p:tags r:id="rId1"/>
    </p:custDataLst>
    <p:extLst>
      <p:ext uri="{BB962C8B-B14F-4D97-AF65-F5344CB8AC3E}">
        <p14:creationId xmlns:p14="http://schemas.microsoft.com/office/powerpoint/2010/main" val="139913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Packages</a:t>
            </a:r>
          </a:p>
        </p:txBody>
      </p:sp>
      <p:sp>
        <p:nvSpPr>
          <p:cNvPr id="3" name="Text Placeholder 2"/>
          <p:cNvSpPr>
            <a:spLocks noGrp="1"/>
          </p:cNvSpPr>
          <p:nvPr>
            <p:ph type="body" sz="quarter" idx="11"/>
          </p:nvPr>
        </p:nvSpPr>
        <p:spPr>
          <a:xfrm>
            <a:off x="297182" y="1216559"/>
            <a:ext cx="8558335" cy="4400469"/>
          </a:xfrm>
        </p:spPr>
        <p:txBody>
          <a:bodyPr>
            <a:normAutofit/>
          </a:bodyPr>
          <a:lstStyle/>
          <a:p>
            <a:r>
              <a:rPr lang="en-US" sz="2333" dirty="0"/>
              <a:t>R is made up of packages</a:t>
            </a:r>
          </a:p>
          <a:p>
            <a:pPr lvl="1"/>
            <a:r>
              <a:rPr lang="en-US" sz="1933" dirty="0"/>
              <a:t>Packages contain functions and extend R</a:t>
            </a:r>
          </a:p>
          <a:p>
            <a:r>
              <a:rPr lang="en-US" sz="2333" dirty="0"/>
              <a:t>Basic R installation contains only small set of packages</a:t>
            </a:r>
          </a:p>
          <a:p>
            <a:pPr lvl="1"/>
            <a:r>
              <a:rPr lang="en-US" sz="1933" dirty="0"/>
              <a:t>Typical to install additional packages</a:t>
            </a:r>
          </a:p>
          <a:p>
            <a:r>
              <a:rPr lang="en-US" sz="2333" dirty="0"/>
              <a:t>Coding statement</a:t>
            </a:r>
          </a:p>
          <a:p>
            <a:pPr lvl="1"/>
            <a:r>
              <a:rPr lang="en-US" sz="2000" dirty="0" err="1">
                <a:latin typeface="Courier New" panose="02070309020205020404" pitchFamily="49" charset="0"/>
                <a:cs typeface="Courier New" panose="02070309020205020404" pitchFamily="49" charset="0"/>
              </a:rPr>
              <a:t>install.packages</a:t>
            </a:r>
            <a:r>
              <a:rPr lang="en-US" sz="2000" dirty="0">
                <a:latin typeface="Courier New" panose="02070309020205020404" pitchFamily="49" charset="0"/>
                <a:cs typeface="Courier New" panose="02070309020205020404" pitchFamily="49" charset="0"/>
              </a:rPr>
              <a:t>(“package name”)</a:t>
            </a:r>
          </a:p>
          <a:p>
            <a:pPr lvl="1"/>
            <a:r>
              <a:rPr lang="en-US" sz="1933" dirty="0"/>
              <a:t>Packages installed once</a:t>
            </a:r>
          </a:p>
          <a:p>
            <a:r>
              <a:rPr lang="en-US" sz="2333" dirty="0">
                <a:cs typeface="Courier New" panose="02070309020205020404" pitchFamily="49" charset="0"/>
              </a:rPr>
              <a:t>CRAN mirrors for installation source</a:t>
            </a:r>
          </a:p>
          <a:p>
            <a:pPr lvl="1"/>
            <a:r>
              <a:rPr lang="en-US" sz="2000" dirty="0">
                <a:cs typeface="Courier New" panose="02070309020205020404" pitchFamily="49" charset="0"/>
              </a:rPr>
              <a:t>(Comprehensive R Archive Network</a:t>
            </a:r>
            <a:r>
              <a:rPr lang="en-US" sz="2000" dirty="0" smtClean="0">
                <a:cs typeface="Courier New" panose="02070309020205020404" pitchFamily="49" charset="0"/>
              </a:rPr>
              <a:t>)</a:t>
            </a:r>
            <a:endParaRPr lang="en-US" sz="20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74854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smtClean="0"/>
              <a:t>Library()</a:t>
            </a:r>
            <a:endParaRPr lang="en-US" sz="4000" dirty="0"/>
          </a:p>
        </p:txBody>
      </p:sp>
      <p:sp>
        <p:nvSpPr>
          <p:cNvPr id="3" name="Text Placeholder 2"/>
          <p:cNvSpPr>
            <a:spLocks noGrp="1"/>
          </p:cNvSpPr>
          <p:nvPr>
            <p:ph type="body" sz="quarter" idx="11"/>
          </p:nvPr>
        </p:nvSpPr>
        <p:spPr>
          <a:xfrm>
            <a:off x="297182" y="1216560"/>
            <a:ext cx="8558335" cy="3928196"/>
          </a:xfrm>
        </p:spPr>
        <p:txBody>
          <a:bodyPr>
            <a:normAutofit/>
          </a:bodyPr>
          <a:lstStyle/>
          <a:p>
            <a:r>
              <a:rPr lang="en-US" dirty="0"/>
              <a:t>Loads packages into memory (RAM)</a:t>
            </a:r>
          </a:p>
          <a:p>
            <a:pPr lvl="1"/>
            <a:r>
              <a:rPr lang="en-US" dirty="0"/>
              <a:t>Packages must be installed first</a:t>
            </a:r>
          </a:p>
          <a:p>
            <a:r>
              <a:rPr lang="en-US" dirty="0"/>
              <a:t>Coding statement at top of source file</a:t>
            </a:r>
          </a:p>
          <a:p>
            <a:pPr lvl="1"/>
            <a:r>
              <a:rPr lang="en-US" sz="3600" dirty="0">
                <a:latin typeface="Courier New" panose="02070309020205020404" pitchFamily="49" charset="0"/>
                <a:cs typeface="Courier New" panose="02070309020205020404" pitchFamily="49" charset="0"/>
              </a:rPr>
              <a:t>library(package name)</a:t>
            </a:r>
          </a:p>
          <a:p>
            <a:pPr lvl="2"/>
            <a:r>
              <a:rPr lang="en-US" dirty="0">
                <a:cs typeface="Courier New" panose="02070309020205020404" pitchFamily="49" charset="0"/>
              </a:rPr>
              <a:t>Simplifying R to help understanding</a:t>
            </a:r>
          </a:p>
        </p:txBody>
      </p:sp>
    </p:spTree>
    <p:custDataLst>
      <p:tags r:id="rId1"/>
    </p:custDataLst>
    <p:extLst>
      <p:ext uri="{BB962C8B-B14F-4D97-AF65-F5344CB8AC3E}">
        <p14:creationId xmlns:p14="http://schemas.microsoft.com/office/powerpoint/2010/main" val="8666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Library Best Practices</a:t>
            </a:r>
          </a:p>
        </p:txBody>
      </p:sp>
      <p:sp>
        <p:nvSpPr>
          <p:cNvPr id="3" name="Text Placeholder 2"/>
          <p:cNvSpPr>
            <a:spLocks noGrp="1"/>
          </p:cNvSpPr>
          <p:nvPr>
            <p:ph type="body" sz="quarter" idx="11"/>
          </p:nvPr>
        </p:nvSpPr>
        <p:spPr/>
        <p:txBody>
          <a:bodyPr/>
          <a:lstStyle/>
          <a:p>
            <a:r>
              <a:rPr lang="en-US" sz="2800" dirty="0"/>
              <a:t>Loading is needed for each new R session</a:t>
            </a:r>
          </a:p>
          <a:p>
            <a:r>
              <a:rPr lang="en-US" sz="2800" dirty="0">
                <a:cs typeface="Courier New" panose="02070309020205020404" pitchFamily="49" charset="0"/>
              </a:rPr>
              <a:t>Only load what is needed</a:t>
            </a:r>
          </a:p>
          <a:p>
            <a:pPr lvl="1"/>
            <a:r>
              <a:rPr lang="en-US" sz="2800" dirty="0">
                <a:cs typeface="Courier New" panose="02070309020205020404" pitchFamily="49" charset="0"/>
              </a:rPr>
              <a:t>Saves RAM</a:t>
            </a:r>
          </a:p>
          <a:p>
            <a:pPr lvl="1"/>
            <a:r>
              <a:rPr lang="en-US" sz="2800" dirty="0">
                <a:cs typeface="Courier New" panose="02070309020205020404" pitchFamily="49" charset="0"/>
              </a:rPr>
              <a:t>Avoids naming conflicts</a:t>
            </a:r>
          </a:p>
          <a:p>
            <a:r>
              <a:rPr lang="en-US" sz="2800" dirty="0">
                <a:cs typeface="Courier New" panose="02070309020205020404" pitchFamily="49" charset="0"/>
              </a:rPr>
              <a:t>Load most important packages last</a:t>
            </a:r>
          </a:p>
          <a:p>
            <a:r>
              <a:rPr lang="en-US" sz="2800" dirty="0">
                <a:cs typeface="Courier New" panose="02070309020205020404" pitchFamily="49" charset="0"/>
              </a:rPr>
              <a:t>Alternate way to call functions </a:t>
            </a:r>
          </a:p>
          <a:p>
            <a:pPr lvl="1"/>
            <a:r>
              <a:rPr lang="en-US" dirty="0" err="1">
                <a:latin typeface="Courier New" panose="02070309020205020404" pitchFamily="49" charset="0"/>
                <a:cs typeface="Courier New" panose="02070309020205020404" pitchFamily="49" charset="0"/>
              </a:rPr>
              <a:t>package_name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function_name</a:t>
            </a:r>
            <a:r>
              <a:rPr lang="en-US" dirty="0">
                <a:latin typeface="Courier New" panose="02070309020205020404" pitchFamily="49" charset="0"/>
                <a:cs typeface="Courier New" panose="02070309020205020404" pitchFamily="49" charset="0"/>
              </a:rPr>
              <a:t>()</a:t>
            </a:r>
            <a:endParaRPr lang="en-US" dirty="0">
              <a:cs typeface="Courier New" panose="02070309020205020404" pitchFamily="49" charset="0"/>
            </a:endParaRPr>
          </a:p>
        </p:txBody>
      </p:sp>
    </p:spTree>
    <p:custDataLst>
      <p:tags r:id="rId1"/>
    </p:custDataLst>
    <p:extLst>
      <p:ext uri="{BB962C8B-B14F-4D97-AF65-F5344CB8AC3E}">
        <p14:creationId xmlns:p14="http://schemas.microsoft.com/office/powerpoint/2010/main" val="342491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Welcome to the </a:t>
            </a:r>
            <a:r>
              <a:rPr lang="en-US" dirty="0" err="1"/>
              <a:t>Tidyverse</a:t>
            </a:r>
            <a:endParaRPr lang="en-US" dirty="0"/>
          </a:p>
          <a:p>
            <a:pPr algn="ctr"/>
            <a:r>
              <a:rPr lang="en-US" sz="3200" dirty="0">
                <a:solidFill>
                  <a:srgbClr val="33006F"/>
                </a:solidFill>
              </a:rPr>
              <a:t>Using the </a:t>
            </a:r>
            <a:r>
              <a:rPr lang="en-US" sz="3200" dirty="0" err="1">
                <a:solidFill>
                  <a:srgbClr val="33006F"/>
                </a:solidFill>
              </a:rPr>
              <a:t>tidyverse</a:t>
            </a:r>
            <a:r>
              <a:rPr lang="en-US" sz="3200" dirty="0">
                <a:solidFill>
                  <a:srgbClr val="33006F"/>
                </a:solidFill>
              </a:rPr>
              <a:t> packages</a:t>
            </a:r>
          </a:p>
        </p:txBody>
      </p:sp>
    </p:spTree>
    <p:custDataLst>
      <p:tags r:id="rId1"/>
    </p:custDataLst>
    <p:extLst>
      <p:ext uri="{BB962C8B-B14F-4D97-AF65-F5344CB8AC3E}">
        <p14:creationId xmlns:p14="http://schemas.microsoft.com/office/powerpoint/2010/main" val="343760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err="1"/>
              <a:t>Tidyverse</a:t>
            </a:r>
            <a:endParaRPr lang="en-US" sz="4000" dirty="0"/>
          </a:p>
        </p:txBody>
      </p:sp>
      <p:sp>
        <p:nvSpPr>
          <p:cNvPr id="3" name="Text Placeholder 2"/>
          <p:cNvSpPr>
            <a:spLocks noGrp="1"/>
          </p:cNvSpPr>
          <p:nvPr>
            <p:ph type="body" sz="quarter" idx="11"/>
          </p:nvPr>
        </p:nvSpPr>
        <p:spPr>
          <a:xfrm>
            <a:off x="297182" y="1216559"/>
            <a:ext cx="8558335" cy="4139211"/>
          </a:xfrm>
        </p:spPr>
        <p:txBody>
          <a:bodyPr/>
          <a:lstStyle/>
          <a:p>
            <a:r>
              <a:rPr lang="en-US" sz="2800" dirty="0"/>
              <a:t>Suite of R packages</a:t>
            </a:r>
          </a:p>
          <a:p>
            <a:pPr lvl="1"/>
            <a:r>
              <a:rPr lang="en-US" sz="2400" dirty="0" smtClean="0"/>
              <a:t>Designed </a:t>
            </a:r>
            <a:r>
              <a:rPr lang="en-US" sz="2400" dirty="0"/>
              <a:t>to work together</a:t>
            </a:r>
          </a:p>
          <a:p>
            <a:pPr lvl="1"/>
            <a:r>
              <a:rPr lang="en-US" sz="2400" dirty="0"/>
              <a:t>R packages are diverse in open source community</a:t>
            </a:r>
          </a:p>
          <a:p>
            <a:r>
              <a:rPr lang="en-US" sz="2800" dirty="0" err="1"/>
              <a:t>Tidyverse</a:t>
            </a:r>
            <a:r>
              <a:rPr lang="en-US" sz="2800" dirty="0"/>
              <a:t> creator, Hadley Wickham</a:t>
            </a:r>
          </a:p>
          <a:p>
            <a:pPr lvl="1"/>
            <a:r>
              <a:rPr lang="en-US" sz="2400" dirty="0"/>
              <a:t>Free eBook: R for Data Science: Import, Tidy, Transform, Visualize, and Model</a:t>
            </a:r>
          </a:p>
          <a:p>
            <a:r>
              <a:rPr lang="en-US" sz="2800" dirty="0"/>
              <a:t>Coding statement</a:t>
            </a:r>
          </a:p>
          <a:p>
            <a:pPr lvl="1"/>
            <a:r>
              <a:rPr lang="en-US" sz="2800" dirty="0">
                <a:latin typeface="Courier New" panose="02070309020205020404" pitchFamily="49" charset="0"/>
                <a:cs typeface="Courier New" panose="02070309020205020404" pitchFamily="49" charset="0"/>
              </a:rPr>
              <a:t>library(</a:t>
            </a:r>
            <a:r>
              <a:rPr lang="en-US" sz="2800" dirty="0" err="1">
                <a:latin typeface="Courier New" panose="02070309020205020404" pitchFamily="49" charset="0"/>
                <a:cs typeface="Courier New" panose="02070309020205020404" pitchFamily="49" charset="0"/>
              </a:rPr>
              <a:t>tidyverse</a:t>
            </a:r>
            <a:r>
              <a:rPr lang="en-US" sz="2800" dirty="0">
                <a:latin typeface="Courier New" panose="02070309020205020404" pitchFamily="49" charset="0"/>
                <a:cs typeface="Courier New" panose="02070309020205020404" pitchFamily="49" charset="0"/>
              </a:rPr>
              <a:t>)</a:t>
            </a:r>
          </a:p>
          <a:p>
            <a:endParaRPr lang="en-US" sz="2800"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211" y="272850"/>
            <a:ext cx="4991789" cy="1154015"/>
          </a:xfrm>
          <a:prstGeom prst="rect">
            <a:avLst/>
          </a:prstGeom>
        </p:spPr>
      </p:pic>
    </p:spTree>
    <p:custDataLst>
      <p:tags r:id="rId1"/>
    </p:custDataLst>
    <p:extLst>
      <p:ext uri="{BB962C8B-B14F-4D97-AF65-F5344CB8AC3E}">
        <p14:creationId xmlns:p14="http://schemas.microsoft.com/office/powerpoint/2010/main" val="5094633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SLIDE_THUMBNAIL_REFRESH" val="1"/>
  <p:tag name="ARTICULATE_SLIDE_COUNT" val="30"/>
  <p:tag name="ARTICULATE_PROJECT_OPEN" val="0"/>
  <p:tag name="MMPROD_UIDATA" val="&lt;database version=&quot;11.0&quot;&gt;&lt;object type=&quot;1&quot; unique_id=&quot;10001&quot;&gt;&lt;object type=&quot;2&quot; unique_id=&quot;10045&quot;&gt;&lt;object type=&quot;3&quot; unique_id=&quot;10046&quot;&gt;&lt;property id=&quot;20148&quot; value=&quot;5&quot;/&gt;&lt;property id=&quot;20300&quot; value=&quot;Slide 3&quot;/&gt;&lt;property id=&quot;20307&quot; value=&quot;259&quot;/&gt;&lt;/object&gt;&lt;object type=&quot;3&quot; unique_id=&quot;10047&quot;&gt;&lt;property id=&quot;20148&quot; value=&quot;5&quot;/&gt;&lt;property id=&quot;20300&quot; value=&quot;Slide 4&quot;/&gt;&lt;property id=&quot;20307&quot; value=&quot;257&quot;/&gt;&lt;/object&gt;&lt;object type=&quot;3&quot; unique_id=&quot;10048&quot;&gt;&lt;property id=&quot;20148&quot; value=&quot;5&quot;/&gt;&lt;property id=&quot;20300&quot; value=&quot;Slide 5&quot;/&gt;&lt;property id=&quot;20307&quot; value=&quot;273&quot;/&gt;&lt;/object&gt;&lt;object type=&quot;3&quot; unique_id=&quot;10049&quot;&gt;&lt;property id=&quot;20148&quot; value=&quot;5&quot;/&gt;&lt;property id=&quot;20300&quot; value=&quot;Slide 6&quot;/&gt;&lt;property id=&quot;20307&quot; value=&quot;274&quot;/&gt;&lt;/object&gt;&lt;object type=&quot;3&quot; unique_id=&quot;10050&quot;&gt;&lt;property id=&quot;20148&quot; value=&quot;5&quot;/&gt;&lt;property id=&quot;20300&quot; value=&quot;Slide 7&quot;/&gt;&lt;property id=&quot;20307&quot; value=&quot;275&quot;/&gt;&lt;/object&gt;&lt;object type=&quot;3&quot; unique_id=&quot;10247&quot;&gt;&lt;property id=&quot;20148&quot; value=&quot;5&quot;/&gt;&lt;property id=&quot;20300&quot; value=&quot;Slide 8&quot;/&gt;&lt;property id=&quot;20307&quot; value=&quot;276&quot;/&gt;&lt;/object&gt;&lt;object type=&quot;3&quot; unique_id=&quot;10248&quot;&gt;&lt;property id=&quot;20148&quot; value=&quot;5&quot;/&gt;&lt;property id=&quot;20300&quot; value=&quot;Slide 9&quot;/&gt;&lt;property id=&quot;20307&quot; value=&quot;277&quot;/&gt;&lt;/object&gt;&lt;object type=&quot;3&quot; unique_id=&quot;10249&quot;&gt;&lt;property id=&quot;20148&quot; value=&quot;5&quot;/&gt;&lt;property id=&quot;20300&quot; value=&quot;Slide 10&quot;/&gt;&lt;property id=&quot;20307&quot; value=&quot;278&quot;/&gt;&lt;/object&gt;&lt;object type=&quot;3&quot; unique_id=&quot;10250&quot;&gt;&lt;property id=&quot;20148&quot; value=&quot;5&quot;/&gt;&lt;property id=&quot;20300&quot; value=&quot;Slide 11&quot;/&gt;&lt;property id=&quot;20307&quot; value=&quot;279&quot;/&gt;&lt;/object&gt;&lt;object type=&quot;3&quot; unique_id=&quot;10251&quot;&gt;&lt;property id=&quot;20148&quot; value=&quot;5&quot;/&gt;&lt;property id=&quot;20300&quot; value=&quot;Slide 12&quot;/&gt;&lt;property id=&quot;20307&quot; value=&quot;280&quot;/&gt;&lt;/object&gt;&lt;object type=&quot;3&quot; unique_id=&quot;10252&quot;&gt;&lt;property id=&quot;20148&quot; value=&quot;5&quot;/&gt;&lt;property id=&quot;20300&quot; value=&quot;Slide 13&quot;/&gt;&lt;property id=&quot;20307&quot; value=&quot;281&quot;/&gt;&lt;/object&gt;&lt;object type=&quot;3&quot; unique_id=&quot;10253&quot;&gt;&lt;property id=&quot;20148&quot; value=&quot;5&quot;/&gt;&lt;property id=&quot;20300&quot; value=&quot;Slide 14&quot;/&gt;&lt;property id=&quot;20307&quot; value=&quot;282&quot;/&gt;&lt;/object&gt;&lt;object type=&quot;3&quot; unique_id=&quot;10254&quot;&gt;&lt;property id=&quot;20148&quot; value=&quot;5&quot;/&gt;&lt;property id=&quot;20300&quot; value=&quot;Slide 15&quot;/&gt;&lt;property id=&quot;20307&quot; value=&quot;283&quot;/&gt;&lt;/object&gt;&lt;object type=&quot;3&quot; unique_id=&quot;10255&quot;&gt;&lt;property id=&quot;20148&quot; value=&quot;5&quot;/&gt;&lt;property id=&quot;20300&quot; value=&quot;Slide 16&quot;/&gt;&lt;property id=&quot;20307&quot; value=&quot;284&quot;/&gt;&lt;/object&gt;&lt;object type=&quot;3&quot; unique_id=&quot;10256&quot;&gt;&lt;property id=&quot;20148&quot; value=&quot;5&quot;/&gt;&lt;property id=&quot;20300&quot; value=&quot;Slide 18&quot;/&gt;&lt;property id=&quot;20307&quot; value=&quot;285&quot;/&gt;&lt;/object&gt;&lt;object type=&quot;3&quot; unique_id=&quot;10257&quot;&gt;&lt;property id=&quot;20148&quot; value=&quot;5&quot;/&gt;&lt;property id=&quot;20300&quot; value=&quot;Slide 19&quot;/&gt;&lt;property id=&quot;20307&quot; value=&quot;286&quot;/&gt;&lt;/object&gt;&lt;object type=&quot;3&quot; unique_id=&quot;10258&quot;&gt;&lt;property id=&quot;20148&quot; value=&quot;5&quot;/&gt;&lt;property id=&quot;20300&quot; value=&quot;Slide 20&quot;/&gt;&lt;property id=&quot;20307&quot; value=&quot;287&quot;/&gt;&lt;/object&gt;&lt;object type=&quot;3&quot; unique_id=&quot;10259&quot;&gt;&lt;property id=&quot;20148&quot; value=&quot;5&quot;/&gt;&lt;property id=&quot;20300&quot; value=&quot;Slide 22&quot;/&gt;&lt;property id=&quot;20307&quot; value=&quot;288&quot;/&gt;&lt;/object&gt;&lt;object type=&quot;3&quot; unique_id=&quot;10260&quot;&gt;&lt;property id=&quot;20148&quot; value=&quot;5&quot;/&gt;&lt;property id=&quot;20300&quot; value=&quot;Slide 23&quot;/&gt;&lt;property id=&quot;20307&quot; value=&quot;289&quot;/&gt;&lt;/object&gt;&lt;object type=&quot;3&quot; unique_id=&quot;10261&quot;&gt;&lt;property id=&quot;20148&quot; value=&quot;5&quot;/&gt;&lt;property id=&quot;20300&quot; value=&quot;Slide 25&quot;/&gt;&lt;property id=&quot;20307&quot; value=&quot;290&quot;/&gt;&lt;/object&gt;&lt;object type=&quot;3&quot; unique_id=&quot;10262&quot;&gt;&lt;property id=&quot;20148&quot; value=&quot;5&quot;/&gt;&lt;property id=&quot;20300&quot; value=&quot;Slide 26&quot;/&gt;&lt;property id=&quot;20307&quot; value=&quot;291&quot;/&gt;&lt;/object&gt;&lt;object type=&quot;3&quot; unique_id=&quot;10263&quot;&gt;&lt;property id=&quot;20148&quot; value=&quot;5&quot;/&gt;&lt;property id=&quot;20300&quot; value=&quot;Slide 27&quot;/&gt;&lt;property id=&quot;20307&quot; value=&quot;292&quot;/&gt;&lt;/object&gt;&lt;object type=&quot;3&quot; unique_id=&quot;10422&quot;&gt;&lt;property id=&quot;20148&quot; value=&quot;5&quot;/&gt;&lt;property id=&quot;20300&quot; value=&quot;Slide 1&quot;/&gt;&lt;property id=&quot;20307&quot; value=&quot;295&quot;/&gt;&lt;/object&gt;&lt;object type=&quot;3&quot; unique_id=&quot;10423&quot;&gt;&lt;property id=&quot;20148&quot; value=&quot;5&quot;/&gt;&lt;property id=&quot;20300&quot; value=&quot;Slide 2&quot;/&gt;&lt;property id=&quot;20307&quot; value=&quot;296&quot;/&gt;&lt;/object&gt;&lt;object type=&quot;3&quot; unique_id=&quot;10564&quot;&gt;&lt;property id=&quot;20148&quot; value=&quot;5&quot;/&gt;&lt;property id=&quot;20300&quot; value=&quot;Slide 17&quot;/&gt;&lt;property id=&quot;20307&quot; value=&quot;297&quot;/&gt;&lt;/object&gt;&lt;object type=&quot;3&quot; unique_id=&quot;10565&quot;&gt;&lt;property id=&quot;20148&quot; value=&quot;5&quot;/&gt;&lt;property id=&quot;20300&quot; value=&quot;Slide 21&quot;/&gt;&lt;property id=&quot;20307&quot; value=&quot;298&quot;/&gt;&lt;/object&gt;&lt;object type=&quot;3&quot; unique_id=&quot;10566&quot;&gt;&lt;property id=&quot;20148&quot; value=&quot;5&quot;/&gt;&lt;property id=&quot;20300&quot; value=&quot;Slide 24&quot;/&gt;&lt;property id=&quot;20307&quot; value=&quot;299&quot;/&gt;&lt;/object&gt;&lt;object type=&quot;3&quot; unique_id=&quot;10660&quot;&gt;&lt;property id=&quot;20148&quot; value=&quot;5&quot;/&gt;&lt;property id=&quot;20300&quot; value=&quot;Slide 28&quot;/&gt;&lt;property id=&quot;20307&quot; value=&quot;300&quot;/&gt;&lt;/object&gt;&lt;/object&gt;&lt;object type=&quot;8&quot; unique_id=&quot;10057&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710AFFE8-40BC-4B0E-96B0-98B31BE09BD9}" vid="{85923068-7E54-4343-9B9E-BE7B73A16CB2}"/>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TotalTime>
  <Words>2746</Words>
  <Application>Microsoft Office PowerPoint</Application>
  <PresentationFormat>On-screen Show (16:10)</PresentationFormat>
  <Paragraphs>233</Paragraphs>
  <Slides>28</Slides>
  <Notes>24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Arial</vt:lpstr>
      <vt:lpstr>Calibri</vt:lpstr>
      <vt:lpstr>Courier New</vt:lpstr>
      <vt:lpstr>Encode Sans Normal Black</vt:lpstr>
      <vt:lpstr>Lucida Grande</vt:lpstr>
      <vt:lpstr>Open Sans</vt:lpstr>
      <vt:lpstr>Open Sans Light</vt:lpstr>
      <vt:lpstr>Uni Sans Regular</vt:lpstr>
      <vt:lpstr>1_CA-Data Analytics</vt:lpstr>
      <vt:lpstr>PCE-Grey</vt:lpstr>
      <vt:lpstr>UW Gold</vt:lpstr>
      <vt:lpstr>UW Purple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Eliana Medina</cp:lastModifiedBy>
  <cp:revision>63</cp:revision>
  <dcterms:created xsi:type="dcterms:W3CDTF">2014-10-14T00:51:43Z</dcterms:created>
  <dcterms:modified xsi:type="dcterms:W3CDTF">2018-11-28T21:33:45Z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1FC68C22-EA6C-4829-8670-9CC4FB809251</vt:lpwstr>
  </property>
  <property fmtid="{D5CDD505-2E9C-101B-9397-08002B2CF9AE}" pid="12" name="ArticulatePath">
    <vt:lpwstr>2-2 - R Packages and Libraries</vt:lpwstr>
  </property>
</Properties>
</file>