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5.xml" ContentType="application/vnd.openxmlformats-officedocument.theme+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notesSlides/notesSlide6.xml" ContentType="application/vnd.openxmlformats-officedocument.presentationml.notesSlide+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83" r:id="rId2"/>
    <p:sldMasterId id="2147483689" r:id="rId3"/>
    <p:sldMasterId id="2147483692" r:id="rId4"/>
  </p:sldMasterIdLst>
  <p:notesMasterIdLst>
    <p:notesMasterId r:id="rId12"/>
  </p:notesMasterIdLst>
  <p:sldIdLst>
    <p:sldId id="274" r:id="rId5"/>
    <p:sldId id="275" r:id="rId6"/>
    <p:sldId id="276" r:id="rId7"/>
    <p:sldId id="289" r:id="rId8"/>
    <p:sldId id="290" r:id="rId9"/>
    <p:sldId id="277" r:id="rId10"/>
    <p:sldId id="291" r:id="rId11"/>
  </p:sldIdLst>
  <p:sldSz cx="9144000" cy="5715000" type="screen16x1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arning requries practice" id="{D1EB8F58-092A-4641-B7C0-B6F9A346F39E}">
          <p14:sldIdLst/>
        </p14:section>
        <p14:section name="Discussion" id="{ADF2E72F-5396-4EF8-BF3A-0D61DCAD4B20}">
          <p14:sldIdLst/>
        </p14:section>
        <p14:section name="Trendlines" id="{9E6F7AE6-695B-4E38-A966-05C0A83BCF34}">
          <p14:sldIdLst>
            <p14:sldId id="274"/>
            <p14:sldId id="275"/>
            <p14:sldId id="276"/>
            <p14:sldId id="289"/>
            <p14:sldId id="290"/>
            <p14:sldId id="277"/>
            <p14:sldId id="291"/>
          </p14:sldIdLst>
        </p14:section>
      </p14:sectionLst>
    </p:ext>
    <p:ext uri="{EFAFB233-063F-42B5-8137-9DF3F51BA10A}">
      <p15:sldGuideLst xmlns:p15="http://schemas.microsoft.com/office/powerpoint/2012/main">
        <p15:guide id="1" orient="horz" pos="1758" userDrawn="1">
          <p15:clr>
            <a:srgbClr val="A4A3A4"/>
          </p15:clr>
        </p15:guide>
        <p15:guide id="2" pos="344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84644" autoAdjust="0"/>
  </p:normalViewPr>
  <p:slideViewPr>
    <p:cSldViewPr snapToGrid="0" snapToObjects="1" showGuides="1">
      <p:cViewPr varScale="1">
        <p:scale>
          <a:sx n="100" d="100"/>
          <a:sy n="100" d="100"/>
        </p:scale>
        <p:origin x="762" y="180"/>
      </p:cViewPr>
      <p:guideLst>
        <p:guide orient="horz" pos="1758"/>
        <p:guide pos="344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61" d="100"/>
          <a:sy n="61" d="100"/>
        </p:scale>
        <p:origin x="2991" y="3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2DB98-57B9-40C6-9E90-3771FA9B0888}" type="datetimeFigureOut">
              <a:rPr lang="en-US" smtClean="0"/>
              <a:t>11/30/2018</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6FDBE-5672-4985-BD85-BF0EDA604403}" type="slidenum">
              <a:rPr lang="en-US" smtClean="0"/>
              <a:t>‹#›</a:t>
            </a:fld>
            <a:endParaRPr lang="en-US"/>
          </a:p>
        </p:txBody>
      </p:sp>
    </p:spTree>
    <p:extLst>
      <p:ext uri="{BB962C8B-B14F-4D97-AF65-F5344CB8AC3E}">
        <p14:creationId xmlns:p14="http://schemas.microsoft.com/office/powerpoint/2010/main" val="4986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Linear_regressi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Local_regress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incorporate using trend lines to analyze data.</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a:t>
            </a:fld>
            <a:endParaRPr lang="en-US"/>
          </a:p>
        </p:txBody>
      </p:sp>
    </p:spTree>
    <p:extLst>
      <p:ext uri="{BB962C8B-B14F-4D97-AF65-F5344CB8AC3E}">
        <p14:creationId xmlns:p14="http://schemas.microsoft.com/office/powerpoint/2010/main" val="3842438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have been talking about trend lines, casually. That is very natural for analysis. Let’s discuss a bit more about trend lines and how they help us with analysis. When someone mentions ‘trend line’ in casual conversation, I conjure up an image of a straight line that sort of fits the data the best like this blue line here. However, all three lines are mathematical summaries of the data. They vary in their dimensionality, their flexibility in how much they can wiggle.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a:t>
            </a:fld>
            <a:endParaRPr lang="en-US"/>
          </a:p>
        </p:txBody>
      </p:sp>
    </p:spTree>
    <p:extLst>
      <p:ext uri="{BB962C8B-B14F-4D97-AF65-F5344CB8AC3E}">
        <p14:creationId xmlns:p14="http://schemas.microsoft.com/office/powerpoint/2010/main" val="3108443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all three lines represent a summarization of the data. The horizontal line is the mean average. The blue straight line is the least squared fit line. The green curve is called LOESS which fits the data in smaller segments and creates a smooth line connecting them. In casual conversation, I would lean toward the straight line being the trend *line*, but the larger point is that these lines are a summary of the underlying pattern of the data and that can be done in many ways to support different analytical purposes. So, is there a best answer? In my opinion there are better and worse answers for any give analysis context. </a:t>
            </a:r>
          </a:p>
          <a:p>
            <a:r>
              <a:rPr lang="en-US" sz="1200" kern="1200" dirty="0" smtClean="0">
                <a:solidFill>
                  <a:schemeClr val="tx1"/>
                </a:solidFill>
                <a:effectLst/>
                <a:latin typeface="+mn-lt"/>
                <a:ea typeface="+mn-ea"/>
                <a:cs typeface="+mn-cs"/>
              </a:rPr>
              <a:t>The mean could be the best answer…if I was looking for vehicles with better and worse fuel economy, I might subtract the mean value from every point and plot the % difference from the mean. This would give me a sense of which vehicles have a much higher than average mpg and which are much lower than average.</a:t>
            </a:r>
          </a:p>
          <a:p>
            <a:r>
              <a:rPr lang="en-US" sz="1200" kern="1200" dirty="0" smtClean="0">
                <a:solidFill>
                  <a:schemeClr val="tx1"/>
                </a:solidFill>
                <a:effectLst/>
                <a:latin typeface="+mn-lt"/>
                <a:ea typeface="+mn-ea"/>
                <a:cs typeface="+mn-cs"/>
              </a:rPr>
              <a:t>The straight line could be the best answer…if I was looking for vehicles that had better gas mileage given a certain engine size. I would create the same % difference as I would for the mean, but this time for the line. In this plot, those 2-seater sports cars would stand out as having high fuel efficiency for the size of engine they have. </a:t>
            </a:r>
          </a:p>
          <a:p>
            <a:r>
              <a:rPr lang="en-US" sz="1200" kern="1200" dirty="0" smtClean="0">
                <a:solidFill>
                  <a:schemeClr val="tx1"/>
                </a:solidFill>
                <a:effectLst/>
                <a:latin typeface="+mn-lt"/>
                <a:ea typeface="+mn-ea"/>
                <a:cs typeface="+mn-cs"/>
              </a:rPr>
              <a:t>The curved line could be the best answer…if I was designing a new vehicle and wanted to know what a competitive mpg it would need to meet as compared to others in the its local area or engine class. Also, if I were to predict mpg of vehicle I hadn’t seen before based upon it’s displacement, I think this LOESS curved line would give a more accurate prediction on average than the other two…but there are many other non-linear options to choose from when it comes to machine learning. We will learn more about this at the end of this course and it is the focus of the Data Mining course.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F6FDBE-5672-4985-BD85-BF0EDA604403}" type="slidenum">
              <a:rPr lang="en-US" smtClean="0"/>
              <a:t>3</a:t>
            </a:fld>
            <a:endParaRPr lang="en-US"/>
          </a:p>
        </p:txBody>
      </p:sp>
    </p:spTree>
    <p:extLst>
      <p:ext uri="{BB962C8B-B14F-4D97-AF65-F5344CB8AC3E}">
        <p14:creationId xmlns:p14="http://schemas.microsoft.com/office/powerpoint/2010/main" val="315359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could imagine a trend line for the plots in the prior exercise, what was the slope of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All the fuel efficiency chart slopes were negative (decreasing)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4</a:t>
            </a:fld>
            <a:endParaRPr lang="en-US"/>
          </a:p>
        </p:txBody>
      </p:sp>
    </p:spTree>
    <p:extLst>
      <p:ext uri="{BB962C8B-B14F-4D97-AF65-F5344CB8AC3E}">
        <p14:creationId xmlns:p14="http://schemas.microsoft.com/office/powerpoint/2010/main" val="3167018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solution file: lesson02-2-solution-trendlines</a:t>
            </a:r>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5</a:t>
            </a:fld>
            <a:endParaRPr lang="en-US"/>
          </a:p>
        </p:txBody>
      </p:sp>
    </p:spTree>
    <p:extLst>
      <p:ext uri="{BB962C8B-B14F-4D97-AF65-F5344CB8AC3E}">
        <p14:creationId xmlns:p14="http://schemas.microsoft.com/office/powerpoint/2010/main" val="1161573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horizontal line is the mean or average of mpg, while the green curvy line uses the same fitting method as the blue one that we will come to know as</a:t>
            </a:r>
            <a:r>
              <a:rPr lang="en-US" sz="1200" u="sng" kern="1200" dirty="0">
                <a:solidFill>
                  <a:schemeClr val="tx1"/>
                </a:solidFill>
                <a:effectLst/>
                <a:latin typeface="+mn-lt"/>
                <a:ea typeface="+mn-ea"/>
                <a:cs typeface="+mn-cs"/>
                <a:hlinkClick r:id="rId3"/>
              </a:rPr>
              <a:t> least squared regression</a:t>
            </a:r>
            <a:r>
              <a:rPr lang="en-US" sz="1200" kern="1200" dirty="0">
                <a:solidFill>
                  <a:schemeClr val="tx1"/>
                </a:solidFill>
                <a:effectLst/>
                <a:latin typeface="+mn-lt"/>
                <a:ea typeface="+mn-ea"/>
                <a:cs typeface="+mn-cs"/>
              </a:rPr>
              <a:t>, except that it does this multiple times over a small section of the data points connecting them together into a curve. The method is called</a:t>
            </a:r>
            <a:r>
              <a:rPr lang="en-US" sz="1200" u="sng" kern="1200" dirty="0">
                <a:solidFill>
                  <a:schemeClr val="tx1"/>
                </a:solidFill>
                <a:effectLst/>
                <a:latin typeface="+mn-lt"/>
                <a:ea typeface="+mn-ea"/>
                <a:cs typeface="+mn-cs"/>
                <a:hlinkClick r:id="rId4"/>
              </a:rPr>
              <a:t> LOESS</a:t>
            </a:r>
            <a:r>
              <a:rPr lang="en-US" sz="1200" kern="1200" dirty="0">
                <a:solidFill>
                  <a:schemeClr val="tx1"/>
                </a:solidFill>
                <a:effectLst/>
                <a:latin typeface="+mn-lt"/>
                <a:ea typeface="+mn-ea"/>
                <a:cs typeface="+mn-cs"/>
              </a:rPr>
              <a:t>, but these details are unimportant right now.</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We’ll discuss more about the underlying statistics in a future lesson. For now, we just want to see how we can draw these lines on our graphs and help us visualize the relationship of the data.</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6</a:t>
            </a:fld>
            <a:endParaRPr lang="en-US"/>
          </a:p>
        </p:txBody>
      </p:sp>
    </p:spTree>
    <p:extLst>
      <p:ext uri="{BB962C8B-B14F-4D97-AF65-F5344CB8AC3E}">
        <p14:creationId xmlns:p14="http://schemas.microsoft.com/office/powerpoint/2010/main" val="16436114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emf"/><Relationship Id="rId5" Type="http://schemas.openxmlformats.org/officeDocument/2006/relationships/image" Target="../media/image1.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ags" Target="../tags/tag13.xml"/><Relationship Id="rId6" Type="http://schemas.openxmlformats.org/officeDocument/2006/relationships/image" Target="../media/image4.emf"/><Relationship Id="rId5" Type="http://schemas.openxmlformats.org/officeDocument/2006/relationships/image" Target="../media/image1.png"/><Relationship Id="rId4"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4.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5.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6.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9.xml"/><Relationship Id="rId5" Type="http://schemas.openxmlformats.org/officeDocument/2006/relationships/image" Target="../media/image4.emf"/><Relationship Id="rId4" Type="http://schemas.openxmlformats.org/officeDocument/2006/relationships/image" Target="../media/image6.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20.xml"/><Relationship Id="rId4" Type="http://schemas.openxmlformats.org/officeDocument/2006/relationships/image" Target="../media/image7.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2.xml"/><Relationship Id="rId5" Type="http://schemas.openxmlformats.org/officeDocument/2006/relationships/image" Target="../media/image6.emf"/><Relationship Id="rId4" Type="http://schemas.openxmlformats.org/officeDocument/2006/relationships/image" Target="../media/image9.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3.xml"/><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3.emf"/><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5.emf"/><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3.emf"/><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367858"/>
            <a:ext cx="6972300" cy="2538655"/>
          </a:xfrm>
          <a:prstGeom prst="rect">
            <a:avLst/>
          </a:prstGeom>
        </p:spPr>
        <p:txBody>
          <a:bodyPr>
            <a:noAutofit/>
          </a:bodyPr>
          <a:lstStyle>
            <a:lvl1pPr marL="0" indent="0">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3" name="Picture 2"/>
          <p:cNvPicPr>
            <a:picLocks noChangeAspect="1"/>
          </p:cNvPicPr>
          <p:nvPr/>
        </p:nvPicPr>
        <p:blipFill>
          <a:blip r:embed="rId3"/>
          <a:stretch>
            <a:fillRect/>
          </a:stretch>
        </p:blipFill>
        <p:spPr>
          <a:xfrm>
            <a:off x="779463" y="3906513"/>
            <a:ext cx="1600200" cy="116417"/>
          </a:xfrm>
          <a:prstGeom prst="rect">
            <a:avLst/>
          </a:prstGeom>
        </p:spPr>
      </p:pic>
      <p:pic>
        <p:nvPicPr>
          <p:cNvPr id="4" name="Picture 3"/>
          <p:cNvPicPr>
            <a:picLocks noChangeAspect="1"/>
          </p:cNvPicPr>
          <p:nvPr/>
        </p:nvPicPr>
        <p:blipFill>
          <a:blip r:embed="rId4"/>
          <a:stretch>
            <a:fillRect/>
          </a:stretch>
        </p:blipFill>
        <p:spPr>
          <a:xfrm>
            <a:off x="7790289" y="4738970"/>
            <a:ext cx="1371600" cy="772583"/>
          </a:xfrm>
          <a:prstGeom prst="rect">
            <a:avLst/>
          </a:prstGeom>
        </p:spPr>
      </p:pic>
      <p:pic>
        <p:nvPicPr>
          <p:cNvPr id="7" name="Picture 6"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pic>
        <p:nvPicPr>
          <p:cNvPr id="8" name="Picture 7"/>
          <p:cNvPicPr>
            <a:picLocks noChangeAspect="1"/>
          </p:cNvPicPr>
          <p:nvPr/>
        </p:nvPicPr>
        <p:blipFill>
          <a:blip r:embed="rId3"/>
          <a:stretch>
            <a:fillRect/>
          </a:stretch>
        </p:blipFill>
        <p:spPr>
          <a:xfrm>
            <a:off x="779463" y="3906513"/>
            <a:ext cx="1600200" cy="116417"/>
          </a:xfrm>
          <a:prstGeom prst="rect">
            <a:avLst/>
          </a:prstGeom>
        </p:spPr>
      </p:pic>
      <p:pic>
        <p:nvPicPr>
          <p:cNvPr id="9" name="Picture 8"/>
          <p:cNvPicPr>
            <a:picLocks noChangeAspect="1"/>
          </p:cNvPicPr>
          <p:nvPr/>
        </p:nvPicPr>
        <p:blipFill>
          <a:blip r:embed="rId4"/>
          <a:stretch>
            <a:fillRect/>
          </a:stretch>
        </p:blipFill>
        <p:spPr>
          <a:xfrm>
            <a:off x="7790289" y="4738970"/>
            <a:ext cx="1371600" cy="772583"/>
          </a:xfrm>
          <a:prstGeom prst="rect">
            <a:avLst/>
          </a:prstGeom>
        </p:spPr>
      </p:pic>
      <p:pic>
        <p:nvPicPr>
          <p:cNvPr id="11" name="Picture 10"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custDataLst>
      <p:tags r:id="rId1"/>
    </p:custDataLst>
    <p:extLst>
      <p:ext uri="{BB962C8B-B14F-4D97-AF65-F5344CB8AC3E}">
        <p14:creationId xmlns:p14="http://schemas.microsoft.com/office/powerpoint/2010/main" val="31774074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6" y="1231218"/>
            <a:ext cx="7856609" cy="2594121"/>
          </a:xfrm>
          <a:prstGeom prst="rect">
            <a:avLst/>
          </a:prstGeom>
        </p:spPr>
        <p:txBody>
          <a:bodyPr>
            <a:noAutofit/>
          </a:bodyPr>
          <a:lstStyle>
            <a:lvl1pPr marL="0" indent="0">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4" name="Picture 3"/>
          <p:cNvPicPr>
            <a:picLocks noChangeAspect="1"/>
          </p:cNvPicPr>
          <p:nvPr/>
        </p:nvPicPr>
        <p:blipFill>
          <a:blip r:embed="rId3"/>
          <a:stretch>
            <a:fillRect/>
          </a:stretch>
        </p:blipFill>
        <p:spPr>
          <a:xfrm>
            <a:off x="7772400" y="4738970"/>
            <a:ext cx="1371600" cy="772583"/>
          </a:xfrm>
          <a:prstGeom prst="rect">
            <a:avLst/>
          </a:prstGeom>
        </p:spPr>
      </p:pic>
      <p:pic>
        <p:nvPicPr>
          <p:cNvPr id="6" name="Picture 5"/>
          <p:cNvPicPr>
            <a:picLocks noChangeAspect="1"/>
          </p:cNvPicPr>
          <p:nvPr/>
        </p:nvPicPr>
        <p:blipFill>
          <a:blip r:embed="rId4"/>
          <a:stretch>
            <a:fillRect/>
          </a:stretch>
        </p:blipFill>
        <p:spPr>
          <a:xfrm>
            <a:off x="779463" y="3920001"/>
            <a:ext cx="1600200" cy="116417"/>
          </a:xfrm>
          <a:prstGeom prst="rect">
            <a:avLst/>
          </a:prstGeom>
        </p:spPr>
      </p:pic>
      <p:pic>
        <p:nvPicPr>
          <p:cNvPr id="7" name="Picture 6"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spTree>
    <p:custDataLst>
      <p:tags r:id="rId1"/>
    </p:custDataLst>
    <p:extLst>
      <p:ext uri="{BB962C8B-B14F-4D97-AF65-F5344CB8AC3E}">
        <p14:creationId xmlns:p14="http://schemas.microsoft.com/office/powerpoint/2010/main" val="276299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58140" y="271869"/>
            <a:ext cx="8498279" cy="864390"/>
          </a:xfrm>
          <a:prstGeom prst="rect">
            <a:avLst/>
          </a:prstGeom>
        </p:spPr>
        <p:txBody>
          <a:bodyPr>
            <a:noAutofit/>
          </a:bodyPr>
          <a:lstStyle>
            <a:lvl1pPr marL="0" indent="0">
              <a:lnSpc>
                <a:spcPct val="90000"/>
              </a:lnSpc>
              <a:buNone/>
              <a:defRPr sz="30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358140" y="1933532"/>
            <a:ext cx="8498279" cy="3175072"/>
          </a:xfrm>
          <a:prstGeom prst="rect">
            <a:avLst/>
          </a:prstGeom>
        </p:spPr>
        <p:txBody>
          <a:bodyPr/>
          <a:lstStyle>
            <a:lvl1pPr marL="238106" indent="-238106">
              <a:buFont typeface="Lucida Grande"/>
              <a:buChar char="&gt;"/>
              <a:defRPr sz="3600" b="0" i="0" baseline="0">
                <a:solidFill>
                  <a:schemeClr val="accent4">
                    <a:lumMod val="10000"/>
                  </a:schemeClr>
                </a:solidFill>
                <a:latin typeface="Open Sans Light"/>
                <a:cs typeface="Open Sans Light"/>
              </a:defRPr>
            </a:lvl1pPr>
            <a:lvl2pPr>
              <a:defRPr sz="3200" b="0" i="0" baseline="0">
                <a:solidFill>
                  <a:srgbClr val="33006F"/>
                </a:solidFill>
                <a:latin typeface="Open Sans Light"/>
                <a:cs typeface="Open Sans Light"/>
              </a:defRPr>
            </a:lvl2pPr>
            <a:lvl3pPr marL="793687" indent="-158737">
              <a:buSzPct val="100000"/>
              <a:buFont typeface="Lucida Grande"/>
              <a:buChar char="&gt;"/>
              <a:defRPr sz="3200" b="0" i="0" baseline="0">
                <a:solidFill>
                  <a:schemeClr val="accent4">
                    <a:lumMod val="10000"/>
                  </a:schemeClr>
                </a:solidFill>
                <a:latin typeface="Open Sans Light"/>
                <a:cs typeface="Open Sans Light"/>
              </a:defRPr>
            </a:lvl3pPr>
            <a:lvl4pPr>
              <a:defRPr sz="3200" b="0" i="0" baseline="0">
                <a:solidFill>
                  <a:schemeClr val="accent4">
                    <a:lumMod val="10000"/>
                  </a:schemeClr>
                </a:solidFill>
                <a:latin typeface="Open Sans Light"/>
                <a:cs typeface="Open Sans Light"/>
              </a:defRPr>
            </a:lvl4pPr>
            <a:lvl5pPr marL="1428635" indent="-158737">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sp>
        <p:nvSpPr>
          <p:cNvPr id="6" name="Text Placeholder 5"/>
          <p:cNvSpPr>
            <a:spLocks noGrp="1"/>
          </p:cNvSpPr>
          <p:nvPr>
            <p:ph type="body" sz="quarter" idx="12" hasCustomPrompt="1"/>
          </p:nvPr>
        </p:nvSpPr>
        <p:spPr>
          <a:xfrm>
            <a:off x="358140" y="1442224"/>
            <a:ext cx="8498279" cy="342643"/>
          </a:xfrm>
          <a:prstGeom prst="rect">
            <a:avLst/>
          </a:prstGeom>
        </p:spPr>
        <p:txBody>
          <a:bodyPr>
            <a:noAutofit/>
          </a:bodyPr>
          <a:lstStyle>
            <a:lvl1pPr marL="0" indent="0">
              <a:lnSpc>
                <a:spcPct val="90000"/>
              </a:lnSpc>
              <a:buNone/>
              <a:defRPr sz="2400" b="0" i="0" baseline="0">
                <a:solidFill>
                  <a:srgbClr val="33006F"/>
                </a:solidFill>
                <a:latin typeface="Uni Sans Regular"/>
                <a:cs typeface="Uni Sans Regular"/>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7" name="Picture 6"/>
          <p:cNvPicPr>
            <a:picLocks noChangeAspect="1"/>
          </p:cNvPicPr>
          <p:nvPr/>
        </p:nvPicPr>
        <p:blipFill>
          <a:blip r:embed="rId3"/>
          <a:stretch>
            <a:fillRect/>
          </a:stretch>
        </p:blipFill>
        <p:spPr>
          <a:xfrm>
            <a:off x="766764" y="1137004"/>
            <a:ext cx="1103781" cy="80301"/>
          </a:xfrm>
          <a:prstGeom prst="rect">
            <a:avLst/>
          </a:prstGeom>
        </p:spPr>
      </p:pic>
      <p:pic>
        <p:nvPicPr>
          <p:cNvPr id="9" name="Picture 8"/>
          <p:cNvPicPr>
            <a:picLocks noChangeAspect="1"/>
          </p:cNvPicPr>
          <p:nvPr/>
        </p:nvPicPr>
        <p:blipFill>
          <a:blip r:embed="rId4"/>
          <a:stretch>
            <a:fillRect/>
          </a:stretch>
        </p:blipFill>
        <p:spPr>
          <a:xfrm>
            <a:off x="7772400" y="4738970"/>
            <a:ext cx="1371600" cy="772583"/>
          </a:xfrm>
          <a:prstGeom prst="rect">
            <a:avLst/>
          </a:prstGeom>
        </p:spPr>
      </p:pic>
      <p:pic>
        <p:nvPicPr>
          <p:cNvPr id="8" name="Picture 7"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3419638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35280" y="190501"/>
            <a:ext cx="8521139" cy="945758"/>
          </a:xfrm>
          <a:prstGeom prst="rect">
            <a:avLst/>
          </a:prstGeom>
        </p:spPr>
        <p:txBody>
          <a:bodyP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335280" y="1447270"/>
            <a:ext cx="8520235" cy="3467629"/>
          </a:xfrm>
          <a:prstGeom prst="rect">
            <a:avLst/>
          </a:prstGeom>
        </p:spPr>
        <p:txBody>
          <a:bodyPr/>
          <a:lstStyle>
            <a:lvl1pPr marL="238106" indent="-238106">
              <a:buFont typeface="Lucida Grande"/>
              <a:buChar char="&gt;"/>
              <a:defRPr sz="3600" b="0" i="0" baseline="0">
                <a:solidFill>
                  <a:schemeClr val="accent4">
                    <a:lumMod val="10000"/>
                  </a:schemeClr>
                </a:solidFill>
                <a:latin typeface="Open Sans Light"/>
                <a:cs typeface="Open Sans Light"/>
              </a:defRPr>
            </a:lvl1pPr>
            <a:lvl2pPr>
              <a:defRPr sz="3200" b="0" i="0" baseline="0">
                <a:solidFill>
                  <a:srgbClr val="33006F"/>
                </a:solidFill>
                <a:latin typeface="Open Sans Light"/>
                <a:cs typeface="Open Sans Light"/>
              </a:defRPr>
            </a:lvl2pPr>
            <a:lvl3pPr marL="793687" indent="-158737">
              <a:buSzPct val="100000"/>
              <a:buFont typeface="Lucida Grande"/>
              <a:buChar char="&gt;"/>
              <a:defRPr sz="3200" b="0" i="0" baseline="0">
                <a:solidFill>
                  <a:srgbClr val="33006F"/>
                </a:solidFill>
                <a:latin typeface="Open Sans Light"/>
                <a:cs typeface="Open Sans Light"/>
              </a:defRPr>
            </a:lvl3pPr>
            <a:lvl4pPr>
              <a:defRPr sz="3200" b="0" i="0" baseline="0">
                <a:solidFill>
                  <a:srgbClr val="33006F"/>
                </a:solidFill>
                <a:latin typeface="Open Sans Light"/>
                <a:cs typeface="Open Sans Light"/>
              </a:defRPr>
            </a:lvl4pPr>
            <a:lvl5pPr marL="1428635" indent="-158737">
              <a:buFont typeface="Lucida Grande"/>
              <a:buChar char="&gt;"/>
              <a:defRPr sz="3200" b="0" i="0" baseline="0">
                <a:solidFill>
                  <a:srgbClr val="33006F"/>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3"/>
          <a:stretch>
            <a:fillRect/>
          </a:stretch>
        </p:blipFill>
        <p:spPr>
          <a:xfrm>
            <a:off x="335280" y="1133832"/>
            <a:ext cx="1103781" cy="80301"/>
          </a:xfrm>
          <a:prstGeom prst="rect">
            <a:avLst/>
          </a:prstGeom>
        </p:spPr>
      </p:pic>
      <p:pic>
        <p:nvPicPr>
          <p:cNvPr id="10" name="Picture 9"/>
          <p:cNvPicPr>
            <a:picLocks noChangeAspect="1"/>
          </p:cNvPicPr>
          <p:nvPr/>
        </p:nvPicPr>
        <p:blipFill>
          <a:blip r:embed="rId4"/>
          <a:stretch>
            <a:fillRect/>
          </a:stretch>
        </p:blipFill>
        <p:spPr>
          <a:xfrm>
            <a:off x="7566660" y="4942417"/>
            <a:ext cx="1371600" cy="772583"/>
          </a:xfrm>
          <a:prstGeom prst="rect">
            <a:avLst/>
          </a:prstGeom>
        </p:spPr>
      </p:pic>
      <p:pic>
        <p:nvPicPr>
          <p:cNvPr id="7" name="Picture 6"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1483836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6" y="1447272"/>
            <a:ext cx="8021637" cy="3693583"/>
          </a:xfrm>
          <a:prstGeom prst="rect">
            <a:avLst/>
          </a:prstGeom>
        </p:spPr>
        <p:txBody>
          <a:bodyPr>
            <a:normAutofit/>
          </a:bodyPr>
          <a:lstStyle>
            <a:lvl1pPr marL="0" indent="0">
              <a:buNone/>
              <a:defRPr sz="1667" b="0" i="0" baseline="0">
                <a:solidFill>
                  <a:srgbClr val="33006F"/>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09593"/>
            <a:ext cx="8184662" cy="826665"/>
          </a:xfrm>
          <a:prstGeom prst="rect">
            <a:avLst/>
          </a:prstGeom>
        </p:spPr>
        <p:txBody>
          <a:bodyPr>
            <a:normAutofit/>
          </a:bodyPr>
          <a:lstStyle>
            <a:lvl1pPr marL="0" indent="0">
              <a:lnSpc>
                <a:spcPct val="90000"/>
              </a:lnSpc>
              <a:buNone/>
              <a:defRPr sz="2083"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p:cNvPicPr>
            <a:picLocks noChangeAspect="1"/>
          </p:cNvPicPr>
          <p:nvPr/>
        </p:nvPicPr>
        <p:blipFill>
          <a:blip r:embed="rId3"/>
          <a:stretch>
            <a:fillRect/>
          </a:stretch>
        </p:blipFill>
        <p:spPr>
          <a:xfrm>
            <a:off x="766764" y="1137004"/>
            <a:ext cx="1103781" cy="80301"/>
          </a:xfrm>
          <a:prstGeom prst="rect">
            <a:avLst/>
          </a:prstGeom>
        </p:spPr>
      </p:pic>
      <p:pic>
        <p:nvPicPr>
          <p:cNvPr id="8" name="Picture 7"/>
          <p:cNvPicPr>
            <a:picLocks noChangeAspect="1"/>
          </p:cNvPicPr>
          <p:nvPr/>
        </p:nvPicPr>
        <p:blipFill>
          <a:blip r:embed="rId4"/>
          <a:stretch>
            <a:fillRect/>
          </a:stretch>
        </p:blipFill>
        <p:spPr>
          <a:xfrm>
            <a:off x="7772400" y="4738970"/>
            <a:ext cx="1371600" cy="772583"/>
          </a:xfrm>
          <a:prstGeom prst="rect">
            <a:avLst/>
          </a:prstGeom>
        </p:spPr>
      </p:pic>
      <p:pic>
        <p:nvPicPr>
          <p:cNvPr id="6" name="Picture 5"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3225755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5575"/>
            <a:ext cx="7886700" cy="2376488"/>
          </a:xfrm>
          <a:prstGeom prst="rect">
            <a:avLst/>
          </a:prstGeom>
        </p:spPr>
        <p:style>
          <a:lnRef idx="2">
            <a:schemeClr val="accent4"/>
          </a:lnRef>
          <a:fillRef idx="1">
            <a:schemeClr val="lt1"/>
          </a:fillRef>
          <a:effectRef idx="0">
            <a:schemeClr val="accent4"/>
          </a:effectRef>
          <a:fontRef idx="none"/>
        </p:style>
        <p:txBody>
          <a:bodyPr anchor="ctr"/>
          <a:lstStyle>
            <a:lvl1pPr>
              <a:defRPr sz="4167">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3824288"/>
            <a:ext cx="7886700" cy="1250950"/>
          </a:xfrm>
          <a:prstGeom prst="rect">
            <a:avLst/>
          </a:prstGeom>
        </p:spPr>
        <p:txBody>
          <a:bodyPr/>
          <a:lstStyle>
            <a:lvl1pPr marL="0" indent="0">
              <a:buNone/>
              <a:defRPr sz="30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320742747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scussion Title">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6" name="Text Placeholder 5"/>
          <p:cNvSpPr>
            <a:spLocks noGrp="1"/>
          </p:cNvSpPr>
          <p:nvPr>
            <p:ph type="body" sz="quarter" idx="10" hasCustomPrompt="1"/>
          </p:nvPr>
        </p:nvSpPr>
        <p:spPr>
          <a:xfrm>
            <a:off x="671756" y="1064808"/>
            <a:ext cx="7565463" cy="2582123"/>
          </a:xfrm>
          <a:prstGeom prst="rect">
            <a:avLst/>
          </a:prstGeom>
          <a:ln>
            <a:noFill/>
          </a:ln>
        </p:spPr>
        <p:txBody>
          <a:bodyPr>
            <a:noAutofit/>
          </a:bodyPr>
          <a:lstStyle>
            <a:lvl1pPr marL="0" indent="0" algn="ctr">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4"/>
          <a:stretch>
            <a:fillRect/>
          </a:stretch>
        </p:blipFill>
        <p:spPr>
          <a:xfrm>
            <a:off x="779463" y="3646931"/>
            <a:ext cx="1600200" cy="11641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spTree>
    <p:custDataLst>
      <p:tags r:id="rId1"/>
    </p:custDataLst>
    <p:extLst>
      <p:ext uri="{BB962C8B-B14F-4D97-AF65-F5344CB8AC3E}">
        <p14:creationId xmlns:p14="http://schemas.microsoft.com/office/powerpoint/2010/main" val="4211462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scussion">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3" name="Text Placeholder 5"/>
          <p:cNvSpPr>
            <a:spLocks noGrp="1"/>
          </p:cNvSpPr>
          <p:nvPr>
            <p:ph type="body" sz="quarter" idx="10" hasCustomPrompt="1"/>
          </p:nvPr>
        </p:nvSpPr>
        <p:spPr>
          <a:xfrm>
            <a:off x="251460" y="83820"/>
            <a:ext cx="8679180" cy="1053183"/>
          </a:xfrm>
          <a:prstGeom prst="rect">
            <a:avLst/>
          </a:prstGeom>
        </p:spPr>
        <p:txBody>
          <a:bodyPr anchor="ctr">
            <a:noAutofit/>
          </a:bodyPr>
          <a:lstStyle>
            <a:lvl1pPr marL="0" indent="0" algn="ctr">
              <a:lnSpc>
                <a:spcPct val="90000"/>
              </a:lnSpc>
              <a:buNone/>
              <a:defRPr sz="3333"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40 PT.)</a:t>
            </a:r>
            <a:endParaRPr lang="en-US" dirty="0"/>
          </a:p>
        </p:txBody>
      </p:sp>
      <p:sp>
        <p:nvSpPr>
          <p:cNvPr id="6" name="Text Placeholder 9"/>
          <p:cNvSpPr>
            <a:spLocks noGrp="1"/>
          </p:cNvSpPr>
          <p:nvPr>
            <p:ph type="body" sz="quarter" idx="11" hasCustomPrompt="1"/>
          </p:nvPr>
        </p:nvSpPr>
        <p:spPr>
          <a:xfrm>
            <a:off x="251460" y="1447271"/>
            <a:ext cx="8679180" cy="3346248"/>
          </a:xfrm>
          <a:prstGeom prst="rect">
            <a:avLst/>
          </a:prstGeom>
        </p:spPr>
        <p:txBody>
          <a:bodyPr/>
          <a:lstStyle>
            <a:lvl1pPr marL="0" indent="0">
              <a:buFont typeface="Lucida Grande"/>
              <a:buNone/>
              <a:defRPr sz="3000" b="0" i="0" baseline="0">
                <a:solidFill>
                  <a:srgbClr val="33006F"/>
                </a:solidFill>
                <a:latin typeface="Open Sans Light"/>
                <a:cs typeface="Open Sans Light"/>
              </a:defRPr>
            </a:lvl1pPr>
            <a:lvl2pPr>
              <a:defRPr sz="2667" b="0" i="0" baseline="0">
                <a:solidFill>
                  <a:schemeClr val="accent4">
                    <a:lumMod val="10000"/>
                  </a:schemeClr>
                </a:solidFill>
                <a:latin typeface="Open Sans Light"/>
                <a:cs typeface="Open Sans Light"/>
              </a:defRPr>
            </a:lvl2pPr>
            <a:lvl3pPr marL="793687" indent="-158737">
              <a:buSzPct val="100000"/>
              <a:buFont typeface="Lucida Grande"/>
              <a:buChar char="&gt;"/>
              <a:defRPr sz="2667" b="0" i="0" baseline="0">
                <a:solidFill>
                  <a:schemeClr val="accent4">
                    <a:lumMod val="10000"/>
                  </a:schemeClr>
                </a:solidFill>
                <a:latin typeface="Open Sans Light"/>
                <a:cs typeface="Open Sans Light"/>
              </a:defRPr>
            </a:lvl3pPr>
            <a:lvl4pPr>
              <a:defRPr sz="2667" b="0" i="0" baseline="0">
                <a:solidFill>
                  <a:schemeClr val="accent4">
                    <a:lumMod val="10000"/>
                  </a:schemeClr>
                </a:solidFill>
                <a:latin typeface="Open Sans Light"/>
                <a:cs typeface="Open Sans Light"/>
              </a:defRPr>
            </a:lvl4pPr>
            <a:lvl5pPr marL="1428635" indent="-158737">
              <a:buFont typeface="Lucida Grande"/>
              <a:buChar char="&gt;"/>
              <a:defRPr sz="2667" b="0" i="0" baseline="0">
                <a:solidFill>
                  <a:schemeClr val="accent4">
                    <a:lumMod val="10000"/>
                  </a:schemeClr>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4"/>
          <a:stretch>
            <a:fillRect/>
          </a:stretch>
        </p:blipFill>
        <p:spPr>
          <a:xfrm>
            <a:off x="766764" y="1137004"/>
            <a:ext cx="1103781" cy="80301"/>
          </a:xfrm>
          <a:prstGeom prst="rect">
            <a:avLst/>
          </a:prstGeom>
        </p:spPr>
      </p:pic>
    </p:spTree>
    <p:custDataLst>
      <p:tags r:id="rId1"/>
    </p:custDataLst>
    <p:extLst>
      <p:ext uri="{BB962C8B-B14F-4D97-AF65-F5344CB8AC3E}">
        <p14:creationId xmlns:p14="http://schemas.microsoft.com/office/powerpoint/2010/main" val="2580604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losing Title">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pic>
        <p:nvPicPr>
          <p:cNvPr id="9" name="Picture 8"/>
          <p:cNvPicPr>
            <a:picLocks noChangeAspect="1"/>
          </p:cNvPicPr>
          <p:nvPr/>
        </p:nvPicPr>
        <p:blipFill>
          <a:blip r:embed="rId4">
            <a:lum bright="100000"/>
            <a:extLst>
              <a:ext uri="{28A0092B-C50C-407E-A947-70E740481C1C}">
                <a14:useLocalDpi xmlns:a14="http://schemas.microsoft.com/office/drawing/2010/main" val="0"/>
              </a:ext>
            </a:extLst>
          </a:blip>
          <a:stretch>
            <a:fillRect/>
          </a:stretch>
        </p:blipFill>
        <p:spPr>
          <a:xfrm>
            <a:off x="747184" y="5295196"/>
            <a:ext cx="2464308" cy="228177"/>
          </a:xfrm>
          <a:prstGeom prst="rect">
            <a:avLst/>
          </a:prstGeom>
        </p:spPr>
      </p:pic>
      <p:sp>
        <p:nvSpPr>
          <p:cNvPr id="6" name="Text Placeholder 5"/>
          <p:cNvSpPr>
            <a:spLocks noGrp="1"/>
          </p:cNvSpPr>
          <p:nvPr>
            <p:ph type="body" sz="quarter" idx="10" hasCustomPrompt="1"/>
          </p:nvPr>
        </p:nvSpPr>
        <p:spPr>
          <a:xfrm>
            <a:off x="914400" y="929641"/>
            <a:ext cx="7330440" cy="2378270"/>
          </a:xfrm>
          <a:prstGeom prst="rect">
            <a:avLst/>
          </a:prstGeom>
        </p:spPr>
        <p:txBody>
          <a:bodyPr anchor="ctr">
            <a:noAutofit/>
          </a:bodyPr>
          <a:lstStyle>
            <a:lvl1pPr marL="0" indent="0" algn="ctr">
              <a:lnSpc>
                <a:spcPct val="100000"/>
              </a:lnSpc>
              <a:buNone/>
              <a:defRPr sz="5000" b="0" i="0" baseline="0">
                <a:solidFill>
                  <a:srgbClr val="E8D3A2"/>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5"/>
          <a:stretch>
            <a:fillRect/>
          </a:stretch>
        </p:blipFill>
        <p:spPr>
          <a:xfrm>
            <a:off x="779463" y="3311651"/>
            <a:ext cx="1600200" cy="116417"/>
          </a:xfrm>
          <a:prstGeom prst="rect">
            <a:avLst/>
          </a:prstGeom>
        </p:spPr>
      </p:pic>
      <p:sp>
        <p:nvSpPr>
          <p:cNvPr id="7" name="Text Placeholder 6"/>
          <p:cNvSpPr>
            <a:spLocks noGrp="1"/>
          </p:cNvSpPr>
          <p:nvPr>
            <p:ph type="body" sz="quarter" idx="11" hasCustomPrompt="1"/>
          </p:nvPr>
        </p:nvSpPr>
        <p:spPr>
          <a:xfrm>
            <a:off x="914400" y="3696796"/>
            <a:ext cx="7399020" cy="890588"/>
          </a:xfrm>
          <a:prstGeom prst="rect">
            <a:avLst/>
          </a:prstGeom>
        </p:spPr>
        <p:txBody>
          <a:bodyPr anchor="ctr"/>
          <a:lstStyle>
            <a:lvl1pPr marL="0" indent="0" algn="ctr">
              <a:buNone/>
              <a:defRPr sz="3200"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Open Sans Subtitle, 32 pt.</a:t>
            </a:r>
            <a:endParaRPr lang="en-US" dirty="0"/>
          </a:p>
        </p:txBody>
      </p:sp>
    </p:spTree>
    <p:custDataLst>
      <p:tags r:id="rId1"/>
    </p:custDataLst>
    <p:extLst>
      <p:ext uri="{BB962C8B-B14F-4D97-AF65-F5344CB8AC3E}">
        <p14:creationId xmlns:p14="http://schemas.microsoft.com/office/powerpoint/2010/main" val="2286709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 Content">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3" name="Text Placeholder 5"/>
          <p:cNvSpPr>
            <a:spLocks noGrp="1"/>
          </p:cNvSpPr>
          <p:nvPr>
            <p:ph type="body" sz="quarter" idx="10" hasCustomPrompt="1"/>
          </p:nvPr>
        </p:nvSpPr>
        <p:spPr>
          <a:xfrm>
            <a:off x="327660" y="167641"/>
            <a:ext cx="8528759" cy="968617"/>
          </a:xfrm>
          <a:prstGeom prst="rect">
            <a:avLst/>
          </a:prstGeom>
        </p:spPr>
        <p:txBody>
          <a:bodyPr anchor="ctr">
            <a:noAutofit/>
          </a:bodyPr>
          <a:lstStyle>
            <a:lvl1pPr marL="0" indent="0">
              <a:lnSpc>
                <a:spcPct val="90000"/>
              </a:lnSpc>
              <a:buNone/>
              <a:defRPr sz="3600" b="0" i="0" baseline="0">
                <a:solidFill>
                  <a:srgbClr val="E8D3A2"/>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327660" y="1447270"/>
            <a:ext cx="8528759" cy="3507607"/>
          </a:xfrm>
          <a:prstGeom prst="rect">
            <a:avLst/>
          </a:prstGeom>
        </p:spPr>
        <p:txBody>
          <a:bodyPr/>
          <a:lstStyle>
            <a:lvl1pPr marL="238106" indent="-238106">
              <a:buFont typeface="Lucida Grande"/>
              <a:buChar char="&gt;"/>
              <a:defRPr sz="3600" b="0" i="0" baseline="0">
                <a:solidFill>
                  <a:schemeClr val="tx1"/>
                </a:solidFill>
                <a:latin typeface="Open Sans Light"/>
                <a:cs typeface="Open Sans Light"/>
              </a:defRPr>
            </a:lvl1pPr>
            <a:lvl2pPr>
              <a:defRPr sz="3200" b="0" i="0" baseline="0">
                <a:solidFill>
                  <a:schemeClr val="tx1"/>
                </a:solidFill>
                <a:latin typeface="Open Sans Light"/>
                <a:cs typeface="Open Sans Light"/>
              </a:defRPr>
            </a:lvl2pPr>
            <a:lvl3pPr marL="793687" indent="-158737">
              <a:buSzPct val="100000"/>
              <a:buFont typeface="Lucida Grande"/>
              <a:buChar char="&gt;"/>
              <a:defRPr sz="3200" b="0" i="0" baseline="0">
                <a:solidFill>
                  <a:schemeClr val="tx1"/>
                </a:solidFill>
                <a:latin typeface="Open Sans Light"/>
                <a:cs typeface="Open Sans Light"/>
              </a:defRPr>
            </a:lvl3pPr>
            <a:lvl4pPr>
              <a:defRPr sz="3200" b="0" i="0" baseline="0">
                <a:solidFill>
                  <a:schemeClr val="tx1"/>
                </a:solidFill>
                <a:latin typeface="Open Sans Light"/>
                <a:cs typeface="Open Sans Light"/>
              </a:defRPr>
            </a:lvl4pPr>
            <a:lvl5pPr marL="1428635" indent="-158737">
              <a:buFont typeface="Lucida Grande"/>
              <a:buChar char="&gt;"/>
              <a:defRPr sz="3200" b="0" i="0" baseline="0">
                <a:solidFill>
                  <a:schemeClr val="tx1"/>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4"/>
          <a:stretch>
            <a:fillRect/>
          </a:stretch>
        </p:blipFill>
        <p:spPr>
          <a:xfrm>
            <a:off x="766764" y="1137004"/>
            <a:ext cx="1103781" cy="80301"/>
          </a:xfrm>
          <a:prstGeom prst="rect">
            <a:avLst/>
          </a:prstGeom>
        </p:spPr>
      </p:pic>
    </p:spTree>
    <p:custDataLst>
      <p:tags r:id="rId1"/>
    </p:custDataLst>
    <p:extLst>
      <p:ext uri="{BB962C8B-B14F-4D97-AF65-F5344CB8AC3E}">
        <p14:creationId xmlns:p14="http://schemas.microsoft.com/office/powerpoint/2010/main" val="418759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74322" y="167641"/>
            <a:ext cx="8582099" cy="1048919"/>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4" name="Text Placeholder 9"/>
          <p:cNvSpPr>
            <a:spLocks noGrp="1"/>
          </p:cNvSpPr>
          <p:nvPr>
            <p:ph type="body" sz="quarter" idx="11" hasCustomPrompt="1"/>
          </p:nvPr>
        </p:nvSpPr>
        <p:spPr>
          <a:xfrm>
            <a:off x="274322" y="1784866"/>
            <a:ext cx="8594551" cy="3015734"/>
          </a:xfrm>
          <a:prstGeom prst="rect">
            <a:avLst/>
          </a:prstGeom>
        </p:spPr>
        <p:txBody>
          <a:bodyPr/>
          <a:lstStyle>
            <a:lvl1pPr marL="0" indent="0">
              <a:lnSpc>
                <a:spcPct val="114000"/>
              </a:lnSpc>
              <a:spcBef>
                <a:spcPts val="500"/>
              </a:spcBef>
              <a:buFont typeface="Lucida Grande"/>
              <a:buNone/>
              <a:defRPr sz="3600" b="1"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00"/>
              </a:spcBef>
              <a:defRPr sz="3200" b="0" i="0" baseline="0">
                <a:solidFill>
                  <a:schemeClr val="accent4">
                    <a:lumMod val="10000"/>
                  </a:schemeClr>
                </a:solidFill>
                <a:latin typeface="Open Sans Light"/>
                <a:cs typeface="Open Sans Light"/>
              </a:defRPr>
            </a:lvl2pPr>
            <a:lvl3pPr marL="793687" indent="-158737">
              <a:lnSpc>
                <a:spcPct val="114000"/>
              </a:lnSpc>
              <a:spcBef>
                <a:spcPts val="5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500"/>
              </a:spcBef>
              <a:defRPr sz="3200" b="0" i="0" baseline="0">
                <a:solidFill>
                  <a:schemeClr val="accent4">
                    <a:lumMod val="10000"/>
                  </a:schemeClr>
                </a:solidFill>
                <a:latin typeface="Open Sans Light"/>
                <a:cs typeface="Open Sans Light"/>
              </a:defRPr>
            </a:lvl4pPr>
            <a:lvl5pPr marL="1428635" indent="-158737">
              <a:lnSpc>
                <a:spcPct val="114000"/>
              </a:lnSpc>
              <a:spcBef>
                <a:spcPts val="5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5" name="Picture 4"/>
          <p:cNvPicPr>
            <a:picLocks noChangeAspect="1"/>
          </p:cNvPicPr>
          <p:nvPr/>
        </p:nvPicPr>
        <p:blipFill>
          <a:blip r:embed="rId3"/>
          <a:stretch>
            <a:fillRect/>
          </a:stretch>
        </p:blipFill>
        <p:spPr>
          <a:xfrm>
            <a:off x="766764" y="1136257"/>
            <a:ext cx="1103781" cy="80302"/>
          </a:xfrm>
          <a:prstGeom prst="rect">
            <a:avLst/>
          </a:prstGeom>
        </p:spPr>
      </p:pic>
      <p:sp>
        <p:nvSpPr>
          <p:cNvPr id="6" name="Text Placeholder 5"/>
          <p:cNvSpPr>
            <a:spLocks noGrp="1"/>
          </p:cNvSpPr>
          <p:nvPr>
            <p:ph type="body" sz="quarter" idx="12" hasCustomPrompt="1"/>
          </p:nvPr>
        </p:nvSpPr>
        <p:spPr>
          <a:xfrm>
            <a:off x="274320" y="1216560"/>
            <a:ext cx="8679180" cy="568307"/>
          </a:xfrm>
          <a:prstGeom prst="rect">
            <a:avLst/>
          </a:prstGeom>
        </p:spPr>
        <p:txBody>
          <a:bodyPr anchor="ctr">
            <a:noAutofit/>
          </a:bodyPr>
          <a:lstStyle>
            <a:lvl1pPr marL="0" indent="0">
              <a:lnSpc>
                <a:spcPct val="90000"/>
              </a:lnSpc>
              <a:buNone/>
              <a:defRPr sz="3200" b="0" i="0" baseline="0">
                <a:solidFill>
                  <a:srgbClr val="33006F"/>
                </a:solidFill>
                <a:latin typeface="Uni Sans Regular"/>
                <a:cs typeface="Uni Sans Regular"/>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SUB-HEADER HERE (UNI SANS LIGHT, 32 PT.)</a:t>
            </a:r>
            <a:endParaRPr lang="en-US" dirty="0"/>
          </a:p>
        </p:txBody>
      </p:sp>
      <p:pic>
        <p:nvPicPr>
          <p:cNvPr id="7" name="Picture 6"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9" name="Picture 8"/>
          <p:cNvPicPr>
            <a:picLocks noChangeAspect="1"/>
          </p:cNvPicPr>
          <p:nvPr/>
        </p:nvPicPr>
        <p:blipFill>
          <a:blip r:embed="rId3"/>
          <a:stretch>
            <a:fillRect/>
          </a:stretch>
        </p:blipFill>
        <p:spPr>
          <a:xfrm>
            <a:off x="766764" y="1136257"/>
            <a:ext cx="1103781" cy="80302"/>
          </a:xfrm>
          <a:prstGeom prst="rect">
            <a:avLst/>
          </a:prstGeom>
        </p:spPr>
      </p:pic>
      <p:pic>
        <p:nvPicPr>
          <p:cNvPr id="10" name="Picture 9"/>
          <p:cNvPicPr>
            <a:picLocks noChangeAspect="1"/>
          </p:cNvPicPr>
          <p:nvPr/>
        </p:nvPicPr>
        <p:blipFill>
          <a:blip r:embed="rId5"/>
          <a:stretch>
            <a:fillRect/>
          </a:stretch>
        </p:blipFill>
        <p:spPr>
          <a:xfrm>
            <a:off x="7497273" y="4942417"/>
            <a:ext cx="1371600" cy="772583"/>
          </a:xfrm>
          <a:prstGeom prst="rect">
            <a:avLst/>
          </a:prstGeom>
        </p:spPr>
      </p:pic>
      <p:pic>
        <p:nvPicPr>
          <p:cNvPr id="11" name="Picture 10"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38851620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97182" y="228601"/>
            <a:ext cx="8559239" cy="987959"/>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297182" y="1216560"/>
            <a:ext cx="8558335" cy="3782160"/>
          </a:xfrm>
          <a:prstGeom prst="rect">
            <a:avLst/>
          </a:prstGeom>
        </p:spPr>
        <p:txBody>
          <a:bodyPr/>
          <a:lstStyle>
            <a:lvl1pPr marL="0" indent="0">
              <a:lnSpc>
                <a:spcPct val="114000"/>
              </a:lnSpc>
              <a:spcBef>
                <a:spcPts val="500"/>
              </a:spcBef>
              <a:buFont typeface="Lucida Grande"/>
              <a:buNone/>
              <a:defRPr sz="3600" b="0"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00"/>
              </a:spcBef>
              <a:defRPr sz="3200" b="0" i="0" baseline="0">
                <a:solidFill>
                  <a:schemeClr val="accent4">
                    <a:lumMod val="10000"/>
                  </a:schemeClr>
                </a:solidFill>
                <a:latin typeface="Open Sans Light"/>
                <a:cs typeface="Open Sans Light"/>
              </a:defRPr>
            </a:lvl2pPr>
            <a:lvl3pPr marL="793687" indent="-158737">
              <a:lnSpc>
                <a:spcPct val="114000"/>
              </a:lnSpc>
              <a:spcBef>
                <a:spcPts val="5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500"/>
              </a:spcBef>
              <a:defRPr sz="3200" b="0" i="0" baseline="0">
                <a:solidFill>
                  <a:schemeClr val="accent4">
                    <a:lumMod val="10000"/>
                  </a:schemeClr>
                </a:solidFill>
                <a:latin typeface="Open Sans Light"/>
                <a:cs typeface="Open Sans Light"/>
              </a:defRPr>
            </a:lvl4pPr>
            <a:lvl5pPr marL="1428635" indent="-158737">
              <a:lnSpc>
                <a:spcPct val="114000"/>
              </a:lnSpc>
              <a:spcBef>
                <a:spcPts val="5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3"/>
          <a:stretch>
            <a:fillRect/>
          </a:stretch>
        </p:blipFill>
        <p:spPr>
          <a:xfrm>
            <a:off x="766764" y="1136257"/>
            <a:ext cx="1103781" cy="80302"/>
          </a:xfrm>
          <a:prstGeom prst="rect">
            <a:avLst/>
          </a:prstGeom>
        </p:spPr>
      </p:pic>
      <p:pic>
        <p:nvPicPr>
          <p:cNvPr id="8" name="Picture 7"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9" name="Picture 8"/>
          <p:cNvPicPr>
            <a:picLocks noChangeAspect="1"/>
          </p:cNvPicPr>
          <p:nvPr/>
        </p:nvPicPr>
        <p:blipFill>
          <a:blip r:embed="rId3"/>
          <a:stretch>
            <a:fillRect/>
          </a:stretch>
        </p:blipFill>
        <p:spPr>
          <a:xfrm>
            <a:off x="766764" y="1136257"/>
            <a:ext cx="1103781" cy="80302"/>
          </a:xfrm>
          <a:prstGeom prst="rect">
            <a:avLst/>
          </a:prstGeom>
        </p:spPr>
      </p:pic>
      <p:pic>
        <p:nvPicPr>
          <p:cNvPr id="12" name="Picture 11"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991" y="5125261"/>
            <a:ext cx="2468880" cy="274320"/>
          </a:xfrm>
          <a:prstGeom prst="rect">
            <a:avLst/>
          </a:prstGeom>
        </p:spPr>
      </p:pic>
    </p:spTree>
    <p:custDataLst>
      <p:tags r:id="rId1"/>
    </p:custDataLst>
    <p:extLst>
      <p:ext uri="{BB962C8B-B14F-4D97-AF65-F5344CB8AC3E}">
        <p14:creationId xmlns:p14="http://schemas.microsoft.com/office/powerpoint/2010/main" val="8362826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281942" y="1447272"/>
            <a:ext cx="8506461" cy="3047213"/>
          </a:xfrm>
          <a:prstGeom prst="rect">
            <a:avLst/>
          </a:prstGeom>
        </p:spPr>
        <p:txBody>
          <a:bodyPr>
            <a:normAutofit/>
          </a:bodyPr>
          <a:lstStyle>
            <a:lvl1pPr marL="0" indent="0">
              <a:buNone/>
              <a:defRPr sz="1667" b="0" i="0" baseline="0">
                <a:solidFill>
                  <a:srgbClr val="999999"/>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182882" y="205741"/>
            <a:ext cx="8673539" cy="997045"/>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17" name="Picture 16"/>
          <p:cNvPicPr>
            <a:picLocks noChangeAspect="1"/>
          </p:cNvPicPr>
          <p:nvPr/>
        </p:nvPicPr>
        <p:blipFill>
          <a:blip r:embed="rId3"/>
          <a:stretch>
            <a:fillRect/>
          </a:stretch>
        </p:blipFill>
        <p:spPr>
          <a:xfrm>
            <a:off x="766764" y="1136257"/>
            <a:ext cx="1103781" cy="80302"/>
          </a:xfrm>
          <a:prstGeom prst="rect">
            <a:avLst/>
          </a:prstGeom>
        </p:spPr>
      </p:pic>
      <p:pic>
        <p:nvPicPr>
          <p:cNvPr id="6" name="Picture 5"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8" name="Picture 7"/>
          <p:cNvPicPr>
            <a:picLocks noChangeAspect="1"/>
          </p:cNvPicPr>
          <p:nvPr/>
        </p:nvPicPr>
        <p:blipFill>
          <a:blip r:embed="rId3"/>
          <a:stretch>
            <a:fillRect/>
          </a:stretch>
        </p:blipFill>
        <p:spPr>
          <a:xfrm>
            <a:off x="766764" y="1136257"/>
            <a:ext cx="1103781" cy="80302"/>
          </a:xfrm>
          <a:prstGeom prst="rect">
            <a:avLst/>
          </a:prstGeom>
        </p:spPr>
      </p:pic>
      <p:pic>
        <p:nvPicPr>
          <p:cNvPr id="9" name="Picture 8"/>
          <p:cNvPicPr>
            <a:picLocks noChangeAspect="1"/>
          </p:cNvPicPr>
          <p:nvPr/>
        </p:nvPicPr>
        <p:blipFill>
          <a:blip r:embed="rId5"/>
          <a:stretch>
            <a:fillRect/>
          </a:stretch>
        </p:blipFill>
        <p:spPr>
          <a:xfrm>
            <a:off x="7484821" y="4942417"/>
            <a:ext cx="1371600" cy="772583"/>
          </a:xfrm>
          <a:prstGeom prst="rect">
            <a:avLst/>
          </a:prstGeom>
        </p:spPr>
      </p:pic>
      <p:pic>
        <p:nvPicPr>
          <p:cNvPr id="10" name="Picture 9"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26005304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3" name="Text Placeholder 5"/>
          <p:cNvSpPr>
            <a:spLocks noGrp="1"/>
          </p:cNvSpPr>
          <p:nvPr>
            <p:ph type="body" sz="quarter" idx="10" hasCustomPrompt="1"/>
          </p:nvPr>
        </p:nvSpPr>
        <p:spPr>
          <a:xfrm>
            <a:off x="182882" y="205741"/>
            <a:ext cx="8673539" cy="997045"/>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6" name="Picture 5" descr="AngleBackground_gold_RGB.png"/>
          <p:cNvPicPr>
            <a:picLocks noChangeAspect="1"/>
          </p:cNvPicPr>
          <p:nvPr/>
        </p:nvPicPr>
        <p:blipFill rotWithShape="1">
          <a:blip r:embed="rId3">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4" name="Picture 3"/>
          <p:cNvPicPr>
            <a:picLocks noChangeAspect="1"/>
          </p:cNvPicPr>
          <p:nvPr/>
        </p:nvPicPr>
        <p:blipFill>
          <a:blip r:embed="rId4"/>
          <a:stretch>
            <a:fillRect/>
          </a:stretch>
        </p:blipFill>
        <p:spPr>
          <a:xfrm>
            <a:off x="7484821" y="4942417"/>
            <a:ext cx="1371600" cy="772583"/>
          </a:xfrm>
          <a:prstGeom prst="rect">
            <a:avLst/>
          </a:prstGeom>
        </p:spPr>
      </p:pic>
    </p:spTree>
    <p:custDataLst>
      <p:tags r:id="rId1"/>
    </p:custDataLst>
    <p:extLst>
      <p:ext uri="{BB962C8B-B14F-4D97-AF65-F5344CB8AC3E}">
        <p14:creationId xmlns:p14="http://schemas.microsoft.com/office/powerpoint/2010/main" val="35239912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950462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5575"/>
            <a:ext cx="7886700" cy="2376488"/>
          </a:xfrm>
          <a:prstGeom prst="rect">
            <a:avLst/>
          </a:prstGeom>
        </p:spPr>
        <p:style>
          <a:lnRef idx="2">
            <a:schemeClr val="accent4"/>
          </a:lnRef>
          <a:fillRef idx="1">
            <a:schemeClr val="lt1"/>
          </a:fillRef>
          <a:effectRef idx="0">
            <a:schemeClr val="accent4"/>
          </a:effectRef>
          <a:fontRef idx="none"/>
        </p:style>
        <p:txBody>
          <a:bodyPr anchor="ctr"/>
          <a:lstStyle>
            <a:lvl1pPr>
              <a:defRPr sz="4167">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3824288"/>
            <a:ext cx="7886700" cy="1250950"/>
          </a:xfrm>
          <a:prstGeom prst="rect">
            <a:avLst/>
          </a:prstGeom>
        </p:spPr>
        <p:txBody>
          <a:bodyPr/>
          <a:lstStyle>
            <a:lvl1pPr marL="0" indent="0">
              <a:buNone/>
              <a:defRPr sz="30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25874479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tandard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a:prstGeom prst="rect">
            <a:avLst/>
          </a:prstGeom>
        </p:spPr>
        <p:txBody>
          <a:bodyPr anchor="ctr"/>
          <a:lstStyle>
            <a:lvl1pPr algn="ctr">
              <a:defRPr sz="4500">
                <a:latin typeface="Encode Sans Normal Black" panose="02000000000000000000" pitchFamily="2" charset="0"/>
                <a:ea typeface="Open Sans" panose="020B0606030504020204" pitchFamily="34" charset="0"/>
                <a:cs typeface="Open Sans" panose="020B0606030504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3333">
                <a:latin typeface="Uni Sans Regular" panose="00000500000000000000" pitchFamily="50" charset="0"/>
              </a:defRPr>
            </a:lvl1pPr>
            <a:lvl2pPr marL="238106" indent="0" algn="ctr">
              <a:buNone/>
              <a:defRPr sz="1042"/>
            </a:lvl2pPr>
            <a:lvl3pPr marL="476212" indent="0" algn="ctr">
              <a:buNone/>
              <a:defRPr sz="937"/>
            </a:lvl3pPr>
            <a:lvl4pPr marL="714318" indent="0" algn="ctr">
              <a:buNone/>
              <a:defRPr sz="833"/>
            </a:lvl4pPr>
            <a:lvl5pPr marL="952424" indent="0" algn="ctr">
              <a:buNone/>
              <a:defRPr sz="833"/>
            </a:lvl5pPr>
            <a:lvl6pPr marL="1190530" indent="0" algn="ctr">
              <a:buNone/>
              <a:defRPr sz="833"/>
            </a:lvl6pPr>
            <a:lvl7pPr marL="1428635" indent="0" algn="ctr">
              <a:buNone/>
              <a:defRPr sz="833"/>
            </a:lvl7pPr>
            <a:lvl8pPr marL="1666742" indent="0" algn="ctr">
              <a:buNone/>
              <a:defRPr sz="833"/>
            </a:lvl8pPr>
            <a:lvl9pPr marL="1904848" indent="0" algn="ctr">
              <a:buNone/>
              <a:defRPr sz="833"/>
            </a:lvl9pPr>
          </a:lstStyle>
          <a:p>
            <a:r>
              <a:rPr lang="en-US" smtClean="0"/>
              <a:t>Click to edit Master subtitle style</a:t>
            </a:r>
            <a:endParaRPr lang="en-US" dirty="0"/>
          </a:p>
        </p:txBody>
      </p:sp>
    </p:spTree>
    <p:custDataLst>
      <p:tags r:id="rId1"/>
    </p:custDataLst>
    <p:extLst>
      <p:ext uri="{BB962C8B-B14F-4D97-AF65-F5344CB8AC3E}">
        <p14:creationId xmlns:p14="http://schemas.microsoft.com/office/powerpoint/2010/main" val="372456465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578340"/>
            <a:ext cx="6972300" cy="2201463"/>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spTree>
    <p:custDataLst>
      <p:tags r:id="rId1"/>
    </p:custDataLst>
    <p:extLst>
      <p:ext uri="{BB962C8B-B14F-4D97-AF65-F5344CB8AC3E}">
        <p14:creationId xmlns:p14="http://schemas.microsoft.com/office/powerpoint/2010/main" val="298167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ags" Target="../tags/tag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ags" Target="../tags/tag1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ags" Target="../tags/tag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AngleBackground_gold_RGB.png"/>
          <p:cNvPicPr>
            <a:picLocks noChangeAspect="1"/>
          </p:cNvPicPr>
          <p:nvPr/>
        </p:nvPicPr>
        <p:blipFill rotWithShape="1">
          <a:blip r:embed="rId12">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sp>
        <p:nvSpPr>
          <p:cNvPr id="8" name="Title Placeholder 7"/>
          <p:cNvSpPr>
            <a:spLocks noGrp="1"/>
          </p:cNvSpPr>
          <p:nvPr>
            <p:ph type="title"/>
          </p:nvPr>
        </p:nvSpPr>
        <p:spPr>
          <a:xfrm>
            <a:off x="628650" y="304800"/>
            <a:ext cx="7886700" cy="11049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ustDataLst>
      <p:tags r:id="rId11"/>
    </p:custDataLst>
    <p:extLst>
      <p:ext uri="{BB962C8B-B14F-4D97-AF65-F5344CB8AC3E}">
        <p14:creationId xmlns:p14="http://schemas.microsoft.com/office/powerpoint/2010/main" val="12397072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timing>
    <p:tnLst>
      <p:par>
        <p:cTn id="1" dur="indefinite" restart="never" nodeType="tmRoot"/>
      </p:par>
    </p:tnLst>
  </p:timing>
  <p:txStyles>
    <p:titleStyle>
      <a:lvl1pPr algn="ctr" defTabSz="317475" rtl="0" eaLnBrk="1" latinLnBrk="0" hangingPunct="1">
        <a:spcBef>
          <a:spcPct val="0"/>
        </a:spcBef>
        <a:buNone/>
        <a:defRPr sz="3333" b="0" i="0" u="none"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custDataLst>
      <p:tags r:id="rId7"/>
    </p:custDataLst>
    <p:extLst>
      <p:ext uri="{BB962C8B-B14F-4D97-AF65-F5344CB8AC3E}">
        <p14:creationId xmlns:p14="http://schemas.microsoft.com/office/powerpoint/2010/main" val="99802205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timing>
    <p:tnLst>
      <p:par>
        <p:cTn id="1" dur="indefinite" restart="never" nodeType="tmRoot"/>
      </p:par>
    </p:tnLst>
  </p:timing>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2358624960"/>
      </p:ext>
    </p:extLst>
  </p:cSld>
  <p:clrMap bg1="lt1" tx1="dk1" bg2="lt2" tx2="dk2" accent1="accent1" accent2="accent2" accent3="accent3" accent4="accent4" accent5="accent5" accent6="accent6" hlink="hlink" folHlink="folHlink"/>
  <p:sldLayoutIdLst>
    <p:sldLayoutId id="2147483690" r:id="rId1"/>
    <p:sldLayoutId id="2147483691" r:id="rId2"/>
  </p:sldLayoutIdLst>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2896523964"/>
      </p:ext>
    </p:extLst>
  </p:cSld>
  <p:clrMap bg1="dk1" tx1="lt1" bg2="dk2" tx2="lt2" accent1="accent1" accent2="accent2" accent3="accent3" accent4="accent4" accent5="accent5" accent6="accent6" hlink="hlink" folHlink="folHlink"/>
  <p:sldLayoutIdLst>
    <p:sldLayoutId id="2147483693" r:id="rId1"/>
    <p:sldLayoutId id="2147483694" r:id="rId2"/>
  </p:sldLayoutIdLst>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27.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29.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p:txBody>
          <a:bodyPr>
            <a:normAutofit/>
          </a:bodyPr>
          <a:lstStyle/>
          <a:p>
            <a:pPr algn="ctr"/>
            <a:r>
              <a:rPr lang="en-US" dirty="0"/>
              <a:t>Trend Lines</a:t>
            </a:r>
          </a:p>
          <a:p>
            <a:pPr algn="ctr"/>
            <a:r>
              <a:rPr lang="en-US" sz="3200" dirty="0">
                <a:solidFill>
                  <a:srgbClr val="33006F"/>
                </a:solidFill>
              </a:rPr>
              <a:t>Using trend lines to analyze </a:t>
            </a:r>
            <a:r>
              <a:rPr lang="en-US" sz="3200" dirty="0" smtClean="0">
                <a:solidFill>
                  <a:srgbClr val="33006F"/>
                </a:solidFill>
              </a:rPr>
              <a:t>data</a:t>
            </a:r>
            <a:endParaRPr lang="en-US" sz="3200" dirty="0">
              <a:solidFill>
                <a:srgbClr val="33006F"/>
              </a:solidFill>
            </a:endParaRPr>
          </a:p>
        </p:txBody>
      </p:sp>
    </p:spTree>
    <p:custDataLst>
      <p:tags r:id="rId1"/>
    </p:custDataLst>
    <p:extLst>
      <p:ext uri="{BB962C8B-B14F-4D97-AF65-F5344CB8AC3E}">
        <p14:creationId xmlns:p14="http://schemas.microsoft.com/office/powerpoint/2010/main" val="215057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Trend Lines</a:t>
            </a:r>
          </a:p>
        </p:txBody>
      </p:sp>
      <p:sp>
        <p:nvSpPr>
          <p:cNvPr id="3" name="Text Placeholder 2"/>
          <p:cNvSpPr>
            <a:spLocks noGrp="1"/>
          </p:cNvSpPr>
          <p:nvPr>
            <p:ph type="body" sz="quarter" idx="11"/>
          </p:nvPr>
        </p:nvSpPr>
        <p:spPr>
          <a:xfrm>
            <a:off x="297183" y="1216560"/>
            <a:ext cx="5426962" cy="3782160"/>
          </a:xfrm>
        </p:spPr>
        <p:txBody>
          <a:bodyPr/>
          <a:lstStyle/>
          <a:p>
            <a:r>
              <a:rPr lang="en-US" sz="3200" dirty="0"/>
              <a:t>Trend lines defined</a:t>
            </a:r>
          </a:p>
          <a:p>
            <a:pPr lvl="1"/>
            <a:r>
              <a:rPr lang="en-US" dirty="0"/>
              <a:t>straight line</a:t>
            </a:r>
          </a:p>
          <a:p>
            <a:pPr lvl="1"/>
            <a:r>
              <a:rPr lang="en-US" dirty="0"/>
              <a:t>best fit to the data points</a:t>
            </a:r>
          </a:p>
          <a:p>
            <a:pPr lvl="1"/>
            <a:r>
              <a:rPr lang="en-US" dirty="0"/>
              <a:t>concise summary of the data</a:t>
            </a:r>
          </a:p>
          <a:p>
            <a:r>
              <a:rPr lang="en-US" sz="3200" dirty="0"/>
              <a:t>Dimensionality </a:t>
            </a:r>
            <a:endParaRPr lang="en-US" sz="4800" dirty="0"/>
          </a:p>
        </p:txBody>
      </p:sp>
      <p:pic>
        <p:nvPicPr>
          <p:cNvPr id="5" name="Picture 4">
            <a:extLst>
              <a:ext uri="{FF2B5EF4-FFF2-40B4-BE49-F238E27FC236}">
                <a16:creationId xmlns:a16="http://schemas.microsoft.com/office/drawing/2014/main" id="{5D317548-4896-479E-AE36-94E86ACCC632}"/>
              </a:ext>
            </a:extLst>
          </p:cNvPr>
          <p:cNvPicPr/>
          <p:nvPr/>
        </p:nvPicPr>
        <p:blipFill>
          <a:blip r:embed="rId4"/>
          <a:stretch>
            <a:fillRect/>
          </a:stretch>
        </p:blipFill>
        <p:spPr>
          <a:xfrm>
            <a:off x="5577680" y="1136256"/>
            <a:ext cx="3566319" cy="3463175"/>
          </a:xfrm>
          <a:prstGeom prst="rect">
            <a:avLst/>
          </a:prstGeom>
        </p:spPr>
      </p:pic>
    </p:spTree>
    <p:custDataLst>
      <p:tags r:id="rId1"/>
    </p:custDataLst>
    <p:extLst>
      <p:ext uri="{BB962C8B-B14F-4D97-AF65-F5344CB8AC3E}">
        <p14:creationId xmlns:p14="http://schemas.microsoft.com/office/powerpoint/2010/main" val="315306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Be Careful with </a:t>
            </a:r>
            <a:r>
              <a:rPr lang="en-US" dirty="0" err="1" smtClean="0"/>
              <a:t>Trendlines</a:t>
            </a:r>
            <a:endParaRPr lang="en-US" dirty="0"/>
          </a:p>
        </p:txBody>
      </p:sp>
      <p:sp>
        <p:nvSpPr>
          <p:cNvPr id="6" name="Text Placeholder 5"/>
          <p:cNvSpPr>
            <a:spLocks noGrp="1"/>
          </p:cNvSpPr>
          <p:nvPr>
            <p:ph type="body" sz="quarter" idx="11"/>
          </p:nvPr>
        </p:nvSpPr>
        <p:spPr/>
        <p:txBody>
          <a:bodyPr/>
          <a:lstStyle/>
          <a:p>
            <a:r>
              <a:rPr lang="en-US" dirty="0" smtClean="0"/>
              <a:t>Dotted black = mean average</a:t>
            </a:r>
          </a:p>
          <a:p>
            <a:r>
              <a:rPr lang="en-US" dirty="0"/>
              <a:t>B</a:t>
            </a:r>
            <a:r>
              <a:rPr lang="en-US" dirty="0" smtClean="0"/>
              <a:t>lue </a:t>
            </a:r>
            <a:r>
              <a:rPr lang="en-US" dirty="0"/>
              <a:t>straight line </a:t>
            </a:r>
            <a:r>
              <a:rPr lang="en-US" dirty="0" smtClean="0"/>
              <a:t>=least </a:t>
            </a:r>
            <a:r>
              <a:rPr lang="en-US" dirty="0"/>
              <a:t>squared fit line</a:t>
            </a:r>
            <a:endParaRPr lang="en-US" dirty="0" smtClean="0"/>
          </a:p>
          <a:p>
            <a:r>
              <a:rPr lang="en-US" dirty="0"/>
              <a:t>G</a:t>
            </a:r>
            <a:r>
              <a:rPr lang="en-US" dirty="0" smtClean="0"/>
              <a:t>reen curve = LOESS</a:t>
            </a:r>
          </a:p>
          <a:p>
            <a:pPr lvl="1"/>
            <a:r>
              <a:rPr lang="en-US" dirty="0"/>
              <a:t>fits the data in smaller segments and creates a smooth line connecting </a:t>
            </a:r>
            <a:r>
              <a:rPr lang="en-US" dirty="0" smtClean="0"/>
              <a:t>them</a:t>
            </a:r>
          </a:p>
          <a:p>
            <a:endParaRPr lang="en-US" dirty="0" smtClean="0"/>
          </a:p>
          <a:p>
            <a:endParaRPr lang="en-US" dirty="0"/>
          </a:p>
        </p:txBody>
      </p:sp>
    </p:spTree>
    <p:custDataLst>
      <p:tags r:id="rId1"/>
    </p:custDataLst>
    <p:extLst>
      <p:ext uri="{BB962C8B-B14F-4D97-AF65-F5344CB8AC3E}">
        <p14:creationId xmlns:p14="http://schemas.microsoft.com/office/powerpoint/2010/main" val="3113045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1440" y="83820"/>
            <a:ext cx="9052560" cy="1363451"/>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If you could imagine a trend line for the plots </a:t>
            </a:r>
            <a:r>
              <a:rPr lang="en-US" dirty="0" smtClean="0">
                <a:latin typeface="Open Sans" panose="020B0606030504020204" pitchFamily="34" charset="0"/>
                <a:ea typeface="Open Sans" panose="020B0606030504020204" pitchFamily="34" charset="0"/>
                <a:cs typeface="Open Sans" panose="020B0606030504020204" pitchFamily="34" charset="0"/>
              </a:rPr>
              <a:t>so far, </a:t>
            </a:r>
            <a:r>
              <a:rPr lang="en-US" dirty="0">
                <a:latin typeface="Open Sans" panose="020B0606030504020204" pitchFamily="34" charset="0"/>
                <a:ea typeface="Open Sans" panose="020B0606030504020204" pitchFamily="34" charset="0"/>
                <a:cs typeface="Open Sans" panose="020B0606030504020204" pitchFamily="34" charset="0"/>
              </a:rPr>
              <a:t>what was the slope of them</a:t>
            </a:r>
            <a:r>
              <a:rPr lang="en-US" dirty="0" smtClean="0">
                <a:latin typeface="Open Sans" panose="020B0606030504020204" pitchFamily="34" charset="0"/>
                <a:ea typeface="Open Sans" panose="020B0606030504020204" pitchFamily="34" charset="0"/>
                <a:cs typeface="Open Sans" panose="020B0606030504020204" pitchFamily="34" charset="0"/>
              </a:rPr>
              <a: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p:cNvGrpSpPr/>
          <p:nvPr/>
        </p:nvGrpSpPr>
        <p:grpSpPr>
          <a:xfrm>
            <a:off x="0" y="1325881"/>
            <a:ext cx="9144000" cy="4389120"/>
            <a:chOff x="884110" y="1650682"/>
            <a:chExt cx="4894707" cy="2413635"/>
          </a:xfrm>
        </p:grpSpPr>
        <p:pic>
          <p:nvPicPr>
            <p:cNvPr id="5" name="Picture 4"/>
            <p:cNvPicPr/>
            <p:nvPr/>
          </p:nvPicPr>
          <p:blipFill>
            <a:blip r:embed="rId4"/>
            <a:stretch>
              <a:fillRect/>
            </a:stretch>
          </p:blipFill>
          <p:spPr>
            <a:xfrm>
              <a:off x="3365182" y="1650682"/>
              <a:ext cx="2413635" cy="2413635"/>
            </a:xfrm>
            <a:prstGeom prst="rect">
              <a:avLst/>
            </a:prstGeom>
          </p:spPr>
        </p:pic>
        <p:pic>
          <p:nvPicPr>
            <p:cNvPr id="6" name="Picture 5"/>
            <p:cNvPicPr/>
            <p:nvPr/>
          </p:nvPicPr>
          <p:blipFill>
            <a:blip r:embed="rId5"/>
            <a:stretch>
              <a:fillRect/>
            </a:stretch>
          </p:blipFill>
          <p:spPr>
            <a:xfrm>
              <a:off x="884110" y="1650682"/>
              <a:ext cx="2413635" cy="2413635"/>
            </a:xfrm>
            <a:prstGeom prst="rect">
              <a:avLst/>
            </a:prstGeom>
          </p:spPr>
        </p:pic>
      </p:grpSp>
    </p:spTree>
    <p:custDataLst>
      <p:tags r:id="rId1"/>
    </p:custDataLst>
    <p:extLst>
      <p:ext uri="{BB962C8B-B14F-4D97-AF65-F5344CB8AC3E}">
        <p14:creationId xmlns:p14="http://schemas.microsoft.com/office/powerpoint/2010/main" val="266563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Trendlines</a:t>
            </a:r>
            <a:r>
              <a:rPr lang="en-US" dirty="0" smtClean="0"/>
              <a:t> Demonstration</a:t>
            </a:r>
            <a:endParaRPr lang="en-US" dirty="0"/>
          </a:p>
        </p:txBody>
      </p:sp>
      <p:sp>
        <p:nvSpPr>
          <p:cNvPr id="3" name="Text Placeholder 2"/>
          <p:cNvSpPr>
            <a:spLocks noGrp="1"/>
          </p:cNvSpPr>
          <p:nvPr>
            <p:ph type="body" sz="quarter" idx="11"/>
          </p:nvPr>
        </p:nvSpPr>
        <p:spPr>
          <a:xfrm>
            <a:off x="297182" y="1216560"/>
            <a:ext cx="8558335" cy="4242408"/>
          </a:xfrm>
        </p:spPr>
        <p:txBody>
          <a:bodyPr/>
          <a:lstStyle/>
          <a:p>
            <a:r>
              <a:rPr lang="en-US" b="1" dirty="0" err="1" smtClean="0">
                <a:latin typeface="Courier New" panose="02070309020205020404" pitchFamily="49" charset="0"/>
                <a:cs typeface="Courier New" panose="02070309020205020404" pitchFamily="49" charset="0"/>
              </a:rPr>
              <a:t>geom_smooth</a:t>
            </a:r>
            <a:r>
              <a:rPr lang="en-US" b="1" dirty="0" smtClean="0">
                <a:latin typeface="Courier New" panose="02070309020205020404" pitchFamily="49" charset="0"/>
                <a:cs typeface="Courier New" panose="02070309020205020404" pitchFamily="49" charset="0"/>
              </a:rPr>
              <a:t>() </a:t>
            </a:r>
          </a:p>
          <a:p>
            <a:pPr lvl="1"/>
            <a:r>
              <a:rPr lang="en-US" dirty="0" smtClean="0"/>
              <a:t>using method </a:t>
            </a:r>
            <a:r>
              <a:rPr lang="en-US" b="1" dirty="0" smtClean="0">
                <a:latin typeface="Courier New" panose="02070309020205020404" pitchFamily="49" charset="0"/>
                <a:cs typeface="Courier New" panose="02070309020205020404" pitchFamily="49" charset="0"/>
              </a:rPr>
              <a:t>loess</a:t>
            </a:r>
          </a:p>
          <a:p>
            <a:pPr lvl="1"/>
            <a:r>
              <a:rPr lang="en-US" dirty="0" smtClean="0"/>
              <a:t>With </a:t>
            </a:r>
            <a:r>
              <a:rPr lang="en-US" b="1" dirty="0" smtClean="0">
                <a:latin typeface="Courier New" panose="02070309020205020404" pitchFamily="49" charset="0"/>
                <a:cs typeface="Courier New" panose="02070309020205020404" pitchFamily="49" charset="0"/>
              </a:rPr>
              <a:t>lm</a:t>
            </a:r>
            <a:r>
              <a:rPr lang="en-US" dirty="0" smtClean="0"/>
              <a:t> parameter</a:t>
            </a:r>
          </a:p>
          <a:p>
            <a:pPr lvl="1"/>
            <a:r>
              <a:rPr lang="en-US" dirty="0" smtClean="0"/>
              <a:t>Without confidence interval </a:t>
            </a:r>
            <a:r>
              <a:rPr lang="en-US" b="1" dirty="0" smtClean="0">
                <a:latin typeface="Courier New" panose="02070309020205020404" pitchFamily="49" charset="0"/>
                <a:cs typeface="Courier New" panose="02070309020205020404" pitchFamily="49" charset="0"/>
              </a:rPr>
              <a:t>se</a:t>
            </a:r>
          </a:p>
          <a:p>
            <a:pPr lvl="1"/>
            <a:r>
              <a:rPr lang="en-US" dirty="0" smtClean="0"/>
              <a:t>With </a:t>
            </a:r>
            <a:r>
              <a:rPr lang="en-US" b="1" dirty="0" err="1" smtClean="0">
                <a:latin typeface="Courier New" panose="02070309020205020404" pitchFamily="49" charset="0"/>
                <a:cs typeface="Courier New" panose="02070309020205020404" pitchFamily="49" charset="0"/>
              </a:rPr>
              <a:t>geom_point</a:t>
            </a:r>
            <a:r>
              <a:rPr lang="en-US" b="1" dirty="0">
                <a:latin typeface="Courier New" panose="02070309020205020404" pitchFamily="49" charset="0"/>
                <a:cs typeface="Courier New" panose="02070309020205020404" pitchFamily="49" charset="0"/>
              </a:rPr>
              <a:t>()</a:t>
            </a:r>
          </a:p>
          <a:p>
            <a:pPr lvl="1"/>
            <a:r>
              <a:rPr lang="en-US" b="1" dirty="0" smtClean="0">
                <a:latin typeface="Courier New" panose="02070309020205020404" pitchFamily="49" charset="0"/>
                <a:cs typeface="Courier New" panose="02070309020205020404" pitchFamily="49" charset="0"/>
              </a:rPr>
              <a:t>mapping()</a:t>
            </a:r>
            <a:r>
              <a:rPr lang="en-US" dirty="0" smtClean="0"/>
              <a:t>in </a:t>
            </a:r>
            <a:r>
              <a:rPr lang="en-US" b="1" dirty="0" err="1" smtClean="0">
                <a:latin typeface="Courier New" panose="02070309020205020404" pitchFamily="49" charset="0"/>
                <a:cs typeface="Courier New" panose="02070309020205020404" pitchFamily="49" charset="0"/>
              </a:rPr>
              <a:t>ggplot</a:t>
            </a:r>
            <a:endParaRPr lang="en-US" b="1" dirty="0" smtClean="0">
              <a:latin typeface="Courier New" panose="02070309020205020404" pitchFamily="49" charset="0"/>
              <a:cs typeface="Courier New" panose="02070309020205020404" pitchFamily="49" charset="0"/>
            </a:endParaRPr>
          </a:p>
          <a:p>
            <a:endParaRPr lang="en-US" dirty="0"/>
          </a:p>
        </p:txBody>
      </p:sp>
    </p:spTree>
    <p:custDataLst>
      <p:tags r:id="rId1"/>
    </p:custDataLst>
    <p:extLst>
      <p:ext uri="{BB962C8B-B14F-4D97-AF65-F5344CB8AC3E}">
        <p14:creationId xmlns:p14="http://schemas.microsoft.com/office/powerpoint/2010/main" val="83165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Algorithms</a:t>
            </a:r>
          </a:p>
        </p:txBody>
      </p:sp>
      <p:sp>
        <p:nvSpPr>
          <p:cNvPr id="3" name="Text Placeholder 2"/>
          <p:cNvSpPr>
            <a:spLocks noGrp="1"/>
          </p:cNvSpPr>
          <p:nvPr>
            <p:ph type="body" sz="quarter" idx="11"/>
          </p:nvPr>
        </p:nvSpPr>
        <p:spPr>
          <a:xfrm>
            <a:off x="297183" y="1216560"/>
            <a:ext cx="5253226" cy="3782160"/>
          </a:xfrm>
        </p:spPr>
        <p:txBody>
          <a:bodyPr/>
          <a:lstStyle/>
          <a:p>
            <a:pPr marL="342900" indent="-342900">
              <a:buFont typeface="Arial" panose="020B0604020202020204" pitchFamily="34" charset="0"/>
              <a:buChar char="•"/>
            </a:pPr>
            <a:r>
              <a:rPr lang="en-US" sz="3200" dirty="0"/>
              <a:t>least squared regression</a:t>
            </a:r>
          </a:p>
          <a:p>
            <a:pPr marL="342900" indent="-342900">
              <a:buFont typeface="Arial" panose="020B0604020202020204" pitchFamily="34" charset="0"/>
              <a:buChar char="•"/>
            </a:pPr>
            <a:r>
              <a:rPr lang="en-US" sz="3200" dirty="0"/>
              <a:t>LOESS (local regression)</a:t>
            </a:r>
          </a:p>
          <a:p>
            <a:pPr marL="342900" indent="-342900">
              <a:buFont typeface="Arial" panose="020B0604020202020204" pitchFamily="34" charset="0"/>
              <a:buChar char="•"/>
            </a:pPr>
            <a:r>
              <a:rPr lang="en-US" sz="3200" dirty="0"/>
              <a:t>mean( )</a:t>
            </a:r>
          </a:p>
          <a:p>
            <a:pPr marL="342900" indent="-342900">
              <a:buFont typeface="Arial" panose="020B0604020202020204" pitchFamily="34" charset="0"/>
              <a:buChar char="•"/>
            </a:pPr>
            <a:r>
              <a:rPr lang="en-US" sz="3200" dirty="0"/>
              <a:t>moving average</a:t>
            </a:r>
          </a:p>
          <a:p>
            <a:pPr marL="342900" indent="-342900">
              <a:buFont typeface="Arial" panose="020B0604020202020204" pitchFamily="34" charset="0"/>
              <a:buChar char="•"/>
            </a:pPr>
            <a:r>
              <a:rPr lang="en-US" sz="3200" dirty="0"/>
              <a:t>function (polynomial, exponential, log)</a:t>
            </a:r>
          </a:p>
        </p:txBody>
      </p:sp>
      <p:pic>
        <p:nvPicPr>
          <p:cNvPr id="5" name="Picture 4">
            <a:extLst>
              <a:ext uri="{FF2B5EF4-FFF2-40B4-BE49-F238E27FC236}">
                <a16:creationId xmlns:a16="http://schemas.microsoft.com/office/drawing/2014/main" id="{6027A668-FE0F-499B-90FB-16B6B6ECD465}"/>
              </a:ext>
            </a:extLst>
          </p:cNvPr>
          <p:cNvPicPr/>
          <p:nvPr/>
        </p:nvPicPr>
        <p:blipFill>
          <a:blip r:embed="rId4"/>
          <a:stretch>
            <a:fillRect/>
          </a:stretch>
        </p:blipFill>
        <p:spPr>
          <a:xfrm>
            <a:off x="5550408" y="0"/>
            <a:ext cx="3593591" cy="5788152"/>
          </a:xfrm>
          <a:prstGeom prst="rect">
            <a:avLst/>
          </a:prstGeom>
        </p:spPr>
      </p:pic>
    </p:spTree>
    <p:custDataLst>
      <p:tags r:id="rId1"/>
    </p:custDataLst>
    <p:extLst>
      <p:ext uri="{BB962C8B-B14F-4D97-AF65-F5344CB8AC3E}">
        <p14:creationId xmlns:p14="http://schemas.microsoft.com/office/powerpoint/2010/main" val="147773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Summary</a:t>
            </a:r>
            <a:endParaRPr lang="en-US" dirty="0"/>
          </a:p>
        </p:txBody>
      </p:sp>
      <p:sp>
        <p:nvSpPr>
          <p:cNvPr id="3" name="Text Placeholder 2"/>
          <p:cNvSpPr>
            <a:spLocks noGrp="1"/>
          </p:cNvSpPr>
          <p:nvPr>
            <p:ph type="body" sz="quarter" idx="11"/>
          </p:nvPr>
        </p:nvSpPr>
        <p:spPr/>
        <p:txBody>
          <a:bodyPr/>
          <a:lstStyle/>
          <a:p>
            <a:r>
              <a:rPr lang="en-US" dirty="0" smtClean="0"/>
              <a:t>Use the built in R help: ?</a:t>
            </a:r>
          </a:p>
          <a:p>
            <a:r>
              <a:rPr lang="en-US" dirty="0" smtClean="0"/>
              <a:t>Glimpse the data for </a:t>
            </a:r>
          </a:p>
          <a:p>
            <a:r>
              <a:rPr lang="en-US" dirty="0" smtClean="0"/>
              <a:t>Using </a:t>
            </a:r>
            <a:r>
              <a:rPr lang="en-US" dirty="0" err="1" smtClean="0"/>
              <a:t>ggplot</a:t>
            </a:r>
            <a:r>
              <a:rPr lang="en-US" dirty="0" smtClean="0"/>
              <a:t> can create best-fit lines</a:t>
            </a:r>
          </a:p>
          <a:p>
            <a:pPr lvl="1"/>
            <a:r>
              <a:rPr lang="en-US" dirty="0" err="1"/>
              <a:t>g</a:t>
            </a:r>
            <a:r>
              <a:rPr lang="en-US" dirty="0" err="1" smtClean="0"/>
              <a:t>eom_smooth</a:t>
            </a:r>
            <a:endParaRPr lang="en-US" dirty="0" smtClean="0"/>
          </a:p>
          <a:p>
            <a:pPr lvl="1"/>
            <a:r>
              <a:rPr lang="en-US" dirty="0" smtClean="0"/>
              <a:t>Loess</a:t>
            </a:r>
          </a:p>
          <a:p>
            <a:r>
              <a:rPr lang="en-US" dirty="0" smtClean="0"/>
              <a:t>In excel use , </a:t>
            </a:r>
            <a:r>
              <a:rPr lang="en-US" dirty="0" err="1" smtClean="0"/>
              <a:t>Trendline</a:t>
            </a:r>
            <a:r>
              <a:rPr lang="en-US" dirty="0" smtClean="0"/>
              <a:t> Options</a:t>
            </a:r>
            <a:endParaRPr lang="en-US" dirty="0"/>
          </a:p>
        </p:txBody>
      </p:sp>
    </p:spTree>
    <p:custDataLst>
      <p:tags r:id="rId1"/>
    </p:custDataLst>
    <p:extLst>
      <p:ext uri="{BB962C8B-B14F-4D97-AF65-F5344CB8AC3E}">
        <p14:creationId xmlns:p14="http://schemas.microsoft.com/office/powerpoint/2010/main" val="5871072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ARTICULATE_SLIDE_THUMBNAIL_REFRESH" val="1"/>
  <p:tag name="ARTICULATE_PROJECT_OPEN" val="0"/>
  <p:tag name="ARTICULATE_SLIDE_COUNT" val="20"/>
  <p:tag name="MMPROD_UIDATA" val="&lt;database version=&quot;11.0&quot;&gt;&lt;object type=&quot;1&quot; unique_id=&quot;10001&quot;&gt;&lt;object type=&quot;2&quot; unique_id=&quot;10757&quot;&gt;&lt;object type=&quot;3&quot; unique_id=&quot;10758&quot;&gt;&lt;property id=&quot;20148&quot; value=&quot;5&quot;/&gt;&lt;property id=&quot;20300&quot; value=&quot;Slide 1&quot;/&gt;&lt;property id=&quot;20307&quot; value=&quot;259&quot;/&gt;&lt;/object&gt;&lt;object type=&quot;3&quot; unique_id=&quot;10759&quot;&gt;&lt;property id=&quot;20148&quot; value=&quot;5&quot;/&gt;&lt;property id=&quot;20300&quot; value=&quot;Slide 2&quot;/&gt;&lt;property id=&quot;20307&quot; value=&quot;257&quot;/&gt;&lt;/object&gt;&lt;object type=&quot;3&quot; unique_id=&quot;10760&quot;&gt;&lt;property id=&quot;20148&quot; value=&quot;5&quot;/&gt;&lt;property id=&quot;20300&quot; value=&quot;Slide 3&quot;/&gt;&lt;property id=&quot;20307&quot; value=&quot;273&quot;/&gt;&lt;/object&gt;&lt;object type=&quot;3&quot; unique_id=&quot;17265&quot;&gt;&lt;property id=&quot;20148&quot; value=&quot;5&quot;/&gt;&lt;property id=&quot;20300&quot; value=&quot;Slide 4&quot;/&gt;&lt;property id=&quot;20307&quot; value=&quot;278&quot;/&gt;&lt;/object&gt;&lt;object type=&quot;3&quot; unique_id=&quot;17273&quot;&gt;&lt;property id=&quot;20148&quot; value=&quot;5&quot;/&gt;&lt;property id=&quot;20300&quot; value=&quot;Slide 5&quot;/&gt;&lt;property id=&quot;20307&quot; value=&quot;285&quot;/&gt;&lt;/object&gt;&lt;object type=&quot;3&quot; unique_id=&quot;17274&quot;&gt;&lt;property id=&quot;20148&quot; value=&quot;5&quot;/&gt;&lt;property id=&quot;20300&quot; value=&quot;Slide 6&quot;/&gt;&lt;property id=&quot;20307&quot; value=&quot;274&quot;/&gt;&lt;/object&gt;&lt;object type=&quot;3&quot; unique_id=&quot;17275&quot;&gt;&lt;property id=&quot;20148&quot; value=&quot;5&quot;/&gt;&lt;property id=&quot;20300&quot; value=&quot;Slide 7&quot;/&gt;&lt;property id=&quot;20307&quot; value=&quot;275&quot;/&gt;&lt;/object&gt;&lt;object type=&quot;3&quot; unique_id=&quot;17276&quot;&gt;&lt;property id=&quot;20148&quot; value=&quot;5&quot;/&gt;&lt;property id=&quot;20300&quot; value=&quot;Slide 8&quot;/&gt;&lt;property id=&quot;20307&quot; value=&quot;276&quot;/&gt;&lt;/object&gt;&lt;object type=&quot;3&quot; unique_id=&quot;17279&quot;&gt;&lt;property id=&quot;20148&quot; value=&quot;5&quot;/&gt;&lt;property id=&quot;20300&quot; value=&quot;Slide 9&quot;/&gt;&lt;property id=&quot;20307&quot; value=&quot;289&quot;/&gt;&lt;/object&gt;&lt;object type=&quot;3&quot; unique_id=&quot;17280&quot;&gt;&lt;property id=&quot;20148&quot; value=&quot;5&quot;/&gt;&lt;property id=&quot;20300&quot; value=&quot;Slide 10&quot;/&gt;&lt;property id=&quot;20307&quot; value=&quot;290&quot;/&gt;&lt;/object&gt;&lt;object type=&quot;3&quot; unique_id=&quot;17281&quot;&gt;&lt;property id=&quot;20148&quot; value=&quot;5&quot;/&gt;&lt;property id=&quot;20300&quot; value=&quot;Slide 11&quot;/&gt;&lt;property id=&quot;20307&quot; value=&quot;277&quot;/&gt;&lt;/object&gt;&lt;object type=&quot;3&quot; unique_id=&quot;17370&quot;&gt;&lt;property id=&quot;20148&quot; value=&quot;5&quot;/&gt;&lt;property id=&quot;20300&quot; value=&quot;Slide 12&quot;/&gt;&lt;property id=&quot;20307&quot; value=&quot;291&quot;/&gt;&lt;/object&gt;&lt;/object&gt;&lt;object type=&quot;8&quot; unique_id=&quot;10765&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A-Data Analytics">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A-Data Analytics" id="{4CD897B8-E36F-497B-8C86-FEB9CAAD40D4}" vid="{2A21403E-3854-4E9E-826D-785B09B5C23D}"/>
    </a:ext>
  </a:extLst>
</a:theme>
</file>

<file path=ppt/theme/theme2.xml><?xml version="1.0" encoding="utf-8"?>
<a:theme xmlns:a="http://schemas.openxmlformats.org/drawingml/2006/main" name="PCE-Grey">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UW Gold">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UW Purpl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1127</TotalTime>
  <Words>781</Words>
  <Application>Microsoft Office PowerPoint</Application>
  <PresentationFormat>On-screen Show (16:10)</PresentationFormat>
  <Paragraphs>52</Paragraphs>
  <Slides>7</Slides>
  <Notes>6</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7</vt:i4>
      </vt:variant>
    </vt:vector>
  </HeadingPairs>
  <TitlesOfParts>
    <vt:vector size="19" baseType="lpstr">
      <vt:lpstr>Arial</vt:lpstr>
      <vt:lpstr>Calibri</vt:lpstr>
      <vt:lpstr>Courier New</vt:lpstr>
      <vt:lpstr>Encode Sans Normal Black</vt:lpstr>
      <vt:lpstr>Lucida Grande</vt:lpstr>
      <vt:lpstr>Open Sans</vt:lpstr>
      <vt:lpstr>Open Sans Light</vt:lpstr>
      <vt:lpstr>Uni Sans Regular</vt:lpstr>
      <vt:lpstr>CA-Data Analytics</vt:lpstr>
      <vt:lpstr>PCE-Grey</vt:lpstr>
      <vt:lpstr>UW Gold</vt:lpstr>
      <vt:lpstr>UW Purple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Data Analysis Essentials</dc:creator>
  <cp:lastModifiedBy>Kris Freeman</cp:lastModifiedBy>
  <cp:revision>59</cp:revision>
  <dcterms:created xsi:type="dcterms:W3CDTF">2014-10-14T00:51:43Z</dcterms:created>
  <dcterms:modified xsi:type="dcterms:W3CDTF">2018-11-30T19:27:25Z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gregwe@microsoft.com</vt:lpwstr>
  </property>
  <property fmtid="{D5CDD505-2E9C-101B-9397-08002B2CF9AE}" pid="6" name="MSIP_Label_f42aa342-8706-4288-bd11-ebb85995028c_SetDate">
    <vt:lpwstr>2017-09-19T23:18:14.9523694-07:00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ArticulateGUID">
    <vt:lpwstr>3BAA5543-19AC-4D2F-B166-225542AEC0F2</vt:lpwstr>
  </property>
  <property fmtid="{D5CDD505-2E9C-101B-9397-08002B2CF9AE}" pid="12" name="ArticulatePath">
    <vt:lpwstr>2-6 - Learning Requires Practice</vt:lpwstr>
  </property>
</Properties>
</file>