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5.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2" r:id="rId2"/>
    <p:sldMasterId id="2147483688" r:id="rId3"/>
    <p:sldMasterId id="2147483691" r:id="rId4"/>
  </p:sldMasterIdLst>
  <p:notesMasterIdLst>
    <p:notesMasterId r:id="rId20"/>
  </p:notesMasterIdLst>
  <p:sldIdLst>
    <p:sldId id="259" r:id="rId5"/>
    <p:sldId id="257" r:id="rId6"/>
    <p:sldId id="273" r:id="rId7"/>
    <p:sldId id="274" r:id="rId8"/>
    <p:sldId id="279" r:id="rId9"/>
    <p:sldId id="275" r:id="rId10"/>
    <p:sldId id="283" r:id="rId11"/>
    <p:sldId id="280" r:id="rId12"/>
    <p:sldId id="281" r:id="rId13"/>
    <p:sldId id="282" r:id="rId14"/>
    <p:sldId id="276" r:id="rId15"/>
    <p:sldId id="277" r:id="rId16"/>
    <p:sldId id="278" r:id="rId17"/>
    <p:sldId id="285" r:id="rId18"/>
    <p:sldId id="288" r:id="rId19"/>
  </p:sldIdLst>
  <p:sldSz cx="9144000" cy="5715000" type="screen16x1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ical Variables" id="{CDB8B04B-AA3D-400D-9ED0-11B652960B26}">
          <p14:sldIdLst>
            <p14:sldId id="259"/>
            <p14:sldId id="257"/>
            <p14:sldId id="273"/>
            <p14:sldId id="274"/>
            <p14:sldId id="279"/>
            <p14:sldId id="275"/>
            <p14:sldId id="283"/>
            <p14:sldId id="280"/>
            <p14:sldId id="281"/>
            <p14:sldId id="282"/>
            <p14:sldId id="276"/>
            <p14:sldId id="277"/>
          </p14:sldIdLst>
        </p14:section>
        <p14:section name="Overplotting" id="{00B6EFDA-7005-4ACF-86FF-937C779F9432}">
          <p14:sldIdLst>
            <p14:sldId id="278"/>
            <p14:sldId id="285"/>
          </p14:sldIdLst>
        </p14:section>
        <p14:section name="Scatterplots with Categorical Variables" id="{5EEC58A6-BF90-4DE9-83D1-18F5578F7179}">
          <p14:sldIdLst>
            <p14:sldId id="288"/>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03" autoAdjust="0"/>
  </p:normalViewPr>
  <p:slideViewPr>
    <p:cSldViewPr snapToGrid="0" snapToObjects="1" showGuides="1">
      <p:cViewPr varScale="1">
        <p:scale>
          <a:sx n="94" d="100"/>
          <a:sy n="94" d="100"/>
        </p:scale>
        <p:origin x="942" y="102"/>
      </p:cViewPr>
      <p:guideLst>
        <p:guide orient="horz" pos="1758"/>
        <p:guide pos="3448"/>
      </p:guideLst>
    </p:cSldViewPr>
  </p:slideViewPr>
  <p:notesTextViewPr>
    <p:cViewPr>
      <p:scale>
        <a:sx n="100" d="100"/>
        <a:sy n="100" d="100"/>
      </p:scale>
      <p:origin x="0" y="0"/>
    </p:cViewPr>
  </p:notesTextViewPr>
  <p:sorterViewPr>
    <p:cViewPr varScale="1">
      <p:scale>
        <a:sx n="100" d="100"/>
        <a:sy n="100" d="100"/>
      </p:scale>
      <p:origin x="0" y="-4161"/>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11/30/2018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Level_of_measurem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ategorical_variab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ontinuous_and_discrete_variab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Level_of_measure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Level_of_measur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evel_of_measur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Level_of_measure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incorporate using categorical variables for visual data analysis.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age is also a</a:t>
            </a:r>
            <a:r>
              <a:rPr lang="en-US" sz="1200" u="sng" kern="1200" dirty="0">
                <a:solidFill>
                  <a:schemeClr val="tx1"/>
                </a:solidFill>
                <a:effectLst/>
                <a:latin typeface="+mn-lt"/>
                <a:ea typeface="+mn-ea"/>
                <a:cs typeface="+mn-cs"/>
                <a:hlinkClick r:id="rId3"/>
              </a:rPr>
              <a:t> scale of measurement</a:t>
            </a:r>
            <a:r>
              <a:rPr lang="en-US" sz="1200" kern="1200" dirty="0">
                <a:solidFill>
                  <a:schemeClr val="tx1"/>
                </a:solidFill>
                <a:effectLst/>
                <a:latin typeface="+mn-lt"/>
                <a:ea typeface="+mn-ea"/>
                <a:cs typeface="+mn-cs"/>
              </a:rPr>
              <a:t>. People get most confused when a variable is discrete and a level of measurement higher than nominal. Level or scale of measurement is based upon the intrinsic properties of the measurement. There are four levels, nominal, ordinal, interval, and ratio. Different math functions are valid for each scale, and the higher scale is a superset of all of the scales below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Nominal scale means that you can use it for classification. When someone mentions categorical, they often mean nominal. Examples are: gender, nationality, ethnicity, language, and genre.</a:t>
            </a:r>
          </a:p>
          <a:p>
            <a:r>
              <a:rPr lang="en-US" sz="1200" kern="1200" dirty="0">
                <a:solidFill>
                  <a:schemeClr val="tx1"/>
                </a:solidFill>
                <a:effectLst/>
                <a:latin typeface="+mn-lt"/>
                <a:ea typeface="+mn-ea"/>
                <a:cs typeface="+mn-cs"/>
              </a:rPr>
              <a:t>Ordinal scale can be sorted or ranked. An example is survey opinions from completely agree, to somewhat agree…down to completely disagree.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Interval scale includes the difference between items. Examples are Fahrenheit and Celsius, and human calendar dates. The reason I didn’t simply say temperature and date is because of the final and highest scale, Ratio scale.</a:t>
            </a:r>
          </a:p>
          <a:p>
            <a:r>
              <a:rPr lang="en-US" sz="1200" kern="1200" dirty="0">
                <a:solidFill>
                  <a:schemeClr val="tx1"/>
                </a:solidFill>
                <a:effectLst/>
                <a:latin typeface="+mn-lt"/>
                <a:ea typeface="+mn-ea"/>
                <a:cs typeface="+mn-cs"/>
              </a:rPr>
              <a:t>Ratio scale has a non-arbitrary zero point making temperature in Kelvin a ratio scale, with 0 being absolute zero. Other examples of ratio scale are mass, length, and duration.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10</a:t>
            </a:fld>
            <a:endParaRPr lang="en-US"/>
          </a:p>
        </p:txBody>
      </p:sp>
    </p:spTree>
    <p:extLst>
      <p:ext uri="{BB962C8B-B14F-4D97-AF65-F5344CB8AC3E}">
        <p14:creationId xmlns:p14="http://schemas.microsoft.com/office/powerpoint/2010/main" val="2757413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we will cover statistics is pretty good detail in this course, these scales of measurement and whether something is categorical or continuous or discrete is often more academic than analytical</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is quite important that we will cover in this course is turning variables into categorical variables and moving variables down on the measurement scale to ordinal as a way of dealing with data that is outside a typical range, popularly called outliers.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11</a:t>
            </a:fld>
            <a:endParaRPr lang="en-US"/>
          </a:p>
        </p:txBody>
      </p:sp>
    </p:spTree>
    <p:extLst>
      <p:ext uri="{BB962C8B-B14F-4D97-AF65-F5344CB8AC3E}">
        <p14:creationId xmlns:p14="http://schemas.microsoft.com/office/powerpoint/2010/main" val="295348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take another look at engine cylinders.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treat cylinders as a categorical variable meaning that we should be using it to separate or group the data as opposed to being a part of the trend line. Also, notice the highway miles per gallon values. The dots are all equally spaced. They have been discretized. Is discretized actually a word?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a:t>
            </a:r>
            <a:r>
              <a:rPr lang="en-US" sz="1200" kern="1200" dirty="0">
                <a:solidFill>
                  <a:schemeClr val="tx1"/>
                </a:solidFill>
                <a:effectLst/>
                <a:latin typeface="+mn-lt"/>
                <a:ea typeface="+mn-ea"/>
                <a:cs typeface="+mn-cs"/>
              </a:rPr>
              <a:t>have been rounded to integer whole number values. That probably doesn’t matter much, and I don’t really care about the continuous vs discrete debate, but I am worried about one thing. Could there be more points than the ones I am actually seeing because they are plotted on top of each other? That will affect my interpretation of the chart. For example, I thought there were only two 5-cylinder vehicles, but that might not be the case. We need to be very careful with variables that take on *limited* values when using graphical data analysis.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problem is called </a:t>
            </a:r>
            <a:r>
              <a:rPr lang="en-US" sz="1200" kern="1200" dirty="0" err="1">
                <a:solidFill>
                  <a:schemeClr val="tx1"/>
                </a:solidFill>
                <a:effectLst/>
                <a:latin typeface="+mn-lt"/>
                <a:ea typeface="+mn-ea"/>
                <a:cs typeface="+mn-cs"/>
              </a:rPr>
              <a:t>overplotting</a:t>
            </a:r>
            <a:r>
              <a:rPr lang="en-US" sz="1200" kern="1200" dirty="0">
                <a:solidFill>
                  <a:schemeClr val="tx1"/>
                </a:solidFill>
                <a:effectLst/>
                <a:latin typeface="+mn-lt"/>
                <a:ea typeface="+mn-ea"/>
                <a:cs typeface="+mn-cs"/>
              </a:rPr>
              <a:t>. There are two ways that come to mind helping solve 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to find a way to move the dots around a little bit, nudging each point a small random amount so they are not plotted exactly on top of one another. </a:t>
            </a:r>
          </a:p>
          <a:p>
            <a:r>
              <a:rPr lang="en-US" sz="1200" kern="1200" dirty="0">
                <a:solidFill>
                  <a:schemeClr val="tx1"/>
                </a:solidFill>
                <a:effectLst/>
                <a:latin typeface="+mn-lt"/>
                <a:ea typeface="+mn-ea"/>
                <a:cs typeface="+mn-cs"/>
              </a:rPr>
              <a:t>The second is to make the dots a little bit see through so if one is plotted on top of another, you might be able to see it.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12</a:t>
            </a:fld>
            <a:endParaRPr lang="en-US"/>
          </a:p>
        </p:txBody>
      </p:sp>
    </p:spTree>
    <p:extLst>
      <p:ext uri="{BB962C8B-B14F-4D97-AF65-F5344CB8AC3E}">
        <p14:creationId xmlns:p14="http://schemas.microsoft.com/office/powerpoint/2010/main" val="2500955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Could </a:t>
            </a:r>
            <a:r>
              <a:rPr lang="en-US" sz="1200" kern="1200" dirty="0">
                <a:solidFill>
                  <a:schemeClr val="tx1"/>
                </a:solidFill>
                <a:effectLst/>
                <a:latin typeface="+mn-lt"/>
                <a:ea typeface="+mn-ea"/>
                <a:cs typeface="+mn-cs"/>
              </a:rPr>
              <a:t>there be more points than the ones I am actually seeing because they are plotted on top of each other? That will affect my interpretation of the chart. For example, I thought there were only two 5-cylinder vehicles, but that might not be the case. We need to be very careful with variables that take on *limited* values when using graphical data analysis.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problem is called </a:t>
            </a:r>
            <a:r>
              <a:rPr lang="en-US" sz="1200" kern="1200" dirty="0" err="1">
                <a:solidFill>
                  <a:schemeClr val="tx1"/>
                </a:solidFill>
                <a:effectLst/>
                <a:latin typeface="+mn-lt"/>
                <a:ea typeface="+mn-ea"/>
                <a:cs typeface="+mn-cs"/>
              </a:rPr>
              <a:t>overplotting</a:t>
            </a:r>
            <a:r>
              <a:rPr lang="en-US" sz="1200" kern="1200" dirty="0">
                <a:solidFill>
                  <a:schemeClr val="tx1"/>
                </a:solidFill>
                <a:effectLst/>
                <a:latin typeface="+mn-lt"/>
                <a:ea typeface="+mn-ea"/>
                <a:cs typeface="+mn-cs"/>
              </a:rPr>
              <a:t>. There are two ways that come to mind helping solve 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to find a way to move the dots around a little bit, nudging each point a small random amount so they are not plotted exactly on top of one another. </a:t>
            </a:r>
          </a:p>
          <a:p>
            <a:r>
              <a:rPr lang="en-US" sz="1200" kern="1200" dirty="0">
                <a:solidFill>
                  <a:schemeClr val="tx1"/>
                </a:solidFill>
                <a:effectLst/>
                <a:latin typeface="+mn-lt"/>
                <a:ea typeface="+mn-ea"/>
                <a:cs typeface="+mn-cs"/>
              </a:rPr>
              <a:t>The second is to make the dots a little bit see through so if one is plotted on top of another, you might be able to see it.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14</a:t>
            </a:fld>
            <a:endParaRPr lang="en-US"/>
          </a:p>
        </p:txBody>
      </p:sp>
    </p:spTree>
    <p:extLst>
      <p:ext uri="{BB962C8B-B14F-4D97-AF65-F5344CB8AC3E}">
        <p14:creationId xmlns:p14="http://schemas.microsoft.com/office/powerpoint/2010/main" val="55293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can see in the plot of the number of engine cylinders, this variable is different than the others we explored so far. This is because this variable is considered a</a:t>
            </a:r>
            <a:r>
              <a:rPr lang="en-US" sz="1200" u="sng" kern="1200" dirty="0">
                <a:solidFill>
                  <a:schemeClr val="tx1"/>
                </a:solidFill>
                <a:effectLst/>
                <a:latin typeface="+mn-lt"/>
                <a:ea typeface="+mn-ea"/>
                <a:cs typeface="+mn-cs"/>
                <a:hlinkClick r:id="rId3"/>
              </a:rPr>
              <a:t> categorical variable</a:t>
            </a:r>
            <a:r>
              <a:rPr lang="en-US" sz="1200" kern="1200" dirty="0">
                <a:solidFill>
                  <a:schemeClr val="tx1"/>
                </a:solidFill>
                <a:effectLst/>
                <a:latin typeface="+mn-lt"/>
                <a:ea typeface="+mn-ea"/>
                <a:cs typeface="+mn-cs"/>
              </a:rPr>
              <a:t>. A categorical variable is a variable that can take on one of a limited, and usually fixed, number of possible values. In this case the number of cylinders of an engine has to be an integer. You cannot have ½ of a cylinder. And in practice, there are some common engine designs limiting the number of cylinders to 4, 6, and 8. Sure I see a few outliers of 5 and I saw some exotic vehicles with 10 and 12 cylinders, but even including these, it still meets the definition of ‘a limited and usually fixed’ number of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Doesn’t categorical mean it is categorizing something like Male-Female, Red-White-and-Blue,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Yes! Definitely. Things that don’t naturally have numbers are likely categorical…even if we give them numbers in the database.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even things that do have number like cylinders, could be considered categorical. It is more about what you want to do with the variable that helps to determine whether you “consider it” categorical.</a:t>
            </a:r>
          </a:p>
          <a:p>
            <a:r>
              <a:rPr lang="en-US" sz="1200" kern="1200" dirty="0">
                <a:solidFill>
                  <a:schemeClr val="tx1"/>
                </a:solidFill>
                <a:effectLst/>
                <a:latin typeface="+mn-lt"/>
                <a:ea typeface="+mn-ea"/>
                <a:cs typeface="+mn-cs"/>
              </a:rPr>
              <a:t>Take age, for example.  Let’s say it was captured in years as in the age in years in a user profile. It does take on a limited, and usually fixed number of possible values. I’ll say 0 to 120. Clearly it is categorical. But wait, did I *make* it categorical by the way I captured the data? By capturing years, I limited the values to 121 as whole numbers. What if I changed it to months? What if I had the exact birth date and calculated their current age with the precision of a second, or a millisecond. Now the numbers are not very limited anymore. So maybe age is non-categorical.</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172199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opposite of categorical is often called continuous. A</a:t>
            </a:r>
            <a:r>
              <a:rPr lang="en-US" sz="1200" u="sng" kern="1200" dirty="0">
                <a:solidFill>
                  <a:schemeClr val="tx1"/>
                </a:solidFill>
                <a:effectLst/>
                <a:latin typeface="+mn-lt"/>
                <a:ea typeface="+mn-ea"/>
                <a:cs typeface="+mn-cs"/>
                <a:hlinkClick r:id="rId3"/>
              </a:rPr>
              <a:t> continuous variable</a:t>
            </a:r>
            <a:r>
              <a:rPr lang="en-US" sz="1200" kern="1200" dirty="0">
                <a:solidFill>
                  <a:schemeClr val="tx1"/>
                </a:solidFill>
                <a:effectLst/>
                <a:latin typeface="+mn-lt"/>
                <a:ea typeface="+mn-ea"/>
                <a:cs typeface="+mn-cs"/>
              </a:rPr>
              <a:t> is one that is free to take on any value. Think floating point decimal numbers…a ‘real’ number. However, I tend to use non-categorical because of the confusion with discrete variables. </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94196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a:t>
            </a:r>
            <a:r>
              <a:rPr lang="en-US" sz="1200" kern="1200" dirty="0">
                <a:solidFill>
                  <a:schemeClr val="tx1"/>
                </a:solidFill>
                <a:effectLst/>
                <a:latin typeface="+mn-lt"/>
                <a:ea typeface="+mn-ea"/>
                <a:cs typeface="+mn-cs"/>
              </a:rPr>
              <a:t>think of discrete variables as the opposite of continuous in that there are gaps between values and that the total possible number of values must be countable. So categorical is a subset of discrete because mathematically discrete variables can be infinite. Can you count an infinite number of discrete values? Yes, but it is very time consuming. As you can see, we can quickly get into the murky waters of math…which we will get into a bit later in the course</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Back to our example of age. We can treat it both as a categorical variable, and as a continuous variable. For analysis purposes, it is about the analysis we want to make and the mathematical algorithms we choose to use. If we want to group by age as in year, then we are using it categorically. If we want to put it more clearly in the categorical space, we can group age in years into age ranges like 0 – 18, 19-25, etc. or birth year into generations like Millennials and Digital, and Baby Boomers, etc.</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84269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age is also a</a:t>
            </a:r>
            <a:r>
              <a:rPr lang="en-US" sz="1200" u="sng" kern="1200" dirty="0">
                <a:solidFill>
                  <a:schemeClr val="tx1"/>
                </a:solidFill>
                <a:effectLst/>
                <a:latin typeface="+mn-lt"/>
                <a:ea typeface="+mn-ea"/>
                <a:cs typeface="+mn-cs"/>
                <a:hlinkClick r:id="rId3"/>
              </a:rPr>
              <a:t> scale of measurement</a:t>
            </a:r>
            <a:r>
              <a:rPr lang="en-US" sz="1200" kern="1200" dirty="0">
                <a:solidFill>
                  <a:schemeClr val="tx1"/>
                </a:solidFill>
                <a:effectLst/>
                <a:latin typeface="+mn-lt"/>
                <a:ea typeface="+mn-ea"/>
                <a:cs typeface="+mn-cs"/>
              </a:rPr>
              <a:t>. People get most confused when a variable is discrete and a level of measurement higher than nominal. Level or scale of measurement is based upon the intrinsic properties of the measurement. There are four levels, nominal, ordinal, interval, and ratio. Different math functions are valid for each scale, and the higher scale is a superset of all of the scales below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Nominal scale means that you can use it for classification. When someone mentions categorical, they often mean nominal. Examples are: gender, nationality, ethnicity, language, and genre.</a:t>
            </a:r>
          </a:p>
          <a:p>
            <a:r>
              <a:rPr lang="en-US" sz="1200" kern="1200" dirty="0">
                <a:solidFill>
                  <a:schemeClr val="tx1"/>
                </a:solidFill>
                <a:effectLst/>
                <a:latin typeface="+mn-lt"/>
                <a:ea typeface="+mn-ea"/>
                <a:cs typeface="+mn-cs"/>
              </a:rPr>
              <a:t>Ordinal scale can be sorted or ranked. An example is survey opinions from completely agree, to somewhat agree…down to completely disagree.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Interval scale includes the difference between items. Examples are Fahrenheit and Celsius, and human calendar dates. The reason I didn’t simply say temperature and date is because of the final and highest scale, Ratio scale.</a:t>
            </a:r>
          </a:p>
          <a:p>
            <a:r>
              <a:rPr lang="en-US" sz="1200" kern="1200" dirty="0">
                <a:solidFill>
                  <a:schemeClr val="tx1"/>
                </a:solidFill>
                <a:effectLst/>
                <a:latin typeface="+mn-lt"/>
                <a:ea typeface="+mn-ea"/>
                <a:cs typeface="+mn-cs"/>
              </a:rPr>
              <a:t>Ratio scale has a non-arbitrary zero point making temperature in Kelvin a ratio scale, with 0 being absolute zero. Other examples of ratio scale are mass, length, and duration.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415450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age is also a</a:t>
            </a:r>
            <a:r>
              <a:rPr lang="en-US" sz="1200" u="sng" kern="1200" dirty="0">
                <a:solidFill>
                  <a:schemeClr val="tx1"/>
                </a:solidFill>
                <a:effectLst/>
                <a:latin typeface="+mn-lt"/>
                <a:ea typeface="+mn-ea"/>
                <a:cs typeface="+mn-cs"/>
                <a:hlinkClick r:id="rId3"/>
              </a:rPr>
              <a:t> scale of measurement</a:t>
            </a:r>
            <a:r>
              <a:rPr lang="en-US" sz="1200" kern="1200" dirty="0">
                <a:solidFill>
                  <a:schemeClr val="tx1"/>
                </a:solidFill>
                <a:effectLst/>
                <a:latin typeface="+mn-lt"/>
                <a:ea typeface="+mn-ea"/>
                <a:cs typeface="+mn-cs"/>
              </a:rPr>
              <a:t>. People get most confused when a variable is discrete and a level of measurement higher than nominal. Level or scale of measurement is based upon the intrinsic properties of the measurement. There are four levels, nominal, ordinal, interval, and ratio. Different math functions are valid for each scale, and the higher scale is a superset of all of the scales below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Nominal scale means that you can use it for classification. When someone mentions categorical, they often mean nominal. Examples are: gender, nationality, ethnicity, language, and genre.</a:t>
            </a:r>
          </a:p>
          <a:p>
            <a:r>
              <a:rPr lang="en-US" sz="1200" kern="1200" dirty="0">
                <a:solidFill>
                  <a:schemeClr val="tx1"/>
                </a:solidFill>
                <a:effectLst/>
                <a:latin typeface="+mn-lt"/>
                <a:ea typeface="+mn-ea"/>
                <a:cs typeface="+mn-cs"/>
              </a:rPr>
              <a:t>Ordinal scale can be sorted or ranked. An example is survey opinions from completely agree, to somewhat agree…down to completely disagree.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Interval scale includes the difference between items. Examples are Fahrenheit and Celsius, and human calendar dates. The reason I didn’t simply say temperature and date is because of the final and highest scale, Ratio scale.</a:t>
            </a:r>
          </a:p>
          <a:p>
            <a:r>
              <a:rPr lang="en-US" sz="1200" kern="1200" dirty="0">
                <a:solidFill>
                  <a:schemeClr val="tx1"/>
                </a:solidFill>
                <a:effectLst/>
                <a:latin typeface="+mn-lt"/>
                <a:ea typeface="+mn-ea"/>
                <a:cs typeface="+mn-cs"/>
              </a:rPr>
              <a:t>Ratio scale has a non-arbitrary zero point making temperature in Kelvin a ratio scale, with 0 being absolute zero. Other examples of ratio scale are mass, length, and duration.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7</a:t>
            </a:fld>
            <a:endParaRPr lang="en-US"/>
          </a:p>
        </p:txBody>
      </p:sp>
    </p:spTree>
    <p:extLst>
      <p:ext uri="{BB962C8B-B14F-4D97-AF65-F5344CB8AC3E}">
        <p14:creationId xmlns:p14="http://schemas.microsoft.com/office/powerpoint/2010/main" val="3413383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age is also a</a:t>
            </a:r>
            <a:r>
              <a:rPr lang="en-US" sz="1200" u="sng" kern="1200" dirty="0">
                <a:solidFill>
                  <a:schemeClr val="tx1"/>
                </a:solidFill>
                <a:effectLst/>
                <a:latin typeface="+mn-lt"/>
                <a:ea typeface="+mn-ea"/>
                <a:cs typeface="+mn-cs"/>
                <a:hlinkClick r:id="rId3"/>
              </a:rPr>
              <a:t> scale of measurement</a:t>
            </a:r>
            <a:r>
              <a:rPr lang="en-US" sz="1200" kern="1200" dirty="0">
                <a:solidFill>
                  <a:schemeClr val="tx1"/>
                </a:solidFill>
                <a:effectLst/>
                <a:latin typeface="+mn-lt"/>
                <a:ea typeface="+mn-ea"/>
                <a:cs typeface="+mn-cs"/>
              </a:rPr>
              <a:t>. People get most confused when a variable is discrete and a level of measurement higher than nominal. Level or scale of measurement is based upon the intrinsic properties of the measurement. There are four levels, nominal, ordinal, interval, and ratio. Different math functions are valid for each scale, and the higher scale is a superset of all of the scales below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Nominal scale means that you can use it for classification. When someone mentions categorical, they often mean nominal. Examples are: gender, nationality, ethnicity, language, and genre.</a:t>
            </a:r>
          </a:p>
          <a:p>
            <a:r>
              <a:rPr lang="en-US" sz="1200" kern="1200" dirty="0">
                <a:solidFill>
                  <a:schemeClr val="tx1"/>
                </a:solidFill>
                <a:effectLst/>
                <a:latin typeface="+mn-lt"/>
                <a:ea typeface="+mn-ea"/>
                <a:cs typeface="+mn-cs"/>
              </a:rPr>
              <a:t>Ordinal scale can be sorted or ranked. An example is survey opinions from completely agree, to somewhat agree…down to completely disagree.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Interval scale includes the difference between items. Examples are Fahrenheit and Celsius, and human calendar dates. The reason I didn’t simply say temperature and date is because of the final and highest scale, Ratio scale.</a:t>
            </a:r>
          </a:p>
          <a:p>
            <a:r>
              <a:rPr lang="en-US" sz="1200" kern="1200" dirty="0">
                <a:solidFill>
                  <a:schemeClr val="tx1"/>
                </a:solidFill>
                <a:effectLst/>
                <a:latin typeface="+mn-lt"/>
                <a:ea typeface="+mn-ea"/>
                <a:cs typeface="+mn-cs"/>
              </a:rPr>
              <a:t>Ratio scale has a non-arbitrary zero point making temperature in Kelvin a ratio scale, with 0 being absolute zero. Other examples of ratio scale are mass, length, and duration.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8</a:t>
            </a:fld>
            <a:endParaRPr lang="en-US"/>
          </a:p>
        </p:txBody>
      </p:sp>
    </p:spTree>
    <p:extLst>
      <p:ext uri="{BB962C8B-B14F-4D97-AF65-F5344CB8AC3E}">
        <p14:creationId xmlns:p14="http://schemas.microsoft.com/office/powerpoint/2010/main" val="4102816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age is also a</a:t>
            </a:r>
            <a:r>
              <a:rPr lang="en-US" sz="1200" u="sng" kern="1200" dirty="0">
                <a:solidFill>
                  <a:schemeClr val="tx1"/>
                </a:solidFill>
                <a:effectLst/>
                <a:latin typeface="+mn-lt"/>
                <a:ea typeface="+mn-ea"/>
                <a:cs typeface="+mn-cs"/>
                <a:hlinkClick r:id="rId3"/>
              </a:rPr>
              <a:t> scale of measurement</a:t>
            </a:r>
            <a:r>
              <a:rPr lang="en-US" sz="1200" kern="1200" dirty="0">
                <a:solidFill>
                  <a:schemeClr val="tx1"/>
                </a:solidFill>
                <a:effectLst/>
                <a:latin typeface="+mn-lt"/>
                <a:ea typeface="+mn-ea"/>
                <a:cs typeface="+mn-cs"/>
              </a:rPr>
              <a:t>. People get most confused when a variable is discrete and a level of measurement higher than nominal. Level or scale of measurement is based upon the intrinsic properties of the measurement. There are four levels, nominal, ordinal, interval, and ratio. Different math functions are valid for each scale, and the higher scale is a superset of all of the scales below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Nominal scale means that you can use it for classification. When someone mentions categorical, they often mean nominal. Examples are: gender, nationality, ethnicity, language, and genre.</a:t>
            </a:r>
          </a:p>
          <a:p>
            <a:r>
              <a:rPr lang="en-US" sz="1200" kern="1200" dirty="0">
                <a:solidFill>
                  <a:schemeClr val="tx1"/>
                </a:solidFill>
                <a:effectLst/>
                <a:latin typeface="+mn-lt"/>
                <a:ea typeface="+mn-ea"/>
                <a:cs typeface="+mn-cs"/>
              </a:rPr>
              <a:t>Ordinal scale can be sorted or ranked. An example is survey opinions from completely agree, to somewhat agree…down to completely disagree.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Interval scale includes the difference between items. Examples are Fahrenheit and Celsius, and human calendar dates. The reason I didn’t simply say temperature and date is because of the final and highest scale, Ratio scale.</a:t>
            </a:r>
          </a:p>
          <a:p>
            <a:r>
              <a:rPr lang="en-US" sz="1200" kern="1200" dirty="0">
                <a:solidFill>
                  <a:schemeClr val="tx1"/>
                </a:solidFill>
                <a:effectLst/>
                <a:latin typeface="+mn-lt"/>
                <a:ea typeface="+mn-ea"/>
                <a:cs typeface="+mn-cs"/>
              </a:rPr>
              <a:t>Ratio scale has a non-arbitrary zero point making temperature in Kelvin a ratio scale, with 0 being absolute zero. Other examples of ratio scale are mass, length, and duration.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9</a:t>
            </a:fld>
            <a:endParaRPr lang="en-US"/>
          </a:p>
        </p:txBody>
      </p:sp>
    </p:spTree>
    <p:extLst>
      <p:ext uri="{BB962C8B-B14F-4D97-AF65-F5344CB8AC3E}">
        <p14:creationId xmlns:p14="http://schemas.microsoft.com/office/powerpoint/2010/main" val="2328635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2.xml"/><Relationship Id="rId5" Type="http://schemas.openxmlformats.org/officeDocument/2006/relationships/image" Target="../media/image6.emf"/><Relationship Id="rId4" Type="http://schemas.openxmlformats.org/officeDocument/2006/relationships/image" Target="../media/image9.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367858"/>
            <a:ext cx="6972300" cy="2538655"/>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pic>
        <p:nvPicPr>
          <p:cNvPr id="8" name="Picture 7"/>
          <p:cNvPicPr>
            <a:picLocks noChangeAspect="1"/>
          </p:cNvPicPr>
          <p:nvPr/>
        </p:nvPicPr>
        <p:blipFill>
          <a:blip r:embed="rId3"/>
          <a:stretch>
            <a:fillRect/>
          </a:stretch>
        </p:blipFill>
        <p:spPr>
          <a:xfrm>
            <a:off x="779463" y="3906513"/>
            <a:ext cx="1600200" cy="116417"/>
          </a:xfrm>
          <a:prstGeom prst="rect">
            <a:avLst/>
          </a:prstGeom>
        </p:spPr>
      </p:pic>
      <p:pic>
        <p:nvPicPr>
          <p:cNvPr id="9" name="Picture 8"/>
          <p:cNvPicPr>
            <a:picLocks noChangeAspect="1"/>
          </p:cNvPicPr>
          <p:nvPr/>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1764478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6" y="1231218"/>
            <a:ext cx="7856609" cy="2594121"/>
          </a:xfrm>
          <a:prstGeom prst="rect">
            <a:avLst/>
          </a:prstGeom>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4738970"/>
            <a:ext cx="1371600" cy="772583"/>
          </a:xfrm>
          <a:prstGeom prst="rect">
            <a:avLst/>
          </a:prstGeom>
        </p:spPr>
      </p:pic>
      <p:pic>
        <p:nvPicPr>
          <p:cNvPr id="6" name="Picture 5"/>
          <p:cNvPicPr>
            <a:picLocks noChangeAspect="1"/>
          </p:cNvPicPr>
          <p:nvPr/>
        </p:nvPicPr>
        <p:blipFill>
          <a:blip r:embed="rId4"/>
          <a:stretch>
            <a:fillRect/>
          </a:stretch>
        </p:blipFill>
        <p:spPr>
          <a:xfrm>
            <a:off x="779463" y="3920001"/>
            <a:ext cx="1600200" cy="116417"/>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29895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58140" y="271869"/>
            <a:ext cx="8498279" cy="864390"/>
          </a:xfrm>
          <a:prstGeom prst="rect">
            <a:avLst/>
          </a:prstGeom>
        </p:spPr>
        <p:txBody>
          <a:bodyPr>
            <a:noAutofit/>
          </a:bodyPr>
          <a:lstStyle>
            <a:lvl1pPr marL="0" indent="0">
              <a:lnSpc>
                <a:spcPct val="90000"/>
              </a:lnSpc>
              <a:buNone/>
              <a:defRPr sz="30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358140" y="1933532"/>
            <a:ext cx="8498279" cy="3175072"/>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358140" y="1442224"/>
            <a:ext cx="8498279" cy="342643"/>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9" name="Picture 8"/>
          <p:cNvPicPr>
            <a:picLocks noChangeAspect="1"/>
          </p:cNvPicPr>
          <p:nvPr/>
        </p:nvPicPr>
        <p:blipFill>
          <a:blip r:embed="rId4"/>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5617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35280" y="190501"/>
            <a:ext cx="8521139" cy="94575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35280" y="1447270"/>
            <a:ext cx="8520235" cy="3467629"/>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rgbClr val="33006F"/>
                </a:solidFill>
                <a:latin typeface="Open Sans Light"/>
                <a:cs typeface="Open Sans Light"/>
              </a:defRPr>
            </a:lvl3pPr>
            <a:lvl4pPr>
              <a:defRPr sz="3200" b="0" i="0" baseline="0">
                <a:solidFill>
                  <a:srgbClr val="33006F"/>
                </a:solidFill>
                <a:latin typeface="Open Sans Light"/>
                <a:cs typeface="Open Sans Light"/>
              </a:defRPr>
            </a:lvl4pPr>
            <a:lvl5pPr marL="1428635" indent="-158737">
              <a:buFont typeface="Lucida Grande"/>
              <a:buChar char="&gt;"/>
              <a:defRPr sz="320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335280" y="1133832"/>
            <a:ext cx="1103781" cy="80301"/>
          </a:xfrm>
          <a:prstGeom prst="rect">
            <a:avLst/>
          </a:prstGeom>
        </p:spPr>
      </p:pic>
      <p:pic>
        <p:nvPicPr>
          <p:cNvPr id="10" name="Picture 9"/>
          <p:cNvPicPr>
            <a:picLocks noChangeAspect="1"/>
          </p:cNvPicPr>
          <p:nvPr/>
        </p:nvPicPr>
        <p:blipFill>
          <a:blip r:embed="rId4"/>
          <a:stretch>
            <a:fillRect/>
          </a:stretch>
        </p:blipFill>
        <p:spPr>
          <a:xfrm>
            <a:off x="7566660" y="4942417"/>
            <a:ext cx="1371600" cy="772583"/>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2070495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6" y="1447272"/>
            <a:ext cx="8021637" cy="3693583"/>
          </a:xfrm>
          <a:prstGeom prst="rect">
            <a:avLst/>
          </a:prstGeom>
        </p:spPr>
        <p:txBody>
          <a:bodyPr>
            <a:normAutofit/>
          </a:bodyPr>
          <a:lstStyle>
            <a:lvl1pPr marL="0" indent="0">
              <a:buNone/>
              <a:defRPr sz="1667"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3"/>
            <a:ext cx="8184662" cy="826665"/>
          </a:xfrm>
          <a:prstGeom prst="rect">
            <a:avLst/>
          </a:prstGeom>
        </p:spPr>
        <p:txBody>
          <a:bodyPr>
            <a:normAutofit/>
          </a:bodyPr>
          <a:lstStyle>
            <a:lvl1pPr marL="0" indent="0">
              <a:lnSpc>
                <a:spcPct val="90000"/>
              </a:lnSpc>
              <a:buNone/>
              <a:defRPr sz="208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8" name="Picture 7"/>
          <p:cNvPicPr>
            <a:picLocks noChangeAspect="1"/>
          </p:cNvPicPr>
          <p:nvPr/>
        </p:nvPicPr>
        <p:blipFill>
          <a:blip r:embed="rId4"/>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00175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2811714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6" y="1064808"/>
            <a:ext cx="7565463" cy="2582123"/>
          </a:xfrm>
          <a:prstGeom prst="rect">
            <a:avLst/>
          </a:prstGeom>
          <a:ln>
            <a:noFill/>
          </a:ln>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646931"/>
            <a:ext cx="1600200" cy="1164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93327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251460" y="83820"/>
            <a:ext cx="8679180" cy="1133485"/>
          </a:xfrm>
          <a:prstGeom prst="rect">
            <a:avLst/>
          </a:prstGeom>
        </p:spPr>
        <p:txBody>
          <a:bodyPr anchor="ctr">
            <a:noAutofit/>
          </a:bodyPr>
          <a:lstStyle>
            <a:lvl1pPr marL="0" indent="0" algn="ctr">
              <a:lnSpc>
                <a:spcPct val="90000"/>
              </a:lnSpc>
              <a:buNone/>
              <a:defRPr sz="4000" b="0" i="0" baseline="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251460" y="1447271"/>
            <a:ext cx="8679180" cy="3346248"/>
          </a:xfrm>
          <a:prstGeom prst="rect">
            <a:avLst/>
          </a:prstGeom>
        </p:spPr>
        <p:txBody>
          <a:bodyPr/>
          <a:lstStyle>
            <a:lvl1pPr marL="0" indent="0">
              <a:buFont typeface="Lucida Grande"/>
              <a:buNone/>
              <a:defRPr sz="3600" b="0" i="0" baseline="0">
                <a:solidFill>
                  <a:srgbClr val="33006F"/>
                </a:solidFill>
                <a:latin typeface="Open Sans Light"/>
                <a:cs typeface="Open Sans Light"/>
              </a:defRPr>
            </a:lvl1pPr>
            <a:lvl2pPr>
              <a:defRPr sz="3200" b="0" i="0" baseline="0">
                <a:solidFill>
                  <a:schemeClr val="accent4">
                    <a:lumMod val="10000"/>
                  </a:schemeClr>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627065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6"/>
            <a:ext cx="2464308" cy="228177"/>
          </a:xfrm>
          <a:prstGeom prst="rect">
            <a:avLst/>
          </a:prstGeom>
        </p:spPr>
      </p:pic>
      <p:sp>
        <p:nvSpPr>
          <p:cNvPr id="6" name="Text Placeholder 5"/>
          <p:cNvSpPr>
            <a:spLocks noGrp="1"/>
          </p:cNvSpPr>
          <p:nvPr>
            <p:ph type="body" sz="quarter" idx="10" hasCustomPrompt="1"/>
          </p:nvPr>
        </p:nvSpPr>
        <p:spPr>
          <a:xfrm>
            <a:off x="914400" y="929641"/>
            <a:ext cx="7330440" cy="2378270"/>
          </a:xfrm>
          <a:prstGeom prst="rect">
            <a:avLst/>
          </a:prstGeom>
        </p:spPr>
        <p:txBody>
          <a:bodyPr anchor="ctr">
            <a:noAutofit/>
          </a:bodyPr>
          <a:lstStyle>
            <a:lvl1pPr marL="0" indent="0" algn="ctr">
              <a:lnSpc>
                <a:spcPct val="100000"/>
              </a:lnSpc>
              <a:buNone/>
              <a:defRPr sz="50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1"/>
            <a:ext cx="1600200" cy="116417"/>
          </a:xfrm>
          <a:prstGeom prst="rect">
            <a:avLst/>
          </a:prstGeom>
        </p:spPr>
      </p:pic>
      <p:sp>
        <p:nvSpPr>
          <p:cNvPr id="7" name="Text Placeholder 6"/>
          <p:cNvSpPr>
            <a:spLocks noGrp="1"/>
          </p:cNvSpPr>
          <p:nvPr>
            <p:ph type="body" sz="quarter" idx="11" hasCustomPrompt="1"/>
          </p:nvPr>
        </p:nvSpPr>
        <p:spPr>
          <a:xfrm>
            <a:off x="914400" y="3696796"/>
            <a:ext cx="7399020" cy="890588"/>
          </a:xfrm>
          <a:prstGeom prst="rect">
            <a:avLst/>
          </a:prstGeom>
        </p:spPr>
        <p:txBody>
          <a:bodyPr anchor="ctr"/>
          <a:lstStyle>
            <a:lvl1pPr marL="0" indent="0" algn="ctr">
              <a:buNone/>
              <a:defRPr sz="320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2160882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327660" y="167641"/>
            <a:ext cx="8528759"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27660" y="1447270"/>
            <a:ext cx="8528759" cy="3507607"/>
          </a:xfrm>
          <a:prstGeom prst="rect">
            <a:avLst/>
          </a:prstGeom>
        </p:spPr>
        <p:txBody>
          <a:bodyPr/>
          <a:lstStyle>
            <a:lvl1pPr marL="238106" indent="-238106">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793687" indent="-158737">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428635" indent="-158737">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1022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2" y="167641"/>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2" y="1784866"/>
            <a:ext cx="8594551" cy="3015734"/>
          </a:xfrm>
          <a:prstGeom prst="rect">
            <a:avLst/>
          </a:prstGeom>
        </p:spPr>
        <p:txBody>
          <a:bodyPr/>
          <a:lstStyle>
            <a:lvl1pPr marL="0" indent="0">
              <a:lnSpc>
                <a:spcPct val="114000"/>
              </a:lnSpc>
              <a:spcBef>
                <a:spcPts val="5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60"/>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5"/>
          <a:stretch>
            <a:fillRect/>
          </a:stretch>
        </p:blipFill>
        <p:spPr>
          <a:xfrm>
            <a:off x="7497273" y="4942417"/>
            <a:ext cx="1371600" cy="772583"/>
          </a:xfrm>
          <a:prstGeom prst="rect">
            <a:avLst/>
          </a:prstGeom>
        </p:spPr>
      </p:pic>
      <p:pic>
        <p:nvPicPr>
          <p:cNvPr id="11" name="Picture 10"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20569993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2" y="228601"/>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2" y="1216560"/>
            <a:ext cx="8558335" cy="3782160"/>
          </a:xfrm>
          <a:prstGeom prst="rect">
            <a:avLst/>
          </a:prstGeom>
        </p:spPr>
        <p:txBody>
          <a:bodyPr/>
          <a:lstStyle>
            <a:lvl1pPr marL="0" indent="0">
              <a:lnSpc>
                <a:spcPct val="114000"/>
              </a:lnSpc>
              <a:spcBef>
                <a:spcPts val="500"/>
              </a:spcBef>
              <a:buFont typeface="Lucida Grande"/>
              <a:buNone/>
              <a:defRPr sz="360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2" name="Picture 11"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3027472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2" y="1447272"/>
            <a:ext cx="8506461" cy="3047213"/>
          </a:xfrm>
          <a:prstGeom prst="rect">
            <a:avLst/>
          </a:prstGeom>
        </p:spPr>
        <p:txBody>
          <a:bodyPr>
            <a:normAutofit/>
          </a:bodyPr>
          <a:lstStyle>
            <a:lvl1pPr marL="0" indent="0">
              <a:buNone/>
              <a:defRPr sz="1667"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6" name="Picture 5"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8" name="Picture 7"/>
          <p:cNvPicPr>
            <a:picLocks noChangeAspect="1"/>
          </p:cNvPicPr>
          <p:nvPr/>
        </p:nvPicPr>
        <p:blipFill>
          <a:blip r:embed="rId3"/>
          <a:stretch>
            <a:fillRect/>
          </a:stretch>
        </p:blipFill>
        <p:spPr>
          <a:xfrm>
            <a:off x="766764" y="1136257"/>
            <a:ext cx="1103781" cy="80302"/>
          </a:xfrm>
          <a:prstGeom prst="rect">
            <a:avLst/>
          </a:prstGeom>
        </p:spPr>
      </p:pic>
      <p:pic>
        <p:nvPicPr>
          <p:cNvPr id="9" name="Picture 8"/>
          <p:cNvPicPr>
            <a:picLocks noChangeAspect="1"/>
          </p:cNvPicPr>
          <p:nvPr/>
        </p:nvPicPr>
        <p:blipFill>
          <a:blip r:embed="rId5"/>
          <a:stretch>
            <a:fillRect/>
          </a:stretch>
        </p:blipFill>
        <p:spPr>
          <a:xfrm>
            <a:off x="7484821" y="4942417"/>
            <a:ext cx="1371600" cy="772583"/>
          </a:xfrm>
          <a:prstGeom prst="rect">
            <a:avLst/>
          </a:prstGeom>
        </p:spPr>
      </p:pic>
      <p:pic>
        <p:nvPicPr>
          <p:cNvPr id="10" name="Picture 9"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30060371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4" name="Picture 3"/>
          <p:cNvPicPr>
            <a:picLocks noChangeAspect="1"/>
          </p:cNvPicPr>
          <p:nvPr/>
        </p:nvPicPr>
        <p:blipFill>
          <a:blip r:embed="rId4"/>
          <a:stretch>
            <a:fillRect/>
          </a:stretch>
        </p:blipFill>
        <p:spPr>
          <a:xfrm>
            <a:off x="7484821" y="4942417"/>
            <a:ext cx="1371600" cy="772583"/>
          </a:xfrm>
          <a:prstGeom prst="rect">
            <a:avLst/>
          </a:prstGeom>
        </p:spPr>
      </p:pic>
    </p:spTree>
    <p:custDataLst>
      <p:tags r:id="rId1"/>
    </p:custDataLst>
    <p:extLst>
      <p:ext uri="{BB962C8B-B14F-4D97-AF65-F5344CB8AC3E}">
        <p14:creationId xmlns:p14="http://schemas.microsoft.com/office/powerpoint/2010/main" val="19169038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76623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42765920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45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3333">
                <a:latin typeface="Uni Sans Regular" panose="00000500000000000000" pitchFamily="50" charset="0"/>
              </a:defRPr>
            </a:lvl1pPr>
            <a:lvl2pPr marL="238106" indent="0" algn="ctr">
              <a:buNone/>
              <a:defRPr sz="1042"/>
            </a:lvl2pPr>
            <a:lvl3pPr marL="476212" indent="0" algn="ctr">
              <a:buNone/>
              <a:defRPr sz="937"/>
            </a:lvl3pPr>
            <a:lvl4pPr marL="714318" indent="0" algn="ctr">
              <a:buNone/>
              <a:defRPr sz="833"/>
            </a:lvl4pPr>
            <a:lvl5pPr marL="952424" indent="0" algn="ctr">
              <a:buNone/>
              <a:defRPr sz="833"/>
            </a:lvl5pPr>
            <a:lvl6pPr marL="1190530" indent="0" algn="ctr">
              <a:buNone/>
              <a:defRPr sz="833"/>
            </a:lvl6pPr>
            <a:lvl7pPr marL="1428635" indent="0" algn="ctr">
              <a:buNone/>
              <a:defRPr sz="833"/>
            </a:lvl7pPr>
            <a:lvl8pPr marL="1666742" indent="0" algn="ctr">
              <a:buNone/>
              <a:defRPr sz="833"/>
            </a:lvl8pPr>
            <a:lvl9pPr marL="1904848" indent="0" algn="ctr">
              <a:buNone/>
              <a:defRPr sz="833"/>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41550453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spTree>
    <p:custDataLst>
      <p:tags r:id="rId1"/>
    </p:custDataLst>
    <p:extLst>
      <p:ext uri="{BB962C8B-B14F-4D97-AF65-F5344CB8AC3E}">
        <p14:creationId xmlns:p14="http://schemas.microsoft.com/office/powerpoint/2010/main" val="123385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ags" Target="../tags/tag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ags" Target="../tags/tag1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3730581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iming>
    <p:tnLst>
      <p:par>
        <p:cTn id="1" dur="indefinite" restart="never" nodeType="tmRoot"/>
      </p:par>
    </p:tnLst>
  </p:timing>
  <p:txStyles>
    <p:titleStyle>
      <a:lvl1pPr algn="ctr" defTabSz="317475" rtl="0" eaLnBrk="1" latinLnBrk="0" hangingPunct="1">
        <a:spcBef>
          <a:spcPct val="0"/>
        </a:spcBef>
        <a:buNone/>
        <a:defRPr sz="3333"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180982281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iming>
    <p:tnLst>
      <p:par>
        <p:cTn id="1" dur="indefinite" restart="never" nodeType="tmRoot"/>
      </p:par>
    </p:tnLst>
  </p:timing>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2369918689"/>
      </p:ext>
    </p:extLst>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3670383661"/>
      </p:ext>
    </p:extLst>
  </p:cSld>
  <p:clrMap bg1="dk1" tx1="lt1" bg2="dk2" tx2="lt2" accent1="accent1" accent2="accent2" accent3="accent3" accent4="accent4" accent5="accent5" accent6="accent6" hlink="hlink" folHlink="folHlink"/>
  <p:sldLayoutIdLst>
    <p:sldLayoutId id="2147483692" r:id="rId1"/>
    <p:sldLayoutId id="2147483693"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Categorical Variables</a:t>
            </a:r>
          </a:p>
          <a:p>
            <a:pPr algn="ctr"/>
            <a:r>
              <a:rPr lang="en-US" sz="3200" dirty="0">
                <a:solidFill>
                  <a:srgbClr val="33006F"/>
                </a:solidFill>
              </a:rPr>
              <a:t>Using Categorical Variables for Visual Data </a:t>
            </a:r>
            <a:r>
              <a:rPr lang="en-US" sz="3200" dirty="0" smtClean="0">
                <a:solidFill>
                  <a:srgbClr val="33006F"/>
                </a:solidFill>
              </a:rPr>
              <a:t>Analysis</a:t>
            </a:r>
            <a:endParaRPr lang="en-US" sz="3200" dirty="0">
              <a:solidFill>
                <a:srgbClr val="33006F"/>
              </a:solidFill>
            </a:endParaRPr>
          </a:p>
        </p:txBody>
      </p:sp>
    </p:spTree>
    <p:custDataLst>
      <p:tags r:id="rId1"/>
    </p:custDataLst>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Scale of Measurement</a:t>
            </a:r>
          </a:p>
        </p:txBody>
      </p:sp>
      <p:sp>
        <p:nvSpPr>
          <p:cNvPr id="3" name="Text Placeholder 2"/>
          <p:cNvSpPr>
            <a:spLocks noGrp="1"/>
          </p:cNvSpPr>
          <p:nvPr>
            <p:ph type="body" sz="quarter" idx="11"/>
          </p:nvPr>
        </p:nvSpPr>
        <p:spPr/>
        <p:txBody>
          <a:bodyPr>
            <a:noAutofit/>
          </a:bodyPr>
          <a:lstStyle/>
          <a:p>
            <a:r>
              <a:rPr lang="en-US" sz="3200" dirty="0" smtClean="0"/>
              <a:t>Ratio </a:t>
            </a:r>
            <a:r>
              <a:rPr lang="en-US" sz="3200" dirty="0"/>
              <a:t>scale</a:t>
            </a:r>
          </a:p>
          <a:p>
            <a:pPr lvl="1"/>
            <a:r>
              <a:rPr lang="en-US" dirty="0"/>
              <a:t>Non-arbitrary zero</a:t>
            </a:r>
          </a:p>
          <a:p>
            <a:pPr lvl="2"/>
            <a:r>
              <a:rPr lang="en-US" dirty="0"/>
              <a:t>Examples: Kelvin, mass, length, duration</a:t>
            </a:r>
          </a:p>
          <a:p>
            <a:pPr marL="0" indent="0">
              <a:buNone/>
            </a:pPr>
            <a:endParaRPr lang="en-US" sz="3200" dirty="0"/>
          </a:p>
        </p:txBody>
      </p:sp>
    </p:spTree>
    <p:extLst>
      <p:ext uri="{BB962C8B-B14F-4D97-AF65-F5344CB8AC3E}">
        <p14:creationId xmlns:p14="http://schemas.microsoft.com/office/powerpoint/2010/main" val="366125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Nominal Scale as Categorical</a:t>
            </a:r>
          </a:p>
        </p:txBody>
      </p:sp>
      <p:sp>
        <p:nvSpPr>
          <p:cNvPr id="3" name="Text Placeholder 2"/>
          <p:cNvSpPr>
            <a:spLocks noGrp="1"/>
          </p:cNvSpPr>
          <p:nvPr>
            <p:ph type="body" sz="quarter" idx="11"/>
          </p:nvPr>
        </p:nvSpPr>
        <p:spPr/>
        <p:txBody>
          <a:bodyPr>
            <a:normAutofit/>
          </a:bodyPr>
          <a:lstStyle/>
          <a:p>
            <a:r>
              <a:rPr lang="en-US" sz="3200" dirty="0"/>
              <a:t>Can turn other scales into nominal</a:t>
            </a:r>
          </a:p>
          <a:p>
            <a:pPr lvl="1"/>
            <a:r>
              <a:rPr lang="en-US" sz="2800" dirty="0"/>
              <a:t>In this course, </a:t>
            </a:r>
            <a:r>
              <a:rPr lang="en-US" sz="2800" dirty="0">
                <a:solidFill>
                  <a:srgbClr val="33006F"/>
                </a:solidFill>
                <a:effectLst>
                  <a:outerShdw blurRad="38100" dist="38100" dir="2700000" algn="tl">
                    <a:srgbClr val="000000">
                      <a:alpha val="43137"/>
                    </a:srgbClr>
                  </a:outerShdw>
                </a:effectLst>
              </a:rPr>
              <a:t>categorical = nominal</a:t>
            </a:r>
          </a:p>
          <a:p>
            <a:r>
              <a:rPr lang="en-US" sz="3200" dirty="0"/>
              <a:t>R does have provisions for other scales but beyond the scope of this class</a:t>
            </a:r>
          </a:p>
          <a:p>
            <a:pPr lvl="1"/>
            <a:r>
              <a:rPr lang="en-US" sz="2800" dirty="0"/>
              <a:t>Course focus: categorical (nominal, ordinal) and continuous (interval, ratio)</a:t>
            </a:r>
            <a:endParaRPr lang="en-US" sz="4400" dirty="0"/>
          </a:p>
          <a:p>
            <a:pPr marL="0" indent="0">
              <a:buNone/>
            </a:pPr>
            <a:endParaRPr lang="en-US" sz="3200" dirty="0"/>
          </a:p>
        </p:txBody>
      </p:sp>
    </p:spTree>
    <p:extLst>
      <p:ext uri="{BB962C8B-B14F-4D97-AF65-F5344CB8AC3E}">
        <p14:creationId xmlns:p14="http://schemas.microsoft.com/office/powerpoint/2010/main" val="3224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Another look at Engine Cylinders</a:t>
            </a:r>
            <a:endParaRPr lang="en-US" dirty="0"/>
          </a:p>
        </p:txBody>
      </p:sp>
      <p:sp>
        <p:nvSpPr>
          <p:cNvPr id="3" name="Text Placeholder 2"/>
          <p:cNvSpPr>
            <a:spLocks noGrp="1"/>
          </p:cNvSpPr>
          <p:nvPr>
            <p:ph type="body" sz="quarter" idx="11"/>
          </p:nvPr>
        </p:nvSpPr>
        <p:spPr>
          <a:xfrm>
            <a:off x="297182" y="1216560"/>
            <a:ext cx="4609115" cy="3782160"/>
          </a:xfrm>
        </p:spPr>
        <p:txBody>
          <a:bodyPr>
            <a:normAutofit/>
          </a:bodyPr>
          <a:lstStyle/>
          <a:p>
            <a:pPr marL="571500" indent="-571500">
              <a:buFont typeface="Arial" panose="020B0604020202020204" pitchFamily="34" charset="0"/>
              <a:buChar char="•"/>
            </a:pPr>
            <a:r>
              <a:rPr lang="en-US" dirty="0" smtClean="0"/>
              <a:t>Ratio </a:t>
            </a:r>
            <a:r>
              <a:rPr lang="en-US" dirty="0"/>
              <a:t>scale</a:t>
            </a:r>
          </a:p>
          <a:p>
            <a:pPr marL="571500" indent="-571500">
              <a:buFont typeface="Arial" panose="020B0604020202020204" pitchFamily="34" charset="0"/>
              <a:buChar char="•"/>
            </a:pPr>
            <a:r>
              <a:rPr lang="en-US" dirty="0"/>
              <a:t>Discrete</a:t>
            </a:r>
          </a:p>
          <a:p>
            <a:pPr marL="571500" indent="-571500">
              <a:buFont typeface="Arial" panose="020B0604020202020204" pitchFamily="34" charset="0"/>
              <a:buChar char="•"/>
            </a:pPr>
            <a:r>
              <a:rPr lang="en-US" dirty="0"/>
              <a:t>Treat as nominal </a:t>
            </a:r>
            <a:r>
              <a:rPr lang="en-US" dirty="0" smtClean="0"/>
              <a:t>categorical</a:t>
            </a:r>
            <a:endParaRPr lang="en-US" dirty="0"/>
          </a:p>
          <a:p>
            <a:pPr marL="0" indent="0">
              <a:buNone/>
            </a:pPr>
            <a:endParaRPr lang="en-US" sz="3200" dirty="0"/>
          </a:p>
        </p:txBody>
      </p:sp>
      <p:pic>
        <p:nvPicPr>
          <p:cNvPr id="4" name="Picture 3">
            <a:extLst>
              <a:ext uri="{FF2B5EF4-FFF2-40B4-BE49-F238E27FC236}">
                <a16:creationId xmlns:a16="http://schemas.microsoft.com/office/drawing/2014/main" id="{8E54FF38-BE10-49BC-8B94-81E1DE1950F9}"/>
              </a:ext>
            </a:extLst>
          </p:cNvPr>
          <p:cNvPicPr/>
          <p:nvPr/>
        </p:nvPicPr>
        <p:blipFill>
          <a:blip r:embed="rId3"/>
          <a:stretch>
            <a:fillRect/>
          </a:stretch>
        </p:blipFill>
        <p:spPr>
          <a:xfrm>
            <a:off x="4542503" y="1337187"/>
            <a:ext cx="4601497" cy="4377813"/>
          </a:xfrm>
          <a:prstGeom prst="rect">
            <a:avLst/>
          </a:prstGeom>
        </p:spPr>
      </p:pic>
    </p:spTree>
    <p:extLst>
      <p:ext uri="{BB962C8B-B14F-4D97-AF65-F5344CB8AC3E}">
        <p14:creationId xmlns:p14="http://schemas.microsoft.com/office/powerpoint/2010/main" val="124186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err="1" smtClean="0"/>
              <a:t>Overplotting</a:t>
            </a:r>
            <a:endParaRPr lang="en-US" dirty="0" smtClean="0"/>
          </a:p>
          <a:p>
            <a:pPr algn="ctr"/>
            <a:r>
              <a:rPr lang="en-US" sz="3200" dirty="0" smtClean="0"/>
              <a:t>And ways to solve it</a:t>
            </a:r>
            <a:endParaRPr lang="en-US" sz="3200" dirty="0"/>
          </a:p>
        </p:txBody>
      </p:sp>
    </p:spTree>
    <p:extLst>
      <p:ext uri="{BB962C8B-B14F-4D97-AF65-F5344CB8AC3E}">
        <p14:creationId xmlns:p14="http://schemas.microsoft.com/office/powerpoint/2010/main" val="194226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a:t>Overplotting</a:t>
            </a:r>
            <a:r>
              <a:rPr lang="en-US" dirty="0"/>
              <a:t> discrete data</a:t>
            </a:r>
          </a:p>
        </p:txBody>
      </p:sp>
      <p:sp>
        <p:nvSpPr>
          <p:cNvPr id="3" name="Text Placeholder 2"/>
          <p:cNvSpPr>
            <a:spLocks noGrp="1"/>
          </p:cNvSpPr>
          <p:nvPr>
            <p:ph type="body" sz="quarter" idx="11"/>
          </p:nvPr>
        </p:nvSpPr>
        <p:spPr>
          <a:xfrm>
            <a:off x="9602" y="1216559"/>
            <a:ext cx="5850423" cy="4397659"/>
          </a:xfrm>
        </p:spPr>
        <p:txBody>
          <a:bodyPr>
            <a:normAutofit fontScale="92500" lnSpcReduction="10000"/>
          </a:bodyPr>
          <a:lstStyle/>
          <a:p>
            <a:r>
              <a:rPr lang="en-US" sz="3200" dirty="0" err="1" smtClean="0"/>
              <a:t>Overplotting</a:t>
            </a:r>
            <a:endParaRPr lang="en-US" sz="3200" dirty="0"/>
          </a:p>
          <a:p>
            <a:pPr lvl="1"/>
            <a:r>
              <a:rPr lang="en-US" dirty="0"/>
              <a:t>plotting multiple points </a:t>
            </a:r>
            <a:r>
              <a:rPr lang="en-US" dirty="0" smtClean="0"/>
              <a:t>at</a:t>
            </a:r>
            <a:br>
              <a:rPr lang="en-US" dirty="0" smtClean="0"/>
            </a:br>
            <a:r>
              <a:rPr lang="en-US" dirty="0" smtClean="0"/>
              <a:t> </a:t>
            </a:r>
            <a:r>
              <a:rPr lang="en-US" dirty="0"/>
              <a:t>the same location</a:t>
            </a:r>
          </a:p>
          <a:p>
            <a:r>
              <a:rPr lang="en-US" sz="3200" dirty="0"/>
              <a:t>Solutions</a:t>
            </a:r>
          </a:p>
          <a:p>
            <a:pPr lvl="1"/>
            <a:r>
              <a:rPr lang="en-US" dirty="0"/>
              <a:t>Move the points around a small amount</a:t>
            </a:r>
          </a:p>
          <a:p>
            <a:pPr lvl="1"/>
            <a:r>
              <a:rPr lang="en-US" dirty="0"/>
              <a:t>Make points somewhat transparent</a:t>
            </a:r>
          </a:p>
          <a:p>
            <a:pPr lvl="1"/>
            <a:endParaRPr lang="en-US" dirty="0"/>
          </a:p>
          <a:p>
            <a:pPr marL="0" indent="0">
              <a:buNone/>
            </a:pPr>
            <a:endParaRPr lang="en-US" sz="3200" dirty="0"/>
          </a:p>
        </p:txBody>
      </p:sp>
      <p:pic>
        <p:nvPicPr>
          <p:cNvPr id="4" name="Picture 3">
            <a:extLst>
              <a:ext uri="{FF2B5EF4-FFF2-40B4-BE49-F238E27FC236}">
                <a16:creationId xmlns:a16="http://schemas.microsoft.com/office/drawing/2014/main" id="{8E54FF38-BE10-49BC-8B94-81E1DE1950F9}"/>
              </a:ext>
            </a:extLst>
          </p:cNvPr>
          <p:cNvPicPr/>
          <p:nvPr/>
        </p:nvPicPr>
        <p:blipFill>
          <a:blip r:embed="rId3"/>
          <a:stretch>
            <a:fillRect/>
          </a:stretch>
        </p:blipFill>
        <p:spPr>
          <a:xfrm>
            <a:off x="5240594" y="1216560"/>
            <a:ext cx="3903406" cy="4269840"/>
          </a:xfrm>
          <a:prstGeom prst="rect">
            <a:avLst/>
          </a:prstGeom>
        </p:spPr>
      </p:pic>
    </p:spTree>
    <p:extLst>
      <p:ext uri="{BB962C8B-B14F-4D97-AF65-F5344CB8AC3E}">
        <p14:creationId xmlns:p14="http://schemas.microsoft.com/office/powerpoint/2010/main" val="366249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3" name="Text Placeholder 2"/>
          <p:cNvSpPr>
            <a:spLocks noGrp="1"/>
          </p:cNvSpPr>
          <p:nvPr>
            <p:ph type="body" sz="quarter" idx="11"/>
          </p:nvPr>
        </p:nvSpPr>
        <p:spPr>
          <a:xfrm>
            <a:off x="0" y="1042219"/>
            <a:ext cx="9016181" cy="3657019"/>
          </a:xfrm>
        </p:spPr>
        <p:txBody>
          <a:bodyPr/>
          <a:lstStyle/>
          <a:p>
            <a:r>
              <a:rPr lang="en-US" dirty="0" smtClean="0"/>
              <a:t>Mapping categorical variables</a:t>
            </a:r>
          </a:p>
          <a:p>
            <a:pPr lvl="1"/>
            <a:r>
              <a:rPr lang="en-US" dirty="0" smtClean="0"/>
              <a:t>Easy &amp; helpful for visual analysis</a:t>
            </a:r>
          </a:p>
          <a:p>
            <a:r>
              <a:rPr lang="en-US" dirty="0" smtClean="0"/>
              <a:t>Fix </a:t>
            </a:r>
            <a:r>
              <a:rPr lang="en-US" dirty="0" err="1" smtClean="0"/>
              <a:t>overplotting</a:t>
            </a:r>
            <a:endParaRPr lang="en-US" dirty="0" smtClean="0"/>
          </a:p>
          <a:p>
            <a:pPr lvl="1"/>
            <a:r>
              <a:rPr lang="en-US" dirty="0" smtClean="0"/>
              <a:t>Use jitter and transparency to “see the </a:t>
            </a:r>
            <a:r>
              <a:rPr lang="en-US" dirty="0" err="1" smtClean="0"/>
              <a:t>datapoints</a:t>
            </a:r>
            <a:r>
              <a:rPr lang="en-US" dirty="0" smtClean="0"/>
              <a:t>”</a:t>
            </a:r>
          </a:p>
          <a:p>
            <a:pPr lvl="1"/>
            <a:r>
              <a:rPr lang="en-US" dirty="0" smtClean="0"/>
              <a:t>Use color to depict categorical data</a:t>
            </a:r>
          </a:p>
          <a:p>
            <a:pPr lvl="1"/>
            <a:r>
              <a:rPr lang="en-US" dirty="0" smtClean="0"/>
              <a:t>Use </a:t>
            </a:r>
            <a:r>
              <a:rPr lang="en-US" dirty="0" err="1" smtClean="0"/>
              <a:t>facet.wrap</a:t>
            </a:r>
            <a:r>
              <a:rPr lang="en-US" dirty="0" smtClean="0"/>
              <a:t> and </a:t>
            </a:r>
            <a:r>
              <a:rPr lang="en-US" dirty="0" err="1" smtClean="0"/>
              <a:t>facet.grid</a:t>
            </a:r>
            <a:r>
              <a:rPr lang="en-US" dirty="0" smtClean="0"/>
              <a:t> </a:t>
            </a:r>
            <a:br>
              <a:rPr lang="en-US" dirty="0" smtClean="0"/>
            </a:br>
            <a:r>
              <a:rPr lang="en-US" dirty="0" smtClean="0"/>
              <a:t>for more plots</a:t>
            </a:r>
            <a:endParaRPr lang="en-US" dirty="0"/>
          </a:p>
        </p:txBody>
      </p:sp>
    </p:spTree>
    <p:custDataLst>
      <p:tags r:id="rId1"/>
    </p:custDataLst>
    <p:extLst>
      <p:ext uri="{BB962C8B-B14F-4D97-AF65-F5344CB8AC3E}">
        <p14:creationId xmlns:p14="http://schemas.microsoft.com/office/powerpoint/2010/main" val="3949562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Categorical Variables</a:t>
            </a:r>
          </a:p>
        </p:txBody>
      </p:sp>
      <p:sp>
        <p:nvSpPr>
          <p:cNvPr id="3" name="Text Placeholder 2"/>
          <p:cNvSpPr>
            <a:spLocks noGrp="1"/>
          </p:cNvSpPr>
          <p:nvPr>
            <p:ph type="body" sz="quarter" idx="11"/>
          </p:nvPr>
        </p:nvSpPr>
        <p:spPr>
          <a:xfrm>
            <a:off x="297183" y="1216560"/>
            <a:ext cx="4717269" cy="3782160"/>
          </a:xfrm>
        </p:spPr>
        <p:txBody>
          <a:bodyPr/>
          <a:lstStyle/>
          <a:p>
            <a:r>
              <a:rPr lang="en-US" sz="3200" dirty="0"/>
              <a:t>One of a limited number of values</a:t>
            </a:r>
          </a:p>
          <a:p>
            <a:r>
              <a:rPr lang="en-US" sz="3200" dirty="0"/>
              <a:t>Fixed number of possible values</a:t>
            </a:r>
          </a:p>
          <a:p>
            <a:pPr lvl="1"/>
            <a:r>
              <a:rPr lang="en-US" sz="2800" dirty="0"/>
              <a:t>Examples: Engine cylinders, Gender</a:t>
            </a:r>
          </a:p>
        </p:txBody>
      </p:sp>
      <p:pic>
        <p:nvPicPr>
          <p:cNvPr id="4" name="Picture 3">
            <a:extLst>
              <a:ext uri="{FF2B5EF4-FFF2-40B4-BE49-F238E27FC236}">
                <a16:creationId xmlns:a16="http://schemas.microsoft.com/office/drawing/2014/main" id="{546E94CC-3E70-4965-8209-CB6526576FAA}"/>
              </a:ext>
            </a:extLst>
          </p:cNvPr>
          <p:cNvPicPr/>
          <p:nvPr/>
        </p:nvPicPr>
        <p:blipFill>
          <a:blip r:embed="rId3"/>
          <a:stretch>
            <a:fillRect/>
          </a:stretch>
        </p:blipFill>
        <p:spPr>
          <a:xfrm>
            <a:off x="4011561" y="1216560"/>
            <a:ext cx="5132439" cy="4498440"/>
          </a:xfrm>
          <a:prstGeom prst="rect">
            <a:avLst/>
          </a:prstGeom>
        </p:spPr>
      </p:pic>
    </p:spTree>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Context Dependent</a:t>
            </a:r>
          </a:p>
        </p:txBody>
      </p:sp>
      <p:sp>
        <p:nvSpPr>
          <p:cNvPr id="3" name="Text Placeholder 2"/>
          <p:cNvSpPr>
            <a:spLocks noGrp="1"/>
          </p:cNvSpPr>
          <p:nvPr>
            <p:ph type="body" sz="quarter" idx="11"/>
          </p:nvPr>
        </p:nvSpPr>
        <p:spPr/>
        <p:txBody>
          <a:bodyPr/>
          <a:lstStyle/>
          <a:p>
            <a:r>
              <a:rPr lang="en-US" sz="3200" dirty="0"/>
              <a:t>Can be both categorical and non-categorical depending upon analysis context</a:t>
            </a:r>
          </a:p>
          <a:p>
            <a:r>
              <a:rPr lang="en-US" sz="3200" dirty="0"/>
              <a:t>Example: Age</a:t>
            </a:r>
          </a:p>
          <a:p>
            <a:pPr lvl="1"/>
            <a:r>
              <a:rPr lang="en-US" dirty="0"/>
              <a:t>Measured in age range buckets</a:t>
            </a:r>
          </a:p>
          <a:p>
            <a:pPr lvl="1"/>
            <a:r>
              <a:rPr lang="en-US" dirty="0"/>
              <a:t>Measured in integer years</a:t>
            </a:r>
          </a:p>
          <a:p>
            <a:pPr lvl="1"/>
            <a:r>
              <a:rPr lang="en-US" dirty="0"/>
              <a:t>Measured in elapsed time since birth (seconds)</a:t>
            </a:r>
          </a:p>
          <a:p>
            <a:pPr marL="0" indent="0">
              <a:buNone/>
            </a:pPr>
            <a:endParaRPr lang="en-US" sz="3200" dirty="0"/>
          </a:p>
        </p:txBody>
      </p:sp>
    </p:spTree>
    <p:extLst>
      <p:ext uri="{BB962C8B-B14F-4D97-AF65-F5344CB8AC3E}">
        <p14:creationId xmlns:p14="http://schemas.microsoft.com/office/powerpoint/2010/main" val="328258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Continuous </a:t>
            </a:r>
            <a:r>
              <a:rPr lang="en-US" dirty="0" smtClean="0"/>
              <a:t>Variable</a:t>
            </a:r>
            <a:endParaRPr lang="en-US" dirty="0"/>
          </a:p>
        </p:txBody>
      </p:sp>
      <p:sp>
        <p:nvSpPr>
          <p:cNvPr id="3" name="Text Placeholder 2"/>
          <p:cNvSpPr>
            <a:spLocks noGrp="1"/>
          </p:cNvSpPr>
          <p:nvPr>
            <p:ph type="body" sz="quarter" idx="11"/>
          </p:nvPr>
        </p:nvSpPr>
        <p:spPr/>
        <p:txBody>
          <a:bodyPr/>
          <a:lstStyle/>
          <a:p>
            <a:r>
              <a:rPr lang="en-US" sz="3200" dirty="0"/>
              <a:t>Continuous</a:t>
            </a:r>
            <a:r>
              <a:rPr lang="en-US" dirty="0"/>
              <a:t> </a:t>
            </a:r>
            <a:r>
              <a:rPr lang="en-US" sz="3200" dirty="0"/>
              <a:t>defined</a:t>
            </a:r>
            <a:endParaRPr lang="en-US" dirty="0"/>
          </a:p>
          <a:p>
            <a:pPr lvl="1"/>
            <a:r>
              <a:rPr lang="en-US" dirty="0"/>
              <a:t>Free to take on any value</a:t>
            </a:r>
          </a:p>
          <a:p>
            <a:pPr lvl="1"/>
            <a:r>
              <a:rPr lang="en-US" dirty="0"/>
              <a:t>Floating point, decimal numbers</a:t>
            </a:r>
          </a:p>
          <a:p>
            <a:pPr lvl="1"/>
            <a:r>
              <a:rPr lang="en-US" dirty="0"/>
              <a:t>Rational and irrational numbers</a:t>
            </a:r>
          </a:p>
          <a:p>
            <a:pPr lvl="1"/>
            <a:r>
              <a:rPr lang="en-US" dirty="0"/>
              <a:t>Called non-categorical</a:t>
            </a:r>
          </a:p>
          <a:p>
            <a:pPr marL="0" indent="0">
              <a:buNone/>
            </a:pPr>
            <a:endParaRPr lang="en-US" sz="2333" dirty="0"/>
          </a:p>
        </p:txBody>
      </p:sp>
    </p:spTree>
    <p:extLst>
      <p:ext uri="{BB962C8B-B14F-4D97-AF65-F5344CB8AC3E}">
        <p14:creationId xmlns:p14="http://schemas.microsoft.com/office/powerpoint/2010/main" val="43001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Discrete Variable</a:t>
            </a:r>
            <a:endParaRPr lang="en-US" dirty="0"/>
          </a:p>
        </p:txBody>
      </p:sp>
      <p:sp>
        <p:nvSpPr>
          <p:cNvPr id="3" name="Text Placeholder 2"/>
          <p:cNvSpPr>
            <a:spLocks noGrp="1"/>
          </p:cNvSpPr>
          <p:nvPr>
            <p:ph type="body" sz="quarter" idx="11"/>
          </p:nvPr>
        </p:nvSpPr>
        <p:spPr/>
        <p:txBody>
          <a:bodyPr/>
          <a:lstStyle/>
          <a:p>
            <a:r>
              <a:rPr lang="en-US" sz="3200" dirty="0" smtClean="0"/>
              <a:t>Discrete </a:t>
            </a:r>
            <a:r>
              <a:rPr lang="en-US" sz="3200" dirty="0"/>
              <a:t>– categorical-like</a:t>
            </a:r>
          </a:p>
          <a:p>
            <a:pPr lvl="1"/>
            <a:r>
              <a:rPr lang="en-US" dirty="0"/>
              <a:t>Opposite of continuous</a:t>
            </a:r>
          </a:p>
          <a:p>
            <a:pPr lvl="1"/>
            <a:r>
              <a:rPr lang="en-US" dirty="0"/>
              <a:t>Limited set of values</a:t>
            </a:r>
          </a:p>
          <a:p>
            <a:pPr lvl="1"/>
            <a:r>
              <a:rPr lang="en-US" dirty="0"/>
              <a:t>Can be infinite but must be countable</a:t>
            </a:r>
          </a:p>
          <a:p>
            <a:pPr lvl="1"/>
            <a:r>
              <a:rPr lang="en-US" dirty="0"/>
              <a:t>Categorical is a subset of discrete</a:t>
            </a:r>
          </a:p>
          <a:p>
            <a:pPr lvl="2"/>
            <a:r>
              <a:rPr lang="en-US" sz="2800" dirty="0"/>
              <a:t>Example: Age can be both categorial and </a:t>
            </a:r>
            <a:br>
              <a:rPr lang="en-US" sz="2800" dirty="0"/>
            </a:br>
            <a:r>
              <a:rPr lang="en-US" sz="2800" dirty="0"/>
              <a:t>continuous</a:t>
            </a:r>
          </a:p>
          <a:p>
            <a:pPr marL="0" indent="0">
              <a:buNone/>
            </a:pPr>
            <a:endParaRPr lang="en-US" sz="2333" dirty="0"/>
          </a:p>
        </p:txBody>
      </p:sp>
    </p:spTree>
    <p:extLst>
      <p:ext uri="{BB962C8B-B14F-4D97-AF65-F5344CB8AC3E}">
        <p14:creationId xmlns:p14="http://schemas.microsoft.com/office/powerpoint/2010/main" val="423214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Scale of Measurement</a:t>
            </a:r>
          </a:p>
        </p:txBody>
      </p:sp>
      <p:sp>
        <p:nvSpPr>
          <p:cNvPr id="3" name="Text Placeholder 2"/>
          <p:cNvSpPr>
            <a:spLocks noGrp="1"/>
          </p:cNvSpPr>
          <p:nvPr>
            <p:ph type="body" sz="quarter" idx="11"/>
          </p:nvPr>
        </p:nvSpPr>
        <p:spPr/>
        <p:txBody>
          <a:bodyPr>
            <a:noAutofit/>
          </a:bodyPr>
          <a:lstStyle/>
          <a:p>
            <a:r>
              <a:rPr lang="en-US" dirty="0" smtClean="0"/>
              <a:t>Based on the intrinsic properties of the measurement.</a:t>
            </a:r>
          </a:p>
          <a:p>
            <a:pPr lvl="1"/>
            <a:r>
              <a:rPr lang="en-US" dirty="0" smtClean="0"/>
              <a:t>Nominal</a:t>
            </a:r>
          </a:p>
          <a:p>
            <a:pPr lvl="1"/>
            <a:r>
              <a:rPr lang="en-US" dirty="0" smtClean="0"/>
              <a:t>Ordinal</a:t>
            </a:r>
          </a:p>
          <a:p>
            <a:pPr lvl="1"/>
            <a:r>
              <a:rPr lang="en-US" dirty="0" smtClean="0"/>
              <a:t>Interval</a:t>
            </a:r>
          </a:p>
          <a:p>
            <a:pPr lvl="1"/>
            <a:r>
              <a:rPr lang="en-US" dirty="0" smtClean="0"/>
              <a:t>Ratio</a:t>
            </a:r>
          </a:p>
        </p:txBody>
      </p:sp>
    </p:spTree>
    <p:extLst>
      <p:ext uri="{BB962C8B-B14F-4D97-AF65-F5344CB8AC3E}">
        <p14:creationId xmlns:p14="http://schemas.microsoft.com/office/powerpoint/2010/main" val="35164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Scale of Measurement</a:t>
            </a:r>
          </a:p>
        </p:txBody>
      </p:sp>
      <p:sp>
        <p:nvSpPr>
          <p:cNvPr id="3" name="Text Placeholder 2"/>
          <p:cNvSpPr>
            <a:spLocks noGrp="1"/>
          </p:cNvSpPr>
          <p:nvPr>
            <p:ph type="body" sz="quarter" idx="11"/>
          </p:nvPr>
        </p:nvSpPr>
        <p:spPr/>
        <p:txBody>
          <a:bodyPr>
            <a:noAutofit/>
          </a:bodyPr>
          <a:lstStyle/>
          <a:p>
            <a:r>
              <a:rPr lang="en-US" sz="3200" dirty="0"/>
              <a:t>Nominal scale</a:t>
            </a:r>
          </a:p>
          <a:p>
            <a:pPr lvl="1"/>
            <a:r>
              <a:rPr lang="en-US" dirty="0"/>
              <a:t>Classification only.</a:t>
            </a:r>
          </a:p>
          <a:p>
            <a:pPr lvl="2"/>
            <a:r>
              <a:rPr lang="en-US" dirty="0"/>
              <a:t>Examples: gender, nationality, ethnicity, language</a:t>
            </a:r>
            <a:r>
              <a:rPr lang="en-US"/>
              <a:t>, </a:t>
            </a:r>
            <a:r>
              <a:rPr lang="en-US" smtClean="0"/>
              <a:t>genre</a:t>
            </a:r>
            <a:endParaRPr lang="en-US" dirty="0"/>
          </a:p>
        </p:txBody>
      </p:sp>
    </p:spTree>
    <p:extLst>
      <p:ext uri="{BB962C8B-B14F-4D97-AF65-F5344CB8AC3E}">
        <p14:creationId xmlns:p14="http://schemas.microsoft.com/office/powerpoint/2010/main" val="172527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Scale of Measurement</a:t>
            </a:r>
          </a:p>
        </p:txBody>
      </p:sp>
      <p:sp>
        <p:nvSpPr>
          <p:cNvPr id="3" name="Text Placeholder 2"/>
          <p:cNvSpPr>
            <a:spLocks noGrp="1"/>
          </p:cNvSpPr>
          <p:nvPr>
            <p:ph type="body" sz="quarter" idx="11"/>
          </p:nvPr>
        </p:nvSpPr>
        <p:spPr/>
        <p:txBody>
          <a:bodyPr>
            <a:noAutofit/>
          </a:bodyPr>
          <a:lstStyle/>
          <a:p>
            <a:r>
              <a:rPr lang="en-US" sz="3200" dirty="0" smtClean="0"/>
              <a:t>Ordinal </a:t>
            </a:r>
            <a:r>
              <a:rPr lang="en-US" sz="3200" dirty="0"/>
              <a:t>scale</a:t>
            </a:r>
          </a:p>
          <a:p>
            <a:pPr lvl="1"/>
            <a:r>
              <a:rPr lang="en-US" dirty="0"/>
              <a:t>Sorted or ranked</a:t>
            </a:r>
          </a:p>
          <a:p>
            <a:pPr lvl="2"/>
            <a:r>
              <a:rPr lang="en-US" dirty="0"/>
              <a:t>Examples: survey opinions from completely disagree to completely agree</a:t>
            </a:r>
          </a:p>
          <a:p>
            <a:pPr marL="0" indent="0">
              <a:buNone/>
            </a:pPr>
            <a:endParaRPr lang="en-US" sz="3200" dirty="0"/>
          </a:p>
        </p:txBody>
      </p:sp>
    </p:spTree>
    <p:extLst>
      <p:ext uri="{BB962C8B-B14F-4D97-AF65-F5344CB8AC3E}">
        <p14:creationId xmlns:p14="http://schemas.microsoft.com/office/powerpoint/2010/main" val="50917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Scale of Measurement</a:t>
            </a:r>
          </a:p>
        </p:txBody>
      </p:sp>
      <p:sp>
        <p:nvSpPr>
          <p:cNvPr id="3" name="Text Placeholder 2"/>
          <p:cNvSpPr>
            <a:spLocks noGrp="1"/>
          </p:cNvSpPr>
          <p:nvPr>
            <p:ph type="body" sz="quarter" idx="11"/>
          </p:nvPr>
        </p:nvSpPr>
        <p:spPr/>
        <p:txBody>
          <a:bodyPr>
            <a:noAutofit/>
          </a:bodyPr>
          <a:lstStyle/>
          <a:p>
            <a:r>
              <a:rPr lang="en-US" sz="3200" dirty="0" smtClean="0"/>
              <a:t>Interval </a:t>
            </a:r>
            <a:r>
              <a:rPr lang="en-US" sz="3200" dirty="0"/>
              <a:t>scale</a:t>
            </a:r>
          </a:p>
          <a:p>
            <a:pPr lvl="1"/>
            <a:r>
              <a:rPr lang="en-US" dirty="0"/>
              <a:t>Differences between items</a:t>
            </a:r>
          </a:p>
          <a:p>
            <a:pPr lvl="2"/>
            <a:r>
              <a:rPr lang="en-US" dirty="0"/>
              <a:t>Examples: Fahrenheit, </a:t>
            </a:r>
            <a:r>
              <a:rPr lang="en-US" dirty="0" smtClean="0"/>
              <a:t>Celsius, human calendar dates</a:t>
            </a:r>
          </a:p>
          <a:p>
            <a:pPr lvl="3"/>
            <a:r>
              <a:rPr lang="en-US" dirty="0" smtClean="0"/>
              <a:t>NOT temperature or date</a:t>
            </a:r>
            <a:endParaRPr lang="en-US" dirty="0"/>
          </a:p>
          <a:p>
            <a:pPr marL="0" indent="0">
              <a:buNone/>
            </a:pPr>
            <a:endParaRPr lang="en-US" sz="3200" dirty="0"/>
          </a:p>
        </p:txBody>
      </p:sp>
    </p:spTree>
    <p:extLst>
      <p:ext uri="{BB962C8B-B14F-4D97-AF65-F5344CB8AC3E}">
        <p14:creationId xmlns:p14="http://schemas.microsoft.com/office/powerpoint/2010/main" val="161980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ARTICULATE_SLIDE_THUMBNAIL_REFRESH" val="1"/>
  <p:tag name="ARTICULATE_PROJECT_OPEN" val="0"/>
  <p:tag name="ARTICULATE_SLIDE_COUNT" val="26"/>
  <p:tag name="MMPROD_UIDATA" val="&lt;database version=&quot;11.0&quot;&gt;&lt;object type=&quot;1&quot; unique_id=&quot;10001&quot;&gt;&lt;object type=&quot;8&quot; unique_id=&quot;17513&quot;&gt;&lt;/object&gt;&lt;object type=&quot;2&quot; unique_id=&quot;17514&quot;&gt;&lt;object type=&quot;3&quot; unique_id=&quot;17515&quot;&gt;&lt;property id=&quot;20148&quot; value=&quot;5&quot;/&gt;&lt;property id=&quot;20300&quot; value=&quot;Slide 1&quot;/&gt;&lt;property id=&quot;20307&quot; value=&quot;259&quot;/&gt;&lt;/object&gt;&lt;object type=&quot;3&quot; unique_id=&quot;17516&quot;&gt;&lt;property id=&quot;20148&quot; value=&quot;5&quot;/&gt;&lt;property id=&quot;20300&quot; value=&quot;Slide 2&quot;/&gt;&lt;property id=&quot;20307&quot; value=&quot;257&quot;/&gt;&lt;/object&gt;&lt;object type=&quot;3&quot; unique_id=&quot;17517&quot;&gt;&lt;property id=&quot;20148&quot; value=&quot;5&quot;/&gt;&lt;property id=&quot;20300&quot; value=&quot;Slide 3&quot;/&gt;&lt;property id=&quot;20307&quot; value=&quot;273&quot;/&gt;&lt;/object&gt;&lt;object type=&quot;3&quot; unique_id=&quot;17518&quot;&gt;&lt;property id=&quot;20148&quot; value=&quot;5&quot;/&gt;&lt;property id=&quot;20300&quot; value=&quot;Slide 4&quot;/&gt;&lt;property id=&quot;20307&quot; value=&quot;274&quot;/&gt;&lt;/object&gt;&lt;object type=&quot;3&quot; unique_id=&quot;17519&quot;&gt;&lt;property id=&quot;20148&quot; value=&quot;5&quot;/&gt;&lt;property id=&quot;20300&quot; value=&quot;Slide 6&quot;/&gt;&lt;property id=&quot;20307&quot; value=&quot;275&quot;/&gt;&lt;/object&gt;&lt;object type=&quot;3&quot; unique_id=&quot;17520&quot;&gt;&lt;property id=&quot;20148&quot; value=&quot;5&quot;/&gt;&lt;property id=&quot;20300&quot; value=&quot;Slide 11&quot;/&gt;&lt;property id=&quot;20307&quot; value=&quot;276&quot;/&gt;&lt;/object&gt;&lt;object type=&quot;3&quot; unique_id=&quot;17521&quot;&gt;&lt;property id=&quot;20148&quot; value=&quot;5&quot;/&gt;&lt;property id=&quot;20300&quot; value=&quot;Slide 12&quot;/&gt;&lt;property id=&quot;20307&quot; value=&quot;277&quot;/&gt;&lt;/object&gt;&lt;object type=&quot;3&quot; unique_id=&quot;17639&quot;&gt;&lt;property id=&quot;20148&quot; value=&quot;5&quot;/&gt;&lt;property id=&quot;20300&quot; value=&quot;Slide 5&quot;/&gt;&lt;property id=&quot;20307&quot; value=&quot;279&quot;/&gt;&lt;/object&gt;&lt;object type=&quot;3&quot; unique_id=&quot;17640&quot;&gt;&lt;property id=&quot;20148&quot; value=&quot;5&quot;/&gt;&lt;property id=&quot;20300&quot; value=&quot;Slide 7&quot;/&gt;&lt;property id=&quot;20307&quot; value=&quot;283&quot;/&gt;&lt;/object&gt;&lt;object type=&quot;3&quot; unique_id=&quot;17641&quot;&gt;&lt;property id=&quot;20148&quot; value=&quot;5&quot;/&gt;&lt;property id=&quot;20300&quot; value=&quot;Slide 8&quot;/&gt;&lt;property id=&quot;20307&quot; value=&quot;280&quot;/&gt;&lt;/object&gt;&lt;object type=&quot;3&quot; unique_id=&quot;17642&quot;&gt;&lt;property id=&quot;20148&quot; value=&quot;5&quot;/&gt;&lt;property id=&quot;20300&quot; value=&quot;Slide 9&quot;/&gt;&lt;property id=&quot;20307&quot; value=&quot;281&quot;/&gt;&lt;/object&gt;&lt;object type=&quot;3&quot; unique_id=&quot;17643&quot;&gt;&lt;property id=&quot;20148&quot; value=&quot;5&quot;/&gt;&lt;property id=&quot;20300&quot; value=&quot;Slide 10&quot;/&gt;&lt;property id=&quot;20307&quot; value=&quot;282&quot;/&gt;&lt;/object&gt;&lt;object type=&quot;3&quot; unique_id=&quot;17645&quot;&gt;&lt;property id=&quot;20148&quot; value=&quot;5&quot;/&gt;&lt;property id=&quot;20300&quot; value=&quot;Slide 13&quot;/&gt;&lt;property id=&quot;20307&quot; value=&quot;278&quot;/&gt;&lt;/object&gt;&lt;object type=&quot;3&quot; unique_id=&quot;17758&quot;&gt;&lt;property id=&quot;20148&quot; value=&quot;5&quot;/&gt;&lt;property id=&quot;20300&quot; value=&quot;Slide 14&quot;/&gt;&lt;property id=&quot;20307&quot; value=&quot;285&quot;/&gt;&lt;/object&gt;&lt;object type=&quot;3&quot; unique_id=&quot;17762&quot;&gt;&lt;property id=&quot;20148&quot; value=&quot;5&quot;/&gt;&lt;property id=&quot;20300&quot; value=&quot;Slide 15&quot;/&gt;&lt;property id=&quot;20307&quot; value=&quot;288&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E30DE0C5-F529-4FF1-BC1F-C012884E15AF}" vid="{F9585DEB-6B07-4707-857F-3F2173D629ED}"/>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TotalTime>
  <Words>2372</Words>
  <Application>Microsoft Office PowerPoint</Application>
  <PresentationFormat>On-screen Show (16:10)</PresentationFormat>
  <Paragraphs>149</Paragraphs>
  <Slides>15</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Calibri</vt:lpstr>
      <vt:lpstr>Encode Sans Normal Black</vt:lpstr>
      <vt:lpstr>Lucida Grande</vt:lpstr>
      <vt:lpstr>Open Sans</vt:lpstr>
      <vt:lpstr>Open Sans Light</vt:lpstr>
      <vt:lpstr>Uni Sans Regular</vt:lpstr>
      <vt:lpstr>CA-Data Analytics</vt:lpstr>
      <vt:lpstr>PCE-Grey</vt:lpstr>
      <vt:lpstr>UW Gold</vt:lpstr>
      <vt:lpstr>UW Purple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Kris Freeman</cp:lastModifiedBy>
  <cp:revision>61</cp:revision>
  <dcterms:created xsi:type="dcterms:W3CDTF">2014-10-14T00:51:43Z</dcterms:created>
  <dcterms:modified xsi:type="dcterms:W3CDTF">2018-11-30T19:28:31Z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E27991D0-27CA-441C-9C39-BE6F0EAD9061</vt:lpwstr>
  </property>
  <property fmtid="{D5CDD505-2E9C-101B-9397-08002B2CF9AE}" pid="12" name="ArticulatePath">
    <vt:lpwstr>2-8 - Categorical Variables</vt:lpwstr>
  </property>
</Properties>
</file>