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3" r:id="rId2"/>
    <p:sldMasterId id="2147483689" r:id="rId3"/>
    <p:sldMasterId id="2147483692" r:id="rId4"/>
  </p:sldMasterIdLst>
  <p:notesMasterIdLst>
    <p:notesMasterId r:id="rId17"/>
  </p:notesMasterIdLst>
  <p:sldIdLst>
    <p:sldId id="259" r:id="rId5"/>
    <p:sldId id="279" r:id="rId6"/>
    <p:sldId id="280" r:id="rId7"/>
    <p:sldId id="257" r:id="rId8"/>
    <p:sldId id="281" r:id="rId9"/>
    <p:sldId id="276" r:id="rId10"/>
    <p:sldId id="273" r:id="rId11"/>
    <p:sldId id="275" r:id="rId12"/>
    <p:sldId id="274" r:id="rId13"/>
    <p:sldId id="282" r:id="rId14"/>
    <p:sldId id="287" r:id="rId15"/>
    <p:sldId id="286" r:id="rId16"/>
  </p:sldIdLst>
  <p:sldSz cx="9144000" cy="5715000" type="screen16x1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Filtering" id="{54335D4E-71F9-439F-8444-44B63B93896C}">
          <p14:sldIdLst>
            <p14:sldId id="259"/>
            <p14:sldId id="279"/>
            <p14:sldId id="280"/>
            <p14:sldId id="257"/>
            <p14:sldId id="281"/>
            <p14:sldId id="276"/>
            <p14:sldId id="273"/>
            <p14:sldId id="275"/>
            <p14:sldId id="274"/>
            <p14:sldId id="282"/>
            <p14:sldId id="287"/>
            <p14:sldId id="286"/>
          </p14:sldIdLst>
        </p14:section>
        <p14:section name="Pipe Operator" id="{DDAC8204-9EA9-41F4-AE79-C5F1B8D3E390}">
          <p14:sldIdLst/>
        </p14:section>
        <p14:section name="Selecting Columns" id="{FD902721-851A-4333-921C-A5F3E044972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58" userDrawn="1">
          <p15:clr>
            <a:srgbClr val="A4A3A4"/>
          </p15:clr>
        </p15:guide>
        <p15:guide id="2" pos="3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7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122" y="102"/>
      </p:cViewPr>
      <p:guideLst>
        <p:guide orient="horz" pos="1758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73"/>
    </p:cViewPr>
  </p:sorterViewPr>
  <p:notesViewPr>
    <p:cSldViewPr snapToGrid="0" snapToObjects="1">
      <p:cViewPr varScale="1">
        <p:scale>
          <a:sx n="61" d="100"/>
          <a:sy n="61" d="100"/>
        </p:scale>
        <p:origin x="2991" y="3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2DB98-57B9-40C6-9E90-3771FA9B0888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6FDBE-5672-4985-BD85-BF0EDA60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presentation will incorporate </a:t>
            </a:r>
            <a:r>
              <a:rPr lang="en-US" sz="1200" dirty="0">
                <a:solidFill>
                  <a:srgbClr val="33006F"/>
                </a:solidFill>
              </a:rPr>
              <a:t>using the </a:t>
            </a:r>
            <a:r>
              <a:rPr lang="en-US" sz="1200" dirty="0" err="1">
                <a:solidFill>
                  <a:srgbClr val="33006F"/>
                </a:solidFill>
              </a:rPr>
              <a:t>dplyr</a:t>
            </a:r>
            <a:r>
              <a:rPr lang="en-US" sz="1200" dirty="0">
                <a:solidFill>
                  <a:srgbClr val="33006F"/>
                </a:solidFill>
              </a:rPr>
              <a:t> package to filter and arrange data in a </a:t>
            </a:r>
            <a:r>
              <a:rPr lang="en-US" sz="1200" dirty="0" err="1">
                <a:solidFill>
                  <a:srgbClr val="33006F"/>
                </a:solidFill>
              </a:rPr>
              <a:t>dataframe</a:t>
            </a:r>
            <a:r>
              <a:rPr lang="en-US" sz="1200" dirty="0">
                <a:solidFill>
                  <a:srgbClr val="33006F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8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this is done using three functions from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package, select(), filter(), and arrange().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similar to SQL SELECT, WHERE, and ORDER BY respectively.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Often, you will want a subset of the data. You might filter the data perhaps to remove outliers or to focus on a particular area. You might want the top or bottom rows based upon some sorting. You might simply want fewer columns and would like to remove the unwanted ones.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this is done using three functions from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package, select(), filter(), and arrange().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similar to SQL SELECT, WHERE, and ORDER BY respectively.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with select(), you simply provide a list of variables or column names in the order that you want. It returns a new data frame with just those columns in that order. It also has a few helper functions that can help adding, removing and reordering without having to specify the entire set of columns.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helper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also covered later. Shown here as a preview/example</a:t>
            </a:r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select(), you simply provide a list of variables or column names in the order that you want. It returns a new data frame with just those columns in that order. It also has a few helper functions that can help adding, removing and reordering without having to specify the entire set of columns.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rename columns while you are at it with &lt;new name&gt; = &lt;old name&gt; in the select() function. There also is a rename() function that just renames columns without dropping 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filter() function is like the SQL WHERE clause. It resolves an expression to a Boolean TRUE or FALSE to determine which rows are kept or discarded.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 are, equality uses a double equal rather than a single, and the other is that multiple expressions are implicitly ANDed together.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handle all the complexity you desire with the aid of parenthesis and the symbols for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OR, the ampersand ‘&amp;’ and vertical bar ‘|’ respectively.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arrange() function, simply sorts the rows. You provide it a comma delimited list of column names in the sort order you would like.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just like SQL ORDER BY.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to descending order, enclose the variable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there are ways to pipe the result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plotting, there are times when you want to store the result. This is done in an R variable.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make up variables in R with letters and numbers. Start them with a letter though.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practice is to use the assignment operator which is a less than followed by a dash forming a visual arrow to the variable you are updating (&lt;-).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typical equal sign works, but the R community seems to prefer the two-stroke version, so that is what we will use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emf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6" Type="http://schemas.openxmlformats.org/officeDocument/2006/relationships/image" Target="../media/image4.emf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2.xml"/><Relationship Id="rId5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67858"/>
            <a:ext cx="6972300" cy="25386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906513"/>
            <a:ext cx="1600200" cy="116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1"/>
            <a:ext cx="2532888" cy="234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906513"/>
            <a:ext cx="1600200" cy="116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id="11" name="Picture 10" descr="AngleBackground_gold_RGB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7"/>
            <a:ext cx="9367953" cy="399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0"/>
            <a:ext cx="2532888" cy="234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289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6" y="1231218"/>
            <a:ext cx="7856609" cy="25941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3920001"/>
            <a:ext cx="1600200" cy="116417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169333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1"/>
            <a:ext cx="2532888" cy="234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29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0" y="271869"/>
            <a:ext cx="8498279" cy="864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8140" y="1933532"/>
            <a:ext cx="8498279" cy="3175072"/>
          </a:xfrm>
          <a:prstGeom prst="rect">
            <a:avLst/>
          </a:prstGeom>
        </p:spPr>
        <p:txBody>
          <a:bodyPr/>
          <a:lstStyle>
            <a:lvl1pPr marL="238106" indent="-238106">
              <a:buFont typeface="Lucida Grande"/>
              <a:buChar char="&gt;"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793687" indent="-158737">
              <a:buSzPct val="100000"/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428635" indent="-158737"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36 pt.)</a:t>
            </a:r>
          </a:p>
          <a:p>
            <a:pPr lvl="1"/>
            <a:r>
              <a:rPr lang="en-US" dirty="0" smtClean="0"/>
              <a:t>Second level (Open Sans Light, 32)</a:t>
            </a:r>
          </a:p>
          <a:p>
            <a:pPr lvl="2"/>
            <a:r>
              <a:rPr lang="en-US" dirty="0" smtClean="0"/>
              <a:t>Third level (Open Sans Light, 32)</a:t>
            </a:r>
          </a:p>
          <a:p>
            <a:pPr lvl="3"/>
            <a:r>
              <a:rPr lang="en-US" dirty="0" smtClean="0"/>
              <a:t>Fourth level (Open Sans Light, 32)</a:t>
            </a:r>
          </a:p>
          <a:p>
            <a:pPr lvl="4"/>
            <a:r>
              <a:rPr lang="en-US" dirty="0" smtClean="0"/>
              <a:t>Fifth level (Open Sans Light, 32)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140" y="1442224"/>
            <a:ext cx="8498279" cy="342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4" y="1137004"/>
            <a:ext cx="1103781" cy="80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169333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528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280" y="190501"/>
            <a:ext cx="8521139" cy="945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(ENCODE NORMAL BLACK, 36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280" y="1447270"/>
            <a:ext cx="8520235" cy="3467629"/>
          </a:xfrm>
          <a:prstGeom prst="rect">
            <a:avLst/>
          </a:prstGeom>
        </p:spPr>
        <p:txBody>
          <a:bodyPr/>
          <a:lstStyle>
            <a:lvl1pPr marL="238106" indent="-238106">
              <a:buFont typeface="Lucida Grande"/>
              <a:buChar char="&gt;"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793687" indent="-158737"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1428635" indent="-158737"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36 pt.)</a:t>
            </a:r>
          </a:p>
          <a:p>
            <a:pPr lvl="1"/>
            <a:r>
              <a:rPr lang="en-US" dirty="0" smtClean="0"/>
              <a:t>Second level (Open Sans Light, 32)</a:t>
            </a:r>
          </a:p>
          <a:p>
            <a:pPr lvl="2"/>
            <a:r>
              <a:rPr lang="en-US" dirty="0" smtClean="0"/>
              <a:t>Third level (Open Sans Light, 32)</a:t>
            </a:r>
          </a:p>
          <a:p>
            <a:pPr lvl="3"/>
            <a:r>
              <a:rPr lang="en-US" dirty="0" smtClean="0"/>
              <a:t>Fourth level (Open Sans Light, 32)</a:t>
            </a:r>
          </a:p>
          <a:p>
            <a:pPr lvl="4"/>
            <a:r>
              <a:rPr lang="en-US" dirty="0" smtClean="0"/>
              <a:t>Fifth level (Open Sans Light, 32)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133832"/>
            <a:ext cx="1103781" cy="80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60" y="4942417"/>
            <a:ext cx="1371600" cy="772583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169333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198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447272"/>
            <a:ext cx="8021637" cy="36935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7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09593"/>
            <a:ext cx="8184662" cy="8266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83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4" y="1137004"/>
            <a:ext cx="1103781" cy="8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169333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377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/>
          <a:lstStyle>
            <a:lvl1pPr>
              <a:defRPr sz="4167">
                <a:latin typeface="Encode Sans Normal Black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6" y="1064808"/>
            <a:ext cx="7565463" cy="258212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3646931"/>
            <a:ext cx="1600200" cy="116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1"/>
            <a:ext cx="2532888" cy="234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386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1460" y="83820"/>
            <a:ext cx="8679180" cy="11334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(ENCODE NORMAL BLACK, 40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460" y="1447271"/>
            <a:ext cx="8679180" cy="3346248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3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793687" indent="-158737">
              <a:buSzPct val="100000"/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428635" indent="-158737"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36 pt.)</a:t>
            </a:r>
          </a:p>
          <a:p>
            <a:pPr lvl="1"/>
            <a:r>
              <a:rPr lang="en-US" dirty="0" smtClean="0"/>
              <a:t>Second level (Open Sans Light, 32)</a:t>
            </a:r>
          </a:p>
          <a:p>
            <a:pPr lvl="2"/>
            <a:r>
              <a:rPr lang="en-US" dirty="0" smtClean="0"/>
              <a:t>Third level (Open Sans Light, 32)</a:t>
            </a:r>
          </a:p>
          <a:p>
            <a:pPr lvl="3"/>
            <a:r>
              <a:rPr lang="en-US" dirty="0" smtClean="0"/>
              <a:t>Fourth level (Open Sans Light, 32)</a:t>
            </a:r>
          </a:p>
          <a:p>
            <a:pPr lvl="4"/>
            <a:r>
              <a:rPr lang="en-US" dirty="0" smtClean="0"/>
              <a:t>Fifth level (Open Sans Light, 32)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4" y="1137004"/>
            <a:ext cx="1103781" cy="80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195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Titl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4" y="5295196"/>
            <a:ext cx="2464308" cy="22817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29641"/>
            <a:ext cx="7330440" cy="23782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3" y="3311651"/>
            <a:ext cx="1600200" cy="11641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696796"/>
            <a:ext cx="7399020" cy="890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Open Sans Subtitle, 32 pt.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617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7660" y="167641"/>
            <a:ext cx="8528759" cy="96861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(ENCODE NORMAL BLACK, 36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60" y="1447270"/>
            <a:ext cx="8528759" cy="3507607"/>
          </a:xfrm>
          <a:prstGeom prst="rect">
            <a:avLst/>
          </a:prstGeom>
        </p:spPr>
        <p:txBody>
          <a:bodyPr/>
          <a:lstStyle>
            <a:lvl1pPr marL="238106" indent="-238106">
              <a:buFont typeface="Lucida Grande"/>
              <a:buChar char="&gt;"/>
              <a:defRPr sz="36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2pPr>
            <a:lvl3pPr marL="793687" indent="-158737">
              <a:buSzPct val="100000"/>
              <a:buFont typeface="Lucida Grande"/>
              <a:buChar char="&gt;"/>
              <a:defRPr sz="32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4pPr>
            <a:lvl5pPr marL="1428635" indent="-158737">
              <a:buFont typeface="Lucida Grande"/>
              <a:buChar char="&gt;"/>
              <a:defRPr sz="32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36 pt.)</a:t>
            </a:r>
          </a:p>
          <a:p>
            <a:pPr lvl="1"/>
            <a:r>
              <a:rPr lang="en-US" dirty="0" smtClean="0"/>
              <a:t>Second level (Open Sans Light, 32)</a:t>
            </a:r>
          </a:p>
          <a:p>
            <a:pPr lvl="2"/>
            <a:r>
              <a:rPr lang="en-US" dirty="0" smtClean="0"/>
              <a:t>Third level (Open Sans Light, 32)</a:t>
            </a:r>
          </a:p>
          <a:p>
            <a:pPr lvl="3"/>
            <a:r>
              <a:rPr lang="en-US" dirty="0" smtClean="0"/>
              <a:t>Fourth level (Open Sans Light, 32)</a:t>
            </a:r>
          </a:p>
          <a:p>
            <a:pPr lvl="4"/>
            <a:r>
              <a:rPr lang="en-US" dirty="0" smtClean="0"/>
              <a:t>Fifth level (Open Sans Light, 32)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4" y="1137004"/>
            <a:ext cx="1103781" cy="80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5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2" y="167641"/>
            <a:ext cx="8582099" cy="10489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(ENCODE NORMAL BLACK, 36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2" y="1784866"/>
            <a:ext cx="8594551" cy="3015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500"/>
              </a:spcBef>
              <a:buFont typeface="Lucida Grande"/>
              <a:buNone/>
              <a:defRPr sz="3600" b="1" i="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spcBef>
                <a:spcPts val="500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793687" indent="-158737">
              <a:lnSpc>
                <a:spcPct val="114000"/>
              </a:lnSpc>
              <a:spcBef>
                <a:spcPts val="500"/>
              </a:spcBef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500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428635" indent="-158737">
              <a:lnSpc>
                <a:spcPct val="114000"/>
              </a:lnSpc>
              <a:spcBef>
                <a:spcPts val="500"/>
              </a:spcBef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Sans, 36 pt.)</a:t>
            </a:r>
          </a:p>
          <a:p>
            <a:pPr lvl="1"/>
            <a:r>
              <a:rPr lang="en-US" dirty="0" smtClean="0"/>
              <a:t>Second level (Open Sans Light, 32)</a:t>
            </a:r>
          </a:p>
          <a:p>
            <a:pPr lvl="2"/>
            <a:r>
              <a:rPr lang="en-US" dirty="0" smtClean="0"/>
              <a:t>Third level (Open Sans Light, 32)</a:t>
            </a:r>
          </a:p>
          <a:p>
            <a:pPr lvl="3"/>
            <a:r>
              <a:rPr lang="en-US" dirty="0" smtClean="0"/>
              <a:t>Fourth level (Open Sans Light, 32)</a:t>
            </a:r>
          </a:p>
          <a:p>
            <a:pPr lvl="4"/>
            <a:r>
              <a:rPr lang="en-US" dirty="0" smtClean="0"/>
              <a:t>Fifth level (Open Sans Light, 32)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" y="1216560"/>
            <a:ext cx="8679180" cy="5683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32 PT.)</a:t>
            </a:r>
            <a:endParaRPr lang="en-US" dirty="0"/>
          </a:p>
        </p:txBody>
      </p:sp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273" y="4942417"/>
            <a:ext cx="1371600" cy="772583"/>
          </a:xfrm>
          <a:prstGeom prst="rect">
            <a:avLst/>
          </a:prstGeom>
        </p:spPr>
      </p:pic>
      <p:pic>
        <p:nvPicPr>
          <p:cNvPr id="11" name="Picture 10" descr="AngleBackground_gold_RG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7"/>
            <a:ext cx="9367953" cy="399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240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7182" y="228601"/>
            <a:ext cx="8559239" cy="9879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(ENCODE NORMAL BLACK, 36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7182" y="1216560"/>
            <a:ext cx="8558335" cy="37821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500"/>
              </a:spcBef>
              <a:buFont typeface="Lucida Grande"/>
              <a:buNone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spcBef>
                <a:spcPts val="500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793687" indent="-158737">
              <a:lnSpc>
                <a:spcPct val="114000"/>
              </a:lnSpc>
              <a:spcBef>
                <a:spcPts val="500"/>
              </a:spcBef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500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428635" indent="-158737">
              <a:lnSpc>
                <a:spcPct val="114000"/>
              </a:lnSpc>
              <a:spcBef>
                <a:spcPts val="500"/>
              </a:spcBef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Sans, 36 pt.)</a:t>
            </a:r>
          </a:p>
          <a:p>
            <a:pPr lvl="1"/>
            <a:r>
              <a:rPr lang="en-US" dirty="0" smtClean="0"/>
              <a:t>Second level (Open Sans Light, 32)</a:t>
            </a:r>
          </a:p>
          <a:p>
            <a:pPr lvl="2"/>
            <a:r>
              <a:rPr lang="en-US" dirty="0" smtClean="0"/>
              <a:t>Third level (Open Sans Light, 32)</a:t>
            </a:r>
          </a:p>
          <a:p>
            <a:pPr lvl="3"/>
            <a:r>
              <a:rPr lang="en-US" dirty="0" smtClean="0"/>
              <a:t>Fourth level (Open Sans Light, 32)</a:t>
            </a:r>
          </a:p>
          <a:p>
            <a:pPr lvl="4"/>
            <a:r>
              <a:rPr lang="en-US" dirty="0" smtClean="0"/>
              <a:t>Fifth level (Open Sans Light, 32)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pic>
        <p:nvPicPr>
          <p:cNvPr id="12" name="Picture 11" descr="AngleBackground_gold_RG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7"/>
            <a:ext cx="9367953" cy="399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91" y="5125261"/>
            <a:ext cx="2468880" cy="274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492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281942" y="1447272"/>
            <a:ext cx="8506461" cy="30472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7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2" y="205741"/>
            <a:ext cx="8673539" cy="997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(ENCODE NORMAL BLACK, 36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4" y="1136257"/>
            <a:ext cx="1103781" cy="80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821" y="4942417"/>
            <a:ext cx="1371600" cy="772583"/>
          </a:xfrm>
          <a:prstGeom prst="rect">
            <a:avLst/>
          </a:prstGeom>
        </p:spPr>
      </p:pic>
      <p:pic>
        <p:nvPicPr>
          <p:cNvPr id="10" name="Picture 9" descr="AngleBackground_gold_RGB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7"/>
            <a:ext cx="9367953" cy="399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50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2" y="205741"/>
            <a:ext cx="8673539" cy="997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31747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3495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95242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26989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(ENCODE NORMAL BLACK, 36 PT.)</a:t>
            </a:r>
            <a:endParaRPr lang="en-US" dirty="0"/>
          </a:p>
        </p:txBody>
      </p:sp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21" y="4942417"/>
            <a:ext cx="1371600" cy="7725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427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013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/>
          <a:lstStyle>
            <a:lvl1pPr>
              <a:defRPr sz="4167">
                <a:latin typeface="Encode Sans Normal Black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84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ctr"/>
          <a:lstStyle>
            <a:lvl1pPr algn="ctr">
              <a:defRPr sz="4500">
                <a:latin typeface="Encode Sans Normal Black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3333">
                <a:latin typeface="Uni Sans Regular" panose="00000500000000000000" pitchFamily="50" charset="0"/>
              </a:defRPr>
            </a:lvl1pPr>
            <a:lvl2pPr marL="238106" indent="0" algn="ctr">
              <a:buNone/>
              <a:defRPr sz="1042"/>
            </a:lvl2pPr>
            <a:lvl3pPr marL="476212" indent="0" algn="ctr">
              <a:buNone/>
              <a:defRPr sz="937"/>
            </a:lvl3pPr>
            <a:lvl4pPr marL="714318" indent="0" algn="ctr">
              <a:buNone/>
              <a:defRPr sz="833"/>
            </a:lvl4pPr>
            <a:lvl5pPr marL="952424" indent="0" algn="ctr">
              <a:buNone/>
              <a:defRPr sz="833"/>
            </a:lvl5pPr>
            <a:lvl6pPr marL="1190530" indent="0" algn="ctr">
              <a:buNone/>
              <a:defRPr sz="833"/>
            </a:lvl6pPr>
            <a:lvl7pPr marL="1428635" indent="0" algn="ctr">
              <a:buNone/>
              <a:defRPr sz="833"/>
            </a:lvl7pPr>
            <a:lvl8pPr marL="1666742" indent="0" algn="ctr">
              <a:buNone/>
              <a:defRPr sz="833"/>
            </a:lvl8pPr>
            <a:lvl9pPr marL="1904848" indent="0" algn="ctr">
              <a:buNone/>
              <a:defRPr sz="8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40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578340"/>
            <a:ext cx="6972300" cy="22014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167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38098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76197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1429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52393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1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ags" Target="../tags/tag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ags" Target="../tags/tag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20837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iming>
    <p:tnLst>
      <p:par>
        <p:cTn id="1" dur="indefinite" restart="never" nodeType="tmRoot"/>
      </p:par>
    </p:tnLst>
  </p:timing>
  <p:txStyles>
    <p:titleStyle>
      <a:lvl1pPr algn="ctr" defTabSz="317475" rtl="0" eaLnBrk="1" latinLnBrk="0" hangingPunct="1">
        <a:spcBef>
          <a:spcPct val="0"/>
        </a:spcBef>
        <a:buNone/>
        <a:defRPr sz="3333" b="0" i="0" u="none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38106" indent="-238106" algn="l" defTabSz="31747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15896" indent="-198421" algn="l" defTabSz="317475" rtl="0" eaLnBrk="1" latinLnBrk="0" hangingPunct="1">
        <a:spcBef>
          <a:spcPct val="20000"/>
        </a:spcBef>
        <a:buFont typeface="Arial"/>
        <a:buChar char="–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793687" indent="-158737" algn="l" defTabSz="31747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111161" indent="-158737" algn="l" defTabSz="317475" rtl="0" eaLnBrk="1" latinLnBrk="0" hangingPunct="1">
        <a:spcBef>
          <a:spcPct val="20000"/>
        </a:spcBef>
        <a:buFont typeface="Arial"/>
        <a:buChar char="–"/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428635" indent="-158737" algn="l" defTabSz="317475" rtl="0" eaLnBrk="1" latinLnBrk="0" hangingPunct="1">
        <a:spcBef>
          <a:spcPct val="20000"/>
        </a:spcBef>
        <a:buFont typeface="Arial"/>
        <a:buChar char="»"/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746110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063585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381060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698534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75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0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24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898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73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48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22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797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7"/>
    </p:custDataLst>
    <p:extLst>
      <p:ext uri="{BB962C8B-B14F-4D97-AF65-F5344CB8AC3E}">
        <p14:creationId xmlns:p14="http://schemas.microsoft.com/office/powerpoint/2010/main" val="318261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iming>
    <p:tnLst>
      <p:par>
        <p:cTn id="1" dur="indefinite" restart="never" nodeType="tmRoot"/>
      </p:par>
    </p:tnLst>
  </p:timing>
  <p:txStyles>
    <p:titleStyle>
      <a:lvl1pPr algn="ctr" defTabSz="317475" rtl="0" eaLnBrk="1" latinLnBrk="0" hangingPunct="1">
        <a:spcBef>
          <a:spcPct val="0"/>
        </a:spcBef>
        <a:buNone/>
        <a:defRPr sz="3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06" indent="-238106" algn="l" defTabSz="31747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15896" indent="-198421" algn="l" defTabSz="317475" rtl="0" eaLnBrk="1" latinLnBrk="0" hangingPunct="1">
        <a:spcBef>
          <a:spcPct val="20000"/>
        </a:spcBef>
        <a:buFont typeface="Arial"/>
        <a:buChar char="–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793687" indent="-158737" algn="l" defTabSz="31747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111161" indent="-158737" algn="l" defTabSz="317475" rtl="0" eaLnBrk="1" latinLnBrk="0" hangingPunct="1">
        <a:spcBef>
          <a:spcPct val="20000"/>
        </a:spcBef>
        <a:buFont typeface="Arial"/>
        <a:buChar char="–"/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428635" indent="-158737" algn="l" defTabSz="317475" rtl="0" eaLnBrk="1" latinLnBrk="0" hangingPunct="1">
        <a:spcBef>
          <a:spcPct val="20000"/>
        </a:spcBef>
        <a:buFont typeface="Arial"/>
        <a:buChar char="»"/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746110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063585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381060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698534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75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0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24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898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73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48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22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797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  <p:extLst>
      <p:ext uri="{BB962C8B-B14F-4D97-AF65-F5344CB8AC3E}">
        <p14:creationId xmlns:p14="http://schemas.microsoft.com/office/powerpoint/2010/main" val="358461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ctr" defTabSz="317475" rtl="0" eaLnBrk="1" latinLnBrk="0" hangingPunct="1">
        <a:spcBef>
          <a:spcPct val="0"/>
        </a:spcBef>
        <a:buNone/>
        <a:defRPr sz="3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06" indent="-238106" algn="l" defTabSz="31747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15896" indent="-198421" algn="l" defTabSz="317475" rtl="0" eaLnBrk="1" latinLnBrk="0" hangingPunct="1">
        <a:spcBef>
          <a:spcPct val="20000"/>
        </a:spcBef>
        <a:buFont typeface="Arial"/>
        <a:buChar char="–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793687" indent="-158737" algn="l" defTabSz="31747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111161" indent="-158737" algn="l" defTabSz="317475" rtl="0" eaLnBrk="1" latinLnBrk="0" hangingPunct="1">
        <a:spcBef>
          <a:spcPct val="20000"/>
        </a:spcBef>
        <a:buFont typeface="Arial"/>
        <a:buChar char="–"/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428635" indent="-158737" algn="l" defTabSz="317475" rtl="0" eaLnBrk="1" latinLnBrk="0" hangingPunct="1">
        <a:spcBef>
          <a:spcPct val="20000"/>
        </a:spcBef>
        <a:buFont typeface="Arial"/>
        <a:buChar char="»"/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746110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063585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381060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698534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75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0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24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898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73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48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22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797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  <p:extLst>
      <p:ext uri="{BB962C8B-B14F-4D97-AF65-F5344CB8AC3E}">
        <p14:creationId xmlns:p14="http://schemas.microsoft.com/office/powerpoint/2010/main" val="371469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ctr" defTabSz="317475" rtl="0" eaLnBrk="1" latinLnBrk="0" hangingPunct="1">
        <a:spcBef>
          <a:spcPct val="0"/>
        </a:spcBef>
        <a:buNone/>
        <a:defRPr sz="3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06" indent="-238106" algn="l" defTabSz="317475" rtl="0" eaLnBrk="1" latinLnBrk="0" hangingPunct="1">
        <a:spcBef>
          <a:spcPct val="20000"/>
        </a:spcBef>
        <a:buFont typeface="Arial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15896" indent="-198421" algn="l" defTabSz="317475" rtl="0" eaLnBrk="1" latinLnBrk="0" hangingPunct="1">
        <a:spcBef>
          <a:spcPct val="20000"/>
        </a:spcBef>
        <a:buFont typeface="Arial"/>
        <a:buChar char="–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793687" indent="-158737" algn="l" defTabSz="31747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111161" indent="-158737" algn="l" defTabSz="317475" rtl="0" eaLnBrk="1" latinLnBrk="0" hangingPunct="1">
        <a:spcBef>
          <a:spcPct val="20000"/>
        </a:spcBef>
        <a:buFont typeface="Arial"/>
        <a:buChar char="–"/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428635" indent="-158737" algn="l" defTabSz="317475" rtl="0" eaLnBrk="1" latinLnBrk="0" hangingPunct="1">
        <a:spcBef>
          <a:spcPct val="20000"/>
        </a:spcBef>
        <a:buFont typeface="Arial"/>
        <a:buChar char="»"/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746110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063585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381060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698534" indent="-158737" algn="l" defTabSz="317475" rtl="0" eaLnBrk="1" latinLnBrk="0" hangingPunct="1">
        <a:spcBef>
          <a:spcPct val="20000"/>
        </a:spcBef>
        <a:buFont typeface="Arial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75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0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24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898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73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48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22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797" algn="l" defTabSz="317475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1231218"/>
            <a:ext cx="7856609" cy="3088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Filtering </a:t>
            </a:r>
            <a:r>
              <a:rPr lang="en-US" dirty="0" smtClean="0"/>
              <a:t>and </a:t>
            </a:r>
            <a:r>
              <a:rPr lang="en-US" dirty="0"/>
              <a:t>Arranging</a:t>
            </a:r>
          </a:p>
          <a:p>
            <a:pPr algn="ctr"/>
            <a:r>
              <a:rPr lang="en-US" sz="3200" dirty="0">
                <a:solidFill>
                  <a:srgbClr val="33006F"/>
                </a:solidFill>
              </a:rPr>
              <a:t>Using the </a:t>
            </a:r>
            <a:r>
              <a:rPr lang="en-US" sz="3200" dirty="0" err="1">
                <a:solidFill>
                  <a:srgbClr val="33006F"/>
                </a:solidFill>
              </a:rPr>
              <a:t>dplyr</a:t>
            </a:r>
            <a:r>
              <a:rPr lang="en-US" sz="3200" dirty="0">
                <a:solidFill>
                  <a:srgbClr val="33006F"/>
                </a:solidFill>
              </a:rPr>
              <a:t> package to filter and arrange data in a </a:t>
            </a:r>
            <a:r>
              <a:rPr lang="en-US" sz="3200" dirty="0" err="1">
                <a:solidFill>
                  <a:srgbClr val="33006F"/>
                </a:solidFill>
              </a:rPr>
              <a:t>dataframe</a:t>
            </a:r>
            <a:endParaRPr lang="en-US" sz="3200" dirty="0">
              <a:solidFill>
                <a:srgbClr val="33006F"/>
              </a:solidFill>
            </a:endParaRPr>
          </a:p>
          <a:p>
            <a:pPr algn="ctr"/>
            <a:endParaRPr lang="en-US" sz="2667" dirty="0">
              <a:solidFill>
                <a:srgbClr val="33006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Variable to Save Returned </a:t>
            </a:r>
            <a:r>
              <a:rPr lang="en-US" sz="3200" dirty="0" err="1"/>
              <a:t>Dataframe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7182" y="1216559"/>
            <a:ext cx="8558335" cy="4233745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Assignment </a:t>
            </a:r>
            <a:r>
              <a:rPr lang="en-US" sz="3200" dirty="0"/>
              <a:t>operator</a:t>
            </a:r>
          </a:p>
          <a:p>
            <a:pPr marL="317475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/>
              <a:t> (historically preferred)</a:t>
            </a:r>
          </a:p>
          <a:p>
            <a:pPr marL="317475" lvl="1" indent="0">
              <a:buNone/>
            </a:pPr>
            <a:r>
              <a:rPr lang="en-US" dirty="0"/>
              <a:t>Can also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3200" dirty="0"/>
              <a:t>Try to be consistent in your coding </a:t>
            </a:r>
            <a:r>
              <a:rPr lang="en-US" sz="3200" dirty="0" smtClean="0"/>
              <a:t>style</a:t>
            </a:r>
          </a:p>
          <a:p>
            <a:r>
              <a:rPr lang="en-US" sz="3200" dirty="0" smtClean="0"/>
              <a:t>Example:</a:t>
            </a:r>
          </a:p>
          <a:p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select(mpg,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class)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Parts of a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ead()</a:t>
            </a:r>
          </a:p>
          <a:p>
            <a:pPr lvl="1"/>
            <a:r>
              <a:rPr lang="en-US" dirty="0" smtClean="0"/>
              <a:t>The top 6 rows by default</a:t>
            </a:r>
          </a:p>
          <a:p>
            <a:pPr lvl="2"/>
            <a:r>
              <a:rPr lang="en-US" dirty="0" smtClean="0"/>
              <a:t>Or n=2 for top 2 rows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tail()</a:t>
            </a:r>
          </a:p>
          <a:p>
            <a:pPr lvl="1"/>
            <a:r>
              <a:rPr lang="en-US" dirty="0" smtClean="0"/>
              <a:t>The bottom 6 rows by default</a:t>
            </a:r>
          </a:p>
          <a:p>
            <a:pPr lvl="2"/>
            <a:r>
              <a:rPr lang="en-US" dirty="0" smtClean="0"/>
              <a:t>Or n=3 for bottom 3 rows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8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Combining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innermost function is processed first.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head(arrange(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lvl="1"/>
            <a:r>
              <a:rPr lang="en-US" dirty="0" smtClean="0"/>
              <a:t>Orders in descending order of highway</a:t>
            </a:r>
          </a:p>
          <a:p>
            <a:pPr lvl="1"/>
            <a:r>
              <a:rPr lang="en-US" dirty="0" smtClean="0"/>
              <a:t>on the subset in the variable </a:t>
            </a:r>
            <a:r>
              <a:rPr lang="en-US" dirty="0" err="1" smtClean="0"/>
              <a:t>df</a:t>
            </a:r>
            <a:endParaRPr lang="en-US" dirty="0" smtClean="0"/>
          </a:p>
          <a:p>
            <a:pPr lvl="1"/>
            <a:r>
              <a:rPr lang="en-US" dirty="0" smtClean="0"/>
              <a:t>Then gives the first 6 rows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1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 to R Connection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7182" y="1216560"/>
            <a:ext cx="4467323" cy="3782160"/>
          </a:xfrm>
        </p:spPr>
        <p:txBody>
          <a:bodyPr/>
          <a:lstStyle/>
          <a:p>
            <a:r>
              <a:rPr lang="en-US" dirty="0" smtClean="0"/>
              <a:t>What do these do?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SELECT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99811" y="1216560"/>
            <a:ext cx="4732017" cy="3782160"/>
          </a:xfrm>
          <a:prstGeom prst="rect">
            <a:avLst/>
          </a:prstGeom>
        </p:spPr>
        <p:txBody>
          <a:bodyPr/>
          <a:lstStyle>
            <a:lvl1pPr marL="0" indent="0" algn="l" defTabSz="317475" rtl="0" eaLnBrk="1" latinLnBrk="0" hangingPunct="1">
              <a:lnSpc>
                <a:spcPct val="114000"/>
              </a:lnSpc>
              <a:spcBef>
                <a:spcPts val="500"/>
              </a:spcBef>
              <a:buFont typeface="Lucida Grande"/>
              <a:buNone/>
              <a:defRPr sz="3600" b="0" i="0" kern="120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5896" indent="-198421" algn="l" defTabSz="317475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Char char="–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2pPr>
            <a:lvl3pPr marL="793687" indent="-158737" algn="l" defTabSz="317475" rtl="0" eaLnBrk="1" latinLnBrk="0" hangingPunct="1">
              <a:lnSpc>
                <a:spcPct val="114000"/>
              </a:lnSpc>
              <a:spcBef>
                <a:spcPts val="500"/>
              </a:spcBef>
              <a:buSzPct val="100000"/>
              <a:buFont typeface="Lucida Grande"/>
              <a:buChar char="&gt;"/>
              <a:defRPr sz="3200" b="0" i="0" kern="1200" baseline="0">
                <a:solidFill>
                  <a:srgbClr val="33006F"/>
                </a:solidFill>
                <a:latin typeface="Open Sans Light"/>
                <a:ea typeface="+mn-ea"/>
                <a:cs typeface="Open Sans Light"/>
              </a:defRPr>
            </a:lvl3pPr>
            <a:lvl4pPr marL="1111161" indent="-158737" algn="l" defTabSz="317475" rtl="0" eaLnBrk="1" latinLnBrk="0" hangingPunct="1">
              <a:lnSpc>
                <a:spcPct val="114000"/>
              </a:lnSpc>
              <a:spcBef>
                <a:spcPts val="500"/>
              </a:spcBef>
              <a:buFont typeface="Arial"/>
              <a:buChar char="–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4pPr>
            <a:lvl5pPr marL="1428635" indent="-158737" algn="l" defTabSz="317475" rtl="0" eaLnBrk="1" latinLnBrk="0" hangingPunct="1">
              <a:lnSpc>
                <a:spcPct val="114000"/>
              </a:lnSpc>
              <a:spcBef>
                <a:spcPts val="500"/>
              </a:spcBef>
              <a:buFont typeface="Lucida Grande"/>
              <a:buChar char="&gt;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5pPr>
            <a:lvl6pPr marL="1746110" indent="-158737" algn="l" defTabSz="317475" rtl="0" eaLnBrk="1" latinLnBrk="0" hangingPunct="1">
              <a:spcBef>
                <a:spcPct val="20000"/>
              </a:spcBef>
              <a:buFont typeface="Arial"/>
              <a:buChar char="•"/>
              <a:defRPr sz="13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3585" indent="-158737" algn="l" defTabSz="317475" rtl="0" eaLnBrk="1" latinLnBrk="0" hangingPunct="1">
              <a:spcBef>
                <a:spcPct val="20000"/>
              </a:spcBef>
              <a:buFont typeface="Arial"/>
              <a:buChar char="•"/>
              <a:defRPr sz="13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81060" indent="-158737" algn="l" defTabSz="317475" rtl="0" eaLnBrk="1" latinLnBrk="0" hangingPunct="1">
              <a:spcBef>
                <a:spcPct val="20000"/>
              </a:spcBef>
              <a:buFont typeface="Arial"/>
              <a:buChar char="•"/>
              <a:defRPr sz="13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8534" indent="-158737" algn="l" defTabSz="317475" rtl="0" eaLnBrk="1" latinLnBrk="0" hangingPunct="1">
              <a:spcBef>
                <a:spcPct val="20000"/>
              </a:spcBef>
              <a:buFont typeface="Arial"/>
              <a:buChar char="•"/>
              <a:defRPr sz="13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3006F"/>
                </a:solidFill>
              </a:rPr>
              <a:t>Similar functions in 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006F"/>
                </a:solidFill>
              </a:rPr>
              <a:t>select()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006F"/>
                </a:solidFill>
              </a:rPr>
              <a:t>filter()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006F"/>
                </a:solidFill>
              </a:rPr>
              <a:t>arrange()</a:t>
            </a:r>
            <a:endParaRPr lang="en-US" dirty="0">
              <a:solidFill>
                <a:srgbClr val="33006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36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Part of the </a:t>
            </a:r>
            <a:r>
              <a:rPr lang="en-US" dirty="0" err="1" smtClean="0"/>
              <a:t>tidyverse</a:t>
            </a:r>
            <a:endParaRPr lang="en-US" dirty="0" smtClean="0"/>
          </a:p>
          <a:p>
            <a:r>
              <a:rPr lang="en-US" dirty="0" smtClean="0"/>
              <a:t>Create subsets</a:t>
            </a:r>
          </a:p>
          <a:p>
            <a:pPr lvl="1"/>
            <a:r>
              <a:rPr lang="en-US" dirty="0" smtClean="0"/>
              <a:t>Remove outliers or irrelevant data</a:t>
            </a:r>
          </a:p>
          <a:p>
            <a:pPr lvl="1"/>
            <a:r>
              <a:rPr lang="en-US" dirty="0" smtClean="0"/>
              <a:t>Drill down into a category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5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7182" y="1216560"/>
            <a:ext cx="8558335" cy="449844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Similar </a:t>
            </a:r>
            <a:r>
              <a:rPr lang="en-US" dirty="0"/>
              <a:t>to SQL SELECT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Choose columns and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Optionally rename columns</a:t>
            </a:r>
          </a:p>
          <a:p>
            <a:pPr lvl="1"/>
            <a:r>
              <a:rPr lang="en-US" dirty="0"/>
              <a:t>Syntax: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column1, …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7182" y="1216560"/>
            <a:ext cx="8558335" cy="44984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Helper </a:t>
            </a:r>
            <a:r>
              <a:rPr lang="en-US" sz="3200" dirty="0"/>
              <a:t>functions</a:t>
            </a:r>
          </a:p>
          <a:p>
            <a:pPr lvl="1"/>
            <a:r>
              <a:rPr lang="en-US" dirty="0"/>
              <a:t>Negate columns to remove them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ends_with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contains()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everything() </a:t>
            </a:r>
            <a:r>
              <a:rPr lang="en-US" dirty="0"/>
              <a:t>means all remaining columns</a:t>
            </a:r>
          </a:p>
          <a:p>
            <a:r>
              <a:rPr lang="en-US" sz="3200" dirty="0"/>
              <a:t>Returns a new </a:t>
            </a:r>
            <a:r>
              <a:rPr lang="en-US" sz="3200" dirty="0" err="1"/>
              <a:t>dataframe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7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Rename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Renames </a:t>
            </a:r>
            <a:r>
              <a:rPr lang="en-US" dirty="0"/>
              <a:t>columns</a:t>
            </a:r>
          </a:p>
          <a:p>
            <a:pPr lvl="1"/>
            <a:r>
              <a:rPr lang="en-US" dirty="0"/>
              <a:t>Doesn’t not reorder columns</a:t>
            </a:r>
          </a:p>
          <a:p>
            <a:pPr lvl="1"/>
            <a:r>
              <a:rPr lang="en-US" dirty="0"/>
              <a:t>Doesn’t drop any columns</a:t>
            </a:r>
          </a:p>
          <a:p>
            <a:pPr lvl="1"/>
            <a:r>
              <a:rPr lang="en-US" dirty="0"/>
              <a:t>Syntax: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rename(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  <a:p>
            <a:r>
              <a:rPr lang="en-US" sz="3200" dirty="0"/>
              <a:t>Returns a new </a:t>
            </a:r>
            <a:r>
              <a:rPr lang="en-US" sz="3200" dirty="0" err="1"/>
              <a:t>dataframe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5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7182" y="1216560"/>
            <a:ext cx="8558335" cy="4498440"/>
          </a:xfrm>
        </p:spPr>
        <p:txBody>
          <a:bodyPr>
            <a:normAutofit fontScale="85000" lnSpcReduction="10000"/>
          </a:bodyPr>
          <a:lstStyle/>
          <a:p>
            <a:r>
              <a:rPr lang="en-US" sz="3800" dirty="0" smtClean="0"/>
              <a:t>Similar </a:t>
            </a:r>
            <a:r>
              <a:rPr lang="en-US" sz="3800" dirty="0"/>
              <a:t>to SQL WHERE clause</a:t>
            </a:r>
          </a:p>
          <a:p>
            <a:r>
              <a:rPr lang="en-US" dirty="0"/>
              <a:t>Resolves to a Boolean TRUE / FALSE</a:t>
            </a:r>
          </a:p>
          <a:p>
            <a:pPr lvl="1"/>
            <a:r>
              <a:rPr lang="en-US" dirty="0"/>
              <a:t>Determines which rows are returned or discarded</a:t>
            </a:r>
          </a:p>
          <a:p>
            <a:pPr lvl="1"/>
            <a:r>
              <a:rPr lang="en-US" dirty="0"/>
              <a:t>Multiple expressions are ANDed</a:t>
            </a:r>
          </a:p>
          <a:p>
            <a:pPr lvl="1"/>
            <a:r>
              <a:rPr lang="en-US" dirty="0"/>
              <a:t>Use &amp;, |, and ( ) within an expression for AND, OR, and order of execution</a:t>
            </a:r>
          </a:p>
          <a:p>
            <a:pPr lvl="1"/>
            <a:r>
              <a:rPr lang="en-US" dirty="0"/>
              <a:t>Syntax: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expression, …)</a:t>
            </a:r>
          </a:p>
          <a:p>
            <a:r>
              <a:rPr lang="en-US" sz="3300" dirty="0"/>
              <a:t>Returns a new </a:t>
            </a:r>
            <a:r>
              <a:rPr lang="en-US" sz="3300" dirty="0" err="1"/>
              <a:t>dataframe</a:t>
            </a:r>
            <a:endParaRPr lang="en-US" sz="3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82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Arrange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7182" y="1216559"/>
            <a:ext cx="8558335" cy="41976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</a:t>
            </a:r>
            <a:r>
              <a:rPr lang="en-US" dirty="0"/>
              <a:t>to SQL ORDER BY clause</a:t>
            </a:r>
          </a:p>
          <a:p>
            <a:r>
              <a:rPr lang="en-US" dirty="0"/>
              <a:t>Reorders returned rows</a:t>
            </a:r>
          </a:p>
          <a:p>
            <a:pPr lvl="1"/>
            <a:r>
              <a:rPr lang="en-US" dirty="0"/>
              <a:t>Can list multiple columns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desc</a:t>
            </a:r>
            <a:r>
              <a:rPr lang="en-US" dirty="0"/>
              <a:t>( ) to reverse order</a:t>
            </a:r>
          </a:p>
          <a:p>
            <a:pPr lvl="1"/>
            <a:r>
              <a:rPr lang="en-US" dirty="0"/>
              <a:t>Syntax: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column1, …)</a:t>
            </a:r>
          </a:p>
          <a:p>
            <a:r>
              <a:rPr lang="en-US" sz="3200" dirty="0"/>
              <a:t>Returns a </a:t>
            </a:r>
            <a:r>
              <a:rPr lang="en-US" sz="3200" dirty="0" smtClean="0"/>
              <a:t>new </a:t>
            </a:r>
            <a:r>
              <a:rPr lang="en-US" sz="3200" dirty="0" err="1"/>
              <a:t>dataframe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5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is a Variable in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named storage container for data</a:t>
            </a:r>
          </a:p>
          <a:p>
            <a:pPr lvl="1"/>
            <a:r>
              <a:rPr lang="en-US" dirty="0"/>
              <a:t>Starts with a letter</a:t>
            </a:r>
          </a:p>
          <a:p>
            <a:pPr lvl="1"/>
            <a:r>
              <a:rPr lang="en-US" dirty="0"/>
              <a:t>Is case sensitive</a:t>
            </a:r>
          </a:p>
          <a:p>
            <a:pPr lvl="1"/>
            <a:r>
              <a:rPr lang="en-US" dirty="0"/>
              <a:t>Avoid special characters and whitespace</a:t>
            </a:r>
          </a:p>
          <a:p>
            <a:pPr lvl="1"/>
            <a:r>
              <a:rPr lang="en-US" dirty="0"/>
              <a:t>Can use dot ‘.’, underscore ‘_’ and dash </a:t>
            </a:r>
            <a:r>
              <a:rPr lang="en-US" dirty="0" smtClean="0"/>
              <a:t>‘-’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4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2"/>
  <p:tag name="ARTICULATE_SLIDE_THUMBNAIL_REFRESH" val="1"/>
  <p:tag name="ARTICULATE_SLIDE_COUNT" val="30"/>
  <p:tag name="MMPROD_UIDATA" val="&lt;database version=&quot;11.0&quot;&gt;&lt;object type=&quot;1&quot; unique_id=&quot;10001&quot;&gt;&lt;object type=&quot;2&quot; unique_id=&quot;18016&quot;&gt;&lt;object type=&quot;3&quot; unique_id=&quot;18017&quot;&gt;&lt;property id=&quot;20148&quot; value=&quot;5&quot;/&gt;&lt;property id=&quot;20300&quot; value=&quot;Slide 1&quot;/&gt;&lt;property id=&quot;20307&quot; value=&quot;259&quot;/&gt;&lt;/object&gt;&lt;object type=&quot;3&quot; unique_id=&quot;18018&quot;&gt;&lt;property id=&quot;20148&quot; value=&quot;5&quot;/&gt;&lt;property id=&quot;20300&quot; value=&quot;Slide 4&quot;/&gt;&lt;property id=&quot;20307&quot; value=&quot;257&quot;/&gt;&lt;/object&gt;&lt;object type=&quot;3&quot; unique_id=&quot;18019&quot;&gt;&lt;property id=&quot;20148&quot; value=&quot;5&quot;/&gt;&lt;property id=&quot;20300&quot; value=&quot;Slide 6&quot;/&gt;&lt;property id=&quot;20307&quot; value=&quot;276&quot;/&gt;&lt;/object&gt;&lt;object type=&quot;3&quot; unique_id=&quot;18020&quot;&gt;&lt;property id=&quot;20148&quot; value=&quot;5&quot;/&gt;&lt;property id=&quot;20300&quot; value=&quot;Slide 7&quot;/&gt;&lt;property id=&quot;20307&quot; value=&quot;273&quot;/&gt;&lt;/object&gt;&lt;object type=&quot;3&quot; unique_id=&quot;18021&quot;&gt;&lt;property id=&quot;20148&quot; value=&quot;5&quot;/&gt;&lt;property id=&quot;20300&quot; value=&quot;Slide 8&quot;/&gt;&lt;property id=&quot;20307&quot; value=&quot;275&quot;/&gt;&lt;/object&gt;&lt;object type=&quot;3&quot; unique_id=&quot;18022&quot;&gt;&lt;property id=&quot;20148&quot; value=&quot;5&quot;/&gt;&lt;property id=&quot;20300&quot; value=&quot;Slide 9&quot;/&gt;&lt;property id=&quot;20307&quot; value=&quot;274&quot;/&gt;&lt;/object&gt;&lt;object type=&quot;3&quot; unique_id=&quot;18062&quot;&gt;&lt;property id=&quot;20148&quot; value=&quot;5&quot;/&gt;&lt;property id=&quot;20300&quot; value=&quot;Slide 13&quot;/&gt;&lt;property id=&quot;20307&quot; value=&quot;277&quot;/&gt;&lt;/object&gt;&lt;object type=&quot;3&quot; unique_id=&quot;18063&quot;&gt;&lt;property id=&quot;20148&quot; value=&quot;5&quot;/&gt;&lt;property id=&quot;20300&quot; value=&quot;Slide 14&quot;/&gt;&lt;property id=&quot;20307&quot; value=&quot;278&quot;/&gt;&lt;/object&gt;&lt;object type=&quot;3&quot; unique_id=&quot;18225&quot;&gt;&lt;property id=&quot;20148&quot; value=&quot;5&quot;/&gt;&lt;property id=&quot;20300&quot; value=&quot;Slide 2&quot;/&gt;&lt;property id=&quot;20307&quot; value=&quot;279&quot;/&gt;&lt;/object&gt;&lt;object type=&quot;3&quot; unique_id=&quot;18226&quot;&gt;&lt;property id=&quot;20148&quot; value=&quot;5&quot;/&gt;&lt;property id=&quot;20300&quot; value=&quot;Slide 3&quot;/&gt;&lt;property id=&quot;20307&quot; value=&quot;280&quot;/&gt;&lt;/object&gt;&lt;object type=&quot;3&quot; unique_id=&quot;18227&quot;&gt;&lt;property id=&quot;20148&quot; value=&quot;5&quot;/&gt;&lt;property id=&quot;20300&quot; value=&quot;Slide 5&quot;/&gt;&lt;property id=&quot;20307&quot; value=&quot;281&quot;/&gt;&lt;/object&gt;&lt;object type=&quot;3&quot; unique_id=&quot;18228&quot;&gt;&lt;property id=&quot;20148&quot; value=&quot;5&quot;/&gt;&lt;property id=&quot;20300&quot; value=&quot;Slide 10&quot;/&gt;&lt;property id=&quot;20307&quot; value=&quot;282&quot;/&gt;&lt;/object&gt;&lt;object type=&quot;3&quot; unique_id=&quot;18229&quot;&gt;&lt;property id=&quot;20148&quot; value=&quot;5&quot;/&gt;&lt;property id=&quot;20300&quot; value=&quot;Slide 11&quot;/&gt;&lt;property id=&quot;20307&quot; value=&quot;287&quot;/&gt;&lt;/object&gt;&lt;object type=&quot;3&quot; unique_id=&quot;18230&quot;&gt;&lt;property id=&quot;20148&quot; value=&quot;5&quot;/&gt;&lt;property id=&quot;20300&quot; value=&quot;Slide 12&quot;/&gt;&lt;property id=&quot;20307&quot; value=&quot;286&quot;/&gt;&lt;/object&gt;&lt;object type=&quot;3&quot; unique_id=&quot;18347&quot;&gt;&lt;property id=&quot;20148&quot; value=&quot;5&quot;/&gt;&lt;property id=&quot;20300&quot; value=&quot;Slide 15&quot;/&gt;&lt;property id=&quot;20307&quot; value=&quot;289&quot;/&gt;&lt;/object&gt;&lt;object type=&quot;3&quot; unique_id=&quot;18348&quot;&gt;&lt;property id=&quot;20148&quot; value=&quot;5&quot;/&gt;&lt;property id=&quot;20300&quot; value=&quot;Slide 16&quot;/&gt;&lt;property id=&quot;20307&quot; value=&quot;290&quot;/&gt;&lt;/object&gt;&lt;object type=&quot;3&quot; unique_id=&quot;18350&quot;&gt;&lt;property id=&quot;20148&quot; value=&quot;5&quot;/&gt;&lt;property id=&quot;20300&quot; value=&quot;Slide 17&quot;/&gt;&lt;property id=&quot;20307&quot; value=&quot;292&quot;/&gt;&lt;/object&gt;&lt;object type=&quot;3&quot; unique_id=&quot;18979&quot;&gt;&lt;property id=&quot;20148&quot; value=&quot;5&quot;/&gt;&lt;property id=&quot;20300&quot; value=&quot;Slide 18&quot;/&gt;&lt;property id=&quot;20307&quot; value=&quot;293&quot;/&gt;&lt;/object&gt;&lt;object type=&quot;3&quot; unique_id=&quot;18980&quot;&gt;&lt;property id=&quot;20148&quot; value=&quot;5&quot;/&gt;&lt;property id=&quot;20300&quot; value=&quot;Slide 19&quot;/&gt;&lt;property id=&quot;20307&quot; value=&quot;294&quot;/&gt;&lt;/object&gt;&lt;object type=&quot;3&quot; unique_id=&quot;18981&quot;&gt;&lt;property id=&quot;20148&quot; value=&quot;5&quot;/&gt;&lt;property id=&quot;20300&quot; value=&quot;Slide 20&quot;/&gt;&lt;property id=&quot;20307&quot; value=&quot;295&quot;/&gt;&lt;/object&gt;&lt;object type=&quot;3&quot; unique_id=&quot;18982&quot;&gt;&lt;property id=&quot;20148&quot; value=&quot;5&quot;/&gt;&lt;property id=&quot;20300&quot; value=&quot;Slide 21&quot;/&gt;&lt;property id=&quot;20307&quot; value=&quot;296&quot;/&gt;&lt;/object&gt;&lt;object type=&quot;3&quot; unique_id=&quot;18983&quot;&gt;&lt;property id=&quot;20148&quot; value=&quot;5&quot;/&gt;&lt;property id=&quot;20300&quot; value=&quot;Slide 22&quot;/&gt;&lt;property id=&quot;20307&quot; value=&quot;297&quot;/&gt;&lt;/object&gt;&lt;object type=&quot;3&quot; unique_id=&quot;19101&quot;&gt;&lt;property id=&quot;20148&quot; value=&quot;5&quot;/&gt;&lt;property id=&quot;20300&quot; value=&quot;Slide 23&quot;/&gt;&lt;property id=&quot;20307&quot; value=&quot;299&quot;/&gt;&lt;/object&gt;&lt;/object&gt;&lt;object type=&quot;8&quot; unique_id=&quot;1803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A-Data Analytics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-Data Analytics" id="{EBE1CC9F-912E-4424-98F5-5B0619745A3C}" vid="{7A065466-CF28-4B37-BB1C-9292FDC21300}"/>
    </a:ext>
  </a:extLst>
</a:theme>
</file>

<file path=ppt/theme/theme2.xml><?xml version="1.0" encoding="utf-8"?>
<a:theme xmlns:a="http://schemas.openxmlformats.org/drawingml/2006/main" name="PCE-Grey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W Gold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UW Purpl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</TotalTime>
  <Words>924</Words>
  <Application>Microsoft Office PowerPoint</Application>
  <PresentationFormat>On-screen Show (16:10)</PresentationFormat>
  <Paragraphs>108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Courier New</vt:lpstr>
      <vt:lpstr>Encode Sans Normal Black</vt:lpstr>
      <vt:lpstr>Lucida Grande</vt:lpstr>
      <vt:lpstr>Open Sans</vt:lpstr>
      <vt:lpstr>Open Sans Light</vt:lpstr>
      <vt:lpstr>Uni Sans Regular</vt:lpstr>
      <vt:lpstr>Wingdings</vt:lpstr>
      <vt:lpstr>CA-Data Analytics</vt:lpstr>
      <vt:lpstr>PCE-Grey</vt:lpstr>
      <vt:lpstr>UW Gold</vt:lpstr>
      <vt:lpstr>UW Purple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 Analysis Essentials</dc:creator>
  <cp:lastModifiedBy>Kris Freeman</cp:lastModifiedBy>
  <cp:revision>64</cp:revision>
  <dcterms:created xsi:type="dcterms:W3CDTF">2014-10-14T00:51:43Z</dcterms:created>
  <dcterms:modified xsi:type="dcterms:W3CDTF">2018-11-30T19:29:13Z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gregwe@microsoft.com</vt:lpwstr>
  </property>
  <property fmtid="{D5CDD505-2E9C-101B-9397-08002B2CF9AE}" pid="6" name="MSIP_Label_f42aa342-8706-4288-bd11-ebb85995028c_SetDate">
    <vt:lpwstr>2017-09-19T23:18:14.9523694-07:00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ArticulateGUID">
    <vt:lpwstr>2B4BD5D6-DC6A-458E-BD4E-CF26EAB494AD</vt:lpwstr>
  </property>
  <property fmtid="{D5CDD505-2E9C-101B-9397-08002B2CF9AE}" pid="12" name="ArticulatePath">
    <vt:lpwstr>2-9 - Data Filtering and Arranging</vt:lpwstr>
  </property>
</Properties>
</file>