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5.xml" ContentType="application/vnd.openxmlformats-officedocument.theme+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notesSlides/notesSlide6.xml" ContentType="application/vnd.openxmlformats-officedocument.presentationml.notesSlide+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83" r:id="rId2"/>
    <p:sldMasterId id="2147483689" r:id="rId3"/>
    <p:sldMasterId id="2147483692" r:id="rId4"/>
  </p:sldMasterIdLst>
  <p:notesMasterIdLst>
    <p:notesMasterId r:id="rId16"/>
  </p:notesMasterIdLst>
  <p:sldIdLst>
    <p:sldId id="277" r:id="rId5"/>
    <p:sldId id="278" r:id="rId6"/>
    <p:sldId id="289" r:id="rId7"/>
    <p:sldId id="290" r:id="rId8"/>
    <p:sldId id="292" r:id="rId9"/>
    <p:sldId id="293" r:id="rId10"/>
    <p:sldId id="294" r:id="rId11"/>
    <p:sldId id="295" r:id="rId12"/>
    <p:sldId id="296" r:id="rId13"/>
    <p:sldId id="297" r:id="rId14"/>
    <p:sldId id="299" r:id="rId15"/>
  </p:sldIdLst>
  <p:sldSz cx="9144000" cy="5715000" type="screen16x1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Filtering" id="{54335D4E-71F9-439F-8444-44B63B93896C}">
          <p14:sldIdLst/>
        </p14:section>
        <p14:section name="Pipe Operator" id="{DDAC8204-9EA9-41F4-AE79-C5F1B8D3E390}">
          <p14:sldIdLst>
            <p14:sldId id="277"/>
            <p14:sldId id="278"/>
            <p14:sldId id="289"/>
            <p14:sldId id="290"/>
          </p14:sldIdLst>
        </p14:section>
        <p14:section name="Selecting Columns" id="{FD902721-851A-4333-921C-A5F3E0449725}">
          <p14:sldIdLst>
            <p14:sldId id="292"/>
            <p14:sldId id="293"/>
            <p14:sldId id="294"/>
            <p14:sldId id="295"/>
            <p14:sldId id="296"/>
            <p14:sldId id="297"/>
            <p14:sldId id="299"/>
          </p14:sldIdLst>
        </p14:section>
      </p14:sectionLst>
    </p:ext>
    <p:ext uri="{EFAFB233-063F-42B5-8137-9DF3F51BA10A}">
      <p15:sldGuideLst xmlns:p15="http://schemas.microsoft.com/office/powerpoint/2012/main">
        <p15:guide id="1" orient="horz" pos="1758" userDrawn="1">
          <p15:clr>
            <a:srgbClr val="A4A3A4"/>
          </p15:clr>
        </p15:guide>
        <p15:guide id="2" pos="344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72" autoAdjust="0"/>
  </p:normalViewPr>
  <p:slideViewPr>
    <p:cSldViewPr snapToGrid="0" snapToObjects="1" showGuides="1">
      <p:cViewPr varScale="1">
        <p:scale>
          <a:sx n="88" d="100"/>
          <a:sy n="88" d="100"/>
        </p:scale>
        <p:origin x="1122" y="102"/>
      </p:cViewPr>
      <p:guideLst>
        <p:guide orient="horz" pos="1758"/>
        <p:guide pos="3448"/>
      </p:guideLst>
    </p:cSldViewPr>
  </p:slideViewPr>
  <p:notesTextViewPr>
    <p:cViewPr>
      <p:scale>
        <a:sx n="100" d="100"/>
        <a:sy n="100" d="100"/>
      </p:scale>
      <p:origin x="0" y="0"/>
    </p:cViewPr>
  </p:notesTextViewPr>
  <p:sorterViewPr>
    <p:cViewPr>
      <p:scale>
        <a:sx n="100" d="100"/>
        <a:sy n="100" d="100"/>
      </p:scale>
      <p:origin x="0" y="-5373"/>
    </p:cViewPr>
  </p:sorterViewPr>
  <p:notesViewPr>
    <p:cSldViewPr snapToGrid="0" snapToObjects="1">
      <p:cViewPr varScale="1">
        <p:scale>
          <a:sx n="61" d="100"/>
          <a:sy n="61" d="100"/>
        </p:scale>
        <p:origin x="2991" y="3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2DB98-57B9-40C6-9E90-3771FA9B0888}" type="datetimeFigureOut">
              <a:rPr lang="en-US" smtClean="0"/>
              <a:t>11/30/2018</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6FDBE-5672-4985-BD85-BF0EDA604403}" type="slidenum">
              <a:rPr lang="en-US" smtClean="0"/>
              <a:t>‹#›</a:t>
            </a:fld>
            <a:endParaRPr lang="en-US"/>
          </a:p>
        </p:txBody>
      </p:sp>
    </p:spTree>
    <p:extLst>
      <p:ext uri="{BB962C8B-B14F-4D97-AF65-F5344CB8AC3E}">
        <p14:creationId xmlns:p14="http://schemas.microsoft.com/office/powerpoint/2010/main" val="4986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This presentation will incorporate using the pipe operator to chain functions together.</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a:t>
            </a:fld>
            <a:endParaRPr lang="en-US"/>
          </a:p>
        </p:txBody>
      </p:sp>
    </p:spTree>
    <p:extLst>
      <p:ext uri="{BB962C8B-B14F-4D97-AF65-F5344CB8AC3E}">
        <p14:creationId xmlns:p14="http://schemas.microsoft.com/office/powerpoint/2010/main" val="1382501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See solution file: lesson02-8-solution-select</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10</a:t>
            </a:fld>
            <a:endParaRPr lang="en-US"/>
          </a:p>
        </p:txBody>
      </p:sp>
    </p:spTree>
    <p:extLst>
      <p:ext uri="{BB962C8B-B14F-4D97-AF65-F5344CB8AC3E}">
        <p14:creationId xmlns:p14="http://schemas.microsoft.com/office/powerpoint/2010/main" val="389837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takeaways.</a:t>
            </a:r>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11</a:t>
            </a:fld>
            <a:endParaRPr lang="en-US"/>
          </a:p>
        </p:txBody>
      </p:sp>
    </p:spTree>
    <p:extLst>
      <p:ext uri="{BB962C8B-B14F-4D97-AF65-F5344CB8AC3E}">
        <p14:creationId xmlns:p14="http://schemas.microsoft.com/office/powerpoint/2010/main" val="4101740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 functional language such as R, everything is wrapped in a function. With the above functions and the additional ones we’ll discuss later in the course, you often find yourself calling functions within functions within functions. This, nesting, as it is called, makes it very difficult to make sense of the code and to count all those parentheses.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Fortunately, there is another way. Another programming style using the pipe operator. The pipe operator denoted by percent, greater than sign, and another %, (%&gt;%) helps the readability by taking the left-hand side expression and passing it as the first parameter to the function it pipelines to. So instead of having to read the code from inside out, following the parenthesis, you can read it from left to right. This is called syntactic sugar since it is very sweet to use, but is more of a superficial feature rather than built into the language engine itself. This means that the pipe can only be used for functions that cooperate in terms of their first parameter matching the output of the prior function. Playing well with the pipe, is one of the hallmarks of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Since we are using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we’ll be able to utilize the pipe operator most of the time.</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a:t>
            </a:fld>
            <a:endParaRPr lang="en-US"/>
          </a:p>
        </p:txBody>
      </p:sp>
    </p:spTree>
    <p:extLst>
      <p:ext uri="{BB962C8B-B14F-4D97-AF65-F5344CB8AC3E}">
        <p14:creationId xmlns:p14="http://schemas.microsoft.com/office/powerpoint/2010/main" val="3313114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 functional language such as R, everything is wrapped in a function. With the above functions and the additional ones we’ll discuss later in the course, you often find yourself calling functions within functions within functions. This, nesting, as it is called, makes it very difficult to make sense of the code and to count all those parentheses.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Fortunately, there is another way. Another programming style using the pipe operator. The pipe operator denoted by percent, greater than sign, and another %, (%&gt;%) helps the readability by taking the left-hand side expression and passing it as the first parameter to the function it pipelines to. So instead of having to read the code from inside out, following the parenthesis, you can read it from left to right. This is called syntactic sugar since it is very sweet to use, but is more of a superficial feature rather than built into the language engine itself. This means that the pipe can only be used for functions that cooperate in terms of their first parameter matching the output of the prior function. Playing well with the pipe, is one of the hallmarks of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Since we are using the </a:t>
            </a:r>
            <a:r>
              <a:rPr lang="en-US" sz="1200" kern="1200" dirty="0" err="1">
                <a:solidFill>
                  <a:schemeClr val="tx1"/>
                </a:solidFill>
                <a:effectLst/>
                <a:latin typeface="+mn-lt"/>
                <a:ea typeface="+mn-ea"/>
                <a:cs typeface="+mn-cs"/>
              </a:rPr>
              <a:t>tidyverse</a:t>
            </a:r>
            <a:r>
              <a:rPr lang="en-US" sz="1200" kern="1200" dirty="0">
                <a:solidFill>
                  <a:schemeClr val="tx1"/>
                </a:solidFill>
                <a:effectLst/>
                <a:latin typeface="+mn-lt"/>
                <a:ea typeface="+mn-ea"/>
                <a:cs typeface="+mn-cs"/>
              </a:rPr>
              <a:t>, we’ll be able to utilize the pipe operator most of the time.</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3</a:t>
            </a:fld>
            <a:endParaRPr lang="en-US"/>
          </a:p>
        </p:txBody>
      </p:sp>
    </p:spTree>
    <p:extLst>
      <p:ext uri="{BB962C8B-B14F-4D97-AF65-F5344CB8AC3E}">
        <p14:creationId xmlns:p14="http://schemas.microsoft.com/office/powerpoint/2010/main" val="1598432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notable exception is </a:t>
            </a:r>
            <a:r>
              <a:rPr lang="en-US" dirty="0" err="1" smtClean="0"/>
              <a:t>ggplot</a:t>
            </a:r>
            <a:r>
              <a:rPr lang="en-US" dirty="0" smtClean="0"/>
              <a:t>, which was created before standardizing on the pipe, and thus it has its own type of pipe operator, the plus sign. </a:t>
            </a:r>
          </a:p>
          <a:p>
            <a:r>
              <a:rPr lang="en-US" dirty="0" smtClean="0"/>
              <a:t>That is why </a:t>
            </a:r>
            <a:r>
              <a:rPr lang="en-US" dirty="0" err="1" smtClean="0"/>
              <a:t>ggplot</a:t>
            </a:r>
            <a:r>
              <a:rPr lang="en-US" dirty="0" smtClean="0"/>
              <a:t> uses pluses to connect statements while the other packages use pipes instead.</a:t>
            </a:r>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4</a:t>
            </a:fld>
            <a:endParaRPr lang="en-US"/>
          </a:p>
        </p:txBody>
      </p:sp>
    </p:spTree>
    <p:extLst>
      <p:ext uri="{BB962C8B-B14F-4D97-AF65-F5344CB8AC3E}">
        <p14:creationId xmlns:p14="http://schemas.microsoft.com/office/powerpoint/2010/main" val="2128294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Practice makes perfect.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Let’s revisit the select() function and work with some of its helper functions to be able to select the columns we are looking for. </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5</a:t>
            </a:fld>
            <a:endParaRPr lang="en-US"/>
          </a:p>
        </p:txBody>
      </p:sp>
    </p:spTree>
    <p:extLst>
      <p:ext uri="{BB962C8B-B14F-4D97-AF65-F5344CB8AC3E}">
        <p14:creationId xmlns:p14="http://schemas.microsoft.com/office/powerpoint/2010/main" val="707673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 prior exercise, we explored the basic select() operation, namely, provide it a list of columns and only those columns are returned in a data frame, in that order. </a:t>
            </a:r>
          </a:p>
          <a:p>
            <a:r>
              <a:rPr lang="en-US" sz="1200" b="0" i="0" kern="1200" dirty="0" smtClean="0">
                <a:solidFill>
                  <a:schemeClr val="tx1"/>
                </a:solidFill>
                <a:effectLst/>
                <a:latin typeface="+mn-lt"/>
                <a:ea typeface="+mn-ea"/>
                <a:cs typeface="+mn-cs"/>
              </a:rPr>
              <a:t>Often times, we aren’t selecting columns just to remove columns we don’t need, but rather selecting columns that we need to do some additional data wrangling or cleansing with such as data type conversion. </a:t>
            </a:r>
          </a:p>
          <a:p>
            <a:r>
              <a:rPr lang="en-US" sz="1200" b="0" i="0" kern="1200" dirty="0" smtClean="0">
                <a:solidFill>
                  <a:schemeClr val="tx1"/>
                </a:solidFill>
                <a:effectLst/>
                <a:latin typeface="+mn-lt"/>
                <a:ea typeface="+mn-ea"/>
                <a:cs typeface="+mn-cs"/>
              </a:rPr>
              <a:t>This makes selecting columns a much more common task than just part of the data import process.</a:t>
            </a:r>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6</a:t>
            </a:fld>
            <a:endParaRPr lang="en-US"/>
          </a:p>
        </p:txBody>
      </p:sp>
    </p:spTree>
    <p:extLst>
      <p:ext uri="{BB962C8B-B14F-4D97-AF65-F5344CB8AC3E}">
        <p14:creationId xmlns:p14="http://schemas.microsoft.com/office/powerpoint/2010/main" val="1280167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will also use regular expressions. Regular Expressions is a popular method for text pattern matching that is implemented in many programming languages. </a:t>
            </a:r>
          </a:p>
          <a:p>
            <a:r>
              <a:rPr lang="en-US" sz="1200" b="0" i="0" kern="1200" dirty="0" smtClean="0">
                <a:solidFill>
                  <a:schemeClr val="tx1"/>
                </a:solidFill>
                <a:effectLst/>
                <a:latin typeface="+mn-lt"/>
                <a:ea typeface="+mn-ea"/>
                <a:cs typeface="+mn-cs"/>
              </a:rPr>
              <a:t>Full coverage is outside the scope of this course.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is used briefly in this exercise to make you aware of it and it will show up more, later in the course.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Just know that R makes extensive use of regular expressions and is the default for most text matching functions. So be careful when trying to match symbols as they may be interpreted as regular expression modifiers.</a:t>
            </a:r>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7</a:t>
            </a:fld>
            <a:endParaRPr lang="en-US"/>
          </a:p>
        </p:txBody>
      </p:sp>
    </p:spTree>
    <p:extLst>
      <p:ext uri="{BB962C8B-B14F-4D97-AF65-F5344CB8AC3E}">
        <p14:creationId xmlns:p14="http://schemas.microsoft.com/office/powerpoint/2010/main" val="2779474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solution file: lesson02-8-solution-select</a:t>
            </a:r>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8</a:t>
            </a:fld>
            <a:endParaRPr lang="en-US"/>
          </a:p>
        </p:txBody>
      </p:sp>
    </p:spTree>
    <p:extLst>
      <p:ext uri="{BB962C8B-B14F-4D97-AF65-F5344CB8AC3E}">
        <p14:creationId xmlns:p14="http://schemas.microsoft.com/office/powerpoint/2010/main" val="93037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See solution file: lesson02-8-solution-select</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9</a:t>
            </a:fld>
            <a:endParaRPr lang="en-US"/>
          </a:p>
        </p:txBody>
      </p:sp>
    </p:spTree>
    <p:extLst>
      <p:ext uri="{BB962C8B-B14F-4D97-AF65-F5344CB8AC3E}">
        <p14:creationId xmlns:p14="http://schemas.microsoft.com/office/powerpoint/2010/main" val="410556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emf"/><Relationship Id="rId5" Type="http://schemas.openxmlformats.org/officeDocument/2006/relationships/image" Target="../media/image1.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ags" Target="../tags/tag13.xml"/><Relationship Id="rId6" Type="http://schemas.openxmlformats.org/officeDocument/2006/relationships/image" Target="../media/image4.emf"/><Relationship Id="rId5" Type="http://schemas.openxmlformats.org/officeDocument/2006/relationships/image" Target="../media/image1.png"/><Relationship Id="rId4"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4.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5.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6.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9.xml"/><Relationship Id="rId5" Type="http://schemas.openxmlformats.org/officeDocument/2006/relationships/image" Target="../media/image4.emf"/><Relationship Id="rId4" Type="http://schemas.openxmlformats.org/officeDocument/2006/relationships/image" Target="../media/image6.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20.xml"/><Relationship Id="rId4" Type="http://schemas.openxmlformats.org/officeDocument/2006/relationships/image" Target="../media/image7.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2.xml"/><Relationship Id="rId5" Type="http://schemas.openxmlformats.org/officeDocument/2006/relationships/image" Target="../media/image6.emf"/><Relationship Id="rId4" Type="http://schemas.openxmlformats.org/officeDocument/2006/relationships/image" Target="../media/image9.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3.xml"/><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3.emf"/><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5.emf"/><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3.emf"/><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367858"/>
            <a:ext cx="6972300" cy="2538655"/>
          </a:xfrm>
          <a:prstGeom prst="rect">
            <a:avLst/>
          </a:prstGeom>
        </p:spPr>
        <p:txBody>
          <a:bodyPr>
            <a:noAutofit/>
          </a:bodyPr>
          <a:lstStyle>
            <a:lvl1pPr marL="0" indent="0">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3" name="Picture 2"/>
          <p:cNvPicPr>
            <a:picLocks noChangeAspect="1"/>
          </p:cNvPicPr>
          <p:nvPr/>
        </p:nvPicPr>
        <p:blipFill>
          <a:blip r:embed="rId3"/>
          <a:stretch>
            <a:fillRect/>
          </a:stretch>
        </p:blipFill>
        <p:spPr>
          <a:xfrm>
            <a:off x="779463" y="3906513"/>
            <a:ext cx="1600200" cy="116417"/>
          </a:xfrm>
          <a:prstGeom prst="rect">
            <a:avLst/>
          </a:prstGeom>
        </p:spPr>
      </p:pic>
      <p:pic>
        <p:nvPicPr>
          <p:cNvPr id="4" name="Picture 3"/>
          <p:cNvPicPr>
            <a:picLocks noChangeAspect="1"/>
          </p:cNvPicPr>
          <p:nvPr/>
        </p:nvPicPr>
        <p:blipFill>
          <a:blip r:embed="rId4"/>
          <a:stretch>
            <a:fillRect/>
          </a:stretch>
        </p:blipFill>
        <p:spPr>
          <a:xfrm>
            <a:off x="7790289" y="4738970"/>
            <a:ext cx="1371600" cy="772583"/>
          </a:xfrm>
          <a:prstGeom prst="rect">
            <a:avLst/>
          </a:prstGeom>
        </p:spPr>
      </p:pic>
      <p:pic>
        <p:nvPicPr>
          <p:cNvPr id="7" name="Picture 6" descr="AngleBackground_gold_RGB.png"/>
          <p:cNvPicPr>
            <a:picLocks noChangeAspect="1"/>
          </p:cNvPicPr>
          <p:nvPr/>
        </p:nvPicPr>
        <p:blipFill rotWithShape="1">
          <a:blip r:embed="rId5">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pic>
        <p:nvPicPr>
          <p:cNvPr id="8" name="Picture 7"/>
          <p:cNvPicPr>
            <a:picLocks noChangeAspect="1"/>
          </p:cNvPicPr>
          <p:nvPr/>
        </p:nvPicPr>
        <p:blipFill>
          <a:blip r:embed="rId3"/>
          <a:stretch>
            <a:fillRect/>
          </a:stretch>
        </p:blipFill>
        <p:spPr>
          <a:xfrm>
            <a:off x="779463" y="3906513"/>
            <a:ext cx="1600200" cy="116417"/>
          </a:xfrm>
          <a:prstGeom prst="rect">
            <a:avLst/>
          </a:prstGeom>
        </p:spPr>
      </p:pic>
      <p:pic>
        <p:nvPicPr>
          <p:cNvPr id="9" name="Picture 8"/>
          <p:cNvPicPr>
            <a:picLocks noChangeAspect="1"/>
          </p:cNvPicPr>
          <p:nvPr/>
        </p:nvPicPr>
        <p:blipFill>
          <a:blip r:embed="rId4"/>
          <a:stretch>
            <a:fillRect/>
          </a:stretch>
        </p:blipFill>
        <p:spPr>
          <a:xfrm>
            <a:off x="7790289" y="4738970"/>
            <a:ext cx="1371600" cy="772583"/>
          </a:xfrm>
          <a:prstGeom prst="rect">
            <a:avLst/>
          </a:prstGeom>
        </p:spPr>
      </p:pic>
      <p:pic>
        <p:nvPicPr>
          <p:cNvPr id="11" name="Picture 10" descr="AngleBackground_gold_RGB.png"/>
          <p:cNvPicPr>
            <a:picLocks noChangeAspect="1"/>
          </p:cNvPicPr>
          <p:nvPr/>
        </p:nvPicPr>
        <p:blipFill rotWithShape="1">
          <a:blip r:embed="rId5">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spTree>
    <p:custDataLst>
      <p:tags r:id="rId1"/>
    </p:custDataLst>
    <p:extLst>
      <p:ext uri="{BB962C8B-B14F-4D97-AF65-F5344CB8AC3E}">
        <p14:creationId xmlns:p14="http://schemas.microsoft.com/office/powerpoint/2010/main" val="37728971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6" y="1231218"/>
            <a:ext cx="7856609" cy="2594121"/>
          </a:xfrm>
          <a:prstGeom prst="rect">
            <a:avLst/>
          </a:prstGeom>
        </p:spPr>
        <p:txBody>
          <a:bodyPr>
            <a:noAutofit/>
          </a:bodyPr>
          <a:lstStyle>
            <a:lvl1pPr marL="0" indent="0" algn="ctr">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4" name="Picture 3"/>
          <p:cNvPicPr>
            <a:picLocks noChangeAspect="1"/>
          </p:cNvPicPr>
          <p:nvPr/>
        </p:nvPicPr>
        <p:blipFill>
          <a:blip r:embed="rId3"/>
          <a:stretch>
            <a:fillRect/>
          </a:stretch>
        </p:blipFill>
        <p:spPr>
          <a:xfrm>
            <a:off x="7772400" y="4738970"/>
            <a:ext cx="1371600" cy="772583"/>
          </a:xfrm>
          <a:prstGeom prst="rect">
            <a:avLst/>
          </a:prstGeom>
        </p:spPr>
      </p:pic>
      <p:pic>
        <p:nvPicPr>
          <p:cNvPr id="6" name="Picture 5"/>
          <p:cNvPicPr>
            <a:picLocks noChangeAspect="1"/>
          </p:cNvPicPr>
          <p:nvPr/>
        </p:nvPicPr>
        <p:blipFill>
          <a:blip r:embed="rId4"/>
          <a:stretch>
            <a:fillRect/>
          </a:stretch>
        </p:blipFill>
        <p:spPr>
          <a:xfrm>
            <a:off x="779463" y="3920001"/>
            <a:ext cx="1600200" cy="116417"/>
          </a:xfrm>
          <a:prstGeom prst="rect">
            <a:avLst/>
          </a:prstGeom>
        </p:spPr>
      </p:pic>
      <p:pic>
        <p:nvPicPr>
          <p:cNvPr id="7" name="Picture 6"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spTree>
    <p:custDataLst>
      <p:tags r:id="rId1"/>
    </p:custDataLst>
    <p:extLst>
      <p:ext uri="{BB962C8B-B14F-4D97-AF65-F5344CB8AC3E}">
        <p14:creationId xmlns:p14="http://schemas.microsoft.com/office/powerpoint/2010/main" val="328292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58140" y="271869"/>
            <a:ext cx="8498279" cy="864390"/>
          </a:xfrm>
          <a:prstGeom prst="rect">
            <a:avLst/>
          </a:prstGeom>
        </p:spPr>
        <p:txBody>
          <a:bodyPr>
            <a:noAutofit/>
          </a:bodyPr>
          <a:lstStyle>
            <a:lvl1pPr marL="0" indent="0">
              <a:lnSpc>
                <a:spcPct val="90000"/>
              </a:lnSpc>
              <a:buNone/>
              <a:defRPr sz="30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358140" y="1933532"/>
            <a:ext cx="8498279" cy="3175072"/>
          </a:xfrm>
          <a:prstGeom prst="rect">
            <a:avLst/>
          </a:prstGeom>
        </p:spPr>
        <p:txBody>
          <a:bodyPr/>
          <a:lstStyle>
            <a:lvl1pPr marL="238106" indent="-238106">
              <a:buFont typeface="Lucida Grande"/>
              <a:buChar char="&gt;"/>
              <a:defRPr sz="3600" b="0" i="0" baseline="0">
                <a:solidFill>
                  <a:schemeClr val="accent4">
                    <a:lumMod val="10000"/>
                  </a:schemeClr>
                </a:solidFill>
                <a:latin typeface="Open Sans Light"/>
                <a:cs typeface="Open Sans Light"/>
              </a:defRPr>
            </a:lvl1pPr>
            <a:lvl2pPr>
              <a:defRPr sz="3200" b="0" i="0" baseline="0">
                <a:solidFill>
                  <a:srgbClr val="33006F"/>
                </a:solidFill>
                <a:latin typeface="Open Sans Light"/>
                <a:cs typeface="Open Sans Light"/>
              </a:defRPr>
            </a:lvl2pPr>
            <a:lvl3pPr marL="793687" indent="-158737">
              <a:buSzPct val="100000"/>
              <a:buFont typeface="Lucida Grande"/>
              <a:buChar char="&gt;"/>
              <a:defRPr sz="3200" b="0" i="0" baseline="0">
                <a:solidFill>
                  <a:schemeClr val="accent4">
                    <a:lumMod val="10000"/>
                  </a:schemeClr>
                </a:solidFill>
                <a:latin typeface="Open Sans Light"/>
                <a:cs typeface="Open Sans Light"/>
              </a:defRPr>
            </a:lvl3pPr>
            <a:lvl4pPr>
              <a:defRPr sz="3200" b="0" i="0" baseline="0">
                <a:solidFill>
                  <a:schemeClr val="accent4">
                    <a:lumMod val="10000"/>
                  </a:schemeClr>
                </a:solidFill>
                <a:latin typeface="Open Sans Light"/>
                <a:cs typeface="Open Sans Light"/>
              </a:defRPr>
            </a:lvl4pPr>
            <a:lvl5pPr marL="1428635" indent="-158737">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sp>
        <p:nvSpPr>
          <p:cNvPr id="6" name="Text Placeholder 5"/>
          <p:cNvSpPr>
            <a:spLocks noGrp="1"/>
          </p:cNvSpPr>
          <p:nvPr>
            <p:ph type="body" sz="quarter" idx="12" hasCustomPrompt="1"/>
          </p:nvPr>
        </p:nvSpPr>
        <p:spPr>
          <a:xfrm>
            <a:off x="358140" y="1442224"/>
            <a:ext cx="8498279" cy="342643"/>
          </a:xfrm>
          <a:prstGeom prst="rect">
            <a:avLst/>
          </a:prstGeom>
        </p:spPr>
        <p:txBody>
          <a:bodyPr>
            <a:noAutofit/>
          </a:bodyPr>
          <a:lstStyle>
            <a:lvl1pPr marL="0" indent="0">
              <a:lnSpc>
                <a:spcPct val="90000"/>
              </a:lnSpc>
              <a:buNone/>
              <a:defRPr sz="2400" b="0" i="0" baseline="0">
                <a:solidFill>
                  <a:srgbClr val="33006F"/>
                </a:solidFill>
                <a:latin typeface="Uni Sans Regular"/>
                <a:cs typeface="Uni Sans Regular"/>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7" name="Picture 6"/>
          <p:cNvPicPr>
            <a:picLocks noChangeAspect="1"/>
          </p:cNvPicPr>
          <p:nvPr/>
        </p:nvPicPr>
        <p:blipFill>
          <a:blip r:embed="rId3"/>
          <a:stretch>
            <a:fillRect/>
          </a:stretch>
        </p:blipFill>
        <p:spPr>
          <a:xfrm>
            <a:off x="766764" y="1137004"/>
            <a:ext cx="1103781" cy="80301"/>
          </a:xfrm>
          <a:prstGeom prst="rect">
            <a:avLst/>
          </a:prstGeom>
        </p:spPr>
      </p:pic>
      <p:pic>
        <p:nvPicPr>
          <p:cNvPr id="9" name="Picture 8"/>
          <p:cNvPicPr>
            <a:picLocks noChangeAspect="1"/>
          </p:cNvPicPr>
          <p:nvPr/>
        </p:nvPicPr>
        <p:blipFill>
          <a:blip r:embed="rId4"/>
          <a:stretch>
            <a:fillRect/>
          </a:stretch>
        </p:blipFill>
        <p:spPr>
          <a:xfrm>
            <a:off x="7772400" y="4738970"/>
            <a:ext cx="1371600" cy="772583"/>
          </a:xfrm>
          <a:prstGeom prst="rect">
            <a:avLst/>
          </a:prstGeom>
        </p:spPr>
      </p:pic>
      <p:pic>
        <p:nvPicPr>
          <p:cNvPr id="8" name="Picture 7"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168528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35280" y="190501"/>
            <a:ext cx="8521139" cy="945758"/>
          </a:xfrm>
          <a:prstGeom prst="rect">
            <a:avLst/>
          </a:prstGeom>
        </p:spPr>
        <p:txBody>
          <a:bodyP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335280" y="1447270"/>
            <a:ext cx="8520235" cy="3467629"/>
          </a:xfrm>
          <a:prstGeom prst="rect">
            <a:avLst/>
          </a:prstGeom>
        </p:spPr>
        <p:txBody>
          <a:bodyPr/>
          <a:lstStyle>
            <a:lvl1pPr marL="238106" indent="-238106">
              <a:buFont typeface="Lucida Grande"/>
              <a:buChar char="&gt;"/>
              <a:defRPr sz="3600" b="0" i="0" baseline="0">
                <a:solidFill>
                  <a:schemeClr val="accent4">
                    <a:lumMod val="10000"/>
                  </a:schemeClr>
                </a:solidFill>
                <a:latin typeface="Open Sans Light"/>
                <a:cs typeface="Open Sans Light"/>
              </a:defRPr>
            </a:lvl1pPr>
            <a:lvl2pPr>
              <a:defRPr sz="3200" b="0" i="0" baseline="0">
                <a:solidFill>
                  <a:srgbClr val="33006F"/>
                </a:solidFill>
                <a:latin typeface="Open Sans Light"/>
                <a:cs typeface="Open Sans Light"/>
              </a:defRPr>
            </a:lvl2pPr>
            <a:lvl3pPr marL="793687" indent="-158737">
              <a:buSzPct val="100000"/>
              <a:buFont typeface="Lucida Grande"/>
              <a:buChar char="&gt;"/>
              <a:defRPr sz="3200" b="0" i="0" baseline="0">
                <a:solidFill>
                  <a:srgbClr val="33006F"/>
                </a:solidFill>
                <a:latin typeface="Open Sans Light"/>
                <a:cs typeface="Open Sans Light"/>
              </a:defRPr>
            </a:lvl3pPr>
            <a:lvl4pPr>
              <a:defRPr sz="3200" b="0" i="0" baseline="0">
                <a:solidFill>
                  <a:srgbClr val="33006F"/>
                </a:solidFill>
                <a:latin typeface="Open Sans Light"/>
                <a:cs typeface="Open Sans Light"/>
              </a:defRPr>
            </a:lvl4pPr>
            <a:lvl5pPr marL="1428635" indent="-158737">
              <a:buFont typeface="Lucida Grande"/>
              <a:buChar char="&gt;"/>
              <a:defRPr sz="3200" b="0" i="0" baseline="0">
                <a:solidFill>
                  <a:srgbClr val="33006F"/>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3"/>
          <a:stretch>
            <a:fillRect/>
          </a:stretch>
        </p:blipFill>
        <p:spPr>
          <a:xfrm>
            <a:off x="335280" y="1133832"/>
            <a:ext cx="1103781" cy="80301"/>
          </a:xfrm>
          <a:prstGeom prst="rect">
            <a:avLst/>
          </a:prstGeom>
        </p:spPr>
      </p:pic>
      <p:pic>
        <p:nvPicPr>
          <p:cNvPr id="10" name="Picture 9"/>
          <p:cNvPicPr>
            <a:picLocks noChangeAspect="1"/>
          </p:cNvPicPr>
          <p:nvPr/>
        </p:nvPicPr>
        <p:blipFill>
          <a:blip r:embed="rId4"/>
          <a:stretch>
            <a:fillRect/>
          </a:stretch>
        </p:blipFill>
        <p:spPr>
          <a:xfrm>
            <a:off x="7566660" y="4942417"/>
            <a:ext cx="1371600" cy="772583"/>
          </a:xfrm>
          <a:prstGeom prst="rect">
            <a:avLst/>
          </a:prstGeom>
        </p:spPr>
      </p:pic>
      <p:pic>
        <p:nvPicPr>
          <p:cNvPr id="7" name="Picture 6"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3221987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6" y="1447272"/>
            <a:ext cx="8021637" cy="3693583"/>
          </a:xfrm>
          <a:prstGeom prst="rect">
            <a:avLst/>
          </a:prstGeom>
        </p:spPr>
        <p:txBody>
          <a:bodyPr>
            <a:normAutofit/>
          </a:bodyPr>
          <a:lstStyle>
            <a:lvl1pPr marL="0" indent="0">
              <a:buNone/>
              <a:defRPr sz="1667" b="0" i="0" baseline="0">
                <a:solidFill>
                  <a:srgbClr val="33006F"/>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09593"/>
            <a:ext cx="8184662" cy="826665"/>
          </a:xfrm>
          <a:prstGeom prst="rect">
            <a:avLst/>
          </a:prstGeom>
        </p:spPr>
        <p:txBody>
          <a:bodyPr>
            <a:normAutofit/>
          </a:bodyPr>
          <a:lstStyle>
            <a:lvl1pPr marL="0" indent="0">
              <a:lnSpc>
                <a:spcPct val="90000"/>
              </a:lnSpc>
              <a:buNone/>
              <a:defRPr sz="2083"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p:cNvPicPr>
            <a:picLocks noChangeAspect="1"/>
          </p:cNvPicPr>
          <p:nvPr/>
        </p:nvPicPr>
        <p:blipFill>
          <a:blip r:embed="rId3"/>
          <a:stretch>
            <a:fillRect/>
          </a:stretch>
        </p:blipFill>
        <p:spPr>
          <a:xfrm>
            <a:off x="766764" y="1137004"/>
            <a:ext cx="1103781" cy="80301"/>
          </a:xfrm>
          <a:prstGeom prst="rect">
            <a:avLst/>
          </a:prstGeom>
        </p:spPr>
      </p:pic>
      <p:pic>
        <p:nvPicPr>
          <p:cNvPr id="8" name="Picture 7"/>
          <p:cNvPicPr>
            <a:picLocks noChangeAspect="1"/>
          </p:cNvPicPr>
          <p:nvPr/>
        </p:nvPicPr>
        <p:blipFill>
          <a:blip r:embed="rId4"/>
          <a:stretch>
            <a:fillRect/>
          </a:stretch>
        </p:blipFill>
        <p:spPr>
          <a:xfrm>
            <a:off x="7772400" y="4738970"/>
            <a:ext cx="1371600" cy="772583"/>
          </a:xfrm>
          <a:prstGeom prst="rect">
            <a:avLst/>
          </a:prstGeom>
        </p:spPr>
      </p:pic>
      <p:pic>
        <p:nvPicPr>
          <p:cNvPr id="6" name="Picture 5"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3413773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5575"/>
            <a:ext cx="7886700" cy="2376488"/>
          </a:xfrm>
          <a:prstGeom prst="rect">
            <a:avLst/>
          </a:prstGeom>
        </p:spPr>
        <p:style>
          <a:lnRef idx="2">
            <a:schemeClr val="accent4"/>
          </a:lnRef>
          <a:fillRef idx="1">
            <a:schemeClr val="lt1"/>
          </a:fillRef>
          <a:effectRef idx="0">
            <a:schemeClr val="accent4"/>
          </a:effectRef>
          <a:fontRef idx="none"/>
        </p:style>
        <p:txBody>
          <a:bodyPr anchor="ctr"/>
          <a:lstStyle>
            <a:lvl1pPr>
              <a:defRPr sz="4167">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3824288"/>
            <a:ext cx="7886700" cy="1250950"/>
          </a:xfrm>
          <a:prstGeom prst="rect">
            <a:avLst/>
          </a:prstGeom>
        </p:spPr>
        <p:txBody>
          <a:bodyPr/>
          <a:lstStyle>
            <a:lvl1pPr marL="0" indent="0">
              <a:buNone/>
              <a:defRPr sz="30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84378994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scussion Title">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6" name="Text Placeholder 5"/>
          <p:cNvSpPr>
            <a:spLocks noGrp="1"/>
          </p:cNvSpPr>
          <p:nvPr>
            <p:ph type="body" sz="quarter" idx="10" hasCustomPrompt="1"/>
          </p:nvPr>
        </p:nvSpPr>
        <p:spPr>
          <a:xfrm>
            <a:off x="671756" y="1064808"/>
            <a:ext cx="7565463" cy="2582123"/>
          </a:xfrm>
          <a:prstGeom prst="rect">
            <a:avLst/>
          </a:prstGeom>
          <a:ln>
            <a:noFill/>
          </a:ln>
        </p:spPr>
        <p:txBody>
          <a:bodyPr>
            <a:noAutofit/>
          </a:bodyPr>
          <a:lstStyle>
            <a:lvl1pPr marL="0" indent="0" algn="ctr">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4"/>
          <a:stretch>
            <a:fillRect/>
          </a:stretch>
        </p:blipFill>
        <p:spPr>
          <a:xfrm>
            <a:off x="779463" y="3646931"/>
            <a:ext cx="1600200" cy="11641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spTree>
    <p:custDataLst>
      <p:tags r:id="rId1"/>
    </p:custDataLst>
    <p:extLst>
      <p:ext uri="{BB962C8B-B14F-4D97-AF65-F5344CB8AC3E}">
        <p14:creationId xmlns:p14="http://schemas.microsoft.com/office/powerpoint/2010/main" val="1203866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scussion">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3" name="Text Placeholder 5"/>
          <p:cNvSpPr>
            <a:spLocks noGrp="1"/>
          </p:cNvSpPr>
          <p:nvPr>
            <p:ph type="body" sz="quarter" idx="10" hasCustomPrompt="1"/>
          </p:nvPr>
        </p:nvSpPr>
        <p:spPr>
          <a:xfrm>
            <a:off x="251460" y="83820"/>
            <a:ext cx="8679180" cy="1133485"/>
          </a:xfrm>
          <a:prstGeom prst="rect">
            <a:avLst/>
          </a:prstGeom>
        </p:spPr>
        <p:txBody>
          <a:bodyPr anchor="ctr">
            <a:noAutofit/>
          </a:bodyPr>
          <a:lstStyle>
            <a:lvl1pPr marL="0" indent="0" algn="ctr">
              <a:lnSpc>
                <a:spcPct val="90000"/>
              </a:lnSpc>
              <a:buNone/>
              <a:defRPr sz="4000" b="0" i="0" baseline="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40 PT.)</a:t>
            </a:r>
            <a:endParaRPr lang="en-US" dirty="0"/>
          </a:p>
        </p:txBody>
      </p:sp>
      <p:sp>
        <p:nvSpPr>
          <p:cNvPr id="6" name="Text Placeholder 9"/>
          <p:cNvSpPr>
            <a:spLocks noGrp="1"/>
          </p:cNvSpPr>
          <p:nvPr>
            <p:ph type="body" sz="quarter" idx="11" hasCustomPrompt="1"/>
          </p:nvPr>
        </p:nvSpPr>
        <p:spPr>
          <a:xfrm>
            <a:off x="251460" y="1447271"/>
            <a:ext cx="8679180" cy="3346248"/>
          </a:xfrm>
          <a:prstGeom prst="rect">
            <a:avLst/>
          </a:prstGeom>
        </p:spPr>
        <p:txBody>
          <a:bodyPr/>
          <a:lstStyle>
            <a:lvl1pPr marL="0" indent="0">
              <a:buFont typeface="Lucida Grande"/>
              <a:buNone/>
              <a:defRPr sz="3600" b="0" i="0" baseline="0">
                <a:solidFill>
                  <a:srgbClr val="33006F"/>
                </a:solidFill>
                <a:latin typeface="Open Sans Light"/>
                <a:cs typeface="Open Sans Light"/>
              </a:defRPr>
            </a:lvl1pPr>
            <a:lvl2pPr>
              <a:defRPr sz="3200" b="0" i="0" baseline="0">
                <a:solidFill>
                  <a:schemeClr val="accent4">
                    <a:lumMod val="10000"/>
                  </a:schemeClr>
                </a:solidFill>
                <a:latin typeface="Open Sans Light"/>
                <a:cs typeface="Open Sans Light"/>
              </a:defRPr>
            </a:lvl2pPr>
            <a:lvl3pPr marL="793687" indent="-158737">
              <a:buSzPct val="100000"/>
              <a:buFont typeface="Lucida Grande"/>
              <a:buChar char="&gt;"/>
              <a:defRPr sz="3200" b="0" i="0" baseline="0">
                <a:solidFill>
                  <a:schemeClr val="accent4">
                    <a:lumMod val="10000"/>
                  </a:schemeClr>
                </a:solidFill>
                <a:latin typeface="Open Sans Light"/>
                <a:cs typeface="Open Sans Light"/>
              </a:defRPr>
            </a:lvl3pPr>
            <a:lvl4pPr>
              <a:defRPr sz="3200" b="0" i="0" baseline="0">
                <a:solidFill>
                  <a:schemeClr val="accent4">
                    <a:lumMod val="10000"/>
                  </a:schemeClr>
                </a:solidFill>
                <a:latin typeface="Open Sans Light"/>
                <a:cs typeface="Open Sans Light"/>
              </a:defRPr>
            </a:lvl4pPr>
            <a:lvl5pPr marL="1428635" indent="-158737">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4"/>
          <a:stretch>
            <a:fillRect/>
          </a:stretch>
        </p:blipFill>
        <p:spPr>
          <a:xfrm>
            <a:off x="766764" y="1137004"/>
            <a:ext cx="1103781" cy="80301"/>
          </a:xfrm>
          <a:prstGeom prst="rect">
            <a:avLst/>
          </a:prstGeom>
        </p:spPr>
      </p:pic>
    </p:spTree>
    <p:custDataLst>
      <p:tags r:id="rId1"/>
    </p:custDataLst>
    <p:extLst>
      <p:ext uri="{BB962C8B-B14F-4D97-AF65-F5344CB8AC3E}">
        <p14:creationId xmlns:p14="http://schemas.microsoft.com/office/powerpoint/2010/main" val="2135195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losing Title">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pic>
        <p:nvPicPr>
          <p:cNvPr id="9" name="Picture 8"/>
          <p:cNvPicPr>
            <a:picLocks noChangeAspect="1"/>
          </p:cNvPicPr>
          <p:nvPr/>
        </p:nvPicPr>
        <p:blipFill>
          <a:blip r:embed="rId4">
            <a:lum bright="100000"/>
            <a:extLst>
              <a:ext uri="{28A0092B-C50C-407E-A947-70E740481C1C}">
                <a14:useLocalDpi xmlns:a14="http://schemas.microsoft.com/office/drawing/2010/main" val="0"/>
              </a:ext>
            </a:extLst>
          </a:blip>
          <a:stretch>
            <a:fillRect/>
          </a:stretch>
        </p:blipFill>
        <p:spPr>
          <a:xfrm>
            <a:off x="747184" y="5295196"/>
            <a:ext cx="2464308" cy="228177"/>
          </a:xfrm>
          <a:prstGeom prst="rect">
            <a:avLst/>
          </a:prstGeom>
        </p:spPr>
      </p:pic>
      <p:sp>
        <p:nvSpPr>
          <p:cNvPr id="6" name="Text Placeholder 5"/>
          <p:cNvSpPr>
            <a:spLocks noGrp="1"/>
          </p:cNvSpPr>
          <p:nvPr>
            <p:ph type="body" sz="quarter" idx="10" hasCustomPrompt="1"/>
          </p:nvPr>
        </p:nvSpPr>
        <p:spPr>
          <a:xfrm>
            <a:off x="914400" y="929641"/>
            <a:ext cx="7330440" cy="2378270"/>
          </a:xfrm>
          <a:prstGeom prst="rect">
            <a:avLst/>
          </a:prstGeom>
        </p:spPr>
        <p:txBody>
          <a:bodyPr anchor="ctr">
            <a:noAutofit/>
          </a:bodyPr>
          <a:lstStyle>
            <a:lvl1pPr marL="0" indent="0" algn="ctr">
              <a:lnSpc>
                <a:spcPct val="100000"/>
              </a:lnSpc>
              <a:buNone/>
              <a:defRPr sz="5000" b="0" i="0" baseline="0">
                <a:solidFill>
                  <a:srgbClr val="E8D3A2"/>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5"/>
          <a:stretch>
            <a:fillRect/>
          </a:stretch>
        </p:blipFill>
        <p:spPr>
          <a:xfrm>
            <a:off x="779463" y="3311651"/>
            <a:ext cx="1600200" cy="116417"/>
          </a:xfrm>
          <a:prstGeom prst="rect">
            <a:avLst/>
          </a:prstGeom>
        </p:spPr>
      </p:pic>
      <p:sp>
        <p:nvSpPr>
          <p:cNvPr id="7" name="Text Placeholder 6"/>
          <p:cNvSpPr>
            <a:spLocks noGrp="1"/>
          </p:cNvSpPr>
          <p:nvPr>
            <p:ph type="body" sz="quarter" idx="11" hasCustomPrompt="1"/>
          </p:nvPr>
        </p:nvSpPr>
        <p:spPr>
          <a:xfrm>
            <a:off x="914400" y="3696796"/>
            <a:ext cx="7399020" cy="890588"/>
          </a:xfrm>
          <a:prstGeom prst="rect">
            <a:avLst/>
          </a:prstGeom>
        </p:spPr>
        <p:txBody>
          <a:bodyPr anchor="ctr"/>
          <a:lstStyle>
            <a:lvl1pPr marL="0" indent="0" algn="ctr">
              <a:buNone/>
              <a:defRPr sz="3200"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Open Sans Subtitle, 32 pt.</a:t>
            </a:r>
            <a:endParaRPr lang="en-US" dirty="0"/>
          </a:p>
        </p:txBody>
      </p:sp>
    </p:spTree>
    <p:custDataLst>
      <p:tags r:id="rId1"/>
    </p:custDataLst>
    <p:extLst>
      <p:ext uri="{BB962C8B-B14F-4D97-AF65-F5344CB8AC3E}">
        <p14:creationId xmlns:p14="http://schemas.microsoft.com/office/powerpoint/2010/main" val="874617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 Content">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3" name="Text Placeholder 5"/>
          <p:cNvSpPr>
            <a:spLocks noGrp="1"/>
          </p:cNvSpPr>
          <p:nvPr>
            <p:ph type="body" sz="quarter" idx="10" hasCustomPrompt="1"/>
          </p:nvPr>
        </p:nvSpPr>
        <p:spPr>
          <a:xfrm>
            <a:off x="327660" y="167641"/>
            <a:ext cx="8528759" cy="968617"/>
          </a:xfrm>
          <a:prstGeom prst="rect">
            <a:avLst/>
          </a:prstGeom>
        </p:spPr>
        <p:txBody>
          <a:bodyPr anchor="ctr">
            <a:noAutofit/>
          </a:bodyPr>
          <a:lstStyle>
            <a:lvl1pPr marL="0" indent="0">
              <a:lnSpc>
                <a:spcPct val="90000"/>
              </a:lnSpc>
              <a:buNone/>
              <a:defRPr sz="3600" b="0" i="0" baseline="0">
                <a:solidFill>
                  <a:srgbClr val="E8D3A2"/>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327660" y="1447270"/>
            <a:ext cx="8528759" cy="3507607"/>
          </a:xfrm>
          <a:prstGeom prst="rect">
            <a:avLst/>
          </a:prstGeom>
        </p:spPr>
        <p:txBody>
          <a:bodyPr/>
          <a:lstStyle>
            <a:lvl1pPr marL="238106" indent="-238106">
              <a:buFont typeface="Lucida Grande"/>
              <a:buChar char="&gt;"/>
              <a:defRPr sz="3600" b="0" i="0" baseline="0">
                <a:solidFill>
                  <a:schemeClr val="tx1"/>
                </a:solidFill>
                <a:latin typeface="Open Sans Light"/>
                <a:cs typeface="Open Sans Light"/>
              </a:defRPr>
            </a:lvl1pPr>
            <a:lvl2pPr>
              <a:defRPr sz="3200" b="0" i="0" baseline="0">
                <a:solidFill>
                  <a:schemeClr val="tx1"/>
                </a:solidFill>
                <a:latin typeface="Open Sans Light"/>
                <a:cs typeface="Open Sans Light"/>
              </a:defRPr>
            </a:lvl2pPr>
            <a:lvl3pPr marL="793687" indent="-158737">
              <a:buSzPct val="100000"/>
              <a:buFont typeface="Lucida Grande"/>
              <a:buChar char="&gt;"/>
              <a:defRPr sz="3200" b="0" i="0" baseline="0">
                <a:solidFill>
                  <a:schemeClr val="tx1"/>
                </a:solidFill>
                <a:latin typeface="Open Sans Light"/>
                <a:cs typeface="Open Sans Light"/>
              </a:defRPr>
            </a:lvl3pPr>
            <a:lvl4pPr>
              <a:defRPr sz="3200" b="0" i="0" baseline="0">
                <a:solidFill>
                  <a:schemeClr val="tx1"/>
                </a:solidFill>
                <a:latin typeface="Open Sans Light"/>
                <a:cs typeface="Open Sans Light"/>
              </a:defRPr>
            </a:lvl4pPr>
            <a:lvl5pPr marL="1428635" indent="-158737">
              <a:buFont typeface="Lucida Grande"/>
              <a:buChar char="&gt;"/>
              <a:defRPr sz="3200" b="0" i="0" baseline="0">
                <a:solidFill>
                  <a:schemeClr val="tx1"/>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4"/>
          <a:stretch>
            <a:fillRect/>
          </a:stretch>
        </p:blipFill>
        <p:spPr>
          <a:xfrm>
            <a:off x="766764" y="1137004"/>
            <a:ext cx="1103781" cy="80301"/>
          </a:xfrm>
          <a:prstGeom prst="rect">
            <a:avLst/>
          </a:prstGeom>
        </p:spPr>
      </p:pic>
    </p:spTree>
    <p:custDataLst>
      <p:tags r:id="rId1"/>
    </p:custDataLst>
    <p:extLst>
      <p:ext uri="{BB962C8B-B14F-4D97-AF65-F5344CB8AC3E}">
        <p14:creationId xmlns:p14="http://schemas.microsoft.com/office/powerpoint/2010/main" val="2385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74322" y="167641"/>
            <a:ext cx="8582099" cy="1048919"/>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4" name="Text Placeholder 9"/>
          <p:cNvSpPr>
            <a:spLocks noGrp="1"/>
          </p:cNvSpPr>
          <p:nvPr>
            <p:ph type="body" sz="quarter" idx="11" hasCustomPrompt="1"/>
          </p:nvPr>
        </p:nvSpPr>
        <p:spPr>
          <a:xfrm>
            <a:off x="274322" y="1784866"/>
            <a:ext cx="8594551" cy="3015734"/>
          </a:xfrm>
          <a:prstGeom prst="rect">
            <a:avLst/>
          </a:prstGeom>
        </p:spPr>
        <p:txBody>
          <a:bodyPr/>
          <a:lstStyle>
            <a:lvl1pPr marL="0" indent="0">
              <a:lnSpc>
                <a:spcPct val="114000"/>
              </a:lnSpc>
              <a:spcBef>
                <a:spcPts val="500"/>
              </a:spcBef>
              <a:buFont typeface="Lucida Grande"/>
              <a:buNone/>
              <a:defRPr sz="3600" b="1"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00"/>
              </a:spcBef>
              <a:defRPr sz="3200" b="0" i="0" baseline="0">
                <a:solidFill>
                  <a:schemeClr val="accent4">
                    <a:lumMod val="10000"/>
                  </a:schemeClr>
                </a:solidFill>
                <a:latin typeface="Open Sans Light"/>
                <a:cs typeface="Open Sans Light"/>
              </a:defRPr>
            </a:lvl2pPr>
            <a:lvl3pPr marL="793687" indent="-158737">
              <a:lnSpc>
                <a:spcPct val="114000"/>
              </a:lnSpc>
              <a:spcBef>
                <a:spcPts val="5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500"/>
              </a:spcBef>
              <a:defRPr sz="3200" b="0" i="0" baseline="0">
                <a:solidFill>
                  <a:schemeClr val="accent4">
                    <a:lumMod val="10000"/>
                  </a:schemeClr>
                </a:solidFill>
                <a:latin typeface="Open Sans Light"/>
                <a:cs typeface="Open Sans Light"/>
              </a:defRPr>
            </a:lvl4pPr>
            <a:lvl5pPr marL="1428635" indent="-158737">
              <a:lnSpc>
                <a:spcPct val="114000"/>
              </a:lnSpc>
              <a:spcBef>
                <a:spcPts val="5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5" name="Picture 4"/>
          <p:cNvPicPr>
            <a:picLocks noChangeAspect="1"/>
          </p:cNvPicPr>
          <p:nvPr/>
        </p:nvPicPr>
        <p:blipFill>
          <a:blip r:embed="rId3"/>
          <a:stretch>
            <a:fillRect/>
          </a:stretch>
        </p:blipFill>
        <p:spPr>
          <a:xfrm>
            <a:off x="766764" y="1136257"/>
            <a:ext cx="1103781" cy="80302"/>
          </a:xfrm>
          <a:prstGeom prst="rect">
            <a:avLst/>
          </a:prstGeom>
        </p:spPr>
      </p:pic>
      <p:sp>
        <p:nvSpPr>
          <p:cNvPr id="6" name="Text Placeholder 5"/>
          <p:cNvSpPr>
            <a:spLocks noGrp="1"/>
          </p:cNvSpPr>
          <p:nvPr>
            <p:ph type="body" sz="quarter" idx="12" hasCustomPrompt="1"/>
          </p:nvPr>
        </p:nvSpPr>
        <p:spPr>
          <a:xfrm>
            <a:off x="274320" y="1216560"/>
            <a:ext cx="8679180" cy="568307"/>
          </a:xfrm>
          <a:prstGeom prst="rect">
            <a:avLst/>
          </a:prstGeom>
        </p:spPr>
        <p:txBody>
          <a:bodyPr anchor="ctr">
            <a:noAutofit/>
          </a:bodyPr>
          <a:lstStyle>
            <a:lvl1pPr marL="0" indent="0">
              <a:lnSpc>
                <a:spcPct val="90000"/>
              </a:lnSpc>
              <a:buNone/>
              <a:defRPr sz="3200" b="0" i="0" baseline="0">
                <a:solidFill>
                  <a:srgbClr val="33006F"/>
                </a:solidFill>
                <a:latin typeface="Uni Sans Regular"/>
                <a:cs typeface="Uni Sans Regular"/>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SUB-HEADER HERE (UNI SANS LIGHT, 32 PT.)</a:t>
            </a:r>
            <a:endParaRPr lang="en-US" dirty="0"/>
          </a:p>
        </p:txBody>
      </p:sp>
      <p:pic>
        <p:nvPicPr>
          <p:cNvPr id="7" name="Picture 6"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9" name="Picture 8"/>
          <p:cNvPicPr>
            <a:picLocks noChangeAspect="1"/>
          </p:cNvPicPr>
          <p:nvPr/>
        </p:nvPicPr>
        <p:blipFill>
          <a:blip r:embed="rId3"/>
          <a:stretch>
            <a:fillRect/>
          </a:stretch>
        </p:blipFill>
        <p:spPr>
          <a:xfrm>
            <a:off x="766764" y="1136257"/>
            <a:ext cx="1103781" cy="80302"/>
          </a:xfrm>
          <a:prstGeom prst="rect">
            <a:avLst/>
          </a:prstGeom>
        </p:spPr>
      </p:pic>
      <p:pic>
        <p:nvPicPr>
          <p:cNvPr id="10" name="Picture 9"/>
          <p:cNvPicPr>
            <a:picLocks noChangeAspect="1"/>
          </p:cNvPicPr>
          <p:nvPr/>
        </p:nvPicPr>
        <p:blipFill>
          <a:blip r:embed="rId5"/>
          <a:stretch>
            <a:fillRect/>
          </a:stretch>
        </p:blipFill>
        <p:spPr>
          <a:xfrm>
            <a:off x="7497273" y="4942417"/>
            <a:ext cx="1371600" cy="772583"/>
          </a:xfrm>
          <a:prstGeom prst="rect">
            <a:avLst/>
          </a:prstGeom>
        </p:spPr>
      </p:pic>
      <p:pic>
        <p:nvPicPr>
          <p:cNvPr id="11" name="Picture 10"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custDataLst>
      <p:tags r:id="rId1"/>
    </p:custDataLst>
    <p:extLst>
      <p:ext uri="{BB962C8B-B14F-4D97-AF65-F5344CB8AC3E}">
        <p14:creationId xmlns:p14="http://schemas.microsoft.com/office/powerpoint/2010/main" val="29024044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97182" y="228601"/>
            <a:ext cx="8559239" cy="987959"/>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297182" y="1216560"/>
            <a:ext cx="8558335" cy="3782160"/>
          </a:xfrm>
          <a:prstGeom prst="rect">
            <a:avLst/>
          </a:prstGeom>
        </p:spPr>
        <p:txBody>
          <a:bodyPr/>
          <a:lstStyle>
            <a:lvl1pPr marL="0" indent="0">
              <a:lnSpc>
                <a:spcPct val="114000"/>
              </a:lnSpc>
              <a:spcBef>
                <a:spcPts val="500"/>
              </a:spcBef>
              <a:buFont typeface="Lucida Grande"/>
              <a:buNone/>
              <a:defRPr sz="3600" b="0"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00"/>
              </a:spcBef>
              <a:defRPr sz="3200" b="0" i="0" baseline="0">
                <a:solidFill>
                  <a:schemeClr val="accent4">
                    <a:lumMod val="10000"/>
                  </a:schemeClr>
                </a:solidFill>
                <a:latin typeface="Open Sans Light"/>
                <a:cs typeface="Open Sans Light"/>
              </a:defRPr>
            </a:lvl2pPr>
            <a:lvl3pPr marL="793687" indent="-158737">
              <a:lnSpc>
                <a:spcPct val="114000"/>
              </a:lnSpc>
              <a:spcBef>
                <a:spcPts val="5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500"/>
              </a:spcBef>
              <a:defRPr sz="3200" b="0" i="0" baseline="0">
                <a:solidFill>
                  <a:schemeClr val="accent4">
                    <a:lumMod val="10000"/>
                  </a:schemeClr>
                </a:solidFill>
                <a:latin typeface="Open Sans Light"/>
                <a:cs typeface="Open Sans Light"/>
              </a:defRPr>
            </a:lvl4pPr>
            <a:lvl5pPr marL="1428635" indent="-158737">
              <a:lnSpc>
                <a:spcPct val="114000"/>
              </a:lnSpc>
              <a:spcBef>
                <a:spcPts val="5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3"/>
          <a:stretch>
            <a:fillRect/>
          </a:stretch>
        </p:blipFill>
        <p:spPr>
          <a:xfrm>
            <a:off x="766764" y="1136257"/>
            <a:ext cx="1103781" cy="80302"/>
          </a:xfrm>
          <a:prstGeom prst="rect">
            <a:avLst/>
          </a:prstGeom>
        </p:spPr>
      </p:pic>
      <p:pic>
        <p:nvPicPr>
          <p:cNvPr id="8" name="Picture 7"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9" name="Picture 8"/>
          <p:cNvPicPr>
            <a:picLocks noChangeAspect="1"/>
          </p:cNvPicPr>
          <p:nvPr/>
        </p:nvPicPr>
        <p:blipFill>
          <a:blip r:embed="rId3"/>
          <a:stretch>
            <a:fillRect/>
          </a:stretch>
        </p:blipFill>
        <p:spPr>
          <a:xfrm>
            <a:off x="766764" y="1136257"/>
            <a:ext cx="1103781" cy="80302"/>
          </a:xfrm>
          <a:prstGeom prst="rect">
            <a:avLst/>
          </a:prstGeom>
        </p:spPr>
      </p:pic>
      <p:pic>
        <p:nvPicPr>
          <p:cNvPr id="12" name="Picture 11"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991" y="5125261"/>
            <a:ext cx="2468880" cy="274320"/>
          </a:xfrm>
          <a:prstGeom prst="rect">
            <a:avLst/>
          </a:prstGeom>
        </p:spPr>
      </p:pic>
    </p:spTree>
    <p:custDataLst>
      <p:tags r:id="rId1"/>
    </p:custDataLst>
    <p:extLst>
      <p:ext uri="{BB962C8B-B14F-4D97-AF65-F5344CB8AC3E}">
        <p14:creationId xmlns:p14="http://schemas.microsoft.com/office/powerpoint/2010/main" val="27149216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281942" y="1447272"/>
            <a:ext cx="8506461" cy="3047213"/>
          </a:xfrm>
          <a:prstGeom prst="rect">
            <a:avLst/>
          </a:prstGeom>
        </p:spPr>
        <p:txBody>
          <a:bodyPr>
            <a:normAutofit/>
          </a:bodyPr>
          <a:lstStyle>
            <a:lvl1pPr marL="0" indent="0">
              <a:buNone/>
              <a:defRPr sz="1667" b="0" i="0" baseline="0">
                <a:solidFill>
                  <a:srgbClr val="999999"/>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182882" y="205741"/>
            <a:ext cx="8673539" cy="997045"/>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17" name="Picture 16"/>
          <p:cNvPicPr>
            <a:picLocks noChangeAspect="1"/>
          </p:cNvPicPr>
          <p:nvPr/>
        </p:nvPicPr>
        <p:blipFill>
          <a:blip r:embed="rId3"/>
          <a:stretch>
            <a:fillRect/>
          </a:stretch>
        </p:blipFill>
        <p:spPr>
          <a:xfrm>
            <a:off x="766764" y="1136257"/>
            <a:ext cx="1103781" cy="80302"/>
          </a:xfrm>
          <a:prstGeom prst="rect">
            <a:avLst/>
          </a:prstGeom>
        </p:spPr>
      </p:pic>
      <p:pic>
        <p:nvPicPr>
          <p:cNvPr id="6" name="Picture 5"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8" name="Picture 7"/>
          <p:cNvPicPr>
            <a:picLocks noChangeAspect="1"/>
          </p:cNvPicPr>
          <p:nvPr/>
        </p:nvPicPr>
        <p:blipFill>
          <a:blip r:embed="rId3"/>
          <a:stretch>
            <a:fillRect/>
          </a:stretch>
        </p:blipFill>
        <p:spPr>
          <a:xfrm>
            <a:off x="766764" y="1136257"/>
            <a:ext cx="1103781" cy="80302"/>
          </a:xfrm>
          <a:prstGeom prst="rect">
            <a:avLst/>
          </a:prstGeom>
        </p:spPr>
      </p:pic>
      <p:pic>
        <p:nvPicPr>
          <p:cNvPr id="9" name="Picture 8"/>
          <p:cNvPicPr>
            <a:picLocks noChangeAspect="1"/>
          </p:cNvPicPr>
          <p:nvPr/>
        </p:nvPicPr>
        <p:blipFill>
          <a:blip r:embed="rId5"/>
          <a:stretch>
            <a:fillRect/>
          </a:stretch>
        </p:blipFill>
        <p:spPr>
          <a:xfrm>
            <a:off x="7484821" y="4942417"/>
            <a:ext cx="1371600" cy="772583"/>
          </a:xfrm>
          <a:prstGeom prst="rect">
            <a:avLst/>
          </a:prstGeom>
        </p:spPr>
      </p:pic>
      <p:pic>
        <p:nvPicPr>
          <p:cNvPr id="10" name="Picture 9"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custDataLst>
      <p:tags r:id="rId1"/>
    </p:custDataLst>
    <p:extLst>
      <p:ext uri="{BB962C8B-B14F-4D97-AF65-F5344CB8AC3E}">
        <p14:creationId xmlns:p14="http://schemas.microsoft.com/office/powerpoint/2010/main" val="31550088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3" name="Text Placeholder 5"/>
          <p:cNvSpPr>
            <a:spLocks noGrp="1"/>
          </p:cNvSpPr>
          <p:nvPr>
            <p:ph type="body" sz="quarter" idx="10" hasCustomPrompt="1"/>
          </p:nvPr>
        </p:nvSpPr>
        <p:spPr>
          <a:xfrm>
            <a:off x="182882" y="205741"/>
            <a:ext cx="8673539" cy="997045"/>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6" name="Picture 5" descr="AngleBackground_gold_RGB.png"/>
          <p:cNvPicPr>
            <a:picLocks noChangeAspect="1"/>
          </p:cNvPicPr>
          <p:nvPr/>
        </p:nvPicPr>
        <p:blipFill rotWithShape="1">
          <a:blip r:embed="rId3">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4" name="Picture 3"/>
          <p:cNvPicPr>
            <a:picLocks noChangeAspect="1"/>
          </p:cNvPicPr>
          <p:nvPr/>
        </p:nvPicPr>
        <p:blipFill>
          <a:blip r:embed="rId4"/>
          <a:stretch>
            <a:fillRect/>
          </a:stretch>
        </p:blipFill>
        <p:spPr>
          <a:xfrm>
            <a:off x="7484821" y="4942417"/>
            <a:ext cx="1371600" cy="772583"/>
          </a:xfrm>
          <a:prstGeom prst="rect">
            <a:avLst/>
          </a:prstGeom>
        </p:spPr>
      </p:pic>
    </p:spTree>
    <p:custDataLst>
      <p:tags r:id="rId1"/>
    </p:custDataLst>
    <p:extLst>
      <p:ext uri="{BB962C8B-B14F-4D97-AF65-F5344CB8AC3E}">
        <p14:creationId xmlns:p14="http://schemas.microsoft.com/office/powerpoint/2010/main" val="5842798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301399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5575"/>
            <a:ext cx="7886700" cy="2376488"/>
          </a:xfrm>
          <a:prstGeom prst="rect">
            <a:avLst/>
          </a:prstGeom>
        </p:spPr>
        <p:style>
          <a:lnRef idx="2">
            <a:schemeClr val="accent4"/>
          </a:lnRef>
          <a:fillRef idx="1">
            <a:schemeClr val="lt1"/>
          </a:fillRef>
          <a:effectRef idx="0">
            <a:schemeClr val="accent4"/>
          </a:effectRef>
          <a:fontRef idx="none"/>
        </p:style>
        <p:txBody>
          <a:bodyPr anchor="ctr"/>
          <a:lstStyle>
            <a:lvl1pPr>
              <a:defRPr sz="4167">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3824288"/>
            <a:ext cx="7886700" cy="1250950"/>
          </a:xfrm>
          <a:prstGeom prst="rect">
            <a:avLst/>
          </a:prstGeom>
        </p:spPr>
        <p:txBody>
          <a:bodyPr/>
          <a:lstStyle>
            <a:lvl1pPr marL="0" indent="0">
              <a:buNone/>
              <a:defRPr sz="30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8818421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Standard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a:prstGeom prst="rect">
            <a:avLst/>
          </a:prstGeom>
        </p:spPr>
        <p:txBody>
          <a:bodyPr anchor="ctr"/>
          <a:lstStyle>
            <a:lvl1pPr algn="ctr">
              <a:defRPr sz="4500">
                <a:latin typeface="Encode Sans Normal Black" panose="02000000000000000000" pitchFamily="2" charset="0"/>
                <a:ea typeface="Open Sans" panose="020B0606030504020204" pitchFamily="34" charset="0"/>
                <a:cs typeface="Open Sans" panose="020B0606030504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3333">
                <a:latin typeface="Uni Sans Regular" panose="00000500000000000000" pitchFamily="50" charset="0"/>
              </a:defRPr>
            </a:lvl1pPr>
            <a:lvl2pPr marL="238106" indent="0" algn="ctr">
              <a:buNone/>
              <a:defRPr sz="1042"/>
            </a:lvl2pPr>
            <a:lvl3pPr marL="476212" indent="0" algn="ctr">
              <a:buNone/>
              <a:defRPr sz="937"/>
            </a:lvl3pPr>
            <a:lvl4pPr marL="714318" indent="0" algn="ctr">
              <a:buNone/>
              <a:defRPr sz="833"/>
            </a:lvl4pPr>
            <a:lvl5pPr marL="952424" indent="0" algn="ctr">
              <a:buNone/>
              <a:defRPr sz="833"/>
            </a:lvl5pPr>
            <a:lvl6pPr marL="1190530" indent="0" algn="ctr">
              <a:buNone/>
              <a:defRPr sz="833"/>
            </a:lvl6pPr>
            <a:lvl7pPr marL="1428635" indent="0" algn="ctr">
              <a:buNone/>
              <a:defRPr sz="833"/>
            </a:lvl7pPr>
            <a:lvl8pPr marL="1666742" indent="0" algn="ctr">
              <a:buNone/>
              <a:defRPr sz="833"/>
            </a:lvl8pPr>
            <a:lvl9pPr marL="1904848" indent="0" algn="ctr">
              <a:buNone/>
              <a:defRPr sz="833"/>
            </a:lvl9pPr>
          </a:lstStyle>
          <a:p>
            <a:r>
              <a:rPr lang="en-US" smtClean="0"/>
              <a:t>Click to edit Master subtitle style</a:t>
            </a:r>
            <a:endParaRPr lang="en-US" dirty="0"/>
          </a:p>
        </p:txBody>
      </p:sp>
    </p:spTree>
    <p:custDataLst>
      <p:tags r:id="rId1"/>
    </p:custDataLst>
    <p:extLst>
      <p:ext uri="{BB962C8B-B14F-4D97-AF65-F5344CB8AC3E}">
        <p14:creationId xmlns:p14="http://schemas.microsoft.com/office/powerpoint/2010/main" val="24784043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578340"/>
            <a:ext cx="6972300" cy="2201463"/>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spTree>
    <p:custDataLst>
      <p:tags r:id="rId1"/>
    </p:custDataLst>
    <p:extLst>
      <p:ext uri="{BB962C8B-B14F-4D97-AF65-F5344CB8AC3E}">
        <p14:creationId xmlns:p14="http://schemas.microsoft.com/office/powerpoint/2010/main" val="269316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ags" Target="../tags/tag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ags" Target="../tags/tag1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ags" Target="../tags/tag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AngleBackground_gold_RGB.png"/>
          <p:cNvPicPr>
            <a:picLocks noChangeAspect="1"/>
          </p:cNvPicPr>
          <p:nvPr/>
        </p:nvPicPr>
        <p:blipFill rotWithShape="1">
          <a:blip r:embed="rId12">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sp>
        <p:nvSpPr>
          <p:cNvPr id="8" name="Title Placeholder 7"/>
          <p:cNvSpPr>
            <a:spLocks noGrp="1"/>
          </p:cNvSpPr>
          <p:nvPr>
            <p:ph type="title"/>
          </p:nvPr>
        </p:nvSpPr>
        <p:spPr>
          <a:xfrm>
            <a:off x="628650" y="304800"/>
            <a:ext cx="7886700" cy="11049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ustDataLst>
      <p:tags r:id="rId11"/>
    </p:custDataLst>
    <p:extLst>
      <p:ext uri="{BB962C8B-B14F-4D97-AF65-F5344CB8AC3E}">
        <p14:creationId xmlns:p14="http://schemas.microsoft.com/office/powerpoint/2010/main" val="20837403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timing>
    <p:tnLst>
      <p:par>
        <p:cTn id="1" dur="indefinite" restart="never" nodeType="tmRoot"/>
      </p:par>
    </p:tnLst>
  </p:timing>
  <p:txStyles>
    <p:titleStyle>
      <a:lvl1pPr algn="ctr" defTabSz="317475" rtl="0" eaLnBrk="1" latinLnBrk="0" hangingPunct="1">
        <a:spcBef>
          <a:spcPct val="0"/>
        </a:spcBef>
        <a:buNone/>
        <a:defRPr sz="3333" b="0" i="0" u="none"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Tree>
    <p:custDataLst>
      <p:tags r:id="rId7"/>
    </p:custDataLst>
    <p:extLst>
      <p:ext uri="{BB962C8B-B14F-4D97-AF65-F5344CB8AC3E}">
        <p14:creationId xmlns:p14="http://schemas.microsoft.com/office/powerpoint/2010/main" val="318261211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Lst>
  <p:timing>
    <p:tnLst>
      <p:par>
        <p:cTn id="1" dur="indefinite" restart="never" nodeType="tmRoot"/>
      </p:par>
    </p:tnLst>
  </p:timing>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3584619629"/>
      </p:ext>
    </p:extLst>
  </p:cSld>
  <p:clrMap bg1="lt1" tx1="dk1" bg2="lt2" tx2="dk2" accent1="accent1" accent2="accent2" accent3="accent3" accent4="accent4" accent5="accent5" accent6="accent6" hlink="hlink" folHlink="folHlink"/>
  <p:sldLayoutIdLst>
    <p:sldLayoutId id="2147483690" r:id="rId1"/>
    <p:sldLayoutId id="2147483691" r:id="rId2"/>
  </p:sldLayoutIdLst>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3714697548"/>
      </p:ext>
    </p:extLst>
  </p:cSld>
  <p:clrMap bg1="dk1" tx1="lt1" bg2="dk2" tx2="lt2" accent1="accent1" accent2="accent2" accent3="accent3" accent4="accent4" accent5="accent5" accent6="accent6" hlink="hlink" folHlink="folHlink"/>
  <p:sldLayoutIdLst>
    <p:sldLayoutId id="2147483693" r:id="rId1"/>
    <p:sldLayoutId id="2147483694" r:id="rId2"/>
  </p:sldLayoutIdLst>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p:txBody>
          <a:bodyPr>
            <a:normAutofit/>
          </a:bodyPr>
          <a:lstStyle/>
          <a:p>
            <a:pPr algn="ctr"/>
            <a:r>
              <a:rPr lang="en-US" dirty="0"/>
              <a:t>Pipe Operator</a:t>
            </a:r>
          </a:p>
          <a:p>
            <a:pPr algn="ctr"/>
            <a:r>
              <a:rPr lang="en-US" sz="3200" dirty="0">
                <a:solidFill>
                  <a:srgbClr val="33006F"/>
                </a:solidFill>
              </a:rPr>
              <a:t>Using the pipe operator to chain functions together</a:t>
            </a:r>
          </a:p>
          <a:p>
            <a:pPr algn="ctr"/>
            <a:endParaRPr lang="en-US" sz="2667" dirty="0">
              <a:solidFill>
                <a:srgbClr val="33006F"/>
              </a:solidFill>
            </a:endParaRPr>
          </a:p>
        </p:txBody>
      </p:sp>
    </p:spTree>
    <p:custDataLst>
      <p:tags r:id="rId1"/>
    </p:custDataLst>
    <p:extLst>
      <p:ext uri="{BB962C8B-B14F-4D97-AF65-F5344CB8AC3E}">
        <p14:creationId xmlns:p14="http://schemas.microsoft.com/office/powerpoint/2010/main" val="756505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And More Helper functions</a:t>
            </a:r>
            <a:endParaRPr lang="en-US" dirty="0"/>
          </a:p>
        </p:txBody>
      </p:sp>
      <p:sp>
        <p:nvSpPr>
          <p:cNvPr id="4" name="Text Placeholder 2"/>
          <p:cNvSpPr txBox="1">
            <a:spLocks/>
          </p:cNvSpPr>
          <p:nvPr/>
        </p:nvSpPr>
        <p:spPr>
          <a:xfrm>
            <a:off x="0" y="1220243"/>
            <a:ext cx="9224682" cy="4359487"/>
          </a:xfrm>
          <a:prstGeom prst="rect">
            <a:avLst/>
          </a:prstGeom>
        </p:spPr>
        <p:txBody>
          <a:bodyPr>
            <a:normAutofit/>
          </a:bodyPr>
          <a:lstStyle>
            <a:lvl1pPr marL="0" indent="0" algn="l" defTabSz="317475" rtl="0" eaLnBrk="1" latinLnBrk="0" hangingPunct="1">
              <a:lnSpc>
                <a:spcPct val="114000"/>
              </a:lnSpc>
              <a:spcBef>
                <a:spcPts val="500"/>
              </a:spcBef>
              <a:buFont typeface="Lucida Grande"/>
              <a:buNone/>
              <a:defRPr sz="3600" b="0" i="0" kern="120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marL="515896" indent="-198421" algn="l" defTabSz="317475" rtl="0" eaLnBrk="1" latinLnBrk="0" hangingPunct="1">
              <a:lnSpc>
                <a:spcPct val="114000"/>
              </a:lnSpc>
              <a:spcBef>
                <a:spcPts val="500"/>
              </a:spcBef>
              <a:buFont typeface="Arial"/>
              <a:buChar char="–"/>
              <a:defRPr sz="3200" b="0" i="0" kern="1200" baseline="0">
                <a:solidFill>
                  <a:schemeClr val="accent4">
                    <a:lumMod val="10000"/>
                  </a:schemeClr>
                </a:solidFill>
                <a:latin typeface="Open Sans Light"/>
                <a:ea typeface="+mn-ea"/>
                <a:cs typeface="Open Sans Light"/>
              </a:defRPr>
            </a:lvl2pPr>
            <a:lvl3pPr marL="793687" indent="-158737" algn="l" defTabSz="317475" rtl="0" eaLnBrk="1" latinLnBrk="0" hangingPunct="1">
              <a:lnSpc>
                <a:spcPct val="114000"/>
              </a:lnSpc>
              <a:spcBef>
                <a:spcPts val="500"/>
              </a:spcBef>
              <a:buSzPct val="100000"/>
              <a:buFont typeface="Lucida Grande"/>
              <a:buChar char="&gt;"/>
              <a:defRPr sz="3200" b="0" i="0" kern="1200" baseline="0">
                <a:solidFill>
                  <a:srgbClr val="33006F"/>
                </a:solidFill>
                <a:latin typeface="Open Sans Light"/>
                <a:ea typeface="+mn-ea"/>
                <a:cs typeface="Open Sans Light"/>
              </a:defRPr>
            </a:lvl3pPr>
            <a:lvl4pPr marL="1111161" indent="-158737" algn="l" defTabSz="317475" rtl="0" eaLnBrk="1" latinLnBrk="0" hangingPunct="1">
              <a:lnSpc>
                <a:spcPct val="114000"/>
              </a:lnSpc>
              <a:spcBef>
                <a:spcPts val="500"/>
              </a:spcBef>
              <a:buFont typeface="Arial"/>
              <a:buChar char="–"/>
              <a:defRPr sz="3200" b="0" i="0" kern="1200" baseline="0">
                <a:solidFill>
                  <a:schemeClr val="accent4">
                    <a:lumMod val="10000"/>
                  </a:schemeClr>
                </a:solidFill>
                <a:latin typeface="Open Sans Light"/>
                <a:ea typeface="+mn-ea"/>
                <a:cs typeface="Open Sans Light"/>
              </a:defRPr>
            </a:lvl4pPr>
            <a:lvl5pPr marL="1428635" indent="-158737" algn="l" defTabSz="317475" rtl="0" eaLnBrk="1" latinLnBrk="0" hangingPunct="1">
              <a:lnSpc>
                <a:spcPct val="114000"/>
              </a:lnSpc>
              <a:spcBef>
                <a:spcPts val="500"/>
              </a:spcBef>
              <a:buFont typeface="Lucida Grande"/>
              <a:buChar char="&gt;"/>
              <a:defRPr sz="3200" b="0" i="0" kern="1200" baseline="0">
                <a:solidFill>
                  <a:schemeClr val="accent4">
                    <a:lumMod val="10000"/>
                  </a:schemeClr>
                </a:solidFill>
                <a:latin typeface="Open Sans Light"/>
                <a:ea typeface="+mn-ea"/>
                <a:cs typeface="Open Sans Light"/>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a:lstStyle>
          <a:p>
            <a:r>
              <a:rPr lang="en-US" b="1" dirty="0" smtClean="0">
                <a:latin typeface="Courier New" panose="02070309020205020404" pitchFamily="49" charset="0"/>
                <a:cs typeface="Courier New" panose="02070309020205020404" pitchFamily="49" charset="0"/>
              </a:rPr>
              <a:t>matches(“ ”)</a:t>
            </a:r>
          </a:p>
          <a:p>
            <a:pPr lvl="1"/>
            <a:r>
              <a:rPr lang="en-US" dirty="0" smtClean="0"/>
              <a:t>Uses a regular expression</a:t>
            </a:r>
          </a:p>
          <a:p>
            <a:pPr lvl="2"/>
            <a:r>
              <a:rPr lang="en-US" dirty="0" smtClean="0"/>
              <a:t>Example “a.*s” means a then s later in string</a:t>
            </a:r>
          </a:p>
          <a:p>
            <a:r>
              <a:rPr lang="en-US" b="1" dirty="0" err="1" smtClean="0">
                <a:latin typeface="Courier New" panose="02070309020205020404" pitchFamily="49" charset="0"/>
                <a:cs typeface="Courier New" panose="02070309020205020404" pitchFamily="49" charset="0"/>
              </a:rPr>
              <a:t>everthing</a:t>
            </a:r>
            <a:r>
              <a:rPr lang="en-US" b="1" dirty="0" smtClean="0">
                <a:latin typeface="Courier New" panose="02070309020205020404" pitchFamily="49" charset="0"/>
                <a:cs typeface="Courier New" panose="02070309020205020404" pitchFamily="49" charset="0"/>
              </a:rPr>
              <a:t>()</a:t>
            </a:r>
          </a:p>
          <a:p>
            <a:pPr lvl="1"/>
            <a:r>
              <a:rPr lang="en-US" dirty="0" smtClean="0"/>
              <a:t>All columns not specified</a:t>
            </a:r>
          </a:p>
        </p:txBody>
      </p:sp>
    </p:spTree>
    <p:custDataLst>
      <p:tags r:id="rId1"/>
    </p:custDataLst>
    <p:extLst>
      <p:ext uri="{BB962C8B-B14F-4D97-AF65-F5344CB8AC3E}">
        <p14:creationId xmlns:p14="http://schemas.microsoft.com/office/powerpoint/2010/main" val="488262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Summary</a:t>
            </a:r>
            <a:endParaRPr lang="en-US" dirty="0"/>
          </a:p>
        </p:txBody>
      </p:sp>
      <p:sp>
        <p:nvSpPr>
          <p:cNvPr id="3" name="Text Placeholder 2"/>
          <p:cNvSpPr>
            <a:spLocks noGrp="1"/>
          </p:cNvSpPr>
          <p:nvPr>
            <p:ph type="body" sz="quarter" idx="11"/>
          </p:nvPr>
        </p:nvSpPr>
        <p:spPr/>
        <p:txBody>
          <a:bodyPr/>
          <a:lstStyle/>
          <a:p>
            <a:r>
              <a:rPr lang="en-US" dirty="0" smtClean="0"/>
              <a:t>Select() is your friend</a:t>
            </a:r>
          </a:p>
          <a:p>
            <a:pPr lvl="1"/>
            <a:r>
              <a:rPr lang="en-US" dirty="0" smtClean="0"/>
              <a:t>Powerful with regular expressions</a:t>
            </a:r>
          </a:p>
          <a:p>
            <a:r>
              <a:rPr lang="en-US" dirty="0" smtClean="0"/>
              <a:t>Use assignment operator &lt;- to save variables (outputs)</a:t>
            </a:r>
          </a:p>
          <a:p>
            <a:r>
              <a:rPr lang="en-US" dirty="0" smtClean="0"/>
              <a:t>Pipe to combine functions</a:t>
            </a:r>
          </a:p>
          <a:p>
            <a:pPr lvl="1"/>
            <a:r>
              <a:rPr lang="en-US" dirty="0" smtClean="0"/>
              <a:t>More readable and manageable</a:t>
            </a:r>
            <a:endParaRPr lang="en-US" dirty="0"/>
          </a:p>
        </p:txBody>
      </p:sp>
    </p:spTree>
    <p:custDataLst>
      <p:tags r:id="rId1"/>
    </p:custDataLst>
    <p:extLst>
      <p:ext uri="{BB962C8B-B14F-4D97-AF65-F5344CB8AC3E}">
        <p14:creationId xmlns:p14="http://schemas.microsoft.com/office/powerpoint/2010/main" val="120712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Pipe Operator</a:t>
            </a:r>
          </a:p>
        </p:txBody>
      </p:sp>
      <p:sp>
        <p:nvSpPr>
          <p:cNvPr id="3" name="Text Placeholder 2"/>
          <p:cNvSpPr>
            <a:spLocks noGrp="1"/>
          </p:cNvSpPr>
          <p:nvPr>
            <p:ph type="body" sz="quarter" idx="11"/>
          </p:nvPr>
        </p:nvSpPr>
        <p:spPr/>
        <p:txBody>
          <a:bodyPr>
            <a:normAutofit/>
          </a:bodyPr>
          <a:lstStyle/>
          <a:p>
            <a:r>
              <a:rPr lang="en-US" sz="3200" dirty="0"/>
              <a:t>Loaded as part of </a:t>
            </a:r>
            <a:r>
              <a:rPr lang="en-US" sz="3200" dirty="0" err="1"/>
              <a:t>tidyverse</a:t>
            </a:r>
            <a:endParaRPr lang="en-US" sz="3200" dirty="0"/>
          </a:p>
          <a:p>
            <a:r>
              <a:rPr lang="en-US" sz="3200" b="1" dirty="0" smtClean="0">
                <a:latin typeface="Courier New" panose="02070309020205020404" pitchFamily="49" charset="0"/>
                <a:cs typeface="Courier New" panose="02070309020205020404" pitchFamily="49" charset="0"/>
              </a:rPr>
              <a:t>%&gt;%</a:t>
            </a:r>
            <a:r>
              <a:rPr lang="en-US" sz="3200" dirty="0" smtClean="0"/>
              <a:t> </a:t>
            </a:r>
            <a:r>
              <a:rPr lang="en-US" sz="3200" dirty="0"/>
              <a:t>chains functions together</a:t>
            </a:r>
          </a:p>
          <a:p>
            <a:pPr lvl="1"/>
            <a:r>
              <a:rPr lang="en-US" sz="2800" dirty="0" smtClean="0"/>
              <a:t>Takes </a:t>
            </a:r>
            <a:r>
              <a:rPr lang="en-US" sz="2800" dirty="0"/>
              <a:t>the output of the function on the left and provides it as the first parameter to the function on the right</a:t>
            </a:r>
          </a:p>
          <a:p>
            <a:pPr lvl="1"/>
            <a:endParaRPr lang="en-US" dirty="0">
              <a:latin typeface="Cordia New" panose="020B0304020202020204" pitchFamily="34" charset="-34"/>
              <a:cs typeface="Cordia New" panose="020B0304020202020204" pitchFamily="34" charset="-34"/>
            </a:endParaRPr>
          </a:p>
        </p:txBody>
      </p:sp>
    </p:spTree>
    <p:custDataLst>
      <p:tags r:id="rId1"/>
    </p:custDataLst>
    <p:extLst>
      <p:ext uri="{BB962C8B-B14F-4D97-AF65-F5344CB8AC3E}">
        <p14:creationId xmlns:p14="http://schemas.microsoft.com/office/powerpoint/2010/main" val="903985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Pipe </a:t>
            </a:r>
            <a:r>
              <a:rPr lang="en-US" dirty="0" smtClean="0"/>
              <a:t>Operator Shorthand</a:t>
            </a:r>
            <a:endParaRPr lang="en-US" dirty="0"/>
          </a:p>
        </p:txBody>
      </p:sp>
      <p:sp>
        <p:nvSpPr>
          <p:cNvPr id="3" name="Text Placeholder 2"/>
          <p:cNvSpPr>
            <a:spLocks noGrp="1"/>
          </p:cNvSpPr>
          <p:nvPr>
            <p:ph type="body" sz="quarter" idx="11"/>
          </p:nvPr>
        </p:nvSpPr>
        <p:spPr>
          <a:xfrm>
            <a:off x="0" y="1216560"/>
            <a:ext cx="9081247" cy="3782160"/>
          </a:xfrm>
        </p:spPr>
        <p:txBody>
          <a:bodyPr>
            <a:noAutofit/>
          </a:bodyPr>
          <a:lstStyle/>
          <a:p>
            <a:r>
              <a:rPr lang="en-US" sz="3200" dirty="0" smtClean="0"/>
              <a:t>Nested </a:t>
            </a:r>
            <a:r>
              <a:rPr lang="en-US" sz="3200" dirty="0"/>
              <a:t>function: </a:t>
            </a:r>
          </a:p>
          <a:p>
            <a:pPr marL="317475" lvl="1" indent="0">
              <a:buNone/>
            </a:pPr>
            <a:r>
              <a:rPr lang="en-US" sz="2800" b="1" dirty="0">
                <a:latin typeface="Courier New" panose="02070309020205020404" pitchFamily="49" charset="0"/>
                <a:cs typeface="Courier New" panose="02070309020205020404" pitchFamily="49" charset="0"/>
              </a:rPr>
              <a:t>arrange(filter(</a:t>
            </a:r>
            <a:r>
              <a:rPr lang="en-US" sz="2800" b="1" dirty="0" err="1">
                <a:latin typeface="Courier New" panose="02070309020205020404" pitchFamily="49" charset="0"/>
                <a:cs typeface="Courier New" panose="02070309020205020404" pitchFamily="49" charset="0"/>
              </a:rPr>
              <a:t>dataframe</a:t>
            </a:r>
            <a:r>
              <a:rPr lang="en-US" sz="2800" b="1" dirty="0">
                <a:latin typeface="Courier New" panose="02070309020205020404" pitchFamily="49" charset="0"/>
                <a:cs typeface="Courier New" panose="02070309020205020404" pitchFamily="49" charset="0"/>
              </a:rPr>
              <a:t>, A == B), B)</a:t>
            </a:r>
          </a:p>
          <a:p>
            <a:r>
              <a:rPr lang="en-US" sz="3200" dirty="0"/>
              <a:t>Piped </a:t>
            </a:r>
            <a:r>
              <a:rPr lang="en-US" sz="3200" dirty="0" smtClean="0"/>
              <a:t>equivalent:</a:t>
            </a:r>
            <a:endParaRPr lang="en-US" sz="3200" dirty="0"/>
          </a:p>
          <a:p>
            <a:pPr marL="317475" lvl="1" indent="0">
              <a:buNone/>
            </a:pPr>
            <a:r>
              <a:rPr lang="en-US" sz="2600" b="1" dirty="0" err="1">
                <a:latin typeface="Courier New" panose="02070309020205020404" pitchFamily="49" charset="0"/>
                <a:cs typeface="Courier New" panose="02070309020205020404" pitchFamily="49" charset="0"/>
              </a:rPr>
              <a:t>dataframe</a:t>
            </a:r>
            <a:r>
              <a:rPr lang="en-US" sz="2600" b="1" dirty="0">
                <a:latin typeface="Courier New" panose="02070309020205020404" pitchFamily="49" charset="0"/>
                <a:cs typeface="Courier New" panose="02070309020205020404" pitchFamily="49" charset="0"/>
              </a:rPr>
              <a:t> %&gt;% filter(A == B) %&gt;% arrange(B)</a:t>
            </a:r>
          </a:p>
          <a:p>
            <a:r>
              <a:rPr lang="en-US" sz="3200" dirty="0"/>
              <a:t>Works with functions with data for 1</a:t>
            </a:r>
            <a:r>
              <a:rPr lang="en-US" sz="3200" baseline="30000" dirty="0"/>
              <a:t>st</a:t>
            </a:r>
            <a:r>
              <a:rPr lang="en-US" sz="3200" dirty="0"/>
              <a:t> parameter</a:t>
            </a:r>
          </a:p>
          <a:p>
            <a:pPr lvl="1"/>
            <a:r>
              <a:rPr lang="en-US" sz="2800" dirty="0"/>
              <a:t>Will not work for everything</a:t>
            </a:r>
          </a:p>
          <a:p>
            <a:pPr lvl="1"/>
            <a:r>
              <a:rPr lang="en-US" sz="2800" dirty="0"/>
              <a:t>Works well for most </a:t>
            </a:r>
            <a:r>
              <a:rPr lang="en-US" sz="2800" dirty="0" err="1"/>
              <a:t>tidyverse</a:t>
            </a:r>
            <a:r>
              <a:rPr lang="en-US" sz="2800" dirty="0"/>
              <a:t> functions</a:t>
            </a:r>
          </a:p>
          <a:p>
            <a:pPr lvl="1"/>
            <a:endParaRPr lang="en-US" dirty="0">
              <a:latin typeface="Cordia New" panose="020B0304020202020204" pitchFamily="34" charset="-34"/>
              <a:cs typeface="Cordia New" panose="020B0304020202020204" pitchFamily="34" charset="-34"/>
            </a:endParaRPr>
          </a:p>
        </p:txBody>
      </p:sp>
    </p:spTree>
    <p:custDataLst>
      <p:tags r:id="rId1"/>
    </p:custDataLst>
    <p:extLst>
      <p:ext uri="{BB962C8B-B14F-4D97-AF65-F5344CB8AC3E}">
        <p14:creationId xmlns:p14="http://schemas.microsoft.com/office/powerpoint/2010/main" val="3456682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Exception to Pipe %&gt;%</a:t>
            </a:r>
            <a:endParaRPr lang="en-US" dirty="0"/>
          </a:p>
        </p:txBody>
      </p:sp>
      <p:sp>
        <p:nvSpPr>
          <p:cNvPr id="3" name="Text Placeholder 2"/>
          <p:cNvSpPr>
            <a:spLocks noGrp="1"/>
          </p:cNvSpPr>
          <p:nvPr>
            <p:ph type="body" sz="quarter" idx="11"/>
          </p:nvPr>
        </p:nvSpPr>
        <p:spPr>
          <a:xfrm>
            <a:off x="297182" y="1055194"/>
            <a:ext cx="8558335" cy="4081581"/>
          </a:xfrm>
        </p:spPr>
        <p:txBody>
          <a:bodyPr/>
          <a:lstStyle/>
          <a:p>
            <a:r>
              <a:rPr lang="en-US" dirty="0" err="1"/>
              <a:t>g</a:t>
            </a:r>
            <a:r>
              <a:rPr lang="en-US" dirty="0" err="1" smtClean="0"/>
              <a:t>gplot</a:t>
            </a:r>
            <a:endParaRPr lang="en-US" dirty="0" smtClean="0"/>
          </a:p>
          <a:p>
            <a:pPr lvl="1"/>
            <a:r>
              <a:rPr lang="en-US" dirty="0" smtClean="0"/>
              <a:t>Standardized before pipe</a:t>
            </a:r>
          </a:p>
          <a:p>
            <a:pPr lvl="1"/>
            <a:r>
              <a:rPr lang="en-US" dirty="0" smtClean="0"/>
              <a:t>Uses + to string functions</a:t>
            </a:r>
          </a:p>
          <a:p>
            <a:pPr lvl="2"/>
            <a:r>
              <a:rPr lang="en-US" dirty="0"/>
              <a:t>Example: </a:t>
            </a:r>
            <a:r>
              <a:rPr lang="en-US" sz="2400" dirty="0" err="1">
                <a:latin typeface="Courier New" panose="02070309020205020404" pitchFamily="49" charset="0"/>
                <a:cs typeface="Courier New" panose="02070309020205020404" pitchFamily="49" charset="0"/>
              </a:rPr>
              <a:t>ggplot</a:t>
            </a:r>
            <a:r>
              <a:rPr lang="en-US" sz="2400" dirty="0">
                <a:latin typeface="Courier New" panose="02070309020205020404" pitchFamily="49" charset="0"/>
                <a:cs typeface="Courier New" panose="02070309020205020404" pitchFamily="49" charset="0"/>
              </a:rPr>
              <a:t>(mapping=</a:t>
            </a:r>
            <a:r>
              <a:rPr lang="en-US" sz="2400" dirty="0" err="1">
                <a:latin typeface="Courier New" panose="02070309020205020404" pitchFamily="49" charset="0"/>
                <a:cs typeface="Courier New" panose="02070309020205020404" pitchFamily="49" charset="0"/>
              </a:rPr>
              <a:t>aes</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x,y</a:t>
            </a:r>
            <a:r>
              <a:rPr lang="en-US" sz="2400" dirty="0" smtClean="0">
                <a:latin typeface="Courier New" panose="02070309020205020404" pitchFamily="49" charset="0"/>
                <a:cs typeface="Courier New" panose="02070309020205020404" pitchFamily="49" charset="0"/>
              </a:rPr>
              <a:t>))</a:t>
            </a: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geom_smooth</a:t>
            </a:r>
            <a:r>
              <a:rPr lang="en-US" sz="2400" dirty="0" smtClean="0">
                <a:latin typeface="Courier New" panose="02070309020205020404" pitchFamily="49" charset="0"/>
                <a:cs typeface="Courier New" panose="02070309020205020404" pitchFamily="49" charset="0"/>
              </a:rPr>
              <a:t>(mapping=</a:t>
            </a:r>
            <a:r>
              <a:rPr lang="en-US" sz="2400" dirty="0" err="1" smtClean="0">
                <a:latin typeface="Courier New" panose="02070309020205020404" pitchFamily="49" charset="0"/>
                <a:cs typeface="Courier New" panose="02070309020205020404" pitchFamily="49" charset="0"/>
              </a:rPr>
              <a:t>aes</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x,y</a:t>
            </a:r>
            <a:r>
              <a:rPr lang="en-US" sz="2400" dirty="0">
                <a:latin typeface="Courier New" panose="02070309020205020404" pitchFamily="49" charset="0"/>
                <a:cs typeface="Courier New" panose="02070309020205020404" pitchFamily="49" charset="0"/>
              </a:rPr>
              <a:t>),method = "lm", se = FALSE) </a:t>
            </a: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geom_point</a:t>
            </a:r>
            <a:r>
              <a:rPr lang="en-US" sz="2400" dirty="0" smtClean="0">
                <a:latin typeface="Courier New" panose="02070309020205020404" pitchFamily="49" charset="0"/>
                <a:cs typeface="Courier New" panose="02070309020205020404" pitchFamily="49" charset="0"/>
              </a:rPr>
              <a:t>(mapping=</a:t>
            </a:r>
            <a:r>
              <a:rPr lang="en-US" sz="2400" dirty="0" err="1" smtClean="0">
                <a:latin typeface="Courier New" panose="02070309020205020404" pitchFamily="49" charset="0"/>
                <a:cs typeface="Courier New" panose="02070309020205020404" pitchFamily="49" charset="0"/>
              </a:rPr>
              <a:t>aes</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x,y</a:t>
            </a:r>
            <a:r>
              <a:rPr lang="en-US" sz="2400"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643645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Selecting Columns</a:t>
            </a:r>
          </a:p>
          <a:p>
            <a:r>
              <a:rPr lang="en-US" sz="3200" dirty="0" smtClean="0"/>
              <a:t>Improvements with pipe and helper functions</a:t>
            </a:r>
            <a:endParaRPr lang="en-US" sz="3200" dirty="0"/>
          </a:p>
        </p:txBody>
      </p:sp>
    </p:spTree>
    <p:custDataLst>
      <p:tags r:id="rId1"/>
    </p:custDataLst>
    <p:extLst>
      <p:ext uri="{BB962C8B-B14F-4D97-AF65-F5344CB8AC3E}">
        <p14:creationId xmlns:p14="http://schemas.microsoft.com/office/powerpoint/2010/main" val="1367429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When to use Select</a:t>
            </a:r>
            <a:endParaRPr lang="en-US" dirty="0"/>
          </a:p>
        </p:txBody>
      </p:sp>
      <p:sp>
        <p:nvSpPr>
          <p:cNvPr id="3" name="Text Placeholder 2"/>
          <p:cNvSpPr>
            <a:spLocks noGrp="1"/>
          </p:cNvSpPr>
          <p:nvPr>
            <p:ph type="body" sz="quarter" idx="11"/>
          </p:nvPr>
        </p:nvSpPr>
        <p:spPr/>
        <p:txBody>
          <a:bodyPr/>
          <a:lstStyle/>
          <a:p>
            <a:pPr marL="571500" indent="-571500">
              <a:buFont typeface="Arial" panose="020B0604020202020204" pitchFamily="34" charset="0"/>
              <a:buChar char="•"/>
            </a:pPr>
            <a:r>
              <a:rPr lang="en-US" dirty="0" smtClean="0"/>
              <a:t>To remove unused columns</a:t>
            </a:r>
          </a:p>
          <a:p>
            <a:pPr marL="571500" indent="-571500">
              <a:buFont typeface="Arial" panose="020B0604020202020204" pitchFamily="34" charset="0"/>
              <a:buChar char="•"/>
            </a:pPr>
            <a:r>
              <a:rPr lang="en-US" dirty="0" smtClean="0"/>
              <a:t>To choose columns for further wrangling</a:t>
            </a:r>
          </a:p>
          <a:p>
            <a:pPr lvl="1"/>
            <a:r>
              <a:rPr lang="en-US" dirty="0" smtClean="0"/>
              <a:t>Data cleansing</a:t>
            </a:r>
          </a:p>
          <a:p>
            <a:pPr lvl="1"/>
            <a:r>
              <a:rPr lang="en-US" dirty="0" smtClean="0"/>
              <a:t>Data type conversion</a:t>
            </a:r>
          </a:p>
        </p:txBody>
      </p:sp>
    </p:spTree>
    <p:custDataLst>
      <p:tags r:id="rId1"/>
    </p:custDataLst>
    <p:extLst>
      <p:ext uri="{BB962C8B-B14F-4D97-AF65-F5344CB8AC3E}">
        <p14:creationId xmlns:p14="http://schemas.microsoft.com/office/powerpoint/2010/main" val="1610822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Regular Expressions</a:t>
            </a:r>
            <a:endParaRPr lang="en-US" dirty="0"/>
          </a:p>
        </p:txBody>
      </p:sp>
      <p:sp>
        <p:nvSpPr>
          <p:cNvPr id="3" name="Text Placeholder 2"/>
          <p:cNvSpPr>
            <a:spLocks noGrp="1"/>
          </p:cNvSpPr>
          <p:nvPr>
            <p:ph type="body" sz="quarter" idx="11"/>
          </p:nvPr>
        </p:nvSpPr>
        <p:spPr/>
        <p:txBody>
          <a:bodyPr/>
          <a:lstStyle/>
          <a:p>
            <a:r>
              <a:rPr lang="en-US" dirty="0" smtClean="0"/>
              <a:t>For text pattern matching</a:t>
            </a:r>
          </a:p>
          <a:p>
            <a:r>
              <a:rPr lang="en-US" dirty="0" smtClean="0"/>
              <a:t>Used extensively in R</a:t>
            </a:r>
          </a:p>
          <a:p>
            <a:pPr lvl="1"/>
            <a:r>
              <a:rPr lang="en-US" dirty="0" smtClean="0"/>
              <a:t>The default for most text-matching functions</a:t>
            </a:r>
            <a:endParaRPr lang="en-US" dirty="0"/>
          </a:p>
        </p:txBody>
      </p:sp>
    </p:spTree>
    <p:custDataLst>
      <p:tags r:id="rId1"/>
    </p:custDataLst>
    <p:extLst>
      <p:ext uri="{BB962C8B-B14F-4D97-AF65-F5344CB8AC3E}">
        <p14:creationId xmlns:p14="http://schemas.microsoft.com/office/powerpoint/2010/main" val="58247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Helper functions</a:t>
            </a:r>
            <a:endParaRPr lang="en-US" dirty="0"/>
          </a:p>
        </p:txBody>
      </p:sp>
      <p:sp>
        <p:nvSpPr>
          <p:cNvPr id="3" name="Text Placeholder 2"/>
          <p:cNvSpPr>
            <a:spLocks noGrp="1"/>
          </p:cNvSpPr>
          <p:nvPr>
            <p:ph type="body" sz="quarter" idx="11"/>
          </p:nvPr>
        </p:nvSpPr>
        <p:spPr>
          <a:xfrm>
            <a:off x="297183" y="1216559"/>
            <a:ext cx="6220158" cy="4359487"/>
          </a:xfrm>
        </p:spPr>
        <p:txBody>
          <a:bodyPr>
            <a:normAutofit fontScale="92500" lnSpcReduction="20000"/>
          </a:bodyPr>
          <a:lstStyle/>
          <a:p>
            <a:r>
              <a:rPr lang="en-US" b="1" dirty="0" smtClean="0">
                <a:latin typeface="Courier New" panose="02070309020205020404" pitchFamily="49" charset="0"/>
                <a:cs typeface="Courier New" panose="02070309020205020404" pitchFamily="49" charset="0"/>
              </a:rPr>
              <a:t>names()</a:t>
            </a:r>
          </a:p>
          <a:p>
            <a:pPr lvl="1"/>
            <a:r>
              <a:rPr lang="en-US" dirty="0" smtClean="0"/>
              <a:t>List the column names</a:t>
            </a:r>
          </a:p>
          <a:p>
            <a:r>
              <a:rPr lang="en-US" b="1" dirty="0" smtClean="0">
                <a:latin typeface="Courier New" panose="02070309020205020404" pitchFamily="49" charset="0"/>
                <a:cs typeface="Courier New" panose="02070309020205020404" pitchFamily="49" charset="0"/>
              </a:rPr>
              <a:t>sort()</a:t>
            </a:r>
          </a:p>
          <a:p>
            <a:pPr lvl="1"/>
            <a:r>
              <a:rPr lang="en-US" dirty="0" smtClean="0"/>
              <a:t>Alphabetize the data</a:t>
            </a:r>
          </a:p>
          <a:p>
            <a:r>
              <a:rPr lang="en-US" b="1"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&lt;entry&gt;</a:t>
            </a:r>
          </a:p>
          <a:p>
            <a:pPr lvl="1"/>
            <a:r>
              <a:rPr lang="en-US" dirty="0" smtClean="0"/>
              <a:t>To exclude column name</a:t>
            </a:r>
          </a:p>
          <a:p>
            <a:r>
              <a:rPr lang="en-US" i="1" dirty="0" smtClean="0">
                <a:latin typeface="Courier New" panose="02070309020205020404" pitchFamily="49" charset="0"/>
                <a:cs typeface="Courier New" panose="02070309020205020404" pitchFamily="49" charset="0"/>
              </a:rPr>
              <a:t>&lt;entry&gt;</a:t>
            </a:r>
            <a:r>
              <a:rPr lang="en-US" b="1"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&lt;entry&gt;</a:t>
            </a:r>
          </a:p>
          <a:p>
            <a:pPr lvl="1"/>
            <a:r>
              <a:rPr lang="en-US" dirty="0" smtClean="0"/>
              <a:t>To specific a range</a:t>
            </a:r>
            <a:endParaRPr lang="en-US" dirty="0"/>
          </a:p>
        </p:txBody>
      </p:sp>
    </p:spTree>
    <p:custDataLst>
      <p:tags r:id="rId1"/>
    </p:custDataLst>
    <p:extLst>
      <p:ext uri="{BB962C8B-B14F-4D97-AF65-F5344CB8AC3E}">
        <p14:creationId xmlns:p14="http://schemas.microsoft.com/office/powerpoint/2010/main" val="3920047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More Helper functions</a:t>
            </a:r>
            <a:endParaRPr lang="en-US" dirty="0"/>
          </a:p>
        </p:txBody>
      </p:sp>
      <p:sp>
        <p:nvSpPr>
          <p:cNvPr id="4" name="Text Placeholder 2"/>
          <p:cNvSpPr txBox="1">
            <a:spLocks/>
          </p:cNvSpPr>
          <p:nvPr/>
        </p:nvSpPr>
        <p:spPr>
          <a:xfrm>
            <a:off x="297182" y="1220243"/>
            <a:ext cx="7394536" cy="4359487"/>
          </a:xfrm>
          <a:prstGeom prst="rect">
            <a:avLst/>
          </a:prstGeom>
        </p:spPr>
        <p:txBody>
          <a:bodyPr>
            <a:normAutofit fontScale="92500" lnSpcReduction="20000"/>
          </a:bodyPr>
          <a:lstStyle>
            <a:lvl1pPr marL="0" indent="0" algn="l" defTabSz="317475" rtl="0" eaLnBrk="1" latinLnBrk="0" hangingPunct="1">
              <a:lnSpc>
                <a:spcPct val="114000"/>
              </a:lnSpc>
              <a:spcBef>
                <a:spcPts val="500"/>
              </a:spcBef>
              <a:buFont typeface="Lucida Grande"/>
              <a:buNone/>
              <a:defRPr sz="3600" b="0" i="0" kern="120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marL="515896" indent="-198421" algn="l" defTabSz="317475" rtl="0" eaLnBrk="1" latinLnBrk="0" hangingPunct="1">
              <a:lnSpc>
                <a:spcPct val="114000"/>
              </a:lnSpc>
              <a:spcBef>
                <a:spcPts val="500"/>
              </a:spcBef>
              <a:buFont typeface="Arial"/>
              <a:buChar char="–"/>
              <a:defRPr sz="3200" b="0" i="0" kern="1200" baseline="0">
                <a:solidFill>
                  <a:schemeClr val="accent4">
                    <a:lumMod val="10000"/>
                  </a:schemeClr>
                </a:solidFill>
                <a:latin typeface="Open Sans Light"/>
                <a:ea typeface="+mn-ea"/>
                <a:cs typeface="Open Sans Light"/>
              </a:defRPr>
            </a:lvl2pPr>
            <a:lvl3pPr marL="793687" indent="-158737" algn="l" defTabSz="317475" rtl="0" eaLnBrk="1" latinLnBrk="0" hangingPunct="1">
              <a:lnSpc>
                <a:spcPct val="114000"/>
              </a:lnSpc>
              <a:spcBef>
                <a:spcPts val="500"/>
              </a:spcBef>
              <a:buSzPct val="100000"/>
              <a:buFont typeface="Lucida Grande"/>
              <a:buChar char="&gt;"/>
              <a:defRPr sz="3200" b="0" i="0" kern="1200" baseline="0">
                <a:solidFill>
                  <a:srgbClr val="33006F"/>
                </a:solidFill>
                <a:latin typeface="Open Sans Light"/>
                <a:ea typeface="+mn-ea"/>
                <a:cs typeface="Open Sans Light"/>
              </a:defRPr>
            </a:lvl3pPr>
            <a:lvl4pPr marL="1111161" indent="-158737" algn="l" defTabSz="317475" rtl="0" eaLnBrk="1" latinLnBrk="0" hangingPunct="1">
              <a:lnSpc>
                <a:spcPct val="114000"/>
              </a:lnSpc>
              <a:spcBef>
                <a:spcPts val="500"/>
              </a:spcBef>
              <a:buFont typeface="Arial"/>
              <a:buChar char="–"/>
              <a:defRPr sz="3200" b="0" i="0" kern="1200" baseline="0">
                <a:solidFill>
                  <a:schemeClr val="accent4">
                    <a:lumMod val="10000"/>
                  </a:schemeClr>
                </a:solidFill>
                <a:latin typeface="Open Sans Light"/>
                <a:ea typeface="+mn-ea"/>
                <a:cs typeface="Open Sans Light"/>
              </a:defRPr>
            </a:lvl4pPr>
            <a:lvl5pPr marL="1428635" indent="-158737" algn="l" defTabSz="317475" rtl="0" eaLnBrk="1" latinLnBrk="0" hangingPunct="1">
              <a:lnSpc>
                <a:spcPct val="114000"/>
              </a:lnSpc>
              <a:spcBef>
                <a:spcPts val="500"/>
              </a:spcBef>
              <a:buFont typeface="Lucida Grande"/>
              <a:buChar char="&gt;"/>
              <a:defRPr sz="3200" b="0" i="0" kern="1200" baseline="0">
                <a:solidFill>
                  <a:schemeClr val="accent4">
                    <a:lumMod val="10000"/>
                  </a:schemeClr>
                </a:solidFill>
                <a:latin typeface="Open Sans Light"/>
                <a:ea typeface="+mn-ea"/>
                <a:cs typeface="Open Sans Light"/>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a:lstStyle>
          <a:p>
            <a:r>
              <a:rPr lang="en-US" b="1" dirty="0" smtClean="0">
                <a:latin typeface="Courier New" panose="02070309020205020404" pitchFamily="49" charset="0"/>
                <a:cs typeface="Courier New" panose="02070309020205020404" pitchFamily="49" charset="0"/>
              </a:rPr>
              <a:t>rename(&lt;new&gt;=&lt;old&gt;)</a:t>
            </a:r>
          </a:p>
          <a:p>
            <a:pPr lvl="1"/>
            <a:r>
              <a:rPr lang="en-US" dirty="0" smtClean="0"/>
              <a:t>Just renames columns</a:t>
            </a:r>
          </a:p>
          <a:p>
            <a:r>
              <a:rPr lang="en-US" b="1" dirty="0" err="1" smtClean="0">
                <a:latin typeface="Courier New" panose="02070309020205020404" pitchFamily="49" charset="0"/>
                <a:cs typeface="Courier New" panose="02070309020205020404" pitchFamily="49" charset="0"/>
              </a:rPr>
              <a:t>starts_with</a:t>
            </a:r>
            <a:r>
              <a:rPr lang="en-US" b="1" dirty="0" smtClean="0">
                <a:latin typeface="Courier New" panose="02070309020205020404" pitchFamily="49" charset="0"/>
                <a:cs typeface="Courier New" panose="02070309020205020404" pitchFamily="49" charset="0"/>
              </a:rPr>
              <a:t>(“ ”)</a:t>
            </a:r>
          </a:p>
          <a:p>
            <a:pPr lvl="1"/>
            <a:r>
              <a:rPr lang="en-US" dirty="0" smtClean="0"/>
              <a:t>Looks for a beginning string</a:t>
            </a:r>
          </a:p>
          <a:p>
            <a:r>
              <a:rPr lang="en-US" b="1" dirty="0" err="1" smtClean="0">
                <a:latin typeface="Courier New" panose="02070309020205020404" pitchFamily="49" charset="0"/>
                <a:cs typeface="Courier New" panose="02070309020205020404" pitchFamily="49" charset="0"/>
              </a:rPr>
              <a:t>ends_with</a:t>
            </a:r>
            <a:r>
              <a:rPr lang="en-US" b="1" dirty="0" smtClean="0">
                <a:latin typeface="Courier New" panose="02070309020205020404" pitchFamily="49" charset="0"/>
                <a:cs typeface="Courier New" panose="02070309020205020404" pitchFamily="49" charset="0"/>
              </a:rPr>
              <a:t>(“ ”)</a:t>
            </a:r>
          </a:p>
          <a:p>
            <a:pPr lvl="1"/>
            <a:r>
              <a:rPr lang="en-US" dirty="0" smtClean="0"/>
              <a:t>Looks for an ending string</a:t>
            </a:r>
          </a:p>
          <a:p>
            <a:r>
              <a:rPr lang="en-US" b="1" dirty="0" smtClean="0">
                <a:latin typeface="Courier New" panose="02070309020205020404" pitchFamily="49" charset="0"/>
                <a:cs typeface="Courier New" panose="02070309020205020404" pitchFamily="49" charset="0"/>
              </a:rPr>
              <a:t>contains(“ ”)</a:t>
            </a:r>
          </a:p>
          <a:p>
            <a:pPr lvl="1"/>
            <a:r>
              <a:rPr lang="en-US" dirty="0" smtClean="0"/>
              <a:t>To match any string</a:t>
            </a:r>
            <a:endParaRPr lang="en-US" dirty="0"/>
          </a:p>
        </p:txBody>
      </p:sp>
    </p:spTree>
    <p:custDataLst>
      <p:tags r:id="rId1"/>
    </p:custDataLst>
    <p:extLst>
      <p:ext uri="{BB962C8B-B14F-4D97-AF65-F5344CB8AC3E}">
        <p14:creationId xmlns:p14="http://schemas.microsoft.com/office/powerpoint/2010/main" val="24388567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MMPROD_NEXTUNIQUEID" val="10012"/>
  <p:tag name="ARTICULATE_SLIDE_THUMBNAIL_REFRESH" val="1"/>
  <p:tag name="ARTICULATE_SLIDE_COUNT" val="30"/>
  <p:tag name="MMPROD_UIDATA" val="&lt;database version=&quot;11.0&quot;&gt;&lt;object type=&quot;1&quot; unique_id=&quot;10001&quot;&gt;&lt;object type=&quot;2&quot; unique_id=&quot;18016&quot;&gt;&lt;object type=&quot;3&quot; unique_id=&quot;18017&quot;&gt;&lt;property id=&quot;20148&quot; value=&quot;5&quot;/&gt;&lt;property id=&quot;20300&quot; value=&quot;Slide 1&quot;/&gt;&lt;property id=&quot;20307&quot; value=&quot;259&quot;/&gt;&lt;/object&gt;&lt;object type=&quot;3&quot; unique_id=&quot;18018&quot;&gt;&lt;property id=&quot;20148&quot; value=&quot;5&quot;/&gt;&lt;property id=&quot;20300&quot; value=&quot;Slide 4&quot;/&gt;&lt;property id=&quot;20307&quot; value=&quot;257&quot;/&gt;&lt;/object&gt;&lt;object type=&quot;3&quot; unique_id=&quot;18019&quot;&gt;&lt;property id=&quot;20148&quot; value=&quot;5&quot;/&gt;&lt;property id=&quot;20300&quot; value=&quot;Slide 6&quot;/&gt;&lt;property id=&quot;20307&quot; value=&quot;276&quot;/&gt;&lt;/object&gt;&lt;object type=&quot;3&quot; unique_id=&quot;18020&quot;&gt;&lt;property id=&quot;20148&quot; value=&quot;5&quot;/&gt;&lt;property id=&quot;20300&quot; value=&quot;Slide 7&quot;/&gt;&lt;property id=&quot;20307&quot; value=&quot;273&quot;/&gt;&lt;/object&gt;&lt;object type=&quot;3&quot; unique_id=&quot;18021&quot;&gt;&lt;property id=&quot;20148&quot; value=&quot;5&quot;/&gt;&lt;property id=&quot;20300&quot; value=&quot;Slide 8&quot;/&gt;&lt;property id=&quot;20307&quot; value=&quot;275&quot;/&gt;&lt;/object&gt;&lt;object type=&quot;3&quot; unique_id=&quot;18022&quot;&gt;&lt;property id=&quot;20148&quot; value=&quot;5&quot;/&gt;&lt;property id=&quot;20300&quot; value=&quot;Slide 9&quot;/&gt;&lt;property id=&quot;20307&quot; value=&quot;274&quot;/&gt;&lt;/object&gt;&lt;object type=&quot;3&quot; unique_id=&quot;18062&quot;&gt;&lt;property id=&quot;20148&quot; value=&quot;5&quot;/&gt;&lt;property id=&quot;20300&quot; value=&quot;Slide 13&quot;/&gt;&lt;property id=&quot;20307&quot; value=&quot;277&quot;/&gt;&lt;/object&gt;&lt;object type=&quot;3&quot; unique_id=&quot;18063&quot;&gt;&lt;property id=&quot;20148&quot; value=&quot;5&quot;/&gt;&lt;property id=&quot;20300&quot; value=&quot;Slide 14&quot;/&gt;&lt;property id=&quot;20307&quot; value=&quot;278&quot;/&gt;&lt;/object&gt;&lt;object type=&quot;3&quot; unique_id=&quot;18225&quot;&gt;&lt;property id=&quot;20148&quot; value=&quot;5&quot;/&gt;&lt;property id=&quot;20300&quot; value=&quot;Slide 2&quot;/&gt;&lt;property id=&quot;20307&quot; value=&quot;279&quot;/&gt;&lt;/object&gt;&lt;object type=&quot;3&quot; unique_id=&quot;18226&quot;&gt;&lt;property id=&quot;20148&quot; value=&quot;5&quot;/&gt;&lt;property id=&quot;20300&quot; value=&quot;Slide 3&quot;/&gt;&lt;property id=&quot;20307&quot; value=&quot;280&quot;/&gt;&lt;/object&gt;&lt;object type=&quot;3&quot; unique_id=&quot;18227&quot;&gt;&lt;property id=&quot;20148&quot; value=&quot;5&quot;/&gt;&lt;property id=&quot;20300&quot; value=&quot;Slide 5&quot;/&gt;&lt;property id=&quot;20307&quot; value=&quot;281&quot;/&gt;&lt;/object&gt;&lt;object type=&quot;3&quot; unique_id=&quot;18228&quot;&gt;&lt;property id=&quot;20148&quot; value=&quot;5&quot;/&gt;&lt;property id=&quot;20300&quot; value=&quot;Slide 10&quot;/&gt;&lt;property id=&quot;20307&quot; value=&quot;282&quot;/&gt;&lt;/object&gt;&lt;object type=&quot;3&quot; unique_id=&quot;18229&quot;&gt;&lt;property id=&quot;20148&quot; value=&quot;5&quot;/&gt;&lt;property id=&quot;20300&quot; value=&quot;Slide 11&quot;/&gt;&lt;property id=&quot;20307&quot; value=&quot;287&quot;/&gt;&lt;/object&gt;&lt;object type=&quot;3&quot; unique_id=&quot;18230&quot;&gt;&lt;property id=&quot;20148&quot; value=&quot;5&quot;/&gt;&lt;property id=&quot;20300&quot; value=&quot;Slide 12&quot;/&gt;&lt;property id=&quot;20307&quot; value=&quot;286&quot;/&gt;&lt;/object&gt;&lt;object type=&quot;3&quot; unique_id=&quot;18347&quot;&gt;&lt;property id=&quot;20148&quot; value=&quot;5&quot;/&gt;&lt;property id=&quot;20300&quot; value=&quot;Slide 15&quot;/&gt;&lt;property id=&quot;20307&quot; value=&quot;289&quot;/&gt;&lt;/object&gt;&lt;object type=&quot;3&quot; unique_id=&quot;18348&quot;&gt;&lt;property id=&quot;20148&quot; value=&quot;5&quot;/&gt;&lt;property id=&quot;20300&quot; value=&quot;Slide 16&quot;/&gt;&lt;property id=&quot;20307&quot; value=&quot;290&quot;/&gt;&lt;/object&gt;&lt;object type=&quot;3&quot; unique_id=&quot;18350&quot;&gt;&lt;property id=&quot;20148&quot; value=&quot;5&quot;/&gt;&lt;property id=&quot;20300&quot; value=&quot;Slide 17&quot;/&gt;&lt;property id=&quot;20307&quot; value=&quot;292&quot;/&gt;&lt;/object&gt;&lt;object type=&quot;3&quot; unique_id=&quot;18979&quot;&gt;&lt;property id=&quot;20148&quot; value=&quot;5&quot;/&gt;&lt;property id=&quot;20300&quot; value=&quot;Slide 18&quot;/&gt;&lt;property id=&quot;20307&quot; value=&quot;293&quot;/&gt;&lt;/object&gt;&lt;object type=&quot;3&quot; unique_id=&quot;18980&quot;&gt;&lt;property id=&quot;20148&quot; value=&quot;5&quot;/&gt;&lt;property id=&quot;20300&quot; value=&quot;Slide 19&quot;/&gt;&lt;property id=&quot;20307&quot; value=&quot;294&quot;/&gt;&lt;/object&gt;&lt;object type=&quot;3&quot; unique_id=&quot;18981&quot;&gt;&lt;property id=&quot;20148&quot; value=&quot;5&quot;/&gt;&lt;property id=&quot;20300&quot; value=&quot;Slide 20&quot;/&gt;&lt;property id=&quot;20307&quot; value=&quot;295&quot;/&gt;&lt;/object&gt;&lt;object type=&quot;3&quot; unique_id=&quot;18982&quot;&gt;&lt;property id=&quot;20148&quot; value=&quot;5&quot;/&gt;&lt;property id=&quot;20300&quot; value=&quot;Slide 21&quot;/&gt;&lt;property id=&quot;20307&quot; value=&quot;296&quot;/&gt;&lt;/object&gt;&lt;object type=&quot;3&quot; unique_id=&quot;18983&quot;&gt;&lt;property id=&quot;20148&quot; value=&quot;5&quot;/&gt;&lt;property id=&quot;20300&quot; value=&quot;Slide 22&quot;/&gt;&lt;property id=&quot;20307&quot; value=&quot;297&quot;/&gt;&lt;/object&gt;&lt;object type=&quot;3&quot; unique_id=&quot;19101&quot;&gt;&lt;property id=&quot;20148&quot; value=&quot;5&quot;/&gt;&lt;property id=&quot;20300&quot; value=&quot;Slide 23&quot;/&gt;&lt;property id=&quot;20307&quot; value=&quot;299&quot;/&gt;&lt;/object&gt;&lt;/object&gt;&lt;object type=&quot;8&quot; unique_id=&quot;18030&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A-Data Analytics">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A-Data Analytics" id="{EBE1CC9F-912E-4424-98F5-5B0619745A3C}" vid="{7A065466-CF28-4B37-BB1C-9292FDC21300}"/>
    </a:ext>
  </a:extLst>
</a:theme>
</file>

<file path=ppt/theme/theme2.xml><?xml version="1.0" encoding="utf-8"?>
<a:theme xmlns:a="http://schemas.openxmlformats.org/drawingml/2006/main" name="PCE-Grey">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UW Gold">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UW Purple">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2162</TotalTime>
  <Words>1064</Words>
  <Application>Microsoft Office PowerPoint</Application>
  <PresentationFormat>On-screen Show (16:10)</PresentationFormat>
  <Paragraphs>93</Paragraphs>
  <Slides>11</Slides>
  <Notes>11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11</vt:i4>
      </vt:variant>
    </vt:vector>
  </HeadingPairs>
  <TitlesOfParts>
    <vt:vector size="24" baseType="lpstr">
      <vt:lpstr>Arial</vt:lpstr>
      <vt:lpstr>Calibri</vt:lpstr>
      <vt:lpstr>Cordia New</vt:lpstr>
      <vt:lpstr>Courier New</vt:lpstr>
      <vt:lpstr>Encode Sans Normal Black</vt:lpstr>
      <vt:lpstr>Lucida Grande</vt:lpstr>
      <vt:lpstr>Open Sans</vt:lpstr>
      <vt:lpstr>Open Sans Light</vt:lpstr>
      <vt:lpstr>Uni Sans Regular</vt:lpstr>
      <vt:lpstr>CA-Data Analytics</vt:lpstr>
      <vt:lpstr>PCE-Grey</vt:lpstr>
      <vt:lpstr>UW Gold</vt:lpstr>
      <vt:lpstr>UW Purple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Data Analysis Essentials</dc:creator>
  <cp:lastModifiedBy>Kris Freeman</cp:lastModifiedBy>
  <cp:revision>64</cp:revision>
  <dcterms:created xsi:type="dcterms:W3CDTF">2014-10-14T00:51:43Z</dcterms:created>
  <dcterms:modified xsi:type="dcterms:W3CDTF">2018-11-30T19:29:59Z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gregwe@microsoft.com</vt:lpwstr>
  </property>
  <property fmtid="{D5CDD505-2E9C-101B-9397-08002B2CF9AE}" pid="6" name="MSIP_Label_f42aa342-8706-4288-bd11-ebb85995028c_SetDate">
    <vt:lpwstr>2017-09-19T23:18:14.9523694-07:00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ArticulateGUID">
    <vt:lpwstr>2B4BD5D6-DC6A-458E-BD4E-CF26EAB494AD</vt:lpwstr>
  </property>
  <property fmtid="{D5CDD505-2E9C-101B-9397-08002B2CF9AE}" pid="12" name="ArticulatePath">
    <vt:lpwstr>2-9 - Data Filtering and Arranging</vt:lpwstr>
  </property>
</Properties>
</file>