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notesSlides/notesSlide14.xml" ContentType="application/vnd.openxmlformats-officedocument.presentationml.notesSlide+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4" r:id="rId2"/>
    <p:sldMasterId id="2147483681" r:id="rId3"/>
    <p:sldMasterId id="2147483687" r:id="rId4"/>
  </p:sldMasterIdLst>
  <p:notesMasterIdLst>
    <p:notesMasterId r:id="rId24"/>
  </p:notesMasterIdLst>
  <p:sldIdLst>
    <p:sldId id="274" r:id="rId5"/>
    <p:sldId id="276" r:id="rId6"/>
    <p:sldId id="275"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B Regression" id="{370D73C9-F2F0-4C3B-B814-3A23CDD66E54}">
          <p14:sldIdLst>
            <p14:sldId id="274"/>
            <p14:sldId id="276"/>
            <p14:sldId id="275"/>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82609" autoAdjust="0"/>
  </p:normalViewPr>
  <p:slideViewPr>
    <p:cSldViewPr snapToGrid="0" snapToObjects="1" showGuides="1">
      <p:cViewPr varScale="1">
        <p:scale>
          <a:sx n="95" d="100"/>
          <a:sy n="95" d="100"/>
        </p:scale>
        <p:origin x="119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57E5A-1B2F-4ECE-8C33-379C3BD5CC44}"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B3B9F-6842-48F1-84D4-7DB8489CC026}" type="slidenum">
              <a:rPr lang="en-US" smtClean="0"/>
              <a:t>‹#›</a:t>
            </a:fld>
            <a:endParaRPr lang="en-US"/>
          </a:p>
        </p:txBody>
      </p:sp>
    </p:spTree>
    <p:extLst>
      <p:ext uri="{BB962C8B-B14F-4D97-AF65-F5344CB8AC3E}">
        <p14:creationId xmlns:p14="http://schemas.microsoft.com/office/powerpoint/2010/main" val="351945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models are </a:t>
            </a:r>
            <a:r>
              <a:rPr lang="en-US" sz="1200" b="1" i="0" kern="1200" dirty="0" smtClean="0">
                <a:solidFill>
                  <a:schemeClr val="tx1"/>
                </a:solidFill>
                <a:effectLst/>
                <a:latin typeface="+mn-lt"/>
                <a:ea typeface="+mn-ea"/>
                <a:cs typeface="+mn-cs"/>
              </a:rPr>
              <a:t>supervised machine learning</a:t>
            </a:r>
            <a:r>
              <a:rPr lang="en-US" sz="1200" b="0" i="0" kern="1200" dirty="0" smtClean="0">
                <a:solidFill>
                  <a:schemeClr val="tx1"/>
                </a:solidFill>
                <a:effectLst/>
                <a:latin typeface="+mn-lt"/>
                <a:ea typeface="+mn-ea"/>
                <a:cs typeface="+mn-cs"/>
              </a:rPr>
              <a:t> algorithms, which have the following properties:</a:t>
            </a:r>
          </a:p>
          <a:p>
            <a:r>
              <a:rPr lang="en-US" sz="1200" b="0" i="0" kern="1200" dirty="0" smtClean="0">
                <a:solidFill>
                  <a:schemeClr val="tx1"/>
                </a:solidFill>
                <a:effectLst/>
                <a:latin typeface="+mn-lt"/>
                <a:ea typeface="+mn-ea"/>
                <a:cs typeface="+mn-cs"/>
              </a:rPr>
              <a:t>Are used to </a:t>
            </a:r>
            <a:r>
              <a:rPr lang="en-US" sz="1200" b="1" i="0" kern="1200" dirty="0" smtClean="0">
                <a:solidFill>
                  <a:schemeClr val="tx1"/>
                </a:solidFill>
                <a:effectLst/>
                <a:latin typeface="+mn-lt"/>
                <a:ea typeface="+mn-ea"/>
                <a:cs typeface="+mn-cs"/>
              </a:rPr>
              <a:t>predict a numerical value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score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Map a set of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predictor</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independent variable</a:t>
            </a:r>
            <a:r>
              <a:rPr lang="en-US" sz="1200" b="0" i="0" kern="1200" dirty="0" smtClean="0">
                <a:solidFill>
                  <a:schemeClr val="tx1"/>
                </a:solidFill>
                <a:effectLst/>
                <a:latin typeface="+mn-lt"/>
                <a:ea typeface="+mn-ea"/>
                <a:cs typeface="+mn-cs"/>
              </a:rPr>
              <a:t>) values to </a:t>
            </a:r>
            <a:r>
              <a:rPr lang="en-US" sz="1200" b="1" i="0" kern="1200" dirty="0" smtClean="0">
                <a:solidFill>
                  <a:schemeClr val="tx1"/>
                </a:solidFill>
                <a:effectLst/>
                <a:latin typeface="+mn-lt"/>
                <a:ea typeface="+mn-ea"/>
                <a:cs typeface="+mn-cs"/>
              </a:rPr>
              <a:t>predict</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label</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dependent variable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Is a </a:t>
            </a:r>
            <a:r>
              <a:rPr lang="en-US" sz="1200" b="1" i="0" kern="1200" dirty="0" smtClean="0">
                <a:solidFill>
                  <a:schemeClr val="tx1"/>
                </a:solidFill>
                <a:effectLst/>
                <a:latin typeface="+mn-lt"/>
                <a:ea typeface="+mn-ea"/>
                <a:cs typeface="+mn-cs"/>
              </a:rPr>
              <a:t>supervised learning model</a:t>
            </a:r>
            <a:r>
              <a:rPr lang="en-US" sz="1200" b="0" i="0" kern="1200" dirty="0" smtClean="0">
                <a:solidFill>
                  <a:schemeClr val="tx1"/>
                </a:solidFill>
                <a:effectLst/>
                <a:latin typeface="+mn-lt"/>
                <a:ea typeface="+mn-ea"/>
                <a:cs typeface="+mn-cs"/>
              </a:rPr>
              <a:t>, meaning that the model is trained using </a:t>
            </a:r>
            <a:r>
              <a:rPr lang="en-US" sz="1200" b="1" i="0" kern="1200" dirty="0" smtClean="0">
                <a:solidFill>
                  <a:schemeClr val="tx1"/>
                </a:solidFill>
                <a:effectLst/>
                <a:latin typeface="+mn-lt"/>
                <a:ea typeface="+mn-ea"/>
                <a:cs typeface="+mn-cs"/>
              </a:rPr>
              <a:t>marked cases</a:t>
            </a:r>
            <a:r>
              <a:rPr lang="en-US" sz="1200" b="0" i="0" kern="1200" dirty="0" smtClean="0">
                <a:solidFill>
                  <a:schemeClr val="tx1"/>
                </a:solidFill>
                <a:effectLst/>
                <a:latin typeface="+mn-lt"/>
                <a:ea typeface="+mn-ea"/>
                <a:cs typeface="+mn-cs"/>
              </a:rPr>
              <a:t> with a known </a:t>
            </a:r>
            <a:r>
              <a:rPr lang="en-US" sz="1200" b="1" i="0" kern="1200" dirty="0" smtClean="0">
                <a:solidFill>
                  <a:schemeClr val="tx1"/>
                </a:solidFill>
                <a:effectLst/>
                <a:latin typeface="+mn-lt"/>
                <a:ea typeface="+mn-ea"/>
                <a:cs typeface="+mn-cs"/>
              </a:rPr>
              <a:t>label value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Regression models minimize the error between the predicted </a:t>
            </a:r>
            <a:r>
              <a:rPr lang="en-US" sz="1200" b="1" i="0" kern="1200" dirty="0" smtClean="0">
                <a:solidFill>
                  <a:schemeClr val="tx1"/>
                </a:solidFill>
                <a:effectLst/>
                <a:latin typeface="+mn-lt"/>
                <a:ea typeface="+mn-ea"/>
                <a:cs typeface="+mn-cs"/>
              </a:rPr>
              <a:t>score</a:t>
            </a:r>
            <a:r>
              <a:rPr lang="en-US" sz="1200" b="0" i="0" kern="1200" dirty="0" smtClean="0">
                <a:solidFill>
                  <a:schemeClr val="tx1"/>
                </a:solidFill>
                <a:effectLst/>
                <a:latin typeface="+mn-lt"/>
                <a:ea typeface="+mn-ea"/>
                <a:cs typeface="+mn-cs"/>
              </a:rPr>
              <a:t> and the known </a:t>
            </a:r>
            <a:r>
              <a:rPr lang="en-US" sz="1200" b="1" i="0" kern="1200" dirty="0" smtClean="0">
                <a:solidFill>
                  <a:schemeClr val="tx1"/>
                </a:solidFill>
                <a:effectLst/>
                <a:latin typeface="+mn-lt"/>
                <a:ea typeface="+mn-ea"/>
                <a:cs typeface="+mn-cs"/>
              </a:rPr>
              <a:t>label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Regression models can be </a:t>
            </a:r>
            <a:r>
              <a:rPr lang="en-US" sz="1200" b="1" i="0" kern="1200" dirty="0" smtClean="0">
                <a:solidFill>
                  <a:schemeClr val="tx1"/>
                </a:solidFill>
                <a:effectLst/>
                <a:latin typeface="+mn-lt"/>
                <a:ea typeface="+mn-ea"/>
                <a:cs typeface="+mn-cs"/>
              </a:rPr>
              <a:t>linear</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nonlinear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3</a:t>
            </a:fld>
            <a:endParaRPr lang="en-US"/>
          </a:p>
        </p:txBody>
      </p:sp>
    </p:spTree>
    <p:extLst>
      <p:ext uri="{BB962C8B-B14F-4D97-AF65-F5344CB8AC3E}">
        <p14:creationId xmlns:p14="http://schemas.microsoft.com/office/powerpoint/2010/main" val="349723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 </a:t>
            </a:r>
            <a:r>
              <a:rPr lang="en-US" dirty="0" smtClean="0"/>
              <a:t>lm</a:t>
            </a:r>
            <a:r>
              <a:rPr lang="en-US" sz="1200" b="0" i="0" kern="1200" dirty="0" smtClean="0">
                <a:solidFill>
                  <a:schemeClr val="tx1"/>
                </a:solidFill>
                <a:effectLst/>
                <a:latin typeface="+mn-lt"/>
                <a:ea typeface="+mn-ea"/>
                <a:cs typeface="+mn-cs"/>
              </a:rPr>
              <a:t> function computes a linear regression model using the model formula as the first argument. The </a:t>
            </a:r>
            <a:r>
              <a:rPr lang="en-US" dirty="0" smtClean="0"/>
              <a:t>lm</a:t>
            </a:r>
            <a:r>
              <a:rPr lang="en-US" sz="1200" b="0" i="0" kern="1200" dirty="0" smtClean="0">
                <a:solidFill>
                  <a:schemeClr val="tx1"/>
                </a:solidFill>
                <a:effectLst/>
                <a:latin typeface="+mn-lt"/>
                <a:ea typeface="+mn-ea"/>
                <a:cs typeface="+mn-cs"/>
              </a:rPr>
              <a:t> function creates an </a:t>
            </a:r>
            <a:r>
              <a:rPr lang="en-US" sz="1200" b="1" i="0" kern="1200" dirty="0" smtClean="0">
                <a:solidFill>
                  <a:schemeClr val="tx1"/>
                </a:solidFill>
                <a:effectLst/>
                <a:latin typeface="+mn-lt"/>
                <a:ea typeface="+mn-ea"/>
                <a:cs typeface="+mn-cs"/>
              </a:rPr>
              <a:t>R model object</a:t>
            </a:r>
            <a:r>
              <a:rPr lang="en-US" sz="1200" b="0" i="0" kern="1200" dirty="0" smtClean="0">
                <a:solidFill>
                  <a:schemeClr val="tx1"/>
                </a:solidFill>
                <a:effectLst/>
                <a:latin typeface="+mn-lt"/>
                <a:ea typeface="+mn-ea"/>
                <a:cs typeface="+mn-cs"/>
              </a:rPr>
              <a:t> for a linear regression model. The model object contains a great deal of information which we will investigate in this lesson.</a:t>
            </a:r>
          </a:p>
          <a:p>
            <a:endParaRPr lang="en-US" dirty="0" smtClean="0"/>
          </a:p>
          <a:p>
            <a:r>
              <a:rPr lang="en-US" dirty="0" err="1" smtClean="0"/>
              <a:t>Reg.data</a:t>
            </a:r>
            <a:r>
              <a:rPr lang="en-US" dirty="0" smtClean="0"/>
              <a:t> is some computed data in the example notebook.</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12</a:t>
            </a:fld>
            <a:endParaRPr lang="en-US"/>
          </a:p>
        </p:txBody>
      </p:sp>
    </p:spTree>
    <p:extLst>
      <p:ext uri="{BB962C8B-B14F-4D97-AF65-F5344CB8AC3E}">
        <p14:creationId xmlns:p14="http://schemas.microsoft.com/office/powerpoint/2010/main" val="30339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an R model object is computed, we can compute the </a:t>
            </a:r>
            <a:r>
              <a:rPr lang="en-US" sz="1200" b="1" i="0" kern="1200" dirty="0" smtClean="0">
                <a:solidFill>
                  <a:schemeClr val="tx1"/>
                </a:solidFill>
                <a:effectLst/>
                <a:latin typeface="+mn-lt"/>
                <a:ea typeface="+mn-ea"/>
                <a:cs typeface="+mn-cs"/>
              </a:rPr>
              <a:t>scores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predicted values</a:t>
            </a:r>
            <a:r>
              <a:rPr lang="en-US" sz="1200" b="0" i="0" kern="1200" dirty="0" smtClean="0">
                <a:solidFill>
                  <a:schemeClr val="tx1"/>
                </a:solidFill>
                <a:effectLst/>
                <a:latin typeface="+mn-lt"/>
                <a:ea typeface="+mn-ea"/>
                <a:cs typeface="+mn-cs"/>
              </a:rPr>
              <a:t> using the </a:t>
            </a:r>
            <a:r>
              <a:rPr lang="en-US" dirty="0" smtClean="0"/>
              <a:t>predict</a:t>
            </a:r>
            <a:r>
              <a:rPr lang="en-US" sz="1200" b="0" i="0" kern="1200" dirty="0" smtClean="0">
                <a:solidFill>
                  <a:schemeClr val="tx1"/>
                </a:solidFill>
                <a:effectLst/>
                <a:latin typeface="+mn-lt"/>
                <a:ea typeface="+mn-ea"/>
                <a:cs typeface="+mn-cs"/>
              </a:rPr>
              <a:t> method. A </a:t>
            </a:r>
            <a:r>
              <a:rPr lang="en-US" sz="1200" b="1" i="0" kern="1200" dirty="0" smtClean="0">
                <a:solidFill>
                  <a:schemeClr val="tx1"/>
                </a:solidFill>
                <a:effectLst/>
                <a:latin typeface="+mn-lt"/>
                <a:ea typeface="+mn-ea"/>
                <a:cs typeface="+mn-cs"/>
              </a:rPr>
              <a:t>method</a:t>
            </a:r>
            <a:r>
              <a:rPr lang="en-US" sz="1200" b="0" i="0" kern="1200" dirty="0" smtClean="0">
                <a:solidFill>
                  <a:schemeClr val="tx1"/>
                </a:solidFill>
                <a:effectLst/>
                <a:latin typeface="+mn-lt"/>
                <a:ea typeface="+mn-ea"/>
                <a:cs typeface="+mn-cs"/>
              </a:rPr>
              <a:t> is a special type of function that uses the </a:t>
            </a:r>
            <a:r>
              <a:rPr lang="en-US" sz="1200" b="1" i="0" kern="1200" dirty="0" smtClean="0">
                <a:solidFill>
                  <a:schemeClr val="tx1"/>
                </a:solidFill>
                <a:effectLst/>
                <a:latin typeface="+mn-lt"/>
                <a:ea typeface="+mn-ea"/>
                <a:cs typeface="+mn-cs"/>
              </a:rPr>
              <a:t>attributes of an object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the model object to compute scores (predicted values) for the dependent variable y. In this case, we just use the data that was originally used to compute the model. In a more general case, you can use other data to make predictions from the model.</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13</a:t>
            </a:fld>
            <a:endParaRPr lang="en-US"/>
          </a:p>
        </p:txBody>
      </p:sp>
    </p:spTree>
    <p:extLst>
      <p:ext uri="{BB962C8B-B14F-4D97-AF65-F5344CB8AC3E}">
        <p14:creationId xmlns:p14="http://schemas.microsoft.com/office/powerpoint/2010/main" val="243210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have a look at the predicted values or scores from our model and the data values we used to fit the model. The code in the cell below plots the original data, along with the predicted values shown as a line. Execute the code and examine the result.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appears that the model is a fairly good fit to the data we synthesized. We can further investigate the properties of our regression model by looking at the </a:t>
            </a:r>
            <a:r>
              <a:rPr lang="en-US" sz="1200" b="1" i="0" kern="1200" dirty="0" smtClean="0">
                <a:solidFill>
                  <a:schemeClr val="tx1"/>
                </a:solidFill>
                <a:effectLst/>
                <a:latin typeface="+mn-lt"/>
                <a:ea typeface="+mn-ea"/>
                <a:cs typeface="+mn-cs"/>
              </a:rPr>
              <a:t>model coefficients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14</a:t>
            </a:fld>
            <a:endParaRPr lang="en-US"/>
          </a:p>
        </p:txBody>
      </p:sp>
    </p:spTree>
    <p:extLst>
      <p:ext uri="{BB962C8B-B14F-4D97-AF65-F5344CB8AC3E}">
        <p14:creationId xmlns:p14="http://schemas.microsoft.com/office/powerpoint/2010/main" val="419556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foregoing section, we have seen that our linear regression model seems to work fairly well qualitatively. However, we need methods to quantitatively evaluate the performance and compare the performance of regression models.</a:t>
            </a:r>
          </a:p>
          <a:p>
            <a:r>
              <a:rPr lang="en-US" sz="1200" b="0" i="0" kern="1200" dirty="0" smtClean="0">
                <a:solidFill>
                  <a:schemeClr val="tx1"/>
                </a:solidFill>
                <a:effectLst/>
                <a:latin typeface="+mn-lt"/>
                <a:ea typeface="+mn-ea"/>
                <a:cs typeface="+mn-cs"/>
              </a:rPr>
              <a:t>As a first step, let's compute the </a:t>
            </a:r>
            <a:r>
              <a:rPr lang="en-US" sz="1200" b="1" i="0" kern="1200" dirty="0" smtClean="0">
                <a:solidFill>
                  <a:schemeClr val="tx1"/>
                </a:solidFill>
                <a:effectLst/>
                <a:latin typeface="+mn-lt"/>
                <a:ea typeface="+mn-ea"/>
                <a:cs typeface="+mn-cs"/>
              </a:rPr>
              <a:t>residuals</a:t>
            </a:r>
            <a:r>
              <a:rPr lang="en-US" sz="1200" b="0" i="0" kern="1200" dirty="0" smtClean="0">
                <a:solidFill>
                  <a:schemeClr val="tx1"/>
                </a:solidFill>
                <a:effectLst/>
                <a:latin typeface="+mn-lt"/>
                <a:ea typeface="+mn-ea"/>
                <a:cs typeface="+mn-cs"/>
              </a:rPr>
              <a:t> or errors for the model. The code in the cell below adds the residuals to the data frame and prints the head of the data frame. Execute this code and examine the label, </a:t>
            </a:r>
            <a:r>
              <a:rPr lang="en-US" sz="1200" b="0" i="0" u="none" strike="noStrike"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the score, and the residuals.</a:t>
            </a:r>
          </a:p>
          <a:p>
            <a:r>
              <a:rPr lang="en-US" sz="1200" b="0" i="0" kern="1200" dirty="0" smtClean="0">
                <a:solidFill>
                  <a:schemeClr val="tx1"/>
                </a:solidFill>
                <a:effectLst/>
                <a:latin typeface="+mn-lt"/>
                <a:ea typeface="+mn-ea"/>
                <a:cs typeface="+mn-cs"/>
              </a:rPr>
              <a:t>You can see that the residuals have a wide range of value, both positive and negative.</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15</a:t>
            </a:fld>
            <a:endParaRPr lang="en-US"/>
          </a:p>
        </p:txBody>
      </p:sp>
    </p:spTree>
    <p:extLst>
      <p:ext uri="{BB962C8B-B14F-4D97-AF65-F5344CB8AC3E}">
        <p14:creationId xmlns:p14="http://schemas.microsoft.com/office/powerpoint/2010/main" val="365737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plot the residuals to examine their distribution properties. Ideally, the residuals from a linear regression model should have a </a:t>
            </a:r>
            <a:r>
              <a:rPr lang="en-US" sz="1200" b="1" i="0" kern="1200" dirty="0" smtClean="0">
                <a:solidFill>
                  <a:schemeClr val="tx1"/>
                </a:solidFill>
                <a:effectLst/>
                <a:latin typeface="+mn-lt"/>
                <a:ea typeface="+mn-ea"/>
                <a:cs typeface="+mn-cs"/>
              </a:rPr>
              <a:t>Normal distribution</a:t>
            </a:r>
            <a:r>
              <a:rPr lang="en-US" sz="1200" b="0" i="0" kern="1200" dirty="0" smtClean="0">
                <a:solidFill>
                  <a:schemeClr val="tx1"/>
                </a:solidFill>
                <a:effectLst/>
                <a:latin typeface="+mn-lt"/>
                <a:ea typeface="+mn-ea"/>
                <a:cs typeface="+mn-cs"/>
              </a:rPr>
              <a:t>.</a:t>
            </a:r>
          </a:p>
          <a:p>
            <a:endParaRPr lang="en-US" dirty="0" smtClean="0"/>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histogram</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density estimation plot</a:t>
            </a:r>
            <a:r>
              <a:rPr lang="en-US" sz="1200" b="0" i="0" kern="1200" dirty="0" smtClean="0">
                <a:solidFill>
                  <a:schemeClr val="tx1"/>
                </a:solidFill>
                <a:effectLst/>
                <a:latin typeface="+mn-lt"/>
                <a:ea typeface="+mn-ea"/>
                <a:cs typeface="+mn-cs"/>
              </a:rPr>
              <a:t>, which show the distribution of the residuals.</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quantile-quantile Normal plot or </a:t>
            </a:r>
            <a:r>
              <a:rPr lang="en-US" sz="1200" b="1" i="0" kern="1200" dirty="0" err="1" smtClean="0">
                <a:solidFill>
                  <a:schemeClr val="tx1"/>
                </a:solidFill>
                <a:effectLst/>
                <a:latin typeface="+mn-lt"/>
                <a:ea typeface="+mn-ea"/>
                <a:cs typeface="+mn-cs"/>
              </a:rPr>
              <a:t>qq</a:t>
            </a:r>
            <a:r>
              <a:rPr lang="en-US" sz="1200" b="1" i="0" kern="1200" dirty="0" smtClean="0">
                <a:solidFill>
                  <a:schemeClr val="tx1"/>
                </a:solidFill>
                <a:effectLst/>
                <a:latin typeface="+mn-lt"/>
                <a:ea typeface="+mn-ea"/>
                <a:cs typeface="+mn-cs"/>
              </a:rPr>
              <a:t>-plot</a:t>
            </a:r>
            <a:r>
              <a:rPr lang="en-US" sz="1200" b="0" i="0" kern="1200" dirty="0" smtClean="0">
                <a:solidFill>
                  <a:schemeClr val="tx1"/>
                </a:solidFill>
                <a:effectLst/>
                <a:latin typeface="+mn-lt"/>
                <a:ea typeface="+mn-ea"/>
                <a:cs typeface="+mn-cs"/>
              </a:rPr>
              <a:t> which plots the quantiles of a standard Normal distribution on the </a:t>
            </a:r>
            <a:r>
              <a:rPr lang="en-US" sz="1200" b="0" i="0" u="none" strike="noStrike"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axis and the quantiles of the residuals on the </a:t>
            </a:r>
            <a:r>
              <a:rPr lang="en-US" sz="1200" b="0" i="0" u="none" strike="noStrike"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axis. Ideally, the points on the </a:t>
            </a:r>
            <a:r>
              <a:rPr lang="en-US" sz="1200" b="0" i="0" kern="1200" dirty="0" err="1" smtClean="0">
                <a:solidFill>
                  <a:schemeClr val="tx1"/>
                </a:solidFill>
                <a:effectLst/>
                <a:latin typeface="+mn-lt"/>
                <a:ea typeface="+mn-ea"/>
                <a:cs typeface="+mn-cs"/>
              </a:rPr>
              <a:t>qq</a:t>
            </a:r>
            <a:r>
              <a:rPr lang="en-US" sz="1200" b="0" i="0" kern="1200" dirty="0" smtClean="0">
                <a:solidFill>
                  <a:schemeClr val="tx1"/>
                </a:solidFill>
                <a:effectLst/>
                <a:latin typeface="+mn-lt"/>
                <a:ea typeface="+mn-ea"/>
                <a:cs typeface="+mn-cs"/>
              </a:rPr>
              <a:t>-plots should fall along a straight line. If the points fall close to a straight line, this indicates that the residuals are approximately Normal.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histogram and density plot show that the residuals are approximately Normally distributed, with a few deviations. The points on the </a:t>
            </a:r>
            <a:r>
              <a:rPr lang="en-US" sz="1200" b="0" i="0" kern="1200" dirty="0" err="1" smtClean="0">
                <a:solidFill>
                  <a:schemeClr val="tx1"/>
                </a:solidFill>
                <a:effectLst/>
                <a:latin typeface="+mn-lt"/>
                <a:ea typeface="+mn-ea"/>
                <a:cs typeface="+mn-cs"/>
              </a:rPr>
              <a:t>qq</a:t>
            </a:r>
            <a:r>
              <a:rPr lang="en-US" sz="1200" b="0" i="0" kern="1200" dirty="0" smtClean="0">
                <a:solidFill>
                  <a:schemeClr val="tx1"/>
                </a:solidFill>
                <a:effectLst/>
                <a:latin typeface="+mn-lt"/>
                <a:ea typeface="+mn-ea"/>
                <a:cs typeface="+mn-cs"/>
              </a:rPr>
              <a:t>-Normal plot fall close to a straight line, indicating that the distribution of the residuals are close to Normal.</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16</a:t>
            </a:fld>
            <a:endParaRPr lang="en-US"/>
          </a:p>
        </p:txBody>
      </p:sp>
    </p:spTree>
    <p:extLst>
      <p:ext uri="{BB962C8B-B14F-4D97-AF65-F5344CB8AC3E}">
        <p14:creationId xmlns:p14="http://schemas.microsoft.com/office/powerpoint/2010/main" val="196901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important diagnostic is to check if the residuals are </a:t>
            </a:r>
            <a:r>
              <a:rPr lang="en-US" sz="1200" b="1" i="0" kern="1200" dirty="0" smtClean="0">
                <a:solidFill>
                  <a:schemeClr val="tx1"/>
                </a:solidFill>
                <a:effectLst/>
                <a:latin typeface="+mn-lt"/>
                <a:ea typeface="+mn-ea"/>
                <a:cs typeface="+mn-cs"/>
              </a:rPr>
              <a:t>homoscedastic</a:t>
            </a:r>
            <a:r>
              <a:rPr lang="en-US" sz="1200" b="0" i="0" kern="1200" dirty="0" smtClean="0">
                <a:solidFill>
                  <a:schemeClr val="tx1"/>
                </a:solidFill>
                <a:effectLst/>
                <a:latin typeface="+mn-lt"/>
                <a:ea typeface="+mn-ea"/>
                <a:cs typeface="+mn-cs"/>
              </a:rPr>
              <a:t> with respect to the fitted or scored values. By homoscedastic, we mean that the distribution of the residuals is constant with the fitted values. This condition indicates the regression model is a good fit, since the model error should not depend on the fitted value.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if there is structure in the residuals when plotted against the fitted values, we can infer that there is some kind of problem with the regression model. We call this condition </a:t>
            </a:r>
            <a:r>
              <a:rPr lang="en-US" sz="1200" b="1" i="0" kern="1200" dirty="0" smtClean="0">
                <a:solidFill>
                  <a:schemeClr val="tx1"/>
                </a:solidFill>
                <a:effectLst/>
                <a:latin typeface="+mn-lt"/>
                <a:ea typeface="+mn-ea"/>
                <a:cs typeface="+mn-cs"/>
              </a:rPr>
              <a:t>heteroscedastic</a:t>
            </a:r>
            <a:r>
              <a:rPr lang="en-US" sz="1200" b="0" i="0" kern="1200" dirty="0" smtClean="0">
                <a:solidFill>
                  <a:schemeClr val="tx1"/>
                </a:solidFill>
                <a:effectLst/>
                <a:latin typeface="+mn-lt"/>
                <a:ea typeface="+mn-ea"/>
                <a:cs typeface="+mn-cs"/>
              </a:rPr>
              <a:t> residuals. Heteroscedastic residuals indicate the model is not a good fit.</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17</a:t>
            </a:fld>
            <a:endParaRPr lang="en-US"/>
          </a:p>
        </p:txBody>
      </p:sp>
    </p:spTree>
    <p:extLst>
      <p:ext uri="{BB962C8B-B14F-4D97-AF65-F5344CB8AC3E}">
        <p14:creationId xmlns:p14="http://schemas.microsoft.com/office/powerpoint/2010/main" val="41834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nonlinear regression, known as </a:t>
            </a:r>
            <a:r>
              <a:rPr lang="en-US" dirty="0" smtClean="0"/>
              <a:t>loess</a:t>
            </a:r>
            <a:r>
              <a:rPr lang="en-US" sz="1200" b="0" i="0" kern="1200" dirty="0" smtClean="0">
                <a:solidFill>
                  <a:schemeClr val="tx1"/>
                </a:solidFill>
                <a:effectLst/>
                <a:latin typeface="+mn-lt"/>
                <a:ea typeface="+mn-ea"/>
                <a:cs typeface="+mn-cs"/>
              </a:rPr>
              <a:t>, is used to highlight the fit between the residuals and the fitted values.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Notice that the residuals have a fairly constant distribution with respect to the fitted values. Also, the </a:t>
            </a:r>
            <a:r>
              <a:rPr lang="en-US" dirty="0" smtClean="0"/>
              <a:t>loess</a:t>
            </a:r>
            <a:r>
              <a:rPr lang="en-US" sz="1200" b="0" i="0" kern="1200" dirty="0" smtClean="0">
                <a:solidFill>
                  <a:schemeClr val="tx1"/>
                </a:solidFill>
                <a:effectLst/>
                <a:latin typeface="+mn-lt"/>
                <a:ea typeface="+mn-ea"/>
                <a:cs typeface="+mn-cs"/>
              </a:rPr>
              <a:t> line is close to 0 and nearly straight. These conditions indicate that the residuals are homoscedastic and our model is a good fit.</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18</a:t>
            </a:fld>
            <a:endParaRPr lang="en-US"/>
          </a:p>
        </p:txBody>
      </p:sp>
    </p:spTree>
    <p:extLst>
      <p:ext uri="{BB962C8B-B14F-4D97-AF65-F5344CB8AC3E}">
        <p14:creationId xmlns:p14="http://schemas.microsoft.com/office/powerpoint/2010/main" val="165176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have looked at several possible diagnostic plots for the residuals of our linear model. There are also summary statistics we can look at to evaluate the performance of our model. The summary method prints a set of useful summary statistics. We will discuss the output of the summary method in the next few paragraphs.</a:t>
            </a:r>
          </a:p>
          <a:p>
            <a:r>
              <a:rPr lang="en-US" sz="1200" b="0" i="0" kern="1200" dirty="0" smtClean="0">
                <a:solidFill>
                  <a:schemeClr val="tx1"/>
                </a:solidFill>
                <a:effectLst/>
                <a:latin typeface="+mn-lt"/>
                <a:ea typeface="+mn-ea"/>
                <a:cs typeface="+mn-cs"/>
              </a:rPr>
              <a:t>Additionally, the </a:t>
            </a:r>
            <a:r>
              <a:rPr lang="en-US" sz="1200" b="0" i="0" kern="1200" dirty="0" err="1" smtClean="0">
                <a:solidFill>
                  <a:schemeClr val="tx1"/>
                </a:solidFill>
                <a:effectLst/>
                <a:latin typeface="+mn-lt"/>
                <a:ea typeface="+mn-ea"/>
                <a:cs typeface="+mn-cs"/>
              </a:rPr>
              <a:t>confint</a:t>
            </a:r>
            <a:r>
              <a:rPr lang="en-US" sz="1200" b="0" i="0" kern="1200" dirty="0" smtClean="0">
                <a:solidFill>
                  <a:schemeClr val="tx1"/>
                </a:solidFill>
                <a:effectLst/>
                <a:latin typeface="+mn-lt"/>
                <a:ea typeface="+mn-ea"/>
                <a:cs typeface="+mn-cs"/>
              </a:rPr>
              <a:t> method prints the </a:t>
            </a:r>
            <a:r>
              <a:rPr lang="en-US" sz="1200" b="1" i="0" kern="1200" dirty="0" smtClean="0">
                <a:solidFill>
                  <a:schemeClr val="tx1"/>
                </a:solidFill>
                <a:effectLst/>
                <a:latin typeface="+mn-lt"/>
                <a:ea typeface="+mn-ea"/>
                <a:cs typeface="+mn-cs"/>
              </a:rPr>
              <a:t>95% confidence interval</a:t>
            </a:r>
            <a:r>
              <a:rPr lang="en-US" sz="1200" b="0" i="0" kern="1200" dirty="0" smtClean="0">
                <a:solidFill>
                  <a:schemeClr val="tx1"/>
                </a:solidFill>
                <a:effectLst/>
                <a:latin typeface="+mn-lt"/>
                <a:ea typeface="+mn-ea"/>
                <a:cs typeface="+mn-cs"/>
              </a:rPr>
              <a:t> of the</a:t>
            </a:r>
          </a:p>
          <a:p>
            <a:r>
              <a:rPr lang="en-US" sz="1200" b="0" i="0" kern="1200" dirty="0" smtClean="0">
                <a:solidFill>
                  <a:schemeClr val="tx1"/>
                </a:solidFill>
                <a:effectLst/>
                <a:latin typeface="+mn-lt"/>
                <a:ea typeface="+mn-ea"/>
                <a:cs typeface="+mn-cs"/>
              </a:rPr>
              <a:t>When interpreting the output of the summary method and the confidence intervals, keep in mind that </a:t>
            </a:r>
            <a:r>
              <a:rPr lang="en-US" sz="1200" b="1" i="0" kern="1200" dirty="0"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is a major problem with any machine learning model. Most of the output of the summary and </a:t>
            </a:r>
            <a:r>
              <a:rPr lang="en-US" sz="1200" b="0" i="0" kern="1200" dirty="0" err="1" smtClean="0">
                <a:solidFill>
                  <a:schemeClr val="tx1"/>
                </a:solidFill>
                <a:effectLst/>
                <a:latin typeface="+mn-lt"/>
                <a:ea typeface="+mn-ea"/>
                <a:cs typeface="+mn-cs"/>
              </a:rPr>
              <a:t>confint</a:t>
            </a:r>
            <a:r>
              <a:rPr lang="en-US" sz="1200" b="0" i="0" kern="1200" dirty="0" smtClean="0">
                <a:solidFill>
                  <a:schemeClr val="tx1"/>
                </a:solidFill>
                <a:effectLst/>
                <a:latin typeface="+mn-lt"/>
                <a:ea typeface="+mn-ea"/>
                <a:cs typeface="+mn-cs"/>
              </a:rPr>
              <a:t> methods help you to determine if a model is </a:t>
            </a:r>
            <a:r>
              <a:rPr lang="en-US" sz="1200" b="0" i="0" kern="1200" dirty="0" err="1" smtClean="0">
                <a:solidFill>
                  <a:schemeClr val="tx1"/>
                </a:solidFill>
                <a:effectLst/>
                <a:latin typeface="+mn-lt"/>
                <a:ea typeface="+mn-ea"/>
                <a:cs typeface="+mn-cs"/>
              </a:rPr>
              <a:t>overfit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19</a:t>
            </a:fld>
            <a:endParaRPr lang="en-US"/>
          </a:p>
        </p:txBody>
      </p:sp>
    </p:spTree>
    <p:extLst>
      <p:ext uri="{BB962C8B-B14F-4D97-AF65-F5344CB8AC3E}">
        <p14:creationId xmlns:p14="http://schemas.microsoft.com/office/powerpoint/2010/main" val="261448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Linear single regression</a:t>
            </a:r>
            <a:r>
              <a:rPr lang="en-US" sz="1200" b="0" i="0" kern="1200" dirty="0" smtClean="0">
                <a:solidFill>
                  <a:schemeClr val="tx1"/>
                </a:solidFill>
                <a:effectLst/>
                <a:latin typeface="+mn-lt"/>
                <a:ea typeface="+mn-ea"/>
                <a:cs typeface="+mn-cs"/>
              </a:rPr>
              <a:t> models, with one feature used to predict a label value.</a:t>
            </a:r>
          </a:p>
          <a:p>
            <a:r>
              <a:rPr lang="en-US" sz="1200" b="1" i="0" kern="1200" dirty="0" smtClean="0">
                <a:solidFill>
                  <a:schemeClr val="tx1"/>
                </a:solidFill>
                <a:effectLst/>
                <a:latin typeface="+mn-lt"/>
                <a:ea typeface="+mn-ea"/>
                <a:cs typeface="+mn-cs"/>
              </a:rPr>
              <a:t>Performance metrics and fit evaluation methods</a:t>
            </a:r>
            <a:r>
              <a:rPr lang="en-US" sz="1200" b="0" i="0" kern="1200" dirty="0" smtClean="0">
                <a:solidFill>
                  <a:schemeClr val="tx1"/>
                </a:solidFill>
                <a:effectLst/>
                <a:latin typeface="+mn-lt"/>
                <a:ea typeface="+mn-ea"/>
                <a:cs typeface="+mn-cs"/>
              </a:rPr>
              <a:t> used to evaluate regression models.</a:t>
            </a:r>
          </a:p>
          <a:p>
            <a:r>
              <a:rPr lang="en-US" sz="1200" b="1" i="0" kern="1200" dirty="0" smtClean="0">
                <a:solidFill>
                  <a:schemeClr val="tx1"/>
                </a:solidFill>
                <a:effectLst/>
                <a:latin typeface="+mn-lt"/>
                <a:ea typeface="+mn-ea"/>
                <a:cs typeface="+mn-cs"/>
              </a:rPr>
              <a:t>Determine if a model is </a:t>
            </a:r>
            <a:r>
              <a:rPr lang="en-US" sz="1200" b="1" i="0" kern="1200" dirty="0" err="1" smtClean="0">
                <a:solidFill>
                  <a:schemeClr val="tx1"/>
                </a:solidFill>
                <a:effectLst/>
                <a:latin typeface="+mn-lt"/>
                <a:ea typeface="+mn-ea"/>
                <a:cs typeface="+mn-cs"/>
              </a:rPr>
              <a:t>overfit</a:t>
            </a:r>
            <a:r>
              <a:rPr lang="en-US" sz="1200" b="0" i="0" kern="1200" dirty="0" smtClean="0">
                <a:solidFill>
                  <a:schemeClr val="tx1"/>
                </a:solidFill>
                <a:effectLst/>
                <a:latin typeface="+mn-lt"/>
                <a:ea typeface="+mn-ea"/>
                <a:cs typeface="+mn-cs"/>
              </a:rPr>
              <a:t> and how to prune features to reduce </a:t>
            </a:r>
            <a:r>
              <a:rPr lang="en-US" sz="1200" b="0" i="0" kern="1200" dirty="0" err="1" smtClean="0">
                <a:solidFill>
                  <a:schemeClr val="tx1"/>
                </a:solidFill>
                <a:effectLst/>
                <a:latin typeface="+mn-lt"/>
                <a:ea typeface="+mn-ea"/>
                <a:cs typeface="+mn-cs"/>
              </a:rPr>
              <a:t>overfit</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Transform features</a:t>
            </a:r>
            <a:r>
              <a:rPr lang="en-US" sz="1200" b="0" i="0" kern="1200" dirty="0" smtClean="0">
                <a:solidFill>
                  <a:schemeClr val="tx1"/>
                </a:solidFill>
                <a:effectLst/>
                <a:latin typeface="+mn-lt"/>
                <a:ea typeface="+mn-ea"/>
                <a:cs typeface="+mn-cs"/>
              </a:rPr>
              <a:t> to make them suitable for linear models.</a:t>
            </a:r>
          </a:p>
          <a:p>
            <a:r>
              <a:rPr lang="en-US" sz="1200" b="1" i="0" kern="1200" dirty="0" smtClean="0">
                <a:solidFill>
                  <a:schemeClr val="tx1"/>
                </a:solidFill>
                <a:effectLst/>
                <a:latin typeface="+mn-lt"/>
                <a:ea typeface="+mn-ea"/>
                <a:cs typeface="+mn-cs"/>
              </a:rPr>
              <a:t>Linear multiple regression</a:t>
            </a:r>
            <a:r>
              <a:rPr lang="en-US" sz="1200" b="0" i="0" kern="1200" dirty="0" smtClean="0">
                <a:solidFill>
                  <a:schemeClr val="tx1"/>
                </a:solidFill>
                <a:effectLst/>
                <a:latin typeface="+mn-lt"/>
                <a:ea typeface="+mn-ea"/>
                <a:cs typeface="+mn-cs"/>
              </a:rPr>
              <a:t> models, which use multiple features to predict the label value.</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4</a:t>
            </a:fld>
            <a:endParaRPr lang="en-US"/>
          </a:p>
        </p:txBody>
      </p:sp>
    </p:spTree>
    <p:extLst>
      <p:ext uri="{BB962C8B-B14F-4D97-AF65-F5344CB8AC3E}">
        <p14:creationId xmlns:p14="http://schemas.microsoft.com/office/powerpoint/2010/main" val="223719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have a look at the simplest case of a regression model for a straight line.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notebook: Intro</a:t>
            </a:r>
            <a:r>
              <a:rPr lang="en-US" sz="1200" b="0" i="0" kern="1200" baseline="0" dirty="0" smtClean="0">
                <a:solidFill>
                  <a:schemeClr val="tx1"/>
                </a:solidFill>
                <a:effectLst/>
                <a:latin typeface="+mn-lt"/>
                <a:ea typeface="+mn-ea"/>
                <a:cs typeface="+mn-cs"/>
              </a:rPr>
              <a:t> to Regression</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5</a:t>
            </a:fld>
            <a:endParaRPr lang="en-US"/>
          </a:p>
        </p:txBody>
      </p:sp>
    </p:spTree>
    <p:extLst>
      <p:ext uri="{BB962C8B-B14F-4D97-AF65-F5344CB8AC3E}">
        <p14:creationId xmlns:p14="http://schemas.microsoft.com/office/powerpoint/2010/main" val="283247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first variable could be past customer spending and the other variable is the amount the customer spends in response to a coupon. We want to find a relationship between these variables so that we can predict the value of the second variable given a value of the first variable. In technical terms we want to </a:t>
            </a:r>
            <a:r>
              <a:rPr lang="en-US" sz="1200" b="1" i="0" kern="1200" dirty="0" smtClean="0">
                <a:solidFill>
                  <a:schemeClr val="tx1"/>
                </a:solidFill>
                <a:effectLst/>
                <a:latin typeface="+mn-lt"/>
                <a:ea typeface="+mn-ea"/>
                <a:cs typeface="+mn-cs"/>
              </a:rPr>
              <a:t>model</a:t>
            </a:r>
            <a:r>
              <a:rPr lang="en-US" sz="1200" b="0" i="0" kern="1200" dirty="0" smtClean="0">
                <a:solidFill>
                  <a:schemeClr val="tx1"/>
                </a:solidFill>
                <a:effectLst/>
                <a:latin typeface="+mn-lt"/>
                <a:ea typeface="+mn-ea"/>
                <a:cs typeface="+mn-cs"/>
              </a:rPr>
              <a:t> offer response based on a </a:t>
            </a:r>
            <a:r>
              <a:rPr lang="en-US" sz="1200" b="1" i="0" kern="1200" dirty="0" smtClean="0">
                <a:solidFill>
                  <a:schemeClr val="tx1"/>
                </a:solidFill>
                <a:effectLst/>
                <a:latin typeface="+mn-lt"/>
                <a:ea typeface="+mn-ea"/>
                <a:cs typeface="+mn-cs"/>
              </a:rPr>
              <a:t>predictor variable</a:t>
            </a:r>
            <a:r>
              <a:rPr lang="en-US" sz="1200" b="0" i="0" kern="1200" dirty="0" smtClean="0">
                <a:solidFill>
                  <a:schemeClr val="tx1"/>
                </a:solidFill>
                <a:effectLst/>
                <a:latin typeface="+mn-lt"/>
                <a:ea typeface="+mn-ea"/>
                <a:cs typeface="+mn-cs"/>
              </a:rPr>
              <a:t> of past spending.</a:t>
            </a:r>
          </a:p>
          <a:p>
            <a:r>
              <a:rPr lang="en-US" sz="1200" b="0" i="0" kern="1200" dirty="0" smtClean="0">
                <a:solidFill>
                  <a:schemeClr val="tx1"/>
                </a:solidFill>
                <a:effectLst/>
                <a:latin typeface="+mn-lt"/>
                <a:ea typeface="+mn-ea"/>
                <a:cs typeface="+mn-cs"/>
              </a:rPr>
              <a:t>Let's call the first variable </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feature</a:t>
            </a:r>
            <a:r>
              <a:rPr lang="en-US" sz="1200" b="0" i="0" kern="1200" dirty="0" smtClean="0">
                <a:solidFill>
                  <a:schemeClr val="tx1"/>
                </a:solidFill>
                <a:effectLst/>
                <a:latin typeface="+mn-lt"/>
                <a:ea typeface="+mn-ea"/>
                <a:cs typeface="+mn-cs"/>
              </a:rPr>
              <a:t>. The features are the variables we use as the inputs to our predictive model. We will call the second variable </a:t>
            </a:r>
            <a:r>
              <a:rPr lang="en-US" sz="1200" b="0" i="0" u="none" strike="noStrike" kern="1200" dirty="0" err="1" smtClean="0">
                <a:solidFill>
                  <a:schemeClr val="tx1"/>
                </a:solidFill>
                <a:effectLst/>
                <a:latin typeface="+mn-lt"/>
                <a:ea typeface="+mn-ea"/>
                <a:cs typeface="+mn-cs"/>
              </a:rPr>
              <a:t>yy</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label</a:t>
            </a:r>
            <a:r>
              <a:rPr lang="en-US" sz="1200" b="0" i="0" kern="1200" dirty="0" smtClean="0">
                <a:solidFill>
                  <a:schemeClr val="tx1"/>
                </a:solidFill>
                <a:effectLst/>
                <a:latin typeface="+mn-lt"/>
                <a:ea typeface="+mn-ea"/>
                <a:cs typeface="+mn-cs"/>
              </a:rPr>
              <a:t>. The label is the variable we wish to </a:t>
            </a:r>
            <a:r>
              <a:rPr lang="en-US" sz="1200" b="1" i="0" kern="1200" dirty="0" smtClean="0">
                <a:solidFill>
                  <a:schemeClr val="tx1"/>
                </a:solidFill>
                <a:effectLst/>
                <a:latin typeface="+mn-lt"/>
                <a:ea typeface="+mn-ea"/>
                <a:cs typeface="+mn-cs"/>
              </a:rPr>
              <a:t>predict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6</a:t>
            </a:fld>
            <a:endParaRPr lang="en-US"/>
          </a:p>
        </p:txBody>
      </p:sp>
    </p:spTree>
    <p:extLst>
      <p:ext uri="{BB962C8B-B14F-4D97-AF65-F5344CB8AC3E}">
        <p14:creationId xmlns:p14="http://schemas.microsoft.com/office/powerpoint/2010/main" val="154905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simplest linear regression model determines the equation of a straight line. We can write the </a:t>
            </a:r>
            <a:r>
              <a:rPr lang="en-US" sz="1200" b="1" i="0" kern="1200" dirty="0" smtClean="0">
                <a:solidFill>
                  <a:schemeClr val="tx1"/>
                </a:solidFill>
                <a:effectLst/>
                <a:latin typeface="+mn-lt"/>
                <a:ea typeface="+mn-ea"/>
                <a:cs typeface="+mn-cs"/>
              </a:rPr>
              <a:t>equation of a straight line</a:t>
            </a:r>
            <a:r>
              <a:rPr lang="en-US" sz="1200" b="0" i="0" kern="1200" dirty="0" smtClean="0">
                <a:solidFill>
                  <a:schemeClr val="tx1"/>
                </a:solidFill>
                <a:effectLst/>
                <a:latin typeface="+mn-lt"/>
                <a:ea typeface="+mn-ea"/>
                <a:cs typeface="+mn-cs"/>
              </a:rPr>
              <a:t> as follows:</a:t>
            </a:r>
          </a:p>
          <a:p>
            <a:r>
              <a:rPr lang="en-US" sz="1200" b="0" i="0" u="none" strike="noStrike" kern="1200" dirty="0" smtClean="0">
                <a:solidFill>
                  <a:schemeClr val="tx1"/>
                </a:solidFill>
                <a:effectLst/>
                <a:latin typeface="+mn-lt"/>
                <a:ea typeface="+mn-ea"/>
                <a:cs typeface="+mn-cs"/>
              </a:rPr>
              <a:t>Y=</a:t>
            </a:r>
            <a:r>
              <a:rPr lang="en-US" sz="1200" b="0" i="0" u="none" strike="noStrike" kern="1200" dirty="0" err="1" smtClean="0">
                <a:solidFill>
                  <a:schemeClr val="tx1"/>
                </a:solidFill>
                <a:effectLst/>
                <a:latin typeface="+mn-lt"/>
                <a:ea typeface="+mn-ea"/>
                <a:cs typeface="+mn-cs"/>
              </a:rPr>
              <a:t>mX+b</a:t>
            </a:r>
            <a:r>
              <a:rPr lang="en-US" sz="1200" b="0" i="0" u="none" strike="noStrike" kern="1200" dirty="0" smtClean="0">
                <a:solidFill>
                  <a:schemeClr val="tx1"/>
                </a:solidFill>
                <a:effectLst/>
                <a:latin typeface="+mn-lt"/>
                <a:ea typeface="+mn-ea"/>
                <a:cs typeface="+mn-cs"/>
              </a:rPr>
              <a:t> where slope=m=rise /run and y=b at x=0 or b=the </a:t>
            </a:r>
            <a:r>
              <a:rPr lang="en-US" sz="1200" b="0" i="0" u="none" strike="noStrike" kern="1200" dirty="0" err="1" smtClean="0">
                <a:solidFill>
                  <a:schemeClr val="tx1"/>
                </a:solidFill>
                <a:effectLst/>
                <a:latin typeface="+mn-lt"/>
                <a:ea typeface="+mn-ea"/>
                <a:cs typeface="+mn-cs"/>
              </a:rPr>
              <a:t>intercecpt</a:t>
            </a:r>
            <a:r>
              <a:rPr lang="en-US" sz="1200" b="0" i="0" u="none" strike="noStrike"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 can illustrate this relationship as: (see figure)</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7</a:t>
            </a:fld>
            <a:endParaRPr lang="en-US"/>
          </a:p>
        </p:txBody>
      </p:sp>
    </p:spTree>
    <p:extLst>
      <p:ext uri="{BB962C8B-B14F-4D97-AF65-F5344CB8AC3E}">
        <p14:creationId xmlns:p14="http://schemas.microsoft.com/office/powerpoint/2010/main" val="391380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have a training data set with paired values, </a:t>
            </a:r>
            <a:r>
              <a:rPr lang="en-US" sz="1200" b="0" i="0" u="none" strike="noStrike" kern="1200" dirty="0" err="1" smtClean="0">
                <a:solidFill>
                  <a:schemeClr val="tx1"/>
                </a:solidFill>
                <a:effectLst/>
                <a:latin typeface="+mn-lt"/>
                <a:ea typeface="+mn-ea"/>
                <a:cs typeface="+mn-cs"/>
              </a:rPr>
              <a:t>xi,yixi,yi</a:t>
            </a:r>
            <a:r>
              <a:rPr lang="en-US" sz="1200" b="0" i="0" kern="1200" dirty="0" smtClean="0">
                <a:solidFill>
                  <a:schemeClr val="tx1"/>
                </a:solidFill>
                <a:effectLst/>
                <a:latin typeface="+mn-lt"/>
                <a:ea typeface="+mn-ea"/>
                <a:cs typeface="+mn-cs"/>
              </a:rPr>
              <a:t>. Using these training data we can define a line that best fits these data. If we have a number of values pairs, </a:t>
            </a:r>
            <a:r>
              <a:rPr lang="en-US" sz="1200" b="0" i="0" u="none" strike="noStrike" kern="1200" dirty="0" err="1" smtClean="0">
                <a:solidFill>
                  <a:schemeClr val="tx1"/>
                </a:solidFill>
                <a:effectLst/>
                <a:latin typeface="+mn-lt"/>
                <a:ea typeface="+mn-ea"/>
                <a:cs typeface="+mn-cs"/>
              </a:rPr>
              <a:t>xi,yixi,yi</a:t>
            </a:r>
            <a:r>
              <a:rPr lang="en-US" sz="1200" b="0" i="0" kern="1200" dirty="0" smtClean="0">
                <a:solidFill>
                  <a:schemeClr val="tx1"/>
                </a:solidFill>
                <a:effectLst/>
                <a:latin typeface="+mn-lt"/>
                <a:ea typeface="+mn-ea"/>
                <a:cs typeface="+mn-cs"/>
              </a:rPr>
              <a:t>, we can write the equation for the line, including errors as:</a:t>
            </a:r>
          </a:p>
          <a:p>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rPr>
              <a:t>yi</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mxi+b</a:t>
            </a:r>
            <a:r>
              <a:rPr lang="en-US" sz="1200" b="0" i="0" u="none" strike="noStrike" kern="1200" dirty="0" smtClean="0">
                <a:solidFill>
                  <a:schemeClr val="tx1"/>
                </a:solidFill>
                <a:effectLst/>
                <a:latin typeface="+mn-lt"/>
                <a:ea typeface="+mn-ea"/>
                <a:cs typeface="+mn-cs"/>
              </a:rPr>
              <a:t>+ϵi where ϵi=error</a:t>
            </a:r>
            <a:endParaRPr lang="en-US" dirty="0" smtClean="0">
              <a:effectLst/>
            </a:endParaRPr>
          </a:p>
          <a:p>
            <a:r>
              <a:rPr lang="en-US" sz="1200" b="0" i="0" kern="1200" dirty="0" smtClean="0">
                <a:solidFill>
                  <a:schemeClr val="tx1"/>
                </a:solidFill>
                <a:effectLst/>
                <a:latin typeface="+mn-lt"/>
                <a:ea typeface="+mn-ea"/>
                <a:cs typeface="+mn-cs"/>
              </a:rPr>
              <a:t>We call the two parameters </a:t>
            </a:r>
            <a:r>
              <a:rPr lang="en-US" sz="1200" b="0" i="0" u="none" strike="noStrike"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model coefficients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can visualize these errors, </a:t>
            </a:r>
            <a:r>
              <a:rPr lang="en-US" sz="1200" b="0" i="0" u="none" strike="noStrike" kern="1200" dirty="0" smtClean="0">
                <a:solidFill>
                  <a:schemeClr val="tx1"/>
                </a:solidFill>
                <a:effectLst/>
                <a:latin typeface="+mn-lt"/>
                <a:ea typeface="+mn-ea"/>
                <a:cs typeface="+mn-cs"/>
              </a:rPr>
              <a:t>ϵi</a:t>
            </a:r>
            <a:r>
              <a:rPr lang="en-US" sz="1200" b="0" i="0" kern="1200" dirty="0" smtClean="0">
                <a:solidFill>
                  <a:schemeClr val="tx1"/>
                </a:solidFill>
                <a:effectLst/>
                <a:latin typeface="+mn-lt"/>
                <a:ea typeface="+mn-ea"/>
                <a:cs typeface="+mn-cs"/>
              </a:rPr>
              <a:t>, as shown in the figure.</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8</a:t>
            </a:fld>
            <a:endParaRPr lang="en-US"/>
          </a:p>
        </p:txBody>
      </p:sp>
    </p:spTree>
    <p:extLst>
      <p:ext uri="{BB962C8B-B14F-4D97-AF65-F5344CB8AC3E}">
        <p14:creationId xmlns:p14="http://schemas.microsoft.com/office/powerpoint/2010/main" val="44492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question now is what do we mean by </a:t>
            </a:r>
            <a:r>
              <a:rPr lang="en-US" sz="1200" b="1" i="0" kern="1200" dirty="0" smtClean="0">
                <a:solidFill>
                  <a:schemeClr val="tx1"/>
                </a:solidFill>
                <a:effectLst/>
                <a:latin typeface="+mn-lt"/>
                <a:ea typeface="+mn-ea"/>
                <a:cs typeface="+mn-cs"/>
              </a:rPr>
              <a:t>the best fit</a:t>
            </a:r>
            <a:r>
              <a:rPr lang="en-US" sz="1200" b="0" i="0" kern="1200" dirty="0" smtClean="0">
                <a:solidFill>
                  <a:schemeClr val="tx1"/>
                </a:solidFill>
                <a:effectLst/>
                <a:latin typeface="+mn-lt"/>
                <a:ea typeface="+mn-ea"/>
                <a:cs typeface="+mn-cs"/>
              </a:rPr>
              <a:t> to the data? For most regression models we want to find the model which </a:t>
            </a:r>
            <a:r>
              <a:rPr lang="en-US" sz="1200" b="1" i="0" kern="1200" dirty="0" smtClean="0">
                <a:solidFill>
                  <a:schemeClr val="tx1"/>
                </a:solidFill>
                <a:effectLst/>
                <a:latin typeface="+mn-lt"/>
                <a:ea typeface="+mn-ea"/>
                <a:cs typeface="+mn-cs"/>
              </a:rPr>
              <a:t>minimizes the sum of the squared errors</a:t>
            </a:r>
            <a:r>
              <a:rPr lang="en-US" sz="1200" b="0" i="0" kern="1200" dirty="0" smtClean="0">
                <a:solidFill>
                  <a:schemeClr val="tx1"/>
                </a:solidFill>
                <a:effectLst/>
                <a:latin typeface="+mn-lt"/>
                <a:ea typeface="+mn-ea"/>
                <a:cs typeface="+mn-cs"/>
              </a:rPr>
              <a:t>. The errors are the difference between the </a:t>
            </a:r>
            <a:r>
              <a:rPr lang="en-US" sz="1200" b="1" i="0" kern="1200" dirty="0" smtClean="0">
                <a:solidFill>
                  <a:schemeClr val="tx1"/>
                </a:solidFill>
                <a:effectLst/>
                <a:latin typeface="+mn-lt"/>
                <a:ea typeface="+mn-ea"/>
                <a:cs typeface="+mn-cs"/>
              </a:rPr>
              <a:t>predicted values</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scored values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actual label values</a:t>
            </a:r>
            <a:r>
              <a:rPr lang="en-US" sz="1200" b="0" i="0" kern="1200" dirty="0" smtClean="0">
                <a:solidFill>
                  <a:schemeClr val="tx1"/>
                </a:solidFill>
                <a:effectLst/>
                <a:latin typeface="+mn-lt"/>
                <a:ea typeface="+mn-ea"/>
                <a:cs typeface="+mn-cs"/>
              </a:rPr>
              <a:t>. These errors are also known as </a:t>
            </a:r>
            <a:r>
              <a:rPr lang="en-US" sz="1200" b="1" i="0" kern="1200" dirty="0" smtClean="0">
                <a:solidFill>
                  <a:schemeClr val="tx1"/>
                </a:solidFill>
                <a:effectLst/>
                <a:latin typeface="+mn-lt"/>
                <a:ea typeface="+mn-ea"/>
                <a:cs typeface="+mn-cs"/>
              </a:rPr>
              <a:t>residuals</a:t>
            </a:r>
            <a:r>
              <a:rPr lang="en-US" sz="1200" b="0" i="0" kern="1200" dirty="0" smtClean="0">
                <a:solidFill>
                  <a:schemeClr val="tx1"/>
                </a:solidFill>
                <a:effectLst/>
                <a:latin typeface="+mn-lt"/>
                <a:ea typeface="+mn-ea"/>
                <a:cs typeface="+mn-cs"/>
              </a:rPr>
              <a:t>. This type of regression model is known as the </a:t>
            </a:r>
            <a:r>
              <a:rPr lang="en-US" sz="1200" b="1" i="0" kern="1200" dirty="0" smtClean="0">
                <a:solidFill>
                  <a:schemeClr val="tx1"/>
                </a:solidFill>
                <a:effectLst/>
                <a:latin typeface="+mn-lt"/>
                <a:ea typeface="+mn-ea"/>
                <a:cs typeface="+mn-cs"/>
              </a:rPr>
              <a:t>method of least squares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want to solve for </a:t>
            </a:r>
            <a:r>
              <a:rPr lang="en-US" sz="1200" b="0" i="0" u="none" strike="noStrike"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by minimizing the error, </a:t>
            </a:r>
            <a:r>
              <a:rPr lang="en-US" sz="1200" b="0" i="0" u="none" strike="noStrike" kern="1200" dirty="0" smtClean="0">
                <a:solidFill>
                  <a:schemeClr val="tx1"/>
                </a:solidFill>
                <a:effectLst/>
                <a:latin typeface="+mn-lt"/>
                <a:ea typeface="+mn-ea"/>
                <a:cs typeface="+mn-cs"/>
              </a:rPr>
              <a:t>ϵi</a:t>
            </a:r>
            <a:r>
              <a:rPr lang="en-US" sz="1200" b="0" i="0" kern="1200" dirty="0" smtClean="0">
                <a:solidFill>
                  <a:schemeClr val="tx1"/>
                </a:solidFill>
                <a:effectLst/>
                <a:latin typeface="+mn-lt"/>
                <a:ea typeface="+mn-ea"/>
                <a:cs typeface="+mn-cs"/>
              </a:rPr>
              <a:t>. We can write this out as follows.</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9</a:t>
            </a:fld>
            <a:endParaRPr lang="en-US"/>
          </a:p>
        </p:txBody>
      </p:sp>
    </p:spTree>
    <p:extLst>
      <p:ext uri="{BB962C8B-B14F-4D97-AF65-F5344CB8AC3E}">
        <p14:creationId xmlns:p14="http://schemas.microsoft.com/office/powerpoint/2010/main" val="256992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dirty="0" err="1" smtClean="0"/>
              <a:t>geom_smooth</a:t>
            </a:r>
            <a:r>
              <a:rPr lang="en-US" dirty="0" smtClean="0"/>
              <a:t>()` using method = 'lm'</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10</a:t>
            </a:fld>
            <a:endParaRPr lang="en-US"/>
          </a:p>
        </p:txBody>
      </p:sp>
    </p:spTree>
    <p:extLst>
      <p:ext uri="{BB962C8B-B14F-4D97-AF65-F5344CB8AC3E}">
        <p14:creationId xmlns:p14="http://schemas.microsoft.com/office/powerpoint/2010/main" val="1858088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Models in R are defined by an equation using the </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symbol to mean modeled by. In summary, the variable to be modeled is always on the left. The relationship between the variable to be modeled on the right. This basic scheme can be written as shown here.</a:t>
            </a:r>
          </a:p>
          <a:p>
            <a:r>
              <a:rPr lang="en-US" sz="1200" b="0" i="0" kern="1200" baseline="0" dirty="0" smtClean="0">
                <a:solidFill>
                  <a:schemeClr val="tx1"/>
                </a:solidFill>
                <a:effectLst/>
                <a:latin typeface="+mn-lt"/>
                <a:ea typeface="+mn-ea"/>
                <a:cs typeface="+mn-cs"/>
              </a:rPr>
              <a:t> dependent variable ~ independent variables  or label ~ features  read as: label is modeled by the features</a:t>
            </a:r>
            <a:endParaRPr lang="en-US" dirty="0" smtClean="0"/>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11</a:t>
            </a:fld>
            <a:endParaRPr lang="en-US"/>
          </a:p>
        </p:txBody>
      </p:sp>
    </p:spTree>
    <p:extLst>
      <p:ext uri="{BB962C8B-B14F-4D97-AF65-F5344CB8AC3E}">
        <p14:creationId xmlns:p14="http://schemas.microsoft.com/office/powerpoint/2010/main" val="272930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0.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ags" Target="../tags/tag22.xml"/><Relationship Id="rId4"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5.emf"/><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7.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641430"/>
            <a:ext cx="9296400" cy="3046386"/>
          </a:xfrm>
          <a:prstGeom prst="rect">
            <a:avLst/>
          </a:prstGeom>
        </p:spPr>
        <p:txBody>
          <a:bodyPr>
            <a:noAutofit/>
          </a:bodyPr>
          <a:lstStyle>
            <a:lvl1pPr marL="0" indent="0">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1039284" y="4687816"/>
            <a:ext cx="2133600" cy="139700"/>
          </a:xfrm>
          <a:prstGeom prst="rect">
            <a:avLst/>
          </a:prstGeom>
        </p:spPr>
      </p:pic>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39284" y="4687816"/>
            <a:ext cx="2133600" cy="139700"/>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954"/>
            <a:ext cx="3377184" cy="345263"/>
          </a:xfrm>
          <a:prstGeom prst="rect">
            <a:avLst/>
          </a:prstGeom>
        </p:spPr>
      </p:pic>
      <p:pic>
        <p:nvPicPr>
          <p:cNvPr id="13" name="Picture 12"/>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7524371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826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77522" y="295980"/>
            <a:ext cx="11331039" cy="1134524"/>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477522" y="2320239"/>
            <a:ext cx="11331039" cy="3810086"/>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477522" y="1730669"/>
            <a:ext cx="11331039" cy="411172"/>
          </a:xfrm>
          <a:prstGeom prst="rect">
            <a:avLst/>
          </a:prstGeom>
        </p:spPr>
        <p:txBody>
          <a:bodyPr>
            <a:noAutofit/>
          </a:bodyPr>
          <a:lstStyle>
            <a:lvl1pPr marL="0" indent="0">
              <a:lnSpc>
                <a:spcPct val="90000"/>
              </a:lnSpc>
              <a:buNone/>
              <a:defRPr sz="288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8" name="Picture 7"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10" name="Picture 9"/>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0402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483651" y="1736728"/>
            <a:ext cx="11234221" cy="4432300"/>
          </a:xfrm>
          <a:prstGeom prst="rect">
            <a:avLst/>
          </a:prstGeom>
        </p:spPr>
        <p:txBody>
          <a:bodyPr>
            <a:normAutofit/>
          </a:bodyPr>
          <a:lstStyle>
            <a:lvl1pPr marL="0" indent="0">
              <a:buNone/>
              <a:defRPr sz="18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483650" y="226713"/>
            <a:ext cx="11324911" cy="113679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6" name="Picture 5"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43007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1187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6" name="Text Placeholder 5"/>
          <p:cNvSpPr>
            <a:spLocks noGrp="1"/>
          </p:cNvSpPr>
          <p:nvPr>
            <p:ph type="body" sz="quarter" idx="10" hasCustomPrompt="1"/>
          </p:nvPr>
        </p:nvSpPr>
        <p:spPr>
          <a:xfrm>
            <a:off x="895675" y="1277771"/>
            <a:ext cx="10087284" cy="3098548"/>
          </a:xfrm>
          <a:prstGeom prst="rect">
            <a:avLst/>
          </a:prstGeom>
          <a:ln>
            <a:noFill/>
          </a:ln>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1039284" y="4376319"/>
            <a:ext cx="2133600" cy="139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339"/>
            <a:ext cx="3377184" cy="281432"/>
          </a:xfrm>
          <a:prstGeom prst="rect">
            <a:avLst/>
          </a:prstGeom>
        </p:spPr>
      </p:pic>
    </p:spTree>
    <p:custDataLst>
      <p:tags r:id="rId1"/>
    </p:custDataLst>
    <p:extLst>
      <p:ext uri="{BB962C8B-B14F-4D97-AF65-F5344CB8AC3E}">
        <p14:creationId xmlns:p14="http://schemas.microsoft.com/office/powerpoint/2010/main" val="72832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3" name="Text Placeholder 5"/>
          <p:cNvSpPr>
            <a:spLocks noGrp="1"/>
          </p:cNvSpPr>
          <p:nvPr>
            <p:ph type="body" sz="quarter" idx="10" hasCustomPrompt="1"/>
          </p:nvPr>
        </p:nvSpPr>
        <p:spPr>
          <a:xfrm>
            <a:off x="335280" y="100586"/>
            <a:ext cx="11572240" cy="1360182"/>
          </a:xfrm>
          <a:prstGeom prst="rect">
            <a:avLst/>
          </a:prstGeom>
        </p:spPr>
        <p:txBody>
          <a:bodyPr anchor="ctr">
            <a:noAutofit/>
          </a:bodyPr>
          <a:lstStyle>
            <a:lvl1pPr marL="0" indent="0" algn="ctr">
              <a:lnSpc>
                <a:spcPct val="90000"/>
              </a:lnSpc>
              <a:buNone/>
              <a:defRPr sz="48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335280" y="1736725"/>
            <a:ext cx="11572240" cy="4015498"/>
          </a:xfrm>
          <a:prstGeom prst="rect">
            <a:avLst/>
          </a:prstGeom>
        </p:spPr>
        <p:txBody>
          <a:bodyPr/>
          <a:lstStyle>
            <a:lvl1pPr marL="0" indent="0">
              <a:buFont typeface="Lucida Grande"/>
              <a:buNone/>
              <a:defRPr sz="4320" b="0" i="0" baseline="0">
                <a:solidFill>
                  <a:srgbClr val="33006F"/>
                </a:solidFill>
                <a:latin typeface="Open Sans Light"/>
                <a:cs typeface="Open Sans Light"/>
              </a:defRPr>
            </a:lvl1pPr>
            <a:lvl2pPr>
              <a:defRPr sz="3840" b="0" i="0" baseline="0">
                <a:solidFill>
                  <a:schemeClr val="accent4">
                    <a:lumMod val="10000"/>
                  </a:schemeClr>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45008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90121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p:cNvPicPr>
            <a:picLocks noChangeAspect="1"/>
          </p:cNvPicPr>
          <p:nvPr userDrawn="1"/>
        </p:nvPicPr>
        <p:blipFill>
          <a:blip r:embed="rId3"/>
          <a:stretch>
            <a:fillRect/>
          </a:stretch>
        </p:blipFill>
        <p:spPr>
          <a:xfrm>
            <a:off x="740509" y="1819205"/>
            <a:ext cx="1471708" cy="128481"/>
          </a:xfrm>
          <a:prstGeom prst="rect">
            <a:avLst/>
          </a:prstGeom>
        </p:spPr>
      </p:pic>
      <p:pic>
        <p:nvPicPr>
          <p:cNvPr id="11" name="Picture 10"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0" y="5343987"/>
            <a:ext cx="1828800" cy="1231392"/>
          </a:xfrm>
          <a:prstGeom prst="rect">
            <a:avLst/>
          </a:prstGeom>
        </p:spPr>
      </p:pic>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custDataLst>
      <p:tags r:id="rId1"/>
    </p:custDataLst>
    <p:extLst>
      <p:ext uri="{BB962C8B-B14F-4D97-AF65-F5344CB8AC3E}">
        <p14:creationId xmlns:p14="http://schemas.microsoft.com/office/powerpoint/2010/main" val="339766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3004" y="345583"/>
            <a:ext cx="11364349" cy="1294327"/>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a:t>
            </a:r>
            <a:r>
              <a:rPr lang="en-US" dirty="0" smtClean="0"/>
              <a:t>36 </a:t>
            </a:r>
            <a:r>
              <a:rPr lang="en-US" dirty="0"/>
              <a:t>PT.)</a:t>
            </a:r>
          </a:p>
        </p:txBody>
      </p:sp>
      <p:sp>
        <p:nvSpPr>
          <p:cNvPr id="6" name="Text Placeholder 9"/>
          <p:cNvSpPr>
            <a:spLocks noGrp="1"/>
          </p:cNvSpPr>
          <p:nvPr>
            <p:ph type="body" sz="quarter" idx="11" hasCustomPrompt="1"/>
          </p:nvPr>
        </p:nvSpPr>
        <p:spPr>
          <a:xfrm>
            <a:off x="425783" y="1785133"/>
            <a:ext cx="11381569" cy="4015498"/>
          </a:xfrm>
          <a:prstGeom prst="rect">
            <a:avLst/>
          </a:prstGeom>
        </p:spPr>
        <p:txBody>
          <a:bodyPr/>
          <a:lstStyle>
            <a:lvl1pPr marL="308610" indent="-308610">
              <a:buFont typeface="Lucida Grande"/>
              <a:buChar char="&gt;"/>
              <a:defRPr sz="3600" b="1" i="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a:defRPr sz="3200" b="0" i="0" baseline="0">
                <a:solidFill>
                  <a:schemeClr val="accent1"/>
                </a:solidFill>
                <a:latin typeface="Open Sans Light"/>
                <a:cs typeface="Open Sans Light"/>
              </a:defRPr>
            </a:lvl2pPr>
            <a:lvl3pPr marL="1028700" indent="-205740">
              <a:buSzPct val="100000"/>
              <a:buFont typeface="Lucida Grande"/>
              <a:buChar char="&gt;"/>
              <a:defRPr sz="3200" b="0" i="0" baseline="0">
                <a:solidFill>
                  <a:schemeClr val="accent1"/>
                </a:solidFill>
                <a:latin typeface="Open Sans Light"/>
                <a:cs typeface="Open Sans Light"/>
              </a:defRPr>
            </a:lvl3pPr>
            <a:lvl4pPr>
              <a:defRPr sz="3200" b="0" i="0" baseline="0">
                <a:solidFill>
                  <a:schemeClr val="accent1"/>
                </a:solidFill>
                <a:latin typeface="Open Sans Light"/>
                <a:cs typeface="Open Sans Light"/>
              </a:defRPr>
            </a:lvl4pPr>
            <a:lvl5pPr marL="1851660" indent="-205740">
              <a:buFont typeface="Lucida Grande"/>
              <a:buChar char="&gt;"/>
              <a:defRPr sz="3200" b="0" i="0" baseline="0">
                <a:solidFill>
                  <a:schemeClr val="accent1"/>
                </a:solidFill>
                <a:latin typeface="Open Sans Light"/>
                <a:cs typeface="Open Sans Light"/>
              </a:defRPr>
            </a:lvl5pPr>
          </a:lstStyle>
          <a:p>
            <a:pPr lvl="0"/>
            <a:r>
              <a:rPr lang="en-US" dirty="0"/>
              <a:t>Bulleted content here (Open Sans </a:t>
            </a:r>
            <a:r>
              <a:rPr lang="en-US" dirty="0" smtClean="0"/>
              <a:t>Bold, 36 </a:t>
            </a:r>
            <a:r>
              <a:rPr lang="en-US" dirty="0"/>
              <a:t>pt.)</a:t>
            </a:r>
          </a:p>
          <a:p>
            <a:pPr lvl="1"/>
            <a:r>
              <a:rPr lang="en-US" dirty="0"/>
              <a:t>Second level (Open Sans Light, </a:t>
            </a:r>
            <a:r>
              <a:rPr lang="en-US" dirty="0" smtClean="0"/>
              <a:t>32)</a:t>
            </a:r>
            <a:endParaRPr lang="en-US" dirty="0"/>
          </a:p>
          <a:p>
            <a:pPr lvl="2"/>
            <a:r>
              <a:rPr lang="en-US" dirty="0"/>
              <a:t>Third level (Open Sans Light, </a:t>
            </a:r>
            <a:r>
              <a:rPr lang="en-US" dirty="0" smtClean="0"/>
              <a:t>32)</a:t>
            </a:r>
            <a:endParaRPr lang="en-US" dirty="0"/>
          </a:p>
          <a:p>
            <a:pPr lvl="3"/>
            <a:r>
              <a:rPr lang="en-US" dirty="0"/>
              <a:t>Fourth level (Open Sans Light, </a:t>
            </a:r>
            <a:r>
              <a:rPr lang="en-US" dirty="0" smtClean="0"/>
              <a:t>32)</a:t>
            </a:r>
            <a:endParaRPr lang="en-US" dirty="0"/>
          </a:p>
          <a:p>
            <a:pPr lvl="4"/>
            <a:r>
              <a:rPr lang="en-US" dirty="0"/>
              <a:t>Fifth level (Open Sans Light, </a:t>
            </a:r>
            <a:r>
              <a:rPr lang="en-US" dirty="0" smtClean="0"/>
              <a:t>32)</a:t>
            </a:r>
            <a:endParaRPr lang="en-US" dirty="0"/>
          </a:p>
        </p:txBody>
      </p:sp>
      <p:pic>
        <p:nvPicPr>
          <p:cNvPr id="8" name="Picture 7"/>
          <p:cNvPicPr>
            <a:picLocks noChangeAspect="1"/>
          </p:cNvPicPr>
          <p:nvPr userDrawn="1"/>
        </p:nvPicPr>
        <p:blipFill>
          <a:blip r:embed="rId3"/>
          <a:stretch>
            <a:fillRect/>
          </a:stretch>
        </p:blipFill>
        <p:spPr>
          <a:xfrm>
            <a:off x="9978553" y="5823111"/>
            <a:ext cx="1828800" cy="1049843"/>
          </a:xfrm>
          <a:prstGeom prst="rect">
            <a:avLst/>
          </a:prstGeom>
        </p:spPr>
      </p:pic>
      <p:pic>
        <p:nvPicPr>
          <p:cNvPr id="9" name="Picture 8"/>
          <p:cNvPicPr>
            <a:picLocks noChangeAspect="1"/>
          </p:cNvPicPr>
          <p:nvPr userDrawn="1"/>
        </p:nvPicPr>
        <p:blipFill>
          <a:blip r:embed="rId4"/>
          <a:stretch>
            <a:fillRect/>
          </a:stretch>
        </p:blipFill>
        <p:spPr>
          <a:xfrm>
            <a:off x="740509" y="1634171"/>
            <a:ext cx="1471708" cy="128481"/>
          </a:xfrm>
          <a:prstGeom prst="rect">
            <a:avLst/>
          </a:prstGeom>
        </p:spPr>
      </p:pic>
    </p:spTree>
    <p:custDataLst>
      <p:tags r:id="rId1"/>
    </p:custDataLst>
    <p:extLst>
      <p:ext uri="{BB962C8B-B14F-4D97-AF65-F5344CB8AC3E}">
        <p14:creationId xmlns:p14="http://schemas.microsoft.com/office/powerpoint/2010/main" val="29769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895677" y="371511"/>
            <a:ext cx="10912883" cy="991998"/>
          </a:xfrm>
          <a:prstGeom prst="rect">
            <a:avLst/>
          </a:prstGeom>
        </p:spPr>
        <p:txBody>
          <a:bodyPr>
            <a:normAutofit/>
          </a:bodyPr>
          <a:lstStyle>
            <a:lvl1pPr marL="0" indent="0">
              <a:lnSpc>
                <a:spcPct val="90000"/>
              </a:lnSpc>
              <a:buNone/>
              <a:defRPr sz="27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308610" indent="-308610">
              <a:buFont typeface="Lucida Grande"/>
              <a:buChar char="&gt;"/>
              <a:defRPr sz="2160" b="0" i="0" baseline="0">
                <a:solidFill>
                  <a:schemeClr val="accent5"/>
                </a:solidFill>
                <a:latin typeface="Open Sans Light"/>
                <a:cs typeface="Open Sans Light"/>
              </a:defRPr>
            </a:lvl1pPr>
            <a:lvl2pPr>
              <a:defRPr sz="1800" b="0" i="0" baseline="0">
                <a:solidFill>
                  <a:schemeClr val="accent5"/>
                </a:solidFill>
                <a:latin typeface="Open Sans Light"/>
                <a:cs typeface="Open Sans Light"/>
              </a:defRPr>
            </a:lvl2pPr>
            <a:lvl3pPr marL="1028700" indent="-205740">
              <a:buSzPct val="100000"/>
              <a:buFont typeface="Lucida Grande"/>
              <a:buChar char="&gt;"/>
              <a:defRPr sz="1620" b="0" i="0" baseline="0">
                <a:solidFill>
                  <a:schemeClr val="accent5"/>
                </a:solidFill>
                <a:latin typeface="Open Sans Light"/>
                <a:cs typeface="Open Sans Light"/>
              </a:defRPr>
            </a:lvl3pPr>
            <a:lvl4pPr>
              <a:defRPr sz="1440" b="0" i="0" baseline="0">
                <a:solidFill>
                  <a:schemeClr val="accent5"/>
                </a:solidFill>
                <a:latin typeface="Open Sans Light"/>
                <a:cs typeface="Open Sans Light"/>
              </a:defRPr>
            </a:lvl4pPr>
            <a:lvl5pPr marL="1851660" indent="-205740">
              <a:buFont typeface="Lucida Grande"/>
              <a:buChar char="&gt;"/>
              <a:defRPr sz="1260" b="0" i="0" baseline="0">
                <a:solidFill>
                  <a:schemeClr val="accent5"/>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p:nvPicPr>
        <p:blipFill>
          <a:blip r:embed="rId3"/>
          <a:stretch>
            <a:fillRect/>
          </a:stretch>
        </p:blipFill>
        <p:spPr>
          <a:xfrm>
            <a:off x="1022351" y="1363509"/>
            <a:ext cx="1471708" cy="96362"/>
          </a:xfrm>
          <a:prstGeom prst="rect">
            <a:avLst/>
          </a:prstGeom>
        </p:spPr>
      </p:pic>
      <p:sp>
        <p:nvSpPr>
          <p:cNvPr id="6" name="Text Placeholder 5"/>
          <p:cNvSpPr>
            <a:spLocks noGrp="1"/>
          </p:cNvSpPr>
          <p:nvPr>
            <p:ph type="body" sz="quarter" idx="12" hasCustomPrompt="1"/>
          </p:nvPr>
        </p:nvSpPr>
        <p:spPr>
          <a:xfrm>
            <a:off x="895677" y="1730668"/>
            <a:ext cx="10912883" cy="411172"/>
          </a:xfrm>
          <a:prstGeom prst="rect">
            <a:avLst/>
          </a:prstGeom>
        </p:spPr>
        <p:txBody>
          <a:bodyPr>
            <a:noAutofit/>
          </a:bodyPr>
          <a:lstStyle>
            <a:lvl1pPr marL="0" indent="0">
              <a:lnSpc>
                <a:spcPct val="90000"/>
              </a:lnSpc>
              <a:buNone/>
              <a:defRPr sz="2160" b="0" i="0" baseline="0">
                <a:solidFill>
                  <a:srgbClr val="33006F"/>
                </a:solidFill>
                <a:latin typeface="Uni Sans Regular"/>
                <a:cs typeface="Uni Sans Regular"/>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719" y="6344768"/>
            <a:ext cx="3291840" cy="274320"/>
          </a:xfrm>
          <a:prstGeom prst="rect">
            <a:avLst/>
          </a:prstGeom>
        </p:spPr>
      </p:pic>
    </p:spTree>
    <p:custDataLst>
      <p:tags r:id="rId1"/>
    </p:custDataLst>
    <p:extLst>
      <p:ext uri="{BB962C8B-B14F-4D97-AF65-F5344CB8AC3E}">
        <p14:creationId xmlns:p14="http://schemas.microsoft.com/office/powerpoint/2010/main" val="298688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96245" y="274323"/>
            <a:ext cx="11412319" cy="1185551"/>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96245" y="1459872"/>
            <a:ext cx="11411113" cy="4538592"/>
          </a:xfrm>
          <a:prstGeom prst="rect">
            <a:avLst/>
          </a:prstGeom>
        </p:spPr>
        <p:txBody>
          <a:bodyPr/>
          <a:lstStyle>
            <a:lvl1pPr marL="0" indent="0">
              <a:lnSpc>
                <a:spcPct val="114000"/>
              </a:lnSpc>
              <a:spcBef>
                <a:spcPts val="540"/>
              </a:spcBef>
              <a:spcAft>
                <a:spcPts val="720"/>
              </a:spcAft>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spcAft>
                <a:spcPts val="720"/>
              </a:spcAft>
              <a:defRPr sz="3840" b="0" i="0" baseline="0">
                <a:solidFill>
                  <a:schemeClr val="accent4">
                    <a:lumMod val="10000"/>
                  </a:schemeClr>
                </a:solidFill>
                <a:latin typeface="Open Sans Light"/>
                <a:cs typeface="Open Sans Light"/>
              </a:defRPr>
            </a:lvl2pPr>
            <a:lvl3pPr marL="857182" indent="-171436">
              <a:lnSpc>
                <a:spcPct val="114000"/>
              </a:lnSpc>
              <a:spcBef>
                <a:spcPts val="540"/>
              </a:spcBef>
              <a:spcAft>
                <a:spcPts val="720"/>
              </a:spcAft>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spcAft>
                <a:spcPts val="720"/>
              </a:spcAft>
              <a:defRPr sz="3840" b="0" i="0" baseline="0">
                <a:solidFill>
                  <a:schemeClr val="accent4">
                    <a:lumMod val="10000"/>
                  </a:schemeClr>
                </a:solidFill>
                <a:latin typeface="Open Sans Light"/>
                <a:cs typeface="Open Sans Light"/>
              </a:defRPr>
            </a:lvl4pPr>
            <a:lvl5pPr marL="1542926" indent="-171436">
              <a:lnSpc>
                <a:spcPct val="114000"/>
              </a:lnSpc>
              <a:spcBef>
                <a:spcPts val="540"/>
              </a:spcBef>
              <a:spcAft>
                <a:spcPts val="720"/>
              </a:spcAft>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1022354" y="1363509"/>
            <a:ext cx="1471708" cy="96362"/>
          </a:xfrm>
          <a:prstGeom prst="rect">
            <a:avLst/>
          </a:prstGeom>
        </p:spPr>
      </p:pic>
      <p:pic>
        <p:nvPicPr>
          <p:cNvPr id="8" name="Picture 7"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2" name="Picture 11"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0" name="Picture 9"/>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705405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27333"/>
            <a:ext cx="1828800" cy="1042065"/>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996245" y="6292158"/>
            <a:ext cx="3285744" cy="335891"/>
          </a:xfrm>
          <a:prstGeom prst="rect">
            <a:avLst/>
          </a:prstGeom>
        </p:spPr>
      </p:pic>
      <p:sp>
        <p:nvSpPr>
          <p:cNvPr id="6" name="Text Placeholder 5"/>
          <p:cNvSpPr>
            <a:spLocks noGrp="1"/>
          </p:cNvSpPr>
          <p:nvPr>
            <p:ph type="body" sz="quarter" idx="10" hasCustomPrompt="1"/>
          </p:nvPr>
        </p:nvSpPr>
        <p:spPr>
          <a:xfrm>
            <a:off x="1219200" y="906843"/>
            <a:ext cx="9773920" cy="3062651"/>
          </a:xfrm>
          <a:prstGeom prst="rect">
            <a:avLst/>
          </a:prstGeom>
        </p:spPr>
        <p:txBody>
          <a:bodyPr anchor="ctr">
            <a:noAutofit/>
          </a:bodyPr>
          <a:lstStyle>
            <a:lvl1pPr marL="0" indent="0" algn="ctr">
              <a:lnSpc>
                <a:spcPct val="100000"/>
              </a:lnSpc>
              <a:buNone/>
              <a:defRPr sz="600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1039284" y="3973983"/>
            <a:ext cx="2133600" cy="139700"/>
          </a:xfrm>
          <a:prstGeom prst="rect">
            <a:avLst/>
          </a:prstGeom>
        </p:spPr>
      </p:pic>
      <p:sp>
        <p:nvSpPr>
          <p:cNvPr id="7" name="Text Placeholder 6"/>
          <p:cNvSpPr>
            <a:spLocks noGrp="1"/>
          </p:cNvSpPr>
          <p:nvPr>
            <p:ph type="body" sz="quarter" idx="11" hasCustomPrompt="1"/>
          </p:nvPr>
        </p:nvSpPr>
        <p:spPr>
          <a:xfrm>
            <a:off x="1219200" y="4436155"/>
            <a:ext cx="9865360" cy="1068706"/>
          </a:xfrm>
          <a:prstGeom prst="rect">
            <a:avLst/>
          </a:prstGeom>
        </p:spPr>
        <p:txBody>
          <a:bodyPr anchor="ctr"/>
          <a:lstStyle>
            <a:lvl1pPr marL="0" indent="0" algn="ctr">
              <a:buNone/>
              <a:defRPr sz="384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3849288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1" i="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tx1"/>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chemeClr val="tx1"/>
                </a:solidFill>
                <a:latin typeface="Open Sans Light"/>
                <a:cs typeface="Open Sans Light"/>
              </a:defRPr>
            </a:lvl3pPr>
            <a:lvl4pPr>
              <a:lnSpc>
                <a:spcPct val="114000"/>
              </a:lnSpc>
              <a:spcBef>
                <a:spcPts val="540"/>
              </a:spcBef>
              <a:defRPr sz="3840" b="0" i="0" baseline="0">
                <a:solidFill>
                  <a:schemeClr val="tx1"/>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tx1"/>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chemeClr val="accent4"/>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40131975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39485"/>
            <a:ext cx="1828800" cy="1029913"/>
          </a:xfrm>
          <a:prstGeom prst="rect">
            <a:avLst/>
          </a:prstGeom>
        </p:spPr>
      </p:pic>
      <p:sp>
        <p:nvSpPr>
          <p:cNvPr id="3" name="Text Placeholder 5"/>
          <p:cNvSpPr>
            <a:spLocks noGrp="1"/>
          </p:cNvSpPr>
          <p:nvPr>
            <p:ph type="body" sz="quarter" idx="10" hasCustomPrompt="1"/>
          </p:nvPr>
        </p:nvSpPr>
        <p:spPr>
          <a:xfrm>
            <a:off x="436882" y="201171"/>
            <a:ext cx="11371679" cy="1162340"/>
          </a:xfrm>
          <a:prstGeom prst="rect">
            <a:avLst/>
          </a:prstGeom>
        </p:spPr>
        <p:txBody>
          <a:bodyPr anchor="ctr">
            <a:noAutofit/>
          </a:bodyPr>
          <a:lstStyle>
            <a:lvl1pPr marL="0" indent="0">
              <a:lnSpc>
                <a:spcPct val="90000"/>
              </a:lnSpc>
              <a:buNone/>
              <a:defRPr sz="432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36882" y="1736726"/>
            <a:ext cx="11371679" cy="4209128"/>
          </a:xfrm>
          <a:prstGeom prst="rect">
            <a:avLst/>
          </a:prstGeom>
        </p:spPr>
        <p:txBody>
          <a:bodyPr/>
          <a:lstStyle>
            <a:lvl1pPr marL="257154" indent="-257154">
              <a:buFont typeface="Lucida Grande"/>
              <a:buChar char="&gt;"/>
              <a:defRPr sz="4320" b="0" i="0" baseline="0">
                <a:solidFill>
                  <a:schemeClr val="tx1"/>
                </a:solidFill>
                <a:latin typeface="Open Sans Light"/>
                <a:cs typeface="Open Sans Light"/>
              </a:defRPr>
            </a:lvl1pPr>
            <a:lvl2pPr>
              <a:defRPr sz="3840" b="0" i="0" baseline="0">
                <a:solidFill>
                  <a:schemeClr val="tx1"/>
                </a:solidFill>
                <a:latin typeface="Open Sans Light"/>
                <a:cs typeface="Open Sans Light"/>
              </a:defRPr>
            </a:lvl2pPr>
            <a:lvl3pPr marL="857182" indent="-171436">
              <a:buSzPct val="100000"/>
              <a:buFont typeface="Lucida Grande"/>
              <a:buChar char="&gt;"/>
              <a:defRPr sz="3840" b="0" i="0" baseline="0">
                <a:solidFill>
                  <a:schemeClr val="tx1"/>
                </a:solidFill>
                <a:latin typeface="Open Sans Light"/>
                <a:cs typeface="Open Sans Light"/>
              </a:defRPr>
            </a:lvl3pPr>
            <a:lvl4pPr>
              <a:defRPr sz="3840" b="0" i="0" baseline="0">
                <a:solidFill>
                  <a:schemeClr val="tx1"/>
                </a:solidFill>
                <a:latin typeface="Open Sans Light"/>
                <a:cs typeface="Open Sans Light"/>
              </a:defRPr>
            </a:lvl4pPr>
            <a:lvl5pPr marL="1542926" indent="-171436">
              <a:buFont typeface="Lucida Grande"/>
              <a:buChar char="&gt;"/>
              <a:defRPr sz="384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6023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accent4">
                    <a:lumMod val="10000"/>
                  </a:schemeClr>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defRPr sz="3840" b="0" i="0" baseline="0">
                <a:solidFill>
                  <a:schemeClr val="accent4">
                    <a:lumMod val="10000"/>
                  </a:schemeClr>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46134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375923" y="1736728"/>
            <a:ext cx="11341948" cy="3656656"/>
          </a:xfrm>
          <a:prstGeom prst="rect">
            <a:avLst/>
          </a:prstGeom>
        </p:spPr>
        <p:txBody>
          <a:bodyPr>
            <a:normAutofit/>
          </a:bodyPr>
          <a:lstStyle>
            <a:lvl1pPr marL="0" indent="0">
              <a:buNone/>
              <a:defRPr sz="18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1022354" y="1363509"/>
            <a:ext cx="1471708" cy="96362"/>
          </a:xfrm>
          <a:prstGeom prst="rect">
            <a:avLst/>
          </a:prstGeom>
        </p:spPr>
      </p:pic>
      <p:pic>
        <p:nvPicPr>
          <p:cNvPr id="6" name="Picture 5"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22354" y="1363509"/>
            <a:ext cx="1471708" cy="96362"/>
          </a:xfrm>
          <a:prstGeom prst="rect">
            <a:avLst/>
          </a:prstGeom>
        </p:spPr>
      </p:pic>
      <p:pic>
        <p:nvPicPr>
          <p:cNvPr id="10" name="Picture 9"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1" name="Picture 10"/>
          <p:cNvPicPr>
            <a:picLocks noChangeAspect="1"/>
          </p:cNvPicPr>
          <p:nvPr userDrawn="1"/>
        </p:nvPicPr>
        <p:blipFill>
          <a:blip r:embed="rId3"/>
          <a:stretch>
            <a:fillRect/>
          </a:stretch>
        </p:blipFill>
        <p:spPr>
          <a:xfrm>
            <a:off x="1022351" y="1363508"/>
            <a:ext cx="1471708" cy="96362"/>
          </a:xfrm>
          <a:prstGeom prst="rect">
            <a:avLst/>
          </a:prstGeom>
        </p:spPr>
      </p:pic>
      <p:pic>
        <p:nvPicPr>
          <p:cNvPr id="14" name="Picture 13"/>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587691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7" name="Picture 6"/>
          <p:cNvPicPr>
            <a:picLocks noChangeAspect="1"/>
          </p:cNvPicPr>
          <p:nvPr userDrawn="1"/>
        </p:nvPicPr>
        <p:blipFill>
          <a:blip r:embed="rId4"/>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327418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84958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0690"/>
            <a:ext cx="10515600" cy="2851786"/>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p:spPr>
        <p:style>
          <a:lnRef idx="2">
            <a:schemeClr val="accent4"/>
          </a:lnRef>
          <a:fillRef idx="1">
            <a:schemeClr val="lt1"/>
          </a:fillRef>
          <a:effectRef idx="0">
            <a:schemeClr val="accent4"/>
          </a:effectRef>
          <a:fontRef idx="none"/>
        </p:style>
        <p:txBody>
          <a:bodyPr anchor="ctr">
            <a:normAutofit/>
          </a:bodyPr>
          <a:lstStyle>
            <a:lvl1pPr>
              <a:defRPr sz="4800">
                <a:latin typeface="Encode Sans Normal Black" panose="02000000000000000000"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146"/>
            <a:ext cx="10515600" cy="1501140"/>
          </a:xfrm>
          <a:prstGeom prst="rect">
            <a:avLst/>
          </a:prstGeom>
        </p:spPr>
        <p:txBody>
          <a:bodyPr/>
          <a:lstStyle>
            <a:lvl1pPr marL="0" indent="0" algn="ctr">
              <a:buNone/>
              <a:defRPr sz="360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9699930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cture Titl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3112945"/>
          </a:xfrm>
          <a:prstGeom prst="rect">
            <a:avLst/>
          </a:prstGeom>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704003"/>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96293"/>
            <a:ext cx="3377184" cy="381478"/>
          </a:xfrm>
          <a:prstGeom prst="rect">
            <a:avLst/>
          </a:prstGeom>
        </p:spPr>
      </p:pic>
      <p:pic>
        <p:nvPicPr>
          <p:cNvPr id="8" name="Picture 7"/>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7037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Layout">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2588105"/>
          </a:xfrm>
          <a:prstGeom prst="rect">
            <a:avLst/>
          </a:prstGeom>
        </p:spPr>
        <p:txBody>
          <a:bodyPr anchor="ctr">
            <a:noAutofit/>
          </a:bodyPr>
          <a:lstStyle>
            <a:lvl1pPr marL="0" indent="0" algn="ctr">
              <a:lnSpc>
                <a:spcPct val="100000"/>
              </a:lnSpc>
              <a:buNone/>
              <a:defRPr sz="576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065570"/>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87240"/>
            <a:ext cx="3377184" cy="390531"/>
          </a:xfrm>
          <a:prstGeom prst="rect">
            <a:avLst/>
          </a:prstGeom>
        </p:spPr>
      </p:pic>
      <p:sp>
        <p:nvSpPr>
          <p:cNvPr id="8" name="Text Placeholder 2"/>
          <p:cNvSpPr>
            <a:spLocks noGrp="1"/>
          </p:cNvSpPr>
          <p:nvPr>
            <p:ph type="body" idx="1"/>
          </p:nvPr>
        </p:nvSpPr>
        <p:spPr>
          <a:xfrm>
            <a:off x="895676" y="4185624"/>
            <a:ext cx="10515600" cy="1501140"/>
          </a:xfrm>
          <a:prstGeom prst="rect">
            <a:avLst/>
          </a:prstGeom>
        </p:spPr>
        <p:txBody>
          <a:bodyPr/>
          <a:lstStyle>
            <a:lvl1pPr marL="0" indent="0" algn="ctr">
              <a:buNone/>
              <a:defRPr sz="324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pic>
        <p:nvPicPr>
          <p:cNvPr id="10" name="Picture 9"/>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06570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ags" Target="../tags/tag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0"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sp>
        <p:nvSpPr>
          <p:cNvPr id="2" name="Title Placeholder 1"/>
          <p:cNvSpPr>
            <a:spLocks noGrp="1"/>
          </p:cNvSpPr>
          <p:nvPr>
            <p:ph type="title"/>
          </p:nvPr>
        </p:nvSpPr>
        <p:spPr>
          <a:xfrm>
            <a:off x="838200" y="365760"/>
            <a:ext cx="10515600" cy="132588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9"/>
    </p:custDataLst>
    <p:extLst>
      <p:ext uri="{BB962C8B-B14F-4D97-AF65-F5344CB8AC3E}">
        <p14:creationId xmlns:p14="http://schemas.microsoft.com/office/powerpoint/2010/main" val="3423950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iming>
    <p:tnLst>
      <p:par>
        <p:cTn id="1" dur="indefinite" restart="never" nodeType="tmRoot"/>
      </p:par>
    </p:tnLst>
  </p:timing>
  <p:txStyles>
    <p:titleStyle>
      <a:lvl1pPr algn="ctr" defTabSz="342874" rtl="0" eaLnBrk="1" latinLnBrk="0" hangingPunct="1">
        <a:spcBef>
          <a:spcPct val="0"/>
        </a:spcBef>
        <a:buNone/>
        <a:defRPr sz="36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1786561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7059688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90" r:id="rId4"/>
    <p:sldLayoutId id="2147483685" r:id="rId5"/>
    <p:sldLayoutId id="2147483686" r:id="rId6"/>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5"/>
    </p:custDataLst>
    <p:extLst>
      <p:ext uri="{BB962C8B-B14F-4D97-AF65-F5344CB8AC3E}">
        <p14:creationId xmlns:p14="http://schemas.microsoft.com/office/powerpoint/2010/main" val="4130510902"/>
      </p:ext>
    </p:extLst>
  </p:cSld>
  <p:clrMap bg1="dk1" tx1="lt1" bg2="dk2" tx2="lt2" accent1="accent1" accent2="accent2" accent3="accent3" accent4="accent4" accent5="accent5" accent6="accent6" hlink="hlink" folHlink="folHlink"/>
  <p:sldLayoutIdLst>
    <p:sldLayoutId id="2147483688" r:id="rId1"/>
    <p:sldLayoutId id="2147483691" r:id="rId2"/>
    <p:sldLayoutId id="2147483689" r:id="rId3"/>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16.tmp"/><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18.tmp"/><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19.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20.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 to Regression</a:t>
            </a:r>
          </a:p>
          <a:p>
            <a:r>
              <a:rPr lang="en-US" sz="2800" dirty="0"/>
              <a:t> </a:t>
            </a:r>
            <a:r>
              <a:rPr lang="en-US" sz="2800" dirty="0" smtClean="0"/>
              <a:t>Supervised </a:t>
            </a:r>
            <a:r>
              <a:rPr lang="en-US" sz="2800" dirty="0"/>
              <a:t>machine learning algorithms</a:t>
            </a:r>
          </a:p>
        </p:txBody>
      </p:sp>
    </p:spTree>
    <p:custDataLst>
      <p:tags r:id="rId1"/>
    </p:custDataLst>
    <p:extLst>
      <p:ext uri="{BB962C8B-B14F-4D97-AF65-F5344CB8AC3E}">
        <p14:creationId xmlns:p14="http://schemas.microsoft.com/office/powerpoint/2010/main" val="389364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Modeling in R</a:t>
            </a:r>
            <a:endParaRPr lang="en-US" dirty="0"/>
          </a:p>
        </p:txBody>
      </p:sp>
      <p:sp>
        <p:nvSpPr>
          <p:cNvPr id="3" name="Text Placeholder 2"/>
          <p:cNvSpPr>
            <a:spLocks noGrp="1"/>
          </p:cNvSpPr>
          <p:nvPr>
            <p:ph type="body" sz="quarter" idx="11"/>
          </p:nvPr>
        </p:nvSpPr>
        <p:spPr>
          <a:xfrm>
            <a:off x="396246" y="1459872"/>
            <a:ext cx="6126176" cy="4538592"/>
          </a:xfrm>
        </p:spPr>
        <p:txBody>
          <a:bodyPr/>
          <a:lstStyle/>
          <a:p>
            <a:r>
              <a:rPr lang="en-US" dirty="0" smtClean="0"/>
              <a:t>If this is your plot, what do we do to show the regression line?</a:t>
            </a:r>
          </a:p>
          <a:p>
            <a:r>
              <a:rPr lang="en-US" dirty="0" smtClean="0"/>
              <a:t> </a:t>
            </a:r>
            <a:r>
              <a:rPr lang="en-US" b="1" dirty="0" err="1" smtClean="0">
                <a:latin typeface="Courier New" panose="02070309020205020404" pitchFamily="49" charset="0"/>
                <a:cs typeface="Courier New" panose="02070309020205020404" pitchFamily="49" charset="0"/>
              </a:rPr>
              <a:t>geom_smooth</a:t>
            </a:r>
            <a:r>
              <a:rPr lang="en-US" b="1" dirty="0" smtClean="0">
                <a:latin typeface="Courier New" panose="02070309020205020404" pitchFamily="49" charset="0"/>
                <a:cs typeface="Courier New" panose="02070309020205020404" pitchFamily="49" charset="0"/>
              </a:rPr>
              <a:t> 			      			(method=“lm”)</a:t>
            </a:r>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422" y="79808"/>
            <a:ext cx="5596423" cy="5640317"/>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844" y="50149"/>
            <a:ext cx="5669579" cy="5654948"/>
          </a:xfrm>
          <a:prstGeom prst="rect">
            <a:avLst/>
          </a:prstGeom>
        </p:spPr>
      </p:pic>
      <p:sp>
        <p:nvSpPr>
          <p:cNvPr id="6" name="TextBox 5"/>
          <p:cNvSpPr txBox="1"/>
          <p:nvPr/>
        </p:nvSpPr>
        <p:spPr>
          <a:xfrm>
            <a:off x="1062290" y="5734756"/>
            <a:ext cx="7833353" cy="830997"/>
          </a:xfrm>
          <a:prstGeom prst="rect">
            <a:avLst/>
          </a:prstGeom>
          <a:noFill/>
        </p:spPr>
        <p:txBody>
          <a:bodyPr wrap="square" rtlCol="0">
            <a:spAutoFit/>
          </a:bodyPr>
          <a:lstStyle/>
          <a:p>
            <a:r>
              <a:rPr lang="en-US" sz="4800" dirty="0" smtClean="0"/>
              <a:t>What is the grey section?</a:t>
            </a:r>
            <a:endParaRPr lang="en-US" sz="4800" dirty="0"/>
          </a:p>
        </p:txBody>
      </p:sp>
      <p:sp>
        <p:nvSpPr>
          <p:cNvPr id="7" name="Rectangle 6"/>
          <p:cNvSpPr/>
          <p:nvPr/>
        </p:nvSpPr>
        <p:spPr>
          <a:xfrm>
            <a:off x="959556" y="5644444"/>
            <a:ext cx="7936087" cy="104986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8551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Modeling in R</a:t>
            </a:r>
            <a:endParaRPr lang="en-US" dirty="0"/>
          </a:p>
        </p:txBody>
      </p:sp>
      <p:sp>
        <p:nvSpPr>
          <p:cNvPr id="3" name="Text Placeholder 2"/>
          <p:cNvSpPr>
            <a:spLocks noGrp="1"/>
          </p:cNvSpPr>
          <p:nvPr>
            <p:ph type="body" sz="quarter" idx="11"/>
          </p:nvPr>
        </p:nvSpPr>
        <p:spPr/>
        <p:txBody>
          <a:bodyPr/>
          <a:lstStyle/>
          <a:p>
            <a:r>
              <a:rPr lang="en-US" dirty="0" smtClean="0"/>
              <a:t>~ symbol means “modeled by”</a:t>
            </a:r>
          </a:p>
          <a:p>
            <a:r>
              <a:rPr lang="en-US" sz="4400" dirty="0">
                <a:solidFill>
                  <a:schemeClr val="tx1"/>
                </a:solidFill>
              </a:rPr>
              <a:t>dependent variable ~ independent variables  </a:t>
            </a:r>
            <a:endParaRPr lang="en-US" sz="4400" dirty="0" smtClean="0">
              <a:solidFill>
                <a:schemeClr val="tx1"/>
              </a:solidFill>
            </a:endParaRPr>
          </a:p>
          <a:p>
            <a:r>
              <a:rPr lang="en-US" sz="4400" dirty="0" smtClean="0">
                <a:solidFill>
                  <a:schemeClr val="tx1"/>
                </a:solidFill>
              </a:rPr>
              <a:t>or </a:t>
            </a:r>
            <a:r>
              <a:rPr lang="en-US" sz="4400" dirty="0">
                <a:solidFill>
                  <a:schemeClr val="tx1"/>
                </a:solidFill>
              </a:rPr>
              <a:t>label ~ features  </a:t>
            </a:r>
            <a:endParaRPr lang="en-US" sz="4400" dirty="0" smtClean="0">
              <a:solidFill>
                <a:schemeClr val="tx1"/>
              </a:solidFill>
            </a:endParaRPr>
          </a:p>
          <a:p>
            <a:pPr lvl="1"/>
            <a:r>
              <a:rPr lang="en-US" sz="3920" dirty="0" smtClean="0">
                <a:solidFill>
                  <a:schemeClr val="tx1"/>
                </a:solidFill>
              </a:rPr>
              <a:t>read </a:t>
            </a:r>
            <a:r>
              <a:rPr lang="en-US" sz="3920" dirty="0">
                <a:solidFill>
                  <a:schemeClr val="tx1"/>
                </a:solidFill>
              </a:rPr>
              <a:t>as: label is modeled by the features</a:t>
            </a:r>
            <a:endParaRPr lang="en-US" dirty="0"/>
          </a:p>
        </p:txBody>
      </p:sp>
    </p:spTree>
    <p:custDataLst>
      <p:tags r:id="rId1"/>
    </p:custDataLst>
    <p:extLst>
      <p:ext uri="{BB962C8B-B14F-4D97-AF65-F5344CB8AC3E}">
        <p14:creationId xmlns:p14="http://schemas.microsoft.com/office/powerpoint/2010/main" val="2840180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a:t>
            </a:r>
            <a:r>
              <a:rPr lang="en-US" dirty="0" smtClean="0"/>
              <a:t>Computing a model: y ~ x</a:t>
            </a:r>
            <a:endParaRPr lang="en-US" dirty="0"/>
          </a:p>
        </p:txBody>
      </p:sp>
      <p:sp>
        <p:nvSpPr>
          <p:cNvPr id="5" name="Text Placeholder 4"/>
          <p:cNvSpPr>
            <a:spLocks noGrp="1"/>
          </p:cNvSpPr>
          <p:nvPr>
            <p:ph type="body" sz="quarter" idx="11"/>
          </p:nvPr>
        </p:nvSpPr>
        <p:spPr>
          <a:xfrm>
            <a:off x="396245" y="1459872"/>
            <a:ext cx="11412319" cy="5398128"/>
          </a:xfrm>
          <a:solidFill>
            <a:schemeClr val="accent3"/>
          </a:solidFill>
        </p:spPr>
        <p:txBody>
          <a:bodyPr/>
          <a:lstStyle/>
          <a:p>
            <a:r>
              <a:rPr lang="en-US" sz="4400" dirty="0" smtClean="0"/>
              <a:t>The lm function computes </a:t>
            </a:r>
            <a:r>
              <a:rPr lang="en-US" sz="4400" dirty="0"/>
              <a:t>a linear regression model using the model formula as the first argument. </a:t>
            </a:r>
            <a:endParaRPr lang="en-US" sz="4400" dirty="0" smtClean="0"/>
          </a:p>
          <a:p>
            <a:pPr lvl="1"/>
            <a:r>
              <a:rPr lang="en-US" sz="3920" dirty="0" smtClean="0"/>
              <a:t>The</a:t>
            </a:r>
            <a:r>
              <a:rPr lang="en-US" sz="3920" dirty="0"/>
              <a:t> </a:t>
            </a:r>
            <a:r>
              <a:rPr lang="en-US" dirty="0"/>
              <a:t>lm</a:t>
            </a:r>
            <a:r>
              <a:rPr lang="en-US" sz="3920" dirty="0"/>
              <a:t> function creates an </a:t>
            </a:r>
            <a:r>
              <a:rPr lang="en-US" sz="3920" b="1" dirty="0"/>
              <a:t>R model object</a:t>
            </a:r>
            <a:r>
              <a:rPr lang="en-US" sz="3920" dirty="0"/>
              <a:t> for a linear regression model</a:t>
            </a:r>
            <a:r>
              <a:rPr lang="en-US" sz="3920" dirty="0" smtClean="0"/>
              <a:t>.</a:t>
            </a:r>
          </a:p>
          <a:p>
            <a:r>
              <a:rPr lang="en-US" b="1" dirty="0">
                <a:latin typeface="Courier New" panose="02070309020205020404" pitchFamily="49" charset="0"/>
                <a:cs typeface="Courier New" panose="02070309020205020404" pitchFamily="49" charset="0"/>
              </a:rPr>
              <a:t>mod = lm(y ~ x, data = </a:t>
            </a:r>
            <a:r>
              <a:rPr lang="en-US" b="1" dirty="0" err="1">
                <a:latin typeface="Courier New" panose="02070309020205020404" pitchFamily="49" charset="0"/>
                <a:cs typeface="Courier New" panose="02070309020205020404" pitchFamily="49" charset="0"/>
              </a:rPr>
              <a:t>reg.data</a:t>
            </a:r>
            <a:r>
              <a:rPr lang="en-US" b="1"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3237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Scoring the model with predict</a:t>
            </a:r>
            <a:endParaRPr lang="en-US" dirty="0"/>
          </a:p>
        </p:txBody>
      </p:sp>
      <p:sp>
        <p:nvSpPr>
          <p:cNvPr id="3" name="Text Placeholder 2"/>
          <p:cNvSpPr>
            <a:spLocks noGrp="1"/>
          </p:cNvSpPr>
          <p:nvPr>
            <p:ph type="body" sz="quarter" idx="11"/>
          </p:nvPr>
        </p:nvSpPr>
        <p:spPr/>
        <p:txBody>
          <a:bodyPr/>
          <a:lstStyle/>
          <a:p>
            <a:r>
              <a:rPr lang="en-US" sz="4400" dirty="0"/>
              <a:t>compute the </a:t>
            </a:r>
            <a:r>
              <a:rPr lang="en-US" sz="4400" b="1" dirty="0"/>
              <a:t>scores</a:t>
            </a:r>
            <a:r>
              <a:rPr lang="en-US" sz="4400" dirty="0"/>
              <a:t> or </a:t>
            </a:r>
            <a:r>
              <a:rPr lang="en-US" sz="4400" b="1" dirty="0"/>
              <a:t>predicted values</a:t>
            </a:r>
            <a:r>
              <a:rPr lang="en-US" sz="4400" dirty="0"/>
              <a:t> </a:t>
            </a:r>
            <a:r>
              <a:rPr lang="en-US" sz="4400" dirty="0" smtClean="0"/>
              <a:t>(of </a:t>
            </a:r>
            <a:r>
              <a:rPr lang="en-US" sz="4400" i="1" dirty="0" smtClean="0"/>
              <a:t>y</a:t>
            </a:r>
            <a:r>
              <a:rPr lang="en-US" sz="4400" dirty="0" smtClean="0"/>
              <a:t>) using </a:t>
            </a:r>
            <a:r>
              <a:rPr lang="en-US" sz="4400" dirty="0"/>
              <a:t>the </a:t>
            </a:r>
            <a:r>
              <a:rPr lang="en-US" dirty="0">
                <a:solidFill>
                  <a:schemeClr val="accent1"/>
                </a:solidFill>
              </a:rPr>
              <a:t>predict</a:t>
            </a:r>
            <a:r>
              <a:rPr lang="en-US" sz="4400" dirty="0">
                <a:solidFill>
                  <a:schemeClr val="accent1"/>
                </a:solidFill>
              </a:rPr>
              <a:t> </a:t>
            </a:r>
            <a:r>
              <a:rPr lang="en-US" sz="4400" dirty="0" smtClean="0">
                <a:solidFill>
                  <a:schemeClr val="accent1"/>
                </a:solidFill>
              </a:rPr>
              <a:t>method</a:t>
            </a:r>
          </a:p>
          <a:p>
            <a:pPr lvl="1"/>
            <a:r>
              <a:rPr lang="en-US" sz="3920" dirty="0" smtClean="0"/>
              <a:t>Method = function that uses the attributes of an object</a:t>
            </a:r>
          </a:p>
          <a:p>
            <a:r>
              <a:rPr lang="en-US" sz="4000" b="1" dirty="0" err="1">
                <a:latin typeface="Courier New" panose="02070309020205020404" pitchFamily="49" charset="0"/>
                <a:cs typeface="Courier New" panose="02070309020205020404" pitchFamily="49" charset="0"/>
              </a:rPr>
              <a:t>reg.data$score</a:t>
            </a:r>
            <a:r>
              <a:rPr lang="en-US" sz="4000" b="1" dirty="0">
                <a:latin typeface="Courier New" panose="02070309020205020404" pitchFamily="49" charset="0"/>
                <a:cs typeface="Courier New" panose="02070309020205020404" pitchFamily="49" charset="0"/>
              </a:rPr>
              <a:t> &lt;- predict(mod, data = </a:t>
            </a:r>
            <a:r>
              <a:rPr lang="en-US" sz="4000" b="1" dirty="0" err="1">
                <a:latin typeface="Courier New" panose="02070309020205020404" pitchFamily="49" charset="0"/>
                <a:cs typeface="Courier New" panose="02070309020205020404" pitchFamily="49" charset="0"/>
              </a:rPr>
              <a:t>reg.data</a:t>
            </a:r>
            <a:r>
              <a:rPr lang="en-US" sz="4000" b="1" dirty="0">
                <a:latin typeface="Courier New" panose="02070309020205020404" pitchFamily="49" charset="0"/>
                <a:cs typeface="Courier New" panose="02070309020205020404" pitchFamily="49" charset="0"/>
              </a:rPr>
              <a:t>)</a:t>
            </a:r>
            <a:endParaRPr lang="en-US" sz="4000" b="1" dirty="0" smtClean="0">
              <a:latin typeface="Courier New" panose="02070309020205020404" pitchFamily="49" charset="0"/>
              <a:cs typeface="Courier New" panose="02070309020205020404" pitchFamily="49" charset="0"/>
            </a:endParaRPr>
          </a:p>
          <a:p>
            <a:endParaRPr lang="en-US" dirty="0"/>
          </a:p>
        </p:txBody>
      </p:sp>
      <p:sp>
        <p:nvSpPr>
          <p:cNvPr id="4" name="Rectangle 1"/>
          <p:cNvSpPr>
            <a:spLocks noChangeArrowheads="1"/>
          </p:cNvSpPr>
          <p:nvPr/>
        </p:nvSpPr>
        <p:spPr bwMode="auto">
          <a:xfrm>
            <a:off x="4018844" y="5432526"/>
            <a:ext cx="8173157" cy="156966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mn-lt"/>
                <a:cs typeface="Courier New" panose="02070309020205020404" pitchFamily="49" charset="0"/>
              </a:rPr>
              <a:t>predict</a:t>
            </a:r>
            <a:r>
              <a:rPr kumimoji="0" lang="en-US" altLang="en-US" sz="3200" b="0" i="0" u="none" strike="noStrike" cap="none" normalizeH="0" baseline="0" dirty="0" smtClean="0">
                <a:ln>
                  <a:noFill/>
                </a:ln>
                <a:solidFill>
                  <a:srgbClr val="000000"/>
                </a:solidFill>
                <a:effectLst/>
                <a:latin typeface="+mn-lt"/>
              </a:rPr>
              <a:t> is a generic function for predictions from the results of various model fitting functions.</a:t>
            </a:r>
            <a:r>
              <a:rPr kumimoji="0" lang="en-US" altLang="en-US" sz="2400" b="0" i="0" u="none" strike="noStrike" cap="none" normalizeH="0" baseline="0" dirty="0" smtClean="0">
                <a:ln>
                  <a:noFill/>
                </a:ln>
                <a:solidFill>
                  <a:schemeClr val="tx1"/>
                </a:solidFill>
                <a:effectLst/>
                <a:latin typeface="+mn-lt"/>
              </a:rPr>
              <a:t> </a:t>
            </a:r>
            <a:endParaRPr kumimoji="0" lang="en-US" altLang="en-US" sz="6000" b="0" i="0" u="none" strike="noStrike" cap="none" normalizeH="0" baseline="0" dirty="0" smtClean="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727353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Examining Regression results</a:t>
            </a:r>
            <a:endParaRPr lang="en-US" dirty="0"/>
          </a:p>
        </p:txBody>
      </p:sp>
      <p:sp>
        <p:nvSpPr>
          <p:cNvPr id="3" name="Text Placeholder 2"/>
          <p:cNvSpPr>
            <a:spLocks noGrp="1"/>
          </p:cNvSpPr>
          <p:nvPr>
            <p:ph type="body" sz="quarter" idx="11"/>
          </p:nvPr>
        </p:nvSpPr>
        <p:spPr>
          <a:xfrm>
            <a:off x="124178" y="1459872"/>
            <a:ext cx="6592712" cy="4538592"/>
          </a:xfrm>
        </p:spPr>
        <p:txBody>
          <a:bodyPr/>
          <a:lstStyle/>
          <a:p>
            <a:r>
              <a:rPr lang="en-US" dirty="0" smtClean="0"/>
              <a:t>The blue line represents the predicted values:</a:t>
            </a:r>
          </a:p>
          <a:p>
            <a:pPr lvl="1"/>
            <a:r>
              <a:rPr lang="en-US" dirty="0"/>
              <a:t> y</a:t>
            </a:r>
            <a:r>
              <a:rPr lang="en-US" dirty="0" smtClean="0"/>
              <a:t> = mx + b</a:t>
            </a:r>
          </a:p>
          <a:p>
            <a:pPr lvl="1"/>
            <a:r>
              <a:rPr lang="en-US" dirty="0" smtClean="0"/>
              <a:t>for new points (x, score)</a:t>
            </a:r>
          </a:p>
          <a:p>
            <a:pPr lvl="1"/>
            <a:r>
              <a:rPr lang="en-US" dirty="0" smtClean="0"/>
              <a:t>model coefficients -m &amp; b</a:t>
            </a:r>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052" y="1144527"/>
            <a:ext cx="5654948" cy="5713473"/>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828" y="5681482"/>
            <a:ext cx="4559673" cy="945095"/>
          </a:xfrm>
          <a:prstGeom prst="rect">
            <a:avLst/>
          </a:prstGeom>
        </p:spPr>
      </p:pic>
    </p:spTree>
    <p:custDataLst>
      <p:tags r:id="rId1"/>
    </p:custDataLst>
    <p:extLst>
      <p:ext uri="{BB962C8B-B14F-4D97-AF65-F5344CB8AC3E}">
        <p14:creationId xmlns:p14="http://schemas.microsoft.com/office/powerpoint/2010/main" val="3860377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Visualizing Regression results</a:t>
            </a:r>
            <a:endParaRPr lang="en-US" dirty="0"/>
          </a:p>
        </p:txBody>
      </p:sp>
      <p:sp>
        <p:nvSpPr>
          <p:cNvPr id="3" name="Text Placeholder 2"/>
          <p:cNvSpPr>
            <a:spLocks noGrp="1"/>
          </p:cNvSpPr>
          <p:nvPr>
            <p:ph type="body" sz="quarter" idx="11"/>
          </p:nvPr>
        </p:nvSpPr>
        <p:spPr>
          <a:xfrm>
            <a:off x="396245" y="1301827"/>
            <a:ext cx="11411113" cy="5257017"/>
          </a:xfrm>
        </p:spPr>
        <p:txBody>
          <a:bodyPr/>
          <a:lstStyle/>
          <a:p>
            <a:r>
              <a:rPr lang="en-US" dirty="0" smtClean="0"/>
              <a:t>Compute the </a:t>
            </a:r>
            <a:r>
              <a:rPr lang="en-US" b="1" dirty="0" smtClean="0"/>
              <a:t>residuals</a:t>
            </a:r>
            <a:r>
              <a:rPr lang="en-US" dirty="0" smtClean="0"/>
              <a:t> or errors for the model.</a:t>
            </a:r>
          </a:p>
          <a:p>
            <a:pPr lvl="1"/>
            <a:r>
              <a:rPr lang="en-US" dirty="0" smtClean="0"/>
              <a:t>Difference between predicted and actual</a:t>
            </a:r>
          </a:p>
          <a:p>
            <a:r>
              <a:rPr lang="en-US" sz="4000" b="1" dirty="0" err="1">
                <a:latin typeface="Courier New" panose="02070309020205020404" pitchFamily="49" charset="0"/>
                <a:cs typeface="Courier New" panose="02070309020205020404" pitchFamily="49" charset="0"/>
              </a:rPr>
              <a:t>reg.data$resids</a:t>
            </a:r>
            <a:r>
              <a:rPr lang="en-US" sz="4000" b="1" dirty="0">
                <a:latin typeface="Courier New" panose="02070309020205020404" pitchFamily="49" charset="0"/>
                <a:cs typeface="Courier New" panose="02070309020205020404" pitchFamily="49" charset="0"/>
              </a:rPr>
              <a:t> &lt;- </a:t>
            </a:r>
            <a:r>
              <a:rPr lang="en-US" sz="4000" b="1" dirty="0" err="1">
                <a:latin typeface="Courier New" panose="02070309020205020404" pitchFamily="49" charset="0"/>
                <a:cs typeface="Courier New" panose="02070309020205020404" pitchFamily="49" charset="0"/>
              </a:rPr>
              <a:t>reg.data$y</a:t>
            </a:r>
            <a:r>
              <a:rPr lang="en-US" sz="4000" b="1" dirty="0">
                <a:latin typeface="Courier New" panose="02070309020205020404" pitchFamily="49" charset="0"/>
                <a:cs typeface="Courier New" panose="02070309020205020404" pitchFamily="49" charset="0"/>
              </a:rPr>
              <a:t> - </a:t>
            </a:r>
            <a:r>
              <a:rPr lang="en-US" sz="4000" b="1" dirty="0" err="1">
                <a:latin typeface="Courier New" panose="02070309020205020404" pitchFamily="49" charset="0"/>
                <a:cs typeface="Courier New" panose="02070309020205020404" pitchFamily="49" charset="0"/>
              </a:rPr>
              <a:t>reg.data$score</a:t>
            </a:r>
            <a:endParaRPr lang="en-US" sz="4000" b="1" dirty="0">
              <a:latin typeface="Courier New" panose="02070309020205020404" pitchFamily="49" charset="0"/>
              <a:cs typeface="Courier New" panose="02070309020205020404" pitchFamily="49" charset="0"/>
            </a:endParaRPr>
          </a:p>
          <a:p>
            <a:r>
              <a:rPr lang="en-US" dirty="0" smtClean="0"/>
              <a:t>The differences vary greatly.</a:t>
            </a:r>
          </a:p>
          <a:p>
            <a:pPr lvl="1"/>
            <a:r>
              <a:rPr lang="en-US" dirty="0" smtClean="0"/>
              <a:t>Is this good or bad?</a:t>
            </a:r>
            <a:endParaRPr lang="en-US" dirty="0"/>
          </a:p>
        </p:txBody>
      </p:sp>
    </p:spTree>
    <p:custDataLst>
      <p:tags r:id="rId1"/>
    </p:custDataLst>
    <p:extLst>
      <p:ext uri="{BB962C8B-B14F-4D97-AF65-F5344CB8AC3E}">
        <p14:creationId xmlns:p14="http://schemas.microsoft.com/office/powerpoint/2010/main" val="283260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Normal distribution of residuals</a:t>
            </a:r>
            <a:endParaRPr lang="en-US" dirty="0"/>
          </a:p>
        </p:txBody>
      </p:sp>
      <p:sp>
        <p:nvSpPr>
          <p:cNvPr id="3" name="Text Placeholder 2"/>
          <p:cNvSpPr>
            <a:spLocks noGrp="1"/>
          </p:cNvSpPr>
          <p:nvPr>
            <p:ph type="body" sz="quarter" idx="11"/>
          </p:nvPr>
        </p:nvSpPr>
        <p:spPr/>
        <p:txBody>
          <a:bodyPr/>
          <a:lstStyle/>
          <a:p>
            <a:r>
              <a:rPr lang="en-US" dirty="0" smtClean="0"/>
              <a:t>Plot a histogram and a quantile-quantile graph</a:t>
            </a:r>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8486" y="2271127"/>
            <a:ext cx="7966673" cy="4586873"/>
          </a:xfrm>
          <a:prstGeom prst="rect">
            <a:avLst/>
          </a:prstGeom>
        </p:spPr>
      </p:pic>
      <p:sp>
        <p:nvSpPr>
          <p:cNvPr id="5" name="Rectangle 4"/>
          <p:cNvSpPr/>
          <p:nvPr/>
        </p:nvSpPr>
        <p:spPr>
          <a:xfrm>
            <a:off x="126543" y="3902843"/>
            <a:ext cx="2131645" cy="1323439"/>
          </a:xfrm>
          <a:prstGeom prst="rect">
            <a:avLst/>
          </a:prstGeom>
        </p:spPr>
        <p:txBody>
          <a:bodyPr wrap="square">
            <a:spAutoFit/>
          </a:bodyPr>
          <a:lstStyle/>
          <a:p>
            <a:r>
              <a:rPr lang="en-US" sz="2000" dirty="0"/>
              <a:t>residuals are approximately Normally distributed</a:t>
            </a:r>
          </a:p>
        </p:txBody>
      </p:sp>
      <p:sp>
        <p:nvSpPr>
          <p:cNvPr id="6" name="Rectangle 5"/>
          <p:cNvSpPr/>
          <p:nvPr/>
        </p:nvSpPr>
        <p:spPr>
          <a:xfrm>
            <a:off x="9850121" y="4210620"/>
            <a:ext cx="2341879" cy="707886"/>
          </a:xfrm>
          <a:prstGeom prst="rect">
            <a:avLst/>
          </a:prstGeom>
        </p:spPr>
        <p:txBody>
          <a:bodyPr wrap="square">
            <a:spAutoFit/>
          </a:bodyPr>
          <a:lstStyle/>
          <a:p>
            <a:r>
              <a:rPr lang="en-US" sz="2000" dirty="0"/>
              <a:t>points </a:t>
            </a:r>
            <a:r>
              <a:rPr lang="en-US" sz="2000" dirty="0" smtClean="0"/>
              <a:t> fall </a:t>
            </a:r>
            <a:r>
              <a:rPr lang="en-US" sz="2000" dirty="0"/>
              <a:t>close to a straight </a:t>
            </a:r>
            <a:r>
              <a:rPr lang="en-US" sz="2000" dirty="0" smtClean="0"/>
              <a:t>line</a:t>
            </a:r>
            <a:endParaRPr lang="en-US" sz="2000" dirty="0"/>
          </a:p>
        </p:txBody>
      </p:sp>
    </p:spTree>
    <p:custDataLst>
      <p:tags r:id="rId1"/>
    </p:custDataLst>
    <p:extLst>
      <p:ext uri="{BB962C8B-B14F-4D97-AF65-F5344CB8AC3E}">
        <p14:creationId xmlns:p14="http://schemas.microsoft.com/office/powerpoint/2010/main" val="3156723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Diagnostic Check of residuals</a:t>
            </a:r>
            <a:endParaRPr lang="en-US" dirty="0"/>
          </a:p>
        </p:txBody>
      </p:sp>
      <p:sp>
        <p:nvSpPr>
          <p:cNvPr id="3" name="Text Placeholder 2"/>
          <p:cNvSpPr>
            <a:spLocks noGrp="1"/>
          </p:cNvSpPr>
          <p:nvPr>
            <p:ph type="body" sz="quarter" idx="11"/>
          </p:nvPr>
        </p:nvSpPr>
        <p:spPr/>
        <p:txBody>
          <a:bodyPr/>
          <a:lstStyle/>
          <a:p>
            <a:r>
              <a:rPr lang="en-US" dirty="0" smtClean="0"/>
              <a:t>Homoscedastic = distribution of residuals is constant with fitted values.</a:t>
            </a:r>
          </a:p>
          <a:p>
            <a:pPr lvl="1"/>
            <a:r>
              <a:rPr lang="en-US" dirty="0" smtClean="0"/>
              <a:t>Regression model is a good fit</a:t>
            </a:r>
          </a:p>
          <a:p>
            <a:r>
              <a:rPr lang="en-US" dirty="0" smtClean="0"/>
              <a:t>Heteroscedastic = structure in the residuals plotted against fitted values.</a:t>
            </a:r>
          </a:p>
          <a:p>
            <a:pPr lvl="1"/>
            <a:r>
              <a:rPr lang="en-US" dirty="0" smtClean="0"/>
              <a:t>Model is not a good fit.</a:t>
            </a:r>
            <a:endParaRPr lang="en-US" dirty="0"/>
          </a:p>
        </p:txBody>
      </p:sp>
    </p:spTree>
    <p:custDataLst>
      <p:tags r:id="rId1"/>
    </p:custDataLst>
    <p:extLst>
      <p:ext uri="{BB962C8B-B14F-4D97-AF65-F5344CB8AC3E}">
        <p14:creationId xmlns:p14="http://schemas.microsoft.com/office/powerpoint/2010/main" val="1808412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Nonlinear regression: loess</a:t>
            </a:r>
            <a:endParaRPr lang="en-US" dirty="0"/>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42" y="1691548"/>
            <a:ext cx="9684891" cy="4822141"/>
          </a:xfrm>
          <a:prstGeom prst="rect">
            <a:avLst/>
          </a:prstGeom>
        </p:spPr>
      </p:pic>
      <p:sp>
        <p:nvSpPr>
          <p:cNvPr id="4" name="Rectangle 3"/>
          <p:cNvSpPr/>
          <p:nvPr/>
        </p:nvSpPr>
        <p:spPr>
          <a:xfrm>
            <a:off x="9561690" y="3194677"/>
            <a:ext cx="2483554" cy="1815882"/>
          </a:xfrm>
          <a:prstGeom prst="rect">
            <a:avLst/>
          </a:prstGeom>
        </p:spPr>
        <p:txBody>
          <a:bodyPr wrap="square">
            <a:spAutoFit/>
          </a:bodyPr>
          <a:lstStyle/>
          <a:p>
            <a:r>
              <a:rPr lang="en-US" sz="2800" dirty="0"/>
              <a:t>the loess line is close to 0 and nearly straight</a:t>
            </a:r>
          </a:p>
        </p:txBody>
      </p:sp>
    </p:spTree>
    <p:custDataLst>
      <p:tags r:id="rId1"/>
    </p:custDataLst>
    <p:extLst>
      <p:ext uri="{BB962C8B-B14F-4D97-AF65-F5344CB8AC3E}">
        <p14:creationId xmlns:p14="http://schemas.microsoft.com/office/powerpoint/2010/main" val="3584112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Regression model statistics</a:t>
            </a:r>
            <a:endParaRPr lang="en-US" dirty="0"/>
          </a:p>
        </p:txBody>
      </p:sp>
      <p:sp>
        <p:nvSpPr>
          <p:cNvPr id="3" name="Text Placeholder 2"/>
          <p:cNvSpPr>
            <a:spLocks noGrp="1"/>
          </p:cNvSpPr>
          <p:nvPr>
            <p:ph type="body" sz="quarter" idx="11"/>
          </p:nvPr>
        </p:nvSpPr>
        <p:spPr>
          <a:xfrm>
            <a:off x="396245" y="1459872"/>
            <a:ext cx="11411113" cy="5398128"/>
          </a:xfrm>
        </p:spPr>
        <p:txBody>
          <a:bodyPr>
            <a:normAutofit fontScale="92500" lnSpcReduction="10000"/>
          </a:bodyPr>
          <a:lstStyle/>
          <a:p>
            <a:pPr marL="571500" indent="-571500">
              <a:buFont typeface="Arial" panose="020B0604020202020204" pitchFamily="34" charset="0"/>
              <a:buChar char="•"/>
            </a:pPr>
            <a:r>
              <a:rPr lang="en-US" dirty="0"/>
              <a:t>Summary statistics  </a:t>
            </a:r>
            <a:r>
              <a:rPr lang="en-US" dirty="0" smtClean="0"/>
              <a:t>					</a:t>
            </a:r>
            <a:r>
              <a:rPr lang="en-US" b="1" dirty="0" smtClean="0">
                <a:latin typeface="Courier New" panose="02070309020205020404" pitchFamily="49" charset="0"/>
                <a:cs typeface="Courier New" panose="02070309020205020404" pitchFamily="49" charset="0"/>
              </a:rPr>
              <a:t>summary(mod</a:t>
            </a:r>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pPr marL="571500" indent="-571500">
              <a:buFont typeface="Arial" panose="020B0604020202020204" pitchFamily="34" charset="0"/>
              <a:buChar char="•"/>
            </a:pPr>
            <a:r>
              <a:rPr lang="en-US" dirty="0" smtClean="0"/>
              <a:t>95% </a:t>
            </a:r>
            <a:r>
              <a:rPr lang="en-US" dirty="0"/>
              <a:t>Confidence interval  </a:t>
            </a:r>
            <a:r>
              <a:rPr lang="en-US" dirty="0" smtClean="0"/>
              <a:t>	</a:t>
            </a:r>
            <a:r>
              <a:rPr lang="en-US" b="1" dirty="0" err="1" smtClean="0">
                <a:latin typeface="Courier New" panose="02070309020205020404" pitchFamily="49" charset="0"/>
                <a:cs typeface="Courier New" panose="02070309020205020404" pitchFamily="49" charset="0"/>
              </a:rPr>
              <a:t>confint</a:t>
            </a:r>
            <a:r>
              <a:rPr lang="en-US" b="1" dirty="0" smtClean="0">
                <a:latin typeface="Courier New" panose="02070309020205020404" pitchFamily="49" charset="0"/>
                <a:cs typeface="Courier New" panose="02070309020205020404" pitchFamily="49" charset="0"/>
              </a:rPr>
              <a:t>(mod</a:t>
            </a:r>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r>
              <a:rPr lang="en-US" dirty="0" smtClean="0">
                <a:solidFill>
                  <a:schemeClr val="accent1"/>
                </a:solidFill>
              </a:rPr>
              <a:t>Is the model </a:t>
            </a:r>
            <a:r>
              <a:rPr lang="en-US" dirty="0" err="1" smtClean="0">
                <a:solidFill>
                  <a:schemeClr val="accent1"/>
                </a:solidFill>
              </a:rPr>
              <a:t>overfit</a:t>
            </a:r>
            <a:r>
              <a:rPr lang="en-US" dirty="0" smtClean="0">
                <a:solidFill>
                  <a:schemeClr val="accent1"/>
                </a:solidFill>
              </a:rPr>
              <a:t>? Yes, if</a:t>
            </a:r>
          </a:p>
          <a:p>
            <a:r>
              <a:rPr lang="en-US" dirty="0" smtClean="0"/>
              <a:t>Model coefficients = not significant</a:t>
            </a:r>
          </a:p>
          <a:p>
            <a:pPr lvl="1"/>
            <a:r>
              <a:rPr lang="en-US" dirty="0" smtClean="0"/>
              <a:t>Standard error &gt; coefficient</a:t>
            </a:r>
          </a:p>
          <a:p>
            <a:pPr lvl="1"/>
            <a:r>
              <a:rPr lang="en-US" dirty="0" smtClean="0"/>
              <a:t>Small t-value, large p-value</a:t>
            </a:r>
          </a:p>
          <a:p>
            <a:pPr lvl="1"/>
            <a:r>
              <a:rPr lang="en-US" dirty="0" smtClean="0"/>
              <a:t>Confidence interval includes 0</a:t>
            </a:r>
          </a:p>
        </p:txBody>
      </p:sp>
      <p:sp>
        <p:nvSpPr>
          <p:cNvPr id="4" name="5-Point Star 3"/>
          <p:cNvSpPr/>
          <p:nvPr/>
        </p:nvSpPr>
        <p:spPr>
          <a:xfrm>
            <a:off x="11356622" y="180622"/>
            <a:ext cx="835378" cy="74506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72712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Recall </a:t>
            </a:r>
            <a:r>
              <a:rPr lang="en-US" dirty="0" smtClean="0"/>
              <a:t>Regression Models</a:t>
            </a:r>
            <a:endParaRPr lang="en-US" dirty="0"/>
          </a:p>
        </p:txBody>
      </p:sp>
      <p:sp>
        <p:nvSpPr>
          <p:cNvPr id="3" name="Text Placeholder 2"/>
          <p:cNvSpPr>
            <a:spLocks noGrp="1"/>
          </p:cNvSpPr>
          <p:nvPr>
            <p:ph type="body" sz="quarter" idx="11"/>
          </p:nvPr>
        </p:nvSpPr>
        <p:spPr>
          <a:xfrm>
            <a:off x="365765" y="2141839"/>
            <a:ext cx="6497879" cy="3618881"/>
          </a:xfrm>
        </p:spPr>
        <p:txBody>
          <a:bodyPr/>
          <a:lstStyle/>
          <a:p>
            <a:r>
              <a:rPr lang="en-US" dirty="0"/>
              <a:t>Regression models can be linear or nonlinear.</a:t>
            </a:r>
          </a:p>
          <a:p>
            <a:endParaRPr lang="en-US" dirty="0"/>
          </a:p>
        </p:txBody>
      </p:sp>
      <p:sp>
        <p:nvSpPr>
          <p:cNvPr id="4" name="Text Placeholder 3"/>
          <p:cNvSpPr>
            <a:spLocks noGrp="1"/>
          </p:cNvSpPr>
          <p:nvPr>
            <p:ph type="body" sz="quarter" idx="12"/>
          </p:nvPr>
        </p:nvSpPr>
        <p:spPr/>
        <p:txBody>
          <a:bodyPr/>
          <a:lstStyle/>
          <a:p>
            <a:r>
              <a:rPr lang="en-US" dirty="0"/>
              <a:t>used to </a:t>
            </a:r>
            <a:r>
              <a:rPr lang="en-US" b="1" dirty="0"/>
              <a:t>predict a numerical value</a:t>
            </a:r>
            <a:r>
              <a:rPr lang="en-US" dirty="0"/>
              <a:t> or </a:t>
            </a:r>
            <a:r>
              <a:rPr lang="en-US" b="1" dirty="0"/>
              <a:t>score</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395" y="2041188"/>
            <a:ext cx="5602605" cy="4816812"/>
          </a:xfrm>
          <a:prstGeom prst="rect">
            <a:avLst/>
          </a:prstGeom>
        </p:spPr>
      </p:pic>
    </p:spTree>
    <p:custDataLst>
      <p:tags r:id="rId1"/>
    </p:custDataLst>
    <p:extLst>
      <p:ext uri="{BB962C8B-B14F-4D97-AF65-F5344CB8AC3E}">
        <p14:creationId xmlns:p14="http://schemas.microsoft.com/office/powerpoint/2010/main" val="323688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Properties of Regression Models</a:t>
            </a:r>
            <a:endParaRPr lang="en-US" dirty="0"/>
          </a:p>
        </p:txBody>
      </p:sp>
      <p:sp>
        <p:nvSpPr>
          <p:cNvPr id="5" name="Text Placeholder 4"/>
          <p:cNvSpPr>
            <a:spLocks noGrp="1"/>
          </p:cNvSpPr>
          <p:nvPr>
            <p:ph type="body" sz="quarter" idx="11"/>
          </p:nvPr>
        </p:nvSpPr>
        <p:spPr>
          <a:xfrm>
            <a:off x="396245" y="1459871"/>
            <a:ext cx="11411113" cy="4929639"/>
          </a:xfrm>
        </p:spPr>
        <p:txBody>
          <a:bodyPr>
            <a:normAutofit fontScale="85000" lnSpcReduction="20000"/>
          </a:bodyPr>
          <a:lstStyle/>
          <a:p>
            <a:r>
              <a:rPr lang="en-US" dirty="0" smtClean="0"/>
              <a:t>Map </a:t>
            </a:r>
            <a:r>
              <a:rPr lang="en-US" dirty="0"/>
              <a:t>a set of </a:t>
            </a:r>
            <a:r>
              <a:rPr lang="en-US" b="1" dirty="0"/>
              <a:t>features</a:t>
            </a:r>
            <a:r>
              <a:rPr lang="en-US" dirty="0"/>
              <a:t> (</a:t>
            </a:r>
            <a:r>
              <a:rPr lang="en-US" b="1" dirty="0"/>
              <a:t>predictor</a:t>
            </a:r>
            <a:r>
              <a:rPr lang="en-US" dirty="0"/>
              <a:t> or </a:t>
            </a:r>
            <a:r>
              <a:rPr lang="en-US" b="1" dirty="0"/>
              <a:t>independent variable</a:t>
            </a:r>
            <a:r>
              <a:rPr lang="en-US" dirty="0"/>
              <a:t>) values to </a:t>
            </a:r>
            <a:r>
              <a:rPr lang="en-US" b="1" dirty="0"/>
              <a:t>predict</a:t>
            </a:r>
            <a:r>
              <a:rPr lang="en-US" dirty="0"/>
              <a:t> a </a:t>
            </a:r>
            <a:r>
              <a:rPr lang="en-US" b="1" dirty="0"/>
              <a:t>label</a:t>
            </a:r>
            <a:r>
              <a:rPr lang="en-US" dirty="0"/>
              <a:t> (</a:t>
            </a:r>
            <a:r>
              <a:rPr lang="en-US" b="1" dirty="0"/>
              <a:t>dependent variable</a:t>
            </a:r>
            <a:r>
              <a:rPr lang="en-US" dirty="0"/>
              <a:t>).</a:t>
            </a:r>
          </a:p>
          <a:p>
            <a:r>
              <a:rPr lang="en-US" dirty="0" smtClean="0"/>
              <a:t>A</a:t>
            </a:r>
            <a:r>
              <a:rPr lang="en-US" dirty="0"/>
              <a:t> </a:t>
            </a:r>
            <a:r>
              <a:rPr lang="en-US" b="1" dirty="0"/>
              <a:t>supervised learning model</a:t>
            </a:r>
            <a:r>
              <a:rPr lang="en-US" dirty="0"/>
              <a:t>, </a:t>
            </a:r>
            <a:r>
              <a:rPr lang="en-US" dirty="0" smtClean="0"/>
              <a:t>where the </a:t>
            </a:r>
            <a:r>
              <a:rPr lang="en-US" dirty="0"/>
              <a:t>model is trained using </a:t>
            </a:r>
            <a:r>
              <a:rPr lang="en-US" b="1" dirty="0"/>
              <a:t>marked cases</a:t>
            </a:r>
            <a:r>
              <a:rPr lang="en-US" dirty="0"/>
              <a:t> with a known </a:t>
            </a:r>
            <a:r>
              <a:rPr lang="en-US" b="1" dirty="0"/>
              <a:t>label value</a:t>
            </a:r>
            <a:r>
              <a:rPr lang="en-US" dirty="0"/>
              <a:t>.</a:t>
            </a:r>
          </a:p>
          <a:p>
            <a:r>
              <a:rPr lang="en-US" dirty="0"/>
              <a:t>Regression models minimize the error between the predicted </a:t>
            </a:r>
            <a:r>
              <a:rPr lang="en-US" b="1" dirty="0"/>
              <a:t>score</a:t>
            </a:r>
            <a:r>
              <a:rPr lang="en-US" dirty="0"/>
              <a:t> and the known </a:t>
            </a:r>
            <a:r>
              <a:rPr lang="en-US" b="1" dirty="0"/>
              <a:t>label</a:t>
            </a:r>
            <a:r>
              <a:rPr lang="en-US" dirty="0" smtClean="0"/>
              <a:t>.</a:t>
            </a:r>
            <a:endParaRPr lang="en-US" dirty="0"/>
          </a:p>
        </p:txBody>
      </p:sp>
    </p:spTree>
    <p:custDataLst>
      <p:tags r:id="rId1"/>
    </p:custDataLst>
    <p:extLst>
      <p:ext uri="{BB962C8B-B14F-4D97-AF65-F5344CB8AC3E}">
        <p14:creationId xmlns:p14="http://schemas.microsoft.com/office/powerpoint/2010/main" val="35710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Overview</a:t>
            </a:r>
            <a:endParaRPr lang="en-US" dirty="0"/>
          </a:p>
        </p:txBody>
      </p:sp>
      <p:sp>
        <p:nvSpPr>
          <p:cNvPr id="3" name="Text Placeholder 2"/>
          <p:cNvSpPr>
            <a:spLocks noGrp="1"/>
          </p:cNvSpPr>
          <p:nvPr>
            <p:ph type="body" sz="quarter" idx="11"/>
          </p:nvPr>
        </p:nvSpPr>
        <p:spPr/>
        <p:txBody>
          <a:bodyPr>
            <a:normAutofit/>
          </a:bodyPr>
          <a:lstStyle/>
          <a:p>
            <a:pPr marL="571500" indent="-571500">
              <a:buFont typeface="Arial" panose="020B0604020202020204" pitchFamily="34" charset="0"/>
              <a:buChar char="•"/>
            </a:pPr>
            <a:r>
              <a:rPr lang="en-US" dirty="0"/>
              <a:t>Linear single regression </a:t>
            </a:r>
            <a:r>
              <a:rPr lang="en-US" dirty="0" smtClean="0"/>
              <a:t>models</a:t>
            </a:r>
            <a:endParaRPr lang="en-US" dirty="0"/>
          </a:p>
          <a:p>
            <a:pPr marL="571500" indent="-571500">
              <a:buFont typeface="Arial" panose="020B0604020202020204" pitchFamily="34" charset="0"/>
              <a:buChar char="•"/>
            </a:pPr>
            <a:r>
              <a:rPr lang="en-US" dirty="0" smtClean="0"/>
              <a:t>Evaluation of regression models</a:t>
            </a:r>
            <a:endParaRPr lang="en-US" dirty="0"/>
          </a:p>
          <a:p>
            <a:pPr marL="571500" indent="-571500">
              <a:buFont typeface="Arial" panose="020B0604020202020204" pitchFamily="34" charset="0"/>
              <a:buChar char="•"/>
            </a:pPr>
            <a:r>
              <a:rPr lang="en-US" dirty="0" smtClean="0"/>
              <a:t>Prune </a:t>
            </a:r>
            <a:r>
              <a:rPr lang="en-US" dirty="0"/>
              <a:t>features to reduce </a:t>
            </a:r>
            <a:r>
              <a:rPr lang="en-US" dirty="0" err="1" smtClean="0"/>
              <a:t>overfit</a:t>
            </a:r>
            <a:endParaRPr lang="en-US" dirty="0"/>
          </a:p>
          <a:p>
            <a:pPr marL="571500" indent="-571500">
              <a:buFont typeface="Arial" panose="020B0604020202020204" pitchFamily="34" charset="0"/>
              <a:buChar char="•"/>
            </a:pPr>
            <a:r>
              <a:rPr lang="en-US" dirty="0"/>
              <a:t>Transform features </a:t>
            </a:r>
          </a:p>
          <a:p>
            <a:pPr marL="571500" indent="-571500">
              <a:buFont typeface="Arial" panose="020B0604020202020204" pitchFamily="34" charset="0"/>
              <a:buChar char="•"/>
            </a:pPr>
            <a:r>
              <a:rPr lang="en-US" dirty="0"/>
              <a:t>Linear multiple regression </a:t>
            </a:r>
            <a:r>
              <a:rPr lang="en-US" dirty="0" smtClean="0"/>
              <a:t>models</a:t>
            </a:r>
            <a:endParaRPr lang="en-US" dirty="0"/>
          </a:p>
        </p:txBody>
      </p:sp>
    </p:spTree>
    <p:custDataLst>
      <p:tags r:id="rId1"/>
    </p:custDataLst>
    <p:extLst>
      <p:ext uri="{BB962C8B-B14F-4D97-AF65-F5344CB8AC3E}">
        <p14:creationId xmlns:p14="http://schemas.microsoft.com/office/powerpoint/2010/main" val="276274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Linear Regression</a:t>
            </a:r>
            <a:endParaRPr lang="en-US" dirty="0"/>
          </a:p>
        </p:txBody>
      </p:sp>
      <p:sp>
        <p:nvSpPr>
          <p:cNvPr id="3" name="Text Placeholder 2"/>
          <p:cNvSpPr>
            <a:spLocks noGrp="1"/>
          </p:cNvSpPr>
          <p:nvPr>
            <p:ph type="body" idx="1"/>
          </p:nvPr>
        </p:nvSpPr>
        <p:spPr/>
        <p:txBody>
          <a:bodyPr/>
          <a:lstStyle/>
          <a:p>
            <a:r>
              <a:rPr lang="en-US" dirty="0" smtClean="0"/>
              <a:t>Measuring 2 Variables</a:t>
            </a:r>
            <a:endParaRPr lang="en-US" dirty="0"/>
          </a:p>
        </p:txBody>
      </p:sp>
    </p:spTree>
    <p:custDataLst>
      <p:tags r:id="rId1"/>
    </p:custDataLst>
    <p:extLst>
      <p:ext uri="{BB962C8B-B14F-4D97-AF65-F5344CB8AC3E}">
        <p14:creationId xmlns:p14="http://schemas.microsoft.com/office/powerpoint/2010/main" val="2514681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Understanding the Lingo</a:t>
            </a:r>
            <a:endParaRPr lang="en-US" dirty="0"/>
          </a:p>
        </p:txBody>
      </p:sp>
      <p:sp>
        <p:nvSpPr>
          <p:cNvPr id="5" name="Text Placeholder 4"/>
          <p:cNvSpPr>
            <a:spLocks noGrp="1"/>
          </p:cNvSpPr>
          <p:nvPr>
            <p:ph type="body" sz="quarter" idx="11"/>
          </p:nvPr>
        </p:nvSpPr>
        <p:spPr/>
        <p:txBody>
          <a:bodyPr/>
          <a:lstStyle/>
          <a:p>
            <a:r>
              <a:rPr lang="en-US" dirty="0" smtClean="0"/>
              <a:t>Find </a:t>
            </a:r>
            <a:r>
              <a:rPr lang="en-US" dirty="0"/>
              <a:t>a relationship between </a:t>
            </a:r>
            <a:r>
              <a:rPr lang="en-US" dirty="0" smtClean="0"/>
              <a:t>variables to predict </a:t>
            </a:r>
            <a:r>
              <a:rPr lang="en-US" dirty="0"/>
              <a:t>the value of the second variable given a value of the first </a:t>
            </a:r>
            <a:r>
              <a:rPr lang="en-US" dirty="0" smtClean="0"/>
              <a:t>variable:</a:t>
            </a:r>
          </a:p>
          <a:p>
            <a:pPr lvl="1"/>
            <a:r>
              <a:rPr lang="en-US" dirty="0" smtClean="0"/>
              <a:t>Create a</a:t>
            </a:r>
            <a:r>
              <a:rPr lang="en-US" dirty="0"/>
              <a:t> </a:t>
            </a:r>
            <a:r>
              <a:rPr lang="en-US" b="1" dirty="0"/>
              <a:t>model</a:t>
            </a:r>
            <a:r>
              <a:rPr lang="en-US" dirty="0"/>
              <a:t> </a:t>
            </a:r>
            <a:r>
              <a:rPr lang="en-US" dirty="0" smtClean="0"/>
              <a:t>based </a:t>
            </a:r>
            <a:r>
              <a:rPr lang="en-US" dirty="0"/>
              <a:t>on a </a:t>
            </a:r>
            <a:r>
              <a:rPr lang="en-US" b="1" dirty="0"/>
              <a:t>predictor </a:t>
            </a:r>
            <a:r>
              <a:rPr lang="en-US" b="1" dirty="0" smtClean="0"/>
              <a:t>variable</a:t>
            </a:r>
          </a:p>
          <a:p>
            <a:pPr lvl="1"/>
            <a:r>
              <a:rPr lang="en-US" b="1" dirty="0" smtClean="0">
                <a:solidFill>
                  <a:schemeClr val="accent1"/>
                </a:solidFill>
              </a:rPr>
              <a:t>Feature</a:t>
            </a:r>
            <a:r>
              <a:rPr lang="en-US" b="1" dirty="0" smtClean="0"/>
              <a:t>: first variable, </a:t>
            </a:r>
            <a:r>
              <a:rPr lang="en-US" b="1" i="1" dirty="0" smtClean="0"/>
              <a:t>x</a:t>
            </a:r>
          </a:p>
          <a:p>
            <a:pPr lvl="1"/>
            <a:r>
              <a:rPr lang="en-US" b="1" dirty="0" smtClean="0">
                <a:solidFill>
                  <a:schemeClr val="accent1"/>
                </a:solidFill>
              </a:rPr>
              <a:t>Label</a:t>
            </a:r>
            <a:r>
              <a:rPr lang="en-US" b="1" dirty="0" smtClean="0"/>
              <a:t>: second variable, </a:t>
            </a:r>
            <a:r>
              <a:rPr lang="en-US" b="1" i="1" dirty="0" smtClean="0"/>
              <a:t>y</a:t>
            </a:r>
            <a:endParaRPr lang="en-US" b="1" dirty="0"/>
          </a:p>
          <a:p>
            <a:pPr lvl="2"/>
            <a:r>
              <a:rPr lang="en-US" b="1" dirty="0" smtClean="0"/>
              <a:t>What we want to predict</a:t>
            </a:r>
            <a:endParaRPr lang="en-US" dirty="0"/>
          </a:p>
          <a:p>
            <a:endParaRPr lang="en-US" dirty="0"/>
          </a:p>
        </p:txBody>
      </p:sp>
    </p:spTree>
    <p:custDataLst>
      <p:tags r:id="rId1"/>
    </p:custDataLst>
    <p:extLst>
      <p:ext uri="{BB962C8B-B14F-4D97-AF65-F5344CB8AC3E}">
        <p14:creationId xmlns:p14="http://schemas.microsoft.com/office/powerpoint/2010/main" val="2596217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Equation of a straight line</a:t>
            </a:r>
            <a:endParaRPr lang="en-US" dirty="0"/>
          </a:p>
        </p:txBody>
      </p:sp>
      <p:sp>
        <p:nvSpPr>
          <p:cNvPr id="3" name="Text Placeholder 2"/>
          <p:cNvSpPr>
            <a:spLocks noGrp="1"/>
          </p:cNvSpPr>
          <p:nvPr>
            <p:ph type="body" sz="quarter" idx="11"/>
          </p:nvPr>
        </p:nvSpPr>
        <p:spPr>
          <a:xfrm>
            <a:off x="396246" y="1459872"/>
            <a:ext cx="6094866" cy="4538592"/>
          </a:xfrm>
        </p:spPr>
        <p:txBody>
          <a:bodyPr/>
          <a:lstStyle/>
          <a:p>
            <a:r>
              <a:rPr lang="en-US" i="1" dirty="0" smtClean="0"/>
              <a:t> y = mx + b</a:t>
            </a:r>
            <a:endParaRPr lang="en-US" dirty="0" smtClean="0"/>
          </a:p>
          <a:p>
            <a:r>
              <a:rPr lang="en-US" dirty="0"/>
              <a:t> </a:t>
            </a:r>
            <a:r>
              <a:rPr lang="en-US" dirty="0" smtClean="0"/>
              <a:t>m= slope = rise/ run</a:t>
            </a:r>
          </a:p>
          <a:p>
            <a:r>
              <a:rPr lang="en-US" dirty="0"/>
              <a:t> </a:t>
            </a:r>
            <a:r>
              <a:rPr lang="en-US" dirty="0" smtClean="0"/>
              <a:t>b = </a:t>
            </a:r>
            <a:r>
              <a:rPr lang="en-US" i="1" dirty="0" smtClean="0"/>
              <a:t>y</a:t>
            </a:r>
            <a:r>
              <a:rPr lang="en-US" dirty="0" smtClean="0"/>
              <a:t>-intercept. </a:t>
            </a:r>
          </a:p>
          <a:p>
            <a:pPr lvl="1"/>
            <a:r>
              <a:rPr lang="en-US" dirty="0" smtClean="0"/>
              <a:t>Where the line crosses the </a:t>
            </a:r>
            <a:r>
              <a:rPr lang="en-US" i="1" dirty="0" smtClean="0"/>
              <a:t>y</a:t>
            </a:r>
            <a:r>
              <a:rPr lang="en-US" dirty="0" smtClean="0"/>
              <a:t>-axis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089" y="1459872"/>
            <a:ext cx="5686256" cy="4335130"/>
          </a:xfrm>
          <a:prstGeom prst="rect">
            <a:avLst/>
          </a:prstGeom>
        </p:spPr>
      </p:pic>
    </p:spTree>
    <p:custDataLst>
      <p:tags r:id="rId1"/>
    </p:custDataLst>
    <p:extLst>
      <p:ext uri="{BB962C8B-B14F-4D97-AF65-F5344CB8AC3E}">
        <p14:creationId xmlns:p14="http://schemas.microsoft.com/office/powerpoint/2010/main" val="37554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2667" y="1309511"/>
            <a:ext cx="5129333" cy="4508329"/>
          </a:xfrm>
          <a:prstGeom prst="rect">
            <a:avLst/>
          </a:prstGeom>
        </p:spPr>
      </p:pic>
      <p:sp>
        <p:nvSpPr>
          <p:cNvPr id="2" name="Text Placeholder 1"/>
          <p:cNvSpPr>
            <a:spLocks noGrp="1"/>
          </p:cNvSpPr>
          <p:nvPr>
            <p:ph type="body" sz="quarter" idx="10"/>
          </p:nvPr>
        </p:nvSpPr>
        <p:spPr/>
        <p:txBody>
          <a:bodyPr/>
          <a:lstStyle/>
          <a:p>
            <a:r>
              <a:rPr lang="en-US" dirty="0" smtClean="0"/>
              <a:t>Where does the line come from?</a:t>
            </a:r>
            <a:endParaRPr lang="en-US" dirty="0"/>
          </a:p>
        </p:txBody>
      </p:sp>
      <p:sp>
        <p:nvSpPr>
          <p:cNvPr id="3" name="Text Placeholder 2"/>
          <p:cNvSpPr>
            <a:spLocks noGrp="1"/>
          </p:cNvSpPr>
          <p:nvPr>
            <p:ph type="body" sz="quarter" idx="11"/>
          </p:nvPr>
        </p:nvSpPr>
        <p:spPr>
          <a:xfrm>
            <a:off x="64689" y="1459874"/>
            <a:ext cx="8255221" cy="4538592"/>
          </a:xfrm>
        </p:spPr>
        <p:txBody>
          <a:bodyPr/>
          <a:lstStyle/>
          <a:p>
            <a:r>
              <a:rPr lang="en-US" dirty="0" smtClean="0"/>
              <a:t>Training data with paired values of x</a:t>
            </a:r>
            <a:r>
              <a:rPr lang="en-US" baseline="-25000" dirty="0" smtClean="0"/>
              <a:t>i</a:t>
            </a:r>
            <a:r>
              <a:rPr lang="en-US" dirty="0" smtClean="0"/>
              <a:t> , </a:t>
            </a:r>
            <a:r>
              <a:rPr lang="en-US" dirty="0" err="1" smtClean="0"/>
              <a:t>y</a:t>
            </a:r>
            <a:r>
              <a:rPr lang="en-US" baseline="-25000" dirty="0" err="1" smtClean="0"/>
              <a:t>i</a:t>
            </a:r>
            <a:endParaRPr lang="en-US" dirty="0" smtClean="0"/>
          </a:p>
          <a:p>
            <a:r>
              <a:rPr lang="en-US" dirty="0" smtClean="0"/>
              <a:t>The line becomes:</a:t>
            </a:r>
          </a:p>
          <a:p>
            <a:r>
              <a:rPr lang="en-US" sz="4400" dirty="0" err="1">
                <a:solidFill>
                  <a:schemeClr val="tx1"/>
                </a:solidFill>
              </a:rPr>
              <a:t>y</a:t>
            </a:r>
            <a:r>
              <a:rPr lang="en-US" sz="4400" baseline="-25000" dirty="0" err="1">
                <a:solidFill>
                  <a:schemeClr val="tx1"/>
                </a:solidFill>
              </a:rPr>
              <a:t>i</a:t>
            </a:r>
            <a:r>
              <a:rPr lang="en-US" sz="4400" dirty="0">
                <a:solidFill>
                  <a:schemeClr val="tx1"/>
                </a:solidFill>
              </a:rPr>
              <a:t>=</a:t>
            </a:r>
            <a:r>
              <a:rPr lang="en-US" sz="4400" dirty="0" err="1">
                <a:solidFill>
                  <a:schemeClr val="tx1"/>
                </a:solidFill>
              </a:rPr>
              <a:t>mx</a:t>
            </a:r>
            <a:r>
              <a:rPr lang="en-US" sz="4400" baseline="-25000" dirty="0" err="1">
                <a:solidFill>
                  <a:schemeClr val="tx1"/>
                </a:solidFill>
              </a:rPr>
              <a:t>i</a:t>
            </a:r>
            <a:r>
              <a:rPr lang="en-US" sz="4400" dirty="0" err="1">
                <a:solidFill>
                  <a:schemeClr val="tx1"/>
                </a:solidFill>
              </a:rPr>
              <a:t>+b</a:t>
            </a:r>
            <a:r>
              <a:rPr lang="en-US" sz="4400" dirty="0">
                <a:solidFill>
                  <a:schemeClr val="tx1"/>
                </a:solidFill>
              </a:rPr>
              <a:t>+ϵ</a:t>
            </a:r>
            <a:r>
              <a:rPr lang="en-US" sz="4400" baseline="-25000" dirty="0">
                <a:solidFill>
                  <a:schemeClr val="tx1"/>
                </a:solidFill>
              </a:rPr>
              <a:t>i</a:t>
            </a:r>
            <a:r>
              <a:rPr lang="en-US" sz="4400" dirty="0">
                <a:solidFill>
                  <a:schemeClr val="tx1"/>
                </a:solidFill>
              </a:rPr>
              <a:t> where ϵ</a:t>
            </a:r>
            <a:r>
              <a:rPr lang="en-US" sz="4400" baseline="-25000" dirty="0">
                <a:solidFill>
                  <a:schemeClr val="tx1"/>
                </a:solidFill>
              </a:rPr>
              <a:t>i</a:t>
            </a:r>
            <a:r>
              <a:rPr lang="en-US" sz="4400" dirty="0">
                <a:solidFill>
                  <a:schemeClr val="tx1"/>
                </a:solidFill>
              </a:rPr>
              <a:t>=error</a:t>
            </a:r>
            <a:endParaRPr lang="en-US" dirty="0"/>
          </a:p>
          <a:p>
            <a:pPr lvl="1"/>
            <a:r>
              <a:rPr lang="en-US" dirty="0"/>
              <a:t> </a:t>
            </a:r>
            <a:r>
              <a:rPr lang="en-US" dirty="0" smtClean="0"/>
              <a:t>m and b are model coefficients</a:t>
            </a:r>
            <a:endParaRPr lang="en-US" dirty="0"/>
          </a:p>
        </p:txBody>
      </p:sp>
    </p:spTree>
    <p:custDataLst>
      <p:tags r:id="rId1"/>
    </p:custDataLst>
    <p:extLst>
      <p:ext uri="{BB962C8B-B14F-4D97-AF65-F5344CB8AC3E}">
        <p14:creationId xmlns:p14="http://schemas.microsoft.com/office/powerpoint/2010/main" val="63367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Best Fit Line – Method of Least Squares</a:t>
            </a:r>
            <a:endParaRPr lang="en-US" dirty="0"/>
          </a:p>
        </p:txBody>
      </p:sp>
      <p:sp>
        <p:nvSpPr>
          <p:cNvPr id="3" name="Text Placeholder 2"/>
          <p:cNvSpPr>
            <a:spLocks noGrp="1"/>
          </p:cNvSpPr>
          <p:nvPr>
            <p:ph type="body" sz="quarter" idx="11"/>
          </p:nvPr>
        </p:nvSpPr>
        <p:spPr/>
        <p:txBody>
          <a:bodyPr/>
          <a:lstStyle/>
          <a:p>
            <a:r>
              <a:rPr lang="en-US" dirty="0" smtClean="0"/>
              <a:t>Minimize the sum of the squared errors</a:t>
            </a:r>
          </a:p>
          <a:p>
            <a:r>
              <a:rPr lang="en-US" dirty="0" smtClean="0">
                <a:solidFill>
                  <a:schemeClr val="accent1"/>
                </a:solidFill>
              </a:rPr>
              <a:t>Errors</a:t>
            </a:r>
            <a:r>
              <a:rPr lang="en-US" dirty="0" smtClean="0"/>
              <a:t> = difference between predicted (scored) value) and the actual label value.</a:t>
            </a:r>
          </a:p>
          <a:p>
            <a:pPr lvl="1"/>
            <a:r>
              <a:rPr lang="en-US" dirty="0" smtClean="0"/>
              <a:t>Also called </a:t>
            </a:r>
            <a:r>
              <a:rPr lang="en-US" dirty="0" smtClean="0">
                <a:solidFill>
                  <a:schemeClr val="accent1"/>
                </a:solidFill>
              </a:rPr>
              <a:t>residuals</a:t>
            </a:r>
            <a:endParaRPr lang="en-US" dirty="0">
              <a:solidFill>
                <a:schemeClr val="accent1"/>
              </a:solidFill>
            </a:endParaRP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4104" y="4586496"/>
            <a:ext cx="8083282" cy="2271504"/>
          </a:xfrm>
          <a:prstGeom prst="rect">
            <a:avLst/>
          </a:prstGeom>
        </p:spPr>
      </p:pic>
    </p:spTree>
    <p:custDataLst>
      <p:tags r:id="rId1"/>
    </p:custDataLst>
    <p:extLst>
      <p:ext uri="{BB962C8B-B14F-4D97-AF65-F5344CB8AC3E}">
        <p14:creationId xmlns:p14="http://schemas.microsoft.com/office/powerpoint/2010/main" val="2789161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PROJECT_OPEN" val="0"/>
  <p:tag name="ARTICULATE_SLIDE_COUNT" val="31"/>
  <p:tag name="MMPROD_UIDATA" val="&lt;database version=&quot;11.0&quot;&gt;&lt;object type=&quot;1&quot; unique_id=&quot;10001&quot;&gt;&lt;object type=&quot;2&quot; unique_id=&quot;12614&quot;&gt;&lt;object type=&quot;3&quot; unique_id=&quot;36124&quot;&gt;&lt;property id=&quot;20148&quot; value=&quot;5&quot;/&gt;&lt;property id=&quot;20300&quot; value=&quot;Slide 1&quot;/&gt;&lt;property id=&quot;20307&quot; value=&quot;274&quot;/&gt;&lt;/object&gt;&lt;object type=&quot;3&quot; unique_id=&quot;36125&quot;&gt;&lt;property id=&quot;20148&quot; value=&quot;5&quot;/&gt;&lt;property id=&quot;20300&quot; value=&quot;Slide 2&quot;/&gt;&lt;property id=&quot;20307&quot; value=&quot;276&quot;/&gt;&lt;/object&gt;&lt;object type=&quot;3&quot; unique_id=&quot;36126&quot;&gt;&lt;property id=&quot;20148&quot; value=&quot;5&quot;/&gt;&lt;property id=&quot;20300&quot; value=&quot;Slide 3&quot;/&gt;&lt;property id=&quot;20307&quot; value=&quot;275&quot;/&gt;&lt;/object&gt;&lt;object type=&quot;3&quot; unique_id=&quot;36127&quot;&gt;&lt;property id=&quot;20148&quot; value=&quot;5&quot;/&gt;&lt;property id=&quot;20300&quot; value=&quot;Slide 4&quot;/&gt;&lt;property id=&quot;20307&quot; value=&quot;277&quot;/&gt;&lt;/object&gt;&lt;object type=&quot;3&quot; unique_id=&quot;36128&quot;&gt;&lt;property id=&quot;20148&quot; value=&quot;5&quot;/&gt;&lt;property id=&quot;20300&quot; value=&quot;Slide 5 - &amp;quot;Basics of Linear Regression&amp;quot;&quot;/&gt;&lt;property id=&quot;20307&quot; value=&quot;278&quot;/&gt;&lt;/object&gt;&lt;object type=&quot;3&quot; unique_id=&quot;36129&quot;&gt;&lt;property id=&quot;20148&quot; value=&quot;5&quot;/&gt;&lt;property id=&quot;20300&quot; value=&quot;Slide 6&quot;/&gt;&lt;property id=&quot;20307&quot; value=&quot;279&quot;/&gt;&lt;/object&gt;&lt;object type=&quot;3&quot; unique_id=&quot;36751&quot;&gt;&lt;property id=&quot;20148&quot; value=&quot;5&quot;/&gt;&lt;property id=&quot;20300&quot; value=&quot;Slide 7&quot;/&gt;&lt;property id=&quot;20307&quot; value=&quot;280&quot;/&gt;&lt;/object&gt;&lt;object type=&quot;3&quot; unique_id=&quot;36752&quot;&gt;&lt;property id=&quot;20148&quot; value=&quot;5&quot;/&gt;&lt;property id=&quot;20300&quot; value=&quot;Slide 8&quot;/&gt;&lt;property id=&quot;20307&quot; value=&quot;281&quot;/&gt;&lt;/object&gt;&lt;object type=&quot;3&quot; unique_id=&quot;36753&quot;&gt;&lt;property id=&quot;20148&quot; value=&quot;5&quot;/&gt;&lt;property id=&quot;20300&quot; value=&quot;Slide 9&quot;/&gt;&lt;property id=&quot;20307&quot; value=&quot;282&quot;/&gt;&lt;/object&gt;&lt;object type=&quot;3&quot; unique_id=&quot;36754&quot;&gt;&lt;property id=&quot;20148&quot; value=&quot;5&quot;/&gt;&lt;property id=&quot;20300&quot; value=&quot;Slide 10&quot;/&gt;&lt;property id=&quot;20307&quot; value=&quot;283&quot;/&gt;&lt;/object&gt;&lt;object type=&quot;3&quot; unique_id=&quot;36755&quot;&gt;&lt;property id=&quot;20148&quot; value=&quot;5&quot;/&gt;&lt;property id=&quot;20300&quot; value=&quot;Slide 11&quot;/&gt;&lt;property id=&quot;20307&quot; value=&quot;284&quot;/&gt;&lt;/object&gt;&lt;object type=&quot;3&quot; unique_id=&quot;36756&quot;&gt;&lt;property id=&quot;20148&quot; value=&quot;5&quot;/&gt;&lt;property id=&quot;20300&quot; value=&quot;Slide 12&quot;/&gt;&lt;property id=&quot;20307&quot; value=&quot;285&quot;/&gt;&lt;/object&gt;&lt;object type=&quot;3&quot; unique_id=&quot;36757&quot;&gt;&lt;property id=&quot;20148&quot; value=&quot;5&quot;/&gt;&lt;property id=&quot;20300&quot; value=&quot;Slide 13&quot;/&gt;&lt;property id=&quot;20307&quot; value=&quot;286&quot;/&gt;&lt;/object&gt;&lt;object type=&quot;3&quot; unique_id=&quot;36758&quot;&gt;&lt;property id=&quot;20148&quot; value=&quot;5&quot;/&gt;&lt;property id=&quot;20300&quot; value=&quot;Slide 14&quot;/&gt;&lt;property id=&quot;20307&quot; value=&quot;287&quot;/&gt;&lt;/object&gt;&lt;object type=&quot;3&quot; unique_id=&quot;36759&quot;&gt;&lt;property id=&quot;20148&quot; value=&quot;5&quot;/&gt;&lt;property id=&quot;20300&quot; value=&quot;Slide 15&quot;/&gt;&lt;property id=&quot;20307&quot; value=&quot;288&quot;/&gt;&lt;/object&gt;&lt;object type=&quot;3&quot; unique_id=&quot;36760&quot;&gt;&lt;property id=&quot;20148&quot; value=&quot;5&quot;/&gt;&lt;property id=&quot;20300&quot; value=&quot;Slide 16&quot;/&gt;&lt;property id=&quot;20307&quot; value=&quot;289&quot;/&gt;&lt;/object&gt;&lt;object type=&quot;3&quot; unique_id=&quot;36761&quot;&gt;&lt;property id=&quot;20148&quot; value=&quot;5&quot;/&gt;&lt;property id=&quot;20300&quot; value=&quot;Slide 17&quot;/&gt;&lt;property id=&quot;20307&quot; value=&quot;290&quot;/&gt;&lt;/object&gt;&lt;object type=&quot;3&quot; unique_id=&quot;36762&quot;&gt;&lt;property id=&quot;20148&quot; value=&quot;5&quot;/&gt;&lt;property id=&quot;20300&quot; value=&quot;Slide 18&quot;/&gt;&lt;property id=&quot;20307&quot; value=&quot;291&quot;/&gt;&lt;/object&gt;&lt;object type=&quot;3&quot; unique_id=&quot;36763&quot;&gt;&lt;property id=&quot;20148&quot; value=&quot;5&quot;/&gt;&lt;property id=&quot;20300&quot; value=&quot;Slide 19&quot;/&gt;&lt;property id=&quot;20307&quot; value=&quot;292&quot;/&gt;&lt;/object&gt;&lt;object type=&quot;3&quot; unique_id=&quot;36764&quot;&gt;&lt;property id=&quot;20148&quot; value=&quot;5&quot;/&gt;&lt;property id=&quot;20300&quot; value=&quot;Slide 20 - &amp;quot;Multivariate Regression Models&amp;quot;&quot;/&gt;&lt;property id=&quot;20307&quot; value=&quot;293&quot;/&gt;&lt;/object&gt;&lt;object type=&quot;3&quot; unique_id=&quot;36765&quot;&gt;&lt;property id=&quot;20148&quot; value=&quot;5&quot;/&gt;&lt;property id=&quot;20300&quot; value=&quot;Slide 21&quot;/&gt;&lt;property id=&quot;20307&quot; value=&quot;299&quot;/&gt;&lt;/object&gt;&lt;object type=&quot;3&quot; unique_id=&quot;36766&quot;&gt;&lt;property id=&quot;20148&quot; value=&quot;5&quot;/&gt;&lt;property id=&quot;20300&quot; value=&quot;Slide 22&quot;/&gt;&lt;property id=&quot;20307&quot; value=&quot;294&quot;/&gt;&lt;/object&gt;&lt;object type=&quot;3&quot; unique_id=&quot;36767&quot;&gt;&lt;property id=&quot;20148&quot; value=&quot;5&quot;/&gt;&lt;property id=&quot;20300&quot; value=&quot;Slide 23&quot;/&gt;&lt;property id=&quot;20307&quot; value=&quot;296&quot;/&gt;&lt;/object&gt;&lt;object type=&quot;3&quot; unique_id=&quot;36768&quot;&gt;&lt;property id=&quot;20148&quot; value=&quot;5&quot;/&gt;&lt;property id=&quot;20300&quot; value=&quot;Slide 24&quot;/&gt;&lt;property id=&quot;20307&quot; value=&quot;295&quot;/&gt;&lt;/object&gt;&lt;object type=&quot;3&quot; unique_id=&quot;36769&quot;&gt;&lt;property id=&quot;20148&quot; value=&quot;5&quot;/&gt;&lt;property id=&quot;20300&quot; value=&quot;Slide 25&quot;/&gt;&lt;property id=&quot;20307&quot; value=&quot;297&quot;/&gt;&lt;/object&gt;&lt;object type=&quot;3&quot; unique_id=&quot;36770&quot;&gt;&lt;property id=&quot;20148&quot; value=&quot;5&quot;/&gt;&lt;property id=&quot;20300&quot; value=&quot;Slide 26&quot;/&gt;&lt;property id=&quot;20307&quot; value=&quot;298&quot;/&gt;&lt;/object&gt;&lt;object type=&quot;3&quot; unique_id=&quot;36771&quot;&gt;&lt;property id=&quot;20148&quot; value=&quot;5&quot;/&gt;&lt;property id=&quot;20300&quot; value=&quot;Slide 27&quot;/&gt;&lt;property id=&quot;20307&quot; value=&quot;300&quot;/&gt;&lt;/object&gt;&lt;object type=&quot;3&quot; unique_id=&quot;36772&quot;&gt;&lt;property id=&quot;20148&quot; value=&quot;5&quot;/&gt;&lt;property id=&quot;20300&quot; value=&quot;Slide 28&quot;/&gt;&lt;property id=&quot;20307&quot; value=&quot;302&quot;/&gt;&lt;/object&gt;&lt;object type=&quot;3&quot; unique_id=&quot;36773&quot;&gt;&lt;property id=&quot;20148&quot; value=&quot;5&quot;/&gt;&lt;property id=&quot;20300&quot; value=&quot;Slide 29&quot;/&gt;&lt;property id=&quot;20307&quot; value=&quot;303&quot;/&gt;&lt;/object&gt;&lt;object type=&quot;3&quot; unique_id=&quot;36774&quot;&gt;&lt;property id=&quot;20148&quot; value=&quot;5&quot;/&gt;&lt;property id=&quot;20300&quot; value=&quot;Slide 30&quot;/&gt;&lt;property id=&quot;20307&quot; value=&quot;301&quot;/&gt;&lt;/object&gt;&lt;object type=&quot;3&quot; unique_id=&quot;36775&quot;&gt;&lt;property id=&quot;20148&quot; value=&quot;5&quot;/&gt;&lt;property id=&quot;20300&quot; value=&quot;Slide 31&quot;/&gt;&lt;property id=&quot;20307&quot; value=&quot;304&quot;/&gt;&lt;/object&gt;&lt;/object&gt;&lt;object type=&quot;8&quot; unique_id=&quot;1263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 Classroom">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Brand">
      <a:majorFont>
        <a:latin typeface="Encode Sans Normal"/>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 Classroom" id="{F391759F-95FB-4323-8B23-253525DFC9FD}" vid="{7FA0EC90-395B-4268-9489-D676E957558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1535</TotalTime>
  <Words>759</Words>
  <Application>Microsoft Office PowerPoint</Application>
  <PresentationFormat>Widescreen</PresentationFormat>
  <Paragraphs>158</Paragraphs>
  <Slides>19</Slides>
  <Notes>17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Courier New</vt:lpstr>
      <vt:lpstr>Encode Sans Normal Black</vt:lpstr>
      <vt:lpstr>Lucida Grande</vt:lpstr>
      <vt:lpstr>Open Sans</vt:lpstr>
      <vt:lpstr>Open Sans Light</vt:lpstr>
      <vt:lpstr>Uni Sans Regular</vt:lpstr>
      <vt:lpstr>CA Classroom</vt:lpstr>
      <vt:lpstr>PCE-Grey</vt:lpstr>
      <vt:lpstr>UW Gold</vt:lpstr>
      <vt:lpstr>UW Purple</vt:lpstr>
      <vt:lpstr>PowerPoint Presentation</vt:lpstr>
      <vt:lpstr>PowerPoint Presentation</vt:lpstr>
      <vt:lpstr>PowerPoint Presentation</vt:lpstr>
      <vt:lpstr>PowerPoint Presentation</vt:lpstr>
      <vt:lpstr>Basics of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Career Accelerator</dc:creator>
  <cp:lastModifiedBy>Ash McGregor</cp:lastModifiedBy>
  <cp:revision>63</cp:revision>
  <dcterms:created xsi:type="dcterms:W3CDTF">2014-10-14T00:51:43Z</dcterms:created>
  <dcterms:modified xsi:type="dcterms:W3CDTF">2020-01-21T19:43:16Z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E88BAB39-DB1B-472A-9C6D-A38E74DE0BDC</vt:lpwstr>
  </property>
  <property fmtid="{D5CDD505-2E9C-101B-9397-08002B2CF9AE}" pid="3" name="ArticulatePath">
    <vt:lpwstr>Lesson8-IntroductionToML-</vt:lpwstr>
  </property>
</Properties>
</file>