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g tk" userId="fe0ea4a5ecf204bd" providerId="LiveId" clId="{D0D86E9D-E984-4227-9C17-96B5D538EA4A}"/>
    <pc:docChg chg="delSld">
      <pc:chgData name="sarang tk" userId="fe0ea4a5ecf204bd" providerId="LiveId" clId="{D0D86E9D-E984-4227-9C17-96B5D538EA4A}" dt="2024-03-25T07:59:11.401" v="0" actId="47"/>
      <pc:docMkLst>
        <pc:docMk/>
      </pc:docMkLst>
      <pc:sldChg chg="del">
        <pc:chgData name="sarang tk" userId="fe0ea4a5ecf204bd" providerId="LiveId" clId="{D0D86E9D-E984-4227-9C17-96B5D538EA4A}" dt="2024-03-25T07:59:11.401" v="0" actId="47"/>
        <pc:sldMkLst>
          <pc:docMk/>
          <pc:sldMk cId="3851479272"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FD03-9E2F-F7B0-C4BC-4D952956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0CD2E7-4343-DF59-C135-4967375EC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D18AA8-1452-F0C2-658D-F369DA503F1E}"/>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5" name="Footer Placeholder 4">
            <a:extLst>
              <a:ext uri="{FF2B5EF4-FFF2-40B4-BE49-F238E27FC236}">
                <a16:creationId xmlns:a16="http://schemas.microsoft.com/office/drawing/2014/main" id="{CC71EC6B-7C08-FD37-103D-71BE6CE10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81608-F0A6-E68A-68B0-33EC78272949}"/>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123227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546C-2A5C-2F47-3A4B-72118D0958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D30C08-38F8-5907-8EBA-EECF68F3B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376D8-CC08-5E77-C69B-065E2510E1C5}"/>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5" name="Footer Placeholder 4">
            <a:extLst>
              <a:ext uri="{FF2B5EF4-FFF2-40B4-BE49-F238E27FC236}">
                <a16:creationId xmlns:a16="http://schemas.microsoft.com/office/drawing/2014/main" id="{9356859B-271A-E7B0-1C67-5D18CF9CC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B0CD7-AFAE-991A-CE52-D44B0B5D11DA}"/>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392320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B99D9-7224-F438-5CB8-E6D4A2E370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81E62B-71E0-13F4-3E5C-ED64DD701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6DB9D-622E-76D3-BAA2-9333281DBC77}"/>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5" name="Footer Placeholder 4">
            <a:extLst>
              <a:ext uri="{FF2B5EF4-FFF2-40B4-BE49-F238E27FC236}">
                <a16:creationId xmlns:a16="http://schemas.microsoft.com/office/drawing/2014/main" id="{D4F51E5E-DF7F-1D61-343A-F10B20162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04F1CB-A2BD-235E-7915-9C217F63A84B}"/>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385699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D234-33E9-1D96-86A8-6B55DB083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481257-E7AD-3BEE-31D7-164114440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7B025-744D-9969-E48F-F6F4B11AD601}"/>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5" name="Footer Placeholder 4">
            <a:extLst>
              <a:ext uri="{FF2B5EF4-FFF2-40B4-BE49-F238E27FC236}">
                <a16:creationId xmlns:a16="http://schemas.microsoft.com/office/drawing/2014/main" id="{92DE7CDE-9C60-7BF0-1AD3-F11432911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9285E-8318-8A76-025C-EF06E2B5AD1F}"/>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40524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AE0-0771-65AC-2EFA-9B5C42C0E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43553F-B6D1-B09E-8C41-BF347C4EA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1006F-016F-6B06-8069-AE30644D0A9E}"/>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5" name="Footer Placeholder 4">
            <a:extLst>
              <a:ext uri="{FF2B5EF4-FFF2-40B4-BE49-F238E27FC236}">
                <a16:creationId xmlns:a16="http://schemas.microsoft.com/office/drawing/2014/main" id="{F3C577DC-F29A-C972-9D71-EE1404E8E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015FF-0A22-C7D8-9739-85A42D1E69A8}"/>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360474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D5E5-5485-0A7C-086F-C80DDCCFB2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33B05-352B-CE52-1A33-2F6A080CD1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911E9B-F05B-922A-E3C1-1B6B572C92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330616-DE27-EFFE-D0F8-28CD2BFD99CF}"/>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6" name="Footer Placeholder 5">
            <a:extLst>
              <a:ext uri="{FF2B5EF4-FFF2-40B4-BE49-F238E27FC236}">
                <a16:creationId xmlns:a16="http://schemas.microsoft.com/office/drawing/2014/main" id="{89872C70-D07A-34A3-A871-B458BE9A65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07476-6A41-6117-166C-335167918277}"/>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28186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93B9-A96E-FDE0-2A10-96CE3CA7E6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615B6-E85D-AEA5-614D-35BA5A21DC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3D32CF-D9F7-F931-95D7-6E418E847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EE4739-BC67-D584-163E-2DD0B47BF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0539D-31A5-408F-0556-11F55A3F9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2BCBBF-B767-D09F-08C8-CCAFAF75AFDB}"/>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8" name="Footer Placeholder 7">
            <a:extLst>
              <a:ext uri="{FF2B5EF4-FFF2-40B4-BE49-F238E27FC236}">
                <a16:creationId xmlns:a16="http://schemas.microsoft.com/office/drawing/2014/main" id="{D71CCB06-238D-25BC-AFF2-C8A4504941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EEE14-956D-78F8-14B3-A2D9A99103A2}"/>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259023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7812-7693-7014-A890-EFB17C483B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B05E51-B3CA-049B-305B-E5D1E046FE6E}"/>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4" name="Footer Placeholder 3">
            <a:extLst>
              <a:ext uri="{FF2B5EF4-FFF2-40B4-BE49-F238E27FC236}">
                <a16:creationId xmlns:a16="http://schemas.microsoft.com/office/drawing/2014/main" id="{4BBD3DFE-6F4F-8869-37F6-B94CA5A025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DD3DAB-9ACA-67EA-2CD3-279B9ADAA9B4}"/>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341947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1B6C0-28E6-9C95-4871-AAAD3C9B3F7F}"/>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3" name="Footer Placeholder 2">
            <a:extLst>
              <a:ext uri="{FF2B5EF4-FFF2-40B4-BE49-F238E27FC236}">
                <a16:creationId xmlns:a16="http://schemas.microsoft.com/office/drawing/2014/main" id="{4D8DB9AE-2238-25C7-034B-2786FAD8B0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5AF12D-FE2D-9248-042B-6730E28402E5}"/>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130984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A4F5-E142-8AF6-FEAD-D0D3BA56D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4A9918-0274-DCDE-9232-5EEE03A39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86D5C5-7571-A268-3203-70AF78378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66243-EA3E-A146-987A-C38B340321D9}"/>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6" name="Footer Placeholder 5">
            <a:extLst>
              <a:ext uri="{FF2B5EF4-FFF2-40B4-BE49-F238E27FC236}">
                <a16:creationId xmlns:a16="http://schemas.microsoft.com/office/drawing/2014/main" id="{75A258DD-C1D5-B1AA-D308-657517C90F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EEC3F1-216E-9166-BA62-E6F40BE0A92E}"/>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305900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426B-DE64-A476-3AF7-9A4F92E0D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3CD960-FB85-E8A2-4BCD-9CC153676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5B7F1F-0802-9AB2-821F-C1063033A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1658E-D000-E8EF-CC2D-5E6F563280D7}"/>
              </a:ext>
            </a:extLst>
          </p:cNvPr>
          <p:cNvSpPr>
            <a:spLocks noGrp="1"/>
          </p:cNvSpPr>
          <p:nvPr>
            <p:ph type="dt" sz="half" idx="10"/>
          </p:nvPr>
        </p:nvSpPr>
        <p:spPr/>
        <p:txBody>
          <a:bodyPr/>
          <a:lstStyle/>
          <a:p>
            <a:fld id="{4AAA863D-09CF-4738-8A7A-380D6078322E}" type="datetimeFigureOut">
              <a:rPr lang="en-IN" smtClean="0"/>
              <a:t>25-03-2024</a:t>
            </a:fld>
            <a:endParaRPr lang="en-IN"/>
          </a:p>
        </p:txBody>
      </p:sp>
      <p:sp>
        <p:nvSpPr>
          <p:cNvPr id="6" name="Footer Placeholder 5">
            <a:extLst>
              <a:ext uri="{FF2B5EF4-FFF2-40B4-BE49-F238E27FC236}">
                <a16:creationId xmlns:a16="http://schemas.microsoft.com/office/drawing/2014/main" id="{01A7B766-45E4-0316-1E06-5C604AC53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AC8864-14FF-D874-EC62-A7BCC321B1AC}"/>
              </a:ext>
            </a:extLst>
          </p:cNvPr>
          <p:cNvSpPr>
            <a:spLocks noGrp="1"/>
          </p:cNvSpPr>
          <p:nvPr>
            <p:ph type="sldNum" sz="quarter" idx="12"/>
          </p:nvPr>
        </p:nvSpPr>
        <p:spPr/>
        <p:txBody>
          <a:bodyPr/>
          <a:lstStyle/>
          <a:p>
            <a:fld id="{0315D073-D6E4-4D46-9F04-57EB20CE5C2A}" type="slidenum">
              <a:rPr lang="en-IN" smtClean="0"/>
              <a:t>‹#›</a:t>
            </a:fld>
            <a:endParaRPr lang="en-IN"/>
          </a:p>
        </p:txBody>
      </p:sp>
    </p:spTree>
    <p:extLst>
      <p:ext uri="{BB962C8B-B14F-4D97-AF65-F5344CB8AC3E}">
        <p14:creationId xmlns:p14="http://schemas.microsoft.com/office/powerpoint/2010/main" val="192690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8DD4D-67BC-14F6-3810-0C90A4CBB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6FEFDC-0E2F-9A71-DB59-442363ECE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CD7DA5-1D84-CBF2-1DF4-73A6E1346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A863D-09CF-4738-8A7A-380D6078322E}" type="datetimeFigureOut">
              <a:rPr lang="en-IN" smtClean="0"/>
              <a:t>25-03-2024</a:t>
            </a:fld>
            <a:endParaRPr lang="en-IN"/>
          </a:p>
        </p:txBody>
      </p:sp>
      <p:sp>
        <p:nvSpPr>
          <p:cNvPr id="5" name="Footer Placeholder 4">
            <a:extLst>
              <a:ext uri="{FF2B5EF4-FFF2-40B4-BE49-F238E27FC236}">
                <a16:creationId xmlns:a16="http://schemas.microsoft.com/office/drawing/2014/main" id="{F331611C-7AB2-656E-B728-F471A68D7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A94E48-A398-24E2-1B01-3C0D038A9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5D073-D6E4-4D46-9F04-57EB20CE5C2A}" type="slidenum">
              <a:rPr lang="en-IN" smtClean="0"/>
              <a:t>‹#›</a:t>
            </a:fld>
            <a:endParaRPr lang="en-IN"/>
          </a:p>
        </p:txBody>
      </p:sp>
    </p:spTree>
    <p:extLst>
      <p:ext uri="{BB962C8B-B14F-4D97-AF65-F5344CB8AC3E}">
        <p14:creationId xmlns:p14="http://schemas.microsoft.com/office/powerpoint/2010/main" val="1060785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5DD8D-10BA-96B0-54F9-1B53108E51DD}"/>
              </a:ext>
            </a:extLst>
          </p:cNvPr>
          <p:cNvSpPr txBox="1"/>
          <p:nvPr/>
        </p:nvSpPr>
        <p:spPr>
          <a:xfrm>
            <a:off x="628262" y="505122"/>
            <a:ext cx="10935476" cy="5847755"/>
          </a:xfrm>
          <a:prstGeom prst="rect">
            <a:avLst/>
          </a:prstGeom>
          <a:noFill/>
        </p:spPr>
        <p:txBody>
          <a:bodyPr wrap="square">
            <a:spAutoFit/>
          </a:bodyPr>
          <a:lstStyle/>
          <a:p>
            <a:r>
              <a:rPr lang="en-US" b="0" i="0" dirty="0">
                <a:solidFill>
                  <a:srgbClr val="0D0D0D"/>
                </a:solidFill>
                <a:effectLst/>
                <a:latin typeface="Söhne"/>
              </a:rPr>
              <a:t>                              </a:t>
            </a:r>
          </a:p>
          <a:p>
            <a:r>
              <a:rPr lang="en-US" dirty="0">
                <a:solidFill>
                  <a:srgbClr val="0D0D0D"/>
                </a:solidFill>
                <a:latin typeface="Söhne"/>
              </a:rPr>
              <a:t>		</a:t>
            </a:r>
            <a:r>
              <a:rPr lang="en-US" b="0" i="0" dirty="0">
                <a:solidFill>
                  <a:srgbClr val="0D0D0D"/>
                </a:solidFill>
                <a:effectLst/>
                <a:latin typeface="Söhne"/>
              </a:rPr>
              <a:t>                              GAN </a:t>
            </a:r>
            <a:r>
              <a:rPr lang="en-US" dirty="0">
                <a:solidFill>
                  <a:srgbClr val="0D0D0D"/>
                </a:solidFill>
                <a:latin typeface="Söhne"/>
              </a:rPr>
              <a:t>(</a:t>
            </a:r>
            <a:r>
              <a:rPr lang="en-US" b="0" i="0" dirty="0">
                <a:solidFill>
                  <a:srgbClr val="0D0D0D"/>
                </a:solidFill>
                <a:effectLst/>
                <a:latin typeface="Söhne"/>
              </a:rPr>
              <a:t>Generative Adversarial Network)</a:t>
            </a:r>
          </a:p>
          <a:p>
            <a:endParaRPr lang="en-US" dirty="0">
              <a:solidFill>
                <a:srgbClr val="0D0D0D"/>
              </a:solidFill>
              <a:latin typeface="Söhne"/>
            </a:endParaRPr>
          </a:p>
          <a:p>
            <a:endParaRPr lang="en-US" dirty="0">
              <a:solidFill>
                <a:srgbClr val="0D0D0D"/>
              </a:solidFill>
              <a:latin typeface="Söhne"/>
            </a:endParaRPr>
          </a:p>
          <a:p>
            <a:r>
              <a:rPr lang="en-US" b="0" i="0" dirty="0">
                <a:solidFill>
                  <a:srgbClr val="0D0D0D"/>
                </a:solidFill>
                <a:effectLst/>
                <a:latin typeface="Söhne"/>
              </a:rPr>
              <a:t>is a class of artificial intelligence algorithms used in unsupervised machine learning, implemented by a system of two neural networks(ANN or CNN). The two networks are typically referred to as the generator and the discriminator.</a:t>
            </a:r>
          </a:p>
          <a:p>
            <a:endParaRPr lang="en-US" dirty="0">
              <a:solidFill>
                <a:srgbClr val="0D0D0D"/>
              </a:solidFill>
              <a:latin typeface="Söhne"/>
            </a:endParaRPr>
          </a:p>
          <a:p>
            <a:endParaRPr lang="en-US" dirty="0">
              <a:solidFill>
                <a:srgbClr val="0D0D0D"/>
              </a:solidFill>
              <a:latin typeface="Söhne"/>
            </a:endParaRPr>
          </a:p>
          <a:p>
            <a:r>
              <a:rPr lang="en-US" b="0" i="0" dirty="0">
                <a:solidFill>
                  <a:srgbClr val="0D0D0D"/>
                </a:solidFill>
                <a:effectLst/>
                <a:latin typeface="Söhne"/>
              </a:rPr>
              <a:t>is primarily to generate data that resembles a given dataset.</a:t>
            </a:r>
          </a:p>
          <a:p>
            <a:endParaRPr lang="en-US" dirty="0">
              <a:solidFill>
                <a:srgbClr val="0D0D0D"/>
              </a:solidFill>
              <a:latin typeface="Söhne"/>
            </a:endParaRPr>
          </a:p>
          <a:p>
            <a:r>
              <a:rPr lang="en-US" sz="1600" b="1" i="0" dirty="0">
                <a:solidFill>
                  <a:srgbClr val="0D0D0D"/>
                </a:solidFill>
                <a:effectLst/>
                <a:latin typeface="Söhne"/>
              </a:rPr>
              <a:t>1) Image Generation</a:t>
            </a:r>
            <a:r>
              <a:rPr lang="en-US" sz="1600" b="0" i="0" dirty="0">
                <a:solidFill>
                  <a:srgbClr val="0D0D0D"/>
                </a:solidFill>
                <a:effectLst/>
                <a:latin typeface="Söhne"/>
              </a:rPr>
              <a:t>: One of the most well-known applications of GANs is generating realistic images.</a:t>
            </a:r>
          </a:p>
          <a:p>
            <a:r>
              <a:rPr lang="en-US" sz="1600" dirty="0">
                <a:solidFill>
                  <a:srgbClr val="0D0D0D"/>
                </a:solidFill>
                <a:latin typeface="Söhne"/>
              </a:rPr>
              <a:t>2) </a:t>
            </a:r>
            <a:r>
              <a:rPr lang="en-US" sz="1600" b="1" i="0" dirty="0">
                <a:solidFill>
                  <a:srgbClr val="0D0D0D"/>
                </a:solidFill>
                <a:effectLst/>
                <a:latin typeface="Söhne"/>
              </a:rPr>
              <a:t>Data Augmentation</a:t>
            </a:r>
            <a:r>
              <a:rPr lang="en-US" sz="1600" b="0" i="0" dirty="0">
                <a:solidFill>
                  <a:srgbClr val="0D0D0D"/>
                </a:solidFill>
                <a:effectLst/>
                <a:latin typeface="Söhne"/>
              </a:rPr>
              <a:t>: GANs can be used to augment training data for various machine learning tasks. By generating synthetic       data, GANs can increase the size and diversity of training datasets, which often leads to improved model performance.</a:t>
            </a:r>
          </a:p>
          <a:p>
            <a:endParaRPr lang="en-IN" sz="1600" dirty="0"/>
          </a:p>
          <a:p>
            <a:r>
              <a:rPr lang="en-US" sz="1600" b="1" i="0" dirty="0">
                <a:solidFill>
                  <a:srgbClr val="0D0D0D"/>
                </a:solidFill>
                <a:effectLst/>
                <a:latin typeface="Söhne"/>
              </a:rPr>
              <a:t>two neural networks</a:t>
            </a:r>
          </a:p>
          <a:p>
            <a:endParaRPr lang="en-IN" sz="1600" b="1" dirty="0"/>
          </a:p>
          <a:p>
            <a:pPr marL="342900" indent="-342900">
              <a:buAutoNum type="arabicParenR"/>
            </a:pPr>
            <a:r>
              <a:rPr lang="en-US" sz="1600" b="1" i="0" dirty="0">
                <a:solidFill>
                  <a:srgbClr val="0D0D0D"/>
                </a:solidFill>
                <a:effectLst/>
                <a:latin typeface="Söhne"/>
              </a:rPr>
              <a:t>Generator</a:t>
            </a:r>
            <a:r>
              <a:rPr lang="en-US" sz="1600" b="0" i="0" dirty="0">
                <a:solidFill>
                  <a:srgbClr val="0D0D0D"/>
                </a:solidFill>
                <a:effectLst/>
                <a:latin typeface="Söhne"/>
              </a:rPr>
              <a:t>: This network takes random noise as input and generates samples, such as images or text</a:t>
            </a:r>
          </a:p>
          <a:p>
            <a:pPr marL="342900" indent="-342900">
              <a:buAutoNum type="arabicParenR"/>
            </a:pPr>
            <a:endParaRPr lang="en-US" sz="1600" b="0" i="0" dirty="0">
              <a:solidFill>
                <a:srgbClr val="0D0D0D"/>
              </a:solidFill>
              <a:effectLst/>
              <a:latin typeface="Söhne"/>
            </a:endParaRPr>
          </a:p>
          <a:p>
            <a:pPr marL="342900" indent="-342900">
              <a:buAutoNum type="arabicParenR"/>
            </a:pPr>
            <a:r>
              <a:rPr lang="en-US" sz="1600" b="1" i="0" dirty="0">
                <a:solidFill>
                  <a:srgbClr val="0D0D0D"/>
                </a:solidFill>
                <a:effectLst/>
                <a:latin typeface="Söhne"/>
              </a:rPr>
              <a:t>Discriminator</a:t>
            </a:r>
            <a:r>
              <a:rPr lang="en-US" sz="1600" b="0" i="0" dirty="0">
                <a:solidFill>
                  <a:srgbClr val="0D0D0D"/>
                </a:solidFill>
                <a:effectLst/>
                <a:latin typeface="Söhne"/>
              </a:rPr>
              <a:t>: This network takes samples (real images, for example) as input and predicts whether they are real (i.e., from the true data distribution) or fake (generated by the generator). The discriminator's goal is to correctly classify real and fake samples.</a:t>
            </a:r>
            <a:endParaRPr lang="en-IN" sz="1600" dirty="0"/>
          </a:p>
        </p:txBody>
      </p:sp>
    </p:spTree>
    <p:extLst>
      <p:ext uri="{BB962C8B-B14F-4D97-AF65-F5344CB8AC3E}">
        <p14:creationId xmlns:p14="http://schemas.microsoft.com/office/powerpoint/2010/main" val="425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592D4E-BF22-39CA-1B73-872C14B52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4" y="1324947"/>
            <a:ext cx="8434873" cy="4478694"/>
          </a:xfrm>
          <a:prstGeom prst="rect">
            <a:avLst/>
          </a:prstGeom>
        </p:spPr>
      </p:pic>
    </p:spTree>
    <p:extLst>
      <p:ext uri="{BB962C8B-B14F-4D97-AF65-F5344CB8AC3E}">
        <p14:creationId xmlns:p14="http://schemas.microsoft.com/office/powerpoint/2010/main" val="37370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30BFA-012C-314F-08CF-93DC1BFACD8F}"/>
              </a:ext>
            </a:extLst>
          </p:cNvPr>
          <p:cNvSpPr txBox="1"/>
          <p:nvPr/>
        </p:nvSpPr>
        <p:spPr>
          <a:xfrm>
            <a:off x="457200" y="401216"/>
            <a:ext cx="11252717" cy="4524315"/>
          </a:xfrm>
          <a:prstGeom prst="rect">
            <a:avLst/>
          </a:prstGeom>
          <a:noFill/>
        </p:spPr>
        <p:txBody>
          <a:bodyPr wrap="square">
            <a:spAutoFit/>
          </a:bodyPr>
          <a:lstStyle/>
          <a:p>
            <a:pPr algn="l"/>
            <a:r>
              <a:rPr lang="en-US" b="1" i="0" dirty="0">
                <a:solidFill>
                  <a:srgbClr val="0D0D0D"/>
                </a:solidFill>
                <a:effectLst/>
                <a:latin typeface="Söhne"/>
              </a:rPr>
              <a:t>Generator (G)</a:t>
            </a:r>
            <a:r>
              <a:rPr lang="en-US" b="0" i="0" dirty="0">
                <a:solidFill>
                  <a:srgbClr val="0D0D0D"/>
                </a:solidFill>
                <a:effectLst/>
                <a:latin typeface="Söhne"/>
              </a:rPr>
              <a:t>:</a:t>
            </a:r>
          </a:p>
          <a:p>
            <a:pPr algn="l"/>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The generator takes random noise (usually sampled from a Gaussian distribution) as input and generates samples (e.g., images) from this noise.</a:t>
            </a:r>
          </a:p>
          <a:p>
            <a:pPr algn="l">
              <a:buFont typeface="Arial" panose="020B0604020202020204" pitchFamily="34" charset="0"/>
              <a:buChar char="•"/>
            </a:pPr>
            <a:r>
              <a:rPr lang="en-US" b="0" i="0" dirty="0">
                <a:solidFill>
                  <a:srgbClr val="0D0D0D"/>
                </a:solidFill>
                <a:effectLst/>
                <a:latin typeface="Söhne"/>
              </a:rPr>
              <a:t>Initially, the generator produces random noise that doesn't resemble the true data distribution.</a:t>
            </a:r>
          </a:p>
          <a:p>
            <a:pPr algn="l">
              <a:buFont typeface="Arial" panose="020B0604020202020204" pitchFamily="34" charset="0"/>
              <a:buChar char="•"/>
            </a:pPr>
            <a:r>
              <a:rPr lang="en-US" b="0" i="0" dirty="0">
                <a:solidFill>
                  <a:srgbClr val="0D0D0D"/>
                </a:solidFill>
                <a:effectLst/>
                <a:latin typeface="Söhne"/>
              </a:rPr>
              <a:t>As training progresses, the generator learns to generate increasingly realistic samples by adjusting its parameters.</a:t>
            </a:r>
          </a:p>
          <a:p>
            <a:pPr algn="l">
              <a:buFont typeface="Arial" panose="020B0604020202020204" pitchFamily="34" charset="0"/>
              <a:buChar char="•"/>
            </a:pPr>
            <a:endParaRPr lang="en-US" dirty="0">
              <a:solidFill>
                <a:srgbClr val="0D0D0D"/>
              </a:solidFill>
              <a:latin typeface="Söhne"/>
            </a:endParaRPr>
          </a:p>
          <a:p>
            <a:pPr algn="l">
              <a:buFont typeface="Arial" panose="020B0604020202020204" pitchFamily="34" charset="0"/>
              <a:buChar char="•"/>
            </a:pPr>
            <a:endParaRPr lang="en-US" dirty="0">
              <a:solidFill>
                <a:srgbClr val="0D0D0D"/>
              </a:solidFill>
              <a:latin typeface="Söhne"/>
            </a:endParaRPr>
          </a:p>
          <a:p>
            <a:pPr algn="l"/>
            <a:r>
              <a:rPr lang="en-US" b="1" i="0" dirty="0">
                <a:solidFill>
                  <a:srgbClr val="0D0D0D"/>
                </a:solidFill>
                <a:effectLst/>
                <a:latin typeface="Söhne"/>
              </a:rPr>
              <a:t>Discriminator (D)</a:t>
            </a:r>
            <a:r>
              <a:rPr lang="en-US" b="0" i="0" dirty="0">
                <a:solidFill>
                  <a:srgbClr val="0D0D0D"/>
                </a:solidFill>
                <a:effectLst/>
                <a:latin typeface="Söhne"/>
              </a:rPr>
              <a:t>:</a:t>
            </a:r>
          </a:p>
          <a:p>
            <a:pPr algn="l"/>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The discriminator receives samples from both the real data distribution (e.g., real images) and the generator (fake samples).</a:t>
            </a:r>
          </a:p>
          <a:p>
            <a:pPr algn="l">
              <a:buFont typeface="Arial" panose="020B0604020202020204" pitchFamily="34" charset="0"/>
              <a:buChar char="•"/>
            </a:pPr>
            <a:r>
              <a:rPr lang="en-US" b="0" i="0" dirty="0">
                <a:solidFill>
                  <a:srgbClr val="0D0D0D"/>
                </a:solidFill>
                <a:effectLst/>
                <a:latin typeface="Söhne"/>
              </a:rPr>
              <a:t>Its task is to distinguish between real and fake samples.</a:t>
            </a:r>
          </a:p>
          <a:p>
            <a:pPr algn="l">
              <a:buFont typeface="Arial" panose="020B0604020202020204" pitchFamily="34" charset="0"/>
              <a:buChar char="•"/>
            </a:pPr>
            <a:r>
              <a:rPr lang="en-US" b="0" i="0" dirty="0">
                <a:solidFill>
                  <a:srgbClr val="0D0D0D"/>
                </a:solidFill>
                <a:effectLst/>
                <a:latin typeface="Söhne"/>
              </a:rPr>
              <a:t>Like the generator, the discriminator's parameters are adjusted during training to improve its ability to differentiate between real and fake samples.</a:t>
            </a: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88704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95E7D-352E-CF5A-EEBB-78C297088327}"/>
              </a:ext>
            </a:extLst>
          </p:cNvPr>
          <p:cNvSpPr txBox="1"/>
          <p:nvPr/>
        </p:nvSpPr>
        <p:spPr>
          <a:xfrm>
            <a:off x="783772" y="335845"/>
            <a:ext cx="10907485" cy="618630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Initialization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generator and discriminator are initialized with random weights.</a:t>
            </a:r>
          </a:p>
          <a:p>
            <a:pPr marL="742950" lvl="1" indent="-285750"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Training Loop</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In each iteration of the training loop:</a:t>
            </a:r>
          </a:p>
          <a:p>
            <a:pPr marL="1143000" lvl="2" indent="-228600" algn="l">
              <a:buFont typeface="+mj-lt"/>
              <a:buAutoNum type="arabicPeriod"/>
            </a:pPr>
            <a:r>
              <a:rPr lang="en-US" b="0" i="0" dirty="0">
                <a:solidFill>
                  <a:srgbClr val="0D0D0D"/>
                </a:solidFill>
                <a:effectLst/>
                <a:latin typeface="Söhne"/>
              </a:rPr>
              <a:t>The generator generates a batch of fake samples by feeding random noise into the generator network.</a:t>
            </a:r>
          </a:p>
          <a:p>
            <a:pPr marL="1143000" lvl="2" indent="-228600" algn="l">
              <a:buFont typeface="+mj-lt"/>
              <a:buAutoNum type="arabicPeriod"/>
            </a:pPr>
            <a:r>
              <a:rPr lang="en-US" b="0" i="0" dirty="0">
                <a:solidFill>
                  <a:srgbClr val="0D0D0D"/>
                </a:solidFill>
                <a:effectLst/>
                <a:latin typeface="Söhne"/>
              </a:rPr>
              <a:t>The discriminator is fed with a batch consisting of both real samples from the dataset and the fake samples generated by the generator. It then predicts whether each sample is real or fake.</a:t>
            </a:r>
          </a:p>
          <a:p>
            <a:pPr marL="1143000" lvl="2" indent="-228600" algn="l">
              <a:buFont typeface="+mj-lt"/>
              <a:buAutoNum type="arabicPeriod"/>
            </a:pPr>
            <a:r>
              <a:rPr lang="en-US" b="0" i="0" dirty="0">
                <a:solidFill>
                  <a:srgbClr val="0D0D0D"/>
                </a:solidFill>
                <a:effectLst/>
                <a:latin typeface="Söhne"/>
              </a:rPr>
              <a:t>The discriminator's parameters are updated to improve its ability to distinguish between real and fake samples. This is done by minimizing a binary cross-entropy loss function, where the discriminator aims to correctly classify real samples as real (with a label of 1) and fake samples as fake (with a label of 0).</a:t>
            </a:r>
          </a:p>
          <a:p>
            <a:pPr marL="1143000" lvl="2" indent="-228600" algn="l">
              <a:buFont typeface="+mj-lt"/>
              <a:buAutoNum type="arabicPeriod"/>
            </a:pPr>
            <a:r>
              <a:rPr lang="en-US" b="0" i="0" dirty="0">
                <a:solidFill>
                  <a:srgbClr val="0D0D0D"/>
                </a:solidFill>
                <a:effectLst/>
                <a:latin typeface="Söhne"/>
              </a:rPr>
              <a:t>The generator's parameters are updated to produce more realistic samples that are more likely to fool the discriminator. This is done by maximizing the discriminator's error for fake samples, effectively pushing the generator to generate samples that are indistinguishable from real samples.</a:t>
            </a:r>
          </a:p>
          <a:p>
            <a:pPr marL="1143000" lvl="2" indent="-228600" algn="l">
              <a:buFont typeface="+mj-lt"/>
              <a:buAutoNum type="arabicPeriod"/>
            </a:pPr>
            <a:endParaRPr lang="en-US" b="0" i="0" dirty="0">
              <a:solidFill>
                <a:srgbClr val="0D0D0D"/>
              </a:solidFill>
              <a:effectLst/>
              <a:latin typeface="Söhne"/>
            </a:endParaRPr>
          </a:p>
          <a:p>
            <a:pPr algn="l"/>
            <a:r>
              <a:rPr lang="en-US" b="1" i="0">
                <a:solidFill>
                  <a:srgbClr val="0D0D0D"/>
                </a:solidFill>
                <a:effectLst/>
                <a:latin typeface="Söhne"/>
              </a:rPr>
              <a:t>3.Convergence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The training process continues iteratively until either a specified number of iterations is reached or until the generator generates samples that are indistinguishable from real samples according to the discriminator (i.e., when the discriminator's error for fake samples converges to a minimum).</a:t>
            </a:r>
          </a:p>
          <a:p>
            <a:pPr algn="l">
              <a:buFont typeface="Arial" panose="020B0604020202020204" pitchFamily="34" charset="0"/>
              <a:buChar char="•"/>
            </a:pPr>
            <a:r>
              <a:rPr lang="en-US" b="0" i="0" dirty="0">
                <a:solidFill>
                  <a:srgbClr val="0D0D0D"/>
                </a:solidFill>
                <a:effectLst/>
                <a:latin typeface="Söhne"/>
              </a:rPr>
              <a:t>Ideally, the equilibrium point reached is when the generator produces samples that are statistically indistinguishable from real data, and the discriminator is unable to differentiate between real and fake samples.</a:t>
            </a:r>
          </a:p>
          <a:p>
            <a:pPr marL="1143000" lvl="2" indent="-22860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78417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585</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sarang tk</dc:creator>
  <cp:lastModifiedBy>sarang tk</cp:lastModifiedBy>
  <cp:revision>1</cp:revision>
  <dcterms:created xsi:type="dcterms:W3CDTF">2024-03-25T06:08:49Z</dcterms:created>
  <dcterms:modified xsi:type="dcterms:W3CDTF">2024-03-25T07:59:11Z</dcterms:modified>
</cp:coreProperties>
</file>