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7" r:id="rId2"/>
    <p:sldId id="266" r:id="rId3"/>
    <p:sldId id="267" r:id="rId4"/>
    <p:sldId id="258" r:id="rId5"/>
    <p:sldId id="259" r:id="rId6"/>
    <p:sldId id="260" r:id="rId7"/>
    <p:sldId id="261" r:id="rId8"/>
    <p:sldId id="262"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60846-45E2-4544-A0E2-9736159ABAE8}" v="1" dt="2024-03-01T04:25:37.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75"/>
  </p:normalViewPr>
  <p:slideViewPr>
    <p:cSldViewPr snapToGrid="0">
      <p:cViewPr varScale="1">
        <p:scale>
          <a:sx n="138" d="100"/>
          <a:sy n="138" d="100"/>
        </p:scale>
        <p:origin x="8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g tk" userId="fe0ea4a5ecf204bd" providerId="LiveId" clId="{B6260846-45E2-4544-A0E2-9736159ABAE8}"/>
    <pc:docChg chg="custSel addSld delSld modSld">
      <pc:chgData name="sarang tk" userId="fe0ea4a5ecf204bd" providerId="LiveId" clId="{B6260846-45E2-4544-A0E2-9736159ABAE8}" dt="2024-03-01T08:47:35.957" v="19" actId="1076"/>
      <pc:docMkLst>
        <pc:docMk/>
      </pc:docMkLst>
      <pc:sldChg chg="del">
        <pc:chgData name="sarang tk" userId="fe0ea4a5ecf204bd" providerId="LiveId" clId="{B6260846-45E2-4544-A0E2-9736159ABAE8}" dt="2024-03-01T04:20:52.566" v="1" actId="47"/>
        <pc:sldMkLst>
          <pc:docMk/>
          <pc:sldMk cId="0" sldId="256"/>
        </pc:sldMkLst>
      </pc:sldChg>
      <pc:sldChg chg="modSp mod">
        <pc:chgData name="sarang tk" userId="fe0ea4a5ecf204bd" providerId="LiveId" clId="{B6260846-45E2-4544-A0E2-9736159ABAE8}" dt="2024-03-01T08:47:35.957" v="19" actId="1076"/>
        <pc:sldMkLst>
          <pc:docMk/>
          <pc:sldMk cId="0" sldId="260"/>
        </pc:sldMkLst>
        <pc:picChg chg="mod">
          <ac:chgData name="sarang tk" userId="fe0ea4a5ecf204bd" providerId="LiveId" clId="{B6260846-45E2-4544-A0E2-9736159ABAE8}" dt="2024-03-01T08:47:35.957" v="19" actId="1076"/>
          <ac:picMkLst>
            <pc:docMk/>
            <pc:sldMk cId="0" sldId="260"/>
            <ac:picMk id="85" creationId="{00000000-0000-0000-0000-000000000000}"/>
          </ac:picMkLst>
        </pc:picChg>
      </pc:sldChg>
      <pc:sldChg chg="modSp new mod">
        <pc:chgData name="sarang tk" userId="fe0ea4a5ecf204bd" providerId="LiveId" clId="{B6260846-45E2-4544-A0E2-9736159ABAE8}" dt="2024-03-01T04:23:55.888" v="8" actId="255"/>
        <pc:sldMkLst>
          <pc:docMk/>
          <pc:sldMk cId="2710814274" sldId="266"/>
        </pc:sldMkLst>
        <pc:spChg chg="mod">
          <ac:chgData name="sarang tk" userId="fe0ea4a5ecf204bd" providerId="LiveId" clId="{B6260846-45E2-4544-A0E2-9736159ABAE8}" dt="2024-03-01T04:23:55.888" v="8" actId="255"/>
          <ac:spMkLst>
            <pc:docMk/>
            <pc:sldMk cId="2710814274" sldId="266"/>
            <ac:spMk id="2" creationId="{FFED7FDA-7FB5-B629-37FA-9200749DCE71}"/>
          </ac:spMkLst>
        </pc:spChg>
      </pc:sldChg>
      <pc:sldChg chg="addSp modSp new">
        <pc:chgData name="sarang tk" userId="fe0ea4a5ecf204bd" providerId="LiveId" clId="{B6260846-45E2-4544-A0E2-9736159ABAE8}" dt="2024-03-01T04:25:37.933" v="10" actId="931"/>
        <pc:sldMkLst>
          <pc:docMk/>
          <pc:sldMk cId="2489297379" sldId="267"/>
        </pc:sldMkLst>
        <pc:picChg chg="add mod">
          <ac:chgData name="sarang tk" userId="fe0ea4a5ecf204bd" providerId="LiveId" clId="{B6260846-45E2-4544-A0E2-9736159ABAE8}" dt="2024-03-01T04:25:37.933" v="10" actId="931"/>
          <ac:picMkLst>
            <pc:docMk/>
            <pc:sldMk cId="2489297379" sldId="267"/>
            <ac:picMk id="3" creationId="{61872A7F-5754-C856-9F66-5793CDFF7E0B}"/>
          </ac:picMkLst>
        </pc:picChg>
      </pc:sldChg>
      <pc:sldMasterChg chg="delSldLayout">
        <pc:chgData name="sarang tk" userId="fe0ea4a5ecf204bd" providerId="LiveId" clId="{B6260846-45E2-4544-A0E2-9736159ABAE8}" dt="2024-03-01T04:20:52.566" v="1" actId="47"/>
        <pc:sldMasterMkLst>
          <pc:docMk/>
          <pc:sldMasterMk cId="0" sldId="2147483659"/>
        </pc:sldMasterMkLst>
        <pc:sldLayoutChg chg="del">
          <pc:chgData name="sarang tk" userId="fe0ea4a5ecf204bd" providerId="LiveId" clId="{B6260846-45E2-4544-A0E2-9736159ABAE8}" dt="2024-03-01T04:20:52.566" v="1" actId="47"/>
          <pc:sldLayoutMkLst>
            <pc:docMk/>
            <pc:sldMasterMk cId="0" sldId="2147483659"/>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77353d4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77353d4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7752e24e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7752e24e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7752e24e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7752e24e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77353d4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77353d4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77353d49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77353d49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7752e24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7752e24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86319fe6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86319fe6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86319fe6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86319fe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tag/neural-network/"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70125" y="495750"/>
            <a:ext cx="7324800" cy="453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40424E"/>
                </a:solidFill>
                <a:highlight>
                  <a:srgbClr val="FFFFFF"/>
                </a:highlight>
              </a:rPr>
              <a:t>Recurrent Neural Network(RNN)</a:t>
            </a:r>
            <a:r>
              <a:rPr lang="en" sz="1800">
                <a:solidFill>
                  <a:srgbClr val="40424E"/>
                </a:solidFill>
                <a:highlight>
                  <a:srgbClr val="FFFFFF"/>
                </a:highlight>
              </a:rPr>
              <a:t> </a:t>
            </a:r>
            <a:endParaRPr sz="1800">
              <a:solidFill>
                <a:srgbClr val="40424E"/>
              </a:solidFill>
              <a:highlight>
                <a:srgbClr val="FFFFFF"/>
              </a:highlight>
            </a:endParaRPr>
          </a:p>
          <a:p>
            <a:pPr marL="0" lvl="0" indent="0" algn="l" rtl="0">
              <a:lnSpc>
                <a:spcPct val="115000"/>
              </a:lnSpc>
              <a:spcBef>
                <a:spcPts val="800"/>
              </a:spcBef>
              <a:spcAft>
                <a:spcPts val="0"/>
              </a:spcAft>
              <a:buNone/>
            </a:pPr>
            <a:endParaRPr sz="1800">
              <a:solidFill>
                <a:srgbClr val="40424E"/>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 sz="1800">
                <a:solidFill>
                  <a:srgbClr val="40424E"/>
                </a:solidFill>
                <a:highlight>
                  <a:srgbClr val="FFFFFF"/>
                </a:highlight>
              </a:rPr>
              <a:t>Type of </a:t>
            </a:r>
            <a:r>
              <a:rPr lang="en" sz="1800" u="sng">
                <a:solidFill>
                  <a:schemeClr val="hlink"/>
                </a:solidFill>
                <a:highlight>
                  <a:srgbClr val="FFFFFF"/>
                </a:highlight>
                <a:hlinkClick r:id="rId3"/>
              </a:rPr>
              <a:t>Neural Network</a:t>
            </a:r>
            <a:r>
              <a:rPr lang="en" sz="1800">
                <a:solidFill>
                  <a:srgbClr val="40424E"/>
                </a:solidFill>
                <a:highlight>
                  <a:srgbClr val="FFFFFF"/>
                </a:highlight>
              </a:rPr>
              <a:t> where the </a:t>
            </a:r>
            <a:r>
              <a:rPr lang="en" sz="1800" b="1">
                <a:solidFill>
                  <a:srgbClr val="40424E"/>
                </a:solidFill>
                <a:highlight>
                  <a:srgbClr val="FFFFFF"/>
                </a:highlight>
              </a:rPr>
              <a:t>output from previous step are fed as input to the current step</a:t>
            </a:r>
            <a:r>
              <a:rPr lang="en" sz="1800">
                <a:solidFill>
                  <a:srgbClr val="40424E"/>
                </a:solidFill>
                <a:highlight>
                  <a:srgbClr val="FFFFFF"/>
                </a:highlight>
              </a:rPr>
              <a:t>. In traditional neural networks, all the inputs and outputs are independent of each other, but in cases like when it is required to predict the next word of a sentence, the previous words are required and hence there is a need to remember the previous words. Thus RNN came into existence, which solved this issue with the help of a Hidden Layer. The main and most important feature of RNN is </a:t>
            </a:r>
            <a:r>
              <a:rPr lang="en" sz="1800" b="1">
                <a:solidFill>
                  <a:srgbClr val="40424E"/>
                </a:solidFill>
                <a:highlight>
                  <a:srgbClr val="FFFFFF"/>
                </a:highlight>
              </a:rPr>
              <a:t>Hidden state</a:t>
            </a:r>
            <a:r>
              <a:rPr lang="en" sz="1800">
                <a:solidFill>
                  <a:srgbClr val="40424E"/>
                </a:solidFill>
                <a:highlight>
                  <a:srgbClr val="FFFFFF"/>
                </a:highlight>
              </a:rPr>
              <a:t>, which remembers some information about a sequence.</a:t>
            </a:r>
            <a:endParaRPr sz="1800">
              <a:solidFill>
                <a:srgbClr val="40424E"/>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l="-1590" t="-1190" r="1590" b="1189"/>
          <a:stretch/>
        </p:blipFill>
        <p:spPr>
          <a:xfrm>
            <a:off x="152400" y="152400"/>
            <a:ext cx="8149391"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7FDA-7FB5-B629-37FA-9200749DCE71}"/>
              </a:ext>
            </a:extLst>
          </p:cNvPr>
          <p:cNvSpPr>
            <a:spLocks noGrp="1"/>
          </p:cNvSpPr>
          <p:nvPr>
            <p:ph type="title"/>
          </p:nvPr>
        </p:nvSpPr>
        <p:spPr>
          <a:xfrm>
            <a:off x="490250" y="450150"/>
            <a:ext cx="8170530" cy="4090800"/>
          </a:xfrm>
        </p:spPr>
        <p:txBody>
          <a:bodyPr>
            <a:normAutofit/>
          </a:bodyPr>
          <a:lstStyle/>
          <a:p>
            <a:r>
              <a:rPr lang="en-US" sz="2400" b="0" i="0" dirty="0">
                <a:solidFill>
                  <a:srgbClr val="0D0D0D"/>
                </a:solidFill>
                <a:effectLst/>
                <a:latin typeface="Söhne"/>
              </a:rPr>
              <a:t>Recurrent Neural Networks (RNNs) are a type of neural network architecture particularly suited for sequential data processing. They are widely used in deep learning for tasks such as natural language processing (NLP), speech recognition, time series analysis, and more. The key characteristic of RNNs is their ability to maintain a hidden state that captures information about previous inputs in the sequence, allowing them to effectively model dependencies in sequential data.</a:t>
            </a:r>
            <a:endParaRPr lang="en-IN" sz="2400" dirty="0"/>
          </a:p>
        </p:txBody>
      </p:sp>
    </p:spTree>
    <p:extLst>
      <p:ext uri="{BB962C8B-B14F-4D97-AF65-F5344CB8AC3E}">
        <p14:creationId xmlns:p14="http://schemas.microsoft.com/office/powerpoint/2010/main" val="271081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872A7F-5754-C856-9F66-5793CDFF7E0B}"/>
              </a:ext>
            </a:extLst>
          </p:cNvPr>
          <p:cNvPicPr>
            <a:picLocks noChangeAspect="1"/>
          </p:cNvPicPr>
          <p:nvPr/>
        </p:nvPicPr>
        <p:blipFill>
          <a:blip r:embed="rId2"/>
          <a:stretch>
            <a:fillRect/>
          </a:stretch>
        </p:blipFill>
        <p:spPr>
          <a:xfrm>
            <a:off x="380045" y="420353"/>
            <a:ext cx="8383910" cy="4191955"/>
          </a:xfrm>
          <a:prstGeom prst="rect">
            <a:avLst/>
          </a:prstGeom>
        </p:spPr>
      </p:pic>
    </p:spTree>
    <p:extLst>
      <p:ext uri="{BB962C8B-B14F-4D97-AF65-F5344CB8AC3E}">
        <p14:creationId xmlns:p14="http://schemas.microsoft.com/office/powerpoint/2010/main" val="248929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675275" y="890775"/>
            <a:ext cx="64509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Why RNN is required????</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 sz="3000"/>
              <a:t>RNN works very well in sequence of data as input.</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 sz="3000"/>
              <a:t>So it is used in Spam Classifier,Time series,weather forecasting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p:nvPr/>
        </p:nvSpPr>
        <p:spPr>
          <a:xfrm>
            <a:off x="3290125" y="1293050"/>
            <a:ext cx="1281900" cy="262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16"/>
          <p:cNvCxnSpPr>
            <a:stCxn id="70" idx="2"/>
          </p:cNvCxnSpPr>
          <p:nvPr/>
        </p:nvCxnSpPr>
        <p:spPr>
          <a:xfrm>
            <a:off x="3931075" y="3922250"/>
            <a:ext cx="5700" cy="632100"/>
          </a:xfrm>
          <a:prstGeom prst="straightConnector1">
            <a:avLst/>
          </a:prstGeom>
          <a:noFill/>
          <a:ln w="9525" cap="flat" cmpd="sng">
            <a:solidFill>
              <a:schemeClr val="dk2"/>
            </a:solidFill>
            <a:prstDash val="solid"/>
            <a:round/>
            <a:headEnd type="none" w="med" len="med"/>
            <a:tailEnd type="none" w="med" len="med"/>
          </a:ln>
        </p:spPr>
      </p:cxnSp>
      <p:sp>
        <p:nvSpPr>
          <p:cNvPr id="72" name="Google Shape;72;p16"/>
          <p:cNvSpPr/>
          <p:nvPr/>
        </p:nvSpPr>
        <p:spPr>
          <a:xfrm>
            <a:off x="4597550" y="2010857"/>
            <a:ext cx="594000" cy="963175"/>
          </a:xfrm>
          <a:custGeom>
            <a:avLst/>
            <a:gdLst/>
            <a:ahLst/>
            <a:cxnLst/>
            <a:rect l="l" t="t" r="r" b="b"/>
            <a:pathLst>
              <a:path w="23760" h="38527" extrusionOk="0">
                <a:moveTo>
                  <a:pt x="0" y="4621"/>
                </a:moveTo>
                <a:cubicBezTo>
                  <a:pt x="5290" y="2179"/>
                  <a:pt x="13120" y="-2373"/>
                  <a:pt x="17240" y="1747"/>
                </a:cubicBezTo>
                <a:cubicBezTo>
                  <a:pt x="21064" y="5571"/>
                  <a:pt x="22797" y="11335"/>
                  <a:pt x="23562" y="16689"/>
                </a:cubicBezTo>
                <a:cubicBezTo>
                  <a:pt x="24318" y="21979"/>
                  <a:pt x="22190" y="27567"/>
                  <a:pt x="19539" y="32206"/>
                </a:cubicBezTo>
                <a:cubicBezTo>
                  <a:pt x="18642" y="33775"/>
                  <a:pt x="18444" y="36480"/>
                  <a:pt x="16666" y="36803"/>
                </a:cubicBezTo>
                <a:cubicBezTo>
                  <a:pt x="12294" y="37598"/>
                  <a:pt x="7664" y="37123"/>
                  <a:pt x="3448" y="38527"/>
                </a:cubicBezTo>
              </a:path>
            </a:pathLst>
          </a:custGeom>
          <a:noFill/>
          <a:ln w="9525" cap="flat" cmpd="sng">
            <a:solidFill>
              <a:schemeClr val="dk2"/>
            </a:solidFill>
            <a:prstDash val="solid"/>
            <a:round/>
            <a:headEnd type="none" w="med" len="med"/>
            <a:tailEnd type="none" w="med" len="med"/>
          </a:ln>
        </p:spPr>
      </p:sp>
      <p:sp>
        <p:nvSpPr>
          <p:cNvPr id="73" name="Google Shape;73;p16"/>
          <p:cNvSpPr/>
          <p:nvPr/>
        </p:nvSpPr>
        <p:spPr>
          <a:xfrm>
            <a:off x="4640650" y="2614850"/>
            <a:ext cx="301700" cy="617800"/>
          </a:xfrm>
          <a:custGeom>
            <a:avLst/>
            <a:gdLst/>
            <a:ahLst/>
            <a:cxnLst/>
            <a:rect l="l" t="t" r="r" b="b"/>
            <a:pathLst>
              <a:path w="12068" h="24712" extrusionOk="0">
                <a:moveTo>
                  <a:pt x="8045" y="0"/>
                </a:moveTo>
                <a:cubicBezTo>
                  <a:pt x="5622" y="2424"/>
                  <a:pt x="4798" y="6045"/>
                  <a:pt x="3448" y="9195"/>
                </a:cubicBezTo>
                <a:cubicBezTo>
                  <a:pt x="2568" y="11248"/>
                  <a:pt x="0" y="12708"/>
                  <a:pt x="0" y="14942"/>
                </a:cubicBezTo>
                <a:cubicBezTo>
                  <a:pt x="0" y="16323"/>
                  <a:pt x="2471" y="16264"/>
                  <a:pt x="3448" y="17241"/>
                </a:cubicBezTo>
                <a:cubicBezTo>
                  <a:pt x="6136" y="19930"/>
                  <a:pt x="9382" y="22021"/>
                  <a:pt x="12068" y="24712"/>
                </a:cubicBezTo>
              </a:path>
            </a:pathLst>
          </a:custGeom>
          <a:noFill/>
          <a:ln w="9525" cap="flat" cmpd="sng">
            <a:solidFill>
              <a:schemeClr val="dk2"/>
            </a:solidFill>
            <a:prstDash val="solid"/>
            <a:round/>
            <a:headEnd type="none" w="med" len="med"/>
            <a:tailEnd type="none" w="med" len="med"/>
          </a:ln>
        </p:spPr>
      </p:sp>
      <p:cxnSp>
        <p:nvCxnSpPr>
          <p:cNvPr id="74" name="Google Shape;74;p16"/>
          <p:cNvCxnSpPr>
            <a:stCxn id="70" idx="0"/>
          </p:cNvCxnSpPr>
          <p:nvPr/>
        </p:nvCxnSpPr>
        <p:spPr>
          <a:xfrm rot="10800000" flipH="1">
            <a:off x="3931075" y="790250"/>
            <a:ext cx="5700" cy="5028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6"/>
          <p:cNvSpPr/>
          <p:nvPr/>
        </p:nvSpPr>
        <p:spPr>
          <a:xfrm>
            <a:off x="3745938" y="585088"/>
            <a:ext cx="305625" cy="414725"/>
          </a:xfrm>
          <a:custGeom>
            <a:avLst/>
            <a:gdLst/>
            <a:ahLst/>
            <a:cxnLst/>
            <a:rect l="l" t="t" r="r" b="b"/>
            <a:pathLst>
              <a:path w="12225" h="16589" extrusionOk="0">
                <a:moveTo>
                  <a:pt x="5904" y="7629"/>
                </a:moveTo>
                <a:cubicBezTo>
                  <a:pt x="4180" y="10790"/>
                  <a:pt x="4242" y="10825"/>
                  <a:pt x="2456" y="13951"/>
                </a:cubicBezTo>
                <a:cubicBezTo>
                  <a:pt x="1981" y="14783"/>
                  <a:pt x="1408" y="16927"/>
                  <a:pt x="731" y="16250"/>
                </a:cubicBezTo>
                <a:cubicBezTo>
                  <a:pt x="-1692" y="13827"/>
                  <a:pt x="3566" y="9994"/>
                  <a:pt x="5329" y="7055"/>
                </a:cubicBezTo>
                <a:cubicBezTo>
                  <a:pt x="6431" y="5218"/>
                  <a:pt x="5683" y="2722"/>
                  <a:pt x="6478" y="733"/>
                </a:cubicBezTo>
                <a:cubicBezTo>
                  <a:pt x="7064" y="-734"/>
                  <a:pt x="6510" y="4214"/>
                  <a:pt x="7628" y="5331"/>
                </a:cubicBezTo>
                <a:cubicBezTo>
                  <a:pt x="9696" y="7398"/>
                  <a:pt x="12225" y="9878"/>
                  <a:pt x="12225" y="12802"/>
                </a:cubicBezTo>
              </a:path>
            </a:pathLst>
          </a:custGeom>
          <a:noFill/>
          <a:ln w="9525" cap="flat" cmpd="sng">
            <a:solidFill>
              <a:schemeClr val="dk2"/>
            </a:solidFill>
            <a:prstDash val="solid"/>
            <a:round/>
            <a:headEnd type="none" w="med" len="med"/>
            <a:tailEnd type="none" w="med" len="med"/>
          </a:ln>
        </p:spPr>
      </p:sp>
      <p:sp>
        <p:nvSpPr>
          <p:cNvPr id="76" name="Google Shape;76;p16"/>
          <p:cNvSpPr/>
          <p:nvPr/>
        </p:nvSpPr>
        <p:spPr>
          <a:xfrm>
            <a:off x="3749875" y="4267100"/>
            <a:ext cx="359175" cy="396350"/>
          </a:xfrm>
          <a:custGeom>
            <a:avLst/>
            <a:gdLst/>
            <a:ahLst/>
            <a:cxnLst/>
            <a:rect l="l" t="t" r="r" b="b"/>
            <a:pathLst>
              <a:path w="14367" h="15854" extrusionOk="0">
                <a:moveTo>
                  <a:pt x="0" y="5747"/>
                </a:moveTo>
                <a:cubicBezTo>
                  <a:pt x="3832" y="8301"/>
                  <a:pt x="5651" y="17576"/>
                  <a:pt x="9770" y="15516"/>
                </a:cubicBezTo>
                <a:cubicBezTo>
                  <a:pt x="10798" y="15002"/>
                  <a:pt x="9366" y="13144"/>
                  <a:pt x="9770" y="12068"/>
                </a:cubicBezTo>
                <a:cubicBezTo>
                  <a:pt x="11281" y="8037"/>
                  <a:pt x="13006" y="4084"/>
                  <a:pt x="14367" y="0"/>
                </a:cubicBezTo>
              </a:path>
            </a:pathLst>
          </a:custGeom>
          <a:noFill/>
          <a:ln w="9525" cap="flat" cmpd="sng">
            <a:solidFill>
              <a:schemeClr val="dk2"/>
            </a:solidFill>
            <a:prstDash val="solid"/>
            <a:round/>
            <a:headEnd type="none" w="med" len="med"/>
            <a:tailEnd type="none" w="med" len="med"/>
          </a:ln>
        </p:spPr>
      </p:sp>
      <p:sp>
        <p:nvSpPr>
          <p:cNvPr id="77" name="Google Shape;77;p16"/>
          <p:cNvSpPr txBox="1"/>
          <p:nvPr/>
        </p:nvSpPr>
        <p:spPr>
          <a:xfrm>
            <a:off x="3290125" y="4741225"/>
            <a:ext cx="10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X1t</a:t>
            </a:r>
            <a:endParaRPr/>
          </a:p>
        </p:txBody>
      </p:sp>
      <p:sp>
        <p:nvSpPr>
          <p:cNvPr id="78" name="Google Shape;78;p16"/>
          <p:cNvSpPr txBox="1"/>
          <p:nvPr/>
        </p:nvSpPr>
        <p:spPr>
          <a:xfrm>
            <a:off x="5359000" y="2471175"/>
            <a:ext cx="10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Ot</a:t>
            </a:r>
            <a:endParaRPr/>
          </a:p>
        </p:txBody>
      </p:sp>
      <p:sp>
        <p:nvSpPr>
          <p:cNvPr id="79" name="Google Shape;79;p16"/>
          <p:cNvSpPr txBox="1"/>
          <p:nvPr/>
        </p:nvSpPr>
        <p:spPr>
          <a:xfrm>
            <a:off x="4123425" y="416650"/>
            <a:ext cx="59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yi</a:t>
            </a:r>
            <a:endParaRPr/>
          </a:p>
        </p:txBody>
      </p:sp>
      <p:sp>
        <p:nvSpPr>
          <p:cNvPr id="80" name="Google Shape;80;p16"/>
          <p:cNvSpPr txBox="1"/>
          <p:nvPr/>
        </p:nvSpPr>
        <p:spPr>
          <a:xfrm>
            <a:off x="3577450" y="2169475"/>
            <a:ext cx="4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6247"/>
          <a:stretch/>
        </p:blipFill>
        <p:spPr>
          <a:xfrm>
            <a:off x="272472" y="262659"/>
            <a:ext cx="8599055" cy="49495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793350" y="387900"/>
            <a:ext cx="7557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Natual Language Processing(NLP use case) ------sentimental analysis</a:t>
            </a:r>
            <a:endParaRPr/>
          </a:p>
          <a:p>
            <a:pPr marL="0" lvl="0" indent="0" algn="l" rtl="0">
              <a:spcBef>
                <a:spcPts val="0"/>
              </a:spcBef>
              <a:spcAft>
                <a:spcPts val="0"/>
              </a:spcAft>
              <a:buNone/>
            </a:pPr>
            <a:endParaRPr/>
          </a:p>
          <a:p>
            <a:pPr marL="0" lvl="0" indent="0" algn="l" rtl="0">
              <a:spcBef>
                <a:spcPts val="0"/>
              </a:spcBef>
              <a:spcAft>
                <a:spcPts val="0"/>
              </a:spcAft>
              <a:buNone/>
            </a:pPr>
            <a:r>
              <a:rPr lang="en"/>
              <a:t>X1 = &lt;X11 , X12 ,X13,X14&gt;     yi</a:t>
            </a:r>
            <a:endParaRPr/>
          </a:p>
          <a:p>
            <a:pPr marL="0" lvl="0" indent="0" algn="l" rtl="0">
              <a:spcBef>
                <a:spcPts val="0"/>
              </a:spcBef>
              <a:spcAft>
                <a:spcPts val="0"/>
              </a:spcAft>
              <a:buNone/>
            </a:pPr>
            <a:endParaRPr/>
          </a:p>
          <a:p>
            <a:pPr marL="0" lvl="0" indent="0" algn="l" rtl="0">
              <a:spcBef>
                <a:spcPts val="0"/>
              </a:spcBef>
              <a:spcAft>
                <a:spcPts val="0"/>
              </a:spcAft>
              <a:buNone/>
            </a:pPr>
            <a:r>
              <a:rPr lang="en"/>
              <a:t>X1 --- sentence</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X11 , X12 ,X13,X14 - ------- No of words in that sentence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food is bad----negative review</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1163750" y="962600"/>
            <a:ext cx="6996900" cy="225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6" name="Google Shape;96;p19"/>
          <p:cNvPicPr preferRelativeResize="0"/>
          <p:nvPr/>
        </p:nvPicPr>
        <p:blipFill rotWithShape="1">
          <a:blip r:embed="rId3">
            <a:alphaModFix/>
          </a:blip>
          <a:srcRect t="5660"/>
          <a:stretch/>
        </p:blipFill>
        <p:spPr>
          <a:xfrm>
            <a:off x="258618" y="92364"/>
            <a:ext cx="8515928" cy="4903527"/>
          </a:xfrm>
          <a:prstGeom prst="rect">
            <a:avLst/>
          </a:prstGeom>
          <a:noFill/>
          <a:ln>
            <a:noFill/>
          </a:ln>
        </p:spPr>
      </p:pic>
      <p:sp>
        <p:nvSpPr>
          <p:cNvPr id="97" name="Google Shape;97;p19"/>
          <p:cNvSpPr txBox="1"/>
          <p:nvPr/>
        </p:nvSpPr>
        <p:spPr>
          <a:xfrm>
            <a:off x="1494200" y="660900"/>
            <a:ext cx="4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7706527" cy="48387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274</Words>
  <Application>Microsoft Macintosh PowerPoint</Application>
  <PresentationFormat>On-screen Show (16:9)</PresentationFormat>
  <Paragraphs>22</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Söhne</vt:lpstr>
      <vt:lpstr>Simple Light</vt:lpstr>
      <vt:lpstr>PowerPoint Presentation</vt:lpstr>
      <vt:lpstr>Recurrent Neural Networks (RNNs) are a type of neural network architecture particularly suited for sequential data processing. They are widely used in deep learning for tasks such as natural language processing (NLP), speech recognition, time series analysis, and more. The key characteristic of RNNs is their ability to maintain a hidden state that captures information about previous inputs in the sequence, allowing them to effectively model dependencies in sequential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cp:revision>
  <dcterms:modified xsi:type="dcterms:W3CDTF">2024-07-02T05:56:37Z</dcterms:modified>
</cp:coreProperties>
</file>