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424" r:id="rId3"/>
    <p:sldId id="439" r:id="rId4"/>
    <p:sldId id="440" r:id="rId5"/>
    <p:sldId id="441" r:id="rId6"/>
    <p:sldId id="442" r:id="rId7"/>
    <p:sldId id="394" r:id="rId8"/>
    <p:sldId id="395" r:id="rId9"/>
    <p:sldId id="396" r:id="rId10"/>
    <p:sldId id="433" r:id="rId11"/>
    <p:sldId id="397" r:id="rId12"/>
    <p:sldId id="429" r:id="rId13"/>
    <p:sldId id="399" r:id="rId14"/>
    <p:sldId id="400" r:id="rId15"/>
    <p:sldId id="430" r:id="rId16"/>
    <p:sldId id="443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31" r:id="rId27"/>
    <p:sldId id="412" r:id="rId28"/>
    <p:sldId id="413" r:id="rId29"/>
    <p:sldId id="414" r:id="rId30"/>
    <p:sldId id="415" r:id="rId31"/>
    <p:sldId id="432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373" r:id="rId40"/>
    <p:sldId id="434" r:id="rId41"/>
    <p:sldId id="435" r:id="rId42"/>
    <p:sldId id="436" r:id="rId43"/>
    <p:sldId id="267" r:id="rId44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17" autoAdjust="0"/>
  </p:normalViewPr>
  <p:slideViewPr>
    <p:cSldViewPr>
      <p:cViewPr varScale="1">
        <p:scale>
          <a:sx n="85" d="100"/>
          <a:sy n="85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7E18F0F-9CB9-483C-B320-8F50E23339FE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986A6-BD19-4D90-8D68-F4FC08FCC3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7FFF6B-9689-42C0-9C1A-914843FC900D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7FFF6B-9689-42C0-9C1A-914843FC900D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7FFF6B-9689-42C0-9C1A-914843FC900D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F7E3AF-DBAE-4E00-9223-E28FBCAE6358}" type="slidenum">
              <a:rPr lang="en-US"/>
              <a:pPr/>
              <a:t>16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6288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510" y="4860473"/>
            <a:ext cx="5678280" cy="460525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0987C0-1313-49AE-B23E-DD7438C394D4}" type="slidenum">
              <a:rPr lang="en-US"/>
              <a:pPr/>
              <a:t>3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6288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510" y="4860473"/>
            <a:ext cx="5678280" cy="460525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7FFF6B-9689-42C0-9C1A-914843FC900D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97674F-D47B-4574-A997-C141E4F4DEB6}" type="slidenum">
              <a:rPr lang="en-US"/>
              <a:pPr/>
              <a:t>4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6288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510" y="4860473"/>
            <a:ext cx="5678280" cy="460525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7FFF6B-9689-42C0-9C1A-914843FC900D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CDACA-BDD8-40A1-BA4B-49B87711ACD2}" type="slidenum">
              <a:rPr lang="zh-CN" altLang="en-US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90D49E-54A4-4B60-8BCF-21995D983238}" type="slidenum">
              <a:rPr lang="en-US"/>
              <a:pPr/>
              <a:t>5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6288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510" y="4860473"/>
            <a:ext cx="5678280" cy="460525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B06D7F-D29C-4C10-9C0D-16F30B6BE283}" type="slidenum">
              <a:rPr lang="en-US"/>
              <a:pPr/>
              <a:t>6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76288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510" y="4860473"/>
            <a:ext cx="5678280" cy="460525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29F75-B652-47E5-8CFD-309AE2BE3663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428860" y="2643182"/>
            <a:ext cx="3882794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  </a:t>
            </a:r>
            <a:r>
              <a:rPr lang="en-US" altLang="zh-CN" sz="6600" b="1" cap="none" spc="5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END</a:t>
            </a:r>
          </a:p>
          <a:p>
            <a:pPr algn="ctr"/>
            <a:r>
              <a:rPr lang="en-US" altLang="zh-CN" sz="5400" b="1" cap="none" spc="50" baseline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HTANK  YOU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信息技术中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6286520"/>
            <a:ext cx="1928826" cy="462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164178"/>
            <a:ext cx="1357290" cy="4787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3" descr="PPT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9292" cy="68428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 descr="PPT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9292" cy="68428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3" descr="PPT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9292" cy="68428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 descr="PPT-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79292" cy="684284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让我们一起来学习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4800" b="1" dirty="0" smtClean="0">
                <a:latin typeface="微软雅黑" pitchFamily="34" charset="-122"/>
                <a:ea typeface="微软雅黑" pitchFamily="34" charset="-122"/>
              </a:rPr>
              <a:t>语言编程</a:t>
            </a:r>
            <a:endParaRPr lang="zh-CN" altLang="en-US" sz="4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4638" y="4365104"/>
            <a:ext cx="3034724" cy="7920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晨笛   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2013.02.20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286388"/>
            <a:ext cx="2514600" cy="903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2095500" cy="73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为什么我们需要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10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785794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语言的在这些问题上的处理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1428736"/>
            <a:ext cx="7143800" cy="3000821"/>
          </a:xfrm>
          <a:prstGeom prst="rect">
            <a:avLst/>
          </a:prstGeom>
          <a:gradFill flip="none" rotWithShape="1">
            <a:gsLst>
              <a:gs pos="0">
                <a:srgbClr val="CBFC84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编程哲学的重塑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语言用批判吸收的眼光，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融合众家之长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，但时刻警惕特性复杂化，极力维持语言特性的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简洁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，力求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小而精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语言反对函数和操作符重载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语言放弃构造和析构函数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语言支持类、类成员方法、类的组合，但反对继承，反对虚函数和虚函数重载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为什么我们需要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11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142984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语言的目标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1857364"/>
            <a:ext cx="7143800" cy="923330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提升现有编程语言对程序库等依赖性</a:t>
            </a:r>
            <a:r>
              <a:rPr lang="en-US" altLang="zh-CN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dependency)</a:t>
            </a:r>
            <a:r>
              <a:rPr lang="zh-CN" altLang="en-US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管理。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解决多处理器的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任务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872" y="3500438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语言的特色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4000504"/>
            <a:ext cx="7143800" cy="874407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简洁、快速、安全、并行、有趣 、开源、支持泛型编程、内存管理、数组安全</a:t>
            </a:r>
            <a:r>
              <a:rPr lang="zh-CN" altLang="en-US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编译迅速。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6"/>
          <p:cNvSpPr txBox="1">
            <a:spLocks noChangeArrowheads="1"/>
          </p:cNvSpPr>
          <p:nvPr/>
        </p:nvSpPr>
        <p:spPr bwMode="auto">
          <a:xfrm>
            <a:off x="642938" y="142875"/>
            <a:ext cx="2357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Arial Black" pitchFamily="34" charset="0"/>
                <a:ea typeface="黑体" pitchFamily="49" charset="-122"/>
              </a:rPr>
              <a:t>目录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350157" y="1928813"/>
            <a:ext cx="6705600" cy="611187"/>
            <a:chOff x="714348" y="1571625"/>
            <a:chExt cx="6705627" cy="611188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为什么我们需要</a:t>
              </a: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ltGray">
            <a:xfrm>
              <a:off x="714348" y="1636999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1</a:t>
              </a:r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350157" y="2741613"/>
            <a:ext cx="6705600" cy="611187"/>
            <a:chOff x="714348" y="1571625"/>
            <a:chExt cx="6705627" cy="611188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语言的简介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2</a:t>
              </a:r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1350157" y="4313238"/>
            <a:ext cx="6705600" cy="611187"/>
            <a:chOff x="714348" y="1571625"/>
            <a:chExt cx="6705627" cy="6111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面向对象编程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4</a:t>
              </a:r>
            </a:p>
          </p:txBody>
        </p:sp>
      </p:grpSp>
      <p:grpSp>
        <p:nvGrpSpPr>
          <p:cNvPr id="5" name="组合 17"/>
          <p:cNvGrpSpPr>
            <a:grpSpLocks/>
          </p:cNvGrpSpPr>
          <p:nvPr/>
        </p:nvGrpSpPr>
        <p:grpSpPr bwMode="auto">
          <a:xfrm>
            <a:off x="1350157" y="3527425"/>
            <a:ext cx="6705600" cy="611188"/>
            <a:chOff x="714348" y="1571625"/>
            <a:chExt cx="6705627" cy="611188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语言语法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3</a:t>
              </a:r>
            </a:p>
          </p:txBody>
        </p:sp>
      </p:grp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142875" y="6596063"/>
            <a:ext cx="2857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41703880-7FBC-4D9F-B569-8A7E5E34EBA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12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1350157" y="5072074"/>
            <a:ext cx="6705600" cy="611187"/>
            <a:chOff x="714348" y="1571625"/>
            <a:chExt cx="6705627" cy="61118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并发编程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/>
                  </a:solidFill>
                  <a:latin typeface="+mn-lt"/>
                  <a:cs typeface="Arial" charset="0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语言的简介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13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语言简史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857364"/>
            <a:ext cx="7143800" cy="1289905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语言是由贝尔实验室包括肯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汤普森在内的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Plan 9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原班人马开发。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语言的第一个版本在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2009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月正式对外发布，并在此后的两年内快速迭代，发展迅猛。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第一个正式版本在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正式发布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语言的简介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14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语言特性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857364"/>
            <a:ext cx="7143800" cy="3782895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自动垃圾回收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更丰富的内置类型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函数多返回值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错误处理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匿名函数和闭包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类型和接口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并发编程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反射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语言交互性</a:t>
            </a:r>
            <a:endParaRPr lang="zh-CN" altLang="en-US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6"/>
          <p:cNvSpPr txBox="1">
            <a:spLocks noChangeArrowheads="1"/>
          </p:cNvSpPr>
          <p:nvPr/>
        </p:nvSpPr>
        <p:spPr bwMode="auto">
          <a:xfrm>
            <a:off x="642938" y="142875"/>
            <a:ext cx="2357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Arial Black" pitchFamily="34" charset="0"/>
                <a:ea typeface="黑体" pitchFamily="49" charset="-122"/>
              </a:rPr>
              <a:t>目录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350157" y="1928813"/>
            <a:ext cx="6705600" cy="611187"/>
            <a:chOff x="714348" y="1571625"/>
            <a:chExt cx="6705627" cy="611188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为什么我们需要</a:t>
              </a: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ltGray">
            <a:xfrm>
              <a:off x="714348" y="1636999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1</a:t>
              </a:r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350157" y="2741613"/>
            <a:ext cx="6705600" cy="611187"/>
            <a:chOff x="714348" y="1571625"/>
            <a:chExt cx="6705627" cy="611188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语言的简介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2</a:t>
              </a:r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1350157" y="4313238"/>
            <a:ext cx="6705600" cy="611187"/>
            <a:chOff x="714348" y="1571625"/>
            <a:chExt cx="6705627" cy="6111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面向对象编程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4</a:t>
              </a:r>
            </a:p>
          </p:txBody>
        </p:sp>
      </p:grpSp>
      <p:grpSp>
        <p:nvGrpSpPr>
          <p:cNvPr id="5" name="组合 17"/>
          <p:cNvGrpSpPr>
            <a:grpSpLocks/>
          </p:cNvGrpSpPr>
          <p:nvPr/>
        </p:nvGrpSpPr>
        <p:grpSpPr bwMode="auto">
          <a:xfrm>
            <a:off x="1350157" y="3527425"/>
            <a:ext cx="6705600" cy="611188"/>
            <a:chOff x="714348" y="1571625"/>
            <a:chExt cx="6705627" cy="611188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语言语法</a:t>
              </a:r>
              <a:endParaRPr lang="en-US" altLang="zh-CN" sz="2400" b="1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3</a:t>
              </a:r>
            </a:p>
          </p:txBody>
        </p:sp>
      </p:grp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142875" y="6596063"/>
            <a:ext cx="2857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41703880-7FBC-4D9F-B569-8A7E5E34EBA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15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1350157" y="5072074"/>
            <a:ext cx="6705600" cy="611187"/>
            <a:chOff x="714348" y="1571625"/>
            <a:chExt cx="6705627" cy="61118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并发编程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/>
                  </a:solidFill>
                  <a:latin typeface="+mn-lt"/>
                  <a:cs typeface="Arial" charset="0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/>
          <a:lstStyle/>
          <a:p>
            <a:pPr>
              <a:lnSpc>
                <a:spcPct val="108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b="1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包管理</a:t>
            </a:r>
            <a:endParaRPr lang="en-US" b="1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526396"/>
          </a:xfrm>
          <a:ln/>
        </p:spPr>
        <p:txBody>
          <a:bodyPr>
            <a:normAutofit fontScale="92500"/>
          </a:bodyPr>
          <a:lstStyle/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首字母大写是public，小写是private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需要预先编译才能import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已有库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*nix/</a:t>
            </a: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c标准库</a:t>
            </a: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 - </a:t>
            </a: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os，rand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C互操作</a:t>
            </a: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 - C</a:t>
            </a: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Container - </a:t>
            </a: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heap，list，ring，vector，hash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golang的词法</a:t>
            </a: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/</a:t>
            </a: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语法分析库</a:t>
            </a: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 – </a:t>
            </a: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ast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网络库</a:t>
            </a: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 - </a:t>
            </a: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websocket，http，json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语言语法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17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150017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变量声明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1928802"/>
            <a:ext cx="6000792" cy="2031325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v1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v2 string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v3 [10]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v1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v2 string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</a:t>
            </a:r>
            <a:endParaRPr lang="zh-CN" alt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407194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变量初始化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480" y="4500570"/>
            <a:ext cx="6000792" cy="1200329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v1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= 10    //ok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v2 = 10        //ok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v3 := 10           //ok		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v2 := 10           //error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语言语法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18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57161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变量赋值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2000240"/>
            <a:ext cx="7358114" cy="923330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v1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v1 = 123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j = j,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多重赋值，交换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5852" y="3071810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匿名变量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7290" y="3571876"/>
            <a:ext cx="7358082" cy="1754326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GetName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()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firstName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lastName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nickName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string)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return “May”, “Chan”, “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Chibi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Maruko”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_, _,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nickName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:=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GetName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()//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仅获取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nickName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_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为匿名变量占位符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语言语法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19</a:t>
            </a:fld>
            <a:endParaRPr lang="zh-CN" altLang="en-US" sz="11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常量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1500174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字面常量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常量定义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预定义常量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7356" y="2928934"/>
            <a:ext cx="6429420" cy="1477328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const (		      //iota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重置为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0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	c0 = iota    //c0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0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	c1 = iota    //c1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1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	c2 = iota    //c2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为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2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5852" y="4500570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枚举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4857760"/>
            <a:ext cx="6429420" cy="1477328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const (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	Sunday = iota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	Monday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numberDays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这个常量未导出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57356" y="2428868"/>
            <a:ext cx="64294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</a:rPr>
              <a:t>语言预定义了</a:t>
            </a:r>
            <a:r>
              <a:rPr lang="en-US" altLang="zh-CN" dirty="0" smtClean="0">
                <a:solidFill>
                  <a:srgbClr val="008000"/>
                </a:solidFill>
              </a:rPr>
              <a:t>true</a:t>
            </a:r>
            <a:r>
              <a:rPr lang="zh-CN" altLang="en-US" dirty="0" smtClean="0">
                <a:solidFill>
                  <a:srgbClr val="008000"/>
                </a:solidFill>
              </a:rPr>
              <a:t>， </a:t>
            </a:r>
            <a:r>
              <a:rPr lang="en-US" altLang="zh-CN" dirty="0" smtClean="0">
                <a:solidFill>
                  <a:srgbClr val="008000"/>
                </a:solidFill>
              </a:rPr>
              <a:t>false</a:t>
            </a:r>
            <a:r>
              <a:rPr lang="zh-CN" altLang="en-US" dirty="0" smtClean="0">
                <a:solidFill>
                  <a:srgbClr val="008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iota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6"/>
          <p:cNvSpPr txBox="1">
            <a:spLocks noChangeArrowheads="1"/>
          </p:cNvSpPr>
          <p:nvPr/>
        </p:nvSpPr>
        <p:spPr bwMode="auto">
          <a:xfrm>
            <a:off x="642938" y="142875"/>
            <a:ext cx="2357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Arial Black" pitchFamily="34" charset="0"/>
                <a:ea typeface="黑体" pitchFamily="49" charset="-122"/>
              </a:rPr>
              <a:t>目录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350157" y="1928813"/>
            <a:ext cx="6705600" cy="611187"/>
            <a:chOff x="714348" y="1571625"/>
            <a:chExt cx="6705627" cy="611188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为什么我们需要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语言</a:t>
              </a:r>
              <a:endParaRPr lang="en-US" altLang="zh-CN" sz="2400" b="1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ltGray">
            <a:xfrm>
              <a:off x="714348" y="1636999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1</a:t>
              </a:r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350157" y="2741613"/>
            <a:ext cx="6705600" cy="611187"/>
            <a:chOff x="714348" y="1571625"/>
            <a:chExt cx="6705627" cy="611188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语言的简介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2</a:t>
              </a:r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1350157" y="4313238"/>
            <a:ext cx="6705600" cy="611187"/>
            <a:chOff x="714348" y="1571625"/>
            <a:chExt cx="6705627" cy="6111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面向对象编程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4</a:t>
              </a:r>
            </a:p>
          </p:txBody>
        </p:sp>
      </p:grpSp>
      <p:grpSp>
        <p:nvGrpSpPr>
          <p:cNvPr id="5" name="组合 17"/>
          <p:cNvGrpSpPr>
            <a:grpSpLocks/>
          </p:cNvGrpSpPr>
          <p:nvPr/>
        </p:nvGrpSpPr>
        <p:grpSpPr bwMode="auto">
          <a:xfrm>
            <a:off x="1350157" y="3527425"/>
            <a:ext cx="6705600" cy="611188"/>
            <a:chOff x="714348" y="1571625"/>
            <a:chExt cx="6705627" cy="611188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语言语法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3</a:t>
              </a:r>
            </a:p>
          </p:txBody>
        </p:sp>
      </p:grp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142875" y="6596063"/>
            <a:ext cx="2857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41703880-7FBC-4D9F-B569-8A7E5E34EBA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1350157" y="5072074"/>
            <a:ext cx="6705600" cy="611187"/>
            <a:chOff x="714348" y="1571625"/>
            <a:chExt cx="6705627" cy="61118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并发编程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/>
                  </a:solidFill>
                  <a:latin typeface="+mn-lt"/>
                  <a:cs typeface="Arial" charset="0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语言语法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20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57161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基础类型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7290" y="1928802"/>
            <a:ext cx="5143536" cy="2031325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布尔类型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整型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int8 byte int16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uint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uintptr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浮点类型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float32 float64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复数类型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complex64 complex128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字符串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字符类型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rune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错误类型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4429132"/>
            <a:ext cx="5143536" cy="2031325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指针（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pointer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数组（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array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切片（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slice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字典（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通道（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chan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结构体（</a:t>
            </a: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接口（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4000504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复合类型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语言语法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21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流程控制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357298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条件语句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3042" y="1643050"/>
            <a:ext cx="6215106" cy="1477328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if a &lt; 5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return 0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 else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return 1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5852" y="3143248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选择语句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3500438"/>
            <a:ext cx="6215106" cy="2862322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switch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case 0 :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fmt.Printf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(“0”)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case 1 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fallthrough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case 2, 3 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fmt.Printf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(“2,3”)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default: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fmt.Printf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(“default”)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语言语法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22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78579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流程控制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21442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选择语句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1500174"/>
            <a:ext cx="6715172" cy="1754326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switch 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case 0 &lt;= Num &amp;&amp; Num &lt;= 3 :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fmt.Printf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(“0-3”)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case 4 &lt;= Num &amp;&amp; Num &lt;= 6 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fmt.Printf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(“4-6”)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4414" y="328612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循环语句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3571876"/>
            <a:ext cx="6715172" cy="2862322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//case 1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sum := 0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for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:= 0;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&lt; 10;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++ {//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条件表达式中也支持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</a:rPr>
              <a:t>多重赋值</a:t>
            </a:r>
            <a:endParaRPr lang="en-US" altLang="zh-CN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sum +=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//case2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sum := 0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for {        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相当于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while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do-while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sum++    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支持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</a:rPr>
              <a:t>按标签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</a:rPr>
              <a:t>break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语言语法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23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流程控制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1571612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跳转语句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2071678"/>
            <a:ext cx="6215106" cy="646331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</a:rPr>
              <a:t>支持</a:t>
            </a:r>
            <a:r>
              <a:rPr lang="en-US" altLang="zh-CN" dirty="0" smtClean="0">
                <a:solidFill>
                  <a:srgbClr val="FF0000"/>
                </a:solidFill>
              </a:rPr>
              <a:t>continue</a:t>
            </a:r>
            <a:r>
              <a:rPr lang="zh-CN" altLang="en-US" dirty="0" smtClean="0">
                <a:solidFill>
                  <a:srgbClr val="008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break</a:t>
            </a:r>
            <a:r>
              <a:rPr lang="zh-CN" altLang="en-US" dirty="0" smtClean="0">
                <a:solidFill>
                  <a:srgbClr val="008000"/>
                </a:solidFill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goto</a:t>
            </a:r>
            <a:r>
              <a:rPr lang="zh-CN" altLang="en-US" dirty="0" smtClean="0">
                <a:solidFill>
                  <a:srgbClr val="008000"/>
                </a:solidFill>
              </a:rPr>
              <a:t>，</a:t>
            </a:r>
            <a:r>
              <a:rPr lang="en-US" altLang="zh-CN" dirty="0" smtClean="0">
                <a:solidFill>
                  <a:srgbClr val="008000"/>
                </a:solidFill>
              </a:rPr>
              <a:t>break</a:t>
            </a:r>
            <a:r>
              <a:rPr lang="zh-CN" altLang="en-US" dirty="0" smtClean="0">
                <a:solidFill>
                  <a:srgbClr val="008000"/>
                </a:solidFill>
              </a:rPr>
              <a:t>可按标签选择中断到哪一个循环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语言语法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24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428736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函数定义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2500306"/>
            <a:ext cx="6572296" cy="2031325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Add (a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b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 (ret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err error)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if a &lt; 0 || b &lt; 0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err =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errors.New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(“error”)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return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return a + b , nil //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</a:rPr>
              <a:t>多重返回值</a:t>
            </a:r>
            <a:endParaRPr lang="en-US" altLang="zh-CN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4414" y="4572008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匿名函数和闭包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7356" y="1785926"/>
            <a:ext cx="6572296" cy="646331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</a:rPr>
              <a:t>函数的基本组成为：</a:t>
            </a:r>
            <a:r>
              <a:rPr lang="zh-CN" altLang="en-US" dirty="0" smtClean="0">
                <a:solidFill>
                  <a:srgbClr val="FF0000"/>
                </a:solidFill>
              </a:rPr>
              <a:t>关键字</a:t>
            </a:r>
            <a:r>
              <a:rPr lang="en-US" altLang="zh-CN" dirty="0" err="1" smtClean="0">
                <a:solidFill>
                  <a:srgbClr val="FF0000"/>
                </a:solidFill>
              </a:rPr>
              <a:t>func</a:t>
            </a:r>
            <a:r>
              <a:rPr lang="zh-CN" altLang="en-US" dirty="0" smtClean="0">
                <a:solidFill>
                  <a:srgbClr val="008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函数名</a:t>
            </a:r>
            <a:r>
              <a:rPr lang="zh-CN" altLang="en-US" dirty="0" smtClean="0">
                <a:solidFill>
                  <a:srgbClr val="008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参数列表</a:t>
            </a:r>
            <a:r>
              <a:rPr lang="zh-CN" altLang="en-US" dirty="0" smtClean="0">
                <a:solidFill>
                  <a:srgbClr val="008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返回值</a:t>
            </a:r>
            <a:r>
              <a:rPr lang="zh-CN" altLang="en-US" dirty="0" smtClean="0">
                <a:solidFill>
                  <a:srgbClr val="008000"/>
                </a:solidFill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函数体</a:t>
            </a:r>
            <a:r>
              <a:rPr lang="zh-CN" altLang="en-US" dirty="0" smtClean="0">
                <a:solidFill>
                  <a:srgbClr val="008000"/>
                </a:solidFill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返回语句</a:t>
            </a:r>
            <a:r>
              <a:rPr lang="zh-CN" altLang="en-US" dirty="0" smtClean="0">
                <a:solidFill>
                  <a:srgbClr val="008000"/>
                </a:solidFill>
              </a:rPr>
              <a:t>。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7356" y="5000636"/>
            <a:ext cx="6572296" cy="923330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</a:rPr>
              <a:t>匿名函数由一个</a:t>
            </a:r>
            <a:r>
              <a:rPr lang="zh-CN" altLang="en-US" dirty="0" smtClean="0">
                <a:solidFill>
                  <a:srgbClr val="FF0000"/>
                </a:solidFill>
              </a:rPr>
              <a:t>不带函数名</a:t>
            </a:r>
            <a:r>
              <a:rPr lang="zh-CN" altLang="en-US" dirty="0" smtClean="0">
                <a:solidFill>
                  <a:srgbClr val="008000"/>
                </a:solidFill>
              </a:rPr>
              <a:t>的函数声明和函数体组成。匿名函数可以</a:t>
            </a:r>
            <a:r>
              <a:rPr lang="zh-CN" altLang="en-US" dirty="0" smtClean="0">
                <a:solidFill>
                  <a:srgbClr val="FF0000"/>
                </a:solidFill>
              </a:rPr>
              <a:t>直接赋值给一个变量或直接执行</a:t>
            </a:r>
            <a:r>
              <a:rPr lang="zh-CN" altLang="en-US" dirty="0" smtClean="0">
                <a:solidFill>
                  <a:srgbClr val="008000"/>
                </a:solidFill>
              </a:rPr>
              <a:t>。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r>
              <a:rPr lang="zh-CN" altLang="en-US" dirty="0" smtClean="0">
                <a:solidFill>
                  <a:srgbClr val="008000"/>
                </a:solidFill>
              </a:rPr>
              <a:t>闭包是可以包含自由变量的代码块。相当于</a:t>
            </a:r>
            <a:r>
              <a:rPr lang="en-US" altLang="zh-CN" dirty="0" smtClean="0">
                <a:solidFill>
                  <a:srgbClr val="008000"/>
                </a:solidFill>
              </a:rPr>
              <a:t>Java</a:t>
            </a:r>
            <a:r>
              <a:rPr lang="zh-CN" altLang="en-US" dirty="0" smtClean="0">
                <a:solidFill>
                  <a:srgbClr val="008000"/>
                </a:solidFill>
              </a:rPr>
              <a:t>中的嵌套匿名类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语言语法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25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00108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错误处理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571612"/>
            <a:ext cx="521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大多数函数将</a:t>
            </a:r>
            <a:r>
              <a:rPr lang="en-US" altLang="zh-CN" b="1" dirty="0" smtClean="0">
                <a:solidFill>
                  <a:srgbClr val="C00000"/>
                </a:solidFill>
              </a:rPr>
              <a:t>error</a:t>
            </a:r>
            <a:r>
              <a:rPr lang="zh-CN" altLang="en-US" b="1" dirty="0" smtClean="0">
                <a:solidFill>
                  <a:srgbClr val="C00000"/>
                </a:solidFill>
              </a:rPr>
              <a:t>作为最后一个返回值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</a:rPr>
              <a:t>defer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32" y="3000372"/>
            <a:ext cx="6715172" cy="3693319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CopyFile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dst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src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string) (w int64, err error)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srcFile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err :=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os.Open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src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if err != nil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return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defer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srcFile.Close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清理多语句，使用匿名函数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defer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清理工作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 ()</a:t>
            </a:r>
            <a:endParaRPr lang="zh-CN" alt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0232" y="2214554"/>
            <a:ext cx="6715172" cy="646331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defer</a:t>
            </a:r>
            <a:r>
              <a:rPr lang="zh-CN" altLang="en-US" dirty="0" smtClean="0">
                <a:solidFill>
                  <a:srgbClr val="008000"/>
                </a:solidFill>
              </a:rPr>
              <a:t>语句的含义是不管程序是否出现异常，均在函数退出时自动执行相关代码。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6"/>
          <p:cNvSpPr txBox="1">
            <a:spLocks noChangeArrowheads="1"/>
          </p:cNvSpPr>
          <p:nvPr/>
        </p:nvSpPr>
        <p:spPr bwMode="auto">
          <a:xfrm>
            <a:off x="642938" y="142875"/>
            <a:ext cx="2357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Arial Black" pitchFamily="34" charset="0"/>
                <a:ea typeface="黑体" pitchFamily="49" charset="-122"/>
              </a:rPr>
              <a:t>目录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350157" y="1928813"/>
            <a:ext cx="6705600" cy="611187"/>
            <a:chOff x="714348" y="1571625"/>
            <a:chExt cx="6705627" cy="611188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为什么我们需要</a:t>
              </a: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ltGray">
            <a:xfrm>
              <a:off x="714348" y="1636999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1</a:t>
              </a:r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350157" y="2741613"/>
            <a:ext cx="6705600" cy="611187"/>
            <a:chOff x="714348" y="1571625"/>
            <a:chExt cx="6705627" cy="611188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语言的简介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2</a:t>
              </a:r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1350157" y="4313238"/>
            <a:ext cx="6705600" cy="611187"/>
            <a:chOff x="714348" y="1571625"/>
            <a:chExt cx="6705627" cy="6111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面向对象编程</a:t>
              </a:r>
              <a:endParaRPr lang="en-US" altLang="zh-CN" sz="2400" b="1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4</a:t>
              </a:r>
            </a:p>
          </p:txBody>
        </p:sp>
      </p:grpSp>
      <p:grpSp>
        <p:nvGrpSpPr>
          <p:cNvPr id="5" name="组合 17"/>
          <p:cNvGrpSpPr>
            <a:grpSpLocks/>
          </p:cNvGrpSpPr>
          <p:nvPr/>
        </p:nvGrpSpPr>
        <p:grpSpPr bwMode="auto">
          <a:xfrm>
            <a:off x="1350157" y="3527425"/>
            <a:ext cx="6705600" cy="611188"/>
            <a:chOff x="714348" y="1571625"/>
            <a:chExt cx="6705627" cy="611188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语言语法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3</a:t>
              </a:r>
            </a:p>
          </p:txBody>
        </p:sp>
      </p:grp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142875" y="6596063"/>
            <a:ext cx="2857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41703880-7FBC-4D9F-B569-8A7E5E34EBA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26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1350157" y="5072074"/>
            <a:ext cx="6705600" cy="611187"/>
            <a:chOff x="714348" y="1571625"/>
            <a:chExt cx="6705627" cy="61118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并发编程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/>
                  </a:solidFill>
                  <a:latin typeface="+mn-lt"/>
                  <a:cs typeface="Arial" charset="0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面向对象编程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27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85723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类型系统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1571612"/>
            <a:ext cx="6215106" cy="1200329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  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语言中的大多数类型都是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值语义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，并且都可以包含对应的操作方法。在需要的时候，你可以给任何类型（包括内置类型）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增加新方法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。而在实现某个接口时，无需从从该接口继承，只需要实现该接口要求的所有方法即可。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2976" y="3000372"/>
            <a:ext cx="6215106" cy="2862322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type Integer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(a Integer) Less (b Integer)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bool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return a &lt; b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main ()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a Integer  = 1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if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a.Less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(2)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fmt.Println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(a, “Less 2”)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  <a:endParaRPr lang="zh-CN" alt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面向对象编程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28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可见性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1571612"/>
            <a:ext cx="6215106" cy="1200329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语言中要使某个符号对其他包（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）可见，只需要将该符号定义为以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大写字母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开头，否则不可见。成员方法和成员变量的可见性遵循同样的规则。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语言中符号的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可访问性是包一级的而不是类型一级的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2976" y="3000372"/>
            <a:ext cx="6215106" cy="2308324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type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Rect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X, Y float64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Width, Height float64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(r *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Rect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 area () float64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return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r.Width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*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r.Height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面向对象编程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29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157161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非侵入式接口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43042" y="4429132"/>
            <a:ext cx="6786610" cy="1754326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type File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// …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 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(f 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*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File) Read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buf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[] byte) (n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err error)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(f 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*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File) Write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buf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[] byte) (n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err error)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(f 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*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File) Close ()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3042" y="1928802"/>
            <a:ext cx="6786610" cy="2308324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语言中，一个类只要实现了接口要求的所有函数，我们就说这个类实现了该接口。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这种方式有如下几种好处：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语言不需要绘制类库的继承树图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实现类的时候，只需要关心自己应该提供哪些方法，不用纠结接口需要拆的多细才合适。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不用为了实现一个接口而导入一个包，减少耦合。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/>
          <a:lstStyle/>
          <a:p>
            <a:pPr>
              <a:lnSpc>
                <a:spcPct val="108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  <a:cs typeface="WenQuanYi Zen Hei" charset="0"/>
              </a:rPr>
              <a:t>系统开发现状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C/C++</a:t>
            </a: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写的好的话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1173618" lvl="2" indent="-259204">
              <a:lnSpc>
                <a:spcPct val="108000"/>
              </a:lnSpc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速度快，内存利用率高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写不好的话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1173618" lvl="2" indent="-259204">
              <a:lnSpc>
                <a:spcPct val="108000"/>
              </a:lnSpc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内存泄露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1173618" lvl="2" indent="-259204">
              <a:lnSpc>
                <a:spcPct val="108000"/>
              </a:lnSpc>
              <a:buSzPct val="75000"/>
              <a:buFont typeface="Symbol" charset="2"/>
              <a:buChar char="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Core dump</a:t>
            </a: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语言层面完全没有对并发有支持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裸用os的并发机制：线程</a:t>
            </a: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/</a:t>
            </a: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进程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面向对象编程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30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85723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1428736"/>
            <a:ext cx="7286676" cy="5078313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type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IFile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interface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Read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buf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[] byte) (n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err error)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Write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buf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[] byte) (n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err error)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Close () error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type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IReader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interface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Read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buf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[] byte) (n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err error)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type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IWriter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interface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Write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buf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[] byte) (n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err error)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type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ICloser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interface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Close () error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file1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IFile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= new (File)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file2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IReader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= new (File)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file3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IWriter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= new (File)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file4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ICloser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= new (File)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6"/>
          <p:cNvSpPr txBox="1">
            <a:spLocks noChangeArrowheads="1"/>
          </p:cNvSpPr>
          <p:nvPr/>
        </p:nvSpPr>
        <p:spPr bwMode="auto">
          <a:xfrm>
            <a:off x="642938" y="142875"/>
            <a:ext cx="2357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latin typeface="Arial Black" pitchFamily="34" charset="0"/>
                <a:ea typeface="黑体" pitchFamily="49" charset="-122"/>
              </a:rPr>
              <a:t>目录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350157" y="1928813"/>
            <a:ext cx="6705600" cy="611187"/>
            <a:chOff x="714348" y="1571625"/>
            <a:chExt cx="6705627" cy="611188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为什么我们需要</a:t>
              </a: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ltGray">
            <a:xfrm>
              <a:off x="714348" y="1636999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1</a:t>
              </a:r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350157" y="2741613"/>
            <a:ext cx="6705600" cy="611187"/>
            <a:chOff x="714348" y="1571625"/>
            <a:chExt cx="6705627" cy="611188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语言的简介</a:t>
              </a:r>
              <a:endPara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2</a:t>
              </a:r>
            </a:p>
          </p:txBody>
        </p:sp>
      </p:grpSp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1350157" y="4313238"/>
            <a:ext cx="6705600" cy="611187"/>
            <a:chOff x="714348" y="1571625"/>
            <a:chExt cx="6705627" cy="61118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面向对象编程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4</a:t>
              </a:r>
            </a:p>
          </p:txBody>
        </p:sp>
      </p:grpSp>
      <p:grpSp>
        <p:nvGrpSpPr>
          <p:cNvPr id="5" name="组合 17"/>
          <p:cNvGrpSpPr>
            <a:grpSpLocks/>
          </p:cNvGrpSpPr>
          <p:nvPr/>
        </p:nvGrpSpPr>
        <p:grpSpPr bwMode="auto">
          <a:xfrm>
            <a:off x="1350157" y="3527425"/>
            <a:ext cx="6705600" cy="611188"/>
            <a:chOff x="714348" y="1571625"/>
            <a:chExt cx="6705627" cy="611188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Go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语言语法</a:t>
              </a:r>
              <a:endParaRPr lang="en-US" altLang="zh-CN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3</a:t>
              </a:r>
            </a:p>
          </p:txBody>
        </p:sp>
      </p:grpSp>
      <p:sp>
        <p:nvSpPr>
          <p:cNvPr id="4104" name="TextBox 14"/>
          <p:cNvSpPr txBox="1">
            <a:spLocks noChangeArrowheads="1"/>
          </p:cNvSpPr>
          <p:nvPr/>
        </p:nvSpPr>
        <p:spPr bwMode="auto">
          <a:xfrm>
            <a:off x="142875" y="6596063"/>
            <a:ext cx="2857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41703880-7FBC-4D9F-B569-8A7E5E34EBA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31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6" name="组合 17"/>
          <p:cNvGrpSpPr>
            <a:grpSpLocks/>
          </p:cNvGrpSpPr>
          <p:nvPr/>
        </p:nvGrpSpPr>
        <p:grpSpPr bwMode="auto">
          <a:xfrm>
            <a:off x="1350157" y="5072074"/>
            <a:ext cx="6705600" cy="611187"/>
            <a:chOff x="714348" y="1571625"/>
            <a:chExt cx="6705627" cy="611188"/>
          </a:xfrm>
        </p:grpSpPr>
        <p:sp>
          <p:nvSpPr>
            <p:cNvPr id="21" name="Rectangle 4"/>
            <p:cNvSpPr>
              <a:spLocks noChangeArrowheads="1"/>
            </p:cNvSpPr>
            <p:nvPr/>
          </p:nvSpPr>
          <p:spPr bwMode="ltGray">
            <a:xfrm>
              <a:off x="1000099" y="1571625"/>
              <a:ext cx="6419876" cy="6111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17998"/>
                  </a:schemeClr>
                </a:gs>
              </a:gsLst>
              <a:lin ang="0" scaled="1"/>
              <a:tileRect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lIns="457200" anchor="ctr"/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  <a:cs typeface="Arial" charset="0"/>
                </a:rPr>
                <a:t>并发编程</a:t>
              </a:r>
              <a:endParaRPr lang="en-US" altLang="zh-CN" sz="2400" b="1" dirty="0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ltGray">
            <a:xfrm>
              <a:off x="714348" y="1637000"/>
              <a:ext cx="499923" cy="481149"/>
            </a:xfrm>
            <a:prstGeom prst="ellipse">
              <a:avLst/>
            </a:prstGeom>
            <a:gradFill flip="none" rotWithShape="1">
              <a:gsLst>
                <a:gs pos="0">
                  <a:srgbClr val="E82018">
                    <a:shade val="30000"/>
                    <a:satMod val="115000"/>
                  </a:srgbClr>
                </a:gs>
                <a:gs pos="50000">
                  <a:srgbClr val="E82018">
                    <a:shade val="67500"/>
                    <a:satMod val="115000"/>
                  </a:srgbClr>
                </a:gs>
                <a:gs pos="100000">
                  <a:srgbClr val="E82018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 smtClean="0">
                  <a:solidFill>
                    <a:schemeClr val="bg1"/>
                  </a:solidFill>
                  <a:latin typeface="+mn-lt"/>
                  <a:cs typeface="Arial" charset="0"/>
                </a:rPr>
                <a:t>5</a:t>
              </a:r>
              <a:endParaRPr lang="en-US" altLang="zh-CN" sz="24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并发编程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32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协程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500174"/>
            <a:ext cx="7143800" cy="1200329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语言在语言级别支持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轻量级线程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（即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协程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），叫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语言提供的所有系统调用操作都会出让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给其他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。这让事情变得非常简单，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让轻量级线程的切换管理不依赖于系统的线程和进程，也不依赖于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的核心数量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3071810"/>
            <a:ext cx="7143800" cy="2031325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</a:rPr>
              <a:t>Go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</a:rPr>
              <a:t>语言中最重要的一个特性是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</a:rPr>
              <a:t>go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</a:rPr>
              <a:t>关键字</a:t>
            </a:r>
            <a:endParaRPr lang="en-US" altLang="zh-CN" dirty="0" smtClean="0">
              <a:solidFill>
                <a:srgbClr val="FF0000"/>
              </a:solidFill>
              <a:latin typeface="Consolas" pitchFamily="49" charset="0"/>
            </a:endParaRPr>
          </a:p>
          <a:p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Add (x, y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z := x + y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 </a:t>
            </a:r>
          </a:p>
          <a:p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go Add (2, 1)    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并发执行</a:t>
            </a:r>
            <a:endParaRPr lang="zh-CN" alt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并发编程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33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857232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并发通信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500174"/>
            <a:ext cx="7143800" cy="923330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工程上两种最常见的并发通信模型：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共享数据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2571744"/>
            <a:ext cx="7143800" cy="2308324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一个大的系统中具有无数的锁、无数的共享变量、无数的业务逻辑与错误处理分支。采用共享数据将是一场噩梦。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语言已并发编程作为最核心优势，提供了以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消息机制而非共享内存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作为通信方式的通信模型（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是类型相关的的，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只能传递一种类型的值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，这个类型需要在声明的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时指定。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相当于一种类型安全的管道。</a:t>
            </a:r>
            <a:endParaRPr lang="zh-CN" altLang="en-US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并发编程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34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928670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并发通信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50017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</a:rPr>
              <a:t>channel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3042" y="4714884"/>
            <a:ext cx="6500858" cy="1477328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select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case &lt;- chan1 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case chan2 &lt;- 1 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default 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  <a:endParaRPr lang="zh-CN" alt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1857364"/>
            <a:ext cx="6500858" cy="1477328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一般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的声明形式：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chanName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ElementType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定义一个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:= make (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将一个数据写入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&lt;- value</a:t>
            </a:r>
          </a:p>
          <a:p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中读取数据：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value := &lt;- 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2976" y="3214686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</a:rPr>
              <a:t>select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3042" y="3500438"/>
            <a:ext cx="6500858" cy="1200329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语言直接在语言级别支持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关键字，用于处理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问题。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有比较多的限制，其中最大的限制就是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语句里必须是一个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并发编程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35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00108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并发通信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50017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缓冲机制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3500438"/>
            <a:ext cx="6357982" cy="2862322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timeout := make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chan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bool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, 1)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go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time.Sleep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(1e9) //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等待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秒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timeout &lt;- true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 ()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select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case &lt;-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case &lt;- timeout 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default :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  <a:endParaRPr lang="zh-CN" alt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480" y="1857364"/>
            <a:ext cx="6357982" cy="369332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</a:rPr>
              <a:t>创建一个带缓冲的</a:t>
            </a:r>
            <a:r>
              <a:rPr lang="en-US" altLang="zh-CN" dirty="0" smtClean="0">
                <a:solidFill>
                  <a:srgbClr val="008000"/>
                </a:solidFill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r>
              <a:rPr lang="en-US" altLang="zh-CN" dirty="0" smtClean="0">
                <a:solidFill>
                  <a:srgbClr val="008000"/>
                </a:solidFill>
              </a:rPr>
              <a:t>c := make (</a:t>
            </a:r>
            <a:r>
              <a:rPr lang="en-US" altLang="zh-CN" dirty="0" err="1" smtClean="0">
                <a:solidFill>
                  <a:srgbClr val="008000"/>
                </a:solidFill>
              </a:rPr>
              <a:t>chan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 err="1" smtClean="0">
                <a:solidFill>
                  <a:srgbClr val="008000"/>
                </a:solidFill>
              </a:rPr>
              <a:t>int</a:t>
            </a:r>
            <a:r>
              <a:rPr lang="en-US" altLang="zh-CN" dirty="0" smtClean="0">
                <a:solidFill>
                  <a:srgbClr val="008000"/>
                </a:solidFill>
              </a:rPr>
              <a:t>, 1024)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4414" y="2285992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超时机制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4480" y="2643182"/>
            <a:ext cx="6357982" cy="646331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8000"/>
                </a:solidFill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</a:rPr>
              <a:t>语言没有提供直接的超时处理机制，但我们可以利用</a:t>
            </a:r>
            <a:r>
              <a:rPr lang="en-US" altLang="zh-CN" dirty="0" smtClean="0">
                <a:solidFill>
                  <a:srgbClr val="008000"/>
                </a:solidFill>
              </a:rPr>
              <a:t>select</a:t>
            </a:r>
            <a:r>
              <a:rPr lang="zh-CN" altLang="en-US" dirty="0" smtClean="0">
                <a:solidFill>
                  <a:srgbClr val="008000"/>
                </a:solidFill>
              </a:rPr>
              <a:t>机制实现一套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并发编程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36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00108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并发通信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50017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b="1" dirty="0" smtClean="0">
                <a:solidFill>
                  <a:srgbClr val="C00000"/>
                </a:solidFill>
              </a:rPr>
              <a:t>channel</a:t>
            </a:r>
            <a:r>
              <a:rPr lang="zh-CN" altLang="en-US" b="1" dirty="0" smtClean="0">
                <a:solidFill>
                  <a:srgbClr val="C00000"/>
                </a:solidFill>
              </a:rPr>
              <a:t>的传递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918" y="2786058"/>
            <a:ext cx="6357982" cy="3139321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type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PipeData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value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handler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next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chan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func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handler (queue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chan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*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PipeData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for data := range queue {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 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data.next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&lt;-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data.handler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data.value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}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  <a:endParaRPr lang="zh-CN" alt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1928802"/>
            <a:ext cx="6357982" cy="584775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语言中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本身是一个原生类型，因此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channel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可以传递。</a:t>
            </a:r>
            <a:endParaRPr lang="en-US" altLang="zh-CN" sz="16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下面我们利用这个特性来实现*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nix</a:t>
            </a:r>
            <a:r>
              <a:rPr lang="zh-CN" altLang="en-US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常见的管道特性</a:t>
            </a:r>
            <a:endParaRPr lang="en-US" altLang="zh-CN" sz="1600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并发编程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37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00108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并发通信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500174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C00000"/>
                </a:solidFill>
              </a:rPr>
              <a:t>单向</a:t>
            </a:r>
            <a:r>
              <a:rPr lang="en-US" altLang="zh-CN" b="1" dirty="0" smtClean="0">
                <a:solidFill>
                  <a:srgbClr val="C00000"/>
                </a:solidFill>
              </a:rPr>
              <a:t>channel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0166" y="2714620"/>
            <a:ext cx="7358114" cy="2308324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ch1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chan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  //ch1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是一个正常的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channel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，不是单向的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ch2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chan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&lt;- float64 //ch2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是单向的，只用于写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float64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数据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ch3 &lt;-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chan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    //ch3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是单向的，只用于读取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数据</a:t>
            </a:r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endParaRPr lang="en-US" altLang="zh-CN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//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</a:rPr>
              <a:t>单向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</a:rPr>
              <a:t>channel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</a:rPr>
              <a:t>与双向</a:t>
            </a:r>
            <a:r>
              <a:rPr lang="en-US" altLang="zh-CN" dirty="0" smtClean="0">
                <a:solidFill>
                  <a:srgbClr val="FF0000"/>
                </a:solidFill>
                <a:latin typeface="Consolas" pitchFamily="49" charset="0"/>
              </a:rPr>
              <a:t>channel</a:t>
            </a:r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</a:rPr>
              <a:t>之间的转换</a:t>
            </a:r>
            <a:endParaRPr lang="en-US" altLang="zh-CN" dirty="0" smtClean="0">
              <a:solidFill>
                <a:srgbClr val="FF0000"/>
              </a:solidFill>
              <a:latin typeface="Consolas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ch4 := make (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chan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ch5 := &lt;-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chan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(ch4)    //ch5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为单向的读取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channel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ch6 :=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chan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&lt;- </a:t>
            </a:r>
            <a:r>
              <a:rPr lang="en-US" altLang="zh-CN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 (ch4)    //ch6</a:t>
            </a:r>
            <a:r>
              <a:rPr lang="zh-CN" altLang="en-US" dirty="0" smtClean="0">
                <a:solidFill>
                  <a:srgbClr val="0000FF"/>
                </a:solidFill>
                <a:latin typeface="Consolas" pitchFamily="49" charset="0"/>
              </a:rPr>
              <a:t>为单向的写入</a:t>
            </a:r>
            <a:r>
              <a:rPr lang="en-US" altLang="zh-CN" dirty="0" smtClean="0">
                <a:solidFill>
                  <a:srgbClr val="0000FF"/>
                </a:solidFill>
                <a:latin typeface="Consolas" pitchFamily="49" charset="0"/>
              </a:rPr>
              <a:t>channel</a:t>
            </a:r>
            <a:endParaRPr lang="zh-CN" altLang="en-US" dirty="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1857364"/>
            <a:ext cx="7358114" cy="646331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8000"/>
                </a:solidFill>
              </a:rPr>
              <a:t>我们在将一个</a:t>
            </a:r>
            <a:r>
              <a:rPr lang="en-US" altLang="zh-CN" dirty="0" smtClean="0">
                <a:solidFill>
                  <a:srgbClr val="008000"/>
                </a:solidFill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</a:rPr>
              <a:t>变量传递到一个函数时，可以通过将其制定为单向</a:t>
            </a:r>
            <a:r>
              <a:rPr lang="en-US" altLang="zh-CN" dirty="0" smtClean="0">
                <a:solidFill>
                  <a:srgbClr val="008000"/>
                </a:solidFill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</a:rPr>
              <a:t>变量，从而限制该函数中可以对此</a:t>
            </a:r>
            <a:r>
              <a:rPr lang="en-US" altLang="zh-CN" dirty="0" smtClean="0">
                <a:solidFill>
                  <a:srgbClr val="008000"/>
                </a:solidFill>
              </a:rPr>
              <a:t>channel</a:t>
            </a:r>
            <a:r>
              <a:rPr lang="zh-CN" altLang="en-US" dirty="0" smtClean="0">
                <a:solidFill>
                  <a:srgbClr val="008000"/>
                </a:solidFill>
              </a:rPr>
              <a:t>的操作。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并发编程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38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000108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多核并行化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500174"/>
            <a:ext cx="7143800" cy="1705403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我们可以通过设置环境变量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GOMAXPROCS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的值来控制使用多少个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核心。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runtime.GOMAXPROCS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(16)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runtime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包中还提供了一个函数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NumCPU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()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来获取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核心数。</a:t>
            </a:r>
            <a:endParaRPr lang="en-US" altLang="zh-CN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3929066"/>
            <a:ext cx="7143800" cy="1705403"/>
          </a:xfrm>
          <a:prstGeom prst="rect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语言提供了一个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Once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类型来保证全局的唯一性操作。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Once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Do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方法可以保证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在全局范围内只调用指定的函数一次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，而且所有其他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goroutine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在调用到此语句时，将会先被阻塞，直至全局唯一的</a:t>
            </a:r>
            <a:r>
              <a:rPr lang="en-US" altLang="zh-CN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Once.Do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()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调用结束才继续。</a:t>
            </a:r>
            <a:endParaRPr lang="zh-CN" altLang="en-US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472" y="3286124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全局唯一性操作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2500" y="320040"/>
            <a:ext cx="7239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TW" altLang="en-US" b="1" dirty="0" smtClean="0"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束</a:t>
            </a:r>
            <a:r>
              <a:rPr lang="zh-TW" altLang="en-US" b="1" dirty="0" smtClean="0">
                <a:latin typeface="微软雅黑" pitchFamily="34" charset="-122"/>
                <a:ea typeface="微软雅黑" pitchFamily="34" charset="-122"/>
              </a:rPr>
              <a:t>语</a:t>
            </a:r>
            <a:endParaRPr lang="zh-TW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7" y="1571612"/>
            <a:ext cx="7572428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/>
          <a:lstStyle/>
          <a:p>
            <a:pPr>
              <a:lnSpc>
                <a:spcPct val="108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 smtClean="0">
                <a:latin typeface="微软雅黑" pitchFamily="34" charset="-122"/>
                <a:ea typeface="微软雅黑" pitchFamily="34" charset="-122"/>
                <a:cs typeface="WenQuanYi Zen Hei" charset="0"/>
              </a:rPr>
              <a:t>系统开发现状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451672"/>
            <a:ext cx="8228160" cy="4977163"/>
          </a:xfrm>
          <a:ln/>
        </p:spPr>
        <p:txBody>
          <a:bodyPr>
            <a:normAutofit lnSpcReduction="10000"/>
          </a:bodyPr>
          <a:lstStyle/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Java</a:t>
            </a: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速度快，语言不灵活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语言层面有一定的并发支持，基于os并发机制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PHP/Python/Ruby</a:t>
            </a: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开发速度快，灵活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速度慢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语言层面依旧裸用os的并发机制，甚至不提供或者有限制（GIL</a:t>
            </a: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）</a:t>
            </a: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Twisted/</a:t>
            </a: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asyncore</a:t>
            </a: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/</a:t>
            </a: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Multiprocess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TW" altLang="en-US" b="1" dirty="0" smtClean="0"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束</a:t>
            </a:r>
            <a:r>
              <a:rPr lang="zh-TW" altLang="en-US" b="1" dirty="0" smtClean="0"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868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TW" altLang="en-US" b="1" dirty="0" smtClean="0">
                <a:latin typeface="微软雅黑" pitchFamily="34" charset="-122"/>
                <a:ea typeface="微软雅黑" pitchFamily="34" charset="-122"/>
              </a:rPr>
              <a:t>结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束</a:t>
            </a:r>
            <a:r>
              <a:rPr lang="zh-TW" altLang="en-US" b="1" dirty="0" smtClean="0"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785818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参考及鸣谢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8229600" cy="2428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607086" y="5643578"/>
            <a:ext cx="5929828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根据网络资料整理多谢相关作者</a:t>
            </a:r>
            <a:endParaRPr lang="zh-CN" altLang="en-US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0034" y="4286256"/>
            <a:ext cx="6598473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语言代码分享：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://www.sharejs.com/codes/go/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0034" y="4929198"/>
            <a:ext cx="422269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指南：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://tour.golang.tc/#1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/>
          <a:lstStyle/>
          <a:p>
            <a:pPr>
              <a:lnSpc>
                <a:spcPct val="108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</a:rPr>
              <a:t>新的编程模型（CSP</a:t>
            </a:r>
            <a:r>
              <a:rPr 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在语言层面加入对并发支持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而不是以库形式提供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更高层次的并发抽象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而不是直接暴露os的并发机制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应用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Erlang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781932" lvl="1" indent="-292325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Ocaml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273629"/>
            <a:ext cx="8228160" cy="1144921"/>
          </a:xfrm>
          <a:ln/>
        </p:spPr>
        <p:txBody>
          <a:bodyPr/>
          <a:lstStyle/>
          <a:p>
            <a:pPr>
              <a:lnSpc>
                <a:spcPct val="108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</a:rPr>
              <a:t>GO并发模型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526396"/>
          </a:xfrm>
          <a:ln/>
        </p:spPr>
        <p:txBody>
          <a:bodyPr/>
          <a:lstStyle/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Goroutine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>
                <a:latin typeface="微软雅黑" pitchFamily="34" charset="-122"/>
                <a:ea typeface="微软雅黑" pitchFamily="34" charset="-122"/>
                <a:cs typeface="WenQuanYi Zen Hei" charset="0"/>
              </a:rPr>
              <a:t>Channel</a:t>
            </a:r>
          </a:p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Rpc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  <a:p>
            <a:pPr marL="390246" indent="-293764">
              <a:lnSpc>
                <a:spcPct val="108000"/>
              </a:lnSpc>
              <a:buSzPct val="45000"/>
              <a:buFont typeface="Wingdings" charset="2"/>
              <a:buChar char=""/>
              <a:tabLst>
                <a:tab pos="390246" algn="l"/>
                <a:tab pos="492487" algn="l"/>
                <a:tab pos="907213" algn="l"/>
                <a:tab pos="1321940" algn="l"/>
                <a:tab pos="1736666" algn="l"/>
                <a:tab pos="2151392" algn="l"/>
                <a:tab pos="2566118" algn="l"/>
                <a:tab pos="2980844" algn="l"/>
                <a:tab pos="3395570" algn="l"/>
                <a:tab pos="3810296" algn="l"/>
                <a:tab pos="4225022" algn="l"/>
                <a:tab pos="4639748" algn="l"/>
                <a:tab pos="5054475" algn="l"/>
                <a:tab pos="5469201" algn="l"/>
                <a:tab pos="5883927" algn="l"/>
                <a:tab pos="6298653" algn="l"/>
                <a:tab pos="6713379" algn="l"/>
                <a:tab pos="7128105" algn="l"/>
                <a:tab pos="7542831" algn="l"/>
                <a:tab pos="7957557" algn="l"/>
                <a:tab pos="8372284" algn="l"/>
              </a:tabLst>
            </a:pPr>
            <a:r>
              <a:rPr lang="en-US" dirty="0" err="1">
                <a:latin typeface="微软雅黑" pitchFamily="34" charset="-122"/>
                <a:ea typeface="微软雅黑" pitchFamily="34" charset="-122"/>
                <a:cs typeface="WenQuanYi Zen Hei" charset="0"/>
              </a:rPr>
              <a:t>内存模型</a:t>
            </a:r>
            <a:endParaRPr lang="en-US" dirty="0">
              <a:latin typeface="微软雅黑" pitchFamily="34" charset="-122"/>
              <a:ea typeface="微软雅黑" pitchFamily="34" charset="-122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为什么我们需要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7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1142984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是什么促使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的出现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1857364"/>
            <a:ext cx="7143800" cy="3323987"/>
          </a:xfrm>
          <a:prstGeom prst="rect">
            <a:avLst/>
          </a:prstGeom>
          <a:gradFill flip="none" rotWithShape="1">
            <a:gsLst>
              <a:gs pos="0">
                <a:srgbClr val="CBFC84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0800000" scaled="1"/>
            <a:tileRect/>
          </a:gradFill>
          <a:ln cap="rnd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  随着</a:t>
            </a:r>
            <a:r>
              <a:rPr lang="zh-CN" altLang="en-US" sz="2000" spc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机器性能的提升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spc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软件规模与复杂度的提高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逐步取代了单机时代的编程之王</a:t>
            </a:r>
            <a:r>
              <a:rPr lang="en-US" altLang="zh-CN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语言的位置。然后</a:t>
            </a:r>
            <a:r>
              <a:rPr lang="en-US" altLang="zh-CN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编程的体验并未尽如人意。历年来的编程语言排行榜显示，</a:t>
            </a:r>
            <a:r>
              <a:rPr lang="en-US" altLang="zh-CN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语言的市场份额在逐步下跌。</a:t>
            </a:r>
            <a:r>
              <a:rPr lang="en-US" altLang="zh-CN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语言此时应运而生，</a:t>
            </a:r>
            <a:r>
              <a:rPr lang="en-US" altLang="zh-CN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语言官方自称</a:t>
            </a:r>
            <a:r>
              <a:rPr lang="en-US" altLang="zh-CN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语言的出现是因为“近</a:t>
            </a:r>
            <a:r>
              <a:rPr lang="en-US" altLang="zh-CN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年来开发程序之难让我们有点沮丧”。</a:t>
            </a:r>
            <a:r>
              <a:rPr lang="en-US" altLang="zh-CN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希望成为</a:t>
            </a:r>
            <a:r>
              <a:rPr lang="zh-CN" altLang="en-US" sz="2000" spc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互联网时代的</a:t>
            </a:r>
            <a:r>
              <a:rPr lang="en-US" altLang="zh-CN" sz="2000" spc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spc="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en-US" sz="2000" spc="1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spc="100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为什么我们需要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8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142984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互联网时代的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语言需要考虑哪些关键问题呢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100" y="1857364"/>
            <a:ext cx="7143800" cy="3416320"/>
          </a:xfrm>
          <a:prstGeom prst="rect">
            <a:avLst/>
          </a:prstGeom>
          <a:gradFill flip="none" rotWithShape="1">
            <a:gsLst>
              <a:gs pos="0">
                <a:srgbClr val="CBFC84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并行与分布式支持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多核化和集群化是互联网时代的典型特征。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软件工程支持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互联网时代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语言需要考虑软件品质保障和团队协作相关的话题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编程哲学的重塑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互联网时代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语言需要回答什么才是最佳的编程实践这个问题。</a:t>
            </a:r>
            <a:endParaRPr lang="zh-CN" altLang="en-US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285750" y="285750"/>
            <a:ext cx="3571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为什么我们需要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Go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语言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148" name="TextBox 14"/>
          <p:cNvSpPr txBox="1">
            <a:spLocks noChangeArrowheads="1"/>
          </p:cNvSpPr>
          <p:nvPr/>
        </p:nvSpPr>
        <p:spPr bwMode="auto">
          <a:xfrm>
            <a:off x="127000" y="6572250"/>
            <a:ext cx="2857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fld id="{933FFBC3-F5D3-4CB4-B9F6-136164AC4D32}" type="slidenum">
              <a:rPr lang="en-US" altLang="zh-CN" sz="1100">
                <a:solidFill>
                  <a:schemeClr val="bg1"/>
                </a:solidFill>
                <a:cs typeface="Arial" charset="0"/>
              </a:rPr>
              <a:pPr/>
              <a:t>9</a:t>
            </a:fld>
            <a:endParaRPr lang="zh-CN" altLang="en-US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785794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语言的在这些问题上的处理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1428736"/>
            <a:ext cx="7143800" cy="4662815"/>
          </a:xfrm>
          <a:prstGeom prst="rect">
            <a:avLst/>
          </a:prstGeom>
          <a:gradFill flip="none" rotWithShape="1">
            <a:gsLst>
              <a:gs pos="0">
                <a:srgbClr val="CBFC84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并行与分布式支持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并发执行的“执行体”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语言在语言级别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支持协程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（微线程）。多数语言在语法层面并不直接支持协程，而通过库的方式支持协程的功能也不完整。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执行体间的互斥和同步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语言提供协程之间的互斥和同步。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执行体间的消息传递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。多数语言在并发编程模型上选择了共享内存模型，而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语言选择了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消息队列模型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软件工程支持</a:t>
            </a:r>
            <a:endParaRPr lang="en-US" altLang="zh-CN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Go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语言可能是第一个将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代码风格强制统一</a:t>
            </a:r>
            <a:r>
              <a:rPr lang="zh-CN" altLang="en-US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的语言。</a:t>
            </a: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营运部生产情况月报2012年7月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营运部生产情况月报2012年7月份</Template>
  <TotalTime>1128</TotalTime>
  <Words>2691</Words>
  <Application>Microsoft Office PowerPoint</Application>
  <PresentationFormat>全屏显示(4:3)</PresentationFormat>
  <Paragraphs>502</Paragraphs>
  <Slides>43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营运部生产情况月报2012年7月份</vt:lpstr>
      <vt:lpstr>让我们一起来学习 GO语言编程</vt:lpstr>
      <vt:lpstr>幻灯片 2</vt:lpstr>
      <vt:lpstr>系统开发现状</vt:lpstr>
      <vt:lpstr>系统开发现状</vt:lpstr>
      <vt:lpstr>新的编程模型（CSP）</vt:lpstr>
      <vt:lpstr>GO并发模型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包管理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GO学习结束语</vt:lpstr>
      <vt:lpstr>GO学习结束语+</vt:lpstr>
      <vt:lpstr>GO学习结束语+</vt:lpstr>
      <vt:lpstr>参考及鸣谢</vt:lpstr>
      <vt:lpstr>幻灯片 43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Graphviz使用 技巧点滴</dc:title>
  <dc:creator>liudongcheng</dc:creator>
  <cp:lastModifiedBy>liudongcheng</cp:lastModifiedBy>
  <cp:revision>71</cp:revision>
  <dcterms:created xsi:type="dcterms:W3CDTF">2012-08-27T23:44:43Z</dcterms:created>
  <dcterms:modified xsi:type="dcterms:W3CDTF">2013-02-20T06:53:25Z</dcterms:modified>
</cp:coreProperties>
</file>