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2"/>
  </p:notesMasterIdLst>
  <p:sldIdLst>
    <p:sldId id="256" r:id="rId2"/>
    <p:sldId id="301" r:id="rId3"/>
    <p:sldId id="257" r:id="rId4"/>
    <p:sldId id="280" r:id="rId5"/>
    <p:sldId id="314" r:id="rId6"/>
    <p:sldId id="281" r:id="rId7"/>
    <p:sldId id="283" r:id="rId8"/>
    <p:sldId id="284" r:id="rId9"/>
    <p:sldId id="282" r:id="rId10"/>
    <p:sldId id="325" r:id="rId11"/>
    <p:sldId id="286" r:id="rId12"/>
    <p:sldId id="285" r:id="rId13"/>
    <p:sldId id="323" r:id="rId14"/>
    <p:sldId id="322" r:id="rId15"/>
    <p:sldId id="315" r:id="rId16"/>
    <p:sldId id="316" r:id="rId17"/>
    <p:sldId id="317" r:id="rId18"/>
    <p:sldId id="321" r:id="rId19"/>
    <p:sldId id="258" r:id="rId20"/>
    <p:sldId id="259" r:id="rId21"/>
    <p:sldId id="320"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87" r:id="rId41"/>
    <p:sldId id="278" r:id="rId42"/>
    <p:sldId id="318" r:id="rId43"/>
    <p:sldId id="319" r:id="rId44"/>
    <p:sldId id="288" r:id="rId45"/>
    <p:sldId id="296" r:id="rId46"/>
    <p:sldId id="289" r:id="rId47"/>
    <p:sldId id="290" r:id="rId48"/>
    <p:sldId id="291" r:id="rId49"/>
    <p:sldId id="292" r:id="rId50"/>
    <p:sldId id="324"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9796" autoAdjust="0"/>
  </p:normalViewPr>
  <p:slideViewPr>
    <p:cSldViewPr>
      <p:cViewPr varScale="1">
        <p:scale>
          <a:sx n="46" d="100"/>
          <a:sy n="46" d="100"/>
        </p:scale>
        <p:origin x="-344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kumimoji="1" sz="1200" smtClean="0"/>
            </a:lvl1pPr>
          </a:lstStyle>
          <a:p>
            <a:pPr>
              <a:defRPr/>
            </a:pPr>
            <a:fld id="{8F15CCD9-D920-4C44-A30A-71B925D321DE}" type="datetimeFigureOut">
              <a:rPr lang="zh-CN" altLang="en-US"/>
              <a:pPr>
                <a:defRPr/>
              </a:pPr>
              <a:t>13-6-26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kumimoji="1" sz="1200" smtClean="0"/>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kumimoji="1" sz="1200" smtClean="0"/>
            </a:lvl1pPr>
          </a:lstStyle>
          <a:p>
            <a:pPr>
              <a:defRPr/>
            </a:pPr>
            <a:fld id="{26641549-05E5-874E-989F-0BABA785AA28}" type="slidenum">
              <a:rPr lang="zh-CN" altLang="en-US"/>
              <a:pPr>
                <a:defRPr/>
              </a:pPr>
              <a:t>‹#›</a:t>
            </a:fld>
            <a:endParaRPr lang="zh-CN" altLang="en-US"/>
          </a:p>
        </p:txBody>
      </p:sp>
    </p:spTree>
    <p:extLst>
      <p:ext uri="{BB962C8B-B14F-4D97-AF65-F5344CB8AC3E}">
        <p14:creationId xmlns:p14="http://schemas.microsoft.com/office/powerpoint/2010/main" val="324045490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kumimoji="1" sz="1200" kern="1200">
        <a:solidFill>
          <a:schemeClr val="tx1"/>
        </a:solidFill>
        <a:latin typeface="+mn-lt"/>
        <a:ea typeface="+mn-ea"/>
        <a:cs typeface="宋体" charset="0"/>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1</a:t>
            </a:fld>
            <a:endParaRPr lang="zh-CN" altLang="en-US"/>
          </a:p>
        </p:txBody>
      </p:sp>
    </p:spTree>
    <p:extLst>
      <p:ext uri="{BB962C8B-B14F-4D97-AF65-F5344CB8AC3E}">
        <p14:creationId xmlns:p14="http://schemas.microsoft.com/office/powerpoint/2010/main" val="280229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18</a:t>
            </a:fld>
            <a:endParaRPr lang="zh-CN" altLang="en-US"/>
          </a:p>
        </p:txBody>
      </p:sp>
    </p:spTree>
    <p:extLst>
      <p:ext uri="{BB962C8B-B14F-4D97-AF65-F5344CB8AC3E}">
        <p14:creationId xmlns:p14="http://schemas.microsoft.com/office/powerpoint/2010/main" val="1805896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多重赋值常用在函数的多返回值中，使得</a:t>
            </a:r>
            <a:r>
              <a:rPr kumimoji="1" lang="en-US" altLang="zh-CN"/>
              <a:t>GO</a:t>
            </a:r>
            <a:r>
              <a:rPr kumimoji="1" lang="zh-CN" altLang="en-US"/>
              <a:t>明显减少了代码行数</a:t>
            </a:r>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19</a:t>
            </a:fld>
            <a:endParaRPr lang="zh-CN" altLang="en-US"/>
          </a:p>
        </p:txBody>
      </p:sp>
    </p:spTree>
    <p:extLst>
      <p:ext uri="{BB962C8B-B14F-4D97-AF65-F5344CB8AC3E}">
        <p14:creationId xmlns:p14="http://schemas.microsoft.com/office/powerpoint/2010/main" val="971437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21</a:t>
            </a:fld>
            <a:endParaRPr lang="zh-CN" altLang="en-US"/>
          </a:p>
        </p:txBody>
      </p:sp>
    </p:spTree>
    <p:extLst>
      <p:ext uri="{BB962C8B-B14F-4D97-AF65-F5344CB8AC3E}">
        <p14:creationId xmlns:p14="http://schemas.microsoft.com/office/powerpoint/2010/main" val="3788909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不定参数内部实现是切片，但是如果写成</a:t>
            </a:r>
            <a:r>
              <a:rPr kumimoji="1" lang="en-US" altLang="zh-CN"/>
              <a:t>foo1</a:t>
            </a:r>
            <a:r>
              <a:rPr kumimoji="1" lang="zh-CN" altLang="en-US"/>
              <a:t>的形式调用方式完全不同。</a:t>
            </a:r>
            <a:endParaRPr kumimoji="1" lang="en-US" altLang="zh-CN"/>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33</a:t>
            </a:fld>
            <a:endParaRPr lang="zh-CN" altLang="en-US"/>
          </a:p>
        </p:txBody>
      </p:sp>
    </p:spTree>
    <p:extLst>
      <p:ext uri="{BB962C8B-B14F-4D97-AF65-F5344CB8AC3E}">
        <p14:creationId xmlns:p14="http://schemas.microsoft.com/office/powerpoint/2010/main" val="238396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 </a:t>
            </a:r>
            <a:r>
              <a:rPr kumimoji="1" lang="zh-CN" altLang="en-US"/>
              <a:t>一个返回匿名函数的匿名函数</a:t>
            </a:r>
            <a:endParaRPr kumimoji="1" lang="en-US" altLang="zh-CN"/>
          </a:p>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35</a:t>
            </a:fld>
            <a:endParaRPr lang="zh-CN" altLang="en-US"/>
          </a:p>
        </p:txBody>
      </p:sp>
    </p:spTree>
    <p:extLst>
      <p:ext uri="{BB962C8B-B14F-4D97-AF65-F5344CB8AC3E}">
        <p14:creationId xmlns:p14="http://schemas.microsoft.com/office/powerpoint/2010/main" val="1406800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36</a:t>
            </a:fld>
            <a:endParaRPr lang="zh-CN" altLang="en-US"/>
          </a:p>
        </p:txBody>
      </p:sp>
    </p:spTree>
    <p:extLst>
      <p:ext uri="{BB962C8B-B14F-4D97-AF65-F5344CB8AC3E}">
        <p14:creationId xmlns:p14="http://schemas.microsoft.com/office/powerpoint/2010/main" val="2271255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kumimoji="1" lang="en-US" altLang="zh-CN"/>
              <a:t>Panic</a:t>
            </a:r>
            <a:r>
              <a:rPr kumimoji="1" lang="zh-CN" altLang="en-US"/>
              <a:t>是一个内建函数，可以中断原有的控制流程，进入一个令人恐慌的流程中。当函数</a:t>
            </a:r>
            <a:r>
              <a:rPr kumimoji="1" lang="en-US" altLang="zh-CN"/>
              <a:t>F</a:t>
            </a:r>
            <a:r>
              <a:rPr kumimoji="1" lang="zh-CN" altLang="en-US"/>
              <a:t>调用</a:t>
            </a:r>
            <a:r>
              <a:rPr kumimoji="1" lang="en-US" altLang="zh-CN"/>
              <a:t>panic</a:t>
            </a:r>
            <a:r>
              <a:rPr kumimoji="1" lang="zh-CN" altLang="en-US"/>
              <a:t>，函数</a:t>
            </a:r>
            <a:r>
              <a:rPr kumimoji="1" lang="en-US" altLang="zh-CN"/>
              <a:t>F</a:t>
            </a:r>
            <a:r>
              <a:rPr kumimoji="1" lang="zh-CN" altLang="en-US"/>
              <a:t>的执行被中断，但是</a:t>
            </a:r>
            <a:r>
              <a:rPr kumimoji="1" lang="en-US" altLang="zh-CN"/>
              <a:t>F</a:t>
            </a:r>
            <a:r>
              <a:rPr kumimoji="1" lang="zh-CN" altLang="en-US"/>
              <a:t>中的延迟函数会正常执 行，然后</a:t>
            </a:r>
            <a:r>
              <a:rPr kumimoji="1" lang="en-US" altLang="zh-CN"/>
              <a:t>F</a:t>
            </a:r>
            <a:r>
              <a:rPr kumimoji="1" lang="zh-CN" altLang="en-US"/>
              <a:t>返回到调用它的地方。在调用的地方，</a:t>
            </a:r>
            <a:r>
              <a:rPr kumimoji="1" lang="en-US" altLang="zh-CN"/>
              <a:t>F</a:t>
            </a:r>
            <a:r>
              <a:rPr kumimoji="1" lang="zh-CN" altLang="en-US"/>
              <a:t>的行为就像调用了</a:t>
            </a:r>
            <a:r>
              <a:rPr kumimoji="1" lang="en-US" altLang="zh-CN"/>
              <a:t>panic</a:t>
            </a:r>
            <a:r>
              <a:rPr kumimoji="1" lang="zh-CN" altLang="en-US"/>
              <a:t>。这一过程继续向上，直到发生</a:t>
            </a:r>
            <a:r>
              <a:rPr kumimoji="1" lang="en-US" altLang="zh-CN"/>
              <a:t>panic</a:t>
            </a:r>
            <a:r>
              <a:rPr kumimoji="1" lang="zh-CN" altLang="en-US"/>
              <a:t>的</a:t>
            </a:r>
            <a:r>
              <a:rPr kumimoji="1" lang="en-US" altLang="zh-CN"/>
              <a:t>goroutine</a:t>
            </a:r>
            <a:r>
              <a:rPr kumimoji="1" lang="zh-CN" altLang="en-US"/>
              <a:t>中所有调用的函 数返回，此时程序退出。恐慌可以直接调用</a:t>
            </a:r>
            <a:r>
              <a:rPr kumimoji="1" lang="en-US" altLang="zh-CN"/>
              <a:t>panic</a:t>
            </a:r>
            <a:r>
              <a:rPr kumimoji="1" lang="zh-CN" altLang="en-US"/>
              <a:t>产生。也可以由运行时错误产生，例如访问越界的数组。</a:t>
            </a:r>
            <a:endParaRPr kumimoji="1" lang="en-US" altLang="zh-CN"/>
          </a:p>
          <a:p>
            <a:pPr marL="0" marR="0" indent="0" algn="l" defTabSz="457200" rtl="0" eaLnBrk="1" fontAlgn="base" latinLnBrk="0" hangingPunct="1">
              <a:lnSpc>
                <a:spcPct val="100000"/>
              </a:lnSpc>
              <a:spcBef>
                <a:spcPct val="30000"/>
              </a:spcBef>
              <a:spcAft>
                <a:spcPct val="0"/>
              </a:spcAft>
              <a:buClrTx/>
              <a:buSzTx/>
              <a:buFontTx/>
              <a:buNone/>
              <a:tabLst/>
              <a:defRPr/>
            </a:pPr>
            <a:r>
              <a:rPr kumimoji="1" lang="en-US" altLang="zh-CN"/>
              <a:t>Recover</a:t>
            </a:r>
            <a:r>
              <a:rPr kumimoji="1" lang="zh-CN" altLang="en-US"/>
              <a:t>是一个内建的函数，可以让进入令人恐慌的流程中的</a:t>
            </a:r>
            <a:r>
              <a:rPr kumimoji="1" lang="en-US" altLang="zh-CN"/>
              <a:t>goroutine</a:t>
            </a:r>
            <a:r>
              <a:rPr kumimoji="1" lang="zh-CN" altLang="en-US"/>
              <a:t>恢复过来。</a:t>
            </a:r>
            <a:r>
              <a:rPr kumimoji="1" lang="en-US" altLang="zh-CN"/>
              <a:t>Recover</a:t>
            </a:r>
            <a:r>
              <a:rPr kumimoji="1" lang="zh-CN" altLang="en-US"/>
              <a:t>仅在延迟函数中有效。在正常的执行过程中，调用 </a:t>
            </a:r>
            <a:r>
              <a:rPr kumimoji="1" lang="en-US" altLang="zh-CN"/>
              <a:t>recover</a:t>
            </a:r>
            <a:r>
              <a:rPr kumimoji="1" lang="zh-CN" altLang="en-US"/>
              <a:t>会返回</a:t>
            </a:r>
            <a:r>
              <a:rPr kumimoji="1" lang="en-US" altLang="zh-CN"/>
              <a:t>nil</a:t>
            </a:r>
            <a:r>
              <a:rPr kumimoji="1" lang="zh-CN" altLang="en-US"/>
              <a:t>，并且没有其他任何效果。如果当前的</a:t>
            </a:r>
            <a:r>
              <a:rPr kumimoji="1" lang="en-US" altLang="zh-CN"/>
              <a:t>goroutine </a:t>
            </a:r>
            <a:r>
              <a:rPr kumimoji="1" lang="zh-CN" altLang="en-US"/>
              <a:t>陷入恐慌，调用</a:t>
            </a:r>
            <a:r>
              <a:rPr kumimoji="1" lang="en-US" altLang="zh-CN"/>
              <a:t>recover</a:t>
            </a:r>
            <a:r>
              <a:rPr kumimoji="1" lang="zh-CN" altLang="en-US"/>
              <a:t>可以捕获到</a:t>
            </a:r>
            <a:r>
              <a:rPr kumimoji="1" lang="en-US" altLang="zh-CN"/>
              <a:t>panic</a:t>
            </a:r>
            <a:r>
              <a:rPr kumimoji="1" lang="zh-CN" altLang="en-US"/>
              <a:t>的输入值，并且恢复正常的执行。</a:t>
            </a:r>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39</a:t>
            </a:fld>
            <a:endParaRPr lang="zh-CN" altLang="en-US"/>
          </a:p>
        </p:txBody>
      </p:sp>
    </p:spTree>
    <p:extLst>
      <p:ext uri="{BB962C8B-B14F-4D97-AF65-F5344CB8AC3E}">
        <p14:creationId xmlns:p14="http://schemas.microsoft.com/office/powerpoint/2010/main" val="278676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43</a:t>
            </a:fld>
            <a:endParaRPr lang="zh-CN" altLang="en-US"/>
          </a:p>
        </p:txBody>
      </p:sp>
    </p:spTree>
    <p:extLst>
      <p:ext uri="{BB962C8B-B14F-4D97-AF65-F5344CB8AC3E}">
        <p14:creationId xmlns:p14="http://schemas.microsoft.com/office/powerpoint/2010/main" val="4196169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50</a:t>
            </a:fld>
            <a:endParaRPr lang="zh-CN" altLang="en-US"/>
          </a:p>
        </p:txBody>
      </p:sp>
    </p:spTree>
    <p:extLst>
      <p:ext uri="{BB962C8B-B14F-4D97-AF65-F5344CB8AC3E}">
        <p14:creationId xmlns:p14="http://schemas.microsoft.com/office/powerpoint/2010/main" val="27438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3</a:t>
            </a:fld>
            <a:endParaRPr lang="zh-CN" altLang="en-US"/>
          </a:p>
        </p:txBody>
      </p:sp>
    </p:spTree>
    <p:extLst>
      <p:ext uri="{BB962C8B-B14F-4D97-AF65-F5344CB8AC3E}">
        <p14:creationId xmlns:p14="http://schemas.microsoft.com/office/powerpoint/2010/main" val="175434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4</a:t>
            </a:fld>
            <a:endParaRPr lang="zh-CN" altLang="en-US"/>
          </a:p>
        </p:txBody>
      </p:sp>
    </p:spTree>
    <p:extLst>
      <p:ext uri="{BB962C8B-B14F-4D97-AF65-F5344CB8AC3E}">
        <p14:creationId xmlns:p14="http://schemas.microsoft.com/office/powerpoint/2010/main" val="308480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7</a:t>
            </a:fld>
            <a:endParaRPr lang="zh-CN" altLang="en-US"/>
          </a:p>
        </p:txBody>
      </p:sp>
    </p:spTree>
    <p:extLst>
      <p:ext uri="{BB962C8B-B14F-4D97-AF65-F5344CB8AC3E}">
        <p14:creationId xmlns:p14="http://schemas.microsoft.com/office/powerpoint/2010/main" val="770763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10</a:t>
            </a:fld>
            <a:endParaRPr lang="zh-CN" altLang="en-US"/>
          </a:p>
        </p:txBody>
      </p:sp>
    </p:spTree>
    <p:extLst>
      <p:ext uri="{BB962C8B-B14F-4D97-AF65-F5344CB8AC3E}">
        <p14:creationId xmlns:p14="http://schemas.microsoft.com/office/powerpoint/2010/main" val="425923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过程式编程的代表概念是过程（函数）。这是一个非常古老的流派，基本上所有语言都有过程式的影子。但是比较纯粹的过程式的主流语言比较少，通常比较古老，</a:t>
            </a:r>
            <a:r>
              <a:rPr kumimoji="1" lang="en-US" altLang="zh-CN"/>
              <a:t>C</a:t>
            </a:r>
            <a:r>
              <a:rPr kumimoji="1" lang="zh-CN" altLang="en-US"/>
              <a:t>是其中最典型的代表。</a:t>
            </a:r>
          </a:p>
          <a:p>
            <a:endParaRPr kumimoji="1" lang="zh-CN" altLang="en-US"/>
          </a:p>
          <a:p>
            <a:r>
              <a:rPr kumimoji="1" lang="zh-CN" altLang="en-US"/>
              <a:t>面向对象编程是目前广为接受、影响极其深远的流派。面向对象有很多概念：如类、方法、属性、重载、多态（虚函数）、构造和析构、继承等等。</a:t>
            </a:r>
            <a:r>
              <a:rPr kumimoji="1" lang="en-US" altLang="zh-CN"/>
              <a:t>Java</a:t>
            </a:r>
            <a:r>
              <a:rPr kumimoji="1" lang="zh-CN" altLang="en-US"/>
              <a:t>、</a:t>
            </a:r>
            <a:r>
              <a:rPr kumimoji="1" lang="en-US" altLang="zh-CN"/>
              <a:t>C#</a:t>
            </a:r>
            <a:r>
              <a:rPr kumimoji="1" lang="zh-CN" altLang="en-US"/>
              <a:t>是其中最典型的代表。</a:t>
            </a:r>
            <a:r>
              <a:rPr kumimoji="1" lang="en-US" altLang="zh-CN"/>
              <a:t>Go</a:t>
            </a:r>
            <a:r>
              <a:rPr kumimoji="1" lang="zh-CN" altLang="en-US"/>
              <a:t>语言支持面向对象，但将特性最小化。</a:t>
            </a:r>
            <a:r>
              <a:rPr kumimoji="1" lang="en-US" altLang="zh-CN"/>
              <a:t>Go</a:t>
            </a:r>
            <a:r>
              <a:rPr kumimoji="1" lang="zh-CN" altLang="en-US"/>
              <a:t>语言中有结构体（类似面向对象中的类），结构体可以有方法，这就是</a:t>
            </a:r>
            <a:r>
              <a:rPr kumimoji="1" lang="en-US" altLang="zh-CN"/>
              <a:t>Go</a:t>
            </a:r>
            <a:r>
              <a:rPr kumimoji="1" lang="zh-CN" altLang="en-US"/>
              <a:t>对面向对象支持的所有内容。</a:t>
            </a:r>
            <a:r>
              <a:rPr kumimoji="1" lang="en-US" altLang="zh-CN"/>
              <a:t>Go</a:t>
            </a:r>
            <a:r>
              <a:rPr kumimoji="1" lang="zh-CN" altLang="en-US"/>
              <a:t>语言的面向对象特征少得可怜。结构体是构成复合对象的基础，只要有组合，通常就由结构体，像</a:t>
            </a:r>
            <a:r>
              <a:rPr kumimoji="1" lang="en-US" altLang="zh-CN"/>
              <a:t>C</a:t>
            </a:r>
            <a:r>
              <a:rPr kumimoji="1" lang="zh-CN" altLang="en-US"/>
              <a:t>这样的过程式语言，照样有结构体。所以</a:t>
            </a:r>
            <a:r>
              <a:rPr kumimoji="1" lang="en-US" altLang="zh-CN"/>
              <a:t>Go</a:t>
            </a:r>
            <a:r>
              <a:rPr kumimoji="1" lang="zh-CN" altLang="en-US"/>
              <a:t>身上没有多少面向对象的烙印，</a:t>
            </a:r>
            <a:r>
              <a:rPr kumimoji="1" lang="en-US" altLang="zh-CN"/>
              <a:t>Go </a:t>
            </a:r>
            <a:r>
              <a:rPr kumimoji="1" lang="zh-CN" altLang="en-US"/>
              <a:t>甚至反对继承，拒绝提供继承语法。</a:t>
            </a:r>
          </a:p>
          <a:p>
            <a:endParaRPr kumimoji="1" lang="zh-CN" altLang="en-US"/>
          </a:p>
          <a:p>
            <a:r>
              <a:rPr kumimoji="1" lang="zh-CN" altLang="en-US"/>
              <a:t>面向消息编程是个比较小众的编程流派，因为分布式与并发编程的强烈诉求而崛起。面向消息编程的主体思想是推荐基于消息而不是基于锁和共享内存进行并发编程。</a:t>
            </a:r>
            <a:r>
              <a:rPr kumimoji="1" lang="en-US" altLang="zh-CN"/>
              <a:t>Erlang</a:t>
            </a:r>
            <a:r>
              <a:rPr kumimoji="1" lang="zh-CN" altLang="en-US"/>
              <a:t>语言是面向消息编程的代表。</a:t>
            </a:r>
            <a:r>
              <a:rPr kumimoji="1" lang="en-US" altLang="zh-CN"/>
              <a:t>Go</a:t>
            </a:r>
            <a:r>
              <a:rPr kumimoji="1" lang="zh-CN" altLang="en-US"/>
              <a:t>语言中有面向消息的影子。因为</a:t>
            </a:r>
            <a:r>
              <a:rPr kumimoji="1" lang="en-US" altLang="zh-CN"/>
              <a:t>Go</a:t>
            </a:r>
            <a:r>
              <a:rPr kumimoji="1" lang="zh-CN" altLang="en-US"/>
              <a:t>语言中有</a:t>
            </a:r>
            <a:r>
              <a:rPr kumimoji="1" lang="en-US" altLang="zh-CN"/>
              <a:t>channel</a:t>
            </a:r>
            <a:r>
              <a:rPr kumimoji="1" lang="zh-CN" altLang="en-US"/>
              <a:t>，可以让执行体（</a:t>
            </a:r>
            <a:r>
              <a:rPr kumimoji="1" lang="en-US" altLang="zh-CN"/>
              <a:t>goroutine</a:t>
            </a:r>
            <a:r>
              <a:rPr kumimoji="1" lang="zh-CN" altLang="en-US"/>
              <a:t>）之间相互发送消息。但</a:t>
            </a:r>
            <a:r>
              <a:rPr kumimoji="1" lang="en-US" altLang="zh-CN"/>
              <a:t>channel</a:t>
            </a:r>
            <a:r>
              <a:rPr kumimoji="1" lang="zh-CN" altLang="en-US"/>
              <a:t>只是</a:t>
            </a:r>
            <a:r>
              <a:rPr kumimoji="1" lang="en-US" altLang="zh-CN"/>
              <a:t>Go</a:t>
            </a:r>
            <a:r>
              <a:rPr kumimoji="1" lang="zh-CN" altLang="en-US"/>
              <a:t>语言的基础语法特性，</a:t>
            </a:r>
            <a:r>
              <a:rPr kumimoji="1" lang="en-US" altLang="zh-CN"/>
              <a:t>Go</a:t>
            </a:r>
            <a:r>
              <a:rPr kumimoji="1" lang="zh-CN" altLang="en-US"/>
              <a:t>并没有杜绝锁和共享内存，所以它并不能算面向消息编程流派。</a:t>
            </a:r>
          </a:p>
          <a:p>
            <a:endParaRPr kumimoji="1" lang="zh-CN" altLang="en-US"/>
          </a:p>
          <a:p>
            <a:r>
              <a:rPr kumimoji="1" lang="zh-CN" altLang="en-US"/>
              <a:t>函数式编程也是一个小众的流派，尽管历史非常悠久。函数式编程中有些概念如：闭包、柯里化、变量不可变等。</a:t>
            </a:r>
            <a:r>
              <a:rPr kumimoji="1" lang="en-US" altLang="zh-CN"/>
              <a:t>Haskell</a:t>
            </a:r>
            <a:r>
              <a:rPr kumimoji="1" lang="zh-CN" altLang="en-US"/>
              <a:t>、</a:t>
            </a:r>
            <a:r>
              <a:rPr kumimoji="1" lang="en-US" altLang="zh-CN"/>
              <a:t>Erlang</a:t>
            </a:r>
            <a:r>
              <a:rPr kumimoji="1" lang="zh-CN" altLang="en-US"/>
              <a:t>都是这个流派的代表。函数式编程之所以小众，个人认为最重要的原因，是理论基础不广为人知。我们缺乏面向函数式编程的数据结构学。因为变量不可变，数据结构学需要用完全不同思维方式来表达。比如在传统命令式的编程方式中，数组是最简单的基础数据结构，但函数式编程中，数组这样的数据结构很难提供（修改数组的一个元素成本太高，</a:t>
            </a:r>
            <a:r>
              <a:rPr kumimoji="1" lang="en-US" altLang="zh-CN"/>
              <a:t>Erlang</a:t>
            </a:r>
            <a:r>
              <a:rPr kumimoji="1" lang="zh-CN" altLang="en-US"/>
              <a:t>语言中数组这个数据结构很晚才引入，用</a:t>
            </a:r>
            <a:r>
              <a:rPr kumimoji="1" lang="en-US" altLang="zh-CN"/>
              <a:t>tree</a:t>
            </a:r>
            <a:r>
              <a:rPr kumimoji="1" lang="zh-CN" altLang="en-US"/>
              <a:t>来模拟数组）。</a:t>
            </a:r>
            <a:r>
              <a:rPr kumimoji="1" lang="en-US" altLang="zh-CN"/>
              <a:t>Go</a:t>
            </a:r>
            <a:r>
              <a:rPr kumimoji="1" lang="zh-CN" altLang="en-US"/>
              <a:t>语言除了支持闭包外，没有太多函数式的影子。</a:t>
            </a:r>
          </a:p>
          <a:p>
            <a:endParaRPr kumimoji="1" lang="zh-CN" altLang="en-US"/>
          </a:p>
          <a:p>
            <a:r>
              <a:rPr kumimoji="1" lang="en-US" altLang="zh-CN"/>
              <a:t>Go</a:t>
            </a:r>
            <a:r>
              <a:rPr kumimoji="1" lang="zh-CN" altLang="en-US"/>
              <a:t>语言有以上每一流派的影子，但都只是把这些流派的最基础的概念吸收，这些特性很基础，很难作为一个流派的关键特征来看。所以从编程范式上来说，个人认为</a:t>
            </a:r>
            <a:r>
              <a:rPr kumimoji="1" lang="en-US" altLang="zh-CN"/>
              <a:t>Go</a:t>
            </a:r>
            <a:r>
              <a:rPr kumimoji="1" lang="zh-CN" altLang="en-US"/>
              <a:t>语言不属于以上任何流派。如果非要说一个流派，</a:t>
            </a:r>
            <a:r>
              <a:rPr kumimoji="1" lang="en-US" altLang="zh-CN"/>
              <a:t>Go</a:t>
            </a:r>
            <a:r>
              <a:rPr kumimoji="1" lang="zh-CN" altLang="en-US"/>
              <a:t>语言类似</a:t>
            </a:r>
            <a:r>
              <a:rPr kumimoji="1" lang="en-US" altLang="zh-CN"/>
              <a:t>C++</a:t>
            </a:r>
            <a:r>
              <a:rPr kumimoji="1" lang="zh-CN" altLang="en-US"/>
              <a:t>，应该算“多范式”流派的。</a:t>
            </a:r>
            <a:r>
              <a:rPr kumimoji="1" lang="en-US" altLang="zh-CN"/>
              <a:t>C++</a:t>
            </a:r>
            <a:r>
              <a:rPr kumimoji="1" lang="zh-CN" altLang="en-US"/>
              <a:t>是主流语言中，几乎是唯一一门大力宣扬多范式编程理念的语言。</a:t>
            </a:r>
            <a:r>
              <a:rPr kumimoji="1" lang="en-US" altLang="zh-CN"/>
              <a:t>C++</a:t>
            </a:r>
            <a:r>
              <a:rPr kumimoji="1" lang="zh-CN" altLang="en-US"/>
              <a:t>主要支持的编程范式是过程式编程、面向对象编程、泛型编程（我们上面没有把泛型编程列入讨论的流派之中）。</a:t>
            </a:r>
            <a:r>
              <a:rPr kumimoji="1" lang="en-US" altLang="zh-CN"/>
              <a:t>C++</a:t>
            </a:r>
            <a:r>
              <a:rPr kumimoji="1" lang="zh-CN" altLang="en-US"/>
              <a:t>对这些流派的主要特性支持都很完整，说“多范式”名副其实。但</a:t>
            </a:r>
            <a:r>
              <a:rPr kumimoji="1" lang="en-US" altLang="zh-CN"/>
              <a:t>Go</a:t>
            </a:r>
            <a:r>
              <a:rPr kumimoji="1" lang="zh-CN" altLang="en-US"/>
              <a:t>不一样的是，每个流派的特性支持都很基础，这些特性只能称之为功能，并没有形成范式。</a:t>
            </a:r>
          </a:p>
          <a:p>
            <a:endParaRPr kumimoji="1" lang="zh-CN" altLang="en-US"/>
          </a:p>
          <a:p>
            <a:r>
              <a:rPr kumimoji="1" lang="en-US" altLang="zh-CN"/>
              <a:t>Go</a:t>
            </a:r>
            <a:r>
              <a:rPr kumimoji="1" lang="zh-CN" altLang="en-US"/>
              <a:t>语言在吸收这些流派精华的基础上，开创了自己独特的编程风格：一种基于连接与组合的语言。</a:t>
            </a:r>
          </a:p>
          <a:p>
            <a:endParaRPr kumimoji="1" lang="zh-CN" altLang="en-US"/>
          </a:p>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11</a:t>
            </a:fld>
            <a:endParaRPr lang="zh-CN" altLang="en-US"/>
          </a:p>
        </p:txBody>
      </p:sp>
    </p:spTree>
    <p:extLst>
      <p:ext uri="{BB962C8B-B14F-4D97-AF65-F5344CB8AC3E}">
        <p14:creationId xmlns:p14="http://schemas.microsoft.com/office/powerpoint/2010/main" val="128733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14</a:t>
            </a:fld>
            <a:endParaRPr lang="zh-CN" altLang="en-US"/>
          </a:p>
        </p:txBody>
      </p:sp>
    </p:spTree>
    <p:extLst>
      <p:ext uri="{BB962C8B-B14F-4D97-AF65-F5344CB8AC3E}">
        <p14:creationId xmlns:p14="http://schemas.microsoft.com/office/powerpoint/2010/main" val="283957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16</a:t>
            </a:fld>
            <a:endParaRPr lang="zh-CN" altLang="en-US"/>
          </a:p>
        </p:txBody>
      </p:sp>
    </p:spTree>
    <p:extLst>
      <p:ext uri="{BB962C8B-B14F-4D97-AF65-F5344CB8AC3E}">
        <p14:creationId xmlns:p14="http://schemas.microsoft.com/office/powerpoint/2010/main" val="2081208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6641549-05E5-874E-989F-0BABA785AA28}" type="slidenum">
              <a:rPr lang="zh-CN" altLang="en-US"/>
              <a:pPr>
                <a:defRPr/>
              </a:pPr>
              <a:t>17</a:t>
            </a:fld>
            <a:endParaRPr lang="zh-CN" altLang="en-US"/>
          </a:p>
        </p:txBody>
      </p:sp>
    </p:spTree>
    <p:extLst>
      <p:ext uri="{BB962C8B-B14F-4D97-AF65-F5344CB8AC3E}">
        <p14:creationId xmlns:p14="http://schemas.microsoft.com/office/powerpoint/2010/main" val="243783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4" name="矩形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lang="zh-CN" altLang="en-US" smtClean="0"/>
              <a:t>单击此处编辑母版标题样式</a:t>
            </a:r>
            <a:endParaRPr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7" name="日期占位符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zh-CN" altLang="zh-CN"/>
          </a:p>
        </p:txBody>
      </p:sp>
      <p:sp>
        <p:nvSpPr>
          <p:cNvPr id="10" name="页脚占位符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zh-CN" altLang="zh-CN"/>
          </a:p>
        </p:txBody>
      </p:sp>
      <p:sp>
        <p:nvSpPr>
          <p:cNvPr id="11"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F068144F-2AD9-A440-A948-C0433A6B37F9}" type="slidenum">
              <a:rPr lang="en-US" altLang="zh-CN"/>
              <a:pPr>
                <a:defRPr/>
              </a:pPr>
              <a:t>‹#›</a:t>
            </a:fld>
            <a:endParaRPr lang="zh-CN"/>
          </a:p>
        </p:txBody>
      </p:sp>
    </p:spTree>
    <p:extLst>
      <p:ext uri="{BB962C8B-B14F-4D97-AF65-F5344CB8AC3E}">
        <p14:creationId xmlns:p14="http://schemas.microsoft.com/office/powerpoint/2010/main" val="28645908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日期占位符 13"/>
          <p:cNvSpPr>
            <a:spLocks noGrp="1"/>
          </p:cNvSpPr>
          <p:nvPr>
            <p:ph type="dt" sz="half" idx="10"/>
          </p:nvPr>
        </p:nvSpPr>
        <p:spPr/>
        <p:txBody>
          <a:bodyPr/>
          <a:lstStyle>
            <a:lvl1pPr>
              <a:defRPr/>
            </a:lvl1pPr>
          </a:lstStyle>
          <a:p>
            <a:pPr>
              <a:defRPr/>
            </a:pPr>
            <a:endParaRPr lang="zh-CN" altLang="zh-CN"/>
          </a:p>
        </p:txBody>
      </p:sp>
      <p:sp>
        <p:nvSpPr>
          <p:cNvPr id="5" name="页脚占位符 2"/>
          <p:cNvSpPr>
            <a:spLocks noGrp="1"/>
          </p:cNvSpPr>
          <p:nvPr>
            <p:ph type="ftr" sz="quarter" idx="11"/>
          </p:nvPr>
        </p:nvSpPr>
        <p:spPr/>
        <p:txBody>
          <a:bodyPr/>
          <a:lstStyle>
            <a:lvl1pPr>
              <a:defRPr/>
            </a:lvl1pPr>
          </a:lstStyle>
          <a:p>
            <a:pPr>
              <a:defRPr/>
            </a:pPr>
            <a:endParaRPr lang="zh-CN" altLang="zh-CN"/>
          </a:p>
        </p:txBody>
      </p:sp>
      <p:sp>
        <p:nvSpPr>
          <p:cNvPr id="6" name="灯片编号占位符 22"/>
          <p:cNvSpPr>
            <a:spLocks noGrp="1"/>
          </p:cNvSpPr>
          <p:nvPr>
            <p:ph type="sldNum" sz="quarter" idx="12"/>
          </p:nvPr>
        </p:nvSpPr>
        <p:spPr/>
        <p:txBody>
          <a:bodyPr/>
          <a:lstStyle>
            <a:lvl1pPr>
              <a:defRPr/>
            </a:lvl1pPr>
          </a:lstStyle>
          <a:p>
            <a:pPr>
              <a:defRPr/>
            </a:pPr>
            <a:fld id="{8598D64A-AA65-9A4A-AD71-AFB362EAC08B}" type="slidenum">
              <a:rPr lang="en-US" altLang="zh-CN"/>
              <a:pPr>
                <a:defRPr/>
              </a:pPr>
              <a:t>‹#›</a:t>
            </a:fld>
            <a:endParaRPr lang="zh-CN"/>
          </a:p>
        </p:txBody>
      </p:sp>
    </p:spTree>
    <p:extLst>
      <p:ext uri="{BB962C8B-B14F-4D97-AF65-F5344CB8AC3E}">
        <p14:creationId xmlns:p14="http://schemas.microsoft.com/office/powerpoint/2010/main" val="246969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矩形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矩形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竖排标题 1"/>
          <p:cNvSpPr>
            <a:spLocks noGrp="1"/>
          </p:cNvSpPr>
          <p:nvPr>
            <p:ph type="title" orient="vert"/>
          </p:nvPr>
        </p:nvSpPr>
        <p:spPr>
          <a:xfrm>
            <a:off x="6553200" y="609600"/>
            <a:ext cx="2057400" cy="55165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609600"/>
            <a:ext cx="5562600" cy="551656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日期占位符 3"/>
          <p:cNvSpPr>
            <a:spLocks noGrp="1"/>
          </p:cNvSpPr>
          <p:nvPr>
            <p:ph type="dt" sz="half" idx="10"/>
          </p:nvPr>
        </p:nvSpPr>
        <p:spPr>
          <a:xfrm>
            <a:off x="6553200" y="6248400"/>
            <a:ext cx="2209800" cy="365125"/>
          </a:xfrm>
        </p:spPr>
        <p:txBody>
          <a:bodyPr/>
          <a:lstStyle>
            <a:lvl1pPr>
              <a:defRPr/>
            </a:lvl1pPr>
          </a:lstStyle>
          <a:p>
            <a:pPr>
              <a:defRPr/>
            </a:pPr>
            <a:endParaRPr lang="zh-CN" altLang="zh-CN"/>
          </a:p>
        </p:txBody>
      </p:sp>
      <p:sp>
        <p:nvSpPr>
          <p:cNvPr id="8" name="页脚占位符 4"/>
          <p:cNvSpPr>
            <a:spLocks noGrp="1"/>
          </p:cNvSpPr>
          <p:nvPr>
            <p:ph type="ftr" sz="quarter" idx="11"/>
          </p:nvPr>
        </p:nvSpPr>
        <p:spPr>
          <a:xfrm>
            <a:off x="457200" y="6248400"/>
            <a:ext cx="5573713" cy="365125"/>
          </a:xfrm>
        </p:spPr>
        <p:txBody>
          <a:bodyPr/>
          <a:lstStyle>
            <a:lvl1pPr>
              <a:defRPr/>
            </a:lvl1pPr>
          </a:lstStyle>
          <a:p>
            <a:pPr>
              <a:defRPr/>
            </a:pPr>
            <a:endParaRPr lang="zh-CN" altLang="zh-CN"/>
          </a:p>
        </p:txBody>
      </p:sp>
      <p:sp>
        <p:nvSpPr>
          <p:cNvPr id="9" name="灯片编号占位符 5"/>
          <p:cNvSpPr>
            <a:spLocks noGrp="1"/>
          </p:cNvSpPr>
          <p:nvPr>
            <p:ph type="sldNum" sz="quarter" idx="12"/>
          </p:nvPr>
        </p:nvSpPr>
        <p:spPr>
          <a:xfrm rot="5400000">
            <a:off x="5989638" y="144462"/>
            <a:ext cx="533400" cy="244475"/>
          </a:xfrm>
        </p:spPr>
        <p:txBody>
          <a:bodyPr/>
          <a:lstStyle>
            <a:lvl1pPr>
              <a:defRPr/>
            </a:lvl1pPr>
          </a:lstStyle>
          <a:p>
            <a:pPr>
              <a:defRPr/>
            </a:pPr>
            <a:fld id="{D5A18658-907E-E442-9760-309106347D65}" type="slidenum">
              <a:rPr lang="en-US" altLang="zh-CN"/>
              <a:pPr>
                <a:defRPr/>
              </a:pPr>
              <a:t>‹#›</a:t>
            </a:fld>
            <a:endParaRPr lang="zh-CN"/>
          </a:p>
        </p:txBody>
      </p:sp>
    </p:spTree>
    <p:extLst>
      <p:ext uri="{BB962C8B-B14F-4D97-AF65-F5344CB8AC3E}">
        <p14:creationId xmlns:p14="http://schemas.microsoft.com/office/powerpoint/2010/main" val="5910770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612648" y="1600200"/>
            <a:ext cx="8153400" cy="4495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日期占位符 13"/>
          <p:cNvSpPr>
            <a:spLocks noGrp="1"/>
          </p:cNvSpPr>
          <p:nvPr>
            <p:ph type="dt" sz="half" idx="10"/>
          </p:nvPr>
        </p:nvSpPr>
        <p:spPr/>
        <p:txBody>
          <a:bodyPr/>
          <a:lstStyle>
            <a:lvl1pPr>
              <a:defRPr/>
            </a:lvl1pPr>
          </a:lstStyle>
          <a:p>
            <a:pPr>
              <a:defRPr/>
            </a:pPr>
            <a:endParaRPr lang="zh-CN" altLang="zh-CN"/>
          </a:p>
        </p:txBody>
      </p:sp>
      <p:sp>
        <p:nvSpPr>
          <p:cNvPr id="5" name="页脚占位符 2"/>
          <p:cNvSpPr>
            <a:spLocks noGrp="1"/>
          </p:cNvSpPr>
          <p:nvPr>
            <p:ph type="ftr" sz="quarter" idx="11"/>
          </p:nvPr>
        </p:nvSpPr>
        <p:spPr/>
        <p:txBody>
          <a:bodyPr/>
          <a:lstStyle>
            <a:lvl1pPr>
              <a:defRPr/>
            </a:lvl1pPr>
          </a:lstStyle>
          <a:p>
            <a:pPr>
              <a:defRPr/>
            </a:pPr>
            <a:endParaRPr lang="zh-CN" altLang="zh-CN"/>
          </a:p>
        </p:txBody>
      </p:sp>
      <p:sp>
        <p:nvSpPr>
          <p:cNvPr id="6" name="灯片编号占位符 22"/>
          <p:cNvSpPr>
            <a:spLocks noGrp="1"/>
          </p:cNvSpPr>
          <p:nvPr>
            <p:ph type="sldNum" sz="quarter" idx="12"/>
          </p:nvPr>
        </p:nvSpPr>
        <p:spPr/>
        <p:txBody>
          <a:bodyPr/>
          <a:lstStyle>
            <a:lvl1pPr>
              <a:defRPr/>
            </a:lvl1pPr>
          </a:lstStyle>
          <a:p>
            <a:pPr>
              <a:defRPr/>
            </a:pPr>
            <a:fld id="{456778E0-5C1A-9E49-876F-0BAB33A61194}" type="slidenum">
              <a:rPr lang="en-US" altLang="zh-CN"/>
              <a:pPr>
                <a:defRPr/>
              </a:pPr>
              <a:t>‹#›</a:t>
            </a:fld>
            <a:endParaRPr lang="zh-CN"/>
          </a:p>
        </p:txBody>
      </p:sp>
    </p:spTree>
    <p:extLst>
      <p:ext uri="{BB962C8B-B14F-4D97-AF65-F5344CB8AC3E}">
        <p14:creationId xmlns:p14="http://schemas.microsoft.com/office/powerpoint/2010/main" val="51844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文本占位符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zh-CN" altLang="en-US" smtClean="0"/>
              <a:t>单击此处编辑母版标题样式</a:t>
            </a:r>
            <a:endParaRPr lang="en-US"/>
          </a:p>
        </p:txBody>
      </p:sp>
      <p:sp>
        <p:nvSpPr>
          <p:cNvPr id="7" name="日期占位符 11"/>
          <p:cNvSpPr>
            <a:spLocks noGrp="1"/>
          </p:cNvSpPr>
          <p:nvPr>
            <p:ph type="dt" sz="half" idx="10"/>
          </p:nvPr>
        </p:nvSpPr>
        <p:spPr/>
        <p:txBody>
          <a:bodyPr/>
          <a:lstStyle>
            <a:lvl1pPr>
              <a:defRPr/>
            </a:lvl1pPr>
          </a:lstStyle>
          <a:p>
            <a:pPr>
              <a:defRPr/>
            </a:pPr>
            <a:endParaRPr lang="zh-CN" altLang="zh-CN"/>
          </a:p>
        </p:txBody>
      </p:sp>
      <p:sp>
        <p:nvSpPr>
          <p:cNvPr id="8" name="灯片编号占位符 12"/>
          <p:cNvSpPr>
            <a:spLocks noGrp="1"/>
          </p:cNvSpPr>
          <p:nvPr>
            <p:ph type="sldNum" sz="quarter" idx="11"/>
          </p:nvPr>
        </p:nvSpPr>
        <p:spPr>
          <a:xfrm>
            <a:off x="0" y="1752600"/>
            <a:ext cx="1295400" cy="701675"/>
          </a:xfrm>
        </p:spPr>
        <p:txBody>
          <a:bodyPr>
            <a:noAutofit/>
          </a:bodyPr>
          <a:lstStyle>
            <a:lvl1pPr>
              <a:defRPr sz="2400"/>
            </a:lvl1pPr>
          </a:lstStyle>
          <a:p>
            <a:pPr>
              <a:defRPr/>
            </a:pPr>
            <a:fld id="{9BE74E40-5864-8D41-B332-EA8EDAF163AB}" type="slidenum">
              <a:rPr lang="en-US" altLang="zh-CN"/>
              <a:pPr>
                <a:defRPr/>
              </a:pPr>
              <a:t>‹#›</a:t>
            </a:fld>
            <a:endParaRPr lang="zh-CN"/>
          </a:p>
        </p:txBody>
      </p:sp>
      <p:sp>
        <p:nvSpPr>
          <p:cNvPr id="9" name="页脚占位符 13"/>
          <p:cNvSpPr>
            <a:spLocks noGrp="1"/>
          </p:cNvSpPr>
          <p:nvPr>
            <p:ph type="ftr" sz="quarter" idx="12"/>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19830759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609600" y="1589567"/>
            <a:ext cx="3886200" cy="45720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内容占位符 10"/>
          <p:cNvSpPr>
            <a:spLocks noGrp="1"/>
          </p:cNvSpPr>
          <p:nvPr>
            <p:ph sz="quarter" idx="2"/>
          </p:nvPr>
        </p:nvSpPr>
        <p:spPr>
          <a:xfrm>
            <a:off x="4844901" y="1589567"/>
            <a:ext cx="3886200" cy="45720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日期占位符 7"/>
          <p:cNvSpPr>
            <a:spLocks noGrp="1"/>
          </p:cNvSpPr>
          <p:nvPr>
            <p:ph type="dt" sz="half" idx="10"/>
          </p:nvPr>
        </p:nvSpPr>
        <p:spPr/>
        <p:txBody>
          <a:bodyPr rtlCol="0"/>
          <a:lstStyle>
            <a:lvl1pPr>
              <a:defRPr/>
            </a:lvl1pPr>
          </a:lstStyle>
          <a:p>
            <a:pPr>
              <a:defRPr/>
            </a:pPr>
            <a:endParaRPr lang="zh-CN" altLang="zh-CN"/>
          </a:p>
        </p:txBody>
      </p:sp>
      <p:sp>
        <p:nvSpPr>
          <p:cNvPr id="6" name="灯片编号占位符 9"/>
          <p:cNvSpPr>
            <a:spLocks noGrp="1"/>
          </p:cNvSpPr>
          <p:nvPr>
            <p:ph type="sldNum" sz="quarter" idx="11"/>
          </p:nvPr>
        </p:nvSpPr>
        <p:spPr/>
        <p:txBody>
          <a:bodyPr/>
          <a:lstStyle>
            <a:lvl1pPr>
              <a:defRPr/>
            </a:lvl1pPr>
          </a:lstStyle>
          <a:p>
            <a:pPr>
              <a:defRPr/>
            </a:pPr>
            <a:fld id="{E5FE056F-D0E1-4D40-A381-2F2FD1472DBF}" type="slidenum">
              <a:rPr lang="en-US" altLang="zh-CN"/>
              <a:pPr>
                <a:defRPr/>
              </a:pPr>
              <a:t>‹#›</a:t>
            </a:fld>
            <a:endParaRPr lang="zh-CN"/>
          </a:p>
        </p:txBody>
      </p:sp>
      <p:sp>
        <p:nvSpPr>
          <p:cNvPr id="7" name="页脚占位符 11"/>
          <p:cNvSpPr>
            <a:spLocks noGrp="1"/>
          </p:cNvSpPr>
          <p:nvPr>
            <p:ph type="ftr" sz="quarter" idx="12"/>
          </p:nvPr>
        </p:nvSpPr>
        <p:spPr/>
        <p:txBody>
          <a:bodyPr rtlCol="0"/>
          <a:lstStyle>
            <a:lvl1pPr>
              <a:defRPr/>
            </a:lvl1pPr>
          </a:lstStyle>
          <a:p>
            <a:pPr>
              <a:defRPr/>
            </a:pPr>
            <a:endParaRPr lang="zh-CN" altLang="zh-CN"/>
          </a:p>
        </p:txBody>
      </p:sp>
    </p:spTree>
    <p:extLst>
      <p:ext uri="{BB962C8B-B14F-4D97-AF65-F5344CB8AC3E}">
        <p14:creationId xmlns:p14="http://schemas.microsoft.com/office/powerpoint/2010/main" val="192723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609600" y="2438400"/>
            <a:ext cx="3886200" cy="35814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3" name="内容占位符 12"/>
          <p:cNvSpPr>
            <a:spLocks noGrp="1"/>
          </p:cNvSpPr>
          <p:nvPr>
            <p:ph sz="quarter" idx="4"/>
          </p:nvPr>
        </p:nvSpPr>
        <p:spPr>
          <a:xfrm>
            <a:off x="4800600" y="2438400"/>
            <a:ext cx="3886200" cy="35814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7" name="日期占位符 9"/>
          <p:cNvSpPr>
            <a:spLocks noGrp="1"/>
          </p:cNvSpPr>
          <p:nvPr>
            <p:ph type="dt" sz="half" idx="10"/>
          </p:nvPr>
        </p:nvSpPr>
        <p:spPr/>
        <p:txBody>
          <a:bodyPr rtlCol="0"/>
          <a:lstStyle>
            <a:lvl1pPr>
              <a:defRPr/>
            </a:lvl1pPr>
          </a:lstStyle>
          <a:p>
            <a:pPr>
              <a:defRPr/>
            </a:pPr>
            <a:endParaRPr lang="zh-CN" altLang="zh-CN"/>
          </a:p>
        </p:txBody>
      </p:sp>
      <p:sp>
        <p:nvSpPr>
          <p:cNvPr id="8" name="灯片编号占位符 11"/>
          <p:cNvSpPr>
            <a:spLocks noGrp="1"/>
          </p:cNvSpPr>
          <p:nvPr>
            <p:ph type="sldNum" sz="quarter" idx="11"/>
          </p:nvPr>
        </p:nvSpPr>
        <p:spPr/>
        <p:txBody>
          <a:bodyPr/>
          <a:lstStyle>
            <a:lvl1pPr>
              <a:defRPr/>
            </a:lvl1pPr>
          </a:lstStyle>
          <a:p>
            <a:pPr>
              <a:defRPr/>
            </a:pPr>
            <a:fld id="{6BA46324-12B2-2840-9758-9BE7A0E4FE1A}" type="slidenum">
              <a:rPr lang="en-US" altLang="zh-CN"/>
              <a:pPr>
                <a:defRPr/>
              </a:pPr>
              <a:t>‹#›</a:t>
            </a:fld>
            <a:endParaRPr lang="zh-CN"/>
          </a:p>
        </p:txBody>
      </p:sp>
      <p:sp>
        <p:nvSpPr>
          <p:cNvPr id="9" name="页脚占位符 13"/>
          <p:cNvSpPr>
            <a:spLocks noGrp="1"/>
          </p:cNvSpPr>
          <p:nvPr>
            <p:ph type="ftr" sz="quarter" idx="12"/>
          </p:nvPr>
        </p:nvSpPr>
        <p:spPr/>
        <p:txBody>
          <a:bodyPr rtlCol="0"/>
          <a:lstStyle>
            <a:lvl1pPr>
              <a:defRPr/>
            </a:lvl1pPr>
          </a:lstStyle>
          <a:p>
            <a:pPr>
              <a:defRPr/>
            </a:pPr>
            <a:endParaRPr lang="zh-CN" altLang="zh-CN"/>
          </a:p>
        </p:txBody>
      </p:sp>
    </p:spTree>
    <p:extLst>
      <p:ext uri="{BB962C8B-B14F-4D97-AF65-F5344CB8AC3E}">
        <p14:creationId xmlns:p14="http://schemas.microsoft.com/office/powerpoint/2010/main" val="408341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zh-CN" altLang="zh-CN"/>
          </a:p>
        </p:txBody>
      </p:sp>
      <p:sp>
        <p:nvSpPr>
          <p:cNvPr id="4" name="页脚占位符 2"/>
          <p:cNvSpPr>
            <a:spLocks noGrp="1"/>
          </p:cNvSpPr>
          <p:nvPr>
            <p:ph type="ftr" sz="quarter" idx="11"/>
          </p:nvPr>
        </p:nvSpPr>
        <p:spPr/>
        <p:txBody>
          <a:bodyPr/>
          <a:lstStyle>
            <a:lvl1pPr>
              <a:defRPr/>
            </a:lvl1pPr>
          </a:lstStyle>
          <a:p>
            <a:pPr>
              <a:defRPr/>
            </a:pPr>
            <a:endParaRPr lang="zh-CN" altLang="zh-CN"/>
          </a:p>
        </p:txBody>
      </p:sp>
      <p:sp>
        <p:nvSpPr>
          <p:cNvPr id="5" name="灯片编号占位符 22"/>
          <p:cNvSpPr>
            <a:spLocks noGrp="1"/>
          </p:cNvSpPr>
          <p:nvPr>
            <p:ph type="sldNum" sz="quarter" idx="12"/>
          </p:nvPr>
        </p:nvSpPr>
        <p:spPr/>
        <p:txBody>
          <a:bodyPr/>
          <a:lstStyle>
            <a:lvl1pPr>
              <a:defRPr/>
            </a:lvl1pPr>
          </a:lstStyle>
          <a:p>
            <a:pPr>
              <a:defRPr/>
            </a:pPr>
            <a:fld id="{06025F56-C35A-714E-8EF3-DA14B6C7EB9F}" type="slidenum">
              <a:rPr lang="en-US" altLang="zh-CN"/>
              <a:pPr>
                <a:defRPr/>
              </a:pPr>
              <a:t>‹#›</a:t>
            </a:fld>
            <a:endParaRPr lang="zh-CN"/>
          </a:p>
        </p:txBody>
      </p:sp>
    </p:spTree>
    <p:extLst>
      <p:ext uri="{BB962C8B-B14F-4D97-AF65-F5344CB8AC3E}">
        <p14:creationId xmlns:p14="http://schemas.microsoft.com/office/powerpoint/2010/main" val="205518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zh-CN"/>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64B75152-2D41-4C4C-9E26-8EE514678011}" type="slidenum">
              <a:rPr lang="en-US" altLang="zh-CN"/>
              <a:pPr>
                <a:defRPr/>
              </a:pPr>
              <a:t>‹#›</a:t>
            </a:fld>
            <a:endParaRPr lang="zh-CN"/>
          </a:p>
        </p:txBody>
      </p:sp>
    </p:spTree>
    <p:extLst>
      <p:ext uri="{BB962C8B-B14F-4D97-AF65-F5344CB8AC3E}">
        <p14:creationId xmlns:p14="http://schemas.microsoft.com/office/powerpoint/2010/main" val="138957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lstStyle>
            <a:lvl1pPr algn="l">
              <a:buNone/>
              <a:defRPr sz="44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日期占位符 13"/>
          <p:cNvSpPr>
            <a:spLocks noGrp="1"/>
          </p:cNvSpPr>
          <p:nvPr>
            <p:ph type="dt" sz="half" idx="10"/>
          </p:nvPr>
        </p:nvSpPr>
        <p:spPr/>
        <p:txBody>
          <a:bodyPr/>
          <a:lstStyle>
            <a:lvl1pPr>
              <a:defRPr/>
            </a:lvl1pPr>
          </a:lstStyle>
          <a:p>
            <a:pPr>
              <a:defRPr/>
            </a:pPr>
            <a:endParaRPr lang="zh-CN" altLang="zh-CN"/>
          </a:p>
        </p:txBody>
      </p:sp>
      <p:sp>
        <p:nvSpPr>
          <p:cNvPr id="6" name="页脚占位符 2"/>
          <p:cNvSpPr>
            <a:spLocks noGrp="1"/>
          </p:cNvSpPr>
          <p:nvPr>
            <p:ph type="ftr" sz="quarter" idx="11"/>
          </p:nvPr>
        </p:nvSpPr>
        <p:spPr/>
        <p:txBody>
          <a:bodyPr/>
          <a:lstStyle>
            <a:lvl1pPr>
              <a:defRPr/>
            </a:lvl1pPr>
          </a:lstStyle>
          <a:p>
            <a:pPr>
              <a:defRPr/>
            </a:pPr>
            <a:endParaRPr lang="zh-CN" altLang="zh-CN"/>
          </a:p>
        </p:txBody>
      </p:sp>
      <p:sp>
        <p:nvSpPr>
          <p:cNvPr id="7" name="灯片编号占位符 22"/>
          <p:cNvSpPr>
            <a:spLocks noGrp="1"/>
          </p:cNvSpPr>
          <p:nvPr>
            <p:ph type="sldNum" sz="quarter" idx="12"/>
          </p:nvPr>
        </p:nvSpPr>
        <p:spPr/>
        <p:txBody>
          <a:bodyPr/>
          <a:lstStyle>
            <a:lvl1pPr>
              <a:defRPr/>
            </a:lvl1pPr>
          </a:lstStyle>
          <a:p>
            <a:pPr>
              <a:defRPr/>
            </a:pPr>
            <a:fld id="{876FC72E-3EF4-EC44-ABB4-DC9DA575DB5A}" type="slidenum">
              <a:rPr lang="en-US" altLang="zh-CN"/>
              <a:pPr>
                <a:defRPr/>
              </a:pPr>
              <a:t>‹#›</a:t>
            </a:fld>
            <a:endParaRPr lang="zh-CN"/>
          </a:p>
        </p:txBody>
      </p:sp>
    </p:spTree>
    <p:extLst>
      <p:ext uri="{BB962C8B-B14F-4D97-AF65-F5344CB8AC3E}">
        <p14:creationId xmlns:p14="http://schemas.microsoft.com/office/powerpoint/2010/main" val="259436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5" name="矩形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2" name="标题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zh-CN" altLang="en-US" noProof="0" smtClean="0"/>
              <a:t>将图片拖动到占位符，或单击添加图标</a:t>
            </a:r>
            <a:endParaRPr lang="en-US" noProof="0" dirty="0"/>
          </a:p>
        </p:txBody>
      </p:sp>
      <p:sp>
        <p:nvSpPr>
          <p:cNvPr id="9" name="日期占位符 11"/>
          <p:cNvSpPr>
            <a:spLocks noGrp="1"/>
          </p:cNvSpPr>
          <p:nvPr>
            <p:ph type="dt" sz="half" idx="10"/>
          </p:nvPr>
        </p:nvSpPr>
        <p:spPr>
          <a:xfrm>
            <a:off x="6248400" y="6248400"/>
            <a:ext cx="2667000" cy="365125"/>
          </a:xfrm>
        </p:spPr>
        <p:txBody>
          <a:bodyPr rtlCol="0"/>
          <a:lstStyle>
            <a:lvl1pPr>
              <a:defRPr/>
            </a:lvl1pPr>
          </a:lstStyle>
          <a:p>
            <a:pPr>
              <a:defRPr/>
            </a:pPr>
            <a:endParaRPr lang="zh-CN" altLang="zh-CN"/>
          </a:p>
        </p:txBody>
      </p:sp>
      <p:sp>
        <p:nvSpPr>
          <p:cNvPr id="10" name="灯片编号占位符 12"/>
          <p:cNvSpPr>
            <a:spLocks noGrp="1"/>
          </p:cNvSpPr>
          <p:nvPr>
            <p:ph type="sldNum" sz="quarter" idx="11"/>
          </p:nvPr>
        </p:nvSpPr>
        <p:spPr>
          <a:xfrm>
            <a:off x="0" y="4667250"/>
            <a:ext cx="1447800" cy="663575"/>
          </a:xfrm>
        </p:spPr>
        <p:txBody>
          <a:bodyPr/>
          <a:lstStyle>
            <a:lvl1pPr>
              <a:defRPr sz="2800"/>
            </a:lvl1pPr>
          </a:lstStyle>
          <a:p>
            <a:pPr>
              <a:defRPr/>
            </a:pPr>
            <a:fld id="{58DE7334-A751-1A4D-8689-552920FF4933}" type="slidenum">
              <a:rPr lang="en-US" altLang="zh-CN"/>
              <a:pPr>
                <a:defRPr/>
              </a:pPr>
              <a:t>‹#›</a:t>
            </a:fld>
            <a:endParaRPr lang="zh-CN"/>
          </a:p>
        </p:txBody>
      </p:sp>
      <p:sp>
        <p:nvSpPr>
          <p:cNvPr id="11" name="页脚占位符 13"/>
          <p:cNvSpPr>
            <a:spLocks noGrp="1"/>
          </p:cNvSpPr>
          <p:nvPr>
            <p:ph type="ftr" sz="quarter" idx="12"/>
          </p:nvPr>
        </p:nvSpPr>
        <p:spPr>
          <a:xfrm>
            <a:off x="1600200" y="6248400"/>
            <a:ext cx="4572000" cy="365125"/>
          </a:xfrm>
        </p:spPr>
        <p:txBody>
          <a:bodyPr rtlCol="0"/>
          <a:lstStyle>
            <a:lvl1pPr>
              <a:defRPr/>
            </a:lvl1pPr>
          </a:lstStyle>
          <a:p>
            <a:pPr>
              <a:defRPr/>
            </a:pPr>
            <a:endParaRPr lang="zh-CN" altLang="zh-CN"/>
          </a:p>
        </p:txBody>
      </p:sp>
    </p:spTree>
    <p:extLst>
      <p:ext uri="{BB962C8B-B14F-4D97-AF65-F5344CB8AC3E}">
        <p14:creationId xmlns:p14="http://schemas.microsoft.com/office/powerpoint/2010/main" val="3362113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1027" name="文本占位符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pitchFamily="34" charset="0"/>
                <a:ea typeface="宋体" pitchFamily="2" charset="-122"/>
                <a:cs typeface="+mn-cs"/>
              </a:defRPr>
            </a:lvl1pPr>
          </a:lstStyle>
          <a:p>
            <a:pPr>
              <a:defRPr/>
            </a:pPr>
            <a:endParaRPr lang="zh-CN" altLang="zh-CN"/>
          </a:p>
        </p:txBody>
      </p:sp>
      <p:sp>
        <p:nvSpPr>
          <p:cNvPr id="3" name="页脚占位符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pitchFamily="34" charset="0"/>
                <a:ea typeface="宋体" pitchFamily="2" charset="-122"/>
                <a:cs typeface="+mn-cs"/>
              </a:defRPr>
            </a:lvl1pPr>
          </a:lstStyle>
          <a:p>
            <a:pPr>
              <a:defRPr/>
            </a:pPr>
            <a:endParaRPr lang="zh-CN" altLang="zh-CN"/>
          </a:p>
        </p:txBody>
      </p:sp>
      <p:sp>
        <p:nvSpPr>
          <p:cNvPr id="7" name="矩形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矩形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灯片编号占位符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pPr>
              <a:defRPr/>
            </a:pPr>
            <a:fld id="{FBC61703-C80B-244E-9A94-76BE249E251D}" type="slidenum">
              <a:rPr lang="en-US" altLang="zh-CN"/>
              <a:pPr>
                <a:defRPr/>
              </a:pPr>
              <a:t>‹#›</a:t>
            </a:fld>
            <a:endParaRPr lang="zh-CN"/>
          </a:p>
        </p:txBody>
      </p:sp>
    </p:spTree>
  </p:cSld>
  <p:clrMap bg1="lt1" tx1="dk1" bg2="lt2" tx2="dk2" accent1="accent1" accent2="accent2" accent3="accent3" accent4="accent4" accent5="accent5" accent6="accent6" hlink="hlink" folHlink="folHlink"/>
  <p:sldLayoutIdLst>
    <p:sldLayoutId id="2147483857" r:id="rId1"/>
    <p:sldLayoutId id="2147483853" r:id="rId2"/>
    <p:sldLayoutId id="2147483858" r:id="rId3"/>
    <p:sldLayoutId id="2147483859" r:id="rId4"/>
    <p:sldLayoutId id="2147483860" r:id="rId5"/>
    <p:sldLayoutId id="2147483854" r:id="rId6"/>
    <p:sldLayoutId id="2147483861" r:id="rId7"/>
    <p:sldLayoutId id="2147483855" r:id="rId8"/>
    <p:sldLayoutId id="2147483862" r:id="rId9"/>
    <p:sldLayoutId id="2147483856" r:id="rId10"/>
    <p:sldLayoutId id="2147483863" r:id="rId11"/>
  </p:sldLayoutIdLst>
  <p:txStyles>
    <p:titleStyle>
      <a:lvl1pPr algn="l" rtl="0" eaLnBrk="1" fontAlgn="base" hangingPunct="1">
        <a:spcBef>
          <a:spcPct val="0"/>
        </a:spcBef>
        <a:spcAft>
          <a:spcPct val="0"/>
        </a:spcAft>
        <a:defRPr kumimoji="1" sz="4400" kern="1200">
          <a:solidFill>
            <a:schemeClr val="tx2"/>
          </a:solidFill>
          <a:latin typeface="+mj-lt"/>
          <a:ea typeface="+mj-ea"/>
          <a:cs typeface="华文仿宋" charset="0"/>
        </a:defRPr>
      </a:lvl1pPr>
      <a:lvl2pPr algn="l" rtl="0" eaLnBrk="1" fontAlgn="base" hangingPunct="1">
        <a:spcBef>
          <a:spcPct val="0"/>
        </a:spcBef>
        <a:spcAft>
          <a:spcPct val="0"/>
        </a:spcAft>
        <a:defRPr kumimoji="1" sz="4400">
          <a:solidFill>
            <a:schemeClr val="tx2"/>
          </a:solidFill>
          <a:latin typeface="Tw Cen MT" charset="0"/>
          <a:ea typeface="华文仿宋" charset="0"/>
          <a:cs typeface="华文仿宋" charset="0"/>
        </a:defRPr>
      </a:lvl2pPr>
      <a:lvl3pPr algn="l" rtl="0" eaLnBrk="1" fontAlgn="base" hangingPunct="1">
        <a:spcBef>
          <a:spcPct val="0"/>
        </a:spcBef>
        <a:spcAft>
          <a:spcPct val="0"/>
        </a:spcAft>
        <a:defRPr kumimoji="1" sz="4400">
          <a:solidFill>
            <a:schemeClr val="tx2"/>
          </a:solidFill>
          <a:latin typeface="Tw Cen MT" charset="0"/>
          <a:ea typeface="华文仿宋" charset="0"/>
          <a:cs typeface="华文仿宋" charset="0"/>
        </a:defRPr>
      </a:lvl3pPr>
      <a:lvl4pPr algn="l" rtl="0" eaLnBrk="1" fontAlgn="base" hangingPunct="1">
        <a:spcBef>
          <a:spcPct val="0"/>
        </a:spcBef>
        <a:spcAft>
          <a:spcPct val="0"/>
        </a:spcAft>
        <a:defRPr kumimoji="1" sz="4400">
          <a:solidFill>
            <a:schemeClr val="tx2"/>
          </a:solidFill>
          <a:latin typeface="Tw Cen MT" charset="0"/>
          <a:ea typeface="华文仿宋" charset="0"/>
          <a:cs typeface="华文仿宋" charset="0"/>
        </a:defRPr>
      </a:lvl4pPr>
      <a:lvl5pPr algn="l" rtl="0" eaLnBrk="1" fontAlgn="base" hangingPunct="1">
        <a:spcBef>
          <a:spcPct val="0"/>
        </a:spcBef>
        <a:spcAft>
          <a:spcPct val="0"/>
        </a:spcAft>
        <a:defRPr kumimoji="1" sz="4400">
          <a:solidFill>
            <a:schemeClr val="tx2"/>
          </a:solidFill>
          <a:latin typeface="Tw Cen MT" charset="0"/>
          <a:ea typeface="华文仿宋" charset="0"/>
          <a:cs typeface="华文仿宋" charset="0"/>
        </a:defRPr>
      </a:lvl5pPr>
      <a:lvl6pPr marL="457200" algn="l" rtl="0" eaLnBrk="1" fontAlgn="base" hangingPunct="1">
        <a:spcBef>
          <a:spcPct val="0"/>
        </a:spcBef>
        <a:spcAft>
          <a:spcPct val="0"/>
        </a:spcAft>
        <a:defRPr sz="4400">
          <a:solidFill>
            <a:schemeClr val="tx2"/>
          </a:solidFill>
          <a:latin typeface="Tw Cen MT" charset="0"/>
          <a:ea typeface="华文仿宋" charset="0"/>
          <a:cs typeface="华文仿宋" charset="0"/>
        </a:defRPr>
      </a:lvl6pPr>
      <a:lvl7pPr marL="914400" algn="l" rtl="0" eaLnBrk="1" fontAlgn="base" hangingPunct="1">
        <a:spcBef>
          <a:spcPct val="0"/>
        </a:spcBef>
        <a:spcAft>
          <a:spcPct val="0"/>
        </a:spcAft>
        <a:defRPr sz="4400">
          <a:solidFill>
            <a:schemeClr val="tx2"/>
          </a:solidFill>
          <a:latin typeface="Tw Cen MT" charset="0"/>
          <a:ea typeface="华文仿宋" charset="0"/>
          <a:cs typeface="华文仿宋" charset="0"/>
        </a:defRPr>
      </a:lvl7pPr>
      <a:lvl8pPr marL="1371600" algn="l" rtl="0" eaLnBrk="1" fontAlgn="base" hangingPunct="1">
        <a:spcBef>
          <a:spcPct val="0"/>
        </a:spcBef>
        <a:spcAft>
          <a:spcPct val="0"/>
        </a:spcAft>
        <a:defRPr sz="4400">
          <a:solidFill>
            <a:schemeClr val="tx2"/>
          </a:solidFill>
          <a:latin typeface="Tw Cen MT" charset="0"/>
          <a:ea typeface="华文仿宋" charset="0"/>
          <a:cs typeface="华文仿宋" charset="0"/>
        </a:defRPr>
      </a:lvl8pPr>
      <a:lvl9pPr marL="1828800" algn="l" rtl="0" eaLnBrk="1" fontAlgn="base" hangingPunct="1">
        <a:spcBef>
          <a:spcPct val="0"/>
        </a:spcBef>
        <a:spcAft>
          <a:spcPct val="0"/>
        </a:spcAft>
        <a:defRPr sz="4400">
          <a:solidFill>
            <a:schemeClr val="tx2"/>
          </a:solidFill>
          <a:latin typeface="Tw Cen MT" charset="0"/>
          <a:ea typeface="华文仿宋" charset="0"/>
          <a:cs typeface="华文仿宋" charset="0"/>
        </a:defRPr>
      </a:lvl9pPr>
    </p:titleStyle>
    <p:bodyStyle>
      <a:lvl1pPr marL="319088" indent="-319088" algn="l" rtl="0" eaLnBrk="1" fontAlgn="base" hangingPunct="1">
        <a:spcBef>
          <a:spcPts val="700"/>
        </a:spcBef>
        <a:spcAft>
          <a:spcPct val="0"/>
        </a:spcAft>
        <a:buClr>
          <a:schemeClr val="accent2"/>
        </a:buClr>
        <a:buSzPct val="60000"/>
        <a:buFont typeface="Wingdings" charset="0"/>
        <a:buChar char=""/>
        <a:defRPr kumimoji="1" sz="2900" kern="1200">
          <a:solidFill>
            <a:schemeClr val="tx1"/>
          </a:solidFill>
          <a:latin typeface="+mn-lt"/>
          <a:ea typeface="+mn-ea"/>
          <a:cs typeface="华文仿宋" charset="0"/>
        </a:defRPr>
      </a:lvl1pPr>
      <a:lvl2pPr marL="639763" indent="-273050" algn="l" rtl="0" eaLnBrk="1" fontAlgn="base" hangingPunct="1">
        <a:spcBef>
          <a:spcPts val="550"/>
        </a:spcBef>
        <a:spcAft>
          <a:spcPct val="0"/>
        </a:spcAft>
        <a:buClr>
          <a:schemeClr val="accent1"/>
        </a:buClr>
        <a:buSzPct val="70000"/>
        <a:buFont typeface="Wingdings 2" charset="0"/>
        <a:buChar char=""/>
        <a:defRPr kumimoji="1" sz="2600" kern="1200">
          <a:solidFill>
            <a:schemeClr val="tx1"/>
          </a:solidFill>
          <a:latin typeface="+mn-lt"/>
          <a:ea typeface="+mn-ea"/>
          <a:cs typeface="华文仿宋" charset="0"/>
        </a:defRPr>
      </a:lvl2pPr>
      <a:lvl3pPr marL="914400" indent="-228600" algn="l" rtl="0" eaLnBrk="1" fontAlgn="base" hangingPunct="1">
        <a:spcBef>
          <a:spcPts val="500"/>
        </a:spcBef>
        <a:spcAft>
          <a:spcPct val="0"/>
        </a:spcAft>
        <a:buClr>
          <a:schemeClr val="accent2"/>
        </a:buClr>
        <a:buSzPct val="75000"/>
        <a:buFont typeface="Wingdings" charset="0"/>
        <a:buChar char=""/>
        <a:defRPr kumimoji="1" sz="2300" kern="1200">
          <a:solidFill>
            <a:schemeClr val="tx1"/>
          </a:solidFill>
          <a:latin typeface="+mn-lt"/>
          <a:ea typeface="+mn-ea"/>
          <a:cs typeface="华文仿宋" charset="0"/>
        </a:defRPr>
      </a:lvl3pPr>
      <a:lvl4pPr marL="1371600" indent="-228600" algn="l" rtl="0" eaLnBrk="1" fontAlgn="base" hangingPunct="1">
        <a:spcBef>
          <a:spcPts val="400"/>
        </a:spcBef>
        <a:spcAft>
          <a:spcPct val="0"/>
        </a:spcAft>
        <a:buClr>
          <a:srgbClr val="A5AB81"/>
        </a:buClr>
        <a:buSzPct val="75000"/>
        <a:buFont typeface="Wingdings" charset="0"/>
        <a:buChar char=""/>
        <a:defRPr kumimoji="1" sz="2000" kern="1200">
          <a:solidFill>
            <a:schemeClr val="tx1"/>
          </a:solidFill>
          <a:latin typeface="+mn-lt"/>
          <a:ea typeface="+mn-ea"/>
          <a:cs typeface="华文仿宋" charset="0"/>
        </a:defRPr>
      </a:lvl4pPr>
      <a:lvl5pPr marL="1828800" indent="-228600" algn="l" rtl="0" eaLnBrk="1" fontAlgn="base" hangingPunct="1">
        <a:spcBef>
          <a:spcPts val="400"/>
        </a:spcBef>
        <a:spcAft>
          <a:spcPct val="0"/>
        </a:spcAft>
        <a:buClr>
          <a:srgbClr val="D8B25C"/>
        </a:buClr>
        <a:buSzPct val="65000"/>
        <a:buFont typeface="Wingdings" charset="0"/>
        <a:buChar char=""/>
        <a:defRPr kumimoji="1" sz="2000" kern="1200">
          <a:solidFill>
            <a:schemeClr val="tx1"/>
          </a:solidFill>
          <a:latin typeface="+mn-lt"/>
          <a:ea typeface="+mn-ea"/>
          <a:cs typeface="华文仿宋"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ode.google.com/p/go/downloads/lis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127.0.0.1/606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内容占位符 6"/>
          <p:cNvSpPr>
            <a:spLocks noGrp="1"/>
          </p:cNvSpPr>
          <p:nvPr>
            <p:ph sz="quarter" idx="1"/>
          </p:nvPr>
        </p:nvSpPr>
        <p:spPr>
          <a:xfrm>
            <a:off x="612775" y="1600200"/>
            <a:ext cx="8153400" cy="4495800"/>
          </a:xfrm>
        </p:spPr>
        <p:txBody>
          <a:bodyPr/>
          <a:lstStyle/>
          <a:p>
            <a:pPr algn="ctr">
              <a:buFont typeface="Wingdings" charset="0"/>
              <a:buNone/>
            </a:pPr>
            <a:endParaRPr kumimoji="0" lang="en-US" altLang="zh-CN" smtClean="0">
              <a:latin typeface="Tw Cen MT" charset="0"/>
              <a:ea typeface="华文仿宋" charset="0"/>
            </a:endParaRPr>
          </a:p>
          <a:p>
            <a:pPr algn="ctr">
              <a:buFont typeface="Wingdings" charset="0"/>
              <a:buNone/>
            </a:pPr>
            <a:r>
              <a:rPr kumimoji="0" lang="en-US" altLang="zh-CN" sz="4800" dirty="0">
                <a:latin typeface="Tw Cen MT" charset="0"/>
                <a:ea typeface="华文仿宋" charset="0"/>
              </a:rPr>
              <a:t>The </a:t>
            </a:r>
            <a:r>
              <a:rPr kumimoji="0" lang="en-US" altLang="zh-CN" sz="4800" dirty="0" smtClean="0">
                <a:latin typeface="Tw Cen MT" charset="0"/>
                <a:ea typeface="华文仿宋" charset="0"/>
              </a:rPr>
              <a:t>Go Programming  Language</a:t>
            </a:r>
            <a:endParaRPr kumimoji="0" lang="en-US" altLang="zh-CN" sz="11500" dirty="0" smtClean="0">
              <a:latin typeface="Tw Cen MT" charset="0"/>
              <a:ea typeface="华文仿宋" charset="0"/>
            </a:endParaRPr>
          </a:p>
          <a:p>
            <a:pPr algn="ctr">
              <a:buFont typeface="Wingdings" charset="0"/>
              <a:buNone/>
            </a:pPr>
            <a:endParaRPr kumimoji="0" lang="en-US" altLang="zh-CN" dirty="0" smtClean="0">
              <a:latin typeface="Tw Cen MT" charset="0"/>
              <a:ea typeface="华文仿宋" charset="0"/>
            </a:endParaRPr>
          </a:p>
          <a:p>
            <a:pPr algn="ctr">
              <a:buFont typeface="Wingdings" charset="0"/>
              <a:buNone/>
            </a:pPr>
            <a:endParaRPr kumimoji="0" lang="en-US" altLang="zh-CN" dirty="0">
              <a:latin typeface="Tw Cen MT" charset="0"/>
              <a:ea typeface="华文仿宋" charset="0"/>
            </a:endParaRPr>
          </a:p>
          <a:p>
            <a:pPr algn="ctr">
              <a:buFont typeface="Wingdings" charset="0"/>
              <a:buNone/>
            </a:pPr>
            <a:endParaRPr kumimoji="0" lang="en-US" altLang="zh-CN" dirty="0" smtClean="0">
              <a:latin typeface="Tw Cen MT" charset="0"/>
              <a:ea typeface="华文仿宋" charset="0"/>
            </a:endParaRPr>
          </a:p>
          <a:p>
            <a:pPr algn="ctr">
              <a:buFont typeface="Wingdings" charset="0"/>
              <a:buNone/>
            </a:pPr>
            <a:r>
              <a:rPr kumimoji="0" lang="zh-CN" altLang="en-US" dirty="0" smtClean="0">
                <a:latin typeface="Tw Cen MT" charset="0"/>
                <a:ea typeface="华文仿宋" charset="0"/>
              </a:rPr>
              <a:t>李晓</a:t>
            </a:r>
            <a:r>
              <a:rPr kumimoji="0" lang="zh-CN" altLang="en-US" dirty="0">
                <a:latin typeface="Tw Cen MT" charset="0"/>
                <a:ea typeface="华文仿宋" charset="0"/>
              </a:rPr>
              <a:t>海</a:t>
            </a:r>
            <a:endParaRPr kumimoji="0" lang="en-US" altLang="zh-CN" dirty="0">
              <a:latin typeface="Tw Cen MT" charset="0"/>
              <a:ea typeface="华文仿宋" charset="0"/>
            </a:endParaRPr>
          </a:p>
          <a:p>
            <a:pPr algn="ctr">
              <a:buFont typeface="Wingdings" charset="0"/>
              <a:buNone/>
            </a:pPr>
            <a:r>
              <a:rPr kumimoji="0" lang="zh-CN" altLang="en-US" dirty="0">
                <a:latin typeface="Tw Cen MT" charset="0"/>
                <a:ea typeface="华文仿宋" charset="0"/>
              </a:rPr>
              <a:t>联系方式：</a:t>
            </a:r>
            <a:r>
              <a:rPr kumimoji="0" lang="en-US" altLang="zh-CN" dirty="0">
                <a:latin typeface="Tw Cen MT" charset="0"/>
                <a:ea typeface="华文仿宋" charset="0"/>
              </a:rPr>
              <a:t>18612372586@126.com </a:t>
            </a:r>
            <a:endParaRPr kumimoji="0" lang="zh-CN" altLang="en-US" dirty="0">
              <a:latin typeface="Tw Cen MT" charset="0"/>
              <a:ea typeface="华文仿宋"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Go</a:t>
            </a:r>
            <a:r>
              <a:rPr kumimoji="1" lang="zh-CN" altLang="en-US"/>
              <a:t> </a:t>
            </a:r>
            <a:r>
              <a:rPr kumimoji="1" lang="en-US" altLang="zh-CN"/>
              <a:t>Lang</a:t>
            </a:r>
            <a:r>
              <a:rPr kumimoji="1" lang="zh-CN" altLang="en-US"/>
              <a:t>特点</a:t>
            </a:r>
            <a:endParaRPr kumimoji="1" lang="zh-CN" altLang="en-US"/>
          </a:p>
        </p:txBody>
      </p:sp>
      <p:sp>
        <p:nvSpPr>
          <p:cNvPr id="3" name="内容占位符 2"/>
          <p:cNvSpPr>
            <a:spLocks noGrp="1"/>
          </p:cNvSpPr>
          <p:nvPr>
            <p:ph sz="quarter" idx="1"/>
          </p:nvPr>
        </p:nvSpPr>
        <p:spPr/>
        <p:txBody>
          <a:bodyPr/>
          <a:lstStyle/>
          <a:p>
            <a:r>
              <a:rPr kumimoji="1" lang="zh-CN" altLang="en-US"/>
              <a:t>严格到苛刻的编码风格</a:t>
            </a:r>
            <a:endParaRPr kumimoji="1" lang="en-US" altLang="zh-CN"/>
          </a:p>
          <a:p>
            <a:r>
              <a:rPr lang="en-US" altLang="en-US"/>
              <a:t>软件工程原生支持</a:t>
            </a:r>
          </a:p>
          <a:p>
            <a:r>
              <a:rPr lang="en-US" altLang="zh-CN"/>
              <a:t>Package</a:t>
            </a:r>
            <a:r>
              <a:rPr lang="zh-CN" altLang="en-US"/>
              <a:t>即目录</a:t>
            </a:r>
            <a:endParaRPr lang="en-US" altLang="zh-CN"/>
          </a:p>
          <a:p>
            <a:r>
              <a:rPr lang="zh-CN" altLang="en-US"/>
              <a:t>原生字节码</a:t>
            </a:r>
            <a:endParaRPr lang="en-US" altLang="zh-CN"/>
          </a:p>
          <a:p>
            <a:r>
              <a:rPr lang="zh-CN" altLang="en-US"/>
              <a:t>和</a:t>
            </a:r>
            <a:r>
              <a:rPr lang="en-US" altLang="zh-CN"/>
              <a:t>C</a:t>
            </a:r>
            <a:r>
              <a:rPr lang="zh-CN" altLang="en-US"/>
              <a:t>原生调用（</a:t>
            </a:r>
            <a:r>
              <a:rPr lang="en-US" altLang="zh-CN"/>
              <a:t>CGO</a:t>
            </a:r>
            <a:r>
              <a:rPr lang="zh-CN" altLang="en-US"/>
              <a:t>）</a:t>
            </a:r>
            <a:endParaRPr lang="en-US" altLang="zh-CN"/>
          </a:p>
          <a:p>
            <a:r>
              <a:rPr lang="zh-CN" altLang="en-US" sz="4000" b="1" i="1">
                <a:solidFill>
                  <a:srgbClr val="3366FF"/>
                </a:solidFill>
              </a:rPr>
              <a:t>简单、实用</a:t>
            </a:r>
            <a:endParaRPr lang="en-US" altLang="en-US" b="1" i="1">
              <a:solidFill>
                <a:srgbClr val="3366FF"/>
              </a:solidFill>
            </a:endParaRPr>
          </a:p>
          <a:p>
            <a:endParaRPr lang="en-US" altLang="zh-CN"/>
          </a:p>
          <a:p>
            <a:endParaRPr lang="en-US" altLang="en-US"/>
          </a:p>
          <a:p>
            <a:endParaRPr lang="en-US" altLang="zh-CN"/>
          </a:p>
          <a:p>
            <a:endParaRPr kumimoji="1" lang="zh-CN" altLang="en-US"/>
          </a:p>
        </p:txBody>
      </p:sp>
    </p:spTree>
    <p:extLst>
      <p:ext uri="{BB962C8B-B14F-4D97-AF65-F5344CB8AC3E}">
        <p14:creationId xmlns:p14="http://schemas.microsoft.com/office/powerpoint/2010/main" val="263003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GoLang</a:t>
            </a:r>
            <a:r>
              <a:rPr kumimoji="1" lang="zh-CN" altLang="en-US"/>
              <a:t>编程哲学</a:t>
            </a:r>
          </a:p>
        </p:txBody>
      </p:sp>
      <p:sp>
        <p:nvSpPr>
          <p:cNvPr id="3" name="内容占位符 2"/>
          <p:cNvSpPr>
            <a:spLocks noGrp="1"/>
          </p:cNvSpPr>
          <p:nvPr>
            <p:ph sz="quarter" idx="1"/>
          </p:nvPr>
        </p:nvSpPr>
        <p:spPr/>
        <p:txBody>
          <a:bodyPr/>
          <a:lstStyle/>
          <a:p>
            <a:r>
              <a:rPr kumimoji="1" lang="zh-CN" altLang="en-US"/>
              <a:t>常见编程范式</a:t>
            </a:r>
            <a:endParaRPr kumimoji="1" lang="en-US" altLang="zh-CN"/>
          </a:p>
          <a:p>
            <a:pPr lvl="1"/>
            <a:r>
              <a:rPr lang="zh-CN" altLang="en-US"/>
              <a:t>面向过程（</a:t>
            </a:r>
            <a:r>
              <a:rPr lang="en-US" altLang="zh-CN"/>
              <a:t>C</a:t>
            </a:r>
            <a:r>
              <a:rPr lang="zh-CN" altLang="en-US"/>
              <a:t>）</a:t>
            </a:r>
            <a:endParaRPr lang="en-US" altLang="zh-CN"/>
          </a:p>
          <a:p>
            <a:pPr lvl="1"/>
            <a:r>
              <a:rPr kumimoji="1" lang="zh-CN" altLang="en-US"/>
              <a:t>面向对象（</a:t>
            </a:r>
            <a:r>
              <a:rPr kumimoji="1" lang="en-US" altLang="zh-CN"/>
              <a:t>Java C</a:t>
            </a:r>
            <a:r>
              <a:rPr kumimoji="1" lang="zh-CN" altLang="en-US"/>
              <a:t>＃）</a:t>
            </a:r>
            <a:endParaRPr kumimoji="1" lang="en-US" altLang="zh-CN"/>
          </a:p>
          <a:p>
            <a:pPr lvl="1"/>
            <a:r>
              <a:rPr lang="zh-CN" altLang="en-US"/>
              <a:t>面向消息（</a:t>
            </a:r>
            <a:r>
              <a:rPr lang="en-US" altLang="zh-CN"/>
              <a:t>Erlang</a:t>
            </a:r>
            <a:r>
              <a:rPr lang="zh-CN" altLang="en-US"/>
              <a:t>）</a:t>
            </a:r>
            <a:endParaRPr lang="en-US" altLang="zh-CN"/>
          </a:p>
          <a:p>
            <a:pPr lvl="1"/>
            <a:r>
              <a:rPr kumimoji="1" lang="zh-CN" altLang="en-US"/>
              <a:t>函数式（</a:t>
            </a:r>
            <a:r>
              <a:rPr kumimoji="1" lang="en-US" altLang="zh-CN"/>
              <a:t>Haskell</a:t>
            </a:r>
            <a:r>
              <a:rPr kumimoji="1" lang="zh-CN" altLang="en-US"/>
              <a:t>、</a:t>
            </a:r>
            <a:r>
              <a:rPr kumimoji="1" lang="en-US" altLang="zh-CN"/>
              <a:t>Erlang</a:t>
            </a:r>
            <a:r>
              <a:rPr kumimoji="1" lang="zh-CN" altLang="en-US"/>
              <a:t>）</a:t>
            </a:r>
            <a:endParaRPr lang="en-US" altLang="zh-CN"/>
          </a:p>
          <a:p>
            <a:r>
              <a:rPr kumimoji="1" lang="en-US" altLang="zh-CN"/>
              <a:t>GoLang</a:t>
            </a:r>
            <a:r>
              <a:rPr kumimoji="1" lang="zh-CN" altLang="en-US"/>
              <a:t>什么都不是！</a:t>
            </a:r>
            <a:endParaRPr kumimoji="1" lang="en-US" altLang="zh-CN"/>
          </a:p>
          <a:p>
            <a:pPr lvl="1"/>
            <a:r>
              <a:rPr kumimoji="1" lang="zh-CN" altLang="en-US"/>
              <a:t>一切以</a:t>
            </a:r>
            <a:r>
              <a:rPr kumimoji="1" lang="zh-CN" altLang="en-US" sz="3200" b="1" i="1">
                <a:solidFill>
                  <a:srgbClr val="FF0000"/>
                </a:solidFill>
              </a:rPr>
              <a:t>实用</a:t>
            </a:r>
            <a:r>
              <a:rPr kumimoji="1" lang="zh-CN" altLang="en-US"/>
              <a:t>出发，吸取以上以上语言的概念。</a:t>
            </a:r>
            <a:endParaRPr kumimoji="1" lang="en-US" altLang="zh-CN"/>
          </a:p>
          <a:p>
            <a:pPr lvl="1"/>
            <a:r>
              <a:rPr kumimoji="1" lang="zh-CN" altLang="en-US"/>
              <a:t>多范式语言</a:t>
            </a:r>
            <a:endParaRPr lang="en-US" altLang="zh-CN"/>
          </a:p>
          <a:p>
            <a:pPr lvl="1"/>
            <a:r>
              <a:rPr lang="zh-CN" altLang="en-US"/>
              <a:t>基于连接和组合的语言</a:t>
            </a:r>
            <a:endParaRPr kumimoji="1" lang="en-US" altLang="zh-CN"/>
          </a:p>
          <a:p>
            <a:pPr lvl="1"/>
            <a:endParaRPr kumimoji="1" lang="zh-CN" altLang="en-US"/>
          </a:p>
        </p:txBody>
      </p:sp>
    </p:spTree>
    <p:extLst>
      <p:ext uri="{BB962C8B-B14F-4D97-AF65-F5344CB8AC3E}">
        <p14:creationId xmlns:p14="http://schemas.microsoft.com/office/powerpoint/2010/main" val="9302300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a:t>
            </a:r>
            <a:r>
              <a:rPr lang="en-US" altLang="zh-CN"/>
              <a:t>o</a:t>
            </a:r>
            <a:r>
              <a:rPr lang="zh-CN" altLang="en-US"/>
              <a:t> </a:t>
            </a:r>
            <a:r>
              <a:rPr lang="en-US" altLang="zh-CN"/>
              <a:t>Lang</a:t>
            </a:r>
            <a:r>
              <a:rPr lang="zh-CN" altLang="en-US"/>
              <a:t>编程哲学</a:t>
            </a:r>
            <a:endParaRPr kumimoji="1" lang="zh-CN" altLang="en-US"/>
          </a:p>
        </p:txBody>
      </p:sp>
      <p:sp>
        <p:nvSpPr>
          <p:cNvPr id="3" name="内容占位符 2"/>
          <p:cNvSpPr>
            <a:spLocks noGrp="1"/>
          </p:cNvSpPr>
          <p:nvPr>
            <p:ph sz="quarter" idx="1"/>
          </p:nvPr>
        </p:nvSpPr>
        <p:spPr/>
        <p:txBody>
          <a:bodyPr/>
          <a:lstStyle/>
          <a:p>
            <a:r>
              <a:rPr lang="zh-CN" altLang="en-US"/>
              <a:t>连接：组件的耦合方式，组件是如何被连接起来的</a:t>
            </a:r>
            <a:endParaRPr lang="en-US" altLang="zh-CN"/>
          </a:p>
          <a:p>
            <a:r>
              <a:rPr kumimoji="1" lang="zh-CN" altLang="en-US"/>
              <a:t>组合：形成复合对象的基础。</a:t>
            </a:r>
          </a:p>
        </p:txBody>
      </p:sp>
    </p:spTree>
    <p:extLst>
      <p:ext uri="{BB962C8B-B14F-4D97-AF65-F5344CB8AC3E}">
        <p14:creationId xmlns:p14="http://schemas.microsoft.com/office/powerpoint/2010/main" val="21332325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适应场景和竞争对手</a:t>
            </a:r>
          </a:p>
        </p:txBody>
      </p:sp>
      <p:sp>
        <p:nvSpPr>
          <p:cNvPr id="3" name="内容占位符 2"/>
          <p:cNvSpPr>
            <a:spLocks noGrp="1"/>
          </p:cNvSpPr>
          <p:nvPr>
            <p:ph sz="quarter" idx="1"/>
          </p:nvPr>
        </p:nvSpPr>
        <p:spPr/>
        <p:txBody>
          <a:bodyPr/>
          <a:lstStyle/>
          <a:p>
            <a:r>
              <a:rPr lang="en-US" altLang="en-US" sz="2000"/>
              <a:t>多核并行网络编程</a:t>
            </a:r>
          </a:p>
          <a:p>
            <a:pPr lvl="1"/>
            <a:r>
              <a:rPr lang="en-US" altLang="en-US" sz="1800"/>
              <a:t>Erlang,node.js,c,java</a:t>
            </a:r>
          </a:p>
          <a:p>
            <a:r>
              <a:rPr kumimoji="1" lang="en-US" altLang="en-US" sz="2000"/>
              <a:t>系统编程</a:t>
            </a:r>
          </a:p>
          <a:p>
            <a:pPr lvl="1"/>
            <a:r>
              <a:rPr kumimoji="1" lang="en-US" altLang="en-US" sz="1800"/>
              <a:t>Java,c,c++,shell</a:t>
            </a:r>
          </a:p>
          <a:p>
            <a:r>
              <a:rPr lang="en-US" altLang="en-US" sz="2000"/>
              <a:t>Web编程</a:t>
            </a:r>
          </a:p>
          <a:p>
            <a:pPr lvl="1"/>
            <a:r>
              <a:rPr lang="en-US" altLang="en-US" sz="1800"/>
              <a:t>Java,python,ROR,php</a:t>
            </a:r>
          </a:p>
          <a:p>
            <a:r>
              <a:rPr kumimoji="1" lang="en-US" altLang="en-US" sz="2000"/>
              <a:t>业务系统</a:t>
            </a:r>
          </a:p>
          <a:p>
            <a:pPr lvl="1"/>
            <a:r>
              <a:rPr lang="en-US" altLang="zh-CN" sz="1800"/>
              <a:t>Java .net</a:t>
            </a:r>
          </a:p>
          <a:p>
            <a:r>
              <a:rPr lang="zh-CN" altLang="en-US" sz="2000"/>
              <a:t>客户端</a:t>
            </a:r>
            <a:endParaRPr lang="en-US" altLang="zh-CN" sz="2000"/>
          </a:p>
          <a:p>
            <a:pPr lvl="1"/>
            <a:r>
              <a:rPr kumimoji="1" lang="en-US" altLang="zh-CN" sz="1800"/>
              <a:t>Java</a:t>
            </a:r>
            <a:r>
              <a:rPr kumimoji="1" lang="zh-CN" altLang="en-US" sz="1800"/>
              <a:t>，</a:t>
            </a:r>
            <a:r>
              <a:rPr kumimoji="1" lang="en-US" altLang="zh-CN" sz="1800"/>
              <a:t>.net,QT</a:t>
            </a:r>
          </a:p>
          <a:p>
            <a:r>
              <a:rPr lang="zh-CN" altLang="en-US" sz="2000"/>
              <a:t>移动客户端，还不支持，将来可预期</a:t>
            </a:r>
            <a:endParaRPr lang="en-US" altLang="zh-CN" sz="2000"/>
          </a:p>
          <a:p>
            <a:endParaRPr kumimoji="1" lang="zh-CN" altLang="en-US" sz="2000"/>
          </a:p>
        </p:txBody>
      </p:sp>
    </p:spTree>
    <p:extLst>
      <p:ext uri="{BB962C8B-B14F-4D97-AF65-F5344CB8AC3E}">
        <p14:creationId xmlns:p14="http://schemas.microsoft.com/office/powerpoint/2010/main" val="39049152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缺点</a:t>
            </a:r>
            <a:endParaRPr kumimoji="1" lang="zh-CN" altLang="en-US"/>
          </a:p>
        </p:txBody>
      </p:sp>
      <p:sp>
        <p:nvSpPr>
          <p:cNvPr id="3" name="内容占位符 2"/>
          <p:cNvSpPr>
            <a:spLocks noGrp="1"/>
          </p:cNvSpPr>
          <p:nvPr>
            <p:ph sz="quarter" idx="1"/>
          </p:nvPr>
        </p:nvSpPr>
        <p:spPr/>
        <p:txBody>
          <a:bodyPr/>
          <a:lstStyle/>
          <a:p>
            <a:r>
              <a:rPr kumimoji="1" lang="zh-CN" altLang="en-US"/>
              <a:t>年轻</a:t>
            </a:r>
            <a:endParaRPr kumimoji="1" lang="en-US" altLang="zh-CN"/>
          </a:p>
          <a:p>
            <a:pPr lvl="1"/>
            <a:r>
              <a:rPr lang="zh-CN" altLang="en-US"/>
              <a:t>不成熟</a:t>
            </a:r>
            <a:endParaRPr lang="en-US" altLang="zh-CN"/>
          </a:p>
          <a:p>
            <a:pPr lvl="1"/>
            <a:r>
              <a:rPr lang="en-US" altLang="en-US"/>
              <a:t>组件少</a:t>
            </a:r>
            <a:endParaRPr kumimoji="1" lang="en-US" altLang="zh-CN"/>
          </a:p>
          <a:p>
            <a:r>
              <a:rPr lang="zh-CN" altLang="en-US"/>
              <a:t>缺少杀手级应用</a:t>
            </a:r>
            <a:endParaRPr lang="en-US" altLang="zh-CN"/>
          </a:p>
          <a:p>
            <a:r>
              <a:rPr kumimoji="1" lang="zh-CN" altLang="en-US"/>
              <a:t>不支持动态链接库</a:t>
            </a:r>
            <a:endParaRPr kumimoji="1" lang="en-US" altLang="zh-CN"/>
          </a:p>
          <a:p>
            <a:pPr lvl="1"/>
            <a:r>
              <a:rPr lang="zh-CN" altLang="en-US"/>
              <a:t>没有</a:t>
            </a:r>
            <a:r>
              <a:rPr lang="en-US" altLang="zh-CN"/>
              <a:t>class.forName</a:t>
            </a:r>
            <a:endParaRPr kumimoji="1" lang="en-US" altLang="zh-CN"/>
          </a:p>
          <a:p>
            <a:r>
              <a:rPr kumimoji="1" lang="en-US" altLang="zh-CN"/>
              <a:t>IDE</a:t>
            </a:r>
            <a:r>
              <a:rPr kumimoji="1" lang="zh-CN" altLang="en-US"/>
              <a:t>功能弱</a:t>
            </a:r>
            <a:endParaRPr kumimoji="1" lang="en-US" altLang="zh-CN"/>
          </a:p>
          <a:p>
            <a:endParaRPr kumimoji="1" lang="zh-CN" altLang="en-US"/>
          </a:p>
        </p:txBody>
      </p:sp>
    </p:spTree>
    <p:extLst>
      <p:ext uri="{BB962C8B-B14F-4D97-AF65-F5344CB8AC3E}">
        <p14:creationId xmlns:p14="http://schemas.microsoft.com/office/powerpoint/2010/main" val="344322938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GoLang</a:t>
            </a:r>
            <a:r>
              <a:rPr kumimoji="1" lang="zh-CN" altLang="en-US"/>
              <a:t> 基础</a:t>
            </a:r>
          </a:p>
        </p:txBody>
      </p:sp>
      <p:sp>
        <p:nvSpPr>
          <p:cNvPr id="3" name="内容占位符 2"/>
          <p:cNvSpPr>
            <a:spLocks noGrp="1"/>
          </p:cNvSpPr>
          <p:nvPr>
            <p:ph sz="quarter" idx="1"/>
          </p:nvPr>
        </p:nvSpPr>
        <p:spPr/>
        <p:txBody>
          <a:bodyPr/>
          <a:lstStyle/>
          <a:p>
            <a:r>
              <a:rPr kumimoji="1" lang="zh-CN" altLang="en-US" sz="2400"/>
              <a:t>安装</a:t>
            </a:r>
            <a:endParaRPr kumimoji="1" lang="en-US" altLang="zh-CN" sz="2400"/>
          </a:p>
          <a:p>
            <a:r>
              <a:rPr kumimoji="1" lang="zh-CN" altLang="en-US" sz="2400"/>
              <a:t>变量</a:t>
            </a:r>
            <a:endParaRPr kumimoji="1" lang="en-US" altLang="zh-CN" sz="2400"/>
          </a:p>
          <a:p>
            <a:r>
              <a:rPr kumimoji="1" lang="zh-CN" altLang="en-US" sz="2400"/>
              <a:t>类型</a:t>
            </a:r>
            <a:endParaRPr kumimoji="1" lang="en-US" altLang="zh-CN" sz="2400"/>
          </a:p>
          <a:p>
            <a:r>
              <a:rPr kumimoji="1" lang="zh-CN" altLang="en-US" sz="2400"/>
              <a:t>流程控制</a:t>
            </a:r>
            <a:endParaRPr kumimoji="1" lang="en-US" altLang="zh-CN" sz="2400"/>
          </a:p>
          <a:p>
            <a:r>
              <a:rPr lang="zh-CN" altLang="en-US" sz="2400"/>
              <a:t>函数</a:t>
            </a:r>
            <a:endParaRPr lang="en-US" altLang="zh-CN" sz="2400"/>
          </a:p>
          <a:p>
            <a:r>
              <a:rPr kumimoji="1" lang="en-US" altLang="zh-CN" sz="2400"/>
              <a:t>defer</a:t>
            </a:r>
          </a:p>
          <a:p>
            <a:r>
              <a:rPr lang="en-US" altLang="zh-CN" sz="2400"/>
              <a:t>p</a:t>
            </a:r>
            <a:r>
              <a:rPr kumimoji="1" lang="en-US" altLang="zh-CN" sz="2400"/>
              <a:t>anic</a:t>
            </a:r>
            <a:r>
              <a:rPr lang="en-US" altLang="zh-CN" sz="2400"/>
              <a:t>/recover</a:t>
            </a:r>
          </a:p>
          <a:p>
            <a:r>
              <a:rPr kumimoji="1" lang="zh-CN" altLang="en-US" sz="2400"/>
              <a:t>代码结构</a:t>
            </a:r>
            <a:endParaRPr kumimoji="1" lang="en-US" altLang="zh-CN" sz="2400"/>
          </a:p>
          <a:p>
            <a:r>
              <a:rPr lang="zh-CN" altLang="en-US" sz="2400"/>
              <a:t>测试</a:t>
            </a:r>
            <a:endParaRPr lang="en-US" altLang="zh-CN" sz="2400"/>
          </a:p>
          <a:p>
            <a:r>
              <a:rPr kumimoji="1" lang="zh-CN" altLang="en-US" sz="2400"/>
              <a:t>并发</a:t>
            </a:r>
            <a:endParaRPr kumimoji="1" lang="en-US" altLang="zh-CN" sz="2400"/>
          </a:p>
          <a:p>
            <a:r>
              <a:rPr lang="zh-CN" altLang="en-US" sz="2400"/>
              <a:t>面向对象</a:t>
            </a:r>
            <a:endParaRPr kumimoji="1" lang="zh-CN" altLang="en-US" sz="2400"/>
          </a:p>
        </p:txBody>
      </p:sp>
    </p:spTree>
    <p:extLst>
      <p:ext uri="{BB962C8B-B14F-4D97-AF65-F5344CB8AC3E}">
        <p14:creationId xmlns:p14="http://schemas.microsoft.com/office/powerpoint/2010/main" val="21373286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安装</a:t>
            </a:r>
          </a:p>
        </p:txBody>
      </p:sp>
      <p:sp>
        <p:nvSpPr>
          <p:cNvPr id="3" name="内容占位符 2"/>
          <p:cNvSpPr>
            <a:spLocks noGrp="1"/>
          </p:cNvSpPr>
          <p:nvPr>
            <p:ph sz="quarter" idx="1"/>
          </p:nvPr>
        </p:nvSpPr>
        <p:spPr/>
        <p:txBody>
          <a:bodyPr/>
          <a:lstStyle/>
          <a:p>
            <a:r>
              <a:rPr kumimoji="1" lang="zh-CN" altLang="en-US" sz="2400"/>
              <a:t>下载安装包</a:t>
            </a:r>
            <a:endParaRPr lang="en-US" altLang="zh-CN" sz="2400"/>
          </a:p>
          <a:p>
            <a:pPr marL="0" indent="0">
              <a:buNone/>
            </a:pPr>
            <a:r>
              <a:rPr lang="en-US" altLang="zh-CN" sz="2400">
                <a:hlinkClick r:id="rId3"/>
              </a:rPr>
              <a:t>https://code.google.com/p/go/downloads/list</a:t>
            </a:r>
            <a:endParaRPr lang="en-US" altLang="zh-CN" sz="2400"/>
          </a:p>
          <a:p>
            <a:r>
              <a:rPr lang="zh-CN" altLang="en-US" sz="2400"/>
              <a:t>安装配置环境变量</a:t>
            </a:r>
            <a:endParaRPr lang="en-US" altLang="zh-CN" sz="2400"/>
          </a:p>
          <a:p>
            <a:pPr marL="0" indent="0">
              <a:buNone/>
            </a:pPr>
            <a:r>
              <a:rPr lang="en-US" altLang="zh-CN" sz="2400"/>
              <a:t>GOROOT=/usr/local/go</a:t>
            </a:r>
          </a:p>
          <a:p>
            <a:pPr marL="0" indent="0">
              <a:buNone/>
            </a:pPr>
            <a:r>
              <a:rPr lang="en-US" altLang="zh-CN" sz="2400"/>
              <a:t>GOPATH=$GOROOT/bin</a:t>
            </a:r>
          </a:p>
          <a:p>
            <a:r>
              <a:rPr lang="zh-CN" altLang="en-US" sz="2400"/>
              <a:t>配置</a:t>
            </a:r>
            <a:r>
              <a:rPr lang="en-US" altLang="zh-CN" sz="2400"/>
              <a:t>IDE</a:t>
            </a:r>
          </a:p>
          <a:p>
            <a:pPr lvl="1"/>
            <a:r>
              <a:rPr lang="en-US" altLang="zh-CN" sz="2000"/>
              <a:t>Eclipse</a:t>
            </a:r>
            <a:r>
              <a:rPr lang="zh-CN" altLang="en-US" sz="2000"/>
              <a:t>插件</a:t>
            </a:r>
            <a:endParaRPr lang="en-US" altLang="zh-CN" sz="2000"/>
          </a:p>
          <a:p>
            <a:pPr lvl="1"/>
            <a:r>
              <a:rPr lang="en-US" altLang="zh-CN" sz="2000"/>
              <a:t>Idea</a:t>
            </a:r>
            <a:r>
              <a:rPr lang="zh-CN" altLang="en-US" sz="2000"/>
              <a:t>插件</a:t>
            </a:r>
            <a:endParaRPr lang="en-US" altLang="zh-CN" sz="2000"/>
          </a:p>
          <a:p>
            <a:pPr lvl="1"/>
            <a:r>
              <a:rPr lang="en-US" altLang="zh-CN" sz="2000" b="1">
                <a:solidFill>
                  <a:srgbClr val="3366FF"/>
                </a:solidFill>
              </a:rPr>
              <a:t>sublime/notepad++ </a:t>
            </a:r>
            <a:r>
              <a:rPr lang="zh-CN" altLang="en-US" sz="2000" b="1">
                <a:solidFill>
                  <a:srgbClr val="3366FF"/>
                </a:solidFill>
              </a:rPr>
              <a:t>插件</a:t>
            </a:r>
            <a:endParaRPr lang="en-US" altLang="zh-CN" sz="2000" b="1">
              <a:solidFill>
                <a:srgbClr val="3366FF"/>
              </a:solidFill>
            </a:endParaRPr>
          </a:p>
          <a:p>
            <a:pPr lvl="1"/>
            <a:r>
              <a:rPr lang="en-US" altLang="zh-CN" sz="2000" b="1">
                <a:solidFill>
                  <a:srgbClr val="3366FF"/>
                </a:solidFill>
              </a:rPr>
              <a:t>LiteIDE</a:t>
            </a:r>
          </a:p>
          <a:p>
            <a:pPr marL="0" indent="0">
              <a:buNone/>
            </a:pPr>
            <a:endParaRPr lang="en-US" altLang="zh-CN" sz="2400"/>
          </a:p>
        </p:txBody>
      </p:sp>
    </p:spTree>
    <p:extLst>
      <p:ext uri="{BB962C8B-B14F-4D97-AF65-F5344CB8AC3E}">
        <p14:creationId xmlns:p14="http://schemas.microsoft.com/office/powerpoint/2010/main" val="23020096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验证安装</a:t>
            </a:r>
          </a:p>
        </p:txBody>
      </p:sp>
      <p:sp>
        <p:nvSpPr>
          <p:cNvPr id="3" name="内容占位符 2"/>
          <p:cNvSpPr>
            <a:spLocks noGrp="1"/>
          </p:cNvSpPr>
          <p:nvPr>
            <p:ph sz="quarter" idx="1"/>
          </p:nvPr>
        </p:nvSpPr>
        <p:spPr/>
        <p:txBody>
          <a:bodyPr/>
          <a:lstStyle/>
          <a:p>
            <a:r>
              <a:rPr lang="en-US" altLang="zh-CN"/>
              <a:t>g</a:t>
            </a:r>
            <a:r>
              <a:rPr kumimoji="1" lang="en-US" altLang="zh-CN"/>
              <a:t>o version</a:t>
            </a:r>
          </a:p>
          <a:p>
            <a:r>
              <a:rPr lang="en-US" altLang="zh-CN"/>
              <a:t>Hello world</a:t>
            </a:r>
          </a:p>
          <a:p>
            <a:pPr marL="0" indent="0">
              <a:buNone/>
            </a:pPr>
            <a:r>
              <a:rPr lang="en-US" altLang="zh-CN"/>
              <a:t>package main</a:t>
            </a:r>
          </a:p>
          <a:p>
            <a:pPr marL="0" indent="0">
              <a:buNone/>
            </a:pPr>
            <a:r>
              <a:rPr lang="en-US" altLang="zh-CN"/>
              <a:t>import "fmt”</a:t>
            </a:r>
          </a:p>
          <a:p>
            <a:pPr marL="0" indent="0">
              <a:buNone/>
            </a:pPr>
            <a:r>
              <a:rPr lang="en-US" altLang="zh-CN"/>
              <a:t>func main() {</a:t>
            </a:r>
          </a:p>
          <a:p>
            <a:pPr marL="0" indent="0">
              <a:buNone/>
            </a:pPr>
            <a:r>
              <a:rPr lang="en-US" altLang="zh-CN"/>
              <a:t>    fmt.Printf("hello, world\n")</a:t>
            </a:r>
          </a:p>
          <a:p>
            <a:pPr marL="0" indent="0">
              <a:buNone/>
            </a:pPr>
            <a:r>
              <a:rPr lang="en-US" altLang="zh-CN"/>
              <a:t>}</a:t>
            </a:r>
          </a:p>
          <a:p>
            <a:pPr marL="0" indent="0">
              <a:buNone/>
            </a:pPr>
            <a:r>
              <a:rPr kumimoji="1" lang="en-US" altLang="zh-CN"/>
              <a:t>Go run hello.go</a:t>
            </a:r>
          </a:p>
          <a:p>
            <a:pPr marL="0" indent="0">
              <a:buNone/>
            </a:pPr>
            <a:endParaRPr kumimoji="1" lang="zh-CN" altLang="en-US"/>
          </a:p>
        </p:txBody>
      </p:sp>
    </p:spTree>
    <p:extLst>
      <p:ext uri="{BB962C8B-B14F-4D97-AF65-F5344CB8AC3E}">
        <p14:creationId xmlns:p14="http://schemas.microsoft.com/office/powerpoint/2010/main" val="34125741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文档和资源</a:t>
            </a:r>
            <a:r>
              <a:rPr lang="en-US" altLang="zh-CN"/>
              <a:t> </a:t>
            </a:r>
            <a:endParaRPr kumimoji="1" lang="zh-CN" altLang="en-US"/>
          </a:p>
        </p:txBody>
      </p:sp>
      <p:sp>
        <p:nvSpPr>
          <p:cNvPr id="3" name="内容占位符 2"/>
          <p:cNvSpPr>
            <a:spLocks noGrp="1"/>
          </p:cNvSpPr>
          <p:nvPr>
            <p:ph sz="quarter" idx="1"/>
          </p:nvPr>
        </p:nvSpPr>
        <p:spPr/>
        <p:txBody>
          <a:bodyPr/>
          <a:lstStyle/>
          <a:p>
            <a:r>
              <a:rPr lang="zh-CN" altLang="en-US"/>
              <a:t>安装本地</a:t>
            </a:r>
            <a:r>
              <a:rPr lang="en-US" altLang="zh-CN"/>
              <a:t>go doc(</a:t>
            </a:r>
            <a:r>
              <a:rPr lang="zh-CN" altLang="en-US"/>
              <a:t>神奇的墙！</a:t>
            </a:r>
            <a:r>
              <a:rPr lang="en-US" altLang="zh-CN"/>
              <a:t>)</a:t>
            </a:r>
          </a:p>
          <a:p>
            <a:pPr marL="0" indent="0">
              <a:buNone/>
            </a:pPr>
            <a:r>
              <a:rPr lang="en-US" altLang="zh-CN"/>
              <a:t>sudo godoc –http=:6060   </a:t>
            </a:r>
          </a:p>
          <a:p>
            <a:pPr marL="0" indent="0">
              <a:buNone/>
            </a:pPr>
            <a:r>
              <a:rPr lang="en-US" altLang="zh-CN" sz="2400">
                <a:hlinkClick r:id="rId3"/>
              </a:rPr>
              <a:t>http://127.0.0.1/6060</a:t>
            </a:r>
            <a:endParaRPr lang="en-US" altLang="zh-CN" sz="2400"/>
          </a:p>
          <a:p>
            <a:pPr marL="0" indent="0">
              <a:buNone/>
            </a:pPr>
            <a:r>
              <a:rPr lang="zh-CN" altLang="en-US"/>
              <a:t>资源：</a:t>
            </a:r>
            <a:endParaRPr lang="en-US" altLang="zh-CN"/>
          </a:p>
          <a:p>
            <a:pPr marL="366713" lvl="1" indent="0">
              <a:buNone/>
            </a:pPr>
            <a:r>
              <a:rPr lang="en-US" altLang="zh-CN" sz="2400"/>
              <a:t>http://studygolang.com/</a:t>
            </a:r>
          </a:p>
          <a:p>
            <a:pPr marL="366713" lvl="1" indent="0">
              <a:buNone/>
            </a:pPr>
            <a:r>
              <a:rPr lang="en-US" altLang="zh-CN" sz="2400"/>
              <a:t>http://www.golang.tc/</a:t>
            </a:r>
          </a:p>
          <a:p>
            <a:r>
              <a:rPr lang="zh-CN" altLang="en-US"/>
              <a:t>邮件组</a:t>
            </a:r>
            <a:endParaRPr lang="en-US" altLang="zh-CN"/>
          </a:p>
          <a:p>
            <a:pPr marL="0" indent="0">
              <a:buNone/>
            </a:pPr>
            <a:r>
              <a:rPr lang="en-US" altLang="zh-CN" sz="2400"/>
              <a:t>https://groups.google.com/d/forum/golang-china</a:t>
            </a:r>
          </a:p>
          <a:p>
            <a:pPr marL="0" indent="0">
              <a:buNone/>
            </a:pPr>
            <a:r>
              <a:rPr lang="en-US" altLang="zh-CN" sz="2400"/>
              <a:t>https://groups.google.com/d/forum/golang-nuts‎</a:t>
            </a:r>
          </a:p>
          <a:p>
            <a:pPr marL="0" indent="0">
              <a:buNone/>
            </a:pPr>
            <a:endParaRPr lang="en-US" altLang="zh-CN" sz="2400"/>
          </a:p>
          <a:p>
            <a:endParaRPr lang="zh-CN" altLang="en-US"/>
          </a:p>
          <a:p>
            <a:pPr marL="0" indent="0">
              <a:buNone/>
            </a:pPr>
            <a:endParaRPr kumimoji="1" lang="zh-CN" altLang="en-US"/>
          </a:p>
        </p:txBody>
      </p:sp>
    </p:spTree>
    <p:extLst>
      <p:ext uri="{BB962C8B-B14F-4D97-AF65-F5344CB8AC3E}">
        <p14:creationId xmlns:p14="http://schemas.microsoft.com/office/powerpoint/2010/main" val="1691629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变量</a:t>
            </a:r>
          </a:p>
        </p:txBody>
      </p:sp>
      <p:sp>
        <p:nvSpPr>
          <p:cNvPr id="3" name="内容占位符 2"/>
          <p:cNvSpPr>
            <a:spLocks noGrp="1"/>
          </p:cNvSpPr>
          <p:nvPr>
            <p:ph sz="quarter" idx="1"/>
          </p:nvPr>
        </p:nvSpPr>
        <p:spPr>
          <a:xfrm>
            <a:off x="612648" y="1600200"/>
            <a:ext cx="3023248" cy="4495800"/>
          </a:xfrm>
        </p:spPr>
        <p:txBody>
          <a:bodyPr/>
          <a:lstStyle/>
          <a:p>
            <a:r>
              <a:rPr lang="zh-CN" altLang="en-US" sz="2400" i="1"/>
              <a:t>变量声明</a:t>
            </a:r>
            <a:endParaRPr kumimoji="1" lang="en-US" altLang="zh-CN" sz="2400" i="1"/>
          </a:p>
          <a:p>
            <a:pPr lvl="1"/>
            <a:r>
              <a:rPr kumimoji="1" lang="en-US" altLang="zh-CN" sz="2100"/>
              <a:t>var v int</a:t>
            </a:r>
          </a:p>
          <a:p>
            <a:pPr lvl="1"/>
            <a:r>
              <a:rPr lang="en-US" altLang="zh-CN" sz="2100"/>
              <a:t>var v[3] int</a:t>
            </a:r>
          </a:p>
          <a:p>
            <a:pPr lvl="1"/>
            <a:r>
              <a:rPr kumimoji="1" lang="en-US" altLang="zh-CN" sz="2100"/>
              <a:t>var v[] int</a:t>
            </a:r>
          </a:p>
          <a:p>
            <a:pPr lvl="1"/>
            <a:r>
              <a:rPr lang="en-US" altLang="zh-CN" sz="2100"/>
              <a:t>var s struct{}</a:t>
            </a:r>
          </a:p>
          <a:p>
            <a:pPr lvl="1"/>
            <a:r>
              <a:rPr kumimoji="1" lang="en-US" altLang="zh-CN" sz="2100"/>
              <a:t>var v *int</a:t>
            </a:r>
          </a:p>
          <a:p>
            <a:pPr lvl="1"/>
            <a:r>
              <a:rPr kumimoji="1" lang="en-US" altLang="zh-CN" sz="2100"/>
              <a:t>var f func(a int) int</a:t>
            </a:r>
          </a:p>
          <a:p>
            <a:pPr lvl="1"/>
            <a:r>
              <a:rPr lang="en-US" altLang="zh-CN" sz="2100"/>
              <a:t>var (</a:t>
            </a:r>
          </a:p>
          <a:p>
            <a:pPr marL="641350" lvl="2" indent="0">
              <a:buNone/>
            </a:pPr>
            <a:r>
              <a:rPr lang="en-US" altLang="zh-CN" sz="1700"/>
              <a:t>	v1 int</a:t>
            </a:r>
          </a:p>
          <a:p>
            <a:pPr marL="641350" lvl="2" indent="0">
              <a:buNone/>
            </a:pPr>
            <a:r>
              <a:rPr lang="en-US" altLang="zh-CN" sz="1700"/>
              <a:t>	v2 float</a:t>
            </a:r>
          </a:p>
          <a:p>
            <a:pPr marL="641350" lvl="2" indent="0">
              <a:buNone/>
            </a:pPr>
            <a:r>
              <a:rPr lang="en-US" altLang="zh-CN" sz="1700"/>
              <a:t>)</a:t>
            </a:r>
            <a:endParaRPr kumimoji="1" lang="zh-CN" altLang="en-US" sz="1700"/>
          </a:p>
        </p:txBody>
      </p:sp>
      <p:sp>
        <p:nvSpPr>
          <p:cNvPr id="4" name="文本框 3"/>
          <p:cNvSpPr txBox="1"/>
          <p:nvPr/>
        </p:nvSpPr>
        <p:spPr>
          <a:xfrm>
            <a:off x="3851920" y="1652607"/>
            <a:ext cx="3888432" cy="1754327"/>
          </a:xfrm>
          <a:prstGeom prst="rect">
            <a:avLst/>
          </a:prstGeom>
          <a:noFill/>
        </p:spPr>
        <p:txBody>
          <a:bodyPr wrap="square" rtlCol="0">
            <a:spAutoFit/>
          </a:bodyPr>
          <a:lstStyle/>
          <a:p>
            <a:r>
              <a:rPr kumimoji="1" lang="zh-CN" altLang="en-US" b="1" i="1"/>
              <a:t>变量初始化</a:t>
            </a:r>
            <a:endParaRPr kumimoji="1" lang="en-US" altLang="zh-CN" b="1" i="1"/>
          </a:p>
          <a:p>
            <a:pPr marL="285750" indent="-285750">
              <a:buFont typeface="Arial"/>
              <a:buChar char="•"/>
            </a:pPr>
            <a:r>
              <a:rPr kumimoji="1" lang="en-US" altLang="zh-CN"/>
              <a:t>var i int =10//</a:t>
            </a:r>
            <a:r>
              <a:rPr kumimoji="1" lang="zh-CN" altLang="en-US"/>
              <a:t>最完整定义</a:t>
            </a:r>
            <a:endParaRPr kumimoji="1" lang="en-US" altLang="zh-CN"/>
          </a:p>
          <a:p>
            <a:pPr marL="285750" indent="-285750">
              <a:buFont typeface="Arial"/>
              <a:buChar char="•"/>
            </a:pPr>
            <a:r>
              <a:rPr kumimoji="1" lang="en-US" altLang="zh-CN"/>
              <a:t>var i =10//</a:t>
            </a:r>
            <a:r>
              <a:rPr kumimoji="1" lang="zh-CN" altLang="en-US"/>
              <a:t>编译器自动推导类型</a:t>
            </a:r>
            <a:endParaRPr kumimoji="1" lang="en-US" altLang="zh-CN"/>
          </a:p>
          <a:p>
            <a:pPr marL="285750" indent="-285750">
              <a:buFont typeface="Arial"/>
              <a:buChar char="•"/>
            </a:pPr>
            <a:r>
              <a:rPr kumimoji="1" lang="en-US" altLang="zh-CN"/>
              <a:t>i:=10</a:t>
            </a:r>
            <a:r>
              <a:rPr kumimoji="1" lang="zh-CN" altLang="en-US"/>
              <a:t> </a:t>
            </a:r>
            <a:r>
              <a:rPr kumimoji="1" lang="en-US" altLang="zh-CN"/>
              <a:t>//</a:t>
            </a:r>
            <a:r>
              <a:rPr kumimoji="1" lang="zh-CN" altLang="en-US"/>
              <a:t>编译器自动推导类型</a:t>
            </a:r>
            <a:endParaRPr kumimoji="1" lang="en-US" altLang="zh-CN"/>
          </a:p>
          <a:p>
            <a:r>
              <a:rPr kumimoji="1" lang="zh-CN" altLang="en-US"/>
              <a:t>采用第三种方法，需要保证</a:t>
            </a:r>
            <a:r>
              <a:rPr kumimoji="1" lang="en-US" altLang="zh-CN"/>
              <a:t>i</a:t>
            </a:r>
            <a:r>
              <a:rPr kumimoji="1" lang="zh-CN" altLang="en-US"/>
              <a:t>没被声明过，因为它等同与</a:t>
            </a:r>
            <a:r>
              <a:rPr kumimoji="1" lang="en-US" altLang="zh-CN"/>
              <a:t>1</a:t>
            </a:r>
            <a:endParaRPr kumimoji="1" lang="zh-CN" altLang="en-US"/>
          </a:p>
        </p:txBody>
      </p:sp>
      <p:sp>
        <p:nvSpPr>
          <p:cNvPr id="5" name="文本框 4"/>
          <p:cNvSpPr txBox="1"/>
          <p:nvPr/>
        </p:nvSpPr>
        <p:spPr>
          <a:xfrm>
            <a:off x="3896052" y="3717032"/>
            <a:ext cx="3844300" cy="1754327"/>
          </a:xfrm>
          <a:prstGeom prst="rect">
            <a:avLst/>
          </a:prstGeom>
          <a:noFill/>
        </p:spPr>
        <p:txBody>
          <a:bodyPr wrap="square" rtlCol="0">
            <a:spAutoFit/>
          </a:bodyPr>
          <a:lstStyle/>
          <a:p>
            <a:r>
              <a:rPr kumimoji="1" lang="zh-CN" altLang="en-US" b="1" i="1"/>
              <a:t>变量赋值</a:t>
            </a:r>
            <a:endParaRPr kumimoji="1" lang="en-US" altLang="zh-CN" b="1" i="1"/>
          </a:p>
          <a:p>
            <a:r>
              <a:rPr kumimoji="1" lang="en-US" altLang="zh-CN"/>
              <a:t>var k int </a:t>
            </a:r>
          </a:p>
          <a:p>
            <a:r>
              <a:rPr kumimoji="1" lang="en-US" altLang="zh-CN"/>
              <a:t>k=10</a:t>
            </a:r>
          </a:p>
          <a:p>
            <a:r>
              <a:rPr kumimoji="1" lang="zh-CN" altLang="en-US" b="1"/>
              <a:t>多重赋值</a:t>
            </a:r>
            <a:endParaRPr kumimoji="1" lang="en-US" altLang="zh-CN" b="1"/>
          </a:p>
          <a:p>
            <a:r>
              <a:rPr kumimoji="1" lang="en-US" altLang="zh-CN"/>
              <a:t>i,j = j,i</a:t>
            </a:r>
          </a:p>
          <a:p>
            <a:endParaRPr kumimoji="1" lang="zh-CN" altLang="en-US"/>
          </a:p>
        </p:txBody>
      </p:sp>
    </p:spTree>
    <p:extLst>
      <p:ext uri="{BB962C8B-B14F-4D97-AF65-F5344CB8AC3E}">
        <p14:creationId xmlns:p14="http://schemas.microsoft.com/office/powerpoint/2010/main" val="3594101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1" y="3789040"/>
            <a:ext cx="8892480" cy="1224136"/>
          </a:xfrm>
          <a:prstGeom prst="rect">
            <a:avLst/>
          </a:prstGeom>
          <a:noFill/>
        </p:spPr>
        <p:txBody>
          <a:bodyPr wrap="square" rtlCol="0">
            <a:spAutoFit/>
          </a:bodyPr>
          <a:lstStyle/>
          <a:p>
            <a:r>
              <a:rPr kumimoji="1" lang="en-US" altLang="zh-CN" sz="5400" b="1" i="1"/>
              <a:t>Go</a:t>
            </a:r>
            <a:r>
              <a:rPr kumimoji="1" lang="zh-CN" altLang="en-US" sz="5400" b="1" i="1"/>
              <a:t> </a:t>
            </a:r>
            <a:r>
              <a:rPr kumimoji="1" lang="en-US" altLang="zh-CN" sz="5400" b="1" i="1"/>
              <a:t>L</a:t>
            </a:r>
            <a:r>
              <a:rPr lang="en-US" altLang="zh-CN" sz="5400" b="1" i="1"/>
              <a:t>ang</a:t>
            </a:r>
            <a:r>
              <a:rPr lang="zh-CN" altLang="en-US" sz="5400" b="1" i="1"/>
              <a:t>，下一代的</a:t>
            </a:r>
            <a:r>
              <a:rPr lang="en-US" altLang="zh-CN" sz="5400" b="1" i="1"/>
              <a:t>C</a:t>
            </a:r>
            <a:r>
              <a:rPr lang="zh-CN" altLang="en-US" sz="5400" b="1" i="1"/>
              <a:t>？</a:t>
            </a:r>
            <a:endParaRPr kumimoji="1" lang="zh-CN" altLang="en-US" sz="5400" b="1" i="1"/>
          </a:p>
          <a:p>
            <a:endParaRPr kumimoji="1" lang="zh-CN" altLang="en-US"/>
          </a:p>
        </p:txBody>
      </p:sp>
    </p:spTree>
    <p:extLst>
      <p:ext uri="{BB962C8B-B14F-4D97-AF65-F5344CB8AC3E}">
        <p14:creationId xmlns:p14="http://schemas.microsoft.com/office/powerpoint/2010/main" val="11454530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常量</a:t>
            </a:r>
            <a:endParaRPr kumimoji="1" lang="zh-CN" altLang="en-US"/>
          </a:p>
        </p:txBody>
      </p:sp>
      <p:sp>
        <p:nvSpPr>
          <p:cNvPr id="4" name="内容占位符 3"/>
          <p:cNvSpPr txBox="1">
            <a:spLocks noGrp="1"/>
          </p:cNvSpPr>
          <p:nvPr>
            <p:ph sz="quarter" idx="1"/>
          </p:nvPr>
        </p:nvSpPr>
        <p:spPr>
          <a:xfrm>
            <a:off x="612648" y="1600200"/>
            <a:ext cx="3239272" cy="4770537"/>
          </a:xfrm>
          <a:prstGeom prst="rect">
            <a:avLst/>
          </a:prstGeom>
          <a:noFill/>
        </p:spPr>
        <p:txBody>
          <a:bodyPr wrap="square" rtlCol="0">
            <a:spAutoFit/>
          </a:bodyPr>
          <a:lstStyle/>
          <a:p>
            <a:pPr marL="0" indent="0">
              <a:buNone/>
            </a:pPr>
            <a:r>
              <a:rPr kumimoji="1" lang="en-US" altLang="zh-CN" sz="1800"/>
              <a:t>const PI float64=3.1514926 </a:t>
            </a:r>
          </a:p>
          <a:p>
            <a:pPr marL="0" indent="0">
              <a:buNone/>
            </a:pPr>
            <a:r>
              <a:rPr kumimoji="1" lang="zh-CN" altLang="en-US" sz="1800"/>
              <a:t>预定义常量：</a:t>
            </a:r>
            <a:r>
              <a:rPr kumimoji="1" lang="en-US" altLang="zh-CN" sz="1800"/>
              <a:t>true/false,iota</a:t>
            </a:r>
          </a:p>
          <a:p>
            <a:pPr marL="0" indent="0">
              <a:buNone/>
            </a:pPr>
            <a:r>
              <a:rPr kumimoji="1" lang="en-US" altLang="zh-CN" sz="1800"/>
              <a:t>const (</a:t>
            </a:r>
          </a:p>
          <a:p>
            <a:pPr marL="0" indent="0">
              <a:buNone/>
            </a:pPr>
            <a:r>
              <a:rPr kumimoji="1" lang="en-US" altLang="zh-CN" sz="1800"/>
              <a:t>  v1= iota   //=0</a:t>
            </a:r>
          </a:p>
          <a:p>
            <a:pPr marL="0" indent="0">
              <a:buNone/>
            </a:pPr>
            <a:r>
              <a:rPr kumimoji="1" lang="en-US" altLang="zh-CN" sz="1800"/>
              <a:t>  v2= iota   //1</a:t>
            </a:r>
          </a:p>
          <a:p>
            <a:pPr marL="0" indent="0">
              <a:buNone/>
            </a:pPr>
            <a:r>
              <a:rPr kumimoji="1" lang="en-US" altLang="zh-CN" sz="1800"/>
              <a:t>  v3 =iota	//2</a:t>
            </a:r>
          </a:p>
          <a:p>
            <a:pPr marL="0" indent="0">
              <a:buNone/>
            </a:pPr>
            <a:r>
              <a:rPr kumimoji="1" lang="en-US" altLang="zh-CN" sz="1800"/>
              <a:t>)</a:t>
            </a:r>
          </a:p>
          <a:p>
            <a:pPr marL="0" indent="0">
              <a:buNone/>
            </a:pPr>
            <a:r>
              <a:rPr kumimoji="1" lang="en-US" altLang="zh-CN" sz="1800"/>
              <a:t>const (</a:t>
            </a:r>
          </a:p>
          <a:p>
            <a:pPr marL="0" indent="0">
              <a:buNone/>
            </a:pPr>
            <a:r>
              <a:rPr kumimoji="1" lang="en-US" altLang="zh-CN" sz="1800"/>
              <a:t>  v1 =1&lt;&lt;iota   //1=1&lt;&lt;0</a:t>
            </a:r>
          </a:p>
          <a:p>
            <a:pPr marL="0" indent="0">
              <a:buNone/>
            </a:pPr>
            <a:r>
              <a:rPr kumimoji="1" lang="en-US" altLang="zh-CN" sz="1800"/>
              <a:t>  v2         //2      =1&lt;&lt;1</a:t>
            </a:r>
          </a:p>
          <a:p>
            <a:pPr marL="0" indent="0">
              <a:buNone/>
            </a:pPr>
            <a:r>
              <a:rPr lang="en-US" altLang="zh-CN" sz="1800"/>
              <a:t>  </a:t>
            </a:r>
            <a:r>
              <a:rPr kumimoji="1" lang="en-US" altLang="zh-CN" sz="1800"/>
              <a:t>v3 	//4=1&lt;&lt;2</a:t>
            </a:r>
          </a:p>
          <a:p>
            <a:pPr marL="0" indent="0">
              <a:buNone/>
            </a:pPr>
            <a:r>
              <a:rPr kumimoji="1" lang="en-US" altLang="zh-CN" sz="1800"/>
              <a:t>)</a:t>
            </a:r>
          </a:p>
          <a:p>
            <a:endParaRPr kumimoji="1" lang="zh-CN" altLang="en-US" sz="1800"/>
          </a:p>
        </p:txBody>
      </p:sp>
      <p:sp>
        <p:nvSpPr>
          <p:cNvPr id="5" name="文本框 4"/>
          <p:cNvSpPr txBox="1"/>
          <p:nvPr/>
        </p:nvSpPr>
        <p:spPr>
          <a:xfrm>
            <a:off x="3995936" y="1700808"/>
            <a:ext cx="3960440" cy="3139321"/>
          </a:xfrm>
          <a:prstGeom prst="rect">
            <a:avLst/>
          </a:prstGeom>
          <a:noFill/>
        </p:spPr>
        <p:txBody>
          <a:bodyPr wrap="square" rtlCol="0">
            <a:spAutoFit/>
          </a:bodyPr>
          <a:lstStyle/>
          <a:p>
            <a:r>
              <a:rPr kumimoji="1" lang="zh-CN" altLang="en-US"/>
              <a:t>枚举</a:t>
            </a:r>
            <a:endParaRPr kumimoji="1" lang="en-US" altLang="zh-CN"/>
          </a:p>
          <a:p>
            <a:r>
              <a:rPr kumimoji="1" lang="en-US" altLang="zh-CN"/>
              <a:t>const(</a:t>
            </a:r>
          </a:p>
          <a:p>
            <a:r>
              <a:rPr kumimoji="1" lang="en-US" altLang="zh-CN"/>
              <a:t>  Sundy= iota</a:t>
            </a:r>
          </a:p>
          <a:p>
            <a:r>
              <a:rPr kumimoji="1" lang="en-US" altLang="zh-CN"/>
              <a:t>  Monday</a:t>
            </a:r>
          </a:p>
          <a:p>
            <a:r>
              <a:rPr kumimoji="1" lang="en-US" altLang="zh-CN"/>
              <a:t>  Tuesday</a:t>
            </a:r>
          </a:p>
          <a:p>
            <a:r>
              <a:rPr kumimoji="1" lang="en-US" altLang="zh-CN"/>
              <a:t>  Wednesday</a:t>
            </a:r>
          </a:p>
          <a:p>
            <a:r>
              <a:rPr kumimoji="1" lang="en-US" altLang="zh-CN"/>
              <a:t>  Thursday</a:t>
            </a:r>
          </a:p>
          <a:p>
            <a:r>
              <a:rPr kumimoji="1" lang="en-US" altLang="zh-CN"/>
              <a:t>  Friday</a:t>
            </a:r>
          </a:p>
          <a:p>
            <a:r>
              <a:rPr kumimoji="1" lang="en-US" altLang="zh-CN"/>
              <a:t>  Saturday</a:t>
            </a:r>
          </a:p>
          <a:p>
            <a:r>
              <a:rPr kumimoji="1" lang="en-US" altLang="zh-CN"/>
              <a:t> numberOfDays    	</a:t>
            </a:r>
          </a:p>
          <a:p>
            <a:r>
              <a:rPr kumimoji="1" lang="en-US" altLang="zh-CN"/>
              <a:t>)</a:t>
            </a:r>
            <a:endParaRPr kumimoji="1" lang="zh-CN" altLang="en-US"/>
          </a:p>
        </p:txBody>
      </p:sp>
    </p:spTree>
    <p:extLst>
      <p:ext uri="{BB962C8B-B14F-4D97-AF65-F5344CB8AC3E}">
        <p14:creationId xmlns:p14="http://schemas.microsoft.com/office/powerpoint/2010/main" val="12252655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保留字</a:t>
            </a:r>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065446309"/>
              </p:ext>
            </p:extLst>
          </p:nvPr>
        </p:nvGraphicFramePr>
        <p:xfrm>
          <a:off x="179512" y="1628800"/>
          <a:ext cx="8712970" cy="4638396"/>
        </p:xfrm>
        <a:graphic>
          <a:graphicData uri="http://schemas.openxmlformats.org/drawingml/2006/table">
            <a:tbl>
              <a:tblPr>
                <a:tableStyleId>{5940675A-B579-460E-94D1-54222C63F5DA}</a:tableStyleId>
              </a:tblPr>
              <a:tblGrid>
                <a:gridCol w="1742594"/>
                <a:gridCol w="1742594"/>
                <a:gridCol w="1742594"/>
                <a:gridCol w="1742594"/>
                <a:gridCol w="1742594"/>
              </a:tblGrid>
              <a:tr h="892899">
                <a:tc>
                  <a:txBody>
                    <a:bodyPr/>
                    <a:lstStyle/>
                    <a:p>
                      <a:r>
                        <a:rPr lang="en-US" altLang="zh-CN" sz="3200"/>
                        <a:t>break</a:t>
                      </a:r>
                      <a:endParaRPr lang="zh-CN" altLang="en-US" sz="3200"/>
                    </a:p>
                  </a:txBody>
                  <a:tcPr/>
                </a:tc>
                <a:tc>
                  <a:txBody>
                    <a:bodyPr/>
                    <a:lstStyle/>
                    <a:p>
                      <a:r>
                        <a:rPr lang="en-US" altLang="zh-CN" sz="3200"/>
                        <a:t>default</a:t>
                      </a:r>
                      <a:endParaRPr lang="zh-CN" altLang="en-US" sz="3200"/>
                    </a:p>
                  </a:txBody>
                  <a:tcPr/>
                </a:tc>
                <a:tc>
                  <a:txBody>
                    <a:bodyPr/>
                    <a:lstStyle/>
                    <a:p>
                      <a:r>
                        <a:rPr lang="en-US" altLang="zh-CN" sz="3200"/>
                        <a:t>func</a:t>
                      </a:r>
                      <a:endParaRPr lang="zh-CN" altLang="en-US" sz="3200"/>
                    </a:p>
                  </a:txBody>
                  <a:tcPr/>
                </a:tc>
                <a:tc>
                  <a:txBody>
                    <a:bodyPr/>
                    <a:lstStyle/>
                    <a:p>
                      <a:r>
                        <a:rPr lang="en-US" altLang="zh-CN" sz="3200"/>
                        <a:t>interface</a:t>
                      </a:r>
                      <a:endParaRPr lang="zh-CN" altLang="en-US" sz="3200"/>
                    </a:p>
                  </a:txBody>
                  <a:tcPr/>
                </a:tc>
                <a:tc>
                  <a:txBody>
                    <a:bodyPr/>
                    <a:lstStyle/>
                    <a:p>
                      <a:r>
                        <a:rPr lang="en-US" altLang="zh-CN" sz="3200"/>
                        <a:t>select</a:t>
                      </a:r>
                      <a:endParaRPr lang="zh-CN" altLang="en-US" sz="3200"/>
                    </a:p>
                  </a:txBody>
                  <a:tcPr/>
                </a:tc>
              </a:tr>
              <a:tr h="892899">
                <a:tc>
                  <a:txBody>
                    <a:bodyPr/>
                    <a:lstStyle/>
                    <a:p>
                      <a:r>
                        <a:rPr lang="en-US" altLang="zh-CN" sz="3200"/>
                        <a:t>case</a:t>
                      </a:r>
                      <a:endParaRPr lang="zh-CN" altLang="en-US" sz="3200"/>
                    </a:p>
                  </a:txBody>
                  <a:tcPr/>
                </a:tc>
                <a:tc>
                  <a:txBody>
                    <a:bodyPr/>
                    <a:lstStyle/>
                    <a:p>
                      <a:r>
                        <a:rPr lang="en-US" altLang="zh-CN" sz="3200">
                          <a:solidFill>
                            <a:srgbClr val="3366FF"/>
                          </a:solidFill>
                        </a:rPr>
                        <a:t>defer</a:t>
                      </a:r>
                      <a:endParaRPr lang="zh-CN" altLang="en-US" sz="3200">
                        <a:solidFill>
                          <a:srgbClr val="3366FF"/>
                        </a:solidFill>
                      </a:endParaRPr>
                    </a:p>
                  </a:txBody>
                  <a:tcPr/>
                </a:tc>
                <a:tc>
                  <a:txBody>
                    <a:bodyPr/>
                    <a:lstStyle/>
                    <a:p>
                      <a:r>
                        <a:rPr lang="en-US" altLang="zh-CN" sz="3200"/>
                        <a:t>go</a:t>
                      </a:r>
                      <a:endParaRPr lang="zh-CN" altLang="en-US" sz="3200"/>
                    </a:p>
                  </a:txBody>
                  <a:tcPr/>
                </a:tc>
                <a:tc>
                  <a:txBody>
                    <a:bodyPr/>
                    <a:lstStyle/>
                    <a:p>
                      <a:r>
                        <a:rPr lang="en-US" altLang="zh-CN" sz="3200">
                          <a:solidFill>
                            <a:srgbClr val="3366FF"/>
                          </a:solidFill>
                        </a:rPr>
                        <a:t>map</a:t>
                      </a:r>
                      <a:endParaRPr lang="zh-CN" altLang="en-US" sz="3200">
                        <a:solidFill>
                          <a:srgbClr val="3366FF"/>
                        </a:solidFill>
                      </a:endParaRPr>
                    </a:p>
                  </a:txBody>
                  <a:tcPr/>
                </a:tc>
                <a:tc>
                  <a:txBody>
                    <a:bodyPr/>
                    <a:lstStyle/>
                    <a:p>
                      <a:r>
                        <a:rPr lang="en-US" altLang="zh-CN" sz="3200">
                          <a:solidFill>
                            <a:srgbClr val="3366FF"/>
                          </a:solidFill>
                        </a:rPr>
                        <a:t>struct</a:t>
                      </a:r>
                      <a:endParaRPr lang="zh-CN" altLang="en-US" sz="3200">
                        <a:solidFill>
                          <a:srgbClr val="3366FF"/>
                        </a:solidFill>
                      </a:endParaRPr>
                    </a:p>
                  </a:txBody>
                  <a:tcPr/>
                </a:tc>
              </a:tr>
              <a:tr h="892899">
                <a:tc>
                  <a:txBody>
                    <a:bodyPr/>
                    <a:lstStyle/>
                    <a:p>
                      <a:r>
                        <a:rPr lang="en-US" altLang="zh-CN" sz="3200">
                          <a:solidFill>
                            <a:srgbClr val="3366FF"/>
                          </a:solidFill>
                        </a:rPr>
                        <a:t>chan</a:t>
                      </a:r>
                      <a:endParaRPr lang="zh-CN" altLang="en-US" sz="3200">
                        <a:solidFill>
                          <a:srgbClr val="3366FF"/>
                        </a:solidFill>
                      </a:endParaRPr>
                    </a:p>
                  </a:txBody>
                  <a:tcPr/>
                </a:tc>
                <a:tc>
                  <a:txBody>
                    <a:bodyPr/>
                    <a:lstStyle/>
                    <a:p>
                      <a:r>
                        <a:rPr lang="en-US" altLang="zh-CN" sz="3200"/>
                        <a:t>else</a:t>
                      </a:r>
                      <a:endParaRPr lang="zh-CN" altLang="en-US" sz="3200"/>
                    </a:p>
                  </a:txBody>
                  <a:tcPr/>
                </a:tc>
                <a:tc>
                  <a:txBody>
                    <a:bodyPr/>
                    <a:lstStyle/>
                    <a:p>
                      <a:r>
                        <a:rPr lang="en-US" altLang="zh-CN" sz="3200"/>
                        <a:t>goto</a:t>
                      </a:r>
                      <a:endParaRPr lang="zh-CN" altLang="en-US" sz="3200"/>
                    </a:p>
                  </a:txBody>
                  <a:tcPr/>
                </a:tc>
                <a:tc>
                  <a:txBody>
                    <a:bodyPr/>
                    <a:lstStyle/>
                    <a:p>
                      <a:r>
                        <a:rPr lang="en-US" altLang="zh-CN" sz="3200"/>
                        <a:t>package</a:t>
                      </a:r>
                      <a:endParaRPr lang="zh-CN" altLang="en-US" sz="3200"/>
                    </a:p>
                  </a:txBody>
                  <a:tcPr/>
                </a:tc>
                <a:tc>
                  <a:txBody>
                    <a:bodyPr/>
                    <a:lstStyle/>
                    <a:p>
                      <a:r>
                        <a:rPr lang="en-US" altLang="zh-CN" sz="3200"/>
                        <a:t>switch</a:t>
                      </a:r>
                      <a:endParaRPr lang="zh-CN" altLang="en-US" sz="3200"/>
                    </a:p>
                  </a:txBody>
                  <a:tcPr/>
                </a:tc>
              </a:tr>
              <a:tr h="892899">
                <a:tc>
                  <a:txBody>
                    <a:bodyPr/>
                    <a:lstStyle/>
                    <a:p>
                      <a:r>
                        <a:rPr lang="en-US" altLang="zh-CN" sz="3200"/>
                        <a:t>const</a:t>
                      </a:r>
                      <a:endParaRPr lang="zh-CN" altLang="en-US" sz="3200"/>
                    </a:p>
                  </a:txBody>
                  <a:tcPr/>
                </a:tc>
                <a:tc>
                  <a:txBody>
                    <a:bodyPr/>
                    <a:lstStyle/>
                    <a:p>
                      <a:r>
                        <a:rPr lang="en-US" altLang="zh-CN" sz="3200">
                          <a:solidFill>
                            <a:srgbClr val="3366FF"/>
                          </a:solidFill>
                        </a:rPr>
                        <a:t>fallthroygh</a:t>
                      </a:r>
                      <a:endParaRPr lang="zh-CN" altLang="en-US" sz="3200">
                        <a:solidFill>
                          <a:srgbClr val="3366FF"/>
                        </a:solidFill>
                      </a:endParaRPr>
                    </a:p>
                  </a:txBody>
                  <a:tcPr/>
                </a:tc>
                <a:tc>
                  <a:txBody>
                    <a:bodyPr/>
                    <a:lstStyle/>
                    <a:p>
                      <a:r>
                        <a:rPr lang="en-US" altLang="zh-CN" sz="3200"/>
                        <a:t>if</a:t>
                      </a:r>
                      <a:endParaRPr lang="zh-CN" altLang="en-US" sz="3200"/>
                    </a:p>
                  </a:txBody>
                  <a:tcPr/>
                </a:tc>
                <a:tc>
                  <a:txBody>
                    <a:bodyPr/>
                    <a:lstStyle/>
                    <a:p>
                      <a:r>
                        <a:rPr lang="en-US" altLang="zh-CN" sz="3200">
                          <a:solidFill>
                            <a:srgbClr val="3366FF"/>
                          </a:solidFill>
                        </a:rPr>
                        <a:t>range</a:t>
                      </a:r>
                      <a:endParaRPr lang="zh-CN" altLang="en-US" sz="3200">
                        <a:solidFill>
                          <a:srgbClr val="3366FF"/>
                        </a:solidFill>
                      </a:endParaRPr>
                    </a:p>
                  </a:txBody>
                  <a:tcPr/>
                </a:tc>
                <a:tc>
                  <a:txBody>
                    <a:bodyPr/>
                    <a:lstStyle/>
                    <a:p>
                      <a:r>
                        <a:rPr lang="en-US" altLang="zh-CN" sz="3200">
                          <a:solidFill>
                            <a:srgbClr val="3366FF"/>
                          </a:solidFill>
                        </a:rPr>
                        <a:t>type</a:t>
                      </a:r>
                      <a:endParaRPr lang="zh-CN" altLang="en-US" sz="3200">
                        <a:solidFill>
                          <a:srgbClr val="3366FF"/>
                        </a:solidFill>
                      </a:endParaRPr>
                    </a:p>
                  </a:txBody>
                  <a:tcPr/>
                </a:tc>
              </a:tr>
              <a:tr h="892899">
                <a:tc>
                  <a:txBody>
                    <a:bodyPr/>
                    <a:lstStyle/>
                    <a:p>
                      <a:r>
                        <a:rPr lang="en-US" altLang="zh-CN" sz="3200"/>
                        <a:t>continue</a:t>
                      </a:r>
                      <a:endParaRPr lang="zh-CN" altLang="en-US" sz="3200"/>
                    </a:p>
                  </a:txBody>
                  <a:tcPr/>
                </a:tc>
                <a:tc>
                  <a:txBody>
                    <a:bodyPr/>
                    <a:lstStyle/>
                    <a:p>
                      <a:r>
                        <a:rPr lang="en-US" altLang="zh-CN" sz="3200"/>
                        <a:t>for</a:t>
                      </a:r>
                      <a:endParaRPr lang="zh-CN" altLang="en-US" sz="3200"/>
                    </a:p>
                  </a:txBody>
                  <a:tcPr/>
                </a:tc>
                <a:tc>
                  <a:txBody>
                    <a:bodyPr/>
                    <a:lstStyle/>
                    <a:p>
                      <a:r>
                        <a:rPr lang="en-US" altLang="zh-CN" sz="3200"/>
                        <a:t>import</a:t>
                      </a:r>
                      <a:endParaRPr lang="zh-CN" altLang="en-US" sz="3200"/>
                    </a:p>
                  </a:txBody>
                  <a:tcPr/>
                </a:tc>
                <a:tc>
                  <a:txBody>
                    <a:bodyPr/>
                    <a:lstStyle/>
                    <a:p>
                      <a:r>
                        <a:rPr lang="en-US" altLang="zh-CN" sz="3200"/>
                        <a:t>return </a:t>
                      </a:r>
                      <a:endParaRPr lang="zh-CN" altLang="en-US" sz="3200"/>
                    </a:p>
                  </a:txBody>
                  <a:tcPr/>
                </a:tc>
                <a:tc>
                  <a:txBody>
                    <a:bodyPr/>
                    <a:lstStyle/>
                    <a:p>
                      <a:r>
                        <a:rPr lang="en-US" altLang="zh-CN" sz="3200">
                          <a:solidFill>
                            <a:srgbClr val="3366FF"/>
                          </a:solidFill>
                        </a:rPr>
                        <a:t>var</a:t>
                      </a:r>
                      <a:endParaRPr lang="zh-CN" altLang="en-US" sz="3200">
                        <a:solidFill>
                          <a:srgbClr val="3366FF"/>
                        </a:solidFill>
                      </a:endParaRPr>
                    </a:p>
                  </a:txBody>
                  <a:tcPr/>
                </a:tc>
              </a:tr>
            </a:tbl>
          </a:graphicData>
        </a:graphic>
      </p:graphicFrame>
    </p:spTree>
    <p:extLst>
      <p:ext uri="{BB962C8B-B14F-4D97-AF65-F5344CB8AC3E}">
        <p14:creationId xmlns:p14="http://schemas.microsoft.com/office/powerpoint/2010/main" val="27708184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类型</a:t>
            </a:r>
            <a:r>
              <a:rPr kumimoji="1" lang="en-US" altLang="zh-CN"/>
              <a:t>—</a:t>
            </a:r>
            <a:r>
              <a:rPr kumimoji="1" lang="zh-CN" altLang="en-US"/>
              <a:t>基础类型</a:t>
            </a:r>
          </a:p>
        </p:txBody>
      </p:sp>
      <p:sp>
        <p:nvSpPr>
          <p:cNvPr id="3" name="内容占位符 2"/>
          <p:cNvSpPr>
            <a:spLocks noGrp="1"/>
          </p:cNvSpPr>
          <p:nvPr>
            <p:ph sz="quarter" idx="1"/>
          </p:nvPr>
        </p:nvSpPr>
        <p:spPr/>
        <p:txBody>
          <a:bodyPr/>
          <a:lstStyle/>
          <a:p>
            <a:r>
              <a:rPr kumimoji="1" lang="zh-CN" altLang="en-US"/>
              <a:t>布尔类型：</a:t>
            </a:r>
            <a:r>
              <a:rPr kumimoji="1" lang="en-US" altLang="zh-CN"/>
              <a:t>bool </a:t>
            </a:r>
          </a:p>
          <a:p>
            <a:r>
              <a:rPr kumimoji="1" lang="zh-CN" altLang="en-US"/>
              <a:t>整形：</a:t>
            </a:r>
            <a:r>
              <a:rPr kumimoji="1" lang="en-US" altLang="zh-CN"/>
              <a:t>int8,byte,int16,int,uint,uintptr</a:t>
            </a:r>
          </a:p>
          <a:p>
            <a:r>
              <a:rPr lang="en-US" altLang="en-US"/>
              <a:t>浮点： float32, float64</a:t>
            </a:r>
          </a:p>
          <a:p>
            <a:r>
              <a:rPr lang="en-US" altLang="en-US"/>
              <a:t>复数：complex64,complex128</a:t>
            </a:r>
          </a:p>
          <a:p>
            <a:r>
              <a:rPr lang="zh-CN" altLang="en-US"/>
              <a:t>字符串：</a:t>
            </a:r>
            <a:r>
              <a:rPr lang="en-US" altLang="zh-CN"/>
              <a:t>string</a:t>
            </a:r>
          </a:p>
          <a:p>
            <a:r>
              <a:rPr kumimoji="1" lang="zh-CN" altLang="en-US"/>
              <a:t>字符：</a:t>
            </a:r>
            <a:r>
              <a:rPr kumimoji="1" lang="en-US" altLang="zh-CN"/>
              <a:t>rune</a:t>
            </a:r>
          </a:p>
          <a:p>
            <a:r>
              <a:rPr lang="zh-CN" altLang="en-US"/>
              <a:t>错误：</a:t>
            </a:r>
            <a:r>
              <a:rPr lang="en-US" altLang="zh-CN"/>
              <a:t>error</a:t>
            </a:r>
            <a:endParaRPr kumimoji="1" lang="zh-CN" altLang="en-US"/>
          </a:p>
        </p:txBody>
      </p:sp>
    </p:spTree>
    <p:extLst>
      <p:ext uri="{BB962C8B-B14F-4D97-AF65-F5344CB8AC3E}">
        <p14:creationId xmlns:p14="http://schemas.microsoft.com/office/powerpoint/2010/main" val="21513788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类型</a:t>
            </a:r>
            <a:r>
              <a:rPr kumimoji="1" lang="en-US" altLang="zh-CN"/>
              <a:t>—</a:t>
            </a:r>
            <a:r>
              <a:rPr lang="zh-CN" altLang="en-US"/>
              <a:t>复合类型</a:t>
            </a:r>
            <a:endParaRPr kumimoji="1" lang="zh-CN" altLang="en-US"/>
          </a:p>
        </p:txBody>
      </p:sp>
      <p:sp>
        <p:nvSpPr>
          <p:cNvPr id="3" name="内容占位符 2"/>
          <p:cNvSpPr>
            <a:spLocks noGrp="1"/>
          </p:cNvSpPr>
          <p:nvPr>
            <p:ph sz="quarter" idx="1"/>
          </p:nvPr>
        </p:nvSpPr>
        <p:spPr/>
        <p:txBody>
          <a:bodyPr/>
          <a:lstStyle/>
          <a:p>
            <a:r>
              <a:rPr kumimoji="1" lang="zh-CN" altLang="en-US"/>
              <a:t>指针</a:t>
            </a:r>
            <a:r>
              <a:rPr kumimoji="1" lang="en-US" altLang="zh-CN"/>
              <a:t> pointer</a:t>
            </a:r>
          </a:p>
          <a:p>
            <a:r>
              <a:rPr lang="zh-CN" altLang="en-US"/>
              <a:t>数组</a:t>
            </a:r>
            <a:r>
              <a:rPr lang="en-US" altLang="zh-CN"/>
              <a:t> array</a:t>
            </a:r>
          </a:p>
          <a:p>
            <a:r>
              <a:rPr kumimoji="1" lang="zh-CN" altLang="en-US"/>
              <a:t>切片</a:t>
            </a:r>
            <a:r>
              <a:rPr kumimoji="1" lang="en-US" altLang="zh-CN"/>
              <a:t> slice</a:t>
            </a:r>
          </a:p>
          <a:p>
            <a:r>
              <a:rPr lang="zh-CN" altLang="en-US"/>
              <a:t>字典</a:t>
            </a:r>
            <a:r>
              <a:rPr lang="en-US" altLang="zh-CN"/>
              <a:t> map</a:t>
            </a:r>
          </a:p>
          <a:p>
            <a:r>
              <a:rPr kumimoji="1" lang="zh-CN" altLang="en-US"/>
              <a:t>通道</a:t>
            </a:r>
            <a:r>
              <a:rPr kumimoji="1" lang="en-US" altLang="zh-CN"/>
              <a:t> chan</a:t>
            </a:r>
          </a:p>
          <a:p>
            <a:r>
              <a:rPr lang="zh-CN" altLang="en-US"/>
              <a:t>结构</a:t>
            </a:r>
            <a:r>
              <a:rPr lang="en-US" altLang="zh-CN"/>
              <a:t> struct</a:t>
            </a:r>
          </a:p>
          <a:p>
            <a:r>
              <a:rPr kumimoji="1" lang="zh-CN" altLang="en-US"/>
              <a:t>接口</a:t>
            </a:r>
            <a:r>
              <a:rPr kumimoji="1" lang="en-US" altLang="zh-CN"/>
              <a:t> interface</a:t>
            </a:r>
          </a:p>
          <a:p>
            <a:endParaRPr kumimoji="1" lang="zh-CN" altLang="en-US"/>
          </a:p>
        </p:txBody>
      </p:sp>
    </p:spTree>
    <p:extLst>
      <p:ext uri="{BB962C8B-B14F-4D97-AF65-F5344CB8AC3E}">
        <p14:creationId xmlns:p14="http://schemas.microsoft.com/office/powerpoint/2010/main" val="40817300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a:t>
            </a:r>
          </a:p>
        </p:txBody>
      </p:sp>
      <p:sp>
        <p:nvSpPr>
          <p:cNvPr id="3" name="内容占位符 2"/>
          <p:cNvSpPr>
            <a:spLocks noGrp="1"/>
          </p:cNvSpPr>
          <p:nvPr>
            <p:ph sz="quarter" idx="1"/>
          </p:nvPr>
        </p:nvSpPr>
        <p:spPr/>
        <p:txBody>
          <a:bodyPr/>
          <a:lstStyle/>
          <a:p>
            <a:r>
              <a:rPr kumimoji="1" lang="en-US" altLang="zh-CN" sz="2800"/>
              <a:t>v</a:t>
            </a:r>
            <a:r>
              <a:rPr kumimoji="1" lang="zh-CN" altLang="en-US" sz="2800"/>
              <a:t>：</a:t>
            </a:r>
            <a:r>
              <a:rPr kumimoji="1" lang="en-US" altLang="zh-CN" sz="2800"/>
              <a:t>= [10] int//</a:t>
            </a:r>
            <a:r>
              <a:rPr kumimoji="1" lang="zh-CN" altLang="en-US" sz="2800"/>
              <a:t>必须指定长度</a:t>
            </a:r>
            <a:endParaRPr kumimoji="1" lang="en-US" altLang="zh-CN" sz="2800"/>
          </a:p>
          <a:p>
            <a:r>
              <a:rPr lang="zh-CN" altLang="en-US" sz="2800"/>
              <a:t>数组遍历</a:t>
            </a:r>
            <a:endParaRPr lang="en-US" altLang="zh-CN" sz="2800"/>
          </a:p>
          <a:p>
            <a:pPr lvl="1"/>
            <a:r>
              <a:rPr lang="en-US" altLang="zh-CN" sz="2400"/>
              <a:t>for i:=0;i&lt;len(v);i++{}</a:t>
            </a:r>
          </a:p>
          <a:p>
            <a:pPr lvl="1"/>
            <a:r>
              <a:rPr kumimoji="1" lang="en-US" altLang="zh-CN" sz="2400"/>
              <a:t>for i,v</a:t>
            </a:r>
            <a:r>
              <a:rPr lang="en-US" altLang="zh-CN" sz="2400"/>
              <a:t>:</a:t>
            </a:r>
            <a:r>
              <a:rPr kumimoji="1" lang="en-US" altLang="zh-CN" sz="2400"/>
              <a:t>= range v{}</a:t>
            </a:r>
          </a:p>
          <a:p>
            <a:r>
              <a:rPr lang="zh-CN" altLang="en-US" sz="2800"/>
              <a:t>值类型，每次数组传递的时候都会发生数组赋值</a:t>
            </a:r>
            <a:endParaRPr kumimoji="1" lang="en-US" altLang="zh-CN" sz="2800"/>
          </a:p>
          <a:p>
            <a:pPr marL="0" indent="0">
              <a:buNone/>
            </a:pPr>
            <a:r>
              <a:rPr lang="en-US" altLang="zh-CN" sz="2800" b="1"/>
              <a:t>func</a:t>
            </a:r>
            <a:r>
              <a:rPr lang="en-US" altLang="zh-CN" sz="2800"/>
              <a:t> modifyArray(array [10]int) {</a:t>
            </a:r>
          </a:p>
          <a:p>
            <a:pPr marL="0" indent="0">
              <a:buNone/>
            </a:pPr>
            <a:r>
              <a:rPr lang="en-US" altLang="zh-CN" sz="2800"/>
              <a:t>     array[0] = 10</a:t>
            </a:r>
          </a:p>
          <a:p>
            <a:pPr marL="0" indent="0">
              <a:buNone/>
            </a:pPr>
            <a:r>
              <a:rPr lang="en-US" altLang="zh-CN" sz="2800"/>
              <a:t>     fmt.Println("In modify(), array values", array) </a:t>
            </a:r>
          </a:p>
          <a:p>
            <a:pPr marL="0" indent="0">
              <a:buNone/>
            </a:pPr>
            <a:r>
              <a:rPr lang="en-US" altLang="zh-CN" sz="2800"/>
              <a:t>}</a:t>
            </a:r>
            <a:endParaRPr kumimoji="1" lang="zh-CN" altLang="en-US" sz="2800"/>
          </a:p>
        </p:txBody>
      </p:sp>
    </p:spTree>
    <p:extLst>
      <p:ext uri="{BB962C8B-B14F-4D97-AF65-F5344CB8AC3E}">
        <p14:creationId xmlns:p14="http://schemas.microsoft.com/office/powerpoint/2010/main" val="18839710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数组切片</a:t>
            </a:r>
          </a:p>
        </p:txBody>
      </p:sp>
      <p:sp>
        <p:nvSpPr>
          <p:cNvPr id="3" name="内容占位符 2"/>
          <p:cNvSpPr>
            <a:spLocks noGrp="1"/>
          </p:cNvSpPr>
          <p:nvPr>
            <p:ph sz="quarter" idx="1"/>
          </p:nvPr>
        </p:nvSpPr>
        <p:spPr>
          <a:xfrm>
            <a:off x="612648" y="1600200"/>
            <a:ext cx="3599312" cy="4495800"/>
          </a:xfrm>
        </p:spPr>
        <p:txBody>
          <a:bodyPr/>
          <a:lstStyle/>
          <a:p>
            <a:r>
              <a:rPr kumimoji="1" lang="en-US" altLang="zh-CN" sz="2000"/>
              <a:t>v:=[] int</a:t>
            </a:r>
            <a:r>
              <a:rPr lang="en-US" altLang="zh-CN" sz="2000"/>
              <a:t>//</a:t>
            </a:r>
            <a:r>
              <a:rPr lang="zh-CN" altLang="en-US" sz="2000"/>
              <a:t>类似</a:t>
            </a:r>
            <a:r>
              <a:rPr lang="en-US" altLang="zh-CN" sz="2000"/>
              <a:t>java</a:t>
            </a:r>
            <a:r>
              <a:rPr lang="zh-CN" altLang="en-US" sz="2000"/>
              <a:t>的</a:t>
            </a:r>
            <a:r>
              <a:rPr lang="en-US" altLang="zh-CN" sz="2000"/>
              <a:t>vector</a:t>
            </a:r>
            <a:endParaRPr kumimoji="1" lang="en-US" altLang="zh-CN" sz="2000"/>
          </a:p>
          <a:p>
            <a:r>
              <a:rPr lang="zh-CN" altLang="en-US" sz="2000"/>
              <a:t>创建切片</a:t>
            </a:r>
            <a:endParaRPr lang="en-US" altLang="zh-CN" sz="2000"/>
          </a:p>
          <a:p>
            <a:pPr lvl="1"/>
            <a:r>
              <a:rPr kumimoji="1" lang="zh-CN" altLang="en-US" sz="1800"/>
              <a:t>基于数组</a:t>
            </a:r>
            <a:endParaRPr kumimoji="1" lang="en-US" altLang="zh-CN" sz="1800"/>
          </a:p>
          <a:p>
            <a:pPr marL="366713" lvl="1" indent="0">
              <a:buNone/>
            </a:pPr>
            <a:r>
              <a:rPr lang="en-US" altLang="zh-CN" sz="1800"/>
              <a:t>arr:=[10]int {1,2,3,4,5,6,7,8,9,10}</a:t>
            </a:r>
          </a:p>
          <a:p>
            <a:pPr marL="366713" lvl="1" indent="0">
              <a:buNone/>
            </a:pPr>
            <a:r>
              <a:rPr lang="en-US" altLang="zh-CN" sz="1800"/>
              <a:t>slice1 [] int:= arr[:5]</a:t>
            </a:r>
          </a:p>
          <a:p>
            <a:pPr marL="366713" lvl="1" indent="0">
              <a:buNone/>
            </a:pPr>
            <a:r>
              <a:rPr lang="en-US" altLang="zh-CN" sz="1800"/>
              <a:t>slice2 [] int:= arr[5:]</a:t>
            </a:r>
            <a:endParaRPr kumimoji="1" lang="en-US" altLang="zh-CN" sz="1800"/>
          </a:p>
          <a:p>
            <a:pPr lvl="1"/>
            <a:r>
              <a:rPr lang="en-US" altLang="en-US" sz="1800"/>
              <a:t>直接</a:t>
            </a:r>
            <a:r>
              <a:rPr kumimoji="1" lang="zh-CN" altLang="en-US" sz="1800"/>
              <a:t>创建</a:t>
            </a:r>
            <a:endParaRPr kumimoji="1" lang="en-US" altLang="zh-CN" sz="1800"/>
          </a:p>
          <a:p>
            <a:pPr marL="366713" lvl="1" indent="0">
              <a:buNone/>
            </a:pPr>
            <a:r>
              <a:rPr lang="en-US" altLang="zh-CN" sz="1800"/>
              <a:t>s1:= make([]int,5)</a:t>
            </a:r>
          </a:p>
          <a:p>
            <a:pPr marL="366713" lvl="1" indent="0">
              <a:buNone/>
            </a:pPr>
            <a:r>
              <a:rPr lang="en-US" altLang="zh-CN" sz="1800"/>
              <a:t>s</a:t>
            </a:r>
            <a:r>
              <a:rPr kumimoji="1" lang="en-US" altLang="zh-CN" sz="1800"/>
              <a:t>2:= make([]int,5,10)</a:t>
            </a:r>
            <a:r>
              <a:rPr lang="en-US" altLang="zh-CN" sz="1800"/>
              <a:t>//</a:t>
            </a:r>
            <a:r>
              <a:rPr lang="zh-CN" altLang="en-US" sz="1800"/>
              <a:t>长度</a:t>
            </a:r>
            <a:r>
              <a:rPr lang="en-US" altLang="zh-CN" sz="1800"/>
              <a:t>5</a:t>
            </a:r>
            <a:r>
              <a:rPr lang="zh-CN" altLang="en-US" sz="1800"/>
              <a:t>，预分配空间</a:t>
            </a:r>
            <a:r>
              <a:rPr lang="en-US" altLang="zh-CN" sz="1800"/>
              <a:t>10</a:t>
            </a:r>
            <a:endParaRPr kumimoji="1" lang="en-US" altLang="zh-CN" sz="1800"/>
          </a:p>
          <a:p>
            <a:pPr marL="366713" lvl="1" indent="0">
              <a:buNone/>
            </a:pPr>
            <a:r>
              <a:rPr lang="en-US" altLang="zh-CN" sz="1800"/>
              <a:t>s3:= []int{1,2,3,4,5}</a:t>
            </a:r>
          </a:p>
          <a:p>
            <a:pPr marL="388938" indent="-342900"/>
            <a:r>
              <a:rPr lang="zh-CN" altLang="en-US" sz="2400"/>
              <a:t>遍历切片</a:t>
            </a:r>
            <a:endParaRPr lang="en-US" altLang="zh-CN" sz="2400"/>
          </a:p>
          <a:p>
            <a:pPr marL="46038" indent="0">
              <a:buNone/>
            </a:pPr>
            <a:r>
              <a:rPr lang="en-US" altLang="zh-CN" sz="2400"/>
              <a:t>    </a:t>
            </a:r>
            <a:r>
              <a:rPr kumimoji="1" lang="zh-CN" altLang="en-US" sz="2400"/>
              <a:t>参照数组</a:t>
            </a:r>
            <a:endParaRPr kumimoji="1" lang="zh-CN" altLang="en-US" sz="2100"/>
          </a:p>
        </p:txBody>
      </p:sp>
      <p:sp>
        <p:nvSpPr>
          <p:cNvPr id="5" name="文本框 4"/>
          <p:cNvSpPr txBox="1"/>
          <p:nvPr/>
        </p:nvSpPr>
        <p:spPr>
          <a:xfrm>
            <a:off x="4283968" y="1772816"/>
            <a:ext cx="4776518" cy="3693319"/>
          </a:xfrm>
          <a:prstGeom prst="rect">
            <a:avLst/>
          </a:prstGeom>
          <a:noFill/>
        </p:spPr>
        <p:txBody>
          <a:bodyPr wrap="none" rtlCol="0">
            <a:spAutoFit/>
          </a:bodyPr>
          <a:lstStyle/>
          <a:p>
            <a:r>
              <a:rPr kumimoji="1" lang="zh-CN" altLang="en-US"/>
              <a:t>动态增加元素</a:t>
            </a:r>
            <a:endParaRPr kumimoji="1" lang="en-US" altLang="zh-CN"/>
          </a:p>
          <a:p>
            <a:r>
              <a:rPr kumimoji="1" lang="en-US" altLang="zh-CN"/>
              <a:t>s1:=make([]int,5,10)</a:t>
            </a:r>
          </a:p>
          <a:p>
            <a:r>
              <a:rPr kumimoji="1" lang="en-US" altLang="zh-CN"/>
              <a:t>//len(s1)=5</a:t>
            </a:r>
          </a:p>
          <a:p>
            <a:r>
              <a:rPr kumimoji="1" lang="en-US" altLang="zh-CN"/>
              <a:t>//cap(s2)=10</a:t>
            </a:r>
          </a:p>
          <a:p>
            <a:endParaRPr kumimoji="1" lang="en-US" altLang="zh-CN"/>
          </a:p>
          <a:p>
            <a:r>
              <a:rPr kumimoji="1" lang="en-US" altLang="zh-CN"/>
              <a:t>s1=append(s1,1,2,3)</a:t>
            </a:r>
          </a:p>
          <a:p>
            <a:r>
              <a:rPr kumimoji="1" lang="en-US" altLang="zh-CN"/>
              <a:t>s2:=[]int{1,2,3}</a:t>
            </a:r>
          </a:p>
          <a:p>
            <a:r>
              <a:rPr kumimoji="1" lang="en-US" altLang="zh-CN">
                <a:solidFill>
                  <a:srgbClr val="FF0000"/>
                </a:solidFill>
              </a:rPr>
              <a:t>s1=append(s1,s2…)//</a:t>
            </a:r>
            <a:r>
              <a:rPr kumimoji="1" lang="zh-CN" altLang="en-US">
                <a:solidFill>
                  <a:srgbClr val="FF0000"/>
                </a:solidFill>
              </a:rPr>
              <a:t>必须加</a:t>
            </a:r>
            <a:r>
              <a:rPr kumimoji="1" lang="en-US" altLang="zh-CN">
                <a:solidFill>
                  <a:srgbClr val="FF0000"/>
                </a:solidFill>
              </a:rPr>
              <a:t>“…”</a:t>
            </a:r>
          </a:p>
          <a:p>
            <a:endParaRPr kumimoji="1" lang="en-US" altLang="zh-CN">
              <a:solidFill>
                <a:srgbClr val="FF0000"/>
              </a:solidFill>
            </a:endParaRPr>
          </a:p>
          <a:p>
            <a:r>
              <a:rPr kumimoji="1" lang="en-US" altLang="zh-CN">
                <a:solidFill>
                  <a:srgbClr val="FF0000"/>
                </a:solidFill>
              </a:rPr>
              <a:t>s3:=[3]int{1,2,3}</a:t>
            </a:r>
          </a:p>
          <a:p>
            <a:r>
              <a:rPr kumimoji="1" lang="en-US" altLang="zh-CN">
                <a:solidFill>
                  <a:srgbClr val="FF0000"/>
                </a:solidFill>
              </a:rPr>
              <a:t>s1=append(s1,s3…)</a:t>
            </a:r>
          </a:p>
          <a:p>
            <a:r>
              <a:rPr kumimoji="1" lang="en-US" altLang="zh-CN">
                <a:solidFill>
                  <a:srgbClr val="FF0000"/>
                </a:solidFill>
              </a:rPr>
              <a:t>//</a:t>
            </a:r>
            <a:r>
              <a:rPr kumimoji="1" lang="zh-CN" altLang="en-US">
                <a:solidFill>
                  <a:srgbClr val="FF0000"/>
                </a:solidFill>
              </a:rPr>
              <a:t>错误，不能将数组直接</a:t>
            </a:r>
            <a:r>
              <a:rPr kumimoji="1" lang="en-US" altLang="zh-CN">
                <a:solidFill>
                  <a:srgbClr val="FF0000"/>
                </a:solidFill>
              </a:rPr>
              <a:t>append</a:t>
            </a:r>
            <a:r>
              <a:rPr kumimoji="1" lang="zh-CN" altLang="en-US">
                <a:solidFill>
                  <a:srgbClr val="FF0000"/>
                </a:solidFill>
              </a:rPr>
              <a:t>至数组切片中</a:t>
            </a:r>
            <a:endParaRPr kumimoji="1" lang="en-US" altLang="zh-CN">
              <a:solidFill>
                <a:srgbClr val="FF0000"/>
              </a:solidFill>
            </a:endParaRPr>
          </a:p>
          <a:p>
            <a:endParaRPr kumimoji="1" lang="zh-CN" altLang="en-US">
              <a:solidFill>
                <a:srgbClr val="FF0000"/>
              </a:solidFill>
            </a:endParaRPr>
          </a:p>
        </p:txBody>
      </p:sp>
    </p:spTree>
    <p:extLst>
      <p:ext uri="{BB962C8B-B14F-4D97-AF65-F5344CB8AC3E}">
        <p14:creationId xmlns:p14="http://schemas.microsoft.com/office/powerpoint/2010/main" val="8021302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t>切片复制</a:t>
            </a:r>
            <a:endParaRPr kumimoji="1" lang="zh-CN" altLang="en-US"/>
          </a:p>
        </p:txBody>
      </p:sp>
      <p:sp>
        <p:nvSpPr>
          <p:cNvPr id="3" name="内容占位符 2"/>
          <p:cNvSpPr>
            <a:spLocks noGrp="1"/>
          </p:cNvSpPr>
          <p:nvPr>
            <p:ph sz="quarter" idx="1"/>
          </p:nvPr>
        </p:nvSpPr>
        <p:spPr/>
        <p:txBody>
          <a:bodyPr/>
          <a:lstStyle/>
          <a:p>
            <a:pPr marL="0" indent="0">
              <a:buNone/>
            </a:pPr>
            <a:r>
              <a:rPr lang="en-US" altLang="zh-CN"/>
              <a:t>s1</a:t>
            </a:r>
            <a:r>
              <a:rPr lang="zh-CN" altLang="en-US"/>
              <a:t> </a:t>
            </a:r>
            <a:r>
              <a:rPr lang="en-US" altLang="zh-CN"/>
              <a:t>:=</a:t>
            </a:r>
            <a:r>
              <a:rPr lang="zh-CN" altLang="en-US"/>
              <a:t> </a:t>
            </a:r>
            <a:r>
              <a:rPr lang="en-US" altLang="zh-CN"/>
              <a:t>[]int{1,</a:t>
            </a:r>
            <a:r>
              <a:rPr lang="zh-CN" altLang="en-US"/>
              <a:t> </a:t>
            </a:r>
            <a:r>
              <a:rPr lang="en-US" altLang="zh-CN"/>
              <a:t>2,</a:t>
            </a:r>
            <a:r>
              <a:rPr lang="zh-CN" altLang="en-US"/>
              <a:t> </a:t>
            </a:r>
            <a:r>
              <a:rPr lang="en-US" altLang="zh-CN"/>
              <a:t>3,</a:t>
            </a:r>
            <a:r>
              <a:rPr lang="zh-CN" altLang="en-US"/>
              <a:t> </a:t>
            </a:r>
            <a:r>
              <a:rPr lang="en-US" altLang="zh-CN"/>
              <a:t>4,</a:t>
            </a:r>
            <a:r>
              <a:rPr lang="zh-CN" altLang="en-US"/>
              <a:t> </a:t>
            </a:r>
            <a:r>
              <a:rPr lang="en-US" altLang="zh-CN"/>
              <a:t>5} </a:t>
            </a:r>
            <a:r>
              <a:rPr lang="zh-CN" altLang="en-US"/>
              <a:t>    </a:t>
            </a:r>
            <a:endParaRPr lang="en-US" altLang="zh-CN"/>
          </a:p>
          <a:p>
            <a:pPr marL="0" indent="0">
              <a:buNone/>
            </a:pPr>
            <a:r>
              <a:rPr lang="en-US" altLang="zh-CN"/>
              <a:t>s2</a:t>
            </a:r>
            <a:r>
              <a:rPr lang="zh-CN" altLang="en-US"/>
              <a:t> </a:t>
            </a:r>
            <a:r>
              <a:rPr lang="en-US" altLang="zh-CN"/>
              <a:t>:=</a:t>
            </a:r>
            <a:r>
              <a:rPr lang="zh-CN" altLang="en-US"/>
              <a:t> </a:t>
            </a:r>
            <a:r>
              <a:rPr lang="en-US" altLang="zh-CN"/>
              <a:t>[]int{7,</a:t>
            </a:r>
            <a:r>
              <a:rPr lang="zh-CN" altLang="en-US"/>
              <a:t> </a:t>
            </a:r>
            <a:r>
              <a:rPr lang="en-US" altLang="zh-CN"/>
              <a:t>8,</a:t>
            </a:r>
            <a:r>
              <a:rPr lang="zh-CN" altLang="en-US"/>
              <a:t> </a:t>
            </a:r>
            <a:r>
              <a:rPr lang="en-US" altLang="zh-CN"/>
              <a:t>9} </a:t>
            </a:r>
            <a:r>
              <a:rPr lang="zh-CN" altLang="en-US"/>
              <a:t>    </a:t>
            </a:r>
            <a:endParaRPr lang="en-US" altLang="zh-CN"/>
          </a:p>
          <a:p>
            <a:pPr marL="0" indent="0">
              <a:buNone/>
            </a:pPr>
            <a:r>
              <a:rPr lang="en-US" altLang="zh-TW"/>
              <a:t>//</a:t>
            </a:r>
            <a:r>
              <a:rPr lang="zh-TW" altLang="en-US"/>
              <a:t>把</a:t>
            </a:r>
            <a:r>
              <a:rPr lang="en-US" altLang="zh-TW"/>
              <a:t>S1</a:t>
            </a:r>
            <a:r>
              <a:rPr lang="zh-TW" altLang="en-US"/>
              <a:t>复制到</a:t>
            </a:r>
            <a:r>
              <a:rPr lang="en-US" altLang="zh-TW"/>
              <a:t>S2</a:t>
            </a:r>
            <a:r>
              <a:rPr lang="zh-TW" altLang="en-US"/>
              <a:t>中，由于</a:t>
            </a:r>
            <a:r>
              <a:rPr lang="en-US" altLang="zh-TW"/>
              <a:t>S2</a:t>
            </a:r>
            <a:r>
              <a:rPr lang="zh-TW" altLang="en-US"/>
              <a:t>较短，会把</a:t>
            </a:r>
            <a:r>
              <a:rPr lang="en-US" altLang="zh-TW"/>
              <a:t>S1</a:t>
            </a:r>
            <a:r>
              <a:rPr lang="zh-TW" altLang="en-US"/>
              <a:t>的和</a:t>
            </a:r>
            <a:r>
              <a:rPr lang="en-US" altLang="zh-TW"/>
              <a:t>S2</a:t>
            </a:r>
            <a:r>
              <a:rPr lang="zh-TW" altLang="en-US"/>
              <a:t>相同长度的数据复制并且替换到</a:t>
            </a:r>
            <a:r>
              <a:rPr lang="en-US" altLang="zh-TW"/>
              <a:t>S2</a:t>
            </a:r>
            <a:r>
              <a:rPr lang="zh-TW" altLang="en-US"/>
              <a:t>中	</a:t>
            </a:r>
            <a:endParaRPr lang="en-US" altLang="zh-TW"/>
          </a:p>
          <a:p>
            <a:pPr marL="0" indent="0">
              <a:buNone/>
            </a:pPr>
            <a:r>
              <a:rPr lang="en-US" altLang="zh-TW"/>
              <a:t>copy(s2, s1)//</a:t>
            </a:r>
            <a:r>
              <a:rPr lang="zh-TW" altLang="en-US"/>
              <a:t>此处</a:t>
            </a:r>
            <a:r>
              <a:rPr lang="en-US" altLang="zh-TW"/>
              <a:t>S1</a:t>
            </a:r>
            <a:r>
              <a:rPr lang="zh-TW" altLang="en-US"/>
              <a:t>不变，</a:t>
            </a:r>
            <a:r>
              <a:rPr lang="en-US" altLang="zh-TW"/>
              <a:t>S2=[1,2,3]</a:t>
            </a:r>
          </a:p>
          <a:p>
            <a:pPr marL="0" indent="0">
              <a:buNone/>
            </a:pPr>
            <a:r>
              <a:rPr lang="en-US" altLang="zh-TW"/>
              <a:t>//</a:t>
            </a:r>
            <a:r>
              <a:rPr lang="zh-TW" altLang="en-US"/>
              <a:t>把</a:t>
            </a:r>
            <a:r>
              <a:rPr lang="en-US" altLang="zh-TW"/>
              <a:t>S2</a:t>
            </a:r>
            <a:r>
              <a:rPr lang="zh-TW" altLang="en-US"/>
              <a:t>复制到</a:t>
            </a:r>
            <a:r>
              <a:rPr lang="en-US" altLang="zh-TW"/>
              <a:t>S1</a:t>
            </a:r>
            <a:r>
              <a:rPr lang="zh-TW" altLang="en-US"/>
              <a:t>中，由于</a:t>
            </a:r>
            <a:r>
              <a:rPr lang="en-US" altLang="zh-TW"/>
              <a:t>S2</a:t>
            </a:r>
            <a:r>
              <a:rPr lang="zh-TW" altLang="en-US"/>
              <a:t>较短，会把</a:t>
            </a:r>
            <a:r>
              <a:rPr lang="en-US" altLang="zh-TW"/>
              <a:t>S2</a:t>
            </a:r>
            <a:r>
              <a:rPr lang="zh-TW" altLang="en-US"/>
              <a:t>全部赋值到</a:t>
            </a:r>
            <a:r>
              <a:rPr lang="en-US" altLang="zh-TW"/>
              <a:t>S1</a:t>
            </a:r>
            <a:r>
              <a:rPr lang="zh-TW" altLang="en-US"/>
              <a:t>中</a:t>
            </a:r>
            <a:endParaRPr lang="en-US" altLang="zh-TW"/>
          </a:p>
          <a:p>
            <a:pPr marL="0" indent="0">
              <a:buNone/>
            </a:pPr>
            <a:r>
              <a:rPr lang="en-US" altLang="zh-TW"/>
              <a:t>copy(s1, s2) //S2</a:t>
            </a:r>
            <a:r>
              <a:rPr lang="zh-TW" altLang="en-US"/>
              <a:t>不变，</a:t>
            </a:r>
            <a:r>
              <a:rPr lang="en-US" altLang="zh-TW"/>
              <a:t>S1=[7,8,9,4,5]	</a:t>
            </a:r>
            <a:endParaRPr kumimoji="1" lang="zh-CN" altLang="en-US"/>
          </a:p>
        </p:txBody>
      </p:sp>
    </p:spTree>
    <p:extLst>
      <p:ext uri="{BB962C8B-B14F-4D97-AF65-F5344CB8AC3E}">
        <p14:creationId xmlns:p14="http://schemas.microsoft.com/office/powerpoint/2010/main" val="40410915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t>
            </a:r>
            <a:r>
              <a:rPr kumimoji="1" lang="en-US" altLang="zh-CN"/>
              <a:t>ap</a:t>
            </a:r>
            <a:endParaRPr kumimoji="1" lang="zh-CN" altLang="en-US"/>
          </a:p>
        </p:txBody>
      </p:sp>
      <p:sp>
        <p:nvSpPr>
          <p:cNvPr id="3" name="内容占位符 2"/>
          <p:cNvSpPr>
            <a:spLocks noGrp="1"/>
          </p:cNvSpPr>
          <p:nvPr>
            <p:ph sz="quarter" idx="1"/>
          </p:nvPr>
        </p:nvSpPr>
        <p:spPr>
          <a:xfrm>
            <a:off x="539552" y="1628800"/>
            <a:ext cx="8153400" cy="4495800"/>
          </a:xfrm>
        </p:spPr>
        <p:txBody>
          <a:bodyPr/>
          <a:lstStyle/>
          <a:p>
            <a:pPr marL="0" indent="0">
              <a:buNone/>
            </a:pPr>
            <a:r>
              <a:rPr kumimoji="1" lang="en-US" altLang="zh-CN" sz="1800"/>
              <a:t>type Person struct{</a:t>
            </a:r>
          </a:p>
          <a:p>
            <a:pPr marL="0" indent="0">
              <a:buNone/>
            </a:pPr>
            <a:r>
              <a:rPr lang="en-US" altLang="zh-CN" sz="1800"/>
              <a:t>Id string</a:t>
            </a:r>
          </a:p>
          <a:p>
            <a:pPr marL="0" indent="0">
              <a:buNone/>
            </a:pPr>
            <a:r>
              <a:rPr lang="en-US" altLang="zh-CN" sz="1800"/>
              <a:t>Name string</a:t>
            </a:r>
          </a:p>
          <a:p>
            <a:pPr marL="0" indent="0">
              <a:buNone/>
            </a:pPr>
            <a:r>
              <a:rPr kumimoji="1" lang="en-US" altLang="zh-CN" sz="1800"/>
              <a:t>}</a:t>
            </a:r>
          </a:p>
          <a:p>
            <a:pPr marL="0" indent="0">
              <a:buNone/>
            </a:pPr>
            <a:r>
              <a:rPr lang="en-US" altLang="zh-CN" sz="1800"/>
              <a:t>var personDB map[string] Person//</a:t>
            </a:r>
            <a:r>
              <a:rPr lang="zh-CN" altLang="en-US" sz="1800"/>
              <a:t>变量声明</a:t>
            </a:r>
            <a:endParaRPr lang="en-US" altLang="zh-CN" sz="1800"/>
          </a:p>
          <a:p>
            <a:pPr marL="0" indent="0">
              <a:buNone/>
            </a:pPr>
            <a:r>
              <a:rPr kumimoji="1" lang="en-US" altLang="zh-CN" sz="1800"/>
              <a:t>personDB = make(map[string] person)</a:t>
            </a:r>
            <a:r>
              <a:rPr lang="en-US" altLang="zh-CN" sz="1800"/>
              <a:t>//</a:t>
            </a:r>
            <a:r>
              <a:rPr lang="zh-CN" altLang="en-US" sz="1800"/>
              <a:t>创建</a:t>
            </a:r>
            <a:endParaRPr lang="en-US" altLang="zh-CN" sz="1800"/>
          </a:p>
          <a:p>
            <a:pPr marL="0" indent="0">
              <a:buNone/>
            </a:pPr>
            <a:r>
              <a:rPr lang="en-US" altLang="zh-CN" sz="1800">
                <a:solidFill>
                  <a:srgbClr val="FF0000"/>
                </a:solidFill>
              </a:rPr>
              <a:t>personDB = make(map[string] person,10)//</a:t>
            </a:r>
            <a:r>
              <a:rPr lang="zh-CN" altLang="en-US" sz="1800">
                <a:solidFill>
                  <a:srgbClr val="FF0000"/>
                </a:solidFill>
              </a:rPr>
              <a:t>创建并且分配空间</a:t>
            </a:r>
            <a:endParaRPr kumimoji="1" lang="en-US" altLang="zh-CN" sz="1800">
              <a:solidFill>
                <a:srgbClr val="FF0000"/>
              </a:solidFill>
            </a:endParaRPr>
          </a:p>
          <a:p>
            <a:pPr marL="0" indent="0">
              <a:buNone/>
            </a:pPr>
            <a:r>
              <a:rPr lang="en-US" altLang="zh-CN" sz="1800"/>
              <a:t>personDB[“1”]=Person{“1”,”lee”}//</a:t>
            </a:r>
            <a:r>
              <a:rPr lang="zh-CN" altLang="en-US" sz="1800"/>
              <a:t>赋值</a:t>
            </a:r>
            <a:endParaRPr lang="en-US" altLang="zh-CN" sz="1800"/>
          </a:p>
          <a:p>
            <a:pPr marL="0" indent="0">
              <a:buNone/>
            </a:pPr>
            <a:r>
              <a:rPr kumimoji="1" lang="en-US" altLang="zh-CN" sz="1800">
                <a:solidFill>
                  <a:srgbClr val="FF0000"/>
                </a:solidFill>
              </a:rPr>
              <a:t>personDB1 =map[string]Person{“1”,{“1”,”lee”}}//</a:t>
            </a:r>
            <a:r>
              <a:rPr kumimoji="1" lang="zh-CN" altLang="en-US" sz="1800">
                <a:solidFill>
                  <a:srgbClr val="FF0000"/>
                </a:solidFill>
              </a:rPr>
              <a:t>创建并且赋值</a:t>
            </a:r>
            <a:endParaRPr kumimoji="1" lang="en-US" altLang="zh-CN" sz="1800">
              <a:solidFill>
                <a:srgbClr val="FF0000"/>
              </a:solidFill>
            </a:endParaRPr>
          </a:p>
          <a:p>
            <a:pPr marL="0" indent="0">
              <a:buNone/>
            </a:pPr>
            <a:r>
              <a:rPr kumimoji="1" lang="en-US" altLang="zh-CN" sz="1800" i="1">
                <a:solidFill>
                  <a:srgbClr val="3366FF"/>
                </a:solidFill>
              </a:rPr>
              <a:t>person,ok:=personDB[“1”]</a:t>
            </a:r>
            <a:r>
              <a:rPr kumimoji="1" lang="zh-CN" altLang="en-US" sz="1800" i="1">
                <a:solidFill>
                  <a:srgbClr val="3366FF"/>
                </a:solidFill>
              </a:rPr>
              <a:t> </a:t>
            </a:r>
            <a:r>
              <a:rPr kumimoji="1" lang="en-US" altLang="zh-CN" sz="1800" i="1">
                <a:solidFill>
                  <a:srgbClr val="3366FF"/>
                </a:solidFill>
              </a:rPr>
              <a:t>//</a:t>
            </a:r>
            <a:r>
              <a:rPr kumimoji="1" lang="zh-CN" altLang="en-US" sz="1800" i="1">
                <a:solidFill>
                  <a:srgbClr val="3366FF"/>
                </a:solidFill>
              </a:rPr>
              <a:t>查询 </a:t>
            </a:r>
            <a:r>
              <a:rPr kumimoji="1" lang="en-US" altLang="zh-CN" sz="1800" i="1">
                <a:solidFill>
                  <a:srgbClr val="3366FF"/>
                </a:solidFill>
              </a:rPr>
              <a:t>ok</a:t>
            </a:r>
            <a:r>
              <a:rPr lang="zh-CN" altLang="en-US" sz="1800" i="1">
                <a:solidFill>
                  <a:srgbClr val="3366FF"/>
                </a:solidFill>
              </a:rPr>
              <a:t>表示是否查到</a:t>
            </a:r>
            <a:endParaRPr kumimoji="1" lang="en-US" altLang="zh-CN" sz="1800" i="1">
              <a:solidFill>
                <a:srgbClr val="3366FF"/>
              </a:solidFill>
            </a:endParaRPr>
          </a:p>
          <a:p>
            <a:pPr marL="0" indent="0">
              <a:buNone/>
            </a:pPr>
            <a:r>
              <a:rPr lang="en-US" altLang="zh-CN" sz="1800" i="1">
                <a:solidFill>
                  <a:srgbClr val="3366FF"/>
                </a:solidFill>
              </a:rPr>
              <a:t>if ok {}else{}</a:t>
            </a:r>
          </a:p>
          <a:p>
            <a:pPr marL="0" indent="0">
              <a:buNone/>
            </a:pPr>
            <a:r>
              <a:rPr kumimoji="1" lang="en-US" altLang="zh-CN" sz="1800"/>
              <a:t>delete(personDB,”1”)</a:t>
            </a:r>
            <a:r>
              <a:rPr lang="en-US" altLang="zh-CN" sz="1800"/>
              <a:t>//</a:t>
            </a:r>
            <a:r>
              <a:rPr lang="zh-CN" altLang="en-US" sz="1800"/>
              <a:t>删除元素</a:t>
            </a:r>
            <a:endParaRPr lang="en-US" altLang="zh-CN" sz="1800"/>
          </a:p>
          <a:p>
            <a:pPr marL="0" indent="0">
              <a:buNone/>
            </a:pPr>
            <a:endParaRPr kumimoji="1" lang="zh-CN" altLang="en-US" sz="1800"/>
          </a:p>
        </p:txBody>
      </p:sp>
    </p:spTree>
    <p:extLst>
      <p:ext uri="{BB962C8B-B14F-4D97-AF65-F5344CB8AC3E}">
        <p14:creationId xmlns:p14="http://schemas.microsoft.com/office/powerpoint/2010/main" val="21526596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流程控制</a:t>
            </a:r>
          </a:p>
        </p:txBody>
      </p:sp>
      <p:sp>
        <p:nvSpPr>
          <p:cNvPr id="3" name="内容占位符 2"/>
          <p:cNvSpPr>
            <a:spLocks noGrp="1"/>
          </p:cNvSpPr>
          <p:nvPr>
            <p:ph sz="quarter" idx="1"/>
          </p:nvPr>
        </p:nvSpPr>
        <p:spPr/>
        <p:txBody>
          <a:bodyPr/>
          <a:lstStyle/>
          <a:p>
            <a:r>
              <a:rPr kumimoji="1" lang="zh-CN" altLang="en-US"/>
              <a:t>条件</a:t>
            </a:r>
            <a:r>
              <a:rPr kumimoji="1" lang="en-US" altLang="zh-CN"/>
              <a:t> if else else if </a:t>
            </a:r>
          </a:p>
          <a:p>
            <a:r>
              <a:rPr lang="en-US" altLang="en-US"/>
              <a:t>选择 switch case select</a:t>
            </a:r>
          </a:p>
          <a:p>
            <a:r>
              <a:rPr lang="zh-CN" altLang="en-US"/>
              <a:t>循环</a:t>
            </a:r>
            <a:r>
              <a:rPr lang="en-US" altLang="zh-CN"/>
              <a:t> for range</a:t>
            </a:r>
          </a:p>
          <a:p>
            <a:r>
              <a:rPr kumimoji="1" lang="zh-CN" altLang="en-US"/>
              <a:t>跳转</a:t>
            </a:r>
            <a:r>
              <a:rPr kumimoji="1" lang="en-US" altLang="zh-CN"/>
              <a:t> goto</a:t>
            </a:r>
          </a:p>
          <a:p>
            <a:endParaRPr kumimoji="1" lang="zh-CN" altLang="en-US"/>
          </a:p>
        </p:txBody>
      </p:sp>
    </p:spTree>
    <p:extLst>
      <p:ext uri="{BB962C8B-B14F-4D97-AF65-F5344CB8AC3E}">
        <p14:creationId xmlns:p14="http://schemas.microsoft.com/office/powerpoint/2010/main" val="23299621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条件</a:t>
            </a:r>
          </a:p>
        </p:txBody>
      </p:sp>
      <p:sp>
        <p:nvSpPr>
          <p:cNvPr id="3" name="内容占位符 2"/>
          <p:cNvSpPr>
            <a:spLocks noGrp="1"/>
          </p:cNvSpPr>
          <p:nvPr>
            <p:ph sz="quarter" idx="1"/>
          </p:nvPr>
        </p:nvSpPr>
        <p:spPr/>
        <p:txBody>
          <a:bodyPr/>
          <a:lstStyle/>
          <a:p>
            <a:pPr marL="0" indent="0">
              <a:buNone/>
            </a:pPr>
            <a:r>
              <a:rPr kumimoji="1" lang="en-US" altLang="zh-CN" sz="3200"/>
              <a:t>if a&lt;5{</a:t>
            </a:r>
          </a:p>
          <a:p>
            <a:pPr marL="0" indent="0">
              <a:buNone/>
            </a:pPr>
            <a:r>
              <a:rPr kumimoji="1" lang="en-US" altLang="zh-CN" sz="3200"/>
              <a:t>}else{</a:t>
            </a:r>
          </a:p>
          <a:p>
            <a:pPr marL="0" indent="0">
              <a:buNone/>
            </a:pPr>
            <a:r>
              <a:rPr kumimoji="1" lang="en-US" altLang="zh-CN" sz="3200"/>
              <a:t>}</a:t>
            </a:r>
          </a:p>
          <a:p>
            <a:r>
              <a:rPr lang="en-US" altLang="zh-CN" sz="3200"/>
              <a:t>If</a:t>
            </a:r>
            <a:r>
              <a:rPr lang="zh-CN" altLang="en-US" sz="3200"/>
              <a:t>后不使用括号</a:t>
            </a:r>
            <a:endParaRPr lang="en-US" altLang="zh-CN" sz="3200"/>
          </a:p>
          <a:p>
            <a:r>
              <a:rPr lang="en-US" altLang="zh-CN" sz="4000"/>
              <a:t>{}</a:t>
            </a:r>
            <a:r>
              <a:rPr lang="zh-CN" altLang="en-US" sz="4000"/>
              <a:t>必须要有</a:t>
            </a:r>
            <a:endParaRPr lang="en-US" altLang="zh-CN" sz="4000"/>
          </a:p>
          <a:p>
            <a:r>
              <a:rPr lang="en-US" altLang="zh-CN" sz="4000"/>
              <a:t>{</a:t>
            </a:r>
            <a:r>
              <a:rPr lang="zh-CN" altLang="en-US" sz="4000"/>
              <a:t>必须要和</a:t>
            </a:r>
            <a:r>
              <a:rPr lang="en-US" altLang="zh-CN" sz="4000"/>
              <a:t>if </a:t>
            </a:r>
            <a:r>
              <a:rPr lang="zh-CN" altLang="en-US" sz="4000"/>
              <a:t>或</a:t>
            </a:r>
            <a:r>
              <a:rPr lang="en-US" altLang="zh-CN" sz="4000"/>
              <a:t>else</a:t>
            </a:r>
            <a:r>
              <a:rPr lang="zh-CN" altLang="en-US" sz="4000"/>
              <a:t>在一行</a:t>
            </a:r>
            <a:endParaRPr lang="en-US" altLang="zh-CN" sz="4000"/>
          </a:p>
        </p:txBody>
      </p:sp>
    </p:spTree>
    <p:extLst>
      <p:ext uri="{BB962C8B-B14F-4D97-AF65-F5344CB8AC3E}">
        <p14:creationId xmlns:p14="http://schemas.microsoft.com/office/powerpoint/2010/main" val="25922203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612775" y="228600"/>
            <a:ext cx="8153400" cy="990600"/>
          </a:xfrm>
        </p:spPr>
        <p:txBody>
          <a:bodyPr/>
          <a:lstStyle/>
          <a:p>
            <a:r>
              <a:rPr kumimoji="0" lang="en-US" altLang="zh-CN">
                <a:latin typeface="Tw Cen MT" charset="0"/>
                <a:ea typeface="华文仿宋" charset="0"/>
              </a:rPr>
              <a:t>Agenda</a:t>
            </a:r>
            <a:endParaRPr kumimoji="0" lang="zh-CN" altLang="en-US">
              <a:latin typeface="Tw Cen MT" charset="0"/>
              <a:ea typeface="华文仿宋" charset="0"/>
            </a:endParaRPr>
          </a:p>
        </p:txBody>
      </p:sp>
      <p:sp>
        <p:nvSpPr>
          <p:cNvPr id="14338" name="内容占位符 2"/>
          <p:cNvSpPr>
            <a:spLocks noGrp="1"/>
          </p:cNvSpPr>
          <p:nvPr>
            <p:ph sz="quarter" idx="1"/>
          </p:nvPr>
        </p:nvSpPr>
        <p:spPr>
          <a:xfrm>
            <a:off x="612775" y="1600200"/>
            <a:ext cx="8153400" cy="4495800"/>
          </a:xfrm>
        </p:spPr>
        <p:txBody>
          <a:bodyPr/>
          <a:lstStyle/>
          <a:p>
            <a:r>
              <a:rPr kumimoji="0" lang="en-US" altLang="zh-CN" sz="4400" b="1" i="1">
                <a:solidFill>
                  <a:srgbClr val="FF6600"/>
                </a:solidFill>
                <a:latin typeface="Tw Cen MT" charset="0"/>
                <a:ea typeface="华文仿宋" charset="0"/>
              </a:rPr>
              <a:t>Go lang </a:t>
            </a:r>
            <a:r>
              <a:rPr kumimoji="0" lang="zh-CN" altLang="en-US" sz="4400" b="1" i="1">
                <a:solidFill>
                  <a:srgbClr val="FF6600"/>
                </a:solidFill>
                <a:latin typeface="Tw Cen MT" charset="0"/>
                <a:ea typeface="华文仿宋" charset="0"/>
              </a:rPr>
              <a:t>基础</a:t>
            </a:r>
            <a:endParaRPr kumimoji="0" lang="en-US" altLang="zh-CN" sz="4400" b="1" i="1">
              <a:solidFill>
                <a:srgbClr val="FF6600"/>
              </a:solidFill>
              <a:latin typeface="Tw Cen MT" charset="0"/>
              <a:ea typeface="华文仿宋" charset="0"/>
            </a:endParaRPr>
          </a:p>
          <a:p>
            <a:r>
              <a:rPr kumimoji="0" lang="en-US" altLang="zh-CN">
                <a:latin typeface="Tw Cen MT" charset="0"/>
                <a:ea typeface="华文仿宋" charset="0"/>
              </a:rPr>
              <a:t>Go</a:t>
            </a:r>
            <a:r>
              <a:rPr kumimoji="0" lang="zh-CN" altLang="en-US">
                <a:latin typeface="Tw Cen MT" charset="0"/>
                <a:ea typeface="华文仿宋" charset="0"/>
              </a:rPr>
              <a:t> </a:t>
            </a:r>
            <a:r>
              <a:rPr kumimoji="0" lang="en-US" altLang="zh-CN">
                <a:latin typeface="Tw Cen MT" charset="0"/>
                <a:ea typeface="华文仿宋" charset="0"/>
              </a:rPr>
              <a:t>Lang</a:t>
            </a:r>
            <a:r>
              <a:rPr kumimoji="0" lang="zh-CN" altLang="en-US">
                <a:latin typeface="Tw Cen MT" charset="0"/>
                <a:ea typeface="华文仿宋" charset="0"/>
              </a:rPr>
              <a:t>面向对象</a:t>
            </a:r>
            <a:endParaRPr kumimoji="0" lang="en-US" altLang="zh-CN">
              <a:latin typeface="Tw Cen MT" charset="0"/>
              <a:ea typeface="华文仿宋" charset="0"/>
            </a:endParaRPr>
          </a:p>
          <a:p>
            <a:r>
              <a:rPr kumimoji="0" lang="en-US" altLang="zh-CN">
                <a:latin typeface="Tw Cen MT" charset="0"/>
                <a:ea typeface="华文仿宋" charset="0"/>
              </a:rPr>
              <a:t>Go</a:t>
            </a:r>
            <a:r>
              <a:rPr kumimoji="0" lang="zh-CN" altLang="en-US">
                <a:latin typeface="Tw Cen MT" charset="0"/>
                <a:ea typeface="华文仿宋" charset="0"/>
              </a:rPr>
              <a:t> </a:t>
            </a:r>
            <a:r>
              <a:rPr kumimoji="0" lang="en-US" altLang="zh-CN">
                <a:latin typeface="Tw Cen MT" charset="0"/>
                <a:ea typeface="华文仿宋" charset="0"/>
              </a:rPr>
              <a:t>lang</a:t>
            </a:r>
            <a:r>
              <a:rPr kumimoji="0" lang="zh-CN" altLang="en-US">
                <a:latin typeface="Tw Cen MT" charset="0"/>
                <a:ea typeface="华文仿宋" charset="0"/>
              </a:rPr>
              <a:t> 并发模式</a:t>
            </a:r>
            <a:endParaRPr kumimoji="0" lang="en-US" altLang="zh-CN">
              <a:latin typeface="Tw Cen MT" charset="0"/>
              <a:ea typeface="华文仿宋" charset="0"/>
            </a:endParaRPr>
          </a:p>
          <a:p>
            <a:r>
              <a:rPr kumimoji="0" lang="en-US" altLang="zh-CN">
                <a:solidFill>
                  <a:srgbClr val="000000"/>
                </a:solidFill>
                <a:latin typeface="Tw Cen MT" charset="0"/>
                <a:ea typeface="华文仿宋" charset="0"/>
              </a:rPr>
              <a:t>Go</a:t>
            </a:r>
            <a:r>
              <a:rPr kumimoji="0" lang="zh-CN" altLang="en-US">
                <a:solidFill>
                  <a:srgbClr val="000000"/>
                </a:solidFill>
                <a:latin typeface="Tw Cen MT" charset="0"/>
                <a:ea typeface="华文仿宋" charset="0"/>
              </a:rPr>
              <a:t> </a:t>
            </a:r>
            <a:r>
              <a:rPr kumimoji="0" lang="en-US" altLang="zh-CN">
                <a:solidFill>
                  <a:srgbClr val="000000"/>
                </a:solidFill>
                <a:latin typeface="Tw Cen MT" charset="0"/>
                <a:ea typeface="华文仿宋" charset="0"/>
              </a:rPr>
              <a:t>lang</a:t>
            </a:r>
            <a:r>
              <a:rPr kumimoji="0" lang="zh-CN" altLang="en-US">
                <a:solidFill>
                  <a:srgbClr val="000000"/>
                </a:solidFill>
                <a:latin typeface="Tw Cen MT" charset="0"/>
                <a:ea typeface="华文仿宋" charset="0"/>
              </a:rPr>
              <a:t> </a:t>
            </a:r>
            <a:r>
              <a:rPr kumimoji="0" lang="en-US" altLang="zh-CN">
                <a:solidFill>
                  <a:srgbClr val="000000"/>
                </a:solidFill>
                <a:latin typeface="Tw Cen MT" charset="0"/>
                <a:ea typeface="华文仿宋" charset="0"/>
              </a:rPr>
              <a:t>WEB</a:t>
            </a:r>
            <a:r>
              <a:rPr kumimoji="0" lang="zh-CN" altLang="en-US">
                <a:solidFill>
                  <a:srgbClr val="000000"/>
                </a:solidFill>
                <a:latin typeface="Tw Cen MT" charset="0"/>
                <a:ea typeface="华文仿宋" charset="0"/>
              </a:rPr>
              <a:t>开发</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选择</a:t>
            </a:r>
          </a:p>
        </p:txBody>
      </p:sp>
      <p:sp>
        <p:nvSpPr>
          <p:cNvPr id="3" name="内容占位符 2"/>
          <p:cNvSpPr>
            <a:spLocks noGrp="1"/>
          </p:cNvSpPr>
          <p:nvPr>
            <p:ph sz="quarter" idx="1"/>
          </p:nvPr>
        </p:nvSpPr>
        <p:spPr>
          <a:xfrm>
            <a:off x="612648" y="1600200"/>
            <a:ext cx="6623648" cy="4495800"/>
          </a:xfrm>
        </p:spPr>
        <p:txBody>
          <a:bodyPr/>
          <a:lstStyle/>
          <a:p>
            <a:pPr marL="0" indent="0">
              <a:buNone/>
            </a:pPr>
            <a:r>
              <a:rPr kumimoji="1" lang="en-US" altLang="zh-CN" sz="2000"/>
              <a:t>switch I {</a:t>
            </a:r>
          </a:p>
          <a:p>
            <a:pPr marL="0" indent="0">
              <a:buNone/>
            </a:pPr>
            <a:r>
              <a:rPr lang="en-US" altLang="zh-CN" sz="2000"/>
              <a:t>case 0:</a:t>
            </a:r>
          </a:p>
          <a:p>
            <a:pPr marL="0" indent="0">
              <a:buNone/>
            </a:pPr>
            <a:r>
              <a:rPr kumimoji="1" lang="en-US" altLang="zh-CN" sz="2000"/>
              <a:t>Default:</a:t>
            </a:r>
          </a:p>
          <a:p>
            <a:pPr marL="0" indent="0">
              <a:buNone/>
            </a:pPr>
            <a:r>
              <a:rPr lang="en-US" altLang="zh-CN" sz="2000"/>
              <a:t>}</a:t>
            </a:r>
          </a:p>
          <a:p>
            <a:pPr marL="0" indent="0">
              <a:buNone/>
            </a:pPr>
            <a:r>
              <a:rPr lang="en-US" altLang="zh-CN" sz="2000"/>
              <a:t>k := 2</a:t>
            </a:r>
          </a:p>
          <a:p>
            <a:pPr marL="0" indent="0">
              <a:buNone/>
            </a:pPr>
            <a:r>
              <a:rPr lang="en-US" altLang="zh-CN" sz="2000" b="1"/>
              <a:t>switch</a:t>
            </a:r>
            <a:r>
              <a:rPr lang="en-US" altLang="zh-CN" sz="2000"/>
              <a:t> {</a:t>
            </a:r>
          </a:p>
          <a:p>
            <a:pPr marL="0" indent="0">
              <a:buNone/>
            </a:pPr>
            <a:r>
              <a:rPr lang="en-US" altLang="zh-CN" sz="2000" b="1"/>
              <a:t>case</a:t>
            </a:r>
            <a:r>
              <a:rPr lang="en-US" altLang="zh-CN" sz="2000"/>
              <a:t> 0 &lt; k:</a:t>
            </a:r>
          </a:p>
          <a:p>
            <a:pPr marL="0" indent="0">
              <a:buNone/>
            </a:pPr>
            <a:r>
              <a:rPr lang="en-US" altLang="zh-CN" sz="2000"/>
              <a:t>   fmt.Println("111")</a:t>
            </a:r>
          </a:p>
          <a:p>
            <a:pPr marL="0" indent="0">
              <a:buNone/>
            </a:pPr>
            <a:r>
              <a:rPr lang="en-US" altLang="zh-CN" sz="2000"/>
              <a:t>   </a:t>
            </a:r>
            <a:r>
              <a:rPr lang="en-US" altLang="zh-CN" sz="2000" b="1"/>
              <a:t>fallthrough</a:t>
            </a:r>
            <a:r>
              <a:rPr lang="en-US" altLang="zh-CN" sz="2000"/>
              <a:t>     </a:t>
            </a:r>
          </a:p>
          <a:p>
            <a:pPr marL="0" indent="0">
              <a:buNone/>
            </a:pPr>
            <a:r>
              <a:rPr lang="en-US" altLang="zh-CN" sz="2000" b="1"/>
              <a:t>case</a:t>
            </a:r>
            <a:r>
              <a:rPr lang="en-US" altLang="zh-CN" sz="2000"/>
              <a:t> k &lt; 10:</a:t>
            </a:r>
          </a:p>
          <a:p>
            <a:pPr marL="0" indent="0">
              <a:buNone/>
            </a:pPr>
            <a:r>
              <a:rPr lang="en-US" altLang="zh-CN" sz="2000"/>
              <a:t> fmt.Println("222") </a:t>
            </a:r>
            <a:br>
              <a:rPr lang="en-US" altLang="zh-CN" sz="2000"/>
            </a:br>
            <a:r>
              <a:rPr lang="en-US" altLang="zh-CN" sz="2000"/>
              <a:t>} </a:t>
            </a:r>
            <a:br>
              <a:rPr lang="en-US" altLang="zh-CN" sz="2000"/>
            </a:br>
            <a:endParaRPr lang="en-US" altLang="zh-CN" sz="2000"/>
          </a:p>
        </p:txBody>
      </p:sp>
      <p:sp>
        <p:nvSpPr>
          <p:cNvPr id="4" name="文本框 3"/>
          <p:cNvSpPr txBox="1"/>
          <p:nvPr/>
        </p:nvSpPr>
        <p:spPr>
          <a:xfrm>
            <a:off x="3131840" y="1700808"/>
            <a:ext cx="6161963" cy="2585323"/>
          </a:xfrm>
          <a:prstGeom prst="rect">
            <a:avLst/>
          </a:prstGeom>
          <a:noFill/>
        </p:spPr>
        <p:txBody>
          <a:bodyPr wrap="none" rtlCol="0">
            <a:spAutoFit/>
          </a:bodyPr>
          <a:lstStyle/>
          <a:p>
            <a:r>
              <a:rPr kumimoji="1" lang="en-US" altLang="zh-CN"/>
              <a:t>{</a:t>
            </a:r>
            <a:r>
              <a:rPr kumimoji="1" lang="zh-CN" altLang="en-US"/>
              <a:t>必须和</a:t>
            </a:r>
            <a:r>
              <a:rPr kumimoji="1" lang="en-US" altLang="zh-CN"/>
              <a:t>switch</a:t>
            </a:r>
            <a:r>
              <a:rPr kumimoji="1" lang="zh-CN" altLang="en-US"/>
              <a:t>一行</a:t>
            </a:r>
            <a:endParaRPr kumimoji="1" lang="en-US" altLang="zh-CN"/>
          </a:p>
          <a:p>
            <a:r>
              <a:rPr kumimoji="1" lang="zh-CN" altLang="en-US"/>
              <a:t>条件表达式不限为常量或整数</a:t>
            </a:r>
            <a:endParaRPr kumimoji="1" lang="en-US" altLang="zh-CN"/>
          </a:p>
          <a:p>
            <a:r>
              <a:rPr kumimoji="1" lang="zh-CN" altLang="en-US"/>
              <a:t>单个</a:t>
            </a:r>
            <a:r>
              <a:rPr kumimoji="1" lang="en-US" altLang="zh-CN"/>
              <a:t>case</a:t>
            </a:r>
            <a:r>
              <a:rPr kumimoji="1" lang="zh-CN" altLang="en-US"/>
              <a:t>中可以出现多个结果选项</a:t>
            </a:r>
            <a:endParaRPr kumimoji="1" lang="en-US" altLang="zh-CN"/>
          </a:p>
          <a:p>
            <a:r>
              <a:rPr kumimoji="1" lang="zh-CN" altLang="en-US"/>
              <a:t>不需要</a:t>
            </a:r>
            <a:r>
              <a:rPr kumimoji="1" lang="en-US" altLang="zh-CN"/>
              <a:t>break</a:t>
            </a:r>
            <a:r>
              <a:rPr kumimoji="1" lang="zh-CN" altLang="en-US"/>
              <a:t>来退出</a:t>
            </a:r>
            <a:r>
              <a:rPr kumimoji="1" lang="en-US" altLang="zh-CN"/>
              <a:t>case</a:t>
            </a:r>
          </a:p>
          <a:p>
            <a:r>
              <a:rPr kumimoji="1" lang="zh-CN" altLang="en-US">
                <a:solidFill>
                  <a:srgbClr val="FF0000"/>
                </a:solidFill>
              </a:rPr>
              <a:t>只有在</a:t>
            </a:r>
            <a:r>
              <a:rPr kumimoji="1" lang="en-US" altLang="zh-CN">
                <a:solidFill>
                  <a:srgbClr val="FF0000"/>
                </a:solidFill>
              </a:rPr>
              <a:t>case</a:t>
            </a:r>
            <a:r>
              <a:rPr kumimoji="1" lang="zh-CN" altLang="en-US">
                <a:solidFill>
                  <a:srgbClr val="FF0000"/>
                </a:solidFill>
              </a:rPr>
              <a:t>中添加</a:t>
            </a:r>
            <a:r>
              <a:rPr kumimoji="1" lang="en-US" altLang="zh-CN">
                <a:solidFill>
                  <a:srgbClr val="FF0000"/>
                </a:solidFill>
              </a:rPr>
              <a:t>fallthrough</a:t>
            </a:r>
            <a:r>
              <a:rPr kumimoji="1" lang="zh-CN" altLang="en-US">
                <a:solidFill>
                  <a:srgbClr val="FF0000"/>
                </a:solidFill>
              </a:rPr>
              <a:t>，才会继续执行下一个</a:t>
            </a:r>
            <a:r>
              <a:rPr kumimoji="1" lang="en-US" altLang="zh-CN">
                <a:solidFill>
                  <a:srgbClr val="FF0000"/>
                </a:solidFill>
              </a:rPr>
              <a:t>case</a:t>
            </a:r>
            <a:r>
              <a:rPr kumimoji="1" lang="zh-CN" altLang="en-US">
                <a:solidFill>
                  <a:srgbClr val="FF0000"/>
                </a:solidFill>
              </a:rPr>
              <a:t>，</a:t>
            </a:r>
            <a:endParaRPr kumimoji="1" lang="en-US" altLang="zh-CN">
              <a:solidFill>
                <a:srgbClr val="FF0000"/>
              </a:solidFill>
            </a:endParaRPr>
          </a:p>
          <a:p>
            <a:r>
              <a:rPr kumimoji="1" lang="zh-CN" altLang="en-US">
                <a:solidFill>
                  <a:srgbClr val="FF0000"/>
                </a:solidFill>
              </a:rPr>
              <a:t>并且下一个</a:t>
            </a:r>
            <a:r>
              <a:rPr kumimoji="1" lang="en-US" altLang="zh-CN">
                <a:solidFill>
                  <a:srgbClr val="FF0000"/>
                </a:solidFill>
              </a:rPr>
              <a:t>case</a:t>
            </a:r>
            <a:r>
              <a:rPr kumimoji="1" lang="zh-CN" altLang="en-US">
                <a:solidFill>
                  <a:srgbClr val="FF0000"/>
                </a:solidFill>
              </a:rPr>
              <a:t>不经过判断，直接执行</a:t>
            </a:r>
            <a:endParaRPr kumimoji="1" lang="en-US" altLang="zh-CN">
              <a:solidFill>
                <a:srgbClr val="FF0000"/>
              </a:solidFill>
            </a:endParaRPr>
          </a:p>
          <a:p>
            <a:r>
              <a:rPr kumimoji="1" lang="zh-CN" altLang="en-US"/>
              <a:t>可以不设定</a:t>
            </a:r>
            <a:r>
              <a:rPr kumimoji="1" lang="en-US" altLang="zh-CN"/>
              <a:t>switch</a:t>
            </a:r>
            <a:r>
              <a:rPr kumimoji="1" lang="zh-CN" altLang="en-US"/>
              <a:t>之后的条件表达式，此时，和多个</a:t>
            </a:r>
            <a:endParaRPr kumimoji="1" lang="en-US" altLang="zh-CN"/>
          </a:p>
          <a:p>
            <a:r>
              <a:rPr kumimoji="1" lang="en-US" altLang="zh-CN"/>
              <a:t>if else</a:t>
            </a:r>
            <a:r>
              <a:rPr kumimoji="1" lang="zh-CN" altLang="en-US"/>
              <a:t>相同</a:t>
            </a:r>
            <a:endParaRPr kumimoji="1" lang="en-US" altLang="zh-CN"/>
          </a:p>
          <a:p>
            <a:endParaRPr kumimoji="1" lang="zh-CN" altLang="en-US"/>
          </a:p>
        </p:txBody>
      </p:sp>
    </p:spTree>
    <p:extLst>
      <p:ext uri="{BB962C8B-B14F-4D97-AF65-F5344CB8AC3E}">
        <p14:creationId xmlns:p14="http://schemas.microsoft.com/office/powerpoint/2010/main" val="25640170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a:t>
            </a:r>
          </a:p>
        </p:txBody>
      </p:sp>
      <p:sp>
        <p:nvSpPr>
          <p:cNvPr id="3" name="内容占位符 2"/>
          <p:cNvSpPr>
            <a:spLocks noGrp="1"/>
          </p:cNvSpPr>
          <p:nvPr>
            <p:ph sz="quarter" idx="1"/>
          </p:nvPr>
        </p:nvSpPr>
        <p:spPr/>
        <p:txBody>
          <a:bodyPr/>
          <a:lstStyle/>
          <a:p>
            <a:pPr marL="0" indent="0">
              <a:buNone/>
            </a:pPr>
            <a:r>
              <a:rPr kumimoji="1" lang="en-US" altLang="zh-CN"/>
              <a:t>for</a:t>
            </a:r>
          </a:p>
          <a:p>
            <a:pPr marL="0" indent="0">
              <a:buNone/>
            </a:pPr>
            <a:r>
              <a:rPr kumimoji="1" lang="en-US" altLang="zh-CN"/>
              <a:t>for i:=0;i&lt;10;i++{}</a:t>
            </a:r>
          </a:p>
          <a:p>
            <a:pPr marL="0" indent="0">
              <a:buNone/>
            </a:pPr>
            <a:r>
              <a:rPr lang="en-US" altLang="zh-CN"/>
              <a:t>for{</a:t>
            </a:r>
          </a:p>
          <a:p>
            <a:pPr marL="0" indent="0">
              <a:buNone/>
            </a:pPr>
            <a:r>
              <a:rPr lang="en-US" altLang="zh-CN"/>
              <a:t>  if XXX {break}</a:t>
            </a:r>
          </a:p>
          <a:p>
            <a:pPr marL="0" indent="0">
              <a:buNone/>
            </a:pPr>
            <a:r>
              <a:rPr lang="en-US" altLang="zh-CN"/>
              <a:t>}</a:t>
            </a:r>
            <a:endParaRPr kumimoji="1" lang="zh-CN" altLang="en-US"/>
          </a:p>
        </p:txBody>
      </p:sp>
    </p:spTree>
    <p:extLst>
      <p:ext uri="{BB962C8B-B14F-4D97-AF65-F5344CB8AC3E}">
        <p14:creationId xmlns:p14="http://schemas.microsoft.com/office/powerpoint/2010/main" val="83076219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跳转</a:t>
            </a:r>
          </a:p>
        </p:txBody>
      </p:sp>
      <p:sp>
        <p:nvSpPr>
          <p:cNvPr id="3" name="内容占位符 2"/>
          <p:cNvSpPr>
            <a:spLocks noGrp="1"/>
          </p:cNvSpPr>
          <p:nvPr>
            <p:ph sz="quarter" idx="1"/>
          </p:nvPr>
        </p:nvSpPr>
        <p:spPr/>
        <p:txBody>
          <a:bodyPr/>
          <a:lstStyle/>
          <a:p>
            <a:pPr marL="0" indent="0">
              <a:buNone/>
            </a:pPr>
            <a:r>
              <a:rPr kumimoji="1" lang="en-US" altLang="zh-CN" sz="2400"/>
              <a:t>func aa(){</a:t>
            </a:r>
          </a:p>
          <a:p>
            <a:pPr marL="0" indent="0">
              <a:buNone/>
            </a:pPr>
            <a:r>
              <a:rPr lang="en-US" altLang="zh-CN" sz="2400"/>
              <a:t>  i:=0</a:t>
            </a:r>
          </a:p>
          <a:p>
            <a:pPr marL="0" indent="0">
              <a:buNone/>
            </a:pPr>
            <a:r>
              <a:rPr lang="en-US" altLang="zh-CN" sz="2400"/>
              <a:t>  HERE:</a:t>
            </a:r>
          </a:p>
          <a:p>
            <a:pPr marL="0" indent="0">
              <a:buNone/>
            </a:pPr>
            <a:r>
              <a:rPr lang="en-US" altLang="zh-CN" sz="2400"/>
              <a:t>  fmt.Println()</a:t>
            </a:r>
          </a:p>
          <a:p>
            <a:pPr marL="0" indent="0">
              <a:buNone/>
            </a:pPr>
            <a:r>
              <a:rPr lang="en-US" altLang="zh-CN" sz="2400"/>
              <a:t>  i++</a:t>
            </a:r>
          </a:p>
          <a:p>
            <a:pPr marL="0" indent="0">
              <a:buNone/>
            </a:pPr>
            <a:r>
              <a:rPr lang="en-US" altLang="zh-CN" sz="2400"/>
              <a:t>  if i&lt;10{</a:t>
            </a:r>
          </a:p>
          <a:p>
            <a:pPr marL="0" indent="0">
              <a:buNone/>
            </a:pPr>
            <a:r>
              <a:rPr lang="en-US" altLang="zh-CN" sz="2400"/>
              <a:t>    goto HERE</a:t>
            </a:r>
          </a:p>
          <a:p>
            <a:pPr marL="0" indent="0">
              <a:buNone/>
            </a:pPr>
            <a:r>
              <a:rPr lang="en-US" altLang="zh-CN" sz="2400"/>
              <a:t>  }</a:t>
            </a:r>
          </a:p>
          <a:p>
            <a:pPr marL="0" indent="0">
              <a:buNone/>
            </a:pPr>
            <a:r>
              <a:rPr kumimoji="1" lang="en-US" altLang="zh-CN" sz="2400"/>
              <a:t>}</a:t>
            </a:r>
            <a:endParaRPr kumimoji="1" lang="zh-CN" altLang="en-US" sz="2400"/>
          </a:p>
        </p:txBody>
      </p:sp>
    </p:spTree>
    <p:extLst>
      <p:ext uri="{BB962C8B-B14F-4D97-AF65-F5344CB8AC3E}">
        <p14:creationId xmlns:p14="http://schemas.microsoft.com/office/powerpoint/2010/main" val="34391819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a:t>
            </a:r>
          </a:p>
        </p:txBody>
      </p:sp>
      <p:sp>
        <p:nvSpPr>
          <p:cNvPr id="3" name="内容占位符 2"/>
          <p:cNvSpPr>
            <a:spLocks noGrp="1"/>
          </p:cNvSpPr>
          <p:nvPr>
            <p:ph sz="quarter" idx="1"/>
          </p:nvPr>
        </p:nvSpPr>
        <p:spPr/>
        <p:txBody>
          <a:bodyPr/>
          <a:lstStyle/>
          <a:p>
            <a:r>
              <a:rPr kumimoji="1" lang="zh-CN" altLang="en-US"/>
              <a:t>函数定义</a:t>
            </a:r>
            <a:endParaRPr kumimoji="1" lang="en-US" altLang="zh-CN"/>
          </a:p>
          <a:p>
            <a:pPr marL="320675" lvl="1" indent="0">
              <a:buNone/>
            </a:pPr>
            <a:r>
              <a:rPr lang="en-US" altLang="zh-CN"/>
              <a:t>f</a:t>
            </a:r>
            <a:r>
              <a:rPr kumimoji="1" lang="en-US" altLang="zh-CN"/>
              <a:t>unc </a:t>
            </a:r>
            <a:r>
              <a:rPr lang="en-US" altLang="zh-CN"/>
              <a:t>(</a:t>
            </a:r>
            <a:r>
              <a:rPr lang="zh-CN" altLang="en-US"/>
              <a:t>接收者</a:t>
            </a:r>
            <a:r>
              <a:rPr lang="en-US" altLang="zh-CN"/>
              <a:t>—</a:t>
            </a:r>
            <a:r>
              <a:rPr lang="zh-CN" altLang="en-US"/>
              <a:t>类</a:t>
            </a:r>
            <a:r>
              <a:rPr lang="en-US" altLang="zh-CN"/>
              <a:t>/</a:t>
            </a:r>
            <a:r>
              <a:rPr lang="zh-CN" altLang="en-US"/>
              <a:t>接口</a:t>
            </a:r>
            <a:r>
              <a:rPr lang="en-US" altLang="zh-CN"/>
              <a:t>)</a:t>
            </a:r>
            <a:r>
              <a:rPr kumimoji="1" lang="zh-CN" altLang="en-US"/>
              <a:t>函数名</a:t>
            </a:r>
            <a:r>
              <a:rPr kumimoji="1" lang="en-US" altLang="zh-CN"/>
              <a:t> (</a:t>
            </a:r>
            <a:r>
              <a:rPr kumimoji="1" lang="zh-CN" altLang="en-US"/>
              <a:t>参数</a:t>
            </a:r>
            <a:r>
              <a:rPr kumimoji="1" lang="en-US" altLang="zh-CN"/>
              <a:t>) </a:t>
            </a:r>
            <a:r>
              <a:rPr kumimoji="1" lang="zh-CN" altLang="en-US"/>
              <a:t>返回值</a:t>
            </a:r>
            <a:r>
              <a:rPr lang="en-US" altLang="zh-CN"/>
              <a:t>{</a:t>
            </a:r>
          </a:p>
          <a:p>
            <a:pPr marL="320675" lvl="1" indent="0">
              <a:buNone/>
            </a:pPr>
            <a:r>
              <a:rPr lang="en-US" altLang="zh-CN"/>
              <a:t>	</a:t>
            </a:r>
            <a:r>
              <a:rPr lang="zh-CN" altLang="en-US"/>
              <a:t>函数体</a:t>
            </a:r>
            <a:endParaRPr lang="en-US" altLang="zh-CN"/>
          </a:p>
          <a:p>
            <a:pPr marL="320675" lvl="1" indent="0">
              <a:buNone/>
            </a:pPr>
            <a:r>
              <a:rPr lang="en-US" altLang="zh-CN"/>
              <a:t>	</a:t>
            </a:r>
            <a:r>
              <a:rPr lang="zh-CN" altLang="en-US"/>
              <a:t>返回值</a:t>
            </a:r>
            <a:endParaRPr lang="en-US" altLang="zh-CN"/>
          </a:p>
          <a:p>
            <a:pPr marL="320675" lvl="1" indent="0">
              <a:buNone/>
            </a:pPr>
            <a:r>
              <a:rPr lang="en-US" altLang="zh-CN"/>
              <a:t>}</a:t>
            </a:r>
          </a:p>
          <a:p>
            <a:r>
              <a:rPr kumimoji="1" lang="zh-CN" altLang="en-US"/>
              <a:t>不定参数</a:t>
            </a:r>
            <a:endParaRPr kumimoji="1" lang="en-US" altLang="zh-CN"/>
          </a:p>
          <a:p>
            <a:pPr marL="0" indent="0">
              <a:buNone/>
            </a:pPr>
            <a:r>
              <a:rPr kumimoji="1" lang="en-US" altLang="zh-CN"/>
              <a:t>func foo(args …int){}  foo(1,2,3) foo(</a:t>
            </a:r>
            <a:r>
              <a:rPr lang="en-US" altLang="zh-CN"/>
              <a:t>[]int{1,2,3}…</a:t>
            </a:r>
            <a:r>
              <a:rPr kumimoji="1" lang="en-US" altLang="zh-CN"/>
              <a:t>)</a:t>
            </a:r>
          </a:p>
          <a:p>
            <a:pPr marL="0" indent="0">
              <a:buNone/>
            </a:pPr>
            <a:r>
              <a:rPr lang="en-US" altLang="zh-CN"/>
              <a:t>func foo1(args []int){}  foo1([]int{1,2,3})</a:t>
            </a:r>
            <a:endParaRPr kumimoji="1" lang="zh-CN" altLang="en-US"/>
          </a:p>
        </p:txBody>
      </p:sp>
    </p:spTree>
    <p:extLst>
      <p:ext uri="{BB962C8B-B14F-4D97-AF65-F5344CB8AC3E}">
        <p14:creationId xmlns:p14="http://schemas.microsoft.com/office/powerpoint/2010/main" val="24014013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a:t>
            </a:r>
          </a:p>
        </p:txBody>
      </p:sp>
      <p:sp>
        <p:nvSpPr>
          <p:cNvPr id="3" name="内容占位符 2"/>
          <p:cNvSpPr>
            <a:spLocks noGrp="1"/>
          </p:cNvSpPr>
          <p:nvPr>
            <p:ph sz="quarter" idx="1"/>
          </p:nvPr>
        </p:nvSpPr>
        <p:spPr>
          <a:xfrm>
            <a:off x="612648" y="1628800"/>
            <a:ext cx="8207824" cy="4495800"/>
          </a:xfrm>
        </p:spPr>
        <p:txBody>
          <a:bodyPr/>
          <a:lstStyle/>
          <a:p>
            <a:r>
              <a:rPr lang="zh-CN" altLang="en-US" sz="1800"/>
              <a:t>任意类型</a:t>
            </a:r>
            <a:endParaRPr lang="en-US" altLang="zh-CN" sz="1800"/>
          </a:p>
          <a:p>
            <a:pPr marL="0" indent="0">
              <a:buNone/>
            </a:pPr>
            <a:r>
              <a:rPr kumimoji="1" lang="en-US" altLang="zh-CN" sz="1800"/>
              <a:t>func foo(format string,args …</a:t>
            </a:r>
            <a:r>
              <a:rPr kumimoji="1" lang="en-US" altLang="zh-CN" sz="1800">
                <a:solidFill>
                  <a:srgbClr val="FF0000"/>
                </a:solidFill>
              </a:rPr>
              <a:t>interface{}</a:t>
            </a:r>
            <a:r>
              <a:rPr kumimoji="1" lang="en-US" altLang="zh-CN" sz="1800"/>
              <a:t>){}</a:t>
            </a:r>
          </a:p>
          <a:p>
            <a:r>
              <a:rPr lang="zh-CN" altLang="en-US" sz="1800"/>
              <a:t>多返回值</a:t>
            </a:r>
            <a:endParaRPr lang="en-US" altLang="zh-CN" sz="1800"/>
          </a:p>
          <a:p>
            <a:pPr marL="0" indent="0">
              <a:buNone/>
            </a:pPr>
            <a:r>
              <a:rPr lang="en-US" altLang="zh-CN" sz="1800">
                <a:solidFill>
                  <a:srgbClr val="FF0000"/>
                </a:solidFill>
              </a:rPr>
              <a:t>func (file *File) Read(b []byte)(n int,err error){}</a:t>
            </a:r>
          </a:p>
          <a:p>
            <a:pPr marL="0" indent="0">
              <a:buNone/>
            </a:pPr>
            <a:r>
              <a:rPr lang="en-US" altLang="zh-CN" sz="1800">
                <a:solidFill>
                  <a:srgbClr val="FF0000"/>
                </a:solidFill>
              </a:rPr>
              <a:t>_,err:=read(buf) </a:t>
            </a:r>
          </a:p>
          <a:p>
            <a:r>
              <a:rPr lang="en-US" altLang="en-US" sz="1800"/>
              <a:t>匿名函数和闭包</a:t>
            </a:r>
          </a:p>
          <a:p>
            <a:pPr marL="0" indent="0">
              <a:buNone/>
            </a:pPr>
            <a:r>
              <a:rPr lang="en-US" altLang="zh-CN" sz="1800"/>
              <a:t>add:=func(x,y int)int{return x+y}</a:t>
            </a:r>
          </a:p>
          <a:p>
            <a:pPr marL="0" indent="0">
              <a:buNone/>
            </a:pPr>
            <a:r>
              <a:rPr lang="es-ES_tradnl" altLang="zh-CN" sz="2000"/>
              <a:t>x := </a:t>
            </a:r>
            <a:r>
              <a:rPr lang="es-ES_tradnl" altLang="zh-CN" sz="2000" b="1"/>
              <a:t>func</a:t>
            </a:r>
            <a:r>
              <a:rPr lang="es-ES_tradnl" altLang="zh-CN" sz="2000"/>
              <a:t>(x, y int) int {</a:t>
            </a:r>
          </a:p>
          <a:p>
            <a:pPr marL="0" indent="0">
              <a:buNone/>
            </a:pPr>
            <a:r>
              <a:rPr lang="es-ES_tradnl" altLang="zh-CN" sz="2000"/>
              <a:t>         </a:t>
            </a:r>
            <a:r>
              <a:rPr lang="es-ES_tradnl" altLang="zh-CN" sz="2000" b="1"/>
              <a:t>return</a:t>
            </a:r>
            <a:r>
              <a:rPr lang="es-ES_tradnl" altLang="zh-CN" sz="2000"/>
              <a:t> x + y</a:t>
            </a:r>
          </a:p>
          <a:p>
            <a:pPr marL="0" indent="0">
              <a:buNone/>
            </a:pPr>
            <a:r>
              <a:rPr lang="es-ES_tradnl" altLang="zh-CN" sz="2000"/>
              <a:t>}(2, 3)</a:t>
            </a:r>
          </a:p>
          <a:p>
            <a:pPr marL="0" indent="0">
              <a:buNone/>
            </a:pPr>
            <a:r>
              <a:rPr lang="es-ES_tradnl" altLang="zh-CN" sz="2000"/>
              <a:t> fmt.Println("2+3=", x)</a:t>
            </a:r>
            <a:endParaRPr lang="en-US" altLang="zh-CN" sz="2000"/>
          </a:p>
        </p:txBody>
      </p:sp>
      <p:sp>
        <p:nvSpPr>
          <p:cNvPr id="5" name="文本框 4"/>
          <p:cNvSpPr txBox="1"/>
          <p:nvPr/>
        </p:nvSpPr>
        <p:spPr>
          <a:xfrm>
            <a:off x="4496698" y="4221088"/>
            <a:ext cx="2595582" cy="1508105"/>
          </a:xfrm>
          <a:prstGeom prst="rect">
            <a:avLst/>
          </a:prstGeom>
          <a:solidFill>
            <a:schemeClr val="accent6">
              <a:lumMod val="20000"/>
              <a:lumOff val="80000"/>
            </a:schemeClr>
          </a:solidFill>
          <a:ln>
            <a:solidFill>
              <a:schemeClr val="tx1"/>
            </a:solidFill>
          </a:ln>
        </p:spPr>
        <p:txBody>
          <a:bodyPr wrap="none" rtlCol="0">
            <a:spAutoFit/>
          </a:bodyPr>
          <a:lstStyle/>
          <a:p>
            <a:pPr marL="0" indent="0">
              <a:buNone/>
            </a:pPr>
            <a:r>
              <a:rPr lang="es-ES_tradnl" altLang="zh-CN"/>
              <a:t>add:=</a:t>
            </a:r>
            <a:r>
              <a:rPr lang="es-ES_tradnl" altLang="zh-CN" b="1"/>
              <a:t>func</a:t>
            </a:r>
            <a:r>
              <a:rPr lang="es-ES_tradnl" altLang="zh-CN"/>
              <a:t>(x, y int) int {</a:t>
            </a:r>
          </a:p>
          <a:p>
            <a:pPr marL="0" indent="0">
              <a:buNone/>
            </a:pPr>
            <a:r>
              <a:rPr lang="es-ES_tradnl" altLang="zh-CN"/>
              <a:t>         </a:t>
            </a:r>
            <a:r>
              <a:rPr lang="es-ES_tradnl" altLang="zh-CN" b="1"/>
              <a:t>return</a:t>
            </a:r>
            <a:r>
              <a:rPr lang="es-ES_tradnl" altLang="zh-CN"/>
              <a:t> x + y</a:t>
            </a:r>
          </a:p>
          <a:p>
            <a:pPr marL="0" indent="0">
              <a:buNone/>
            </a:pPr>
            <a:r>
              <a:rPr lang="es-ES_tradnl" altLang="zh-CN"/>
              <a:t>}</a:t>
            </a:r>
          </a:p>
          <a:p>
            <a:pPr marL="0" indent="0">
              <a:buNone/>
            </a:pPr>
            <a:r>
              <a:rPr kumimoji="1" lang="es-ES_tradnl" altLang="zh-CN"/>
              <a:t>x:= add(2,3)</a:t>
            </a:r>
          </a:p>
          <a:p>
            <a:pPr marL="0" indent="0">
              <a:buNone/>
            </a:pPr>
            <a:r>
              <a:rPr lang="es-ES_tradnl" altLang="zh-CN"/>
              <a:t>fmt.Println("2+3=", x)</a:t>
            </a:r>
            <a:endParaRPr kumimoji="1" lang="zh-CN" altLang="en-US"/>
          </a:p>
        </p:txBody>
      </p:sp>
    </p:spTree>
    <p:extLst>
      <p:ext uri="{BB962C8B-B14F-4D97-AF65-F5344CB8AC3E}">
        <p14:creationId xmlns:p14="http://schemas.microsoft.com/office/powerpoint/2010/main" val="2460313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a:t>
            </a:r>
            <a:r>
              <a:rPr lang="en-US" altLang="zh-CN"/>
              <a:t>—</a:t>
            </a:r>
            <a:r>
              <a:rPr lang="zh-CN" altLang="en-US"/>
              <a:t>闭包</a:t>
            </a:r>
            <a:endParaRPr kumimoji="1" lang="zh-CN" altLang="en-US"/>
          </a:p>
        </p:txBody>
      </p:sp>
      <p:sp>
        <p:nvSpPr>
          <p:cNvPr id="3" name="内容占位符 2"/>
          <p:cNvSpPr>
            <a:spLocks noGrp="1"/>
          </p:cNvSpPr>
          <p:nvPr>
            <p:ph sz="quarter" idx="1"/>
          </p:nvPr>
        </p:nvSpPr>
        <p:spPr>
          <a:xfrm>
            <a:off x="612648" y="1600200"/>
            <a:ext cx="3527304" cy="4495800"/>
          </a:xfrm>
        </p:spPr>
        <p:txBody>
          <a:bodyPr/>
          <a:lstStyle/>
          <a:p>
            <a:pPr marL="0" indent="0">
              <a:buNone/>
            </a:pPr>
            <a:r>
              <a:rPr kumimoji="1" lang="en-US" altLang="zh-CN" sz="1800"/>
              <a:t>func main(){</a:t>
            </a:r>
          </a:p>
          <a:p>
            <a:pPr marL="0" indent="0">
              <a:buNone/>
            </a:pPr>
            <a:r>
              <a:rPr lang="ro-RO" altLang="zh-CN" sz="1800"/>
              <a:t>j := 5 </a:t>
            </a:r>
            <a:br>
              <a:rPr lang="ro-RO" altLang="zh-CN" sz="1800"/>
            </a:br>
            <a:r>
              <a:rPr lang="ro-RO" altLang="zh-CN" sz="1800"/>
              <a:t>    a := </a:t>
            </a:r>
            <a:r>
              <a:rPr lang="ro-RO" altLang="zh-CN" sz="1800" b="1"/>
              <a:t>func</a:t>
            </a:r>
            <a:r>
              <a:rPr lang="ro-RO" altLang="zh-CN" sz="1800"/>
              <a:t>()</a:t>
            </a:r>
            <a:r>
              <a:rPr lang="ro-RO" altLang="zh-CN" sz="1800">
                <a:solidFill>
                  <a:srgbClr val="FF0000"/>
                </a:solidFill>
              </a:rPr>
              <a:t> </a:t>
            </a:r>
            <a:r>
              <a:rPr lang="ro-RO" altLang="zh-CN" sz="1800" b="1">
                <a:solidFill>
                  <a:srgbClr val="FF0000"/>
                </a:solidFill>
              </a:rPr>
              <a:t>func</a:t>
            </a:r>
            <a:r>
              <a:rPr lang="ro-RO" altLang="zh-CN" sz="1800">
                <a:solidFill>
                  <a:srgbClr val="FF0000"/>
                </a:solidFill>
              </a:rPr>
              <a:t>() {</a:t>
            </a:r>
          </a:p>
          <a:p>
            <a:pPr marL="0" indent="0">
              <a:buNone/>
            </a:pPr>
            <a:r>
              <a:rPr lang="ro-RO" altLang="zh-CN" sz="1800">
                <a:solidFill>
                  <a:srgbClr val="FF0000"/>
                </a:solidFill>
              </a:rPr>
              <a:t>         ii := 10</a:t>
            </a:r>
          </a:p>
          <a:p>
            <a:pPr marL="0" indent="0">
              <a:buNone/>
            </a:pPr>
            <a:r>
              <a:rPr lang="ro-RO" altLang="zh-CN" sz="1800">
                <a:solidFill>
                  <a:srgbClr val="FF0000"/>
                </a:solidFill>
              </a:rPr>
              <a:t>         </a:t>
            </a:r>
            <a:r>
              <a:rPr lang="ro-RO" altLang="zh-CN" sz="1800" b="1">
                <a:solidFill>
                  <a:srgbClr val="FF0000"/>
                </a:solidFill>
              </a:rPr>
              <a:t>return</a:t>
            </a:r>
            <a:r>
              <a:rPr lang="ro-RO" altLang="zh-CN" sz="1800">
                <a:solidFill>
                  <a:srgbClr val="FF0000"/>
                </a:solidFill>
              </a:rPr>
              <a:t> </a:t>
            </a:r>
            <a:r>
              <a:rPr lang="ro-RO" altLang="zh-CN" sz="1800" b="1">
                <a:solidFill>
                  <a:srgbClr val="FF0000"/>
                </a:solidFill>
              </a:rPr>
              <a:t>func</a:t>
            </a:r>
            <a:r>
              <a:rPr lang="ro-RO" altLang="zh-CN" sz="1800">
                <a:solidFill>
                  <a:srgbClr val="FF0000"/>
                </a:solidFill>
              </a:rPr>
              <a:t>() {</a:t>
            </a:r>
          </a:p>
          <a:p>
            <a:pPr marL="0" indent="0">
              <a:buNone/>
            </a:pPr>
            <a:r>
              <a:rPr lang="ro-RO" altLang="zh-CN" sz="1800">
                <a:solidFill>
                  <a:srgbClr val="FF0000"/>
                </a:solidFill>
              </a:rPr>
              <a:t>             fmt.Println("i,j =", ii, j)</a:t>
            </a:r>
          </a:p>
          <a:p>
            <a:pPr marL="0" indent="0">
              <a:buNone/>
            </a:pPr>
            <a:r>
              <a:rPr lang="ro-RO" altLang="zh-CN" sz="1800">
                <a:solidFill>
                  <a:srgbClr val="FF0000"/>
                </a:solidFill>
              </a:rPr>
              <a:t>             fmt.Println()</a:t>
            </a:r>
          </a:p>
          <a:p>
            <a:pPr marL="0" indent="0">
              <a:buNone/>
            </a:pPr>
            <a:r>
              <a:rPr lang="ro-RO" altLang="zh-CN" sz="1800">
                <a:solidFill>
                  <a:srgbClr val="FF0000"/>
                </a:solidFill>
              </a:rPr>
              <a:t>         }</a:t>
            </a:r>
          </a:p>
          <a:p>
            <a:pPr marL="0" indent="0">
              <a:buNone/>
            </a:pPr>
            <a:r>
              <a:rPr lang="ro-RO" altLang="zh-CN" sz="1800">
                <a:solidFill>
                  <a:srgbClr val="FF0000"/>
                </a:solidFill>
              </a:rPr>
              <a:t>     }</a:t>
            </a:r>
            <a:r>
              <a:rPr lang="ro-RO" altLang="zh-CN" sz="1800"/>
              <a:t>()</a:t>
            </a:r>
          </a:p>
          <a:p>
            <a:pPr marL="0" indent="0">
              <a:buNone/>
            </a:pPr>
            <a:r>
              <a:rPr lang="ro-RO" altLang="zh-CN" sz="1800"/>
              <a:t>     a()</a:t>
            </a:r>
          </a:p>
          <a:p>
            <a:pPr marL="0" indent="0">
              <a:buNone/>
            </a:pPr>
            <a:r>
              <a:rPr lang="ro-RO" altLang="zh-CN" sz="1800"/>
              <a:t>     j *= 2</a:t>
            </a:r>
          </a:p>
          <a:p>
            <a:pPr marL="0" indent="0">
              <a:buNone/>
            </a:pPr>
            <a:r>
              <a:rPr lang="ro-RO" altLang="zh-CN" sz="1800"/>
              <a:t>     a()</a:t>
            </a:r>
            <a:endParaRPr lang="en-US" altLang="zh-CN" sz="1800"/>
          </a:p>
          <a:p>
            <a:pPr marL="0" indent="0">
              <a:buNone/>
            </a:pPr>
            <a:r>
              <a:rPr kumimoji="1" lang="en-US" altLang="zh-CN" sz="1800"/>
              <a:t>}</a:t>
            </a:r>
            <a:endParaRPr kumimoji="1" lang="zh-CN" altLang="en-US" sz="1800"/>
          </a:p>
        </p:txBody>
      </p:sp>
      <p:sp>
        <p:nvSpPr>
          <p:cNvPr id="5" name="文本框 4"/>
          <p:cNvSpPr txBox="1"/>
          <p:nvPr/>
        </p:nvSpPr>
        <p:spPr>
          <a:xfrm>
            <a:off x="4499992" y="2204864"/>
            <a:ext cx="4464496" cy="2308324"/>
          </a:xfrm>
          <a:prstGeom prst="rect">
            <a:avLst/>
          </a:prstGeom>
          <a:solidFill>
            <a:schemeClr val="accent6">
              <a:lumMod val="20000"/>
              <a:lumOff val="80000"/>
            </a:schemeClr>
          </a:solidFill>
          <a:ln>
            <a:solidFill>
              <a:schemeClr val="accent2"/>
            </a:solidFill>
          </a:ln>
        </p:spPr>
        <p:txBody>
          <a:bodyPr wrap="square" rtlCol="0">
            <a:spAutoFit/>
          </a:bodyPr>
          <a:lstStyle/>
          <a:p>
            <a:r>
              <a:rPr kumimoji="1" lang="ro-RO" altLang="zh-CN"/>
              <a:t>b := func() {</a:t>
            </a:r>
          </a:p>
          <a:p>
            <a:r>
              <a:rPr kumimoji="1" lang="ro-RO" altLang="zh-CN"/>
              <a:t>	ii := 10</a:t>
            </a:r>
          </a:p>
          <a:p>
            <a:r>
              <a:rPr kumimoji="1" lang="ro-RO" altLang="zh-CN"/>
              <a:t>	fmt.Println("i,j =", ii, j)</a:t>
            </a:r>
          </a:p>
          <a:p>
            <a:r>
              <a:rPr kumimoji="1" lang="ro-RO" altLang="zh-CN"/>
              <a:t>	fmt.Println()</a:t>
            </a:r>
          </a:p>
          <a:p>
            <a:r>
              <a:rPr kumimoji="1" lang="ro-RO" altLang="zh-CN"/>
              <a:t>}</a:t>
            </a:r>
          </a:p>
          <a:p>
            <a:r>
              <a:rPr kumimoji="1" lang="ro-RO" altLang="zh-CN"/>
              <a:t>b()</a:t>
            </a:r>
          </a:p>
          <a:p>
            <a:r>
              <a:rPr kumimoji="1" lang="ro-RO" altLang="zh-CN"/>
              <a:t>j *= 2</a:t>
            </a:r>
          </a:p>
          <a:p>
            <a:r>
              <a:rPr kumimoji="1" lang="ro-RO" altLang="zh-CN"/>
              <a:t>b()</a:t>
            </a:r>
            <a:endParaRPr kumimoji="1" lang="zh-CN" altLang="en-US"/>
          </a:p>
        </p:txBody>
      </p:sp>
    </p:spTree>
    <p:extLst>
      <p:ext uri="{BB962C8B-B14F-4D97-AF65-F5344CB8AC3E}">
        <p14:creationId xmlns:p14="http://schemas.microsoft.com/office/powerpoint/2010/main" val="262579339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a:t>
            </a:r>
            <a:r>
              <a:rPr kumimoji="1" lang="en-US" altLang="zh-CN"/>
              <a:t>-</a:t>
            </a:r>
            <a:r>
              <a:rPr kumimoji="1" lang="zh-CN" altLang="en-US"/>
              <a:t>闭包</a:t>
            </a:r>
          </a:p>
        </p:txBody>
      </p:sp>
      <p:sp>
        <p:nvSpPr>
          <p:cNvPr id="3" name="内容占位符 2"/>
          <p:cNvSpPr>
            <a:spLocks noGrp="1"/>
          </p:cNvSpPr>
          <p:nvPr>
            <p:ph sz="quarter" idx="1"/>
          </p:nvPr>
        </p:nvSpPr>
        <p:spPr/>
        <p:txBody>
          <a:bodyPr/>
          <a:lstStyle/>
          <a:p>
            <a:r>
              <a:rPr lang="zh-CN" altLang="en-US">
                <a:solidFill>
                  <a:srgbClr val="FF6600"/>
                </a:solidFill>
              </a:rPr>
              <a:t>输出</a:t>
            </a:r>
            <a:endParaRPr lang="en-US" altLang="zh-CN">
              <a:solidFill>
                <a:srgbClr val="FF6600"/>
              </a:solidFill>
            </a:endParaRPr>
          </a:p>
          <a:p>
            <a:pPr marL="0" indent="0">
              <a:buNone/>
            </a:pPr>
            <a:r>
              <a:rPr lang="en-US" altLang="zh-CN">
                <a:solidFill>
                  <a:srgbClr val="FF6600"/>
                </a:solidFill>
              </a:rPr>
              <a:t>I,j = 10,5</a:t>
            </a:r>
          </a:p>
          <a:p>
            <a:pPr marL="0" indent="0">
              <a:buNone/>
            </a:pPr>
            <a:r>
              <a:rPr lang="en-US" altLang="zh-CN">
                <a:solidFill>
                  <a:srgbClr val="FF6600"/>
                </a:solidFill>
              </a:rPr>
              <a:t>I,j= 10,10</a:t>
            </a:r>
          </a:p>
          <a:p>
            <a:r>
              <a:rPr lang="zh-CN" altLang="en-US"/>
              <a:t>变量</a:t>
            </a:r>
            <a:r>
              <a:rPr lang="en-US" altLang="zh-CN"/>
              <a:t>a</a:t>
            </a:r>
            <a:r>
              <a:rPr lang="zh-CN" altLang="en-US"/>
              <a:t>指向的闭包引用了局部变量</a:t>
            </a:r>
            <a:r>
              <a:rPr lang="en-US" altLang="zh-CN"/>
              <a:t>i</a:t>
            </a:r>
            <a:r>
              <a:rPr lang="zh-CN" altLang="en-US"/>
              <a:t>和</a:t>
            </a:r>
            <a:r>
              <a:rPr lang="en-US" altLang="zh-CN"/>
              <a:t>j</a:t>
            </a:r>
            <a:r>
              <a:rPr lang="zh-CN" altLang="en-US"/>
              <a:t>，</a:t>
            </a:r>
            <a:r>
              <a:rPr lang="en-US" altLang="zh-CN"/>
              <a:t>i</a:t>
            </a:r>
            <a:r>
              <a:rPr lang="zh-CN" altLang="en-US"/>
              <a:t>的值被隔离，在闭包外面不能被修改，改变</a:t>
            </a:r>
            <a:r>
              <a:rPr lang="en-US" altLang="zh-CN"/>
              <a:t>j</a:t>
            </a:r>
            <a:r>
              <a:rPr lang="zh-CN" altLang="en-US"/>
              <a:t>的值后，再次调用</a:t>
            </a:r>
            <a:r>
              <a:rPr lang="en-US" altLang="zh-CN"/>
              <a:t>a</a:t>
            </a:r>
            <a:r>
              <a:rPr lang="zh-CN" altLang="en-US"/>
              <a:t>，结果是</a:t>
            </a:r>
            <a:r>
              <a:rPr lang="en-US" altLang="zh-CN"/>
              <a:t>j</a:t>
            </a:r>
            <a:r>
              <a:rPr lang="zh-CN" altLang="en-US"/>
              <a:t>已经改变。</a:t>
            </a:r>
            <a:endParaRPr lang="en-US" altLang="zh-CN"/>
          </a:p>
          <a:p>
            <a:r>
              <a:rPr lang="zh-CN" altLang="en-US"/>
              <a:t>在变量</a:t>
            </a:r>
            <a:r>
              <a:rPr lang="en-US" altLang="zh-CN"/>
              <a:t>a</a:t>
            </a:r>
            <a:r>
              <a:rPr lang="zh-CN" altLang="en-US"/>
              <a:t>指向的闭包函数中，只有内部的你们函数才能访问变量</a:t>
            </a:r>
            <a:r>
              <a:rPr lang="en-US" altLang="zh-CN"/>
              <a:t>a</a:t>
            </a:r>
            <a:r>
              <a:rPr lang="zh-CN" altLang="en-US"/>
              <a:t>，无法通过别的方式访问，从而保证</a:t>
            </a:r>
            <a:r>
              <a:rPr lang="en-US" altLang="zh-CN"/>
              <a:t>i</a:t>
            </a:r>
            <a:r>
              <a:rPr lang="zh-CN" altLang="en-US"/>
              <a:t>的安全性</a:t>
            </a:r>
            <a:endParaRPr lang="en-US" altLang="zh-CN"/>
          </a:p>
          <a:p>
            <a:endParaRPr kumimoji="1" lang="zh-CN" altLang="en-US"/>
          </a:p>
        </p:txBody>
      </p:sp>
    </p:spTree>
    <p:extLst>
      <p:ext uri="{BB962C8B-B14F-4D97-AF65-F5344CB8AC3E}">
        <p14:creationId xmlns:p14="http://schemas.microsoft.com/office/powerpoint/2010/main" val="349042287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错误处理</a:t>
            </a:r>
          </a:p>
        </p:txBody>
      </p:sp>
      <p:sp>
        <p:nvSpPr>
          <p:cNvPr id="3" name="内容占位符 2"/>
          <p:cNvSpPr>
            <a:spLocks noGrp="1"/>
          </p:cNvSpPr>
          <p:nvPr>
            <p:ph sz="quarter" idx="1"/>
          </p:nvPr>
        </p:nvSpPr>
        <p:spPr/>
        <p:txBody>
          <a:bodyPr/>
          <a:lstStyle/>
          <a:p>
            <a:r>
              <a:rPr kumimoji="1" lang="en-US" altLang="zh-CN"/>
              <a:t>error </a:t>
            </a:r>
            <a:r>
              <a:rPr kumimoji="1" lang="zh-CN" altLang="en-US"/>
              <a:t>接口</a:t>
            </a:r>
            <a:endParaRPr kumimoji="1" lang="en-US" altLang="zh-CN"/>
          </a:p>
          <a:p>
            <a:pPr marL="0" indent="0">
              <a:buNone/>
            </a:pPr>
            <a:r>
              <a:rPr lang="en-US" altLang="zh-CN" sz="2400"/>
              <a:t>type error interface{</a:t>
            </a:r>
          </a:p>
          <a:p>
            <a:pPr marL="0" indent="0">
              <a:buNone/>
            </a:pPr>
            <a:r>
              <a:rPr lang="en-US" altLang="zh-CN" sz="2400"/>
              <a:t>  Error() string</a:t>
            </a:r>
          </a:p>
          <a:p>
            <a:pPr marL="0" indent="0">
              <a:buNone/>
            </a:pPr>
            <a:r>
              <a:rPr lang="en-US" altLang="zh-CN" sz="2400"/>
              <a:t>}</a:t>
            </a:r>
          </a:p>
          <a:p>
            <a:r>
              <a:rPr lang="zh-CN" altLang="en-US" sz="2400"/>
              <a:t>大部分场景下如果要返回错误，一般如下定义：</a:t>
            </a:r>
            <a:endParaRPr lang="en-US" altLang="zh-CN" sz="2400"/>
          </a:p>
          <a:p>
            <a:pPr marL="0" indent="0">
              <a:buNone/>
            </a:pPr>
            <a:r>
              <a:rPr lang="en-US" altLang="zh-CN" sz="2400"/>
              <a:t>func Foo(para string)(n int,err error){}</a:t>
            </a:r>
          </a:p>
          <a:p>
            <a:pPr marL="0" indent="0">
              <a:buNone/>
            </a:pPr>
            <a:r>
              <a:rPr lang="en-US" altLang="zh-CN" sz="2400"/>
              <a:t>n,err:=Foo(“111”)</a:t>
            </a:r>
          </a:p>
          <a:p>
            <a:pPr marL="0" indent="0">
              <a:buNone/>
            </a:pPr>
            <a:r>
              <a:rPr lang="en-US" altLang="zh-CN" sz="2400"/>
              <a:t>if err!=nil{}else</a:t>
            </a:r>
          </a:p>
          <a:p>
            <a:pPr marL="0" indent="0">
              <a:buNone/>
            </a:pPr>
            <a:endParaRPr kumimoji="1" lang="zh-CN" altLang="en-US"/>
          </a:p>
        </p:txBody>
      </p:sp>
    </p:spTree>
    <p:extLst>
      <p:ext uri="{BB962C8B-B14F-4D97-AF65-F5344CB8AC3E}">
        <p14:creationId xmlns:p14="http://schemas.microsoft.com/office/powerpoint/2010/main" val="315155474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defer</a:t>
            </a:r>
            <a:endParaRPr kumimoji="1" lang="zh-CN" altLang="en-US"/>
          </a:p>
        </p:txBody>
      </p:sp>
      <p:sp>
        <p:nvSpPr>
          <p:cNvPr id="3" name="内容占位符 2"/>
          <p:cNvSpPr>
            <a:spLocks noGrp="1"/>
          </p:cNvSpPr>
          <p:nvPr>
            <p:ph sz="quarter" idx="1"/>
          </p:nvPr>
        </p:nvSpPr>
        <p:spPr/>
        <p:txBody>
          <a:bodyPr/>
          <a:lstStyle/>
          <a:p>
            <a:r>
              <a:rPr kumimoji="1" lang="zh-CN" altLang="en-US" sz="2000"/>
              <a:t>类似于</a:t>
            </a:r>
            <a:r>
              <a:rPr kumimoji="1" lang="en-US" altLang="zh-CN" sz="2000"/>
              <a:t>java</a:t>
            </a:r>
            <a:r>
              <a:rPr kumimoji="1" lang="zh-CN" altLang="en-US" sz="2000"/>
              <a:t>的</a:t>
            </a:r>
            <a:r>
              <a:rPr kumimoji="1" lang="en-US" altLang="zh-CN" sz="2000"/>
              <a:t>finally</a:t>
            </a:r>
          </a:p>
          <a:p>
            <a:pPr marL="0" indent="0">
              <a:buNone/>
            </a:pPr>
            <a:r>
              <a:rPr lang="en-US" altLang="zh-CN" sz="2000"/>
              <a:t>func CopyFile(dest,src string)(w int, err error){</a:t>
            </a:r>
          </a:p>
          <a:p>
            <a:pPr marL="0" indent="0">
              <a:buNone/>
            </a:pPr>
            <a:r>
              <a:rPr lang="en-US" altLang="zh-CN" sz="2000"/>
              <a:t>  srcFile,err:=os.Open(src)</a:t>
            </a:r>
          </a:p>
          <a:p>
            <a:pPr marL="0" indent="0">
              <a:buNone/>
            </a:pPr>
            <a:r>
              <a:rPr lang="en-US" altLang="zh-CN" sz="2000"/>
              <a:t>  if err!=nil{</a:t>
            </a:r>
          </a:p>
          <a:p>
            <a:pPr marL="0" indent="0">
              <a:buNone/>
            </a:pPr>
            <a:r>
              <a:rPr lang="en-US" altLang="zh-CN" sz="2000"/>
              <a:t>     return  </a:t>
            </a:r>
          </a:p>
          <a:p>
            <a:pPr marL="0" indent="0">
              <a:buNone/>
            </a:pPr>
            <a:r>
              <a:rPr lang="en-US" altLang="zh-CN" sz="2000"/>
              <a:t>  }</a:t>
            </a:r>
          </a:p>
          <a:p>
            <a:pPr marL="0" indent="0">
              <a:buNone/>
            </a:pPr>
            <a:r>
              <a:rPr kumimoji="1" lang="en-US" altLang="zh-CN" sz="2000" b="1" i="1">
                <a:solidFill>
                  <a:srgbClr val="FF0000"/>
                </a:solidFill>
              </a:rPr>
              <a:t>  defer srcFile.Close()</a:t>
            </a:r>
          </a:p>
          <a:p>
            <a:pPr marL="0" indent="0">
              <a:buNone/>
            </a:pPr>
            <a:r>
              <a:rPr lang="en-US" altLang="zh-CN" sz="2000"/>
              <a:t>  destFile,err:=os.Create(destFile)</a:t>
            </a:r>
          </a:p>
          <a:p>
            <a:pPr marL="0" indent="0">
              <a:buNone/>
            </a:pPr>
            <a:r>
              <a:rPr kumimoji="1" lang="en-US" altLang="zh-CN" sz="2000"/>
              <a:t>  </a:t>
            </a:r>
            <a:r>
              <a:rPr kumimoji="1" lang="en-US" altLang="zh-CN" sz="2000" b="1" i="1">
                <a:solidFill>
                  <a:srgbClr val="FF0000"/>
                </a:solidFill>
              </a:rPr>
              <a:t>defer func(){destFile.Close}()</a:t>
            </a:r>
          </a:p>
          <a:p>
            <a:pPr marL="0" indent="0">
              <a:buNone/>
            </a:pPr>
            <a:r>
              <a:rPr lang="en-US" altLang="zh-CN" sz="2000" b="1" i="1">
                <a:solidFill>
                  <a:srgbClr val="FF0000"/>
                </a:solidFill>
              </a:rPr>
              <a:t>  </a:t>
            </a:r>
            <a:r>
              <a:rPr lang="en-US" altLang="zh-CN" sz="2000"/>
              <a:t>return io.Copy(destFile,srcFile)</a:t>
            </a:r>
            <a:endParaRPr kumimoji="1" lang="en-US" altLang="zh-CN" sz="2000"/>
          </a:p>
          <a:p>
            <a:pPr marL="0" indent="0">
              <a:buNone/>
            </a:pPr>
            <a:r>
              <a:rPr kumimoji="1" lang="en-US" altLang="zh-CN" sz="2000"/>
              <a:t>}</a:t>
            </a:r>
            <a:endParaRPr kumimoji="1" lang="zh-CN" altLang="en-US" sz="2000"/>
          </a:p>
        </p:txBody>
      </p:sp>
    </p:spTree>
    <p:extLst>
      <p:ext uri="{BB962C8B-B14F-4D97-AF65-F5344CB8AC3E}">
        <p14:creationId xmlns:p14="http://schemas.microsoft.com/office/powerpoint/2010/main" val="80066669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panic() </a:t>
            </a:r>
            <a:r>
              <a:rPr kumimoji="1" lang="zh-CN" altLang="en-US"/>
              <a:t>和</a:t>
            </a:r>
            <a:r>
              <a:rPr kumimoji="1" lang="en-US" altLang="zh-CN"/>
              <a:t>recover</a:t>
            </a:r>
            <a:r>
              <a:rPr lang="en-US" altLang="zh-CN"/>
              <a:t>()</a:t>
            </a:r>
            <a:endParaRPr kumimoji="1" lang="zh-CN" altLang="en-US"/>
          </a:p>
        </p:txBody>
      </p:sp>
      <p:sp>
        <p:nvSpPr>
          <p:cNvPr id="3" name="内容占位符 2"/>
          <p:cNvSpPr>
            <a:spLocks noGrp="1"/>
          </p:cNvSpPr>
          <p:nvPr>
            <p:ph sz="quarter" idx="1"/>
          </p:nvPr>
        </p:nvSpPr>
        <p:spPr/>
        <p:txBody>
          <a:bodyPr/>
          <a:lstStyle/>
          <a:p>
            <a:r>
              <a:rPr lang="zh-CN" altLang="en-US"/>
              <a:t>处理运行期错误和程序错误</a:t>
            </a:r>
            <a:endParaRPr lang="en-US" altLang="zh-CN"/>
          </a:p>
          <a:p>
            <a:pPr marL="0" indent="0">
              <a:buNone/>
            </a:pPr>
            <a:r>
              <a:rPr kumimoji="1" lang="en-US" altLang="zh-CN"/>
              <a:t>func panic(c interface{})</a:t>
            </a:r>
          </a:p>
          <a:p>
            <a:pPr marL="0" indent="0">
              <a:buNone/>
            </a:pPr>
            <a:r>
              <a:rPr lang="en-US" altLang="zh-CN"/>
              <a:t>func recover() interface{}</a:t>
            </a:r>
          </a:p>
          <a:p>
            <a:pPr marL="0" indent="0">
              <a:buNone/>
            </a:pPr>
            <a:endParaRPr kumimoji="1" lang="zh-CN" altLang="en-US"/>
          </a:p>
        </p:txBody>
      </p:sp>
    </p:spTree>
    <p:extLst>
      <p:ext uri="{BB962C8B-B14F-4D97-AF65-F5344CB8AC3E}">
        <p14:creationId xmlns:p14="http://schemas.microsoft.com/office/powerpoint/2010/main" val="41821903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000"/>
              <a:t>Go</a:t>
            </a:r>
            <a:r>
              <a:rPr kumimoji="1" lang="zh-CN" altLang="en-US" sz="4000"/>
              <a:t> </a:t>
            </a:r>
            <a:r>
              <a:rPr kumimoji="1" lang="en-US" altLang="zh-CN" sz="4000"/>
              <a:t>Lang</a:t>
            </a:r>
            <a:endParaRPr kumimoji="1" lang="zh-CN" altLang="en-US" sz="4000"/>
          </a:p>
        </p:txBody>
      </p:sp>
      <p:sp>
        <p:nvSpPr>
          <p:cNvPr id="3" name="内容占位符 2"/>
          <p:cNvSpPr>
            <a:spLocks noGrp="1"/>
          </p:cNvSpPr>
          <p:nvPr>
            <p:ph sz="quarter" idx="1"/>
          </p:nvPr>
        </p:nvSpPr>
        <p:spPr/>
        <p:txBody>
          <a:bodyPr/>
          <a:lstStyle/>
          <a:p>
            <a:r>
              <a:rPr kumimoji="1" lang="zh-CN" altLang="en-US" sz="3600"/>
              <a:t>为什么选择</a:t>
            </a:r>
            <a:r>
              <a:rPr kumimoji="1" lang="en-US" altLang="zh-CN" sz="3600"/>
              <a:t>Go Lang</a:t>
            </a:r>
          </a:p>
          <a:p>
            <a:r>
              <a:rPr lang="en-US" altLang="zh-CN" sz="3600"/>
              <a:t>Go</a:t>
            </a:r>
            <a:r>
              <a:rPr lang="zh-CN" altLang="en-US" sz="3600"/>
              <a:t> </a:t>
            </a:r>
            <a:r>
              <a:rPr lang="en-US" altLang="zh-CN" sz="3600"/>
              <a:t>Lang</a:t>
            </a:r>
            <a:r>
              <a:rPr lang="zh-CN" altLang="en-US" sz="3600"/>
              <a:t> 环境设置</a:t>
            </a:r>
            <a:endParaRPr lang="en-US" altLang="zh-CN" sz="3600"/>
          </a:p>
          <a:p>
            <a:r>
              <a:rPr kumimoji="1" lang="en-US" altLang="zh-CN" sz="3600"/>
              <a:t>Go</a:t>
            </a:r>
            <a:r>
              <a:rPr kumimoji="1" lang="zh-CN" altLang="en-US" sz="3600"/>
              <a:t> </a:t>
            </a:r>
            <a:r>
              <a:rPr kumimoji="1" lang="en-US" altLang="zh-CN" sz="3600"/>
              <a:t>Lang</a:t>
            </a:r>
            <a:r>
              <a:rPr kumimoji="1" lang="zh-CN" altLang="en-US" sz="3600"/>
              <a:t>语法基础</a:t>
            </a:r>
            <a:endParaRPr kumimoji="1" lang="en-US" altLang="zh-CN" sz="3600"/>
          </a:p>
          <a:p>
            <a:r>
              <a:rPr lang="zh-CN" altLang="en-US" sz="4000"/>
              <a:t>面向对象</a:t>
            </a:r>
            <a:endParaRPr lang="en-US" altLang="zh-CN" sz="4000"/>
          </a:p>
          <a:p>
            <a:pPr marL="388938" indent="-342900"/>
            <a:r>
              <a:rPr lang="zh-CN" altLang="en-US" sz="4000"/>
              <a:t>并发编程</a:t>
            </a:r>
            <a:endParaRPr lang="en-US" altLang="zh-CN" sz="4000"/>
          </a:p>
          <a:p>
            <a:pPr marL="388938" indent="-342900"/>
            <a:r>
              <a:rPr lang="zh-CN" altLang="en-US" sz="4000"/>
              <a:t>反射</a:t>
            </a:r>
            <a:endParaRPr lang="en-US" altLang="zh-CN" sz="4000"/>
          </a:p>
          <a:p>
            <a:pPr lvl="1"/>
            <a:endParaRPr kumimoji="1" lang="en-US" altLang="zh-CN" sz="3200"/>
          </a:p>
          <a:p>
            <a:endParaRPr kumimoji="1" lang="zh-CN" altLang="en-US" sz="3600"/>
          </a:p>
        </p:txBody>
      </p:sp>
    </p:spTree>
    <p:extLst>
      <p:ext uri="{BB962C8B-B14F-4D97-AF65-F5344CB8AC3E}">
        <p14:creationId xmlns:p14="http://schemas.microsoft.com/office/powerpoint/2010/main" val="248838095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panic() </a:t>
            </a:r>
            <a:r>
              <a:rPr lang="zh-CN" altLang="en-US"/>
              <a:t>和</a:t>
            </a:r>
            <a:r>
              <a:rPr lang="en-US" altLang="zh-CN"/>
              <a:t>recover()</a:t>
            </a:r>
            <a:endParaRPr kumimoji="1" lang="zh-CN" altLang="en-US"/>
          </a:p>
        </p:txBody>
      </p:sp>
      <p:sp>
        <p:nvSpPr>
          <p:cNvPr id="3" name="内容占位符 2"/>
          <p:cNvSpPr>
            <a:spLocks noGrp="1"/>
          </p:cNvSpPr>
          <p:nvPr>
            <p:ph sz="quarter" idx="1"/>
          </p:nvPr>
        </p:nvSpPr>
        <p:spPr/>
        <p:txBody>
          <a:bodyPr/>
          <a:lstStyle/>
          <a:p>
            <a:r>
              <a:rPr lang="en-US" altLang="zh-CN" sz="2000" i="1"/>
              <a:t>Panic </a:t>
            </a:r>
            <a:endParaRPr lang="zh-CN" altLang="en-US" sz="2000"/>
          </a:p>
          <a:p>
            <a:pPr marL="0" indent="0">
              <a:buNone/>
            </a:pPr>
            <a:r>
              <a:rPr lang="zh-CN" altLang="en-US" sz="2000"/>
              <a:t>是一个内建函数</a:t>
            </a:r>
            <a:r>
              <a:rPr lang="en-US" altLang="zh-CN" sz="2000"/>
              <a:t>,</a:t>
            </a:r>
            <a:r>
              <a:rPr lang="zh-CN" altLang="en-US" sz="2000"/>
              <a:t>可以中断原有的控制流程</a:t>
            </a:r>
            <a:r>
              <a:rPr lang="en-US" altLang="zh-CN" sz="2000"/>
              <a:t>,</a:t>
            </a:r>
            <a:r>
              <a:rPr lang="zh-CN" altLang="en-US" sz="2000"/>
              <a:t>进入一个令人恐慌的流程 中。当函数 </a:t>
            </a:r>
            <a:r>
              <a:rPr lang="en-US" altLang="zh-CN" sz="2000"/>
              <a:t>F </a:t>
            </a:r>
            <a:r>
              <a:rPr lang="zh-CN" altLang="en-US" sz="2000"/>
              <a:t>调用 </a:t>
            </a:r>
            <a:r>
              <a:rPr lang="en-US" altLang="zh-CN" sz="2000" b="1"/>
              <a:t>panic,</a:t>
            </a:r>
            <a:r>
              <a:rPr lang="zh-CN" altLang="en-US" sz="2000" b="1"/>
              <a:t>函数 </a:t>
            </a:r>
            <a:r>
              <a:rPr lang="en-US" altLang="zh-CN" sz="2000"/>
              <a:t>F </a:t>
            </a:r>
            <a:r>
              <a:rPr lang="zh-CN" altLang="en-US" sz="2000"/>
              <a:t>的执行被中断</a:t>
            </a:r>
            <a:r>
              <a:rPr lang="en-US" altLang="zh-CN" sz="2000"/>
              <a:t>,</a:t>
            </a:r>
            <a:r>
              <a:rPr lang="zh-CN" altLang="en-US" sz="2000"/>
              <a:t>并且 </a:t>
            </a:r>
            <a:r>
              <a:rPr lang="en-US" altLang="zh-CN" sz="2000"/>
              <a:t>F </a:t>
            </a:r>
            <a:r>
              <a:rPr lang="zh-CN" altLang="en-US" sz="2000"/>
              <a:t>中的延迟函数会正 常执行</a:t>
            </a:r>
            <a:r>
              <a:rPr lang="en-US" altLang="zh-CN" sz="2000"/>
              <a:t>,</a:t>
            </a:r>
            <a:r>
              <a:rPr lang="zh-CN" altLang="en-US" sz="2000"/>
              <a:t>然后 </a:t>
            </a:r>
            <a:r>
              <a:rPr lang="en-US" altLang="zh-CN" sz="2000"/>
              <a:t>F </a:t>
            </a:r>
            <a:r>
              <a:rPr lang="zh-CN" altLang="en-US" sz="2000"/>
              <a:t>返回到调用它的地方。在调用的地方</a:t>
            </a:r>
            <a:r>
              <a:rPr lang="en-US" altLang="zh-CN" sz="2000"/>
              <a:t>, F </a:t>
            </a:r>
            <a:r>
              <a:rPr lang="zh-CN" altLang="en-US" sz="2000"/>
              <a:t>的行为就像调用 了 </a:t>
            </a:r>
            <a:r>
              <a:rPr lang="en-US" altLang="zh-CN" sz="2000" b="1"/>
              <a:t>panic</a:t>
            </a:r>
            <a:r>
              <a:rPr lang="zh-CN" altLang="en-US" sz="2000" b="1"/>
              <a:t>。这一过程继续向上</a:t>
            </a:r>
            <a:r>
              <a:rPr lang="en-US" altLang="zh-CN" sz="2000" b="1"/>
              <a:t>,</a:t>
            </a:r>
            <a:r>
              <a:rPr lang="zh-CN" altLang="en-US" sz="2000" b="1"/>
              <a:t>直到程序崩溃时的所有 </a:t>
            </a:r>
            <a:r>
              <a:rPr lang="en-US" altLang="zh-CN" sz="2000"/>
              <a:t>goroutine </a:t>
            </a:r>
            <a:r>
              <a:rPr lang="zh-CN" altLang="en-US" sz="2000"/>
              <a:t>返回。 </a:t>
            </a:r>
          </a:p>
          <a:p>
            <a:pPr marL="0" indent="0">
              <a:buNone/>
            </a:pPr>
            <a:r>
              <a:rPr lang="zh-CN" altLang="en-US" sz="2000"/>
              <a:t>恐慌可以直接调用 </a:t>
            </a:r>
            <a:r>
              <a:rPr lang="en-US" altLang="zh-CN" sz="2000"/>
              <a:t>panic </a:t>
            </a:r>
            <a:r>
              <a:rPr lang="zh-CN" altLang="en-US" sz="2000"/>
              <a:t>产生。也可以由运行时错误产生</a:t>
            </a:r>
            <a:r>
              <a:rPr lang="en-US" altLang="zh-CN" sz="2000"/>
              <a:t>,</a:t>
            </a:r>
            <a:r>
              <a:rPr lang="zh-CN" altLang="en-US" sz="2000"/>
              <a:t>例如访问越界 的数组。 </a:t>
            </a:r>
          </a:p>
          <a:p>
            <a:r>
              <a:rPr lang="en-US" altLang="zh-CN" sz="2000" i="1"/>
              <a:t>Recover </a:t>
            </a:r>
            <a:endParaRPr lang="zh-CN" altLang="en-US" sz="2000"/>
          </a:p>
          <a:p>
            <a:pPr marL="0" indent="0">
              <a:buNone/>
            </a:pPr>
            <a:r>
              <a:rPr lang="zh-CN" altLang="en-US" sz="2000"/>
              <a:t>是一个内建的函数</a:t>
            </a:r>
            <a:r>
              <a:rPr lang="en-US" altLang="zh-CN" sz="2000"/>
              <a:t>,</a:t>
            </a:r>
            <a:r>
              <a:rPr lang="zh-CN" altLang="en-US" sz="2000"/>
              <a:t>可以让进入令人恐慌的流程中的 </a:t>
            </a:r>
            <a:r>
              <a:rPr lang="en-US" altLang="zh-CN" sz="2000"/>
              <a:t>goroutine </a:t>
            </a:r>
            <a:r>
              <a:rPr lang="zh-CN" altLang="en-US" sz="2000"/>
              <a:t>恢复过 来。</a:t>
            </a:r>
            <a:r>
              <a:rPr lang="en-US" altLang="zh-CN" sz="2000"/>
              <a:t>recover </a:t>
            </a:r>
            <a:r>
              <a:rPr lang="zh-CN" altLang="en-US" sz="2000"/>
              <a:t>仅在延迟函数中有效。 </a:t>
            </a:r>
          </a:p>
          <a:p>
            <a:r>
              <a:rPr lang="zh-CN" altLang="en-US" sz="2000"/>
              <a:t>一定要记得</a:t>
            </a:r>
            <a:r>
              <a:rPr lang="en-US" altLang="zh-CN" sz="2000"/>
              <a:t>,</a:t>
            </a:r>
            <a:r>
              <a:rPr lang="zh-CN" altLang="en-US" sz="2000"/>
              <a:t>这应当作为最后的手段被使 用</a:t>
            </a:r>
            <a:r>
              <a:rPr lang="en-US" altLang="zh-CN" sz="2000"/>
              <a:t>,</a:t>
            </a:r>
            <a:r>
              <a:rPr lang="zh-CN" altLang="en-US" sz="2000"/>
              <a:t>你的代码中应当没有</a:t>
            </a:r>
            <a:r>
              <a:rPr lang="en-US" altLang="zh-CN" sz="2000"/>
              <a:t>,</a:t>
            </a:r>
            <a:r>
              <a:rPr lang="zh-CN" altLang="en-US" sz="2000"/>
              <a:t>或者很少的令人恐慌的东西。 </a:t>
            </a:r>
          </a:p>
        </p:txBody>
      </p:sp>
    </p:spTree>
    <p:extLst>
      <p:ext uri="{BB962C8B-B14F-4D97-AF65-F5344CB8AC3E}">
        <p14:creationId xmlns:p14="http://schemas.microsoft.com/office/powerpoint/2010/main" val="247819423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panic() </a:t>
            </a:r>
            <a:r>
              <a:rPr lang="zh-CN" altLang="en-US"/>
              <a:t>和</a:t>
            </a:r>
            <a:r>
              <a:rPr lang="en-US" altLang="zh-CN"/>
              <a:t>recover()</a:t>
            </a:r>
            <a:endParaRPr kumimoji="1" lang="zh-CN" altLang="en-US"/>
          </a:p>
        </p:txBody>
      </p:sp>
      <p:pic>
        <p:nvPicPr>
          <p:cNvPr id="4" name="内容占位符 3" descr="Snip20130604_1.png"/>
          <p:cNvPicPr>
            <a:picLocks noGrp="1" noChangeAspect="1"/>
          </p:cNvPicPr>
          <p:nvPr>
            <p:ph sz="quarter" idx="1"/>
          </p:nvPr>
        </p:nvPicPr>
        <p:blipFill>
          <a:blip r:embed="rId2">
            <a:extLst>
              <a:ext uri="{28A0092B-C50C-407E-A947-70E740481C1C}">
                <a14:useLocalDpi xmlns:a14="http://schemas.microsoft.com/office/drawing/2010/main" val="0"/>
              </a:ext>
            </a:extLst>
          </a:blip>
          <a:srcRect l="-8796" r="-8796"/>
          <a:stretch>
            <a:fillRect/>
          </a:stretch>
        </p:blipFill>
        <p:spPr>
          <a:xfrm>
            <a:off x="612775" y="1600200"/>
            <a:ext cx="5687417" cy="4495800"/>
          </a:xfrm>
        </p:spPr>
      </p:pic>
      <p:sp>
        <p:nvSpPr>
          <p:cNvPr id="5" name="文本框 4"/>
          <p:cNvSpPr txBox="1"/>
          <p:nvPr/>
        </p:nvSpPr>
        <p:spPr>
          <a:xfrm>
            <a:off x="3923928" y="2852936"/>
            <a:ext cx="4348015" cy="1815882"/>
          </a:xfrm>
          <a:prstGeom prst="rect">
            <a:avLst/>
          </a:prstGeom>
          <a:noFill/>
        </p:spPr>
        <p:txBody>
          <a:bodyPr wrap="none" rtlCol="0">
            <a:spAutoFit/>
          </a:bodyPr>
          <a:lstStyle/>
          <a:p>
            <a:r>
              <a:rPr kumimoji="1" lang="zh-CN" altLang="en-US" sz="2800">
                <a:solidFill>
                  <a:srgbClr val="FF0000"/>
                </a:solidFill>
              </a:rPr>
              <a:t>输出：</a:t>
            </a:r>
            <a:endParaRPr kumimoji="1" lang="en-US" altLang="zh-CN" sz="2800">
              <a:solidFill>
                <a:srgbClr val="FF0000"/>
              </a:solidFill>
            </a:endParaRPr>
          </a:p>
          <a:p>
            <a:r>
              <a:rPr kumimoji="1" lang="en-US" altLang="zh-CN" sz="2800">
                <a:solidFill>
                  <a:srgbClr val="FF0000"/>
                </a:solidFill>
              </a:rPr>
              <a:t>@@@before panic@@@ defer### no value for user!</a:t>
            </a:r>
            <a:endParaRPr kumimoji="1" lang="zh-CN" altLang="en-US" sz="2800">
              <a:solidFill>
                <a:srgbClr val="FF0000"/>
              </a:solidFill>
            </a:endParaRPr>
          </a:p>
        </p:txBody>
      </p:sp>
    </p:spTree>
    <p:extLst>
      <p:ext uri="{BB962C8B-B14F-4D97-AF65-F5344CB8AC3E}">
        <p14:creationId xmlns:p14="http://schemas.microsoft.com/office/powerpoint/2010/main" val="3876650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nodeType="clickEffect">
                                  <p:stCondLst>
                                    <p:cond delay="0"/>
                                  </p:stCondLst>
                                  <p:childTnLst>
                                    <p:animEffect transition="out" filter="checkerboard(across)">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目录结构</a:t>
            </a:r>
            <a:endParaRPr kumimoji="1" lang="zh-CN" altLang="en-US"/>
          </a:p>
        </p:txBody>
      </p:sp>
      <p:pic>
        <p:nvPicPr>
          <p:cNvPr id="5" name="内容占位符 4" descr="Snip20130625_2.png"/>
          <p:cNvPicPr>
            <a:picLocks noGrp="1" noChangeAspect="1"/>
          </p:cNvPicPr>
          <p:nvPr>
            <p:ph sz="quarter" idx="1"/>
          </p:nvPr>
        </p:nvPicPr>
        <p:blipFill>
          <a:blip r:embed="rId2">
            <a:extLst>
              <a:ext uri="{28A0092B-C50C-407E-A947-70E740481C1C}">
                <a14:useLocalDpi xmlns:a14="http://schemas.microsoft.com/office/drawing/2010/main" val="0"/>
              </a:ext>
            </a:extLst>
          </a:blip>
          <a:srcRect l="-20851" r="-20851"/>
          <a:stretch>
            <a:fillRect/>
          </a:stretch>
        </p:blipFill>
        <p:spPr/>
      </p:pic>
    </p:spTree>
    <p:extLst>
      <p:ext uri="{BB962C8B-B14F-4D97-AF65-F5344CB8AC3E}">
        <p14:creationId xmlns:p14="http://schemas.microsoft.com/office/powerpoint/2010/main" val="2330945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目录结构</a:t>
            </a:r>
          </a:p>
        </p:txBody>
      </p:sp>
      <p:sp>
        <p:nvSpPr>
          <p:cNvPr id="3" name="内容占位符 2"/>
          <p:cNvSpPr>
            <a:spLocks noGrp="1"/>
          </p:cNvSpPr>
          <p:nvPr>
            <p:ph sz="quarter" idx="1"/>
          </p:nvPr>
        </p:nvSpPr>
        <p:spPr/>
        <p:txBody>
          <a:bodyPr/>
          <a:lstStyle/>
          <a:p>
            <a:r>
              <a:rPr kumimoji="1" lang="en-US" altLang="zh-CN"/>
              <a:t>bin</a:t>
            </a:r>
          </a:p>
          <a:p>
            <a:pPr marL="366713" lvl="1" indent="0">
              <a:buNone/>
            </a:pPr>
            <a:r>
              <a:rPr lang="zh-CN" altLang="en-US"/>
              <a:t>编译打包生成的可以直接运行的应用程序</a:t>
            </a:r>
            <a:endParaRPr kumimoji="1" lang="en-US" altLang="zh-CN"/>
          </a:p>
          <a:p>
            <a:r>
              <a:rPr lang="en-US" altLang="zh-CN"/>
              <a:t>p</a:t>
            </a:r>
            <a:r>
              <a:rPr kumimoji="1" lang="en-US" altLang="zh-CN"/>
              <a:t>kg</a:t>
            </a:r>
          </a:p>
          <a:p>
            <a:pPr marL="366713" lvl="1" indent="0">
              <a:buNone/>
            </a:pPr>
            <a:r>
              <a:rPr kumimoji="1" lang="zh-CN" altLang="en-US"/>
              <a:t>编译形成的程序包</a:t>
            </a:r>
            <a:r>
              <a:rPr kumimoji="1" lang="en-US" altLang="zh-CN"/>
              <a:t> .a</a:t>
            </a:r>
            <a:r>
              <a:rPr kumimoji="1" lang="zh-CN" altLang="en-US"/>
              <a:t>文件</a:t>
            </a:r>
            <a:endParaRPr kumimoji="1" lang="en-US" altLang="zh-CN"/>
          </a:p>
          <a:p>
            <a:r>
              <a:rPr kumimoji="1" lang="en-US" altLang="zh-CN"/>
              <a:t>src</a:t>
            </a:r>
          </a:p>
          <a:p>
            <a:pPr marL="366713" lvl="1" indent="0">
              <a:buNone/>
            </a:pPr>
            <a:r>
              <a:rPr kumimoji="1" lang="zh-CN" altLang="en-US"/>
              <a:t>源代码：</a:t>
            </a:r>
            <a:r>
              <a:rPr lang="zh-CN" altLang="en-US"/>
              <a:t>公司域名</a:t>
            </a:r>
            <a:r>
              <a:rPr lang="en-US" altLang="zh-CN"/>
              <a:t>/</a:t>
            </a:r>
            <a:r>
              <a:rPr kumimoji="1" lang="zh-CN" altLang="en-US"/>
              <a:t>项目</a:t>
            </a:r>
            <a:r>
              <a:rPr lang="en-US" altLang="zh-CN"/>
              <a:t>/</a:t>
            </a:r>
            <a:r>
              <a:rPr kumimoji="1" lang="en-US" altLang="zh-CN"/>
              <a:t>package/</a:t>
            </a:r>
            <a:r>
              <a:rPr kumimoji="1" lang="zh-CN" altLang="en-US"/>
              <a:t>源文件或者配置文件</a:t>
            </a:r>
            <a:endParaRPr kumimoji="1" lang="en-US" altLang="zh-CN"/>
          </a:p>
          <a:p>
            <a:pPr marL="366713" lvl="1" indent="0">
              <a:buNone/>
            </a:pPr>
            <a:r>
              <a:rPr lang="zh-CN" altLang="en-US" b="1">
                <a:solidFill>
                  <a:srgbClr val="3366FF"/>
                </a:solidFill>
              </a:rPr>
              <a:t>一般公司域名为</a:t>
            </a:r>
            <a:r>
              <a:rPr lang="en-US" altLang="zh-CN" b="1">
                <a:solidFill>
                  <a:srgbClr val="3366FF"/>
                </a:solidFill>
              </a:rPr>
              <a:t>umpay.com</a:t>
            </a:r>
            <a:r>
              <a:rPr lang="zh-CN" altLang="en-US" b="1">
                <a:solidFill>
                  <a:srgbClr val="3366FF"/>
                </a:solidFill>
              </a:rPr>
              <a:t>形式。并且是一个单独的目录</a:t>
            </a:r>
            <a:endParaRPr kumimoji="1" lang="en-US" altLang="zh-CN" b="1">
              <a:solidFill>
                <a:srgbClr val="3366FF"/>
              </a:solidFill>
            </a:endParaRPr>
          </a:p>
          <a:p>
            <a:endParaRPr kumimoji="1" lang="zh-CN" altLang="en-US"/>
          </a:p>
        </p:txBody>
      </p:sp>
    </p:spTree>
    <p:extLst>
      <p:ext uri="{BB962C8B-B14F-4D97-AF65-F5344CB8AC3E}">
        <p14:creationId xmlns:p14="http://schemas.microsoft.com/office/powerpoint/2010/main" val="1687444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Package</a:t>
            </a:r>
            <a:endParaRPr kumimoji="1" lang="zh-CN" altLang="en-US"/>
          </a:p>
        </p:txBody>
      </p:sp>
      <p:sp>
        <p:nvSpPr>
          <p:cNvPr id="3" name="内容占位符 2"/>
          <p:cNvSpPr>
            <a:spLocks noGrp="1"/>
          </p:cNvSpPr>
          <p:nvPr>
            <p:ph sz="quarter" idx="1"/>
          </p:nvPr>
        </p:nvSpPr>
        <p:spPr/>
        <p:txBody>
          <a:bodyPr/>
          <a:lstStyle/>
          <a:p>
            <a:r>
              <a:rPr lang="zh-CN" altLang="en-US"/>
              <a:t>函数和数据的集合。</a:t>
            </a:r>
            <a:endParaRPr lang="en-US" altLang="zh-CN"/>
          </a:p>
          <a:p>
            <a:r>
              <a:rPr kumimoji="1" lang="zh-CN" altLang="en-US"/>
              <a:t>文件名不一定和包同名。</a:t>
            </a:r>
            <a:endParaRPr kumimoji="1" lang="en-US" altLang="zh-CN"/>
          </a:p>
          <a:p>
            <a:r>
              <a:rPr lang="zh-CN" altLang="en-US"/>
              <a:t>一个包下面可以有多个文件。</a:t>
            </a:r>
            <a:endParaRPr lang="en-US" altLang="zh-CN"/>
          </a:p>
          <a:p>
            <a:r>
              <a:rPr kumimoji="1" lang="zh-CN" altLang="en-US"/>
              <a:t>类或者方法存在哪个文件中无所谓。</a:t>
            </a:r>
            <a:endParaRPr kumimoji="1" lang="en-US" altLang="zh-CN"/>
          </a:p>
          <a:p>
            <a:r>
              <a:rPr kumimoji="1" lang="en-US" altLang="zh-CN"/>
              <a:t>Go </a:t>
            </a:r>
            <a:r>
              <a:rPr kumimoji="1" lang="zh-CN" altLang="en-US"/>
              <a:t>查询包的时候是从</a:t>
            </a:r>
            <a:r>
              <a:rPr kumimoji="1" lang="en-US" altLang="zh-CN"/>
              <a:t>$GOPATH</a:t>
            </a:r>
            <a:r>
              <a:rPr lang="en-US" altLang="zh-CN"/>
              <a:t>/src</a:t>
            </a:r>
            <a:r>
              <a:rPr lang="zh-CN" altLang="en-US"/>
              <a:t>下开始找，</a:t>
            </a:r>
            <a:endParaRPr lang="en-US" altLang="zh-CN"/>
          </a:p>
          <a:p>
            <a:pPr marL="0" indent="0">
              <a:buNone/>
            </a:pPr>
            <a:r>
              <a:rPr lang="zh-CN" altLang="en-US"/>
              <a:t>如果你的项目在</a:t>
            </a:r>
            <a:r>
              <a:rPr lang="en-US" altLang="zh-CN"/>
              <a:t>$GOPATH/src</a:t>
            </a:r>
            <a:r>
              <a:rPr lang="zh-CN" altLang="en-US"/>
              <a:t>下，则</a:t>
            </a:r>
            <a:r>
              <a:rPr lang="en-US" altLang="zh-CN"/>
              <a:t>import</a:t>
            </a:r>
            <a:r>
              <a:rPr lang="en-US" altLang="en-US"/>
              <a:t> 的时候:</a:t>
            </a:r>
          </a:p>
          <a:p>
            <a:pPr marL="0" indent="0">
              <a:buNone/>
            </a:pPr>
            <a:r>
              <a:rPr kumimoji="1" lang="en-US" altLang="en-US"/>
              <a:t>import “项目名/包名”</a:t>
            </a:r>
            <a:endParaRPr kumimoji="1" lang="zh-CN" altLang="en-US"/>
          </a:p>
        </p:txBody>
      </p:sp>
    </p:spTree>
    <p:extLst>
      <p:ext uri="{BB962C8B-B14F-4D97-AF65-F5344CB8AC3E}">
        <p14:creationId xmlns:p14="http://schemas.microsoft.com/office/powerpoint/2010/main" val="24039840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package</a:t>
            </a:r>
            <a:endParaRPr kumimoji="1" lang="zh-CN" altLang="en-US"/>
          </a:p>
        </p:txBody>
      </p:sp>
      <p:sp>
        <p:nvSpPr>
          <p:cNvPr id="3" name="内容占位符 2"/>
          <p:cNvSpPr>
            <a:spLocks noGrp="1"/>
          </p:cNvSpPr>
          <p:nvPr>
            <p:ph sz="quarter" idx="1"/>
          </p:nvPr>
        </p:nvSpPr>
        <p:spPr/>
        <p:txBody>
          <a:bodyPr/>
          <a:lstStyle/>
          <a:p>
            <a:r>
              <a:rPr kumimoji="1" lang="zh-CN" altLang="en-US"/>
              <a:t>包的文档</a:t>
            </a:r>
            <a:endParaRPr kumimoji="1" lang="en-US" altLang="zh-CN"/>
          </a:p>
          <a:p>
            <a:pPr marL="0" indent="0">
              <a:buNone/>
            </a:pPr>
            <a:r>
              <a:rPr lang="zh-CN" altLang="en-US"/>
              <a:t>每个包都应该有包的注释，注释放在</a:t>
            </a:r>
            <a:r>
              <a:rPr lang="en-US" altLang="zh-CN"/>
              <a:t>package</a:t>
            </a:r>
            <a:r>
              <a:rPr lang="zh-CN" altLang="en-US"/>
              <a:t>之前。针对包含多文件的包，注释放在任何文件都可以，一般单独定义一个</a:t>
            </a:r>
            <a:r>
              <a:rPr lang="en-US" altLang="zh-CN"/>
              <a:t>doc.go</a:t>
            </a:r>
            <a:r>
              <a:rPr lang="zh-CN" altLang="en-US"/>
              <a:t>放置包的注释。</a:t>
            </a:r>
            <a:endParaRPr lang="en-US" altLang="zh-CN"/>
          </a:p>
          <a:p>
            <a:r>
              <a:rPr kumimoji="1" lang="en-US" altLang="zh-CN"/>
              <a:t>Go doc </a:t>
            </a:r>
            <a:r>
              <a:rPr kumimoji="1" lang="zh-CN" altLang="en-US"/>
              <a:t>查看文档</a:t>
            </a:r>
          </a:p>
        </p:txBody>
      </p:sp>
    </p:spTree>
    <p:extLst>
      <p:ext uri="{BB962C8B-B14F-4D97-AF65-F5344CB8AC3E}">
        <p14:creationId xmlns:p14="http://schemas.microsoft.com/office/powerpoint/2010/main" val="173299493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Test	</a:t>
            </a:r>
            <a:endParaRPr kumimoji="1" lang="zh-CN" altLang="en-US"/>
          </a:p>
        </p:txBody>
      </p:sp>
      <p:sp>
        <p:nvSpPr>
          <p:cNvPr id="3" name="内容占位符 2"/>
          <p:cNvSpPr>
            <a:spLocks noGrp="1"/>
          </p:cNvSpPr>
          <p:nvPr>
            <p:ph sz="quarter" idx="1"/>
          </p:nvPr>
        </p:nvSpPr>
        <p:spPr/>
        <p:txBody>
          <a:bodyPr/>
          <a:lstStyle/>
          <a:p>
            <a:r>
              <a:rPr kumimoji="1" lang="en-US" altLang="zh-CN"/>
              <a:t>go test </a:t>
            </a:r>
            <a:r>
              <a:rPr kumimoji="1" lang="zh-CN" altLang="en-US"/>
              <a:t>运行所有</a:t>
            </a:r>
            <a:r>
              <a:rPr kumimoji="1" lang="en-US" altLang="zh-CN"/>
              <a:t>test</a:t>
            </a:r>
            <a:r>
              <a:rPr kumimoji="1" lang="zh-CN" altLang="en-US"/>
              <a:t>类</a:t>
            </a:r>
            <a:endParaRPr kumimoji="1" lang="en-US" altLang="zh-CN"/>
          </a:p>
          <a:p>
            <a:r>
              <a:rPr lang="zh-CN" altLang="en-US"/>
              <a:t>文件名</a:t>
            </a:r>
            <a:r>
              <a:rPr lang="en-US" altLang="zh-CN"/>
              <a:t>_test.go,</a:t>
            </a:r>
            <a:r>
              <a:rPr lang="zh-CN" altLang="en-US"/>
              <a:t>和被测文件相同目录（为了测试私有方法</a:t>
            </a:r>
            <a:r>
              <a:rPr lang="en-US" altLang="zh-CN"/>
              <a:t>—go</a:t>
            </a:r>
            <a:r>
              <a:rPr lang="zh-CN" altLang="en-US"/>
              <a:t> 的私有方法、变量为包内可见）</a:t>
            </a:r>
            <a:endParaRPr lang="en-US" altLang="zh-CN"/>
          </a:p>
          <a:p>
            <a:r>
              <a:rPr lang="en-US" altLang="zh-CN"/>
              <a:t>func TestXXX(t *testing.T)</a:t>
            </a:r>
          </a:p>
          <a:p>
            <a:r>
              <a:rPr lang="en-US" altLang="zh-CN"/>
              <a:t>testing </a:t>
            </a:r>
            <a:r>
              <a:rPr lang="zh-CN" altLang="en-US"/>
              <a:t>的常用方法</a:t>
            </a:r>
            <a:endParaRPr lang="en-US" altLang="zh-CN"/>
          </a:p>
          <a:p>
            <a:pPr lvl="1"/>
            <a:r>
              <a:rPr lang="en-US" altLang="zh-CN"/>
              <a:t>func (t *T)Fail():</a:t>
            </a:r>
            <a:r>
              <a:rPr lang="zh-CN" altLang="en-US"/>
              <a:t>标识失败，但是会继续执行</a:t>
            </a:r>
            <a:endParaRPr lang="en-US" altLang="zh-CN"/>
          </a:p>
          <a:p>
            <a:pPr lvl="1"/>
            <a:r>
              <a:rPr lang="en-US" altLang="zh-CN"/>
              <a:t>func (t *T)FailNow():</a:t>
            </a:r>
            <a:r>
              <a:rPr lang="zh-CN" altLang="en-US"/>
              <a:t>标识失败，中断执行</a:t>
            </a:r>
            <a:endParaRPr lang="en-US" altLang="zh-CN"/>
          </a:p>
          <a:p>
            <a:pPr lvl="1"/>
            <a:r>
              <a:rPr lang="en-US" altLang="zh-CN"/>
              <a:t>func (t *T)Log (args …interface{}):</a:t>
            </a:r>
            <a:r>
              <a:rPr lang="zh-CN" altLang="en-US"/>
              <a:t>记录日志</a:t>
            </a:r>
            <a:endParaRPr lang="en-US" altLang="zh-CN"/>
          </a:p>
          <a:p>
            <a:pPr lvl="1"/>
            <a:r>
              <a:rPr lang="en-US" altLang="zh-CN"/>
              <a:t>func (t *T)Fatal (args …interface{}):=Log+FailNow</a:t>
            </a:r>
          </a:p>
          <a:p>
            <a:pPr lvl="1"/>
            <a:endParaRPr lang="en-US" altLang="zh-CN"/>
          </a:p>
          <a:p>
            <a:pPr lvl="1"/>
            <a:endParaRPr lang="en-US" altLang="zh-CN"/>
          </a:p>
          <a:p>
            <a:pPr lvl="1"/>
            <a:endParaRPr lang="en-US" altLang="zh-CN"/>
          </a:p>
          <a:p>
            <a:endParaRPr lang="en-US" altLang="zh-CN"/>
          </a:p>
          <a:p>
            <a:endParaRPr kumimoji="1" lang="en-US" altLang="zh-CN"/>
          </a:p>
          <a:p>
            <a:endParaRPr kumimoji="1" lang="zh-CN" altLang="en-US"/>
          </a:p>
        </p:txBody>
      </p:sp>
    </p:spTree>
    <p:extLst>
      <p:ext uri="{BB962C8B-B14F-4D97-AF65-F5344CB8AC3E}">
        <p14:creationId xmlns:p14="http://schemas.microsoft.com/office/powerpoint/2010/main" val="23124531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test</a:t>
            </a:r>
            <a:endParaRPr kumimoji="1" lang="zh-CN" altLang="en-US"/>
          </a:p>
        </p:txBody>
      </p:sp>
      <p:sp>
        <p:nvSpPr>
          <p:cNvPr id="3" name="内容占位符 2"/>
          <p:cNvSpPr>
            <a:spLocks noGrp="1"/>
          </p:cNvSpPr>
          <p:nvPr>
            <p:ph sz="quarter" idx="1"/>
          </p:nvPr>
        </p:nvSpPr>
        <p:spPr/>
        <p:txBody>
          <a:bodyPr/>
          <a:lstStyle/>
          <a:p>
            <a:pPr marL="0" indent="0">
              <a:buNone/>
            </a:pPr>
            <a:r>
              <a:rPr lang="en-US" altLang="zh-CN" sz="2400"/>
              <a:t>import (</a:t>
            </a:r>
          </a:p>
          <a:p>
            <a:pPr marL="0" indent="0">
              <a:buNone/>
            </a:pPr>
            <a:r>
              <a:rPr lang="en-US" altLang="zh-CN" sz="2400"/>
              <a:t>	"testing"</a:t>
            </a:r>
          </a:p>
          <a:p>
            <a:pPr marL="0" indent="0">
              <a:buNone/>
            </a:pPr>
            <a:r>
              <a:rPr lang="en-US" altLang="zh-CN" sz="2400"/>
              <a:t>)</a:t>
            </a:r>
          </a:p>
          <a:p>
            <a:pPr marL="0" indent="0">
              <a:buNone/>
            </a:pPr>
            <a:r>
              <a:rPr lang="en-US" altLang="zh-CN" sz="2400"/>
              <a:t>func TestEven(t *testing.T) {</a:t>
            </a:r>
          </a:p>
          <a:p>
            <a:pPr marL="0" indent="0">
              <a:buNone/>
            </a:pPr>
            <a:r>
              <a:rPr lang="en-US" altLang="zh-CN" sz="2400"/>
              <a:t>	if !Even(2) {</a:t>
            </a:r>
          </a:p>
          <a:p>
            <a:pPr marL="0" indent="0">
              <a:buNone/>
            </a:pPr>
            <a:r>
              <a:rPr lang="en-US" altLang="zh-CN" sz="2400"/>
              <a:t>		t.Log("2 should be a even number!")</a:t>
            </a:r>
          </a:p>
          <a:p>
            <a:pPr marL="0" indent="0">
              <a:buNone/>
            </a:pPr>
            <a:r>
              <a:rPr lang="en-US" altLang="zh-CN" sz="2400"/>
              <a:t>		t.Fail()</a:t>
            </a:r>
          </a:p>
          <a:p>
            <a:pPr marL="0" indent="0">
              <a:buNone/>
            </a:pPr>
            <a:r>
              <a:rPr lang="en-US" altLang="zh-CN" sz="2400"/>
              <a:t>	}</a:t>
            </a:r>
          </a:p>
          <a:p>
            <a:pPr marL="0" indent="0">
              <a:buNone/>
            </a:pPr>
            <a:r>
              <a:rPr lang="en-US" altLang="zh-CN" sz="2400"/>
              <a:t>}</a:t>
            </a:r>
          </a:p>
          <a:p>
            <a:pPr marL="0" indent="0">
              <a:buNone/>
            </a:pPr>
            <a:endParaRPr kumimoji="1" lang="zh-CN" altLang="en-US" sz="2400"/>
          </a:p>
        </p:txBody>
      </p:sp>
    </p:spTree>
    <p:extLst>
      <p:ext uri="{BB962C8B-B14F-4D97-AF65-F5344CB8AC3E}">
        <p14:creationId xmlns:p14="http://schemas.microsoft.com/office/powerpoint/2010/main" val="166648497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常用标准包</a:t>
            </a:r>
          </a:p>
        </p:txBody>
      </p:sp>
      <p:sp>
        <p:nvSpPr>
          <p:cNvPr id="3" name="内容占位符 2"/>
          <p:cNvSpPr>
            <a:spLocks noGrp="1"/>
          </p:cNvSpPr>
          <p:nvPr>
            <p:ph sz="quarter" idx="1"/>
          </p:nvPr>
        </p:nvSpPr>
        <p:spPr/>
        <p:txBody>
          <a:bodyPr/>
          <a:lstStyle/>
          <a:p>
            <a:r>
              <a:rPr lang="en-US" altLang="zh-CN" sz="1800"/>
              <a:t>fmt</a:t>
            </a:r>
            <a:r>
              <a:rPr lang="zh-CN" altLang="en-US" sz="1800"/>
              <a:t>：实现了格式化的 </a:t>
            </a:r>
            <a:r>
              <a:rPr lang="en-US" altLang="zh-CN" sz="1800"/>
              <a:t>I/O </a:t>
            </a:r>
            <a:r>
              <a:rPr lang="zh-CN" altLang="en-US" sz="1800"/>
              <a:t>函数</a:t>
            </a:r>
            <a:r>
              <a:rPr lang="en-US" altLang="zh-CN" sz="1800"/>
              <a:t>,</a:t>
            </a:r>
            <a:r>
              <a:rPr lang="zh-CN" altLang="en-US" sz="1800"/>
              <a:t>这与 </a:t>
            </a:r>
            <a:r>
              <a:rPr lang="en-US" altLang="zh-CN" sz="1800"/>
              <a:t>C </a:t>
            </a:r>
            <a:r>
              <a:rPr lang="zh-CN" altLang="en-US" sz="1800"/>
              <a:t>的 </a:t>
            </a:r>
            <a:r>
              <a:rPr lang="en-US" altLang="zh-CN" sz="1800"/>
              <a:t>printf </a:t>
            </a:r>
            <a:r>
              <a:rPr lang="zh-CN" altLang="en-US" sz="1800"/>
              <a:t>和 </a:t>
            </a:r>
            <a:r>
              <a:rPr lang="en-US" altLang="zh-CN" sz="1800"/>
              <a:t>scanf </a:t>
            </a:r>
            <a:r>
              <a:rPr lang="zh-CN" altLang="en-US" sz="1800"/>
              <a:t>类似。格式化短 语派生于 </a:t>
            </a:r>
            <a:r>
              <a:rPr lang="en-US" altLang="zh-CN" sz="1800"/>
              <a:t>C </a:t>
            </a:r>
            <a:r>
              <a:rPr lang="zh-CN" altLang="en-US" sz="1800"/>
              <a:t>。</a:t>
            </a:r>
          </a:p>
          <a:p>
            <a:r>
              <a:rPr lang="en-US" altLang="zh-CN" sz="1800"/>
              <a:t>io</a:t>
            </a:r>
            <a:r>
              <a:rPr lang="zh-CN" altLang="en-US" sz="1800"/>
              <a:t>：这个包提供了原始的 </a:t>
            </a:r>
            <a:r>
              <a:rPr lang="en-US" altLang="zh-CN" sz="1800"/>
              <a:t>I/O </a:t>
            </a:r>
            <a:r>
              <a:rPr lang="zh-CN" altLang="en-US" sz="1800"/>
              <a:t>操作界面。它主要的任务是对 </a:t>
            </a:r>
            <a:r>
              <a:rPr lang="en-US" altLang="zh-CN" sz="1800"/>
              <a:t>os </a:t>
            </a:r>
            <a:r>
              <a:rPr lang="zh-CN" altLang="en-US" sz="1800"/>
              <a:t>包这样的原始 的 </a:t>
            </a:r>
            <a:r>
              <a:rPr lang="en-US" altLang="zh-CN" sz="1800"/>
              <a:t>I/O </a:t>
            </a:r>
            <a:r>
              <a:rPr lang="zh-CN" altLang="en-US" sz="1800"/>
              <a:t>进行封装</a:t>
            </a:r>
            <a:r>
              <a:rPr lang="en-US" altLang="zh-CN" sz="1800"/>
              <a:t>,</a:t>
            </a:r>
            <a:r>
              <a:rPr lang="zh-CN" altLang="en-US" sz="1800"/>
              <a:t>增加一些其他相关</a:t>
            </a:r>
            <a:r>
              <a:rPr lang="en-US" altLang="zh-CN" sz="1800"/>
              <a:t>,</a:t>
            </a:r>
            <a:r>
              <a:rPr lang="zh-CN" altLang="en-US" sz="1800"/>
              <a:t>使其具有抽象功能用在公共的接口 上。</a:t>
            </a:r>
          </a:p>
          <a:p>
            <a:r>
              <a:rPr lang="en-US" altLang="zh-CN" sz="1800"/>
              <a:t>bufio</a:t>
            </a:r>
            <a:r>
              <a:rPr lang="zh-CN" altLang="en-US" sz="1800"/>
              <a:t>：实现了缓冲的 </a:t>
            </a:r>
            <a:r>
              <a:rPr lang="en-US" altLang="zh-CN" sz="1800"/>
              <a:t>I/O</a:t>
            </a:r>
            <a:r>
              <a:rPr lang="zh-CN" altLang="en-US" sz="1800"/>
              <a:t>。它封装于 </a:t>
            </a:r>
            <a:r>
              <a:rPr lang="en-US" altLang="zh-CN" sz="1800"/>
              <a:t>io.Reader </a:t>
            </a:r>
            <a:r>
              <a:rPr lang="zh-CN" altLang="en-US" sz="1800"/>
              <a:t>和 </a:t>
            </a:r>
            <a:r>
              <a:rPr lang="en-US" altLang="zh-CN" sz="1800"/>
              <a:t>io.Writer </a:t>
            </a:r>
            <a:r>
              <a:rPr lang="zh-CN" altLang="en-US" sz="1800"/>
              <a:t>对象</a:t>
            </a:r>
            <a:r>
              <a:rPr lang="en-US" altLang="zh-CN" sz="1800"/>
              <a:t>,</a:t>
            </a:r>
            <a:r>
              <a:rPr lang="zh-CN" altLang="en-US" sz="1800"/>
              <a:t>创建了另 一个对象</a:t>
            </a:r>
            <a:r>
              <a:rPr lang="en-US" altLang="zh-CN" sz="1800"/>
              <a:t>(Reader </a:t>
            </a:r>
            <a:r>
              <a:rPr lang="zh-CN" altLang="en-US" sz="1800"/>
              <a:t>和 </a:t>
            </a:r>
            <a:r>
              <a:rPr lang="en-US" altLang="zh-CN" sz="1800"/>
              <a:t>Writer)</a:t>
            </a:r>
            <a:r>
              <a:rPr lang="zh-CN" altLang="en-US" sz="1800"/>
              <a:t>在提供缓冲的同时实现了一些文本 </a:t>
            </a:r>
            <a:r>
              <a:rPr lang="en-US" altLang="zh-CN" sz="1800"/>
              <a:t>I/O </a:t>
            </a:r>
            <a:r>
              <a:rPr lang="zh-CN" altLang="en-US" sz="1800"/>
              <a:t>的功 能。</a:t>
            </a:r>
          </a:p>
          <a:p>
            <a:r>
              <a:rPr lang="en-US" altLang="zh-CN" sz="1800"/>
              <a:t>sort</a:t>
            </a:r>
            <a:r>
              <a:rPr lang="zh-CN" altLang="en-US" sz="1800"/>
              <a:t>：提供了对数组和用户定义集合的原始的排序功能。</a:t>
            </a:r>
          </a:p>
          <a:p>
            <a:r>
              <a:rPr lang="en-US" altLang="zh-CN" sz="1800"/>
              <a:t>strconv</a:t>
            </a:r>
            <a:r>
              <a:rPr lang="zh-CN" altLang="en-US" sz="1800"/>
              <a:t>：提供了将字符串转换成基本数据类型</a:t>
            </a:r>
            <a:r>
              <a:rPr lang="en-US" altLang="zh-CN" sz="1800"/>
              <a:t>,</a:t>
            </a:r>
            <a:r>
              <a:rPr lang="zh-CN" altLang="en-US" sz="1800"/>
              <a:t>或者从基本数据类型转 换为字符串的功能。</a:t>
            </a:r>
          </a:p>
          <a:p>
            <a:r>
              <a:rPr lang="en-US" altLang="zh-CN" sz="1800"/>
              <a:t>os</a:t>
            </a:r>
            <a:r>
              <a:rPr lang="zh-CN" altLang="en-US" sz="1800"/>
              <a:t>：提供了与平台无关的操作系统功能接口。其设计是 </a:t>
            </a:r>
            <a:r>
              <a:rPr lang="en-US" altLang="zh-CN" sz="1800"/>
              <a:t>Unix </a:t>
            </a:r>
            <a:r>
              <a:rPr lang="zh-CN" altLang="en-US" sz="1800"/>
              <a:t>形式的。</a:t>
            </a:r>
          </a:p>
          <a:p>
            <a:r>
              <a:rPr lang="en-US" altLang="zh-CN" sz="1800"/>
              <a:t>sync</a:t>
            </a:r>
            <a:r>
              <a:rPr lang="zh-CN" altLang="en-US" sz="1800"/>
              <a:t>：提供了基本的同步原语</a:t>
            </a:r>
            <a:r>
              <a:rPr lang="en-US" altLang="zh-CN" sz="1800"/>
              <a:t>,</a:t>
            </a:r>
            <a:r>
              <a:rPr lang="zh-CN" altLang="en-US" sz="1800"/>
              <a:t>例如互斥锁。</a:t>
            </a:r>
          </a:p>
          <a:p>
            <a:r>
              <a:rPr lang="en-US" altLang="zh-CN" sz="1800"/>
              <a:t>flag</a:t>
            </a:r>
            <a:r>
              <a:rPr lang="zh-CN" altLang="en-US" sz="1800"/>
              <a:t>：实现了命令行解析。</a:t>
            </a:r>
          </a:p>
          <a:p>
            <a:endParaRPr kumimoji="1" lang="zh-CN" altLang="en-US" sz="1800"/>
          </a:p>
        </p:txBody>
      </p:sp>
    </p:spTree>
    <p:extLst>
      <p:ext uri="{BB962C8B-B14F-4D97-AF65-F5344CB8AC3E}">
        <p14:creationId xmlns:p14="http://schemas.microsoft.com/office/powerpoint/2010/main" val="3222729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常用标准包</a:t>
            </a:r>
            <a:endParaRPr kumimoji="1" lang="zh-CN" altLang="en-US"/>
          </a:p>
        </p:txBody>
      </p:sp>
      <p:sp>
        <p:nvSpPr>
          <p:cNvPr id="3" name="内容占位符 2"/>
          <p:cNvSpPr>
            <a:spLocks noGrp="1"/>
          </p:cNvSpPr>
          <p:nvPr>
            <p:ph sz="quarter" idx="1"/>
          </p:nvPr>
        </p:nvSpPr>
        <p:spPr/>
        <p:txBody>
          <a:bodyPr/>
          <a:lstStyle/>
          <a:p>
            <a:r>
              <a:rPr lang="en-US" altLang="zh-CN" sz="1800"/>
              <a:t>encoding/json</a:t>
            </a:r>
            <a:r>
              <a:rPr lang="zh-CN" altLang="en-US" sz="1800"/>
              <a:t>：实现了编码与解码 </a:t>
            </a:r>
            <a:r>
              <a:rPr lang="en-US" altLang="zh-CN" sz="1800"/>
              <a:t>RFC 4627 [5] </a:t>
            </a:r>
            <a:r>
              <a:rPr lang="zh-CN" altLang="en-US" sz="1800"/>
              <a:t>定义的 </a:t>
            </a:r>
            <a:r>
              <a:rPr lang="en-US" altLang="zh-CN" sz="1800"/>
              <a:t>JSON </a:t>
            </a:r>
            <a:r>
              <a:rPr lang="zh-CN" altLang="en-US" sz="1800"/>
              <a:t>对象。</a:t>
            </a:r>
          </a:p>
          <a:p>
            <a:r>
              <a:rPr lang="en-US" altLang="zh-CN" sz="1800"/>
              <a:t>text/template</a:t>
            </a:r>
            <a:r>
              <a:rPr lang="zh-CN" altLang="en-US" sz="1800"/>
              <a:t>：数据驱动的模板</a:t>
            </a:r>
            <a:r>
              <a:rPr lang="en-US" altLang="zh-CN" sz="1800"/>
              <a:t>,</a:t>
            </a:r>
            <a:r>
              <a:rPr lang="zh-CN" altLang="en-US" sz="1800"/>
              <a:t>用于生成文本输出</a:t>
            </a:r>
            <a:r>
              <a:rPr lang="en-US" altLang="zh-CN" sz="1800"/>
              <a:t>,</a:t>
            </a:r>
            <a:r>
              <a:rPr lang="zh-CN" altLang="en-US" sz="1800"/>
              <a:t>例如 </a:t>
            </a:r>
            <a:r>
              <a:rPr lang="en-US" altLang="zh-CN" sz="1800"/>
              <a:t>HTML</a:t>
            </a:r>
            <a:r>
              <a:rPr lang="zh-CN" altLang="en-US" sz="1800"/>
              <a:t>。将模板关联到某个数据结构上进行解析。模板内容指向数据结构的元素 </a:t>
            </a:r>
            <a:r>
              <a:rPr lang="en-US" altLang="zh-CN" sz="1800"/>
              <a:t>(</a:t>
            </a:r>
            <a:r>
              <a:rPr lang="zh-CN" altLang="en-US" sz="1800"/>
              <a:t>通常结构的字段或者 </a:t>
            </a:r>
            <a:r>
              <a:rPr lang="en-US" altLang="zh-CN" sz="1800"/>
              <a:t>map </a:t>
            </a:r>
            <a:r>
              <a:rPr lang="zh-CN" altLang="en-US" sz="1800"/>
              <a:t>的键</a:t>
            </a:r>
            <a:r>
              <a:rPr lang="en-US" altLang="zh-CN" sz="1800"/>
              <a:t>)</a:t>
            </a:r>
            <a:r>
              <a:rPr lang="zh-CN" altLang="en-US" sz="1800"/>
              <a:t>控制解析并且决定某个值会被显示。模板扫描结构以便解析</a:t>
            </a:r>
            <a:r>
              <a:rPr lang="en-US" altLang="zh-CN" sz="1800"/>
              <a:t>,</a:t>
            </a:r>
            <a:r>
              <a:rPr lang="zh-CN" altLang="en-US" sz="1800"/>
              <a:t>而 “游标” </a:t>
            </a:r>
            <a:r>
              <a:rPr lang="en-US" altLang="zh-CN" sz="1800"/>
              <a:t>@ </a:t>
            </a:r>
            <a:r>
              <a:rPr lang="zh-CN" altLang="en-US" sz="1800"/>
              <a:t>决定了当前位置在结构中的值。</a:t>
            </a:r>
          </a:p>
          <a:p>
            <a:r>
              <a:rPr lang="en-US" altLang="zh-CN" sz="1800"/>
              <a:t>net/http</a:t>
            </a:r>
            <a:r>
              <a:rPr lang="zh-CN" altLang="en-US" sz="1800"/>
              <a:t>： </a:t>
            </a:r>
            <a:r>
              <a:rPr lang="en-US" altLang="zh-CN" sz="1800"/>
              <a:t>HTTP </a:t>
            </a:r>
            <a:r>
              <a:rPr lang="zh-CN" altLang="en-US" sz="1800"/>
              <a:t>请求、响应和 </a:t>
            </a:r>
            <a:r>
              <a:rPr lang="en-US" altLang="zh-CN" sz="1800"/>
              <a:t>URL </a:t>
            </a:r>
            <a:r>
              <a:rPr lang="zh-CN" altLang="en-US" sz="1800"/>
              <a:t>的解析</a:t>
            </a:r>
            <a:r>
              <a:rPr lang="en-US" altLang="zh-CN" sz="1800"/>
              <a:t>,</a:t>
            </a:r>
            <a:r>
              <a:rPr lang="zh-CN" altLang="en-US" sz="1800"/>
              <a:t>并且提供了可扩展的 </a:t>
            </a:r>
            <a:r>
              <a:rPr lang="en-US" altLang="zh-CN" sz="1800"/>
              <a:t>HTTP </a:t>
            </a:r>
            <a:r>
              <a:rPr lang="zh-CN" altLang="en-US" sz="1800"/>
              <a:t>服务和基本的 </a:t>
            </a:r>
            <a:r>
              <a:rPr lang="en-US" altLang="zh-CN" sz="1800"/>
              <a:t>HTTP </a:t>
            </a:r>
            <a:r>
              <a:rPr lang="zh-CN" altLang="en-US" sz="1800"/>
              <a:t>客户端。</a:t>
            </a:r>
          </a:p>
          <a:p>
            <a:r>
              <a:rPr lang="en-US" altLang="zh-CN" sz="1800"/>
              <a:t>unsafe</a:t>
            </a:r>
            <a:r>
              <a:rPr lang="zh-CN" altLang="en-US" sz="1800"/>
              <a:t>：包含了 </a:t>
            </a:r>
            <a:r>
              <a:rPr lang="en-US" altLang="zh-CN" sz="1800"/>
              <a:t>Go </a:t>
            </a:r>
            <a:r>
              <a:rPr lang="zh-CN" altLang="en-US" sz="1800"/>
              <a:t>程序中数据类型上所有不安全的操作。 通常无须使用 这个。</a:t>
            </a:r>
          </a:p>
          <a:p>
            <a:r>
              <a:rPr lang="en-US" altLang="zh-CN" sz="1800"/>
              <a:t>reflect</a:t>
            </a:r>
            <a:r>
              <a:rPr lang="zh-CN" altLang="en-US" sz="1800"/>
              <a:t>：实现了运行时反射</a:t>
            </a:r>
            <a:r>
              <a:rPr lang="en-US" altLang="zh-CN" sz="1800"/>
              <a:t>,</a:t>
            </a:r>
            <a:r>
              <a:rPr lang="zh-CN" altLang="en-US" sz="1800"/>
              <a:t>允许程序通过抽象类型操作对象。通常用于 处理静态类型 </a:t>
            </a:r>
            <a:r>
              <a:rPr lang="en-US" altLang="zh-CN" sz="1800"/>
              <a:t>interface{} </a:t>
            </a:r>
            <a:r>
              <a:rPr lang="zh-CN" altLang="en-US" sz="1800"/>
              <a:t>的值</a:t>
            </a:r>
            <a:r>
              <a:rPr lang="en-US" altLang="zh-CN" sz="1800"/>
              <a:t>,</a:t>
            </a:r>
            <a:r>
              <a:rPr lang="zh-CN" altLang="en-US" sz="1800"/>
              <a:t>并且通过 </a:t>
            </a:r>
            <a:r>
              <a:rPr lang="en-US" altLang="zh-CN" sz="1800"/>
              <a:t>Typeof </a:t>
            </a:r>
            <a:r>
              <a:rPr lang="zh-CN" altLang="en-US" sz="1800"/>
              <a:t>解析出其动态类型信息</a:t>
            </a:r>
            <a:r>
              <a:rPr lang="en-US" altLang="zh-CN" sz="1800"/>
              <a:t>, </a:t>
            </a:r>
            <a:r>
              <a:rPr lang="zh-CN" altLang="en-US" sz="1800"/>
              <a:t>通常会返回一个有接口类型 </a:t>
            </a:r>
            <a:r>
              <a:rPr lang="en-US" altLang="zh-CN" sz="1800"/>
              <a:t>Type </a:t>
            </a:r>
            <a:r>
              <a:rPr lang="zh-CN" altLang="en-US" sz="1800"/>
              <a:t>的对象。</a:t>
            </a:r>
          </a:p>
          <a:p>
            <a:r>
              <a:rPr lang="en-US" altLang="zh-CN" sz="1800"/>
              <a:t>os/exec</a:t>
            </a:r>
            <a:r>
              <a:rPr lang="zh-CN" altLang="en-US" sz="1800"/>
              <a:t>：执行外部命令。</a:t>
            </a:r>
            <a:endParaRPr lang="en-US" altLang="zh-CN" sz="1800"/>
          </a:p>
          <a:p>
            <a:endParaRPr kumimoji="1" lang="zh-CN" altLang="en-US" sz="1800"/>
          </a:p>
        </p:txBody>
      </p:sp>
    </p:spTree>
    <p:extLst>
      <p:ext uri="{BB962C8B-B14F-4D97-AF65-F5344CB8AC3E}">
        <p14:creationId xmlns:p14="http://schemas.microsoft.com/office/powerpoint/2010/main" val="42227913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为什么</a:t>
            </a:r>
            <a:r>
              <a:rPr lang="zh-CN" altLang="zh-CN"/>
              <a:t>？</a:t>
            </a:r>
            <a:endParaRPr kumimoji="1" lang="zh-CN" altLang="en-US"/>
          </a:p>
        </p:txBody>
      </p:sp>
      <p:sp>
        <p:nvSpPr>
          <p:cNvPr id="3" name="内容占位符 2"/>
          <p:cNvSpPr>
            <a:spLocks noGrp="1"/>
          </p:cNvSpPr>
          <p:nvPr>
            <p:ph sz="quarter" idx="1"/>
          </p:nvPr>
        </p:nvSpPr>
        <p:spPr/>
        <p:txBody>
          <a:bodyPr/>
          <a:lstStyle/>
          <a:p>
            <a:r>
              <a:rPr kumimoji="1" lang="zh-CN" altLang="en-US" sz="2000"/>
              <a:t>天时</a:t>
            </a:r>
            <a:endParaRPr kumimoji="1" lang="en-US" altLang="zh-CN" sz="2000"/>
          </a:p>
          <a:p>
            <a:pPr lvl="1"/>
            <a:r>
              <a:rPr lang="en-US" altLang="en-US" sz="1800"/>
              <a:t>应用的发展。</a:t>
            </a:r>
          </a:p>
          <a:p>
            <a:pPr lvl="2"/>
            <a:r>
              <a:rPr lang="en-US" altLang="en-US" sz="1600"/>
              <a:t>并行</a:t>
            </a:r>
          </a:p>
          <a:p>
            <a:pPr lvl="2"/>
            <a:r>
              <a:rPr lang="en-US" altLang="en-US" sz="1600"/>
              <a:t>大数据</a:t>
            </a:r>
          </a:p>
          <a:p>
            <a:pPr lvl="2"/>
            <a:r>
              <a:rPr lang="en-US" altLang="en-US" sz="1600"/>
              <a:t>移动互联网</a:t>
            </a:r>
          </a:p>
          <a:p>
            <a:pPr lvl="1"/>
            <a:r>
              <a:rPr lang="en-US" altLang="en-US" sz="1900"/>
              <a:t>生产力</a:t>
            </a:r>
            <a:r>
              <a:rPr lang="en-US" altLang="en-US" sz="1900"/>
              <a:t>的要求</a:t>
            </a:r>
            <a:endParaRPr lang="en-US" altLang="en-US" sz="1900"/>
          </a:p>
          <a:p>
            <a:pPr lvl="1"/>
            <a:r>
              <a:rPr kumimoji="1" lang="en-US" altLang="en-US" sz="1800"/>
              <a:t>Java已经垂垂老矣。</a:t>
            </a:r>
          </a:p>
          <a:p>
            <a:pPr lvl="1"/>
            <a:r>
              <a:rPr kumimoji="1" lang="zh-CN" altLang="en-US" sz="1800"/>
              <a:t>新的语言还不能担当。（</a:t>
            </a:r>
            <a:r>
              <a:rPr kumimoji="1" lang="en-US" altLang="zh-CN" sz="1800"/>
              <a:t>python</a:t>
            </a:r>
            <a:r>
              <a:rPr lang="en-US" altLang="en-US" sz="1800"/>
              <a:t>、ruby、erlang…</a:t>
            </a:r>
            <a:r>
              <a:rPr kumimoji="1" lang="zh-CN" altLang="en-US" sz="1800"/>
              <a:t>）</a:t>
            </a:r>
            <a:endParaRPr kumimoji="1" lang="en-US" altLang="zh-CN" sz="1800"/>
          </a:p>
          <a:p>
            <a:pPr lvl="1"/>
            <a:r>
              <a:rPr lang="zh-CN" altLang="en-US" sz="1800"/>
              <a:t>老的语言能否焕发青春？（</a:t>
            </a:r>
            <a:r>
              <a:rPr lang="en-US" altLang="zh-CN" sz="1800"/>
              <a:t>c/c++</a:t>
            </a:r>
            <a:r>
              <a:rPr lang="zh-CN" altLang="en-US" sz="1800"/>
              <a:t>）</a:t>
            </a:r>
            <a:endParaRPr kumimoji="1" lang="en-US" altLang="zh-CN" sz="1800"/>
          </a:p>
          <a:p>
            <a:r>
              <a:rPr kumimoji="1" lang="zh-CN" altLang="en-US" sz="2000"/>
              <a:t>地利</a:t>
            </a:r>
            <a:endParaRPr kumimoji="1" lang="en-US" altLang="zh-CN" sz="2000"/>
          </a:p>
          <a:p>
            <a:pPr lvl="1"/>
            <a:r>
              <a:rPr kumimoji="1" lang="en-US" altLang="zh-CN" sz="1800"/>
              <a:t>goLang </a:t>
            </a:r>
            <a:r>
              <a:rPr kumimoji="1" lang="zh-CN" altLang="en-US" sz="1800"/>
              <a:t>的特性</a:t>
            </a:r>
            <a:endParaRPr kumimoji="1" lang="en-US" altLang="zh-CN" sz="1800"/>
          </a:p>
          <a:p>
            <a:r>
              <a:rPr kumimoji="1" lang="zh-CN" altLang="en-US" sz="2000"/>
              <a:t>人和</a:t>
            </a:r>
            <a:endParaRPr kumimoji="1" lang="en-US" altLang="zh-CN" sz="2000"/>
          </a:p>
          <a:p>
            <a:pPr lvl="1"/>
            <a:r>
              <a:rPr lang="en-US" altLang="en-US" sz="1700"/>
              <a:t>简单</a:t>
            </a:r>
          </a:p>
          <a:p>
            <a:pPr lvl="1"/>
            <a:r>
              <a:rPr lang="en-US" altLang="en-US" sz="1700"/>
              <a:t>类C的语法</a:t>
            </a:r>
          </a:p>
          <a:p>
            <a:pPr lvl="1"/>
            <a:r>
              <a:rPr lang="en-US" altLang="zh-CN" sz="1700"/>
              <a:t>…</a:t>
            </a:r>
          </a:p>
          <a:p>
            <a:pPr lvl="1"/>
            <a:endParaRPr kumimoji="1" lang="zh-CN" altLang="en-US" sz="1700"/>
          </a:p>
        </p:txBody>
      </p:sp>
    </p:spTree>
    <p:extLst>
      <p:ext uri="{BB962C8B-B14F-4D97-AF65-F5344CB8AC3E}">
        <p14:creationId xmlns:p14="http://schemas.microsoft.com/office/powerpoint/2010/main" val="3430801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
          </p:nvPr>
        </p:nvSpPr>
        <p:spPr/>
        <p:txBody>
          <a:bodyPr/>
          <a:lstStyle/>
          <a:p>
            <a:endParaRPr kumimoji="1" lang="en-US" altLang="zh-CN"/>
          </a:p>
          <a:p>
            <a:endParaRPr lang="en-US" altLang="zh-CN"/>
          </a:p>
          <a:p>
            <a:endParaRPr kumimoji="1" lang="en-US" altLang="zh-CN"/>
          </a:p>
          <a:p>
            <a:pPr marL="0" indent="0" algn="ctr">
              <a:buNone/>
            </a:pPr>
            <a:r>
              <a:rPr lang="en-US" altLang="zh-CN" sz="5400" i="1"/>
              <a:t>To be continued...</a:t>
            </a:r>
            <a:endParaRPr kumimoji="1" lang="zh-CN" altLang="en-US" i="1"/>
          </a:p>
        </p:txBody>
      </p:sp>
    </p:spTree>
    <p:extLst>
      <p:ext uri="{BB962C8B-B14F-4D97-AF65-F5344CB8AC3E}">
        <p14:creationId xmlns:p14="http://schemas.microsoft.com/office/powerpoint/2010/main" val="64823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新语言期望</a:t>
            </a:r>
            <a:endParaRPr kumimoji="1" lang="zh-CN" altLang="en-US"/>
          </a:p>
        </p:txBody>
      </p:sp>
      <p:sp>
        <p:nvSpPr>
          <p:cNvPr id="3" name="内容占位符 2"/>
          <p:cNvSpPr>
            <a:spLocks noGrp="1"/>
          </p:cNvSpPr>
          <p:nvPr>
            <p:ph sz="quarter" idx="1"/>
          </p:nvPr>
        </p:nvSpPr>
        <p:spPr/>
        <p:txBody>
          <a:bodyPr/>
          <a:lstStyle/>
          <a:p>
            <a:r>
              <a:rPr kumimoji="1" lang="zh-CN" altLang="en-US"/>
              <a:t>速度快，高性能。</a:t>
            </a:r>
            <a:endParaRPr kumimoji="1" lang="en-US" altLang="zh-CN"/>
          </a:p>
          <a:p>
            <a:r>
              <a:rPr lang="zh-CN" altLang="en-US"/>
              <a:t>简单明了，需要记忆的语言细节少，开发迅速。</a:t>
            </a:r>
            <a:endParaRPr lang="en-US" altLang="zh-CN"/>
          </a:p>
          <a:p>
            <a:r>
              <a:rPr kumimoji="1" lang="zh-CN" altLang="en-US"/>
              <a:t>灵活。</a:t>
            </a:r>
            <a:endParaRPr lang="en-US" altLang="zh-CN"/>
          </a:p>
          <a:p>
            <a:r>
              <a:rPr kumimoji="1" lang="zh-CN" altLang="en-US"/>
              <a:t>完善的模块支持。</a:t>
            </a:r>
            <a:endParaRPr kumimoji="1" lang="en-US" altLang="zh-CN"/>
          </a:p>
          <a:p>
            <a:r>
              <a:rPr lang="zh-CN" altLang="en-US"/>
              <a:t>程序员友好的并行架构。</a:t>
            </a:r>
            <a:endParaRPr lang="en-US" altLang="zh-CN"/>
          </a:p>
          <a:p>
            <a:r>
              <a:rPr kumimoji="1" lang="zh-CN" altLang="en-US"/>
              <a:t>安全，绝大部分在编译期解决。</a:t>
            </a:r>
            <a:endParaRPr kumimoji="1" lang="en-US" altLang="zh-CN"/>
          </a:p>
          <a:p>
            <a:r>
              <a:rPr lang="en-US" altLang="zh-CN"/>
              <a:t>OOP,</a:t>
            </a:r>
            <a:r>
              <a:rPr lang="zh-CN" altLang="en-US"/>
              <a:t>函数式编程</a:t>
            </a:r>
            <a:endParaRPr lang="en-US" altLang="zh-CN"/>
          </a:p>
          <a:p>
            <a:r>
              <a:rPr kumimoji="1" lang="en-US" altLang="zh-CN"/>
              <a:t>…</a:t>
            </a:r>
          </a:p>
          <a:p>
            <a:endParaRPr kumimoji="1" lang="zh-CN" altLang="en-US"/>
          </a:p>
        </p:txBody>
      </p:sp>
    </p:spTree>
    <p:extLst>
      <p:ext uri="{BB962C8B-B14F-4D97-AF65-F5344CB8AC3E}">
        <p14:creationId xmlns:p14="http://schemas.microsoft.com/office/powerpoint/2010/main" val="34470862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Go</a:t>
            </a:r>
            <a:r>
              <a:rPr kumimoji="1" lang="zh-CN" altLang="en-US"/>
              <a:t> </a:t>
            </a:r>
            <a:r>
              <a:rPr lang="en-US" altLang="zh-CN"/>
              <a:t>L</a:t>
            </a:r>
            <a:r>
              <a:rPr kumimoji="1" lang="en-US" altLang="zh-CN"/>
              <a:t>ang</a:t>
            </a:r>
            <a:r>
              <a:rPr kumimoji="1" lang="zh-CN" altLang="en-US"/>
              <a:t> 来源</a:t>
            </a:r>
          </a:p>
        </p:txBody>
      </p:sp>
      <p:sp>
        <p:nvSpPr>
          <p:cNvPr id="3" name="内容占位符 2"/>
          <p:cNvSpPr>
            <a:spLocks noGrp="1"/>
          </p:cNvSpPr>
          <p:nvPr>
            <p:ph sz="quarter" idx="1"/>
          </p:nvPr>
        </p:nvSpPr>
        <p:spPr/>
        <p:txBody>
          <a:bodyPr/>
          <a:lstStyle/>
          <a:p>
            <a:r>
              <a:rPr kumimoji="1" lang="en-US" altLang="zh-CN" sz="2800"/>
              <a:t>Google </a:t>
            </a:r>
            <a:r>
              <a:rPr kumimoji="1" lang="zh-CN" altLang="en-US" sz="2800"/>
              <a:t>出品</a:t>
            </a:r>
            <a:endParaRPr kumimoji="1" lang="en-US" altLang="zh-CN" sz="2800"/>
          </a:p>
          <a:p>
            <a:r>
              <a:rPr lang="zh-CN" altLang="en-US" sz="2800"/>
              <a:t>开发团队</a:t>
            </a:r>
            <a:endParaRPr lang="en-US" altLang="zh-CN" sz="2800"/>
          </a:p>
          <a:p>
            <a:pPr marL="0" indent="0">
              <a:buNone/>
            </a:pPr>
            <a:r>
              <a:rPr lang="en-US" altLang="zh-CN" sz="2000"/>
              <a:t>Ken</a:t>
            </a:r>
            <a:r>
              <a:rPr lang="zh-CN" altLang="en-US" sz="2000"/>
              <a:t> </a:t>
            </a:r>
            <a:r>
              <a:rPr lang="en-US" altLang="zh-CN" sz="2000"/>
              <a:t>Thompson</a:t>
            </a:r>
            <a:r>
              <a:rPr lang="zh-CN" altLang="en-US" sz="2000"/>
              <a:t>：</a:t>
            </a:r>
            <a:r>
              <a:rPr lang="en-US" altLang="zh-CN" sz="2000"/>
              <a:t>1983</a:t>
            </a:r>
            <a:r>
              <a:rPr lang="zh-CN" altLang="en-US" sz="2000"/>
              <a:t>年图灵奖（</a:t>
            </a:r>
            <a:r>
              <a:rPr lang="en-US" altLang="zh-CN" sz="2000"/>
              <a:t>Turing Award</a:t>
            </a:r>
            <a:r>
              <a:rPr lang="zh-CN" altLang="en-US" sz="2000"/>
              <a:t>）和</a:t>
            </a:r>
            <a:r>
              <a:rPr lang="en-US" altLang="zh-CN" sz="2000"/>
              <a:t>1998</a:t>
            </a:r>
            <a:r>
              <a:rPr lang="zh-CN" altLang="en-US" sz="2000"/>
              <a:t>年美国国家技术奖（</a:t>
            </a:r>
            <a:r>
              <a:rPr lang="en-US" altLang="zh-CN" sz="2000"/>
              <a:t>National Medal of Technology</a:t>
            </a:r>
            <a:r>
              <a:rPr lang="zh-CN" altLang="en-US" sz="2000"/>
              <a:t>）得主。他与</a:t>
            </a:r>
            <a:r>
              <a:rPr lang="en-US" altLang="zh-CN" sz="2000"/>
              <a:t>Dennis Ritchie</a:t>
            </a:r>
            <a:r>
              <a:rPr lang="zh-CN" altLang="en-US" sz="2000"/>
              <a:t>是</a:t>
            </a:r>
            <a:r>
              <a:rPr lang="en-US" altLang="zh-CN" sz="2000"/>
              <a:t>Unix</a:t>
            </a:r>
            <a:r>
              <a:rPr lang="zh-CN" altLang="en-US" sz="2000"/>
              <a:t>的原创者。</a:t>
            </a:r>
            <a:r>
              <a:rPr lang="en-US" altLang="zh-CN" sz="2000"/>
              <a:t>Thompson</a:t>
            </a:r>
            <a:r>
              <a:rPr lang="zh-CN" altLang="en-US" sz="2000"/>
              <a:t>也发明了后来衍生出</a:t>
            </a:r>
            <a:r>
              <a:rPr lang="en-US" altLang="zh-CN" sz="2000"/>
              <a:t>C</a:t>
            </a:r>
            <a:r>
              <a:rPr lang="zh-CN" altLang="en-US" sz="2000"/>
              <a:t>语言的</a:t>
            </a:r>
            <a:r>
              <a:rPr lang="en-US" altLang="zh-CN" sz="2000"/>
              <a:t>B</a:t>
            </a:r>
            <a:r>
              <a:rPr lang="zh-CN" altLang="en-US" sz="2000"/>
              <a:t>程序语言。</a:t>
            </a:r>
          </a:p>
          <a:p>
            <a:pPr marL="0" indent="0">
              <a:buNone/>
            </a:pPr>
            <a:r>
              <a:rPr lang="zh-CN" altLang="en-US" sz="2000"/>
              <a:t>　</a:t>
            </a:r>
            <a:r>
              <a:rPr lang="en-US" altLang="zh-CN" sz="2000"/>
              <a:t>Rob</a:t>
            </a:r>
            <a:r>
              <a:rPr lang="zh-CN" altLang="en-US" sz="2000"/>
              <a:t> </a:t>
            </a:r>
            <a:r>
              <a:rPr lang="en-US" altLang="zh-CN" sz="2000"/>
              <a:t>Pike</a:t>
            </a:r>
            <a:r>
              <a:rPr lang="zh-CN" altLang="en-US" sz="2000"/>
              <a:t>：曾是贝尔实验室（</a:t>
            </a:r>
            <a:r>
              <a:rPr lang="en-US" altLang="zh-CN" sz="2000"/>
              <a:t>Bell Labs</a:t>
            </a:r>
            <a:r>
              <a:rPr lang="zh-CN" altLang="en-US" sz="2000"/>
              <a:t>）的</a:t>
            </a:r>
            <a:r>
              <a:rPr lang="en-US" altLang="zh-CN" sz="2000"/>
              <a:t>Unix</a:t>
            </a:r>
            <a:r>
              <a:rPr lang="zh-CN" altLang="en-US" sz="2000"/>
              <a:t>团队和</a:t>
            </a:r>
            <a:r>
              <a:rPr lang="en-US" altLang="zh-CN" sz="2000"/>
              <a:t>Plan 9</a:t>
            </a:r>
            <a:r>
              <a:rPr lang="zh-CN" altLang="en-US" sz="2000"/>
              <a:t>操作系统计划的成员。他与</a:t>
            </a:r>
            <a:r>
              <a:rPr lang="en-US" altLang="zh-CN" sz="2000"/>
              <a:t>Thompson</a:t>
            </a:r>
            <a:r>
              <a:rPr lang="zh-CN" altLang="en-US" sz="2000"/>
              <a:t>共事多年，并共创出广泛使用的</a:t>
            </a:r>
            <a:r>
              <a:rPr lang="en-US" altLang="zh-CN" sz="2000"/>
              <a:t>UTF-8 </a:t>
            </a:r>
            <a:r>
              <a:rPr lang="zh-CN" altLang="en-US" sz="2000"/>
              <a:t>字元编码。</a:t>
            </a:r>
          </a:p>
          <a:p>
            <a:pPr marL="0" indent="0">
              <a:buNone/>
            </a:pPr>
            <a:r>
              <a:rPr lang="zh-CN" altLang="en-US" sz="2000"/>
              <a:t>　　</a:t>
            </a:r>
            <a:r>
              <a:rPr lang="en-US" altLang="zh-CN" sz="2000"/>
              <a:t>Robert Griesemer</a:t>
            </a:r>
            <a:r>
              <a:rPr lang="zh-CN" altLang="en-US" sz="2000"/>
              <a:t>：曾协助制作</a:t>
            </a:r>
            <a:r>
              <a:rPr lang="en-US" altLang="zh-CN" sz="2000"/>
              <a:t>Java</a:t>
            </a:r>
            <a:r>
              <a:rPr lang="zh-CN" altLang="en-US" sz="2000"/>
              <a:t>的</a:t>
            </a:r>
            <a:r>
              <a:rPr lang="en-US" altLang="zh-CN" sz="2000"/>
              <a:t>HotSpot</a:t>
            </a:r>
            <a:r>
              <a:rPr lang="zh-CN" altLang="en-US" sz="2000"/>
              <a:t>编译器，和</a:t>
            </a:r>
            <a:r>
              <a:rPr lang="en-US" altLang="zh-CN" sz="2000"/>
              <a:t>Chrome</a:t>
            </a:r>
            <a:r>
              <a:rPr lang="zh-CN" altLang="en-US" sz="2000"/>
              <a:t>浏览器的</a:t>
            </a:r>
            <a:r>
              <a:rPr lang="en-US" altLang="zh-CN" sz="2000"/>
              <a:t>JavaScript</a:t>
            </a:r>
            <a:r>
              <a:rPr lang="zh-CN" altLang="en-US" sz="2000"/>
              <a:t>引擎</a:t>
            </a:r>
            <a:r>
              <a:rPr lang="en-US" altLang="zh-CN" sz="2000"/>
              <a:t>V8</a:t>
            </a:r>
            <a:r>
              <a:rPr lang="zh-CN" altLang="en-US" sz="2000"/>
              <a:t>。</a:t>
            </a:r>
          </a:p>
          <a:p>
            <a:pPr marL="0" indent="0">
              <a:buNone/>
            </a:pPr>
            <a:r>
              <a:rPr lang="zh-CN" altLang="en-US" sz="2000"/>
              <a:t>　　此外还有</a:t>
            </a:r>
            <a:r>
              <a:rPr lang="en-US" altLang="zh-CN" sz="2000"/>
              <a:t>Plan 9</a:t>
            </a:r>
            <a:r>
              <a:rPr lang="zh-CN" altLang="en-US" sz="2000"/>
              <a:t>开发者</a:t>
            </a:r>
            <a:r>
              <a:rPr lang="en-US" altLang="zh-CN" sz="2000"/>
              <a:t>Russ Cox</a:t>
            </a:r>
            <a:r>
              <a:rPr lang="zh-CN" altLang="en-US" sz="2000"/>
              <a:t>、和曾改善目前广泛使用之开原码编译器</a:t>
            </a:r>
            <a:r>
              <a:rPr lang="en-US" altLang="zh-CN" sz="2000"/>
              <a:t>GCC</a:t>
            </a:r>
            <a:r>
              <a:rPr lang="zh-CN" altLang="en-US" sz="2000"/>
              <a:t>的</a:t>
            </a:r>
            <a:r>
              <a:rPr lang="en-US" altLang="zh-CN" sz="2000"/>
              <a:t>Ian Taylor</a:t>
            </a:r>
            <a:r>
              <a:rPr lang="zh-CN" altLang="en-US" sz="2000"/>
              <a:t>。</a:t>
            </a:r>
            <a:endParaRPr kumimoji="1" lang="en-US" altLang="zh-CN" sz="2000"/>
          </a:p>
          <a:p>
            <a:endParaRPr kumimoji="1" lang="zh-CN" altLang="en-US" sz="1600"/>
          </a:p>
        </p:txBody>
      </p:sp>
    </p:spTree>
    <p:extLst>
      <p:ext uri="{BB962C8B-B14F-4D97-AF65-F5344CB8AC3E}">
        <p14:creationId xmlns:p14="http://schemas.microsoft.com/office/powerpoint/2010/main" val="1549220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Go</a:t>
            </a:r>
            <a:r>
              <a:rPr kumimoji="1" lang="zh-CN" altLang="en-US"/>
              <a:t> </a:t>
            </a:r>
            <a:r>
              <a:rPr kumimoji="1" lang="en-US" altLang="zh-CN"/>
              <a:t>Lang</a:t>
            </a:r>
            <a:r>
              <a:rPr kumimoji="1" lang="zh-CN" altLang="en-US"/>
              <a:t>历史</a:t>
            </a:r>
          </a:p>
        </p:txBody>
      </p:sp>
      <p:sp>
        <p:nvSpPr>
          <p:cNvPr id="3" name="内容占位符 2"/>
          <p:cNvSpPr>
            <a:spLocks noGrp="1"/>
          </p:cNvSpPr>
          <p:nvPr>
            <p:ph sz="quarter" idx="1"/>
          </p:nvPr>
        </p:nvSpPr>
        <p:spPr/>
        <p:txBody>
          <a:bodyPr/>
          <a:lstStyle/>
          <a:p>
            <a:r>
              <a:rPr kumimoji="1" lang="en-US" altLang="zh-CN" sz="2400"/>
              <a:t>1969</a:t>
            </a:r>
            <a:r>
              <a:rPr kumimoji="1" lang="zh-CN" altLang="en-US" sz="2400"/>
              <a:t>年贝尔实验室开发出</a:t>
            </a:r>
            <a:r>
              <a:rPr kumimoji="1" lang="en-US" altLang="zh-CN" sz="2400"/>
              <a:t>unix</a:t>
            </a:r>
            <a:r>
              <a:rPr kumimoji="1" lang="zh-CN" altLang="en-US" sz="2400"/>
              <a:t>，以及</a:t>
            </a:r>
            <a:r>
              <a:rPr kumimoji="1" lang="en-US" altLang="zh-CN" sz="2400"/>
              <a:t>unix</a:t>
            </a:r>
            <a:r>
              <a:rPr kumimoji="1" lang="zh-CN" altLang="en-US" sz="2400"/>
              <a:t>衍生语言</a:t>
            </a:r>
            <a:r>
              <a:rPr kumimoji="1" lang="en-US" altLang="zh-CN" sz="2400"/>
              <a:t>C</a:t>
            </a:r>
          </a:p>
          <a:p>
            <a:r>
              <a:rPr lang="en-US" altLang="zh-CN" sz="2400"/>
              <a:t>1980s </a:t>
            </a:r>
            <a:r>
              <a:rPr lang="zh-CN" altLang="en-US" sz="2400"/>
              <a:t>上述团队研发出</a:t>
            </a:r>
            <a:r>
              <a:rPr lang="en-US" altLang="zh-CN" sz="2400"/>
              <a:t>Plan9</a:t>
            </a:r>
            <a:r>
              <a:rPr lang="zh-CN" altLang="en-US" sz="2400"/>
              <a:t>（</a:t>
            </a:r>
            <a:r>
              <a:rPr lang="en-US" altLang="zh-CN" sz="2400"/>
              <a:t>OS</a:t>
            </a:r>
            <a:r>
              <a:rPr lang="zh-CN" altLang="en-US" sz="2400"/>
              <a:t>）</a:t>
            </a:r>
            <a:endParaRPr lang="en-US" altLang="zh-CN" sz="2400"/>
          </a:p>
          <a:p>
            <a:r>
              <a:rPr kumimoji="1" lang="zh-CN" altLang="en-US" sz="2400"/>
              <a:t>以后几十年</a:t>
            </a:r>
            <a:r>
              <a:rPr kumimoji="1" lang="en-US" altLang="zh-CN" sz="2400"/>
              <a:t> Plan9</a:t>
            </a:r>
            <a:r>
              <a:rPr kumimoji="1" lang="zh-CN" altLang="en-US" sz="2400"/>
              <a:t>衍生出</a:t>
            </a:r>
            <a:r>
              <a:rPr kumimoji="1" lang="en-US" altLang="zh-CN" sz="2400"/>
              <a:t>Inferno</a:t>
            </a:r>
            <a:r>
              <a:rPr kumimoji="1" lang="zh-CN" altLang="en-US" sz="2400"/>
              <a:t>子项目以及编程语言</a:t>
            </a:r>
            <a:r>
              <a:rPr kumimoji="1" lang="en-US" altLang="zh-CN" sz="2400"/>
              <a:t>Limbo</a:t>
            </a:r>
            <a:r>
              <a:rPr kumimoji="1" lang="zh-CN" altLang="en-US" sz="2400"/>
              <a:t>（</a:t>
            </a:r>
            <a:r>
              <a:rPr kumimoji="1" lang="en-US" altLang="zh-CN" sz="2400"/>
              <a:t>Go Lang</a:t>
            </a:r>
            <a:r>
              <a:rPr kumimoji="1" lang="zh-CN" altLang="en-US" sz="2400"/>
              <a:t>前身，小型计算机上的分布式应用语言）</a:t>
            </a:r>
            <a:endParaRPr kumimoji="1" lang="en-US" altLang="zh-CN" sz="2400"/>
          </a:p>
          <a:p>
            <a:r>
              <a:rPr lang="en-US" altLang="zh-CN" sz="2400"/>
              <a:t>Plan9</a:t>
            </a:r>
            <a:r>
              <a:rPr lang="zh-CN" altLang="en-US" sz="2400"/>
              <a:t>项目组加入</a:t>
            </a:r>
            <a:r>
              <a:rPr lang="en-US" altLang="zh-CN" sz="2400"/>
              <a:t>Google.</a:t>
            </a:r>
          </a:p>
          <a:p>
            <a:r>
              <a:rPr kumimoji="1" lang="en-US" altLang="zh-CN" sz="2400"/>
              <a:t>2007</a:t>
            </a:r>
            <a:r>
              <a:rPr lang="en-US" altLang="zh-CN" sz="2400"/>
              <a:t>.</a:t>
            </a:r>
            <a:r>
              <a:rPr kumimoji="1" lang="en-US" altLang="zh-CN" sz="2400"/>
              <a:t>9,Go Lang</a:t>
            </a:r>
            <a:r>
              <a:rPr kumimoji="1" lang="zh-CN" altLang="en-US" sz="2400"/>
              <a:t>实验项目</a:t>
            </a:r>
            <a:endParaRPr kumimoji="1" lang="en-US" altLang="zh-CN" sz="2400"/>
          </a:p>
          <a:p>
            <a:r>
              <a:rPr lang="en-US" altLang="zh-CN" sz="2400"/>
              <a:t>2009.11 </a:t>
            </a:r>
            <a:r>
              <a:rPr lang="zh-CN" altLang="en-US" sz="2400"/>
              <a:t>正式发布</a:t>
            </a:r>
            <a:endParaRPr lang="en-US" altLang="zh-CN" sz="2400"/>
          </a:p>
          <a:p>
            <a:r>
              <a:rPr kumimoji="1" lang="en-US" altLang="zh-CN" sz="2400"/>
              <a:t>2012.3.28 Go Lang </a:t>
            </a:r>
            <a:r>
              <a:rPr kumimoji="1" lang="zh-CN" altLang="en-US" sz="2400"/>
              <a:t>第一个版本发布。</a:t>
            </a:r>
            <a:endParaRPr kumimoji="1" lang="en-US" altLang="zh-CN" sz="2400"/>
          </a:p>
          <a:p>
            <a:endParaRPr kumimoji="1" lang="en-US" altLang="zh-CN" sz="2400"/>
          </a:p>
          <a:p>
            <a:endParaRPr kumimoji="1" lang="zh-CN" altLang="en-US" sz="2400"/>
          </a:p>
        </p:txBody>
      </p:sp>
    </p:spTree>
    <p:extLst>
      <p:ext uri="{BB962C8B-B14F-4D97-AF65-F5344CB8AC3E}">
        <p14:creationId xmlns:p14="http://schemas.microsoft.com/office/powerpoint/2010/main" val="39441704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Go</a:t>
            </a:r>
            <a:r>
              <a:rPr kumimoji="1" lang="zh-CN" altLang="en-US"/>
              <a:t> </a:t>
            </a:r>
            <a:r>
              <a:rPr lang="en-US" altLang="zh-CN"/>
              <a:t>L</a:t>
            </a:r>
            <a:r>
              <a:rPr kumimoji="1" lang="en-US" altLang="zh-CN"/>
              <a:t>ang</a:t>
            </a:r>
            <a:r>
              <a:rPr kumimoji="1" lang="zh-CN" altLang="en-US"/>
              <a:t> 特点</a:t>
            </a:r>
          </a:p>
        </p:txBody>
      </p:sp>
      <p:sp>
        <p:nvSpPr>
          <p:cNvPr id="3" name="内容占位符 2"/>
          <p:cNvSpPr>
            <a:spLocks noGrp="1"/>
          </p:cNvSpPr>
          <p:nvPr>
            <p:ph sz="quarter" idx="1"/>
          </p:nvPr>
        </p:nvSpPr>
        <p:spPr/>
        <p:txBody>
          <a:bodyPr/>
          <a:lstStyle/>
          <a:p>
            <a:r>
              <a:rPr kumimoji="1" lang="zh-CN" altLang="en-US" sz="2000"/>
              <a:t>保留但大幅度简化指针</a:t>
            </a:r>
            <a:endParaRPr kumimoji="1" lang="en-US" altLang="zh-CN" sz="2000"/>
          </a:p>
          <a:p>
            <a:r>
              <a:rPr lang="zh-CN" altLang="en-US" sz="2000"/>
              <a:t>多参数返回</a:t>
            </a:r>
            <a:endParaRPr lang="en-US" altLang="zh-CN" sz="2000"/>
          </a:p>
          <a:p>
            <a:r>
              <a:rPr kumimoji="1" lang="en-US" altLang="zh-CN" sz="2000"/>
              <a:t>array slice map</a:t>
            </a:r>
            <a:r>
              <a:rPr kumimoji="1" lang="zh-CN" altLang="en-US" sz="2000"/>
              <a:t>等内置基本数据结构</a:t>
            </a:r>
            <a:endParaRPr kumimoji="1" lang="en-US" altLang="zh-CN" sz="2000"/>
          </a:p>
          <a:p>
            <a:r>
              <a:rPr kumimoji="1" lang="zh-CN" altLang="en-US" sz="2000"/>
              <a:t>错误处理（</a:t>
            </a:r>
            <a:r>
              <a:rPr kumimoji="1" lang="en-US" altLang="zh-CN" sz="2000"/>
              <a:t>panic</a:t>
            </a:r>
            <a:r>
              <a:rPr kumimoji="1" lang="zh-CN" altLang="en-US" sz="2000"/>
              <a:t> </a:t>
            </a:r>
            <a:r>
              <a:rPr kumimoji="1" lang="en-US" altLang="zh-CN" sz="2000"/>
              <a:t>recover</a:t>
            </a:r>
            <a:r>
              <a:rPr kumimoji="1" lang="zh-CN" altLang="en-US" sz="2000"/>
              <a:t> </a:t>
            </a:r>
            <a:r>
              <a:rPr kumimoji="1" lang="en-US" altLang="zh-CN" sz="2000"/>
              <a:t>error</a:t>
            </a:r>
            <a:r>
              <a:rPr kumimoji="1" lang="zh-CN" altLang="en-US" sz="2000"/>
              <a:t>）</a:t>
            </a:r>
            <a:endParaRPr kumimoji="1" lang="en-US" altLang="zh-CN" sz="2000"/>
          </a:p>
          <a:p>
            <a:r>
              <a:rPr lang="en-US" altLang="zh-CN" sz="2000"/>
              <a:t>interface</a:t>
            </a:r>
          </a:p>
          <a:p>
            <a:r>
              <a:rPr kumimoji="1" lang="en-US" altLang="zh-CN" sz="2000"/>
              <a:t>OO</a:t>
            </a:r>
          </a:p>
          <a:p>
            <a:r>
              <a:rPr lang="en-US" altLang="zh-CN" sz="2000"/>
              <a:t>Goroutine</a:t>
            </a:r>
          </a:p>
          <a:p>
            <a:pPr marL="0" indent="0">
              <a:buNone/>
            </a:pPr>
            <a:r>
              <a:rPr lang="zh-CN" altLang="en-US" sz="2000"/>
              <a:t>多核处理和网络开发</a:t>
            </a:r>
            <a:endParaRPr lang="en-US" altLang="zh-CN" sz="2000"/>
          </a:p>
          <a:p>
            <a:r>
              <a:rPr kumimoji="1" lang="zh-CN" altLang="en-US" sz="2000"/>
              <a:t>更多现代特性</a:t>
            </a:r>
            <a:endParaRPr lang="en-US" altLang="zh-CN" sz="2000"/>
          </a:p>
          <a:p>
            <a:pPr marL="0" indent="0">
              <a:buNone/>
            </a:pPr>
            <a:r>
              <a:rPr kumimoji="1" lang="zh-CN" altLang="en-US" sz="2000"/>
              <a:t>原生支持</a:t>
            </a:r>
            <a:r>
              <a:rPr kumimoji="1" lang="en-US" altLang="zh-CN" sz="2000"/>
              <a:t>unicode</a:t>
            </a:r>
            <a:r>
              <a:rPr kumimoji="1" lang="zh-CN" altLang="en-US" sz="2000"/>
              <a:t>，垃圾收集，部分函数式编程（匿名函数、闭包），反射，语言交互性</a:t>
            </a:r>
            <a:endParaRPr kumimoji="1" lang="en-US" altLang="zh-CN" sz="2000"/>
          </a:p>
        </p:txBody>
      </p:sp>
    </p:spTree>
    <p:extLst>
      <p:ext uri="{BB962C8B-B14F-4D97-AF65-F5344CB8AC3E}">
        <p14:creationId xmlns:p14="http://schemas.microsoft.com/office/powerpoint/2010/main" val="227591820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演示文稿1">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演示文稿1.potx</Template>
  <TotalTime>3392</TotalTime>
  <Words>3056</Words>
  <Application>Microsoft Macintosh PowerPoint</Application>
  <PresentationFormat>全屏显示(4:3)</PresentationFormat>
  <Paragraphs>533</Paragraphs>
  <Slides>50</Slides>
  <Notes>18</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演示文稿1</vt:lpstr>
      <vt:lpstr>PowerPoint 演示文稿</vt:lpstr>
      <vt:lpstr>PowerPoint 演示文稿</vt:lpstr>
      <vt:lpstr>Agenda</vt:lpstr>
      <vt:lpstr>Go Lang</vt:lpstr>
      <vt:lpstr>为什么？</vt:lpstr>
      <vt:lpstr>新语言期望</vt:lpstr>
      <vt:lpstr>Go Lang 来源</vt:lpstr>
      <vt:lpstr>Go Lang历史</vt:lpstr>
      <vt:lpstr>Go Lang 特点</vt:lpstr>
      <vt:lpstr>Go Lang特点</vt:lpstr>
      <vt:lpstr>GoLang编程哲学</vt:lpstr>
      <vt:lpstr>Go Lang编程哲学</vt:lpstr>
      <vt:lpstr>适应场景和竞争对手</vt:lpstr>
      <vt:lpstr>缺点</vt:lpstr>
      <vt:lpstr>GoLang 基础</vt:lpstr>
      <vt:lpstr>安装</vt:lpstr>
      <vt:lpstr>验证安装</vt:lpstr>
      <vt:lpstr>文档和资源 </vt:lpstr>
      <vt:lpstr>变量</vt:lpstr>
      <vt:lpstr>常量</vt:lpstr>
      <vt:lpstr>保留字</vt:lpstr>
      <vt:lpstr>类型—基础类型</vt:lpstr>
      <vt:lpstr>类型—复合类型</vt:lpstr>
      <vt:lpstr>数组</vt:lpstr>
      <vt:lpstr>数组切片</vt:lpstr>
      <vt:lpstr>切片复制</vt:lpstr>
      <vt:lpstr>map</vt:lpstr>
      <vt:lpstr>流程控制</vt:lpstr>
      <vt:lpstr>条件</vt:lpstr>
      <vt:lpstr>选择</vt:lpstr>
      <vt:lpstr>循环</vt:lpstr>
      <vt:lpstr>跳转</vt:lpstr>
      <vt:lpstr>函数</vt:lpstr>
      <vt:lpstr>函数</vt:lpstr>
      <vt:lpstr>函数—闭包</vt:lpstr>
      <vt:lpstr>函数-闭包</vt:lpstr>
      <vt:lpstr>错误处理</vt:lpstr>
      <vt:lpstr>defer</vt:lpstr>
      <vt:lpstr>panic() 和recover()</vt:lpstr>
      <vt:lpstr>panic() 和recover()</vt:lpstr>
      <vt:lpstr>panic() 和recover()</vt:lpstr>
      <vt:lpstr>目录结构</vt:lpstr>
      <vt:lpstr>目录结构</vt:lpstr>
      <vt:lpstr>Package</vt:lpstr>
      <vt:lpstr>package</vt:lpstr>
      <vt:lpstr>Test </vt:lpstr>
      <vt:lpstr>test</vt:lpstr>
      <vt:lpstr>常用标准包</vt:lpstr>
      <vt:lpstr>常用标准包</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leexh</dc:creator>
  <cp:lastModifiedBy>xh lee</cp:lastModifiedBy>
  <cp:revision>342</cp:revision>
  <dcterms:created xsi:type="dcterms:W3CDTF">2012-05-19T04:18:10Z</dcterms:created>
  <dcterms:modified xsi:type="dcterms:W3CDTF">2013-06-26T07:45:07Z</dcterms:modified>
</cp:coreProperties>
</file>