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84" r:id="rId23"/>
    <p:sldId id="276" r:id="rId24"/>
    <p:sldId id="279" r:id="rId25"/>
    <p:sldId id="280" r:id="rId26"/>
    <p:sldId id="282" r:id="rId27"/>
    <p:sldId id="281" r:id="rId28"/>
    <p:sldId id="283" r:id="rId29"/>
    <p:sldId id="27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4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4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9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1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2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7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7D06E-7FF1-4A4E-836E-FBD3182A4B3F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467B-C028-4D5F-9B8F-7C970611C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ilyrazor.com/blog/best-java-web-frameworks/" TargetMode="External"/><Relationship Id="rId3" Type="http://schemas.openxmlformats.org/officeDocument/2006/relationships/hyperlink" Target="https://www.rfc-editor.org/" TargetMode="External"/><Relationship Id="rId7" Type="http://schemas.openxmlformats.org/officeDocument/2006/relationships/hyperlink" Target="http://www.oracle.com/technetwork/java/javaee/overview/index.html" TargetMode="External"/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1" Type="http://schemas.openxmlformats.org/officeDocument/2006/relationships/hyperlink" Target="https://habrahabr.ru/post/333756/" TargetMode="External"/><Relationship Id="rId5" Type="http://schemas.openxmlformats.org/officeDocument/2006/relationships/hyperlink" Target="https://www.ietf.org/standards/rfcs/" TargetMode="External"/><Relationship Id="rId10" Type="http://schemas.openxmlformats.org/officeDocument/2006/relationships/hyperlink" Target="https://ru.wikibooks.org/wiki/Spring_Framework" TargetMode="External"/><Relationship Id="rId4" Type="http://schemas.openxmlformats.org/officeDocument/2006/relationships/hyperlink" Target="https://rfc2.ru/" TargetMode="External"/><Relationship Id="rId9" Type="http://schemas.openxmlformats.org/officeDocument/2006/relationships/hyperlink" Target="https://spring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5%D0%BE%D1%81%D1%8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4%D0%BE%D0%BC%D0%B5%D0%BD%D0%BD%D0%BE%D0%B5_%D0%B8%D0%BC%D1%8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.com/" TargetMode="External"/><Relationship Id="rId2" Type="http://schemas.openxmlformats.org/officeDocument/2006/relationships/hyperlink" Target="http://user:password@www.domain.com:80/index.html?quest=1#option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Основы разработки</a:t>
            </a:r>
            <a:br>
              <a:rPr lang="ru-RU" b="1" dirty="0"/>
            </a:br>
            <a:r>
              <a:rPr lang="ru-RU" b="1" dirty="0" smtClean="0"/>
              <a:t>серверного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46814"/>
            <a:ext cx="9144000" cy="1097281"/>
          </a:xfrm>
        </p:spPr>
        <p:txBody>
          <a:bodyPr>
            <a:normAutofit/>
          </a:bodyPr>
          <a:lstStyle/>
          <a:p>
            <a:r>
              <a:rPr lang="ru-RU" dirty="0" smtClean="0"/>
              <a:t>ДВФУ МРЦПК</a:t>
            </a:r>
          </a:p>
          <a:p>
            <a:r>
              <a:rPr lang="ru-RU" dirty="0" smtClean="0"/>
              <a:t>Попович А.Б.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65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сервисы и протоколы </a:t>
            </a:r>
            <a:r>
              <a:rPr lang="en-US" dirty="0" smtClean="0"/>
              <a:t>IP </a:t>
            </a:r>
            <a:r>
              <a:rPr lang="ru-RU" dirty="0" smtClean="0"/>
              <a:t>сетей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Control</a:t>
            </a:r>
            <a:r>
              <a:rPr lang="ru-RU" dirty="0" smtClean="0"/>
              <a:t> </a:t>
            </a: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Protocol</a:t>
            </a:r>
            <a:r>
              <a:rPr lang="en-US" dirty="0" smtClean="0"/>
              <a:t>, ICMP</a:t>
            </a:r>
            <a:r>
              <a:rPr lang="ru-RU" dirty="0" smtClean="0"/>
              <a:t> — протокол межсетевых управляющих сообщений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Ping</a:t>
            </a:r>
          </a:p>
          <a:p>
            <a:r>
              <a:rPr lang="en-US" dirty="0" smtClean="0"/>
              <a:t>Traceroute</a:t>
            </a:r>
          </a:p>
          <a:p>
            <a:r>
              <a:rPr lang="en-US" dirty="0" err="1" smtClean="0"/>
              <a:t>whois</a:t>
            </a:r>
            <a:endParaRPr lang="en-US" dirty="0" smtClean="0"/>
          </a:p>
          <a:p>
            <a:r>
              <a:rPr lang="en-US" dirty="0" err="1" smtClean="0"/>
              <a:t>Nslookup</a:t>
            </a:r>
            <a:endParaRPr lang="en-US" dirty="0" smtClean="0"/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dig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68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Comments, RFC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документ из серии пронумерованных информационных документов Интернета, охватывающих технические спецификации и Стандарты, широко используемые во Всемирной </a:t>
            </a:r>
            <a:r>
              <a:rPr lang="ru-RU" dirty="0" smtClean="0"/>
              <a:t>сети.</a:t>
            </a:r>
          </a:p>
          <a:p>
            <a:pPr algn="just"/>
            <a:r>
              <a:rPr lang="ru-RU" dirty="0" smtClean="0"/>
              <a:t>(</a:t>
            </a:r>
            <a:r>
              <a:rPr lang="en-US" i="1" dirty="0" smtClean="0"/>
              <a:t>is a type of publication from the Internet Engineering Task Force (IETF) and the Internet Society (ISOC), the principal technical development and standards-setting bodies for the Internet.</a:t>
            </a:r>
            <a:r>
              <a:rPr lang="ru-RU" dirty="0" smtClean="0"/>
              <a:t>)</a:t>
            </a:r>
            <a:endParaRPr lang="en-US" dirty="0" smtClean="0"/>
          </a:p>
          <a:p>
            <a:pPr algn="just"/>
            <a:r>
              <a:rPr lang="ru-RU" dirty="0" smtClean="0"/>
              <a:t>Примеры:</a:t>
            </a:r>
            <a:endParaRPr lang="en-US" dirty="0" smtClean="0"/>
          </a:p>
          <a:p>
            <a:pPr lvl="1" algn="just"/>
            <a:r>
              <a:rPr lang="ru-RU" dirty="0" smtClean="0"/>
              <a:t>RFC 6797	</a:t>
            </a:r>
            <a:r>
              <a:rPr lang="en-US" dirty="0" smtClean="0"/>
              <a:t>- </a:t>
            </a:r>
            <a:r>
              <a:rPr lang="ru-RU" dirty="0" smtClean="0"/>
              <a:t>Строгая транспортная безопасность HTTP (HSTS)</a:t>
            </a:r>
            <a:endParaRPr lang="en-US" dirty="0" smtClean="0"/>
          </a:p>
          <a:p>
            <a:pPr lvl="1" algn="just"/>
            <a:r>
              <a:rPr lang="en-US" dirty="0" smtClean="0"/>
              <a:t>RFC 791 - </a:t>
            </a:r>
            <a:r>
              <a:rPr lang="ru-RU" dirty="0" smtClean="0"/>
              <a:t>Протокол </a:t>
            </a:r>
            <a:r>
              <a:rPr lang="en-US" dirty="0" smtClean="0"/>
              <a:t>IP (Internet Protocol)</a:t>
            </a:r>
          </a:p>
          <a:p>
            <a:pPr lvl="1" algn="just"/>
            <a:r>
              <a:rPr lang="ru-RU" dirty="0" smtClean="0"/>
              <a:t>RFC 793	Протокол управления передачей (TCP)</a:t>
            </a:r>
            <a:endParaRPr lang="en-US" dirty="0" smtClean="0"/>
          </a:p>
          <a:p>
            <a:pPr lvl="1" algn="just"/>
            <a:r>
              <a:rPr lang="ru-RU" dirty="0" smtClean="0"/>
              <a:t>RFC 768	Протокол </a:t>
            </a:r>
            <a:r>
              <a:rPr lang="ru-RU" dirty="0" err="1" smtClean="0"/>
              <a:t>датаграмм</a:t>
            </a:r>
            <a:r>
              <a:rPr lang="ru-RU" dirty="0" smtClean="0"/>
              <a:t> клиента (UDP)</a:t>
            </a:r>
            <a:endParaRPr lang="en-US" dirty="0" smtClean="0"/>
          </a:p>
          <a:p>
            <a:pPr lvl="1" algn="just"/>
            <a:r>
              <a:rPr lang="en-US" dirty="0" smtClean="0"/>
              <a:t>RFC 1035 — Domain Names</a:t>
            </a:r>
          </a:p>
          <a:p>
            <a:pPr lvl="1" algn="just"/>
            <a:r>
              <a:rPr lang="en-US" dirty="0" smtClean="0"/>
              <a:t>RFC 792 - </a:t>
            </a:r>
            <a:r>
              <a:rPr lang="ru-RU" dirty="0" smtClean="0"/>
              <a:t>Протокол </a:t>
            </a:r>
            <a:r>
              <a:rPr lang="en-US" dirty="0" smtClean="0"/>
              <a:t>ICMP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01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Protocol, HTTP </a:t>
            </a:r>
            <a:r>
              <a:rPr lang="en-US" sz="2800" dirty="0" smtClean="0"/>
              <a:t>(0.9, 1.0, 1.1, 2)</a:t>
            </a:r>
            <a:endParaRPr lang="ru-RU" sz="2800" dirty="0"/>
          </a:p>
        </p:txBody>
      </p:sp>
      <p:pic>
        <p:nvPicPr>
          <p:cNvPr id="6148" name="Picture 4" descr="Картинки по запросу http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1926" cy="3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4525" y="5233652"/>
            <a:ext cx="2870699" cy="5232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wiki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/HTTP HTTP/1.0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ru.wikipedia.org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20076" y="5202874"/>
            <a:ext cx="3131888" cy="30777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HTTP/1.0 200 OK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сообщение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Стартовая строка </a:t>
            </a:r>
            <a:r>
              <a:rPr lang="ru-RU" dirty="0" smtClean="0"/>
              <a:t>(</a:t>
            </a:r>
            <a:r>
              <a:rPr lang="ru-RU" i="1" dirty="0" err="1" smtClean="0"/>
              <a:t>Starting</a:t>
            </a:r>
            <a:r>
              <a:rPr lang="ru-RU" i="1" dirty="0" smtClean="0"/>
              <a:t> </a:t>
            </a:r>
            <a:r>
              <a:rPr lang="ru-RU" i="1" dirty="0" err="1"/>
              <a:t>line</a:t>
            </a:r>
            <a:r>
              <a:rPr lang="ru-RU" dirty="0"/>
              <a:t>) — определяет тип сообщения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Строка запроса </a:t>
            </a:r>
            <a:r>
              <a:rPr lang="ru-RU" b="1" dirty="0" smtClean="0"/>
              <a:t>клиента</a:t>
            </a:r>
            <a:r>
              <a:rPr lang="en-US" b="1" dirty="0" smtClean="0"/>
              <a:t> (request)</a:t>
            </a:r>
            <a:r>
              <a:rPr lang="ru-RU" dirty="0" smtClean="0"/>
              <a:t>:</a:t>
            </a:r>
            <a:endParaRPr lang="en-US" dirty="0" smtClean="0"/>
          </a:p>
          <a:p>
            <a:pPr lvl="2"/>
            <a:r>
              <a:rPr lang="ru-RU" dirty="0"/>
              <a:t>Метод </a:t>
            </a:r>
            <a:r>
              <a:rPr lang="ru-RU" dirty="0" smtClean="0"/>
              <a:t>(</a:t>
            </a:r>
            <a:r>
              <a:rPr lang="ru-RU" i="1" dirty="0" err="1" smtClean="0"/>
              <a:t>Method</a:t>
            </a:r>
            <a:r>
              <a:rPr lang="ru-RU" dirty="0"/>
              <a:t>) </a:t>
            </a:r>
            <a:endParaRPr lang="en-US" dirty="0" smtClean="0"/>
          </a:p>
          <a:p>
            <a:pPr lvl="2"/>
            <a:r>
              <a:rPr lang="ru-RU" dirty="0" smtClean="0"/>
              <a:t>URI</a:t>
            </a:r>
            <a:endParaRPr lang="en-US" dirty="0" smtClean="0"/>
          </a:p>
          <a:p>
            <a:pPr lvl="2"/>
            <a:r>
              <a:rPr lang="ru-RU" dirty="0" smtClean="0"/>
              <a:t>Версия (</a:t>
            </a:r>
            <a:r>
              <a:rPr lang="ru-RU" dirty="0" err="1" smtClean="0"/>
              <a:t>Version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Строка ответа </a:t>
            </a:r>
            <a:r>
              <a:rPr lang="ru-RU" b="1" dirty="0" smtClean="0"/>
              <a:t>сервера</a:t>
            </a:r>
            <a:r>
              <a:rPr lang="en-US" b="1" dirty="0" smtClean="0"/>
              <a:t> (response)</a:t>
            </a:r>
            <a:r>
              <a:rPr lang="ru-RU" dirty="0" smtClean="0"/>
              <a:t>:</a:t>
            </a:r>
          </a:p>
          <a:p>
            <a:pPr lvl="2"/>
            <a:r>
              <a:rPr lang="ru-RU" dirty="0" smtClean="0"/>
              <a:t>Версия —</a:t>
            </a:r>
            <a:r>
              <a:rPr lang="en-US" dirty="0" smtClean="0"/>
              <a:t> </a:t>
            </a:r>
            <a:r>
              <a:rPr lang="ru-RU" dirty="0" smtClean="0"/>
              <a:t>как в запросе;</a:t>
            </a:r>
          </a:p>
          <a:p>
            <a:pPr lvl="2"/>
            <a:r>
              <a:rPr lang="ru-RU" dirty="0" smtClean="0"/>
              <a:t>Код состояния (</a:t>
            </a:r>
            <a:r>
              <a:rPr lang="ru-RU" dirty="0" err="1" smtClean="0"/>
              <a:t>Status</a:t>
            </a:r>
            <a:r>
              <a:rPr lang="ru-RU" dirty="0" smtClean="0"/>
              <a:t> </a:t>
            </a:r>
            <a:r>
              <a:rPr lang="ru-RU" dirty="0" err="1" smtClean="0"/>
              <a:t>Code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Пояснение (</a:t>
            </a:r>
            <a:r>
              <a:rPr lang="ru-RU" dirty="0" err="1" smtClean="0"/>
              <a:t>Reason</a:t>
            </a:r>
            <a:r>
              <a:rPr lang="ru-RU" dirty="0" smtClean="0"/>
              <a:t> </a:t>
            </a:r>
            <a:r>
              <a:rPr lang="ru-RU" dirty="0" err="1" smtClean="0"/>
              <a:t>Phrase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Заголовки (</a:t>
            </a:r>
            <a:r>
              <a:rPr lang="ru-RU" i="1" dirty="0" err="1" smtClean="0"/>
              <a:t>Headers</a:t>
            </a:r>
            <a:r>
              <a:rPr lang="ru-RU" dirty="0" smtClean="0"/>
              <a:t>) — характеризуют тело сообщения, параметры передачи и прочие сведения;</a:t>
            </a:r>
          </a:p>
          <a:p>
            <a:r>
              <a:rPr lang="ru-RU" dirty="0" smtClean="0"/>
              <a:t>Тело </a:t>
            </a:r>
            <a:r>
              <a:rPr lang="ru-RU" dirty="0"/>
              <a:t>сообщения </a:t>
            </a:r>
            <a:r>
              <a:rPr lang="ru-RU" dirty="0" smtClean="0"/>
              <a:t>(</a:t>
            </a:r>
            <a:r>
              <a:rPr lang="ru-RU" i="1" dirty="0" err="1" smtClean="0"/>
              <a:t>Message</a:t>
            </a:r>
            <a:r>
              <a:rPr lang="ru-RU" i="1" dirty="0" smtClean="0"/>
              <a:t> </a:t>
            </a:r>
            <a:r>
              <a:rPr lang="ru-RU" i="1" dirty="0" err="1"/>
              <a:t>Body</a:t>
            </a:r>
            <a:r>
              <a:rPr lang="ru-RU" dirty="0"/>
              <a:t>) — непосредственно данные сообщения. Обязательно должно отделяться от заголовков пустой строкой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38975" y="2425949"/>
            <a:ext cx="3867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 = &lt;start-line&gt;</a:t>
            </a:r>
          </a:p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*(&lt;message-header&gt;)</a:t>
            </a:r>
          </a:p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CRLF</a:t>
            </a:r>
          </a:p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[&lt;message-body&gt;]</a:t>
            </a:r>
          </a:p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&lt;start-line&gt; = Request-Line | Status-Line</a:t>
            </a:r>
          </a:p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&lt;message-header&gt; = Field-Name ':' Field-Value</a:t>
            </a:r>
            <a:endParaRPr lang="ru-RU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3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sz="4000" dirty="0" smtClean="0"/>
              <a:t>OPTIONS</a:t>
            </a:r>
            <a:r>
              <a:rPr lang="ru-RU" dirty="0" smtClean="0"/>
              <a:t> - определения возможностей веб-сервера или параметров соединения;</a:t>
            </a:r>
            <a:endParaRPr lang="en-US" dirty="0"/>
          </a:p>
          <a:p>
            <a:pPr lvl="1"/>
            <a:r>
              <a:rPr lang="en-US" sz="3800" b="1" dirty="0" smtClean="0"/>
              <a:t>GET</a:t>
            </a:r>
            <a:r>
              <a:rPr lang="en-US" dirty="0" smtClean="0"/>
              <a:t> - </a:t>
            </a:r>
            <a:r>
              <a:rPr lang="ru-RU" dirty="0" smtClean="0"/>
              <a:t>запрос содержимого указанного ресурса. Инициирование дальнейшего действия;</a:t>
            </a:r>
            <a:endParaRPr lang="en-US" dirty="0" smtClean="0"/>
          </a:p>
          <a:p>
            <a:pPr lvl="1"/>
            <a:r>
              <a:rPr lang="en-US" sz="3800" dirty="0" smtClean="0"/>
              <a:t>HEAD</a:t>
            </a:r>
            <a:r>
              <a:rPr lang="ru-RU" dirty="0" smtClean="0"/>
              <a:t> – как </a:t>
            </a:r>
            <a:r>
              <a:rPr lang="en-US" dirty="0" smtClean="0"/>
              <a:t>GET, </a:t>
            </a:r>
            <a:r>
              <a:rPr lang="ru-RU" dirty="0" smtClean="0"/>
              <a:t>но в ответе сервера отсутствует тело;</a:t>
            </a:r>
            <a:endParaRPr lang="en-US" dirty="0" smtClean="0"/>
          </a:p>
          <a:p>
            <a:pPr lvl="1"/>
            <a:r>
              <a:rPr lang="en-US" sz="3400" b="1" dirty="0" smtClean="0"/>
              <a:t>POST</a:t>
            </a:r>
            <a:r>
              <a:rPr lang="ru-RU" b="1" dirty="0" smtClean="0"/>
              <a:t> - </a:t>
            </a:r>
            <a:r>
              <a:rPr lang="ru-RU" dirty="0" smtClean="0"/>
              <a:t>передача пользовательских данных ресурсу;</a:t>
            </a:r>
            <a:endParaRPr lang="en-US" dirty="0" smtClean="0"/>
          </a:p>
          <a:p>
            <a:pPr lvl="1"/>
            <a:r>
              <a:rPr lang="en-US" sz="3400" b="1" dirty="0" smtClean="0"/>
              <a:t>PUT</a:t>
            </a:r>
            <a:r>
              <a:rPr lang="ru-RU" sz="3400" b="1" dirty="0" smtClean="0"/>
              <a:t> </a:t>
            </a:r>
            <a:r>
              <a:rPr lang="ru-RU" b="1" dirty="0" smtClean="0"/>
              <a:t>- </a:t>
            </a:r>
            <a:r>
              <a:rPr lang="ru-RU" dirty="0" smtClean="0"/>
              <a:t>загрузк</a:t>
            </a:r>
            <a:r>
              <a:rPr lang="ru-RU" dirty="0"/>
              <a:t>а</a:t>
            </a:r>
            <a:r>
              <a:rPr lang="ru-RU" dirty="0" smtClean="0"/>
              <a:t> содержимого запроса на указанный в запросе URI;</a:t>
            </a:r>
            <a:endParaRPr lang="en-US" dirty="0" smtClean="0"/>
          </a:p>
          <a:p>
            <a:pPr lvl="1"/>
            <a:r>
              <a:rPr lang="en-US" sz="3400" dirty="0" smtClean="0"/>
              <a:t>PATCH</a:t>
            </a:r>
            <a:r>
              <a:rPr lang="ru-RU" dirty="0" smtClean="0"/>
              <a:t> - аналогично PUT, но применяется только к фрагменту ресурса;</a:t>
            </a:r>
            <a:endParaRPr lang="en-US" dirty="0" smtClean="0"/>
          </a:p>
          <a:p>
            <a:pPr lvl="1"/>
            <a:r>
              <a:rPr lang="en-US" sz="3400" b="1" dirty="0" smtClean="0"/>
              <a:t>DELETE</a:t>
            </a:r>
            <a:r>
              <a:rPr lang="ru-RU" b="1" dirty="0" smtClean="0"/>
              <a:t> </a:t>
            </a:r>
            <a:r>
              <a:rPr lang="ru-RU" dirty="0" smtClean="0"/>
              <a:t>- удаление указанного ресурса;</a:t>
            </a:r>
            <a:endParaRPr lang="en-US" dirty="0" smtClean="0"/>
          </a:p>
          <a:p>
            <a:pPr lvl="1"/>
            <a:r>
              <a:rPr lang="en-US" sz="3800" dirty="0" smtClean="0"/>
              <a:t>TRACE</a:t>
            </a:r>
            <a:r>
              <a:rPr lang="ru-RU" dirty="0" smtClean="0"/>
              <a:t> - </a:t>
            </a:r>
            <a:r>
              <a:rPr lang="ru-RU" dirty="0"/>
              <a:t>в</a:t>
            </a:r>
            <a:r>
              <a:rPr lang="ru-RU" dirty="0" smtClean="0"/>
              <a:t>озвращает полученный запрос так, что клиент может увидеть, какую информацию промежуточные серверы добавляют или изменяют в запросе;</a:t>
            </a:r>
            <a:endParaRPr lang="en-US" dirty="0" smtClean="0"/>
          </a:p>
          <a:p>
            <a:pPr lvl="1"/>
            <a:r>
              <a:rPr lang="en-US" sz="3800" dirty="0" smtClean="0"/>
              <a:t>CONNECT</a:t>
            </a:r>
            <a:r>
              <a:rPr lang="ru-RU" sz="3800" dirty="0" smtClean="0"/>
              <a:t> </a:t>
            </a:r>
            <a:r>
              <a:rPr lang="ru-RU" dirty="0" smtClean="0"/>
              <a:t>- Преобразует соединение запроса в прозрачный TCP/IP-туннель, обычно чтобы содействовать установлению защищённого SSL-соединения через нешифрованный прокси.</a:t>
            </a:r>
            <a:endParaRPr lang="en-US" dirty="0" smtClean="0"/>
          </a:p>
          <a:p>
            <a:r>
              <a:rPr lang="ru-RU" dirty="0" smtClean="0"/>
              <a:t>последовательность из любых символов, кроме управляющих и разделителей, указывающая на основную операцию над ресурсом</a:t>
            </a:r>
          </a:p>
          <a:p>
            <a:r>
              <a:rPr lang="ru-RU" dirty="0" smtClean="0"/>
              <a:t>Если сервер не распознал указанный клиентом метод, то он должен вернуть статус 501 (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Implemented</a:t>
            </a:r>
            <a:r>
              <a:rPr lang="ru-RU" dirty="0" smtClean="0"/>
              <a:t>). Если серверу метод известен, но он неприменим к конкретному ресурсу, то возвращается сообщение с кодом 405 (</a:t>
            </a:r>
            <a:r>
              <a:rPr lang="ru-RU" dirty="0" err="1" smtClean="0"/>
              <a:t>Method</a:t>
            </a:r>
            <a:r>
              <a:rPr lang="ru-RU" dirty="0" smtClean="0"/>
              <a:t> 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Allowed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84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Коды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запроса и определение дальнейших действий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1xx	</a:t>
            </a:r>
            <a:r>
              <a:rPr lang="ru-RU" dirty="0" smtClean="0"/>
              <a:t>Информационный (</a:t>
            </a:r>
            <a:r>
              <a:rPr lang="en-US" dirty="0" smtClean="0"/>
              <a:t>informational)</a:t>
            </a:r>
            <a:endParaRPr lang="ru-RU" dirty="0" smtClean="0"/>
          </a:p>
          <a:p>
            <a:r>
              <a:rPr lang="en-US" dirty="0" smtClean="0"/>
              <a:t>2xx	</a:t>
            </a:r>
            <a:r>
              <a:rPr lang="ru-RU" dirty="0" smtClean="0"/>
              <a:t>Успех (</a:t>
            </a:r>
            <a:r>
              <a:rPr lang="en-US" dirty="0" smtClean="0"/>
              <a:t>Success)</a:t>
            </a:r>
            <a:endParaRPr lang="ru-RU" dirty="0" smtClean="0"/>
          </a:p>
          <a:p>
            <a:r>
              <a:rPr lang="en-US" dirty="0" smtClean="0"/>
              <a:t>3xx	</a:t>
            </a:r>
            <a:r>
              <a:rPr lang="ru-RU" dirty="0" smtClean="0"/>
              <a:t>Перенаправление (</a:t>
            </a:r>
            <a:r>
              <a:rPr lang="en-US" dirty="0" smtClean="0"/>
              <a:t>Redirection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4xx	Ошибка клиента (</a:t>
            </a:r>
            <a:r>
              <a:rPr lang="ru-RU" dirty="0" err="1" smtClean="0"/>
              <a:t>Client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</a:t>
            </a:r>
          </a:p>
          <a:p>
            <a:r>
              <a:rPr lang="ru-RU" dirty="0" smtClean="0"/>
              <a:t>5xx	Ошибка сервера – (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66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строки в HTTP-сообщении, содержащие разделённую двоеточием пару параметр-значение. Формат заголовков соответствует общему формату заголовков текстовых сетевых сообщений ARPA (RFC 822)</a:t>
            </a:r>
          </a:p>
          <a:p>
            <a:pPr lvl="1"/>
            <a:r>
              <a:rPr lang="ru-RU" dirty="0" err="1" smtClean="0"/>
              <a:t>General</a:t>
            </a:r>
            <a:r>
              <a:rPr lang="ru-RU" dirty="0" smtClean="0"/>
              <a:t> </a:t>
            </a:r>
            <a:r>
              <a:rPr lang="ru-RU" dirty="0" err="1" smtClean="0"/>
              <a:t>Headers</a:t>
            </a:r>
            <a:r>
              <a:rPr lang="ru-RU" dirty="0" smtClean="0"/>
              <a:t> («Основные заголовки») — могут включаться в любое сообщение клиента и сервера;</a:t>
            </a:r>
          </a:p>
          <a:p>
            <a:pPr lvl="1"/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Headers</a:t>
            </a:r>
            <a:r>
              <a:rPr lang="ru-RU" dirty="0" smtClean="0"/>
              <a:t> («Заголовки запроса») — используются только в запросах клиента;</a:t>
            </a:r>
          </a:p>
          <a:p>
            <a:pPr lvl="1"/>
            <a:r>
              <a:rPr lang="ru-RU" dirty="0" err="1" smtClean="0"/>
              <a:t>Response</a:t>
            </a:r>
            <a:r>
              <a:rPr lang="ru-RU" dirty="0" smtClean="0"/>
              <a:t> </a:t>
            </a:r>
            <a:r>
              <a:rPr lang="ru-RU" dirty="0" err="1" smtClean="0"/>
              <a:t>Headers</a:t>
            </a:r>
            <a:r>
              <a:rPr lang="ru-RU" dirty="0" smtClean="0"/>
              <a:t> («Заголовки ответа») — только для ответов от сервера;</a:t>
            </a:r>
          </a:p>
          <a:p>
            <a:pPr lvl="1"/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Headers</a:t>
            </a:r>
            <a:r>
              <a:rPr lang="ru-RU" dirty="0" smtClean="0"/>
              <a:t> («Заголовки сущности») — сопровождают каждую сущность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72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Тело сообщения (</a:t>
            </a:r>
            <a:r>
              <a:rPr lang="en-US" dirty="0" smtClean="0"/>
              <a:t>message-body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оно присутствует, используется для передачи тела объекта, связанного с запросом или ответом. Тело сообщения отличается от тела объекта (</a:t>
            </a:r>
            <a:r>
              <a:rPr lang="ru-RU" dirty="0" err="1" smtClean="0"/>
              <a:t>entity-body</a:t>
            </a:r>
            <a:r>
              <a:rPr lang="ru-RU" dirty="0" smtClean="0"/>
              <a:t>) только в том случае, когда применяется кодирование передачи, что указывается полем заголовка </a:t>
            </a:r>
            <a:r>
              <a:rPr lang="ru-RU" dirty="0" err="1" smtClean="0"/>
              <a:t>Transfer-Encoding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48050" y="4081383"/>
            <a:ext cx="3962399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message-body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entity-body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entity-body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закодировано согласно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Transfer-Encoding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0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клиент-серверной среде</a:t>
            </a:r>
            <a:endParaRPr lang="ru-RU" sz="2800" dirty="0"/>
          </a:p>
        </p:txBody>
      </p:sp>
      <p:pic>
        <p:nvPicPr>
          <p:cNvPr id="6148" name="Picture 4" descr="Картинки по запросу http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1926" cy="3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4525" y="5233652"/>
            <a:ext cx="2870699" cy="5232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wiki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/HTTP HTTP/1.0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ru.wikipedia.org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20076" y="5202874"/>
            <a:ext cx="3131888" cy="30777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HTTP/1.0 200 OK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  <a:r>
              <a:rPr lang="ru-RU" dirty="0" smtClean="0"/>
              <a:t>, </a:t>
            </a:r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ередача </a:t>
            </a:r>
            <a:r>
              <a:rPr lang="ru-RU" dirty="0"/>
              <a:t>состояния </a:t>
            </a:r>
            <a:r>
              <a:rPr lang="ru-RU" dirty="0" smtClean="0"/>
              <a:t>представления - архитектурный стиль взаимодействия компонентов распределённого приложения в сети. представляет собой согласованный набор ограничений, учитываемых при проектировании распределённой гипермедиа-системы.</a:t>
            </a:r>
          </a:p>
          <a:p>
            <a:r>
              <a:rPr lang="ru-RU" dirty="0" smtClean="0"/>
              <a:t>Является альтернативой </a:t>
            </a:r>
            <a:r>
              <a:rPr lang="en-US" dirty="0" smtClean="0"/>
              <a:t>Remote Procedure Call, RPC</a:t>
            </a:r>
          </a:p>
          <a:p>
            <a:r>
              <a:rPr lang="ru-RU" dirty="0" smtClean="0"/>
              <a:t>НЕ ЯВЛЯЕТСЯ СТАНДАРТОМ!!!</a:t>
            </a:r>
          </a:p>
          <a:p>
            <a:r>
              <a:rPr lang="ru-RU" dirty="0" smtClean="0"/>
              <a:t>Использует стандарты: </a:t>
            </a:r>
            <a:r>
              <a:rPr lang="en-US" dirty="0" smtClean="0"/>
              <a:t>HTTP, JSON, XML </a:t>
            </a:r>
            <a:r>
              <a:rPr lang="ru-RU" dirty="0" smtClean="0"/>
              <a:t>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2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IP </a:t>
            </a:r>
            <a:r>
              <a:rPr lang="ru-RU" dirty="0" smtClean="0"/>
              <a:t>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 интернете и протоколах </a:t>
            </a:r>
            <a:r>
              <a:rPr lang="en-US" dirty="0" smtClean="0"/>
              <a:t>TCP/IP</a:t>
            </a:r>
          </a:p>
          <a:p>
            <a:r>
              <a:rPr lang="ru-RU" dirty="0" smtClean="0"/>
              <a:t>Адресация </a:t>
            </a:r>
            <a:r>
              <a:rPr lang="en-US" dirty="0" smtClean="0"/>
              <a:t>IP </a:t>
            </a:r>
            <a:r>
              <a:rPr lang="ru-RU" dirty="0" smtClean="0"/>
              <a:t>сетей</a:t>
            </a:r>
          </a:p>
          <a:p>
            <a:r>
              <a:rPr lang="en-US" dirty="0" smtClean="0"/>
              <a:t>DNS – </a:t>
            </a:r>
            <a:r>
              <a:rPr lang="ru-RU" dirty="0" smtClean="0"/>
              <a:t>система, </a:t>
            </a:r>
            <a:r>
              <a:rPr lang="en-US" dirty="0" smtClean="0"/>
              <a:t>URL, URI</a:t>
            </a:r>
          </a:p>
          <a:p>
            <a:r>
              <a:rPr lang="ru-RU" dirty="0" smtClean="0"/>
              <a:t>Служебные сервисы и протоколы </a:t>
            </a:r>
            <a:r>
              <a:rPr lang="en-US" dirty="0" smtClean="0"/>
              <a:t>IP </a:t>
            </a:r>
            <a:r>
              <a:rPr lang="ru-RU" dirty="0" smtClean="0"/>
              <a:t>сетей</a:t>
            </a:r>
          </a:p>
          <a:p>
            <a:r>
              <a:rPr lang="en-US" dirty="0" smtClean="0"/>
              <a:t>RFC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35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– </a:t>
            </a:r>
            <a:r>
              <a:rPr lang="ru-RU" dirty="0" smtClean="0"/>
              <a:t>требования к архитектуре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клиент-сервер</a:t>
            </a:r>
          </a:p>
          <a:p>
            <a:r>
              <a:rPr lang="ru-RU" dirty="0" smtClean="0"/>
              <a:t>Отсутствие состояния</a:t>
            </a:r>
          </a:p>
          <a:p>
            <a:r>
              <a:rPr lang="ru-RU" dirty="0" smtClean="0"/>
              <a:t>Кэширование</a:t>
            </a:r>
          </a:p>
          <a:p>
            <a:r>
              <a:rPr lang="ru-RU" dirty="0" smtClean="0"/>
              <a:t>Единообразие интерфейса</a:t>
            </a:r>
          </a:p>
          <a:p>
            <a:r>
              <a:rPr lang="ru-RU" dirty="0" smtClean="0"/>
              <a:t>Слои</a:t>
            </a:r>
          </a:p>
          <a:p>
            <a:r>
              <a:rPr lang="ru-RU" dirty="0" smtClean="0"/>
              <a:t>Код по требованию (необязательное ограничение)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47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REST, </a:t>
            </a: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Надёжность (за счёт отсутствия необходимости сохранять информацию о состоянии клиента, которая может быть утеряна);</a:t>
            </a:r>
          </a:p>
          <a:p>
            <a:r>
              <a:rPr lang="ru-RU" dirty="0" smtClean="0"/>
              <a:t>Производительность (за счёт использования кэша);</a:t>
            </a:r>
          </a:p>
          <a:p>
            <a:r>
              <a:rPr lang="ru-RU" dirty="0" smtClean="0"/>
              <a:t>Масштабируемость;</a:t>
            </a:r>
          </a:p>
          <a:p>
            <a:r>
              <a:rPr lang="ru-RU" dirty="0" smtClean="0"/>
              <a:t>Прозрачность системы взаимодействия (особенно необходимая для приложений обслуживания сети);</a:t>
            </a:r>
          </a:p>
          <a:p>
            <a:r>
              <a:rPr lang="ru-RU" dirty="0" smtClean="0"/>
              <a:t>Простота интерфейсов;</a:t>
            </a:r>
          </a:p>
          <a:p>
            <a:r>
              <a:rPr lang="ru-RU" dirty="0" smtClean="0"/>
              <a:t>Портативность компонентов;</a:t>
            </a:r>
          </a:p>
          <a:p>
            <a:r>
              <a:rPr lang="ru-RU" dirty="0" smtClean="0"/>
              <a:t>Лёгкость внесения изменений;</a:t>
            </a:r>
          </a:p>
          <a:p>
            <a:r>
              <a:rPr lang="ru-RU" dirty="0" smtClean="0"/>
              <a:t>Способность эволюционировать, приспосабливаясь к новым требованиям (на примере Всемирной паутины).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54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GraphQL</a:t>
            </a:r>
            <a:r>
              <a:rPr lang="ru-RU" dirty="0"/>
              <a:t> это синтаксис, который описывает как запрашивать </a:t>
            </a:r>
            <a:r>
              <a:rPr lang="ru-RU" dirty="0" smtClean="0"/>
              <a:t>данные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клиент -</a:t>
            </a:r>
            <a:r>
              <a:rPr lang="en-US" dirty="0" smtClean="0"/>
              <a:t>&gt; </a:t>
            </a:r>
            <a:r>
              <a:rPr lang="ru-RU" dirty="0" smtClean="0"/>
              <a:t>сервер).</a:t>
            </a:r>
          </a:p>
          <a:p>
            <a:pPr algn="just"/>
            <a:r>
              <a:rPr lang="ru-RU" dirty="0"/>
              <a:t>О</a:t>
            </a:r>
            <a:r>
              <a:rPr lang="ru-RU" dirty="0" smtClean="0"/>
              <a:t>сновные </a:t>
            </a:r>
            <a:r>
              <a:rPr lang="ru-RU" dirty="0"/>
              <a:t>характеристики:</a:t>
            </a:r>
          </a:p>
          <a:p>
            <a:pPr lvl="1" algn="just"/>
            <a:r>
              <a:rPr lang="ru-RU" dirty="0" smtClean="0"/>
              <a:t>Позволяет </a:t>
            </a:r>
            <a:r>
              <a:rPr lang="ru-RU" dirty="0"/>
              <a:t>клиенту точно указать, какие данные ему нужны.</a:t>
            </a:r>
          </a:p>
          <a:p>
            <a:pPr lvl="1" algn="just"/>
            <a:r>
              <a:rPr lang="ru-RU" dirty="0"/>
              <a:t>Облегчает агрегацию данных из нескольких источников.</a:t>
            </a:r>
          </a:p>
          <a:p>
            <a:pPr lvl="1" algn="just"/>
            <a:r>
              <a:rPr lang="ru-RU" dirty="0"/>
              <a:t>Использует систему типов для описания данных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Основные строительные блоки:</a:t>
            </a:r>
          </a:p>
          <a:p>
            <a:pPr lvl="1" algn="just"/>
            <a:r>
              <a:rPr lang="ru-RU" dirty="0" smtClean="0"/>
              <a:t>схема </a:t>
            </a:r>
            <a:r>
              <a:rPr lang="ru-RU" dirty="0"/>
              <a:t>(</a:t>
            </a:r>
            <a:r>
              <a:rPr lang="ru-RU" dirty="0" err="1" smtClean="0"/>
              <a:t>schema</a:t>
            </a:r>
            <a:r>
              <a:rPr lang="ru-RU" dirty="0" smtClean="0"/>
              <a:t>)</a:t>
            </a:r>
          </a:p>
          <a:p>
            <a:pPr lvl="1" algn="just"/>
            <a:r>
              <a:rPr lang="ru-RU" dirty="0" smtClean="0"/>
              <a:t>запросы </a:t>
            </a:r>
            <a:r>
              <a:rPr lang="ru-RU" dirty="0"/>
              <a:t>(</a:t>
            </a:r>
            <a:r>
              <a:rPr lang="ru-RU" dirty="0" err="1"/>
              <a:t>queries</a:t>
            </a:r>
            <a:r>
              <a:rPr lang="ru-RU" dirty="0"/>
              <a:t>) </a:t>
            </a:r>
            <a:endParaRPr lang="ru-RU" dirty="0" smtClean="0"/>
          </a:p>
          <a:p>
            <a:pPr lvl="1" algn="just"/>
            <a:r>
              <a:rPr lang="ru-RU" dirty="0" smtClean="0"/>
              <a:t>распознаватели </a:t>
            </a:r>
            <a:r>
              <a:rPr lang="ru-RU" dirty="0"/>
              <a:t>(</a:t>
            </a:r>
            <a:r>
              <a:rPr lang="ru-RU" dirty="0" err="1"/>
              <a:t>resolvers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70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Программное обеспечение и/или аппаратная конфигурация, принимающий HTTP-запросы (</a:t>
            </a:r>
            <a:r>
              <a:rPr lang="en-US" b="1" i="1" dirty="0" smtClean="0"/>
              <a:t>request</a:t>
            </a:r>
            <a:r>
              <a:rPr lang="en-US" dirty="0" smtClean="0"/>
              <a:t>) </a:t>
            </a:r>
            <a:r>
              <a:rPr lang="ru-RU" dirty="0" smtClean="0"/>
              <a:t>от клиентов и выдающий им HTTP-ответы</a:t>
            </a:r>
            <a:r>
              <a:rPr lang="en-US" dirty="0" smtClean="0"/>
              <a:t> (</a:t>
            </a:r>
            <a:r>
              <a:rPr lang="en-US" b="1" i="1" dirty="0" smtClean="0"/>
              <a:t>response</a:t>
            </a:r>
            <a:r>
              <a:rPr lang="en-US" dirty="0" smtClean="0"/>
              <a:t>)</a:t>
            </a:r>
            <a:r>
              <a:rPr lang="ru-RU" dirty="0" smtClean="0"/>
              <a:t>, как правило, вместе с HTML-страницей, изображением, файлом, медиа-потоком или другими данными в различных форматах.</a:t>
            </a:r>
          </a:p>
          <a:p>
            <a:pPr algn="just"/>
            <a:r>
              <a:rPr lang="ru-RU" dirty="0" smtClean="0"/>
              <a:t>Варианты ПО </a:t>
            </a:r>
            <a:r>
              <a:rPr lang="en-US" dirty="0" smtClean="0"/>
              <a:t>WEB-</a:t>
            </a:r>
            <a:r>
              <a:rPr lang="ru-RU" dirty="0" smtClean="0"/>
              <a:t>серверов:</a:t>
            </a:r>
          </a:p>
          <a:p>
            <a:pPr lvl="1" algn="just"/>
            <a:r>
              <a:rPr lang="en-US" dirty="0" smtClean="0"/>
              <a:t>Tomcat </a:t>
            </a:r>
            <a:r>
              <a:rPr lang="ru-RU" dirty="0" smtClean="0"/>
              <a:t>(контейнер </a:t>
            </a:r>
            <a:r>
              <a:rPr lang="ru-RU" dirty="0" err="1" smtClean="0"/>
              <a:t>сервлетов</a:t>
            </a:r>
            <a:r>
              <a:rPr lang="ru-RU" dirty="0" smtClean="0"/>
              <a:t>)</a:t>
            </a:r>
            <a:r>
              <a:rPr lang="en-US" dirty="0" smtClean="0"/>
              <a:t> [2]</a:t>
            </a:r>
            <a:endParaRPr lang="ru-RU" dirty="0" smtClean="0"/>
          </a:p>
          <a:p>
            <a:pPr lvl="1" algn="just"/>
            <a:r>
              <a:rPr lang="en-US" dirty="0" smtClean="0"/>
              <a:t>Jetty</a:t>
            </a:r>
          </a:p>
          <a:p>
            <a:pPr lvl="1" algn="just"/>
            <a:r>
              <a:rPr lang="en-US" dirty="0" smtClean="0"/>
              <a:t>Glassfish</a:t>
            </a:r>
          </a:p>
          <a:p>
            <a:pPr lvl="1" algn="just"/>
            <a:r>
              <a:rPr lang="en-US" dirty="0" err="1" smtClean="0"/>
              <a:t>WildFly</a:t>
            </a:r>
            <a:r>
              <a:rPr lang="en-US" dirty="0" smtClean="0"/>
              <a:t> (</a:t>
            </a:r>
            <a:r>
              <a:rPr lang="en-US" dirty="0" err="1" smtClean="0"/>
              <a:t>JBoss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Geronimo</a:t>
            </a:r>
          </a:p>
          <a:p>
            <a:pPr lvl="1" algn="just"/>
            <a:r>
              <a:rPr lang="en-US" dirty="0" smtClean="0"/>
              <a:t>Apache</a:t>
            </a:r>
          </a:p>
          <a:p>
            <a:pPr lvl="1" algn="just"/>
            <a:r>
              <a:rPr lang="en-US" dirty="0" smtClean="0"/>
              <a:t>Nginx</a:t>
            </a:r>
          </a:p>
          <a:p>
            <a:pPr lvl="1" algn="just"/>
            <a:r>
              <a:rPr lang="en-US" dirty="0" err="1" smtClean="0"/>
              <a:t>Lighttpd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12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, 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, </a:t>
            </a:r>
            <a:r>
              <a:rPr lang="ru-RU" b="1" dirty="0" err="1" smtClean="0"/>
              <a:t>Java</a:t>
            </a:r>
            <a:r>
              <a:rPr lang="ru-RU" b="1" dirty="0" smtClean="0"/>
              <a:t> EE</a:t>
            </a:r>
            <a:r>
              <a:rPr lang="ru-RU" dirty="0" smtClean="0"/>
              <a:t>— </a:t>
            </a:r>
            <a:r>
              <a:rPr lang="ru-RU" dirty="0"/>
              <a:t>набор спецификаций и соответствующей документации для языка </a:t>
            </a:r>
            <a:r>
              <a:rPr lang="ru-RU" dirty="0" err="1"/>
              <a:t>Java</a:t>
            </a:r>
            <a:r>
              <a:rPr lang="ru-RU" dirty="0"/>
              <a:t>, описывающей архитектуру серверной платформы для задач средних и крупных предприятий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en-US" sz="2000" dirty="0" smtClean="0"/>
              <a:t>V 1.0, v 1.2, v 1.2.1, v 1.3, v 1.4, v 5.0, v 6.0, v 7.0, v 8.0, v 9.0</a:t>
            </a:r>
            <a:endParaRPr lang="ru-RU" dirty="0" smtClean="0"/>
          </a:p>
          <a:p>
            <a:pPr lvl="1" algn="just"/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 smtClean="0"/>
              <a:t>JavaBeans</a:t>
            </a:r>
            <a:r>
              <a:rPr lang="en-US" dirty="0" smtClean="0"/>
              <a:t>, </a:t>
            </a:r>
            <a:r>
              <a:rPr lang="en-US" b="1" dirty="0" smtClean="0"/>
              <a:t>EJB</a:t>
            </a:r>
            <a:r>
              <a:rPr lang="ru-RU" dirty="0" smtClean="0"/>
              <a:t> </a:t>
            </a:r>
            <a:r>
              <a:rPr lang="ru-RU" dirty="0"/>
              <a:t>— спецификация технологии серверных компонентов, содержащих </a:t>
            </a:r>
            <a:r>
              <a:rPr lang="ru-RU" dirty="0" smtClean="0"/>
              <a:t>бизнес-логику</a:t>
            </a:r>
            <a:endParaRPr lang="en-US" dirty="0" smtClean="0"/>
          </a:p>
          <a:p>
            <a:pPr lvl="1" algn="just"/>
            <a:r>
              <a:rPr lang="en-US" dirty="0"/>
              <a:t>Java Persistence </a:t>
            </a:r>
            <a:r>
              <a:rPr lang="en-US" dirty="0" smtClean="0"/>
              <a:t>API, </a:t>
            </a:r>
            <a:r>
              <a:rPr lang="en-US" b="1" dirty="0" smtClean="0"/>
              <a:t>JPA</a:t>
            </a:r>
          </a:p>
          <a:p>
            <a:pPr lvl="1" algn="just"/>
            <a:r>
              <a:rPr lang="ru-RU" dirty="0" err="1" smtClean="0"/>
              <a:t>Сервлет</a:t>
            </a:r>
            <a:r>
              <a:rPr lang="en-US" dirty="0" smtClean="0"/>
              <a:t>, </a:t>
            </a:r>
            <a:r>
              <a:rPr lang="en-US" b="1" dirty="0" smtClean="0"/>
              <a:t>Servlet</a:t>
            </a:r>
            <a:r>
              <a:rPr lang="ru-RU" dirty="0" smtClean="0"/>
              <a:t> - Обслуживание </a:t>
            </a:r>
            <a:r>
              <a:rPr lang="ru-RU" dirty="0"/>
              <a:t>запросов </a:t>
            </a:r>
            <a:r>
              <a:rPr lang="ru-RU" dirty="0" smtClean="0"/>
              <a:t>веб-клиентов</a:t>
            </a:r>
          </a:p>
          <a:p>
            <a:pPr lvl="1" algn="just"/>
            <a:r>
              <a:rPr lang="en-US" dirty="0" smtClean="0"/>
              <a:t>Java </a:t>
            </a:r>
            <a:r>
              <a:rPr lang="en-US" dirty="0"/>
              <a:t>API for XML Web </a:t>
            </a:r>
            <a:r>
              <a:rPr lang="en-US" dirty="0" smtClean="0"/>
              <a:t>Services, </a:t>
            </a:r>
            <a:r>
              <a:rPr lang="en-US" b="1" dirty="0" smtClean="0"/>
              <a:t>JAX-WS</a:t>
            </a:r>
            <a:r>
              <a:rPr lang="en-US" dirty="0" smtClean="0"/>
              <a:t> — </a:t>
            </a:r>
            <a:r>
              <a:rPr lang="ru-RU" dirty="0"/>
              <a:t>создание </a:t>
            </a:r>
            <a:r>
              <a:rPr lang="ru-RU" dirty="0" smtClean="0"/>
              <a:t>веб-сервисов</a:t>
            </a:r>
            <a:endParaRPr lang="en-US" dirty="0" smtClean="0"/>
          </a:p>
          <a:p>
            <a:pPr lvl="1" algn="just"/>
            <a:r>
              <a:rPr lang="en-US" dirty="0"/>
              <a:t>Java API for RESTful Web </a:t>
            </a:r>
            <a:r>
              <a:rPr lang="en-US" dirty="0" smtClean="0"/>
              <a:t>Services, </a:t>
            </a:r>
            <a:r>
              <a:rPr lang="en-US" b="1" dirty="0" smtClean="0"/>
              <a:t>JAX-RS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создание </a:t>
            </a:r>
            <a:r>
              <a:rPr lang="en-US" dirty="0"/>
              <a:t>RESTful </a:t>
            </a:r>
            <a:r>
              <a:rPr lang="ru-RU" dirty="0" smtClean="0"/>
              <a:t>веб-сервисов</a:t>
            </a:r>
            <a:endParaRPr lang="en-US" dirty="0" smtClean="0"/>
          </a:p>
          <a:p>
            <a:pPr lvl="1" algn="just"/>
            <a:r>
              <a:rPr lang="en-US" dirty="0" err="1" smtClean="0"/>
              <a:t>WebSocket</a:t>
            </a:r>
            <a:r>
              <a:rPr lang="en-US" dirty="0" smtClean="0"/>
              <a:t>, JNDI, JMS, JTA, JAAS, </a:t>
            </a:r>
            <a:r>
              <a:rPr lang="en-US" dirty="0" err="1" smtClean="0"/>
              <a:t>JavaMail</a:t>
            </a:r>
            <a:r>
              <a:rPr lang="en-US" dirty="0" smtClean="0"/>
              <a:t>, JACC, JCA, JAF, </a:t>
            </a:r>
            <a:r>
              <a:rPr lang="en-US" dirty="0" err="1" smtClean="0"/>
              <a:t>StAX</a:t>
            </a:r>
            <a:r>
              <a:rPr lang="en-US" dirty="0" smtClean="0"/>
              <a:t>, CDI, JSP, JSTL, JSF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854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Frameworks</a:t>
            </a:r>
            <a:r>
              <a:rPr lang="ru-RU" dirty="0"/>
              <a:t> </a:t>
            </a:r>
            <a:r>
              <a:rPr lang="ru-RU" dirty="0" smtClean="0"/>
              <a:t>(Программный каркас)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Framework, Spring MVC, Spring Data, Spring Cloud, Spring Security, Spring Integration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Struts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/>
              <a:t>GWT (Google Web Toolkit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Play! Framework</a:t>
            </a:r>
          </a:p>
          <a:p>
            <a:r>
              <a:rPr lang="en-US" dirty="0" err="1" smtClean="0"/>
              <a:t>Vaadin</a:t>
            </a:r>
            <a:endParaRPr lang="en-US" dirty="0" smtClean="0"/>
          </a:p>
          <a:p>
            <a:r>
              <a:rPr lang="en-US" dirty="0" smtClean="0"/>
              <a:t>Grails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890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каркасы на других языках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b="1" dirty="0" smtClean="0"/>
              <a:t>Python</a:t>
            </a:r>
          </a:p>
          <a:p>
            <a:pPr lvl="1"/>
            <a:r>
              <a:rPr lang="en-US" dirty="0" smtClean="0"/>
              <a:t>Django</a:t>
            </a:r>
          </a:p>
          <a:p>
            <a:pPr lvl="1"/>
            <a:r>
              <a:rPr lang="en-US" dirty="0" smtClean="0"/>
              <a:t>Flask</a:t>
            </a:r>
          </a:p>
          <a:p>
            <a:r>
              <a:rPr lang="en-US" b="1" dirty="0" smtClean="0"/>
              <a:t>JavaScript (Node.js)</a:t>
            </a:r>
          </a:p>
          <a:p>
            <a:pPr lvl="1"/>
            <a:r>
              <a:rPr lang="en-US" dirty="0" smtClean="0"/>
              <a:t>Express.js</a:t>
            </a:r>
          </a:p>
          <a:p>
            <a:pPr lvl="1"/>
            <a:r>
              <a:rPr lang="en-US" dirty="0" smtClean="0"/>
              <a:t>Hapi.js</a:t>
            </a:r>
          </a:p>
          <a:p>
            <a:pPr lvl="1"/>
            <a:r>
              <a:rPr lang="en-US" dirty="0" smtClean="0"/>
              <a:t>Total.js</a:t>
            </a:r>
          </a:p>
          <a:p>
            <a:pPr lvl="1"/>
            <a:r>
              <a:rPr lang="en-US" dirty="0" smtClean="0"/>
              <a:t>Meteor</a:t>
            </a:r>
          </a:p>
          <a:p>
            <a:r>
              <a:rPr lang="en-US" b="1" dirty="0" smtClean="0"/>
              <a:t>PHP</a:t>
            </a:r>
          </a:p>
          <a:p>
            <a:pPr lvl="1"/>
            <a:r>
              <a:rPr lang="en-US" dirty="0" err="1" smtClean="0"/>
              <a:t>Laravel</a:t>
            </a:r>
            <a:endParaRPr lang="en-US" dirty="0" smtClean="0"/>
          </a:p>
          <a:p>
            <a:pPr lvl="1"/>
            <a:r>
              <a:rPr lang="en-US" dirty="0" err="1" smtClean="0"/>
              <a:t>Yii</a:t>
            </a:r>
            <a:endParaRPr lang="en-US" dirty="0" smtClean="0"/>
          </a:p>
          <a:p>
            <a:pPr lvl="1"/>
            <a:r>
              <a:rPr lang="en-US" dirty="0" smtClean="0"/>
              <a:t>Symphony</a:t>
            </a:r>
          </a:p>
          <a:p>
            <a:pPr lvl="1"/>
            <a:r>
              <a:rPr lang="en-US" dirty="0" smtClean="0"/>
              <a:t>Zend</a:t>
            </a:r>
          </a:p>
          <a:p>
            <a:pPr lvl="1"/>
            <a:r>
              <a:rPr lang="en-US" dirty="0" err="1" smtClean="0"/>
              <a:t>CodeIgniter</a:t>
            </a:r>
            <a:endParaRPr lang="en-US" dirty="0" smtClean="0"/>
          </a:p>
          <a:p>
            <a:r>
              <a:rPr lang="en-US" b="1" dirty="0" smtClean="0"/>
              <a:t>Ruby</a:t>
            </a:r>
          </a:p>
          <a:p>
            <a:pPr lvl="1"/>
            <a:r>
              <a:rPr lang="en-US" dirty="0" smtClean="0"/>
              <a:t>Ruby on Rails</a:t>
            </a:r>
          </a:p>
          <a:p>
            <a:pPr lvl="1"/>
            <a:r>
              <a:rPr lang="en-US" dirty="0" smtClean="0"/>
              <a:t>Sinatra</a:t>
            </a:r>
          </a:p>
          <a:p>
            <a:pPr lvl="1"/>
            <a:r>
              <a:rPr lang="en-US" dirty="0" err="1" smtClean="0"/>
              <a:t>Padrino</a:t>
            </a:r>
            <a:endParaRPr lang="en-US" dirty="0" smtClean="0"/>
          </a:p>
          <a:p>
            <a:pPr lvl="1"/>
            <a:r>
              <a:rPr lang="en-US" dirty="0" err="1" smtClean="0"/>
              <a:t>Nyny</a:t>
            </a:r>
            <a:endParaRPr lang="en-US" dirty="0" smtClean="0"/>
          </a:p>
          <a:p>
            <a:pPr lvl="1"/>
            <a:r>
              <a:rPr lang="en-US" dirty="0" smtClean="0"/>
              <a:t>Hobbit</a:t>
            </a:r>
            <a:endParaRPr lang="ru-RU" dirty="0" smtClean="0"/>
          </a:p>
          <a:p>
            <a:r>
              <a:rPr lang="en-US" b="1" dirty="0" smtClean="0"/>
              <a:t>Elixir</a:t>
            </a:r>
          </a:p>
          <a:p>
            <a:pPr lvl="1"/>
            <a:r>
              <a:rPr lang="en-US" dirty="0" smtClean="0"/>
              <a:t>Phoenix</a:t>
            </a:r>
          </a:p>
          <a:p>
            <a:pPr lvl="1"/>
            <a:r>
              <a:rPr lang="en-US" dirty="0" smtClean="0"/>
              <a:t>Sugar</a:t>
            </a:r>
          </a:p>
          <a:p>
            <a:r>
              <a:rPr lang="en-US" b="1" dirty="0" err="1" smtClean="0"/>
              <a:t>Clojure</a:t>
            </a:r>
            <a:endParaRPr lang="en-US" b="1" dirty="0" smtClean="0"/>
          </a:p>
          <a:p>
            <a:pPr lvl="1"/>
            <a:r>
              <a:rPr lang="en-US" dirty="0" err="1" smtClean="0"/>
              <a:t>Luminus</a:t>
            </a:r>
            <a:endParaRPr lang="en-US" dirty="0" smtClean="0"/>
          </a:p>
          <a:p>
            <a:pPr lvl="1"/>
            <a:r>
              <a:rPr lang="en-US" dirty="0" err="1" smtClean="0"/>
              <a:t>Compojure</a:t>
            </a:r>
            <a:endParaRPr lang="en-US" dirty="0" smtClean="0"/>
          </a:p>
          <a:p>
            <a:r>
              <a:rPr lang="en-US" b="1" dirty="0" smtClean="0"/>
              <a:t>Haskell</a:t>
            </a:r>
          </a:p>
          <a:p>
            <a:pPr lvl="1"/>
            <a:r>
              <a:rPr lang="en-US" dirty="0" err="1" smtClean="0"/>
              <a:t>Yesod</a:t>
            </a:r>
            <a:endParaRPr lang="en-US" dirty="0" smtClean="0"/>
          </a:p>
          <a:p>
            <a:pPr lvl="1"/>
            <a:r>
              <a:rPr lang="en-US" dirty="0" smtClean="0"/>
              <a:t>Snap</a:t>
            </a:r>
          </a:p>
          <a:p>
            <a:pPr lvl="1"/>
            <a:r>
              <a:rPr lang="en-US" dirty="0" err="1" smtClean="0"/>
              <a:t>Happstack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16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и протоколы данных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J</a:t>
            </a:r>
            <a:r>
              <a:rPr lang="en-US" dirty="0" smtClean="0"/>
              <a:t>avaScript </a:t>
            </a:r>
            <a:r>
              <a:rPr lang="en-US" dirty="0"/>
              <a:t>Object </a:t>
            </a:r>
            <a:r>
              <a:rPr lang="en-US" dirty="0" smtClean="0"/>
              <a:t>Notation, </a:t>
            </a:r>
            <a:r>
              <a:rPr lang="en-US" b="1" dirty="0" smtClean="0"/>
              <a:t>JSON</a:t>
            </a:r>
            <a:r>
              <a:rPr lang="en-US" dirty="0" smtClean="0"/>
              <a:t> - </a:t>
            </a:r>
            <a:r>
              <a:rPr lang="ru-RU" i="1" dirty="0"/>
              <a:t>текстовый формат обмена данными, основанный на </a:t>
            </a:r>
            <a:r>
              <a:rPr lang="ru-RU" i="1" dirty="0" err="1"/>
              <a:t>JavaScript</a:t>
            </a:r>
            <a:r>
              <a:rPr lang="ru-RU" dirty="0" smtClean="0"/>
              <a:t>.</a:t>
            </a:r>
          </a:p>
          <a:p>
            <a:pPr algn="just"/>
            <a:r>
              <a:rPr lang="en-US" dirty="0" err="1"/>
              <a:t>eXtensible</a:t>
            </a:r>
            <a:r>
              <a:rPr lang="en-US" dirty="0"/>
              <a:t> Markup </a:t>
            </a:r>
            <a:r>
              <a:rPr lang="en-US" dirty="0" smtClean="0"/>
              <a:t>Language, </a:t>
            </a:r>
            <a:r>
              <a:rPr lang="en-US" b="1" dirty="0" smtClean="0"/>
              <a:t>XML</a:t>
            </a:r>
            <a:r>
              <a:rPr lang="en-US" dirty="0" smtClean="0"/>
              <a:t> - </a:t>
            </a:r>
            <a:r>
              <a:rPr lang="ru-RU" i="1" dirty="0"/>
              <a:t>расширяемый язык разметки. Рекомендован Консорциумом Всемирной паутины </a:t>
            </a:r>
            <a:r>
              <a:rPr lang="ru-RU" dirty="0"/>
              <a:t>(W3C)</a:t>
            </a:r>
            <a:endParaRPr lang="ru-RU" dirty="0" smtClean="0"/>
          </a:p>
          <a:p>
            <a:pPr algn="just"/>
            <a:r>
              <a:rPr lang="en-US" dirty="0"/>
              <a:t>Simple Object Access </a:t>
            </a:r>
            <a:r>
              <a:rPr lang="en-US" dirty="0" smtClean="0"/>
              <a:t>Protocol, </a:t>
            </a:r>
            <a:r>
              <a:rPr lang="en-US" b="1" dirty="0" smtClean="0"/>
              <a:t>SOAP</a:t>
            </a:r>
            <a:r>
              <a:rPr lang="en-US" dirty="0" smtClean="0"/>
              <a:t> - </a:t>
            </a:r>
            <a:r>
              <a:rPr lang="ru-RU" i="1" dirty="0"/>
              <a:t>протокол обмена структурированными сообщениями в распределённой вычислительной </a:t>
            </a:r>
            <a:r>
              <a:rPr lang="ru-RU" i="1" dirty="0" smtClean="0"/>
              <a:t>среде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/>
              <a:t>Remote Procedure Call, </a:t>
            </a:r>
            <a:r>
              <a:rPr lang="en-US" b="1" dirty="0" smtClean="0"/>
              <a:t>RPC</a:t>
            </a:r>
            <a:r>
              <a:rPr lang="en-US" dirty="0" smtClean="0"/>
              <a:t> - </a:t>
            </a:r>
            <a:r>
              <a:rPr lang="ru-RU" i="1" dirty="0"/>
              <a:t>у</a:t>
            </a:r>
            <a:r>
              <a:rPr lang="ru-RU" i="1" dirty="0" smtClean="0"/>
              <a:t>далённый </a:t>
            </a:r>
            <a:r>
              <a:rPr lang="ru-RU" i="1" dirty="0"/>
              <a:t>вызов процедур - класс технологий, позволяющих компьютерным программам вызывать функции или процедуры в другом адресном пространстве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68571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Retrofit</a:t>
            </a:r>
          </a:p>
          <a:p>
            <a:r>
              <a:rPr lang="en-US" dirty="0" err="1" smtClean="0"/>
              <a:t>OkHttp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174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https://ru.wikipedia.org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https://www.rfc-editor.org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https://rfc2.ru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https://www.ietf.org/standards/rfcs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http://info.javarush.ru/eGarmin/2015/04/04/</a:t>
            </a:r>
            <a:r>
              <a:rPr lang="ru-RU" dirty="0">
                <a:hlinkClick r:id="rId6"/>
              </a:rPr>
              <a:t>Обзор-серверов-приложений-и-конечно-же-</a:t>
            </a:r>
            <a:r>
              <a:rPr lang="en-US" dirty="0" smtClean="0">
                <a:hlinkClick r:id="rId6"/>
              </a:rPr>
              <a:t>Tomcat.html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www.oracle.com/technetwork/java/javaee/overview/index.html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http://www.dailyrazor.com/blog/best-java-web-frameworks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9"/>
              </a:rPr>
              <a:t>https://spring.io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ru.wikibooks.org/wiki/Spring_Framework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1"/>
              </a:rPr>
              <a:t>https://habrahabr.ru/post/333756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16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ru-RU" dirty="0"/>
              <a:t>. Клиент-серверная </a:t>
            </a:r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ru-RU" dirty="0" smtClean="0"/>
              <a:t>в общем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 – </a:t>
            </a:r>
            <a:r>
              <a:rPr lang="ru-RU" dirty="0" smtClean="0"/>
              <a:t>протокол</a:t>
            </a:r>
          </a:p>
          <a:p>
            <a:pPr lvl="1"/>
            <a:r>
              <a:rPr lang="ru-RU" dirty="0" smtClean="0"/>
              <a:t>Стартовая строка</a:t>
            </a:r>
          </a:p>
          <a:p>
            <a:pPr lvl="1"/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Коды состояния</a:t>
            </a:r>
          </a:p>
          <a:p>
            <a:pPr lvl="1"/>
            <a:r>
              <a:rPr lang="ru-RU" dirty="0" smtClean="0"/>
              <a:t>Заголовки</a:t>
            </a:r>
          </a:p>
          <a:p>
            <a:pPr lvl="1"/>
            <a:r>
              <a:rPr lang="ru-RU" dirty="0" smtClean="0"/>
              <a:t>Тело сообщения</a:t>
            </a:r>
          </a:p>
          <a:p>
            <a:r>
              <a:rPr lang="ru-RU" dirty="0" smtClean="0"/>
              <a:t>Работа в клиент-серверной среде</a:t>
            </a:r>
            <a:endParaRPr lang="en-US" dirty="0" smtClean="0"/>
          </a:p>
          <a:p>
            <a:r>
              <a:rPr lang="en-US" dirty="0" smtClean="0"/>
              <a:t>REST-</a:t>
            </a:r>
            <a:r>
              <a:rPr lang="ru-RU" dirty="0" smtClean="0"/>
              <a:t>взаимодействие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сервер</a:t>
            </a:r>
            <a:r>
              <a:rPr lang="ru-RU" dirty="0"/>
              <a:t>а</a:t>
            </a:r>
            <a:endParaRPr lang="ru-RU" dirty="0" smtClean="0"/>
          </a:p>
          <a:p>
            <a:r>
              <a:rPr lang="en-US" dirty="0" smtClean="0"/>
              <a:t>Java </a:t>
            </a:r>
            <a:r>
              <a:rPr lang="ru-RU" dirty="0" smtClean="0"/>
              <a:t>стандарты и </a:t>
            </a:r>
            <a:r>
              <a:rPr lang="ru-RU" dirty="0" err="1" smtClean="0"/>
              <a:t>фрэймворки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6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Клиент-серверная архитектура мобильных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Форматы</a:t>
            </a:r>
            <a:r>
              <a:rPr lang="en-US" dirty="0" smtClean="0"/>
              <a:t> </a:t>
            </a:r>
            <a:r>
              <a:rPr lang="ru-RU" dirty="0" smtClean="0"/>
              <a:t>и протоколы передаваемых данных</a:t>
            </a:r>
          </a:p>
          <a:p>
            <a:r>
              <a:rPr lang="ru-RU" dirty="0" smtClean="0"/>
              <a:t>Организация коммуникаций в клиент-серверной среде</a:t>
            </a:r>
          </a:p>
          <a:p>
            <a:r>
              <a:rPr lang="en-US" dirty="0" smtClean="0"/>
              <a:t>REST-</a:t>
            </a:r>
            <a:r>
              <a:rPr lang="ru-RU" dirty="0" smtClean="0"/>
              <a:t>взаимодействие</a:t>
            </a:r>
          </a:p>
          <a:p>
            <a:r>
              <a:rPr lang="ru-RU" dirty="0" smtClean="0"/>
              <a:t>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8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IP-</a:t>
            </a:r>
            <a:r>
              <a:rPr lang="ru-RU" dirty="0" smtClean="0"/>
              <a:t>сети и Интернет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i="1" dirty="0" err="1"/>
              <a:t>Всеми́рная</a:t>
            </a:r>
            <a:r>
              <a:rPr lang="ru-RU" i="1" dirty="0"/>
              <a:t> </a:t>
            </a:r>
            <a:r>
              <a:rPr lang="ru-RU" i="1" dirty="0" err="1"/>
              <a:t>паути́на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i="1" dirty="0" err="1" smtClean="0"/>
              <a:t>World</a:t>
            </a:r>
            <a:r>
              <a:rPr lang="ru-RU" i="1" dirty="0" smtClean="0"/>
              <a:t> </a:t>
            </a:r>
            <a:r>
              <a:rPr lang="ru-RU" i="1" dirty="0" err="1"/>
              <a:t>Wide</a:t>
            </a:r>
            <a:r>
              <a:rPr lang="ru-RU" i="1" dirty="0"/>
              <a:t> </a:t>
            </a:r>
            <a:r>
              <a:rPr lang="ru-RU" i="1" dirty="0" err="1" smtClean="0"/>
              <a:t>Web</a:t>
            </a:r>
            <a:r>
              <a:rPr lang="ru-RU" dirty="0" smtClean="0"/>
              <a:t>, </a:t>
            </a:r>
            <a:r>
              <a:rPr lang="en-US" b="1" dirty="0" smtClean="0"/>
              <a:t>WWW</a:t>
            </a:r>
            <a:r>
              <a:rPr lang="ru-RU" dirty="0" smtClean="0"/>
              <a:t>) </a:t>
            </a:r>
            <a:r>
              <a:rPr lang="ru-RU" dirty="0"/>
              <a:t>— распределённая система, предоставляющая доступ к связанным между собой документам, расположенным на различных компьютерах, подключённых к сети Интернет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i="1" dirty="0"/>
              <a:t>М</a:t>
            </a:r>
            <a:r>
              <a:rPr lang="ru-RU" i="1" dirty="0" smtClean="0"/>
              <a:t>ежсетевой протокол </a:t>
            </a:r>
            <a:r>
              <a:rPr lang="ru-RU" dirty="0" smtClean="0"/>
              <a:t>(</a:t>
            </a:r>
            <a:r>
              <a:rPr lang="ru-RU" i="1" dirty="0" err="1"/>
              <a:t>Internet</a:t>
            </a:r>
            <a:r>
              <a:rPr lang="ru-RU" i="1" dirty="0"/>
              <a:t> </a:t>
            </a:r>
            <a:r>
              <a:rPr lang="ru-RU" i="1" dirty="0" err="1" smtClean="0"/>
              <a:t>Protocol</a:t>
            </a:r>
            <a:r>
              <a:rPr lang="en-US" i="1" dirty="0" smtClean="0"/>
              <a:t>,</a:t>
            </a:r>
            <a:r>
              <a:rPr lang="ru-RU" i="1" dirty="0" smtClean="0"/>
              <a:t> </a:t>
            </a:r>
            <a:r>
              <a:rPr lang="ru-RU" b="1" dirty="0" smtClean="0"/>
              <a:t>IP</a:t>
            </a:r>
            <a:r>
              <a:rPr lang="ru-RU" dirty="0" smtClean="0"/>
              <a:t>) </a:t>
            </a:r>
            <a:r>
              <a:rPr lang="ru-RU" dirty="0"/>
              <a:t>— маршрутизируемый протокол сетевого уровня стека TCP/IP. Именно IP стал тем протоколом, который объединил отдельные компьютерные сети во всемирную сеть Интернет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en-US" i="1" dirty="0"/>
              <a:t>O</a:t>
            </a:r>
            <a:r>
              <a:rPr lang="en-US" i="1" dirty="0" smtClean="0"/>
              <a:t>pen </a:t>
            </a:r>
            <a:r>
              <a:rPr lang="en-US" i="1" dirty="0"/>
              <a:t>systems interconnection basic reference </a:t>
            </a:r>
            <a:r>
              <a:rPr lang="en-US" i="1" dirty="0" smtClean="0"/>
              <a:t>model</a:t>
            </a:r>
            <a:r>
              <a:rPr lang="en-US" dirty="0" smtClean="0"/>
              <a:t>, </a:t>
            </a:r>
            <a:r>
              <a:rPr lang="en-US" b="1" dirty="0" smtClean="0"/>
              <a:t>OSI</a:t>
            </a:r>
            <a:r>
              <a:rPr lang="en-US" dirty="0" smtClean="0"/>
              <a:t> - </a:t>
            </a:r>
            <a:r>
              <a:rPr lang="ru-RU" dirty="0"/>
              <a:t>Базовая Эталонная Модель Взаимодействия Открытых Систем (</a:t>
            </a:r>
            <a:r>
              <a:rPr lang="ru-RU" b="1" dirty="0"/>
              <a:t>ЭМВОС</a:t>
            </a:r>
            <a:r>
              <a:rPr lang="ru-RU" dirty="0"/>
              <a:t>)) — сетевая модель стека </a:t>
            </a:r>
            <a:r>
              <a:rPr lang="ru-RU" dirty="0" smtClean="0"/>
              <a:t>сетевых </a:t>
            </a:r>
            <a:r>
              <a:rPr lang="ru-RU" dirty="0"/>
              <a:t>протоколов </a:t>
            </a:r>
            <a:r>
              <a:rPr lang="ru-RU" b="1" dirty="0"/>
              <a:t>OSI/ISO</a:t>
            </a:r>
            <a:r>
              <a:rPr lang="ru-RU" dirty="0"/>
              <a:t> (</a:t>
            </a:r>
            <a:r>
              <a:rPr lang="ru-RU" b="1" dirty="0"/>
              <a:t>ГОСТ Р ИСО/МЭК 7498-1-99</a:t>
            </a:r>
            <a:r>
              <a:rPr lang="ru-RU" dirty="0"/>
              <a:t>).</a:t>
            </a:r>
            <a:endParaRPr lang="en-US" dirty="0" smtClean="0"/>
          </a:p>
          <a:p>
            <a:pPr algn="just"/>
            <a:r>
              <a:rPr lang="ru-RU" b="1" dirty="0" smtClean="0"/>
              <a:t>TCP/IP</a:t>
            </a:r>
            <a:r>
              <a:rPr lang="en-US" b="1" dirty="0" smtClean="0"/>
              <a:t> </a:t>
            </a:r>
            <a:r>
              <a:rPr lang="en-US" dirty="0" smtClean="0"/>
              <a:t>(Stack)</a:t>
            </a:r>
            <a:r>
              <a:rPr lang="ru-RU" dirty="0" smtClean="0"/>
              <a:t>— </a:t>
            </a:r>
            <a:r>
              <a:rPr lang="ru-RU" dirty="0"/>
              <a:t>сетевая модель передачи данных, представленных в цифровом виде. Модель описывает способ передачи данных от источника информации к получателю. В модели предполагается прохождение информации через четыре уровня, каждый из которых описывается правилом (</a:t>
            </a:r>
            <a:r>
              <a:rPr lang="ru-RU" i="1" dirty="0"/>
              <a:t>протоколом передачи</a:t>
            </a:r>
            <a:r>
              <a:rPr lang="ru-RU" dirty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54787"/>
              </p:ext>
            </p:extLst>
          </p:nvPr>
        </p:nvGraphicFramePr>
        <p:xfrm>
          <a:off x="719138" y="2778934"/>
          <a:ext cx="9123362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Bitmap Image" r:id="rId3" imgW="9123810" imgH="3580952" progId="PBrush">
                  <p:embed/>
                </p:oleObj>
              </mc:Choice>
              <mc:Fallback>
                <p:oleObj name="Bitmap Image" r:id="rId3" imgW="9123810" imgH="3580952" progId="PBrush">
                  <p:embed/>
                  <p:pic>
                    <p:nvPicPr>
                      <p:cNvPr id="33794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778934"/>
                        <a:ext cx="9123362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08063" y="980297"/>
            <a:ext cx="1371600" cy="1760537"/>
          </a:xfrm>
          <a:prstGeom prst="downArrow">
            <a:avLst>
              <a:gd name="adj1" fmla="val 50000"/>
              <a:gd name="adj2" fmla="val 34745"/>
            </a:avLst>
          </a:prstGeom>
          <a:gradFill rotWithShape="0">
            <a:gsLst>
              <a:gs pos="0">
                <a:srgbClr val="6600FF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35263" y="1627997"/>
            <a:ext cx="1371600" cy="1112837"/>
          </a:xfrm>
          <a:prstGeom prst="downArrow">
            <a:avLst>
              <a:gd name="adj1" fmla="val 46296"/>
              <a:gd name="adj2" fmla="val 37963"/>
            </a:avLst>
          </a:prstGeom>
          <a:gradFill rotWithShape="0">
            <a:gsLst>
              <a:gs pos="0">
                <a:srgbClr val="6600FF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8063" y="694547"/>
            <a:ext cx="298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solidFill>
                  <a:srgbClr val="000066"/>
                </a:solidFill>
                <a:latin typeface="Arial" panose="020B0604020202020204" pitchFamily="34" charset="0"/>
              </a:rPr>
              <a:t>Модель </a:t>
            </a:r>
            <a:r>
              <a:rPr lang="en-US" altLang="ru-RU" sz="2800" b="1" dirty="0">
                <a:solidFill>
                  <a:srgbClr val="000066"/>
                </a:solidFill>
                <a:latin typeface="Arial" panose="020B0604020202020204" pitchFamily="34" charset="0"/>
              </a:rPr>
              <a:t>OSI/ISO</a:t>
            </a:r>
            <a:endParaRPr lang="ru-RU" altLang="ru-RU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52750" y="1424797"/>
            <a:ext cx="2809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solidFill>
                  <a:srgbClr val="000066"/>
                </a:solidFill>
                <a:latin typeface="Arial" panose="020B0604020202020204" pitchFamily="34" charset="0"/>
              </a:rPr>
              <a:t>Модель </a:t>
            </a:r>
            <a:r>
              <a:rPr lang="en-US" altLang="ru-RU" sz="2800" b="1" dirty="0">
                <a:solidFill>
                  <a:srgbClr val="000066"/>
                </a:solidFill>
                <a:latin typeface="Arial" panose="020B0604020202020204" pitchFamily="34" charset="0"/>
              </a:rPr>
              <a:t>TCP/IP</a:t>
            </a:r>
            <a:endParaRPr lang="ru-RU" altLang="ru-RU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48375" y="807259"/>
            <a:ext cx="3608388" cy="1812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C </a:t>
            </a:r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точностью до незначительных </a:t>
            </a:r>
            <a:b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</a:br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различий можно считать, что </a:t>
            </a:r>
          </a:p>
          <a:p>
            <a:pPr eaLnBrk="1" hangingPunct="1"/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функциональность второго </a:t>
            </a:r>
          </a:p>
          <a:p>
            <a:pPr eaLnBrk="1" hangingPunct="1"/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(канального), третьего (сетевого)</a:t>
            </a:r>
          </a:p>
          <a:p>
            <a:pPr eaLnBrk="1" hangingPunct="1"/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и четверного (транспортного) </a:t>
            </a:r>
          </a:p>
          <a:p>
            <a:pPr eaLnBrk="1" hangingPunct="1"/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уровней в моделях </a:t>
            </a:r>
            <a:r>
              <a:rPr lang="en-US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OSI/ISO </a:t>
            </a:r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и</a:t>
            </a:r>
            <a:b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</a:br>
            <a:r>
              <a:rPr lang="en-US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TCP/IP </a:t>
            </a:r>
            <a:r>
              <a:rPr lang="ru-RU" altLang="ru-RU" sz="1600" b="1">
                <a:solidFill>
                  <a:srgbClr val="800000"/>
                </a:solidFill>
                <a:latin typeface="Arial" panose="020B0604020202020204" pitchFamily="34" charset="0"/>
              </a:rPr>
              <a:t>совпадают</a:t>
            </a:r>
          </a:p>
        </p:txBody>
      </p:sp>
    </p:spTree>
    <p:extLst>
      <p:ext uri="{BB962C8B-B14F-4D97-AF65-F5344CB8AC3E}">
        <p14:creationId xmlns:p14="http://schemas.microsoft.com/office/powerpoint/2010/main" val="113786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IP-</a:t>
            </a:r>
            <a:r>
              <a:rPr lang="ru-RU" dirty="0" smtClean="0"/>
              <a:t>адресация. </a:t>
            </a:r>
            <a:r>
              <a:rPr lang="en-US" dirty="0" smtClean="0"/>
              <a:t>ipv4</a:t>
            </a:r>
            <a:endParaRPr lang="ru-RU" dirty="0"/>
          </a:p>
        </p:txBody>
      </p:sp>
      <p:pic>
        <p:nvPicPr>
          <p:cNvPr id="2050" name="Picture 2" descr="Картинки по запросу ip адреса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575"/>
            <a:ext cx="10515600" cy="446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3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ru-RU" dirty="0" smtClean="0"/>
              <a:t>– система доменных имен</a:t>
            </a:r>
            <a:endParaRPr lang="ru-RU" dirty="0"/>
          </a:p>
        </p:txBody>
      </p:sp>
      <p:pic>
        <p:nvPicPr>
          <p:cNvPr id="3074" name="Picture 2" descr="Картинки по запросу dns сист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49" y="1690688"/>
            <a:ext cx="6053051" cy="483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44625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Используется для получения IP-адреса по имени </a:t>
            </a:r>
            <a:r>
              <a:rPr lang="ru-RU" sz="2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Хост"/>
              </a:rPr>
              <a:t>хоста</a:t>
            </a:r>
            <a:r>
              <a:rPr lang="ru-RU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(компьютера или устройства подключенного к сети).</a:t>
            </a:r>
          </a:p>
          <a:p>
            <a:endParaRPr lang="ru-RU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400" dirty="0" smtClean="0"/>
              <a:t>Основ</a:t>
            </a:r>
            <a:r>
              <a:rPr lang="ru-RU" sz="2400" dirty="0"/>
              <a:t>а</a:t>
            </a:r>
            <a:r>
              <a:rPr lang="ru-RU" sz="2400" dirty="0" smtClean="0"/>
              <a:t> DNS - представление об иерархической структуре </a:t>
            </a:r>
            <a:r>
              <a:rPr lang="ru-RU" sz="2400" dirty="0" smtClean="0">
                <a:hlinkClick r:id="rId4" tooltip="Доменное имя"/>
              </a:rPr>
              <a:t>доменного имени</a:t>
            </a:r>
            <a:r>
              <a:rPr lang="ru-RU" sz="2400" dirty="0" smtClean="0"/>
              <a:t> и </a:t>
            </a:r>
            <a:r>
              <a:rPr lang="ru-RU" sz="2400" i="1" dirty="0" smtClean="0"/>
              <a:t>зонах</a:t>
            </a:r>
            <a:r>
              <a:rPr lang="ru-RU" sz="2400" dirty="0" smtClean="0"/>
              <a:t>.</a:t>
            </a:r>
            <a:endParaRPr lang="ru-RU" sz="2400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6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</a:t>
            </a:r>
            <a:r>
              <a:rPr lang="ru-RU" dirty="0" smtClean="0"/>
              <a:t>и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Uniform Resource Locator</a:t>
            </a:r>
            <a:r>
              <a:rPr lang="en-US" b="1" dirty="0"/>
              <a:t>, </a:t>
            </a:r>
            <a:r>
              <a:rPr lang="en-US" b="1" dirty="0" smtClean="0"/>
              <a:t>URL </a:t>
            </a:r>
            <a:r>
              <a:rPr lang="en-US" dirty="0" smtClean="0"/>
              <a:t>- </a:t>
            </a:r>
            <a:r>
              <a:rPr lang="ru-RU" dirty="0"/>
              <a:t>единообразный локатор (определитель местонахождения) </a:t>
            </a:r>
            <a:r>
              <a:rPr lang="ru-RU" dirty="0" smtClean="0"/>
              <a:t>ресурса</a:t>
            </a:r>
            <a:endParaRPr lang="en-US" dirty="0" smtClean="0"/>
          </a:p>
          <a:p>
            <a:r>
              <a:rPr lang="ru-RU" sz="2200" dirty="0"/>
              <a:t>&lt;схема&gt;:[//[&lt;логин&gt;:&lt;пароль&gt;@]&lt;хост&gt;[:&lt;порт&gt;]][/]&lt;</a:t>
            </a:r>
            <a:r>
              <a:rPr lang="en-US" sz="2200" dirty="0"/>
              <a:t>URL‐</a:t>
            </a:r>
            <a:r>
              <a:rPr lang="ru-RU" sz="2200" dirty="0"/>
              <a:t>путь&gt;[?&lt;параметры&gt;][#&lt;якорь</a:t>
            </a:r>
            <a:r>
              <a:rPr lang="ru-RU" sz="2200" dirty="0" smtClean="0"/>
              <a:t>&gt;]</a:t>
            </a:r>
            <a:endParaRPr lang="en-US" sz="2200" dirty="0" smtClean="0"/>
          </a:p>
          <a:p>
            <a:r>
              <a:rPr lang="en-US" sz="2200" dirty="0" smtClean="0">
                <a:hlinkClick r:id="rId2"/>
              </a:rPr>
              <a:t>http://user:password@www.domain.com:80/index.html?quest=1#option1</a:t>
            </a:r>
            <a:endParaRPr lang="en-US" sz="2200" dirty="0" smtClean="0"/>
          </a:p>
          <a:p>
            <a:r>
              <a:rPr lang="en-US" dirty="0" smtClean="0"/>
              <a:t>!!! </a:t>
            </a:r>
            <a:r>
              <a:rPr lang="en-US" dirty="0" smtClean="0">
                <a:hlinkClick r:id="rId3"/>
              </a:rPr>
              <a:t>http://www.domain.com/</a:t>
            </a:r>
            <a:r>
              <a:rPr lang="en-US" dirty="0" smtClean="0"/>
              <a:t> - </a:t>
            </a:r>
            <a:r>
              <a:rPr lang="ru-RU" dirty="0" smtClean="0"/>
              <a:t>КЛАССИЧЕСКИЙ </a:t>
            </a:r>
            <a:r>
              <a:rPr lang="en-US" dirty="0" smtClean="0"/>
              <a:t>URL!!!</a:t>
            </a:r>
          </a:p>
          <a:p>
            <a:endParaRPr lang="en-US" dirty="0" smtClean="0"/>
          </a:p>
          <a:p>
            <a:r>
              <a:rPr lang="en-US" b="1" i="1" dirty="0"/>
              <a:t>Uniform Resource </a:t>
            </a:r>
            <a:r>
              <a:rPr lang="en-US" b="1" i="1" dirty="0" smtClean="0"/>
              <a:t>Identifier, URI </a:t>
            </a:r>
            <a:r>
              <a:rPr lang="en-US" i="1" dirty="0" smtClean="0"/>
              <a:t>- </a:t>
            </a:r>
            <a:r>
              <a:rPr lang="ru-RU" dirty="0"/>
              <a:t>унифицированный (единообразный) идентификатор </a:t>
            </a:r>
            <a:r>
              <a:rPr lang="ru-RU" dirty="0" smtClean="0"/>
              <a:t>ресурса</a:t>
            </a:r>
            <a:endParaRPr lang="en-US" dirty="0" smtClean="0"/>
          </a:p>
          <a:p>
            <a:r>
              <a:rPr lang="ru-RU" dirty="0" smtClean="0"/>
              <a:t>URI = [ схема ":" ] иерархическая-часть [ "?" запрос ] [ "#" фрагмент ]</a:t>
            </a:r>
            <a:endParaRPr lang="en-US" dirty="0" smtClean="0"/>
          </a:p>
          <a:p>
            <a:r>
              <a:rPr lang="en-US" dirty="0" smtClean="0"/>
              <a:t>http://www.domain.com/pub/#Related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895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1124</TotalTime>
  <Words>1388</Words>
  <Application>Microsoft Office PowerPoint</Application>
  <PresentationFormat>Широкоэкранный</PresentationFormat>
  <Paragraphs>229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 2</vt:lpstr>
      <vt:lpstr>HDOfficeLightV0</vt:lpstr>
      <vt:lpstr>Bitmap Image</vt:lpstr>
      <vt:lpstr>Основы разработки серверного программного обеспечения</vt:lpstr>
      <vt:lpstr>1. IP Сети</vt:lpstr>
      <vt:lpstr>2. Клиент-серверная архитектура в общем</vt:lpstr>
      <vt:lpstr>3. Клиент-серверная архитектура мобильных приложений</vt:lpstr>
      <vt:lpstr>IP-сети и Интернет</vt:lpstr>
      <vt:lpstr>Презентация PowerPoint</vt:lpstr>
      <vt:lpstr>IP-адресация. ipv4</vt:lpstr>
      <vt:lpstr>DNS – система доменных имен</vt:lpstr>
      <vt:lpstr>URL и URI</vt:lpstr>
      <vt:lpstr>Служебные сервисы и протоколы IP сетей</vt:lpstr>
      <vt:lpstr>Request for Comments, RFC</vt:lpstr>
      <vt:lpstr>HyperText Transfer Protocol, HTTP (0.9, 1.0, 1.1, 2)</vt:lpstr>
      <vt:lpstr>HTTP-сообщение</vt:lpstr>
      <vt:lpstr>HTTP Методы</vt:lpstr>
      <vt:lpstr>HTTP Коды состояния</vt:lpstr>
      <vt:lpstr>HTTP Заголовки</vt:lpstr>
      <vt:lpstr>HTTP Тело сообщения (message-body)</vt:lpstr>
      <vt:lpstr>Работа в клиент-серверной среде</vt:lpstr>
      <vt:lpstr>Representational State Transfer, REST</vt:lpstr>
      <vt:lpstr>REST – требования к архитектуре</vt:lpstr>
      <vt:lpstr>REST, Преимущества</vt:lpstr>
      <vt:lpstr>GraphQL</vt:lpstr>
      <vt:lpstr>WEB-сервера</vt:lpstr>
      <vt:lpstr>Java стандарты</vt:lpstr>
      <vt:lpstr>Java Frameworks (Программный каркас)</vt:lpstr>
      <vt:lpstr>Программные каркасы на других языках</vt:lpstr>
      <vt:lpstr>Форматы и протоколы данных.</vt:lpstr>
      <vt:lpstr>Android библиотеки</vt:lpstr>
      <vt:lpstr>Источники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серверного программного обеспечения</dc:title>
  <dc:creator>Admin</dc:creator>
  <cp:lastModifiedBy>Admin</cp:lastModifiedBy>
  <cp:revision>53</cp:revision>
  <dcterms:created xsi:type="dcterms:W3CDTF">2018-01-31T02:26:42Z</dcterms:created>
  <dcterms:modified xsi:type="dcterms:W3CDTF">2018-02-02T02:06:34Z</dcterms:modified>
</cp:coreProperties>
</file>