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4" r:id="rId3"/>
    <p:sldId id="284" r:id="rId4"/>
    <p:sldId id="265" r:id="rId5"/>
    <p:sldId id="283" r:id="rId6"/>
    <p:sldId id="291" r:id="rId7"/>
    <p:sldId id="282" r:id="rId8"/>
    <p:sldId id="285" r:id="rId9"/>
    <p:sldId id="287" r:id="rId10"/>
    <p:sldId id="286" r:id="rId11"/>
    <p:sldId id="288" r:id="rId12"/>
    <p:sldId id="290" r:id="rId13"/>
    <p:sldId id="271"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3" autoAdjust="0"/>
    <p:restoredTop sz="95485"/>
  </p:normalViewPr>
  <p:slideViewPr>
    <p:cSldViewPr snapToGrid="0">
      <p:cViewPr varScale="1">
        <p:scale>
          <a:sx n="68" d="100"/>
          <a:sy n="68"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D4AE6-0A2C-4704-9F96-2D727F62AC39}" type="datetimeFigureOut">
              <a:rPr lang="en-US" smtClean="0"/>
              <a:t>26-Jun-17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FF626-B072-484A-AE7A-854D3026DF53}" type="slidenum">
              <a:rPr lang="en-US" smtClean="0"/>
              <a:t>‹#›</a:t>
            </a:fld>
            <a:endParaRPr lang="en-US" dirty="0"/>
          </a:p>
        </p:txBody>
      </p:sp>
    </p:spTree>
    <p:extLst>
      <p:ext uri="{BB962C8B-B14F-4D97-AF65-F5344CB8AC3E}">
        <p14:creationId xmlns:p14="http://schemas.microsoft.com/office/powerpoint/2010/main" val="3631039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CFF626-B072-484A-AE7A-854D3026DF53}" type="slidenum">
              <a:rPr lang="en-US" smtClean="0"/>
              <a:t>5</a:t>
            </a:fld>
            <a:endParaRPr lang="en-US" dirty="0"/>
          </a:p>
        </p:txBody>
      </p:sp>
    </p:spTree>
    <p:extLst>
      <p:ext uri="{BB962C8B-B14F-4D97-AF65-F5344CB8AC3E}">
        <p14:creationId xmlns:p14="http://schemas.microsoft.com/office/powerpoint/2010/main" val="1182977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26-Jun-17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26-Jun-17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26-Jun-17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26-Jun-17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26-Jun-17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26-Jun-17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26-Jun-17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26-Jun-17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26-Jun-17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26-Jun-17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26-Jun-17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26-Jun-17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33371" y="2583543"/>
            <a:ext cx="4572000" cy="1436914"/>
          </a:xfrm>
        </p:spPr>
        <p:txBody>
          <a:bodyPr/>
          <a:lstStyle/>
          <a:p>
            <a:r>
              <a:rPr lang="en-US" sz="4000" dirty="0">
                <a:latin typeface="Calibri" panose="020F0502020204030204" pitchFamily="34" charset="0"/>
                <a:cs typeface="Calibri" panose="020F0502020204030204" pitchFamily="34" charset="0"/>
              </a:rPr>
              <a:t>Ranking Matters!!!</a:t>
            </a:r>
          </a:p>
        </p:txBody>
      </p:sp>
      <p:sp>
        <p:nvSpPr>
          <p:cNvPr id="3" name="Subtitle 2"/>
          <p:cNvSpPr>
            <a:spLocks noGrp="1"/>
          </p:cNvSpPr>
          <p:nvPr>
            <p:ph type="subTitle" idx="1"/>
          </p:nvPr>
        </p:nvSpPr>
        <p:spPr>
          <a:xfrm>
            <a:off x="333829" y="5918706"/>
            <a:ext cx="11858171" cy="901246"/>
          </a:xfrm>
        </p:spPr>
        <p:txBody>
          <a:bodyPr>
            <a:normAutofit/>
          </a:bodyPr>
          <a:lstStyle/>
          <a:p>
            <a:r>
              <a:rPr lang="en-US" dirty="0"/>
              <a:t>Shampa Shahriyar (shampa077@gmail.com)</a:t>
            </a:r>
          </a:p>
          <a:p>
            <a:endParaRPr lang="en-US" dirty="0"/>
          </a:p>
        </p:txBody>
      </p:sp>
      <p:sp>
        <p:nvSpPr>
          <p:cNvPr id="7" name="Rectangle 2"/>
          <p:cNvSpPr>
            <a:spLocks noChangeArrowheads="1"/>
          </p:cNvSpPr>
          <p:nvPr/>
        </p:nvSpPr>
        <p:spPr bwMode="auto">
          <a:xfrm>
            <a:off x="3625850" y="3808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3345542" y="-56709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777777"/>
                </a:solidFill>
                <a:effectLst/>
                <a:latin typeface="normal arial"/>
              </a:rPr>
              <a:t>fujiayuan0418@gmail.com</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84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95301"/>
            <a:ext cx="10178322" cy="1492132"/>
          </a:xfrm>
        </p:spPr>
        <p:txBody>
          <a:bodyPr>
            <a:normAutofit/>
          </a:bodyPr>
          <a:lstStyle/>
          <a:p>
            <a:pPr algn="ctr"/>
            <a:r>
              <a:rPr lang="en-US" sz="3600" b="1" cap="none" dirty="0">
                <a:solidFill>
                  <a:schemeClr val="tx1"/>
                </a:solidFill>
                <a:latin typeface="Calibri" panose="020F0502020204030204" pitchFamily="34" charset="0"/>
                <a:cs typeface="Calibri" panose="020F0502020204030204" pitchFamily="34" charset="0"/>
              </a:rPr>
              <a:t>Key Differences Between the Online and Call-Centre Channels</a:t>
            </a:r>
          </a:p>
        </p:txBody>
      </p:sp>
      <p:sp>
        <p:nvSpPr>
          <p:cNvPr id="5" name="矩形 10"/>
          <p:cNvSpPr/>
          <p:nvPr/>
        </p:nvSpPr>
        <p:spPr>
          <a:xfrm>
            <a:off x="1567543" y="5921830"/>
            <a:ext cx="10290627" cy="1015663"/>
          </a:xfrm>
          <a:prstGeom prst="rect">
            <a:avLst/>
          </a:prstGeom>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People usually trust high ranked product when they buy online, which is not always true for call center. When people buy something via call center they rely more on people’s (sale representative’s) recommendation rather than ranking of products</a:t>
            </a:r>
          </a:p>
        </p:txBody>
      </p:sp>
      <p:pic>
        <p:nvPicPr>
          <p:cNvPr id="3" name="Picture 2"/>
          <p:cNvPicPr>
            <a:picLocks noChangeAspect="1"/>
          </p:cNvPicPr>
          <p:nvPr/>
        </p:nvPicPr>
        <p:blipFill>
          <a:blip r:embed="rId2"/>
          <a:stretch>
            <a:fillRect/>
          </a:stretch>
        </p:blipFill>
        <p:spPr>
          <a:xfrm>
            <a:off x="2235200" y="1374186"/>
            <a:ext cx="8442964" cy="4493553"/>
          </a:xfrm>
          <a:prstGeom prst="rect">
            <a:avLst/>
          </a:prstGeom>
        </p:spPr>
      </p:pic>
    </p:spTree>
    <p:extLst>
      <p:ext uri="{BB962C8B-B14F-4D97-AF65-F5344CB8AC3E}">
        <p14:creationId xmlns:p14="http://schemas.microsoft.com/office/powerpoint/2010/main" val="174487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95301"/>
            <a:ext cx="10940322" cy="1492132"/>
          </a:xfrm>
        </p:spPr>
        <p:txBody>
          <a:bodyPr>
            <a:normAutofit/>
          </a:bodyPr>
          <a:lstStyle/>
          <a:p>
            <a:pPr algn="ctr"/>
            <a:r>
              <a:rPr lang="en-US" sz="3600" b="1" cap="none" dirty="0">
                <a:solidFill>
                  <a:schemeClr val="tx1"/>
                </a:solidFill>
                <a:latin typeface="Calibri" panose="020F0502020204030204" pitchFamily="34" charset="0"/>
                <a:cs typeface="Calibri" panose="020F0502020204030204" pitchFamily="34" charset="0"/>
              </a:rPr>
              <a:t>How Ranking is Affecting Product Sale</a:t>
            </a:r>
          </a:p>
        </p:txBody>
      </p:sp>
      <p:pic>
        <p:nvPicPr>
          <p:cNvPr id="7" name="Picture 6"/>
          <p:cNvPicPr>
            <a:picLocks noChangeAspect="1"/>
          </p:cNvPicPr>
          <p:nvPr/>
        </p:nvPicPr>
        <p:blipFill>
          <a:blip r:embed="rId2"/>
          <a:stretch>
            <a:fillRect/>
          </a:stretch>
        </p:blipFill>
        <p:spPr>
          <a:xfrm>
            <a:off x="925109" y="1012340"/>
            <a:ext cx="5396801" cy="4299890"/>
          </a:xfrm>
          <a:prstGeom prst="rect">
            <a:avLst/>
          </a:prstGeom>
        </p:spPr>
      </p:pic>
      <p:pic>
        <p:nvPicPr>
          <p:cNvPr id="9" name="Picture 8"/>
          <p:cNvPicPr>
            <a:picLocks noChangeAspect="1"/>
          </p:cNvPicPr>
          <p:nvPr/>
        </p:nvPicPr>
        <p:blipFill>
          <a:blip r:embed="rId3"/>
          <a:stretch>
            <a:fillRect/>
          </a:stretch>
        </p:blipFill>
        <p:spPr>
          <a:xfrm>
            <a:off x="6413408" y="4049478"/>
            <a:ext cx="5343161" cy="2423887"/>
          </a:xfrm>
          <a:prstGeom prst="rect">
            <a:avLst/>
          </a:prstGeom>
        </p:spPr>
      </p:pic>
      <p:sp>
        <p:nvSpPr>
          <p:cNvPr id="11" name="矩形 10"/>
          <p:cNvSpPr/>
          <p:nvPr/>
        </p:nvSpPr>
        <p:spPr>
          <a:xfrm>
            <a:off x="1030514" y="5771086"/>
            <a:ext cx="4122057" cy="707886"/>
          </a:xfrm>
          <a:prstGeom prst="rect">
            <a:avLst/>
          </a:prstGeom>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Product 0 is not so popular in online sale due to high price</a:t>
            </a:r>
          </a:p>
        </p:txBody>
      </p:sp>
      <p:sp>
        <p:nvSpPr>
          <p:cNvPr id="12" name="矩形 10"/>
          <p:cNvSpPr/>
          <p:nvPr/>
        </p:nvSpPr>
        <p:spPr>
          <a:xfrm>
            <a:off x="6056202" y="6440399"/>
            <a:ext cx="6223820" cy="400110"/>
          </a:xfrm>
          <a:prstGeom prst="rect">
            <a:avLst/>
          </a:prstGeom>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Product 3160 is popular in online sale for higher rank</a:t>
            </a:r>
          </a:p>
        </p:txBody>
      </p:sp>
      <p:pic>
        <p:nvPicPr>
          <p:cNvPr id="13" name="Picture 12"/>
          <p:cNvPicPr>
            <a:picLocks noChangeAspect="1"/>
          </p:cNvPicPr>
          <p:nvPr/>
        </p:nvPicPr>
        <p:blipFill>
          <a:blip r:embed="rId4"/>
          <a:stretch>
            <a:fillRect/>
          </a:stretch>
        </p:blipFill>
        <p:spPr>
          <a:xfrm>
            <a:off x="6413408" y="1026854"/>
            <a:ext cx="5343161" cy="2369365"/>
          </a:xfrm>
          <a:prstGeom prst="rect">
            <a:avLst/>
          </a:prstGeom>
        </p:spPr>
      </p:pic>
      <p:sp>
        <p:nvSpPr>
          <p:cNvPr id="14" name="矩形 10"/>
          <p:cNvSpPr/>
          <p:nvPr/>
        </p:nvSpPr>
        <p:spPr>
          <a:xfrm>
            <a:off x="6413408" y="3396093"/>
            <a:ext cx="5680473" cy="707886"/>
          </a:xfrm>
          <a:prstGeom prst="rect">
            <a:avLst/>
          </a:prstGeom>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Lower rank does not affect  call center sale for Product 56, however it affects online sale</a:t>
            </a:r>
          </a:p>
        </p:txBody>
      </p:sp>
    </p:spTree>
    <p:extLst>
      <p:ext uri="{BB962C8B-B14F-4D97-AF65-F5344CB8AC3E}">
        <p14:creationId xmlns:p14="http://schemas.microsoft.com/office/powerpoint/2010/main" val="1909312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95301"/>
            <a:ext cx="10178322" cy="1492132"/>
          </a:xfrm>
        </p:spPr>
        <p:txBody>
          <a:bodyPr>
            <a:normAutofit/>
          </a:bodyPr>
          <a:lstStyle/>
          <a:p>
            <a:pPr algn="ctr"/>
            <a:r>
              <a:rPr lang="en-US" sz="3600" b="1" cap="none" dirty="0">
                <a:solidFill>
                  <a:schemeClr val="tx1"/>
                </a:solidFill>
                <a:latin typeface="Calibri" panose="020F0502020204030204" pitchFamily="34" charset="0"/>
                <a:cs typeface="Calibri" panose="020F0502020204030204" pitchFamily="34" charset="0"/>
              </a:rPr>
              <a:t>Provider and Product</a:t>
            </a:r>
          </a:p>
        </p:txBody>
      </p:sp>
      <p:pic>
        <p:nvPicPr>
          <p:cNvPr id="6" name="Picture 5"/>
          <p:cNvPicPr>
            <a:picLocks noChangeAspect="1"/>
          </p:cNvPicPr>
          <p:nvPr/>
        </p:nvPicPr>
        <p:blipFill>
          <a:blip r:embed="rId2"/>
          <a:stretch>
            <a:fillRect/>
          </a:stretch>
        </p:blipFill>
        <p:spPr>
          <a:xfrm>
            <a:off x="1251678" y="873306"/>
            <a:ext cx="7511402" cy="598469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05064284"/>
              </p:ext>
            </p:extLst>
          </p:nvPr>
        </p:nvGraphicFramePr>
        <p:xfrm>
          <a:off x="9260114" y="796384"/>
          <a:ext cx="2169885" cy="741680"/>
        </p:xfrm>
        <a:graphic>
          <a:graphicData uri="http://schemas.openxmlformats.org/drawingml/2006/table">
            <a:tbl>
              <a:tblPr firstRow="1" bandRow="1">
                <a:tableStyleId>{5C22544A-7EE6-4342-B048-85BDC9FD1C3A}</a:tableStyleId>
              </a:tblPr>
              <a:tblGrid>
                <a:gridCol w="723295">
                  <a:extLst>
                    <a:ext uri="{9D8B030D-6E8A-4147-A177-3AD203B41FA5}">
                      <a16:colId xmlns:a16="http://schemas.microsoft.com/office/drawing/2014/main" val="3731566027"/>
                    </a:ext>
                  </a:extLst>
                </a:gridCol>
                <a:gridCol w="723295">
                  <a:extLst>
                    <a:ext uri="{9D8B030D-6E8A-4147-A177-3AD203B41FA5}">
                      <a16:colId xmlns:a16="http://schemas.microsoft.com/office/drawing/2014/main" val="3446345509"/>
                    </a:ext>
                  </a:extLst>
                </a:gridCol>
                <a:gridCol w="723295">
                  <a:extLst>
                    <a:ext uri="{9D8B030D-6E8A-4147-A177-3AD203B41FA5}">
                      <a16:colId xmlns:a16="http://schemas.microsoft.com/office/drawing/2014/main" val="896939583"/>
                    </a:ext>
                  </a:extLst>
                </a:gridCol>
              </a:tblGrid>
              <a:tr h="370840">
                <a:tc>
                  <a:txBody>
                    <a:bodyPr/>
                    <a:lstStyle/>
                    <a:p>
                      <a:r>
                        <a:rPr lang="en-US" dirty="0"/>
                        <a:t>Sale</a:t>
                      </a:r>
                    </a:p>
                  </a:txBody>
                  <a:tcPr/>
                </a:tc>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2802975144"/>
                  </a:ext>
                </a:extLst>
              </a:tr>
              <a:tr h="370840">
                <a:tc>
                  <a:txBody>
                    <a:bodyPr/>
                    <a:lstStyle/>
                    <a:p>
                      <a:r>
                        <a:rPr lang="en-US" dirty="0"/>
                        <a:t>234</a:t>
                      </a:r>
                    </a:p>
                  </a:txBody>
                  <a:tcPr/>
                </a:tc>
                <a:tc>
                  <a:txBody>
                    <a:bodyPr/>
                    <a:lstStyle/>
                    <a:p>
                      <a:r>
                        <a:rPr lang="en-US" dirty="0"/>
                        <a:t>180</a:t>
                      </a:r>
                    </a:p>
                  </a:txBody>
                  <a:tcPr/>
                </a:tc>
                <a:tc>
                  <a:txBody>
                    <a:bodyPr/>
                    <a:lstStyle/>
                    <a:p>
                      <a:r>
                        <a:rPr lang="en-US" dirty="0"/>
                        <a:t>54</a:t>
                      </a:r>
                    </a:p>
                  </a:txBody>
                  <a:tcPr/>
                </a:tc>
                <a:extLst>
                  <a:ext uri="{0D108BD9-81ED-4DB2-BD59-A6C34878D82A}">
                    <a16:rowId xmlns:a16="http://schemas.microsoft.com/office/drawing/2014/main" val="61607622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96520783"/>
              </p:ext>
            </p:extLst>
          </p:nvPr>
        </p:nvGraphicFramePr>
        <p:xfrm>
          <a:off x="8889997" y="3141313"/>
          <a:ext cx="2977283" cy="1010920"/>
        </p:xfrm>
        <a:graphic>
          <a:graphicData uri="http://schemas.openxmlformats.org/drawingml/2006/table">
            <a:tbl>
              <a:tblPr firstRow="1" bandRow="1">
                <a:tableStyleId>{5C22544A-7EE6-4342-B048-85BDC9FD1C3A}</a:tableStyleId>
              </a:tblPr>
              <a:tblGrid>
                <a:gridCol w="1776575">
                  <a:extLst>
                    <a:ext uri="{9D8B030D-6E8A-4147-A177-3AD203B41FA5}">
                      <a16:colId xmlns:a16="http://schemas.microsoft.com/office/drawing/2014/main" val="3731566027"/>
                    </a:ext>
                  </a:extLst>
                </a:gridCol>
                <a:gridCol w="620137">
                  <a:extLst>
                    <a:ext uri="{9D8B030D-6E8A-4147-A177-3AD203B41FA5}">
                      <a16:colId xmlns:a16="http://schemas.microsoft.com/office/drawing/2014/main" val="3446345509"/>
                    </a:ext>
                  </a:extLst>
                </a:gridCol>
                <a:gridCol w="580571">
                  <a:extLst>
                    <a:ext uri="{9D8B030D-6E8A-4147-A177-3AD203B41FA5}">
                      <a16:colId xmlns:a16="http://schemas.microsoft.com/office/drawing/2014/main" val="896939583"/>
                    </a:ext>
                  </a:extLst>
                </a:gridCol>
              </a:tblGrid>
              <a:tr h="370840">
                <a:tc>
                  <a:txBody>
                    <a:bodyPr/>
                    <a:lstStyle/>
                    <a:p>
                      <a:r>
                        <a:rPr lang="en-US" dirty="0"/>
                        <a:t>No of products</a:t>
                      </a:r>
                    </a:p>
                  </a:txBody>
                  <a:tcPr/>
                </a:tc>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2802975144"/>
                  </a:ext>
                </a:extLst>
              </a:tr>
              <a:tr h="370840">
                <a:tc>
                  <a:txBody>
                    <a:bodyPr/>
                    <a:lstStyle/>
                    <a:p>
                      <a:r>
                        <a:rPr lang="en-US" dirty="0"/>
                        <a:t>16</a:t>
                      </a:r>
                    </a:p>
                  </a:txBody>
                  <a:tcPr/>
                </a:tc>
                <a:tc>
                  <a:txBody>
                    <a:bodyPr/>
                    <a:lstStyle/>
                    <a:p>
                      <a:r>
                        <a:rPr lang="en-US" dirty="0"/>
                        <a:t>13</a:t>
                      </a:r>
                    </a:p>
                  </a:txBody>
                  <a:tcPr/>
                </a:tc>
                <a:tc>
                  <a:txBody>
                    <a:bodyPr/>
                    <a:lstStyle/>
                    <a:p>
                      <a:r>
                        <a:rPr lang="en-US" dirty="0"/>
                        <a:t>3</a:t>
                      </a:r>
                    </a:p>
                  </a:txBody>
                  <a:tcPr/>
                </a:tc>
                <a:extLst>
                  <a:ext uri="{0D108BD9-81ED-4DB2-BD59-A6C34878D82A}">
                    <a16:rowId xmlns:a16="http://schemas.microsoft.com/office/drawing/2014/main" val="61607622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84967003"/>
              </p:ext>
            </p:extLst>
          </p:nvPr>
        </p:nvGraphicFramePr>
        <p:xfrm>
          <a:off x="8873205" y="4278335"/>
          <a:ext cx="2977283" cy="1010920"/>
        </p:xfrm>
        <a:graphic>
          <a:graphicData uri="http://schemas.openxmlformats.org/drawingml/2006/table">
            <a:tbl>
              <a:tblPr firstRow="1" bandRow="1">
                <a:tableStyleId>{5C22544A-7EE6-4342-B048-85BDC9FD1C3A}</a:tableStyleId>
              </a:tblPr>
              <a:tblGrid>
                <a:gridCol w="1550329">
                  <a:extLst>
                    <a:ext uri="{9D8B030D-6E8A-4147-A177-3AD203B41FA5}">
                      <a16:colId xmlns:a16="http://schemas.microsoft.com/office/drawing/2014/main" val="3731566027"/>
                    </a:ext>
                  </a:extLst>
                </a:gridCol>
                <a:gridCol w="725714">
                  <a:extLst>
                    <a:ext uri="{9D8B030D-6E8A-4147-A177-3AD203B41FA5}">
                      <a16:colId xmlns:a16="http://schemas.microsoft.com/office/drawing/2014/main" val="3446345509"/>
                    </a:ext>
                  </a:extLst>
                </a:gridCol>
                <a:gridCol w="701240">
                  <a:extLst>
                    <a:ext uri="{9D8B030D-6E8A-4147-A177-3AD203B41FA5}">
                      <a16:colId xmlns:a16="http://schemas.microsoft.com/office/drawing/2014/main" val="896939583"/>
                    </a:ext>
                  </a:extLst>
                </a:gridCol>
              </a:tblGrid>
              <a:tr h="352945">
                <a:tc>
                  <a:txBody>
                    <a:bodyPr/>
                    <a:lstStyle/>
                    <a:p>
                      <a:r>
                        <a:rPr lang="en-US" dirty="0"/>
                        <a:t>Sale/ No of products</a:t>
                      </a:r>
                    </a:p>
                  </a:txBody>
                  <a:tcPr/>
                </a:tc>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2802975144"/>
                  </a:ext>
                </a:extLst>
              </a:tr>
              <a:tr h="370840">
                <a:tc>
                  <a:txBody>
                    <a:bodyPr/>
                    <a:lstStyle/>
                    <a:p>
                      <a:r>
                        <a:rPr lang="en-US" dirty="0"/>
                        <a:t>14.625</a:t>
                      </a:r>
                    </a:p>
                  </a:txBody>
                  <a:tcPr/>
                </a:tc>
                <a:tc>
                  <a:txBody>
                    <a:bodyPr/>
                    <a:lstStyle/>
                    <a:p>
                      <a:r>
                        <a:rPr lang="en-US" dirty="0"/>
                        <a:t>13.84</a:t>
                      </a:r>
                    </a:p>
                  </a:txBody>
                  <a:tcPr/>
                </a:tc>
                <a:tc>
                  <a:txBody>
                    <a:bodyPr/>
                    <a:lstStyle/>
                    <a:p>
                      <a:r>
                        <a:rPr lang="en-US" dirty="0">
                          <a:solidFill>
                            <a:srgbClr val="C00000"/>
                          </a:solidFill>
                        </a:rPr>
                        <a:t>18</a:t>
                      </a:r>
                    </a:p>
                  </a:txBody>
                  <a:tcPr/>
                </a:tc>
                <a:extLst>
                  <a:ext uri="{0D108BD9-81ED-4DB2-BD59-A6C34878D82A}">
                    <a16:rowId xmlns:a16="http://schemas.microsoft.com/office/drawing/2014/main" val="61607622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193409363"/>
              </p:ext>
            </p:extLst>
          </p:nvPr>
        </p:nvGraphicFramePr>
        <p:xfrm>
          <a:off x="9260114" y="1633128"/>
          <a:ext cx="2264229" cy="1381760"/>
        </p:xfrm>
        <a:graphic>
          <a:graphicData uri="http://schemas.openxmlformats.org/drawingml/2006/table">
            <a:tbl>
              <a:tblPr firstRow="1" bandRow="1">
                <a:tableStyleId>{5C22544A-7EE6-4342-B048-85BDC9FD1C3A}</a:tableStyleId>
              </a:tblPr>
              <a:tblGrid>
                <a:gridCol w="754743">
                  <a:extLst>
                    <a:ext uri="{9D8B030D-6E8A-4147-A177-3AD203B41FA5}">
                      <a16:colId xmlns:a16="http://schemas.microsoft.com/office/drawing/2014/main" val="1668347213"/>
                    </a:ext>
                  </a:extLst>
                </a:gridCol>
                <a:gridCol w="754743">
                  <a:extLst>
                    <a:ext uri="{9D8B030D-6E8A-4147-A177-3AD203B41FA5}">
                      <a16:colId xmlns:a16="http://schemas.microsoft.com/office/drawing/2014/main" val="817721417"/>
                    </a:ext>
                  </a:extLst>
                </a:gridCol>
                <a:gridCol w="754743">
                  <a:extLst>
                    <a:ext uri="{9D8B030D-6E8A-4147-A177-3AD203B41FA5}">
                      <a16:colId xmlns:a16="http://schemas.microsoft.com/office/drawing/2014/main" val="3016302928"/>
                    </a:ext>
                  </a:extLst>
                </a:gridCol>
              </a:tblGrid>
              <a:tr h="370840">
                <a:tc>
                  <a:txBody>
                    <a:bodyPr/>
                    <a:lstStyle/>
                    <a:p>
                      <a:r>
                        <a:rPr lang="en-US" dirty="0"/>
                        <a:t>Sale</a:t>
                      </a:r>
                    </a:p>
                  </a:txBody>
                  <a:tcPr/>
                </a:tc>
                <a:tc>
                  <a:txBody>
                    <a:bodyPr/>
                    <a:lstStyle/>
                    <a:p>
                      <a:r>
                        <a:rPr lang="en-US" dirty="0"/>
                        <a:t>Online</a:t>
                      </a:r>
                    </a:p>
                  </a:txBody>
                  <a:tcPr/>
                </a:tc>
                <a:tc>
                  <a:txBody>
                    <a:bodyPr/>
                    <a:lstStyle/>
                    <a:p>
                      <a:r>
                        <a:rPr lang="en-US" dirty="0"/>
                        <a:t>Call</a:t>
                      </a:r>
                    </a:p>
                  </a:txBody>
                  <a:tcPr/>
                </a:tc>
                <a:extLst>
                  <a:ext uri="{0D108BD9-81ED-4DB2-BD59-A6C34878D82A}">
                    <a16:rowId xmlns:a16="http://schemas.microsoft.com/office/drawing/2014/main" val="4170069724"/>
                  </a:ext>
                </a:extLst>
              </a:tr>
              <a:tr h="370840">
                <a:tc>
                  <a:txBody>
                    <a:bodyPr/>
                    <a:lstStyle/>
                    <a:p>
                      <a:r>
                        <a:rPr lang="en-US" dirty="0"/>
                        <a:t>A</a:t>
                      </a:r>
                    </a:p>
                  </a:txBody>
                  <a:tcPr/>
                </a:tc>
                <a:tc>
                  <a:txBody>
                    <a:bodyPr/>
                    <a:lstStyle/>
                    <a:p>
                      <a:r>
                        <a:rPr lang="en-US" dirty="0"/>
                        <a:t>81</a:t>
                      </a:r>
                    </a:p>
                  </a:txBody>
                  <a:tcPr/>
                </a:tc>
                <a:tc>
                  <a:txBody>
                    <a:bodyPr/>
                    <a:lstStyle/>
                    <a:p>
                      <a:r>
                        <a:rPr lang="en-US" dirty="0"/>
                        <a:t>99</a:t>
                      </a:r>
                    </a:p>
                  </a:txBody>
                  <a:tcPr/>
                </a:tc>
                <a:extLst>
                  <a:ext uri="{0D108BD9-81ED-4DB2-BD59-A6C34878D82A}">
                    <a16:rowId xmlns:a16="http://schemas.microsoft.com/office/drawing/2014/main" val="2830424290"/>
                  </a:ext>
                </a:extLst>
              </a:tr>
              <a:tr h="370840">
                <a:tc>
                  <a:txBody>
                    <a:bodyPr/>
                    <a:lstStyle/>
                    <a:p>
                      <a:r>
                        <a:rPr lang="en-US" dirty="0"/>
                        <a:t>B</a:t>
                      </a:r>
                    </a:p>
                  </a:txBody>
                  <a:tcPr/>
                </a:tc>
                <a:tc>
                  <a:txBody>
                    <a:bodyPr/>
                    <a:lstStyle/>
                    <a:p>
                      <a:r>
                        <a:rPr lang="en-US" dirty="0"/>
                        <a:t>40</a:t>
                      </a:r>
                    </a:p>
                  </a:txBody>
                  <a:tcPr/>
                </a:tc>
                <a:tc>
                  <a:txBody>
                    <a:bodyPr/>
                    <a:lstStyle/>
                    <a:p>
                      <a:r>
                        <a:rPr lang="en-US" dirty="0"/>
                        <a:t>14</a:t>
                      </a:r>
                    </a:p>
                  </a:txBody>
                  <a:tcPr/>
                </a:tc>
                <a:extLst>
                  <a:ext uri="{0D108BD9-81ED-4DB2-BD59-A6C34878D82A}">
                    <a16:rowId xmlns:a16="http://schemas.microsoft.com/office/drawing/2014/main" val="297429537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90398365"/>
              </p:ext>
            </p:extLst>
          </p:nvPr>
        </p:nvGraphicFramePr>
        <p:xfrm>
          <a:off x="8853708" y="5419881"/>
          <a:ext cx="2888343" cy="1112520"/>
        </p:xfrm>
        <a:graphic>
          <a:graphicData uri="http://schemas.openxmlformats.org/drawingml/2006/table">
            <a:tbl>
              <a:tblPr firstRow="1" bandRow="1">
                <a:tableStyleId>{5C22544A-7EE6-4342-B048-85BDC9FD1C3A}</a:tableStyleId>
              </a:tblPr>
              <a:tblGrid>
                <a:gridCol w="962781">
                  <a:extLst>
                    <a:ext uri="{9D8B030D-6E8A-4147-A177-3AD203B41FA5}">
                      <a16:colId xmlns:a16="http://schemas.microsoft.com/office/drawing/2014/main" val="2711262634"/>
                    </a:ext>
                  </a:extLst>
                </a:gridCol>
                <a:gridCol w="962781">
                  <a:extLst>
                    <a:ext uri="{9D8B030D-6E8A-4147-A177-3AD203B41FA5}">
                      <a16:colId xmlns:a16="http://schemas.microsoft.com/office/drawing/2014/main" val="1346095810"/>
                    </a:ext>
                  </a:extLst>
                </a:gridCol>
                <a:gridCol w="962781">
                  <a:extLst>
                    <a:ext uri="{9D8B030D-6E8A-4147-A177-3AD203B41FA5}">
                      <a16:colId xmlns:a16="http://schemas.microsoft.com/office/drawing/2014/main" val="2890463154"/>
                    </a:ext>
                  </a:extLst>
                </a:gridCol>
              </a:tblGrid>
              <a:tr h="370840">
                <a:tc>
                  <a:txBody>
                    <a:bodyPr/>
                    <a:lstStyle/>
                    <a:p>
                      <a:endParaRPr lang="en-US" dirty="0"/>
                    </a:p>
                  </a:txBody>
                  <a:tcPr/>
                </a:tc>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1570670100"/>
                  </a:ext>
                </a:extLst>
              </a:tr>
              <a:tr h="370840">
                <a:tc>
                  <a:txBody>
                    <a:bodyPr/>
                    <a:lstStyle/>
                    <a:p>
                      <a:r>
                        <a:rPr lang="en-US" dirty="0"/>
                        <a:t>Online</a:t>
                      </a:r>
                    </a:p>
                  </a:txBody>
                  <a:tcPr/>
                </a:tc>
                <a:tc>
                  <a:txBody>
                    <a:bodyPr/>
                    <a:lstStyle/>
                    <a:p>
                      <a:r>
                        <a:rPr lang="en-US" dirty="0"/>
                        <a:t>45%</a:t>
                      </a:r>
                    </a:p>
                  </a:txBody>
                  <a:tcPr/>
                </a:tc>
                <a:tc>
                  <a:txBody>
                    <a:bodyPr/>
                    <a:lstStyle/>
                    <a:p>
                      <a:r>
                        <a:rPr lang="en-US" dirty="0">
                          <a:solidFill>
                            <a:srgbClr val="C00000"/>
                          </a:solidFill>
                        </a:rPr>
                        <a:t>70%</a:t>
                      </a:r>
                    </a:p>
                  </a:txBody>
                  <a:tcPr/>
                </a:tc>
                <a:extLst>
                  <a:ext uri="{0D108BD9-81ED-4DB2-BD59-A6C34878D82A}">
                    <a16:rowId xmlns:a16="http://schemas.microsoft.com/office/drawing/2014/main" val="446512299"/>
                  </a:ext>
                </a:extLst>
              </a:tr>
              <a:tr h="370840">
                <a:tc>
                  <a:txBody>
                    <a:bodyPr/>
                    <a:lstStyle/>
                    <a:p>
                      <a:r>
                        <a:rPr lang="en-US" dirty="0"/>
                        <a:t>Call </a:t>
                      </a:r>
                    </a:p>
                  </a:txBody>
                  <a:tcPr/>
                </a:tc>
                <a:tc>
                  <a:txBody>
                    <a:bodyPr/>
                    <a:lstStyle/>
                    <a:p>
                      <a:r>
                        <a:rPr lang="en-US" dirty="0">
                          <a:solidFill>
                            <a:srgbClr val="C00000"/>
                          </a:solidFill>
                        </a:rPr>
                        <a:t>55%</a:t>
                      </a:r>
                    </a:p>
                  </a:txBody>
                  <a:tcPr/>
                </a:tc>
                <a:tc>
                  <a:txBody>
                    <a:bodyPr/>
                    <a:lstStyle/>
                    <a:p>
                      <a:r>
                        <a:rPr lang="en-US" dirty="0"/>
                        <a:t>30%</a:t>
                      </a:r>
                    </a:p>
                  </a:txBody>
                  <a:tcPr/>
                </a:tc>
                <a:extLst>
                  <a:ext uri="{0D108BD9-81ED-4DB2-BD59-A6C34878D82A}">
                    <a16:rowId xmlns:a16="http://schemas.microsoft.com/office/drawing/2014/main" val="531141934"/>
                  </a:ext>
                </a:extLst>
              </a:tr>
            </a:tbl>
          </a:graphicData>
        </a:graphic>
      </p:graphicFrame>
    </p:spTree>
    <p:extLst>
      <p:ext uri="{BB962C8B-B14F-4D97-AF65-F5344CB8AC3E}">
        <p14:creationId xmlns:p14="http://schemas.microsoft.com/office/powerpoint/2010/main" val="322249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cap="none" dirty="0">
                <a:latin typeface="Calibri" panose="020F0502020204030204" pitchFamily="34" charset="0"/>
                <a:cs typeface="Calibri" panose="020F0502020204030204" pitchFamily="34" charset="0"/>
              </a:rPr>
              <a:t>Prediction</a:t>
            </a:r>
          </a:p>
        </p:txBody>
      </p:sp>
      <p:sp>
        <p:nvSpPr>
          <p:cNvPr id="4" name="Title 1"/>
          <p:cNvSpPr txBox="1">
            <a:spLocks/>
          </p:cNvSpPr>
          <p:nvPr/>
        </p:nvSpPr>
        <p:spPr>
          <a:xfrm>
            <a:off x="1396190" y="936102"/>
            <a:ext cx="10374895" cy="231509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457200" indent="-457200">
              <a:buAutoNum type="arabicParenR"/>
            </a:pPr>
            <a:r>
              <a:rPr lang="en-US" sz="2400" b="1" cap="none" dirty="0">
                <a:solidFill>
                  <a:srgbClr val="0070C0"/>
                </a:solidFill>
                <a:latin typeface="Calibri" panose="020F0502020204030204" pitchFamily="34" charset="0"/>
                <a:cs typeface="Calibri" panose="020F0502020204030204" pitchFamily="34" charset="0"/>
              </a:rPr>
              <a:t>Prediction of sales amount for product with different provider and rank</a:t>
            </a:r>
          </a:p>
          <a:p>
            <a:pPr marL="457200" indent="-457200">
              <a:buAutoNum type="arabicParenR"/>
            </a:pPr>
            <a:r>
              <a:rPr lang="en-US" sz="2400" b="1" cap="none" dirty="0">
                <a:solidFill>
                  <a:srgbClr val="0070C0"/>
                </a:solidFill>
                <a:latin typeface="Calibri" panose="020F0502020204030204" pitchFamily="34" charset="0"/>
                <a:cs typeface="Calibri" panose="020F0502020204030204" pitchFamily="34" charset="0"/>
              </a:rPr>
              <a:t>Prediction on Sale Mode Type </a:t>
            </a:r>
          </a:p>
          <a:p>
            <a:r>
              <a:rPr lang="en-US" sz="2400" b="1" cap="none" dirty="0">
                <a:solidFill>
                  <a:srgbClr val="0070C0"/>
                </a:solidFill>
                <a:latin typeface="Calibri" panose="020F0502020204030204" pitchFamily="34" charset="0"/>
                <a:cs typeface="Calibri" panose="020F0502020204030204" pitchFamily="34" charset="0"/>
              </a:rPr>
              <a:t> </a:t>
            </a:r>
          </a:p>
          <a:p>
            <a:pPr marL="342900" indent="-342900">
              <a:buFont typeface="Wingdings" panose="05000000000000000000" pitchFamily="2" charset="2"/>
              <a:buChar char="Ø"/>
            </a:pPr>
            <a:endParaRPr lang="en-US" sz="2400" b="1" cap="none"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b="1" cap="none"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b="1" cap="none" dirty="0">
              <a:solidFill>
                <a:schemeClr val="tx1"/>
              </a:solidFill>
              <a:latin typeface="Calibri" panose="020F0502020204030204" pitchFamily="34" charset="0"/>
              <a:cs typeface="Calibri" panose="020F0502020204030204" pitchFamily="34" charset="0"/>
            </a:endParaRPr>
          </a:p>
          <a:p>
            <a:endParaRPr lang="en-US" sz="2400" b="1" cap="none" dirty="0">
              <a:solidFill>
                <a:srgbClr val="0070C0"/>
              </a:solidFill>
              <a:latin typeface="Calibri" panose="020F0502020204030204" pitchFamily="34" charset="0"/>
              <a:cs typeface="Calibri" panose="020F0502020204030204" pitchFamily="34" charset="0"/>
            </a:endParaRPr>
          </a:p>
          <a:p>
            <a:endParaRPr lang="en-US" sz="2400" b="1" cap="none" dirty="0">
              <a:solidFill>
                <a:srgbClr val="0070C0"/>
              </a:solidFill>
              <a:latin typeface="Calibri" panose="020F0502020204030204" pitchFamily="34" charset="0"/>
              <a:cs typeface="Calibri" panose="020F0502020204030204" pitchFamily="34" charset="0"/>
            </a:endParaRPr>
          </a:p>
          <a:p>
            <a:endParaRPr lang="en-US" sz="2400" b="1" cap="none" dirty="0">
              <a:solidFill>
                <a:srgbClr val="0070C0"/>
              </a:solidFill>
              <a:latin typeface="Calibri" panose="020F0502020204030204" pitchFamily="34" charset="0"/>
              <a:cs typeface="Calibri" panose="020F0502020204030204" pitchFamily="34" charset="0"/>
            </a:endParaRPr>
          </a:p>
          <a:p>
            <a:endParaRPr lang="en-US" sz="2400" b="1" cap="none" dirty="0">
              <a:solidFill>
                <a:srgbClr val="0070C0"/>
              </a:solidFill>
              <a:latin typeface="Calibri" panose="020F0502020204030204" pitchFamily="34" charset="0"/>
              <a:cs typeface="Calibri" panose="020F0502020204030204" pitchFamily="34" charset="0"/>
            </a:endParaRPr>
          </a:p>
          <a:p>
            <a:endParaRPr lang="en-US" sz="2400" b="1" cap="none" dirty="0">
              <a:solidFill>
                <a:srgbClr val="0070C0"/>
              </a:solidFill>
              <a:latin typeface="Calibri" panose="020F0502020204030204" pitchFamily="34" charset="0"/>
              <a:cs typeface="Calibri" panose="020F0502020204030204" pitchFamily="34" charset="0"/>
            </a:endParaRPr>
          </a:p>
          <a:p>
            <a:endParaRPr lang="en-US" sz="2400" b="1" cap="none" dirty="0">
              <a:solidFill>
                <a:srgbClr val="0070C0"/>
              </a:solidFill>
              <a:latin typeface="Calibri" panose="020F0502020204030204" pitchFamily="34" charset="0"/>
              <a:cs typeface="Calibri" panose="020F0502020204030204" pitchFamily="34" charset="0"/>
            </a:endParaRPr>
          </a:p>
          <a:p>
            <a:endParaRPr lang="en-US" sz="2400" b="1" cap="none" dirty="0">
              <a:solidFill>
                <a:srgbClr val="0070C0"/>
              </a:solidFill>
              <a:latin typeface="Calibri" panose="020F0502020204030204" pitchFamily="34" charset="0"/>
              <a:cs typeface="Calibri" panose="020F0502020204030204" pitchFamily="34" charset="0"/>
            </a:endParaRPr>
          </a:p>
          <a:p>
            <a:endParaRPr lang="en-US" sz="2400" b="1" cap="none" dirty="0">
              <a:solidFill>
                <a:srgbClr val="0070C0"/>
              </a:solidFill>
              <a:latin typeface="Calibri" panose="020F0502020204030204" pitchFamily="34" charset="0"/>
              <a:cs typeface="Calibri" panose="020F0502020204030204" pitchFamily="34" charset="0"/>
            </a:endParaRPr>
          </a:p>
          <a:p>
            <a:endParaRPr lang="en-US" sz="2400" b="1" cap="none" dirty="0">
              <a:solidFill>
                <a:srgbClr val="0070C0"/>
              </a:solidFill>
              <a:latin typeface="Calibri" panose="020F0502020204030204" pitchFamily="34" charset="0"/>
              <a:cs typeface="Calibri" panose="020F0502020204030204" pitchFamily="34" charset="0"/>
            </a:endParaRPr>
          </a:p>
          <a:p>
            <a:endParaRPr lang="en-US" sz="2400" b="1" cap="none" dirty="0">
              <a:solidFill>
                <a:schemeClr val="tx1"/>
              </a:solidFill>
              <a:latin typeface="Calibri" panose="020F0502020204030204" pitchFamily="34" charset="0"/>
              <a:cs typeface="Calibri" panose="020F0502020204030204" pitchFamily="34" charset="0"/>
            </a:endParaRPr>
          </a:p>
          <a:p>
            <a:endParaRPr lang="en-US" sz="2400" b="1" cap="none"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b="1" cap="none" dirty="0">
              <a:solidFill>
                <a:srgbClr val="0070C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b="1" cap="none" dirty="0">
              <a:solidFill>
                <a:srgbClr val="0070C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b="1" cap="none"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3459D790-5F72-4BC3-AE07-3FE309303C65}"/>
              </a:ext>
            </a:extLst>
          </p:cNvPr>
          <p:cNvPicPr>
            <a:picLocks noChangeAspect="1"/>
          </p:cNvPicPr>
          <p:nvPr/>
        </p:nvPicPr>
        <p:blipFill>
          <a:blip r:embed="rId2"/>
          <a:stretch>
            <a:fillRect/>
          </a:stretch>
        </p:blipFill>
        <p:spPr>
          <a:xfrm>
            <a:off x="1251678" y="2485626"/>
            <a:ext cx="4903317" cy="3531405"/>
          </a:xfrm>
          <a:prstGeom prst="rect">
            <a:avLst/>
          </a:prstGeom>
        </p:spPr>
      </p:pic>
      <p:pic>
        <p:nvPicPr>
          <p:cNvPr id="9" name="Picture 8">
            <a:extLst>
              <a:ext uri="{FF2B5EF4-FFF2-40B4-BE49-F238E27FC236}">
                <a16:creationId xmlns:a16="http://schemas.microsoft.com/office/drawing/2014/main" id="{7DC93FDE-0B2F-4B6D-9A84-B13266EF4385}"/>
              </a:ext>
            </a:extLst>
          </p:cNvPr>
          <p:cNvPicPr>
            <a:picLocks noChangeAspect="1"/>
          </p:cNvPicPr>
          <p:nvPr/>
        </p:nvPicPr>
        <p:blipFill>
          <a:blip r:embed="rId3"/>
          <a:stretch>
            <a:fillRect/>
          </a:stretch>
        </p:blipFill>
        <p:spPr>
          <a:xfrm>
            <a:off x="6526683" y="2428234"/>
            <a:ext cx="4903317" cy="3531405"/>
          </a:xfrm>
          <a:prstGeom prst="rect">
            <a:avLst/>
          </a:prstGeom>
        </p:spPr>
      </p:pic>
    </p:spTree>
    <p:extLst>
      <p:ext uri="{BB962C8B-B14F-4D97-AF65-F5344CB8AC3E}">
        <p14:creationId xmlns:p14="http://schemas.microsoft.com/office/powerpoint/2010/main" val="1623179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5606" y="2654531"/>
            <a:ext cx="4636504" cy="559724"/>
          </a:xfrm>
        </p:spPr>
        <p:txBody>
          <a:bodyPr>
            <a:noAutofit/>
          </a:bodyPr>
          <a:lstStyle/>
          <a:p>
            <a:pPr algn="ctr"/>
            <a:r>
              <a:rPr lang="en-US" sz="44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5857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cap="none" dirty="0">
                <a:latin typeface="Calibri" panose="020F0502020204030204" pitchFamily="34" charset="0"/>
                <a:cs typeface="Calibri" panose="020F0502020204030204" pitchFamily="34" charset="0"/>
              </a:rPr>
              <a:t>Dataset Analysis and Visualization</a:t>
            </a:r>
          </a:p>
        </p:txBody>
      </p:sp>
      <p:sp>
        <p:nvSpPr>
          <p:cNvPr id="11" name="Title 1"/>
          <p:cNvSpPr txBox="1">
            <a:spLocks/>
          </p:cNvSpPr>
          <p:nvPr/>
        </p:nvSpPr>
        <p:spPr>
          <a:xfrm>
            <a:off x="1439734" y="1632788"/>
            <a:ext cx="10178322" cy="149213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2400" b="1" cap="none" dirty="0">
                <a:solidFill>
                  <a:srgbClr val="0070C0"/>
                </a:solidFill>
                <a:latin typeface="Calibri" panose="020F0502020204030204" pitchFamily="34" charset="0"/>
                <a:cs typeface="Calibri" panose="020F0502020204030204" pitchFamily="34" charset="0"/>
              </a:rPr>
              <a:t>Target : </a:t>
            </a:r>
          </a:p>
          <a:p>
            <a:pPr marL="342900" indent="-342900">
              <a:buFont typeface="Wingdings" panose="05000000000000000000" pitchFamily="2" charset="2"/>
              <a:buChar char="Ø"/>
            </a:pPr>
            <a:r>
              <a:rPr lang="en-US" sz="2400" b="1" cap="none" dirty="0">
                <a:solidFill>
                  <a:schemeClr val="tx1"/>
                </a:solidFill>
                <a:latin typeface="Calibri" panose="020F0502020204030204" pitchFamily="34" charset="0"/>
                <a:cs typeface="Calibri" panose="020F0502020204030204" pitchFamily="34" charset="0"/>
              </a:rPr>
              <a:t>Effectiveness of product Ranking System</a:t>
            </a:r>
          </a:p>
          <a:p>
            <a:pPr marL="342900" indent="-342900">
              <a:buFont typeface="Wingdings" panose="05000000000000000000" pitchFamily="2" charset="2"/>
              <a:buChar char="Ø"/>
            </a:pPr>
            <a:r>
              <a:rPr lang="en-US" sz="2400" b="1" cap="none" dirty="0">
                <a:solidFill>
                  <a:schemeClr val="tx1"/>
                </a:solidFill>
                <a:latin typeface="Calibri" panose="020F0502020204030204" pitchFamily="34" charset="0"/>
                <a:cs typeface="Calibri" panose="020F0502020204030204" pitchFamily="34" charset="0"/>
              </a:rPr>
              <a:t>Key differences between the online and call-center channels</a:t>
            </a:r>
          </a:p>
          <a:p>
            <a:pPr marL="342900" indent="-342900">
              <a:buFont typeface="Wingdings" panose="05000000000000000000" pitchFamily="2" charset="2"/>
              <a:buChar char="Ø"/>
            </a:pPr>
            <a:r>
              <a:rPr lang="en-US" sz="2400" b="1" cap="none" dirty="0">
                <a:solidFill>
                  <a:schemeClr val="tx1"/>
                </a:solidFill>
                <a:latin typeface="Calibri" panose="020F0502020204030204" pitchFamily="34" charset="0"/>
                <a:cs typeface="Calibri" panose="020F0502020204030204" pitchFamily="34" charset="0"/>
              </a:rPr>
              <a:t>Prediction on sale</a:t>
            </a:r>
          </a:p>
          <a:p>
            <a:endParaRPr lang="en-US" sz="2400" b="1" cap="none"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b="1" cap="none" dirty="0">
              <a:solidFill>
                <a:srgbClr val="0070C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b="1" cap="none" dirty="0">
              <a:solidFill>
                <a:srgbClr val="0070C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b="1" cap="none" dirty="0">
              <a:latin typeface="Calibri" panose="020F0502020204030204" pitchFamily="34" charset="0"/>
              <a:cs typeface="Calibri" panose="020F0502020204030204" pitchFamily="34" charset="0"/>
            </a:endParaRPr>
          </a:p>
        </p:txBody>
      </p:sp>
      <p:sp>
        <p:nvSpPr>
          <p:cNvPr id="5" name="Title 1"/>
          <p:cNvSpPr txBox="1">
            <a:spLocks/>
          </p:cNvSpPr>
          <p:nvPr/>
        </p:nvSpPr>
        <p:spPr>
          <a:xfrm>
            <a:off x="1439734" y="3136411"/>
            <a:ext cx="10178322" cy="149213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2400" b="1" cap="none" dirty="0">
                <a:solidFill>
                  <a:srgbClr val="0070C0"/>
                </a:solidFill>
                <a:latin typeface="Calibri" panose="020F0502020204030204" pitchFamily="34" charset="0"/>
                <a:cs typeface="Calibri" panose="020F0502020204030204" pitchFamily="34" charset="0"/>
              </a:rPr>
              <a:t>Anomalies in Data:</a:t>
            </a:r>
            <a:endParaRPr lang="en-US" sz="2400" b="1"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cap="none" dirty="0">
                <a:latin typeface="Calibri" panose="020F0502020204030204" pitchFamily="34" charset="0"/>
                <a:cs typeface="Calibri" panose="020F0502020204030204" pitchFamily="34" charset="0"/>
              </a:rPr>
              <a:t>This data set doesn’t include all the parameter used for ranking system, specially customer details or their requirement</a:t>
            </a:r>
          </a:p>
          <a:p>
            <a:pPr marL="342900" indent="-342900">
              <a:buFont typeface="Wingdings" panose="05000000000000000000" pitchFamily="2" charset="2"/>
              <a:buChar char="Ø"/>
            </a:pPr>
            <a:r>
              <a:rPr lang="en-US" sz="2400" b="1" cap="none" dirty="0">
                <a:latin typeface="Calibri" panose="020F0502020204030204" pitchFamily="34" charset="0"/>
                <a:cs typeface="Calibri" panose="020F0502020204030204" pitchFamily="34" charset="0"/>
              </a:rPr>
              <a:t>For some products “dummy_quote_values” are missing</a:t>
            </a:r>
          </a:p>
          <a:p>
            <a:pPr marL="342900" indent="-342900">
              <a:buFont typeface="Wingdings" panose="05000000000000000000" pitchFamily="2" charset="2"/>
              <a:buChar char="Ø"/>
            </a:pPr>
            <a:r>
              <a:rPr lang="en-US" sz="2400" b="1" cap="none" dirty="0">
                <a:latin typeface="Calibri" panose="020F0502020204030204" pitchFamily="34" charset="0"/>
                <a:cs typeface="Calibri" panose="020F0502020204030204" pitchFamily="34" charset="0"/>
              </a:rPr>
              <a:t>Its really not clear how “dummy_quote_values”  are calculated as in different search product with same provider and same ranking are having different quote values. </a:t>
            </a:r>
          </a:p>
          <a:p>
            <a:pPr marL="342900" indent="-342900">
              <a:buFont typeface="Wingdings" panose="05000000000000000000" pitchFamily="2" charset="2"/>
              <a:buChar char="Ø"/>
            </a:pPr>
            <a:endParaRPr lang="en-US" sz="2400" b="1" cap="none" dirty="0">
              <a:latin typeface="Calibri" panose="020F0502020204030204" pitchFamily="34" charset="0"/>
              <a:cs typeface="Calibri" panose="020F0502020204030204" pitchFamily="34" charset="0"/>
            </a:endParaRPr>
          </a:p>
          <a:p>
            <a:endParaRPr lang="en-US" sz="2400" b="1" cap="none"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04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cap="none" dirty="0">
                <a:latin typeface="Calibri" panose="020F0502020204030204" pitchFamily="34" charset="0"/>
                <a:cs typeface="Calibri" panose="020F0502020204030204" pitchFamily="34" charset="0"/>
              </a:rPr>
              <a:t>Dataset Analysis and Visualization</a:t>
            </a:r>
          </a:p>
        </p:txBody>
      </p:sp>
      <p:sp>
        <p:nvSpPr>
          <p:cNvPr id="11" name="Title 1"/>
          <p:cNvSpPr txBox="1">
            <a:spLocks/>
          </p:cNvSpPr>
          <p:nvPr/>
        </p:nvSpPr>
        <p:spPr>
          <a:xfrm>
            <a:off x="1439734" y="1238893"/>
            <a:ext cx="10178322" cy="149213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2400" b="1" cap="none" dirty="0">
                <a:solidFill>
                  <a:srgbClr val="0070C0"/>
                </a:solidFill>
                <a:latin typeface="Calibri" panose="020F0502020204030204" pitchFamily="34" charset="0"/>
                <a:cs typeface="Calibri" panose="020F0502020204030204" pitchFamily="34" charset="0"/>
              </a:rPr>
              <a:t>General Information : </a:t>
            </a:r>
          </a:p>
          <a:p>
            <a:pPr marL="342900" indent="-342900">
              <a:buFont typeface="Arial" panose="020B0604020202020204" pitchFamily="34" charset="0"/>
              <a:buChar char="•"/>
            </a:pPr>
            <a:r>
              <a:rPr lang="en-US" altLang="zh-CN" sz="2400" cap="none" dirty="0">
                <a:solidFill>
                  <a:schemeClr val="tx1"/>
                </a:solidFill>
                <a:latin typeface="Calibri" panose="020F0502020204030204" pitchFamily="34" charset="0"/>
                <a:cs typeface="Calibri" panose="020F0502020204030204" pitchFamily="34" charset="0"/>
              </a:rPr>
              <a:t>Total 16 products are listed from 2 providers</a:t>
            </a:r>
          </a:p>
          <a:p>
            <a:pPr marL="342900" indent="-342900">
              <a:buFont typeface="Arial" panose="020B0604020202020204" pitchFamily="34" charset="0"/>
              <a:buChar char="•"/>
            </a:pPr>
            <a:r>
              <a:rPr lang="en-US" altLang="zh-CN" sz="2400" cap="none" dirty="0">
                <a:solidFill>
                  <a:schemeClr val="tx1"/>
                </a:solidFill>
                <a:latin typeface="Calibri" panose="020F0502020204030204" pitchFamily="34" charset="0"/>
                <a:cs typeface="Calibri" panose="020F0502020204030204" pitchFamily="34" charset="0"/>
              </a:rPr>
              <a:t>Total 628 search histories are recorded</a:t>
            </a:r>
          </a:p>
          <a:p>
            <a:pPr marL="342900" indent="-342900">
              <a:buFont typeface="Arial" panose="020B0604020202020204" pitchFamily="34" charset="0"/>
              <a:buChar char="•"/>
            </a:pPr>
            <a:r>
              <a:rPr lang="en-US" altLang="zh-CN" sz="2400" cap="none" dirty="0">
                <a:solidFill>
                  <a:schemeClr val="tx1"/>
                </a:solidFill>
                <a:latin typeface="Calibri" panose="020F0502020204030204" pitchFamily="34" charset="0"/>
                <a:cs typeface="Calibri" panose="020F0502020204030204" pitchFamily="34" charset="0"/>
              </a:rPr>
              <a:t>234 products were sold (54 from Provider B and 180 from Provider A)</a:t>
            </a:r>
          </a:p>
          <a:p>
            <a:pPr marL="342900" indent="-342900">
              <a:buFont typeface="Arial" panose="020B0604020202020204" pitchFamily="34" charset="0"/>
              <a:buChar char="•"/>
            </a:pPr>
            <a:r>
              <a:rPr lang="en-US" altLang="zh-CN" sz="2400" cap="none" dirty="0">
                <a:solidFill>
                  <a:schemeClr val="tx1"/>
                </a:solidFill>
                <a:latin typeface="Calibri" panose="020F0502020204030204" pitchFamily="34" charset="0"/>
                <a:cs typeface="Calibri" panose="020F0502020204030204" pitchFamily="34" charset="0"/>
              </a:rPr>
              <a:t>Each search can have maximum 12 product suggestion and they are ranked from 1(high) to 12(low).</a:t>
            </a:r>
            <a:endParaRPr lang="en-US" altLang="zh-CN" sz="2400" b="1" cap="none" dirty="0">
              <a:solidFill>
                <a:srgbClr val="0070C0"/>
              </a:solidFill>
              <a:latin typeface="Calibri" panose="020F0502020204030204" pitchFamily="34" charset="0"/>
              <a:cs typeface="Calibri" panose="020F0502020204030204" pitchFamily="34" charset="0"/>
            </a:endParaRPr>
          </a:p>
          <a:p>
            <a:endParaRPr lang="en-US" altLang="zh-CN" sz="2400" b="1" cap="none" dirty="0">
              <a:solidFill>
                <a:srgbClr val="0070C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b="1" cap="none" dirty="0">
              <a:solidFill>
                <a:srgbClr val="0070C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b="1" cap="none" dirty="0">
              <a:solidFill>
                <a:srgbClr val="0070C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360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95301"/>
            <a:ext cx="10178322" cy="1492132"/>
          </a:xfrm>
        </p:spPr>
        <p:txBody>
          <a:bodyPr>
            <a:normAutofit/>
          </a:bodyPr>
          <a:lstStyle/>
          <a:p>
            <a:pPr algn="ctr"/>
            <a:r>
              <a:rPr lang="en-US" sz="3600" b="1" cap="none" dirty="0">
                <a:solidFill>
                  <a:schemeClr val="tx1"/>
                </a:solidFill>
                <a:latin typeface="Calibri" panose="020F0502020204030204" pitchFamily="34" charset="0"/>
                <a:cs typeface="Calibri" panose="020F0502020204030204" pitchFamily="34" charset="0"/>
              </a:rPr>
              <a:t>Consistency of Ranking System</a:t>
            </a:r>
            <a:br>
              <a:rPr lang="en-US" sz="3600" b="1" cap="none" dirty="0">
                <a:solidFill>
                  <a:schemeClr val="tx1"/>
                </a:solidFill>
                <a:latin typeface="Calibri" panose="020F0502020204030204" pitchFamily="34" charset="0"/>
                <a:cs typeface="Calibri" panose="020F0502020204030204" pitchFamily="34" charset="0"/>
              </a:rPr>
            </a:br>
            <a:endParaRPr lang="en-US" sz="3600" b="1" dirty="0">
              <a:effectLst/>
              <a:latin typeface="Calibri" panose="020F0502020204030204" pitchFamily="34" charset="0"/>
              <a:cs typeface="Calibri" panose="020F0502020204030204" pitchFamily="34" charset="0"/>
            </a:endParaRPr>
          </a:p>
        </p:txBody>
      </p:sp>
      <p:sp>
        <p:nvSpPr>
          <p:cNvPr id="7" name="矩形 10"/>
          <p:cNvSpPr/>
          <p:nvPr/>
        </p:nvSpPr>
        <p:spPr>
          <a:xfrm>
            <a:off x="910581" y="966189"/>
            <a:ext cx="2040839" cy="2246769"/>
          </a:xfrm>
          <a:prstGeom prst="rect">
            <a:avLst/>
          </a:prstGeom>
          <a:ln>
            <a:noFill/>
            <a:prstDash val="dash"/>
          </a:ln>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Product search count represents how many times that product  was listed in the search result</a:t>
            </a:r>
          </a:p>
          <a:p>
            <a:endParaRPr lang="en-US" altLang="zh-CN" sz="2000" b="1" dirty="0">
              <a:solidFill>
                <a:srgbClr val="0070C0"/>
              </a:solidFill>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2"/>
          <a:stretch>
            <a:fillRect/>
          </a:stretch>
        </p:blipFill>
        <p:spPr>
          <a:xfrm>
            <a:off x="1123267" y="3565949"/>
            <a:ext cx="2190750" cy="933450"/>
          </a:xfrm>
          <a:prstGeom prst="rect">
            <a:avLst/>
          </a:prstGeom>
        </p:spPr>
      </p:pic>
      <p:pic>
        <p:nvPicPr>
          <p:cNvPr id="15" name="Picture 14"/>
          <p:cNvPicPr>
            <a:picLocks noChangeAspect="1"/>
          </p:cNvPicPr>
          <p:nvPr/>
        </p:nvPicPr>
        <p:blipFill>
          <a:blip r:embed="rId3"/>
          <a:stretch>
            <a:fillRect/>
          </a:stretch>
        </p:blipFill>
        <p:spPr>
          <a:xfrm>
            <a:off x="1072056" y="4616010"/>
            <a:ext cx="2171700" cy="885825"/>
          </a:xfrm>
          <a:prstGeom prst="rect">
            <a:avLst/>
          </a:prstGeom>
        </p:spPr>
      </p:pic>
      <p:pic>
        <p:nvPicPr>
          <p:cNvPr id="18" name="Picture 17"/>
          <p:cNvPicPr>
            <a:picLocks noChangeAspect="1"/>
          </p:cNvPicPr>
          <p:nvPr/>
        </p:nvPicPr>
        <p:blipFill>
          <a:blip r:embed="rId4"/>
          <a:stretch>
            <a:fillRect/>
          </a:stretch>
        </p:blipFill>
        <p:spPr>
          <a:xfrm>
            <a:off x="3738356" y="5846688"/>
            <a:ext cx="2305050" cy="914400"/>
          </a:xfrm>
          <a:prstGeom prst="rect">
            <a:avLst/>
          </a:prstGeom>
        </p:spPr>
      </p:pic>
      <p:sp>
        <p:nvSpPr>
          <p:cNvPr id="23" name="矩形 10"/>
          <p:cNvSpPr/>
          <p:nvPr/>
        </p:nvSpPr>
        <p:spPr>
          <a:xfrm>
            <a:off x="6397137" y="5785202"/>
            <a:ext cx="2477491" cy="1015663"/>
          </a:xfrm>
          <a:prstGeom prst="rect">
            <a:avLst/>
          </a:prstGeom>
          <a:ln>
            <a:solidFill>
              <a:schemeClr val="accent6">
                <a:lumMod val="75000"/>
              </a:schemeClr>
            </a:solidFill>
          </a:ln>
        </p:spPr>
        <p:txBody>
          <a:bodyPr wrap="square">
            <a:spAutoFit/>
          </a:bodyPr>
          <a:lstStyle/>
          <a:p>
            <a:r>
              <a:rPr lang="en-US" altLang="zh-CN" sz="2000" b="1" dirty="0">
                <a:latin typeface="Calibri" panose="020F0502020204030204" pitchFamily="34" charset="0"/>
                <a:cs typeface="Calibri" panose="020F0502020204030204" pitchFamily="34" charset="0"/>
              </a:rPr>
              <a:t>This product is constantly ranked higher</a:t>
            </a:r>
          </a:p>
        </p:txBody>
      </p:sp>
      <p:sp>
        <p:nvSpPr>
          <p:cNvPr id="25" name="矩形 10"/>
          <p:cNvSpPr/>
          <p:nvPr/>
        </p:nvSpPr>
        <p:spPr>
          <a:xfrm>
            <a:off x="9158515" y="5774044"/>
            <a:ext cx="2625346" cy="1015663"/>
          </a:xfrm>
          <a:prstGeom prst="rect">
            <a:avLst/>
          </a:prstGeom>
          <a:ln>
            <a:solidFill>
              <a:srgbClr val="00B0F0"/>
            </a:solidFill>
          </a:ln>
        </p:spPr>
        <p:txBody>
          <a:bodyPr wrap="square">
            <a:spAutoFit/>
          </a:bodyPr>
          <a:lstStyle/>
          <a:p>
            <a:r>
              <a:rPr lang="en-US" altLang="zh-CN" sz="2000" b="1" dirty="0">
                <a:latin typeface="Calibri" panose="020F0502020204030204" pitchFamily="34" charset="0"/>
                <a:cs typeface="Calibri" panose="020F0502020204030204" pitchFamily="34" charset="0"/>
              </a:rPr>
              <a:t>This product’s ranking for different search is not consistent</a:t>
            </a:r>
          </a:p>
        </p:txBody>
      </p:sp>
      <p:pic>
        <p:nvPicPr>
          <p:cNvPr id="34" name="Picture 33"/>
          <p:cNvPicPr>
            <a:picLocks noChangeAspect="1"/>
          </p:cNvPicPr>
          <p:nvPr/>
        </p:nvPicPr>
        <p:blipFill>
          <a:blip r:embed="rId5"/>
          <a:stretch>
            <a:fillRect/>
          </a:stretch>
        </p:blipFill>
        <p:spPr>
          <a:xfrm>
            <a:off x="3550863" y="849848"/>
            <a:ext cx="8087854" cy="4877481"/>
          </a:xfrm>
          <a:prstGeom prst="rect">
            <a:avLst/>
          </a:prstGeom>
        </p:spPr>
      </p:pic>
      <p:cxnSp>
        <p:nvCxnSpPr>
          <p:cNvPr id="16" name="Straight Arrow Connector 15"/>
          <p:cNvCxnSpPr>
            <a:cxnSpLocks/>
          </p:cNvCxnSpPr>
          <p:nvPr/>
        </p:nvCxnSpPr>
        <p:spPr>
          <a:xfrm flipH="1">
            <a:off x="3320604" y="2712679"/>
            <a:ext cx="1375461" cy="1222679"/>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H="1">
            <a:off x="3274236" y="3565949"/>
            <a:ext cx="1428416" cy="1522528"/>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矩形 10"/>
          <p:cNvSpPr/>
          <p:nvPr/>
        </p:nvSpPr>
        <p:spPr>
          <a:xfrm>
            <a:off x="1077691" y="5699221"/>
            <a:ext cx="2160430" cy="1015663"/>
          </a:xfrm>
          <a:prstGeom prst="rect">
            <a:avLst/>
          </a:prstGeom>
          <a:ln>
            <a:solidFill>
              <a:srgbClr val="C00000"/>
            </a:solidFill>
          </a:ln>
        </p:spPr>
        <p:txBody>
          <a:bodyPr wrap="square">
            <a:spAutoFit/>
          </a:bodyPr>
          <a:lstStyle/>
          <a:p>
            <a:r>
              <a:rPr lang="en-US" altLang="zh-CN" sz="2000" b="1" dirty="0">
                <a:latin typeface="Calibri" panose="020F0502020204030204" pitchFamily="34" charset="0"/>
                <a:cs typeface="Calibri" panose="020F0502020204030204" pitchFamily="34" charset="0"/>
              </a:rPr>
              <a:t>This product is constantly ranked 2</a:t>
            </a:r>
            <a:r>
              <a:rPr lang="en-US" altLang="zh-CN" sz="2000" b="1" baseline="30000" dirty="0">
                <a:latin typeface="Calibri" panose="020F0502020204030204" pitchFamily="34" charset="0"/>
                <a:cs typeface="Calibri" panose="020F0502020204030204" pitchFamily="34" charset="0"/>
              </a:rPr>
              <a:t>nd</a:t>
            </a:r>
            <a:r>
              <a:rPr lang="en-US" altLang="zh-CN" sz="2000" b="1" dirty="0">
                <a:latin typeface="Calibri" panose="020F0502020204030204" pitchFamily="34" charset="0"/>
                <a:cs typeface="Calibri" panose="020F0502020204030204" pitchFamily="34" charset="0"/>
              </a:rPr>
              <a:t> or 3rd</a:t>
            </a:r>
          </a:p>
        </p:txBody>
      </p:sp>
      <p:cxnSp>
        <p:nvCxnSpPr>
          <p:cNvPr id="26" name="Straight Arrow Connector 25"/>
          <p:cNvCxnSpPr>
            <a:cxnSpLocks/>
          </p:cNvCxnSpPr>
          <p:nvPr/>
        </p:nvCxnSpPr>
        <p:spPr>
          <a:xfrm>
            <a:off x="8548914" y="2919893"/>
            <a:ext cx="2278743" cy="2807436"/>
          </a:xfrm>
          <a:prstGeom prst="straightConnector1">
            <a:avLst/>
          </a:prstGeom>
          <a:ln w="1905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endCxn id="34" idx="2"/>
          </p:cNvCxnSpPr>
          <p:nvPr/>
        </p:nvCxnSpPr>
        <p:spPr>
          <a:xfrm flipH="1">
            <a:off x="7594790" y="3738817"/>
            <a:ext cx="1279838" cy="1988512"/>
          </a:xfrm>
          <a:prstGeom prst="straightConnector1">
            <a:avLst/>
          </a:prstGeom>
          <a:ln w="1905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486400" y="3738817"/>
            <a:ext cx="3388228" cy="2107871"/>
          </a:xfrm>
          <a:prstGeom prst="straightConnector1">
            <a:avLst/>
          </a:prstGeom>
          <a:ln w="1905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04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95301"/>
            <a:ext cx="10178322" cy="1492132"/>
          </a:xfrm>
        </p:spPr>
        <p:txBody>
          <a:bodyPr>
            <a:normAutofit/>
          </a:bodyPr>
          <a:lstStyle/>
          <a:p>
            <a:pPr algn="ctr"/>
            <a:r>
              <a:rPr lang="en-US" sz="3600" b="1" cap="none" dirty="0">
                <a:solidFill>
                  <a:schemeClr val="tx1"/>
                </a:solidFill>
                <a:latin typeface="Calibri" panose="020F0502020204030204" pitchFamily="34" charset="0"/>
                <a:cs typeface="Calibri" panose="020F0502020204030204" pitchFamily="34" charset="0"/>
              </a:rPr>
              <a:t>Consistency of Ranking System</a:t>
            </a:r>
            <a:br>
              <a:rPr lang="en-US" sz="3600" b="1" cap="none" dirty="0">
                <a:solidFill>
                  <a:schemeClr val="tx1"/>
                </a:solidFill>
                <a:latin typeface="Calibri" panose="020F0502020204030204" pitchFamily="34" charset="0"/>
                <a:cs typeface="Calibri" panose="020F0502020204030204" pitchFamily="34" charset="0"/>
              </a:rPr>
            </a:br>
            <a:endParaRPr lang="en-US" sz="3600" b="1" dirty="0">
              <a:effectLst/>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3"/>
          <a:stretch>
            <a:fillRect/>
          </a:stretch>
        </p:blipFill>
        <p:spPr>
          <a:xfrm>
            <a:off x="1095501" y="1201024"/>
            <a:ext cx="5245338" cy="3519405"/>
          </a:xfrm>
          <a:prstGeom prst="rect">
            <a:avLst/>
          </a:prstGeom>
        </p:spPr>
      </p:pic>
      <p:sp>
        <p:nvSpPr>
          <p:cNvPr id="9" name="矩形 10"/>
          <p:cNvSpPr/>
          <p:nvPr/>
        </p:nvSpPr>
        <p:spPr>
          <a:xfrm>
            <a:off x="1701620" y="4880086"/>
            <a:ext cx="5192665" cy="400110"/>
          </a:xfrm>
          <a:prstGeom prst="rect">
            <a:avLst/>
          </a:prstGeom>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Product 3160 is most popular by rank </a:t>
            </a:r>
          </a:p>
        </p:txBody>
      </p:sp>
      <p:sp>
        <p:nvSpPr>
          <p:cNvPr id="10" name="矩形 10"/>
          <p:cNvSpPr/>
          <p:nvPr/>
        </p:nvSpPr>
        <p:spPr>
          <a:xfrm>
            <a:off x="3145791" y="841312"/>
            <a:ext cx="5192665" cy="400110"/>
          </a:xfrm>
          <a:prstGeom prst="rect">
            <a:avLst/>
          </a:prstGeom>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Rank 1 </a:t>
            </a:r>
          </a:p>
        </p:txBody>
      </p:sp>
      <p:sp>
        <p:nvSpPr>
          <p:cNvPr id="11" name="矩形 10"/>
          <p:cNvSpPr/>
          <p:nvPr/>
        </p:nvSpPr>
        <p:spPr>
          <a:xfrm>
            <a:off x="8989844" y="860994"/>
            <a:ext cx="5192665" cy="400110"/>
          </a:xfrm>
          <a:prstGeom prst="rect">
            <a:avLst/>
          </a:prstGeom>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Rank 8 </a:t>
            </a:r>
          </a:p>
        </p:txBody>
      </p:sp>
      <p:sp>
        <p:nvSpPr>
          <p:cNvPr id="12" name="矩形 10"/>
          <p:cNvSpPr/>
          <p:nvPr/>
        </p:nvSpPr>
        <p:spPr>
          <a:xfrm>
            <a:off x="7108191" y="4858314"/>
            <a:ext cx="5192665" cy="400110"/>
          </a:xfrm>
          <a:prstGeom prst="rect">
            <a:avLst/>
          </a:prstGeom>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Product 3164 is less popular by rank</a:t>
            </a:r>
          </a:p>
        </p:txBody>
      </p:sp>
      <p:pic>
        <p:nvPicPr>
          <p:cNvPr id="15" name="Picture 14"/>
          <p:cNvPicPr>
            <a:picLocks noChangeAspect="1"/>
          </p:cNvPicPr>
          <p:nvPr/>
        </p:nvPicPr>
        <p:blipFill>
          <a:blip r:embed="rId4"/>
          <a:stretch>
            <a:fillRect/>
          </a:stretch>
        </p:blipFill>
        <p:spPr>
          <a:xfrm>
            <a:off x="6458825" y="1201024"/>
            <a:ext cx="5245338" cy="3519405"/>
          </a:xfrm>
          <a:prstGeom prst="rect">
            <a:avLst/>
          </a:prstGeom>
        </p:spPr>
      </p:pic>
    </p:spTree>
    <p:extLst>
      <p:ext uri="{BB962C8B-B14F-4D97-AF65-F5344CB8AC3E}">
        <p14:creationId xmlns:p14="http://schemas.microsoft.com/office/powerpoint/2010/main" val="385420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95301"/>
            <a:ext cx="10178322" cy="1492132"/>
          </a:xfrm>
        </p:spPr>
        <p:txBody>
          <a:bodyPr>
            <a:normAutofit/>
          </a:bodyPr>
          <a:lstStyle/>
          <a:p>
            <a:pPr algn="ctr"/>
            <a:r>
              <a:rPr lang="en-US" sz="3600" b="1" cap="none" dirty="0">
                <a:solidFill>
                  <a:schemeClr val="tx1"/>
                </a:solidFill>
                <a:latin typeface="Calibri" panose="020F0502020204030204" pitchFamily="34" charset="0"/>
                <a:cs typeface="Calibri" panose="020F0502020204030204" pitchFamily="34" charset="0"/>
              </a:rPr>
              <a:t>If Ranking is Affected by Product Price??</a:t>
            </a:r>
            <a:br>
              <a:rPr lang="en-US" sz="3600" b="1" cap="none" dirty="0">
                <a:solidFill>
                  <a:schemeClr val="tx1"/>
                </a:solidFill>
                <a:latin typeface="Calibri" panose="020F0502020204030204" pitchFamily="34" charset="0"/>
                <a:cs typeface="Calibri" panose="020F0502020204030204" pitchFamily="34" charset="0"/>
              </a:rPr>
            </a:br>
            <a:endParaRPr lang="en-US" sz="3600" b="1" dirty="0">
              <a:effectLst/>
              <a:latin typeface="Calibri" panose="020F0502020204030204" pitchFamily="34" charset="0"/>
              <a:cs typeface="Calibri" panose="020F0502020204030204" pitchFamily="34" charset="0"/>
            </a:endParaRPr>
          </a:p>
        </p:txBody>
      </p:sp>
      <p:sp>
        <p:nvSpPr>
          <p:cNvPr id="5" name="矩形 10"/>
          <p:cNvSpPr/>
          <p:nvPr/>
        </p:nvSpPr>
        <p:spPr>
          <a:xfrm>
            <a:off x="2767051" y="5046127"/>
            <a:ext cx="7147575" cy="1015663"/>
          </a:xfrm>
          <a:prstGeom prst="rect">
            <a:avLst/>
          </a:prstGeom>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Its really hard to tell from this data the relationship of product price and ranking</a:t>
            </a:r>
          </a:p>
          <a:p>
            <a:endParaRPr lang="en-US" altLang="zh-CN" sz="2000" b="1" dirty="0">
              <a:solidFill>
                <a:srgbClr val="0070C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868224" y="1277258"/>
            <a:ext cx="10989947" cy="3294744"/>
          </a:xfrm>
          <a:prstGeom prst="rect">
            <a:avLst/>
          </a:prstGeom>
        </p:spPr>
      </p:pic>
    </p:spTree>
    <p:extLst>
      <p:ext uri="{BB962C8B-B14F-4D97-AF65-F5344CB8AC3E}">
        <p14:creationId xmlns:p14="http://schemas.microsoft.com/office/powerpoint/2010/main" val="229782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95301"/>
            <a:ext cx="10649590" cy="1492132"/>
          </a:xfrm>
        </p:spPr>
        <p:txBody>
          <a:bodyPr>
            <a:normAutofit fontScale="90000"/>
          </a:bodyPr>
          <a:lstStyle/>
          <a:p>
            <a:pPr algn="ctr"/>
            <a:r>
              <a:rPr lang="en-US" sz="3600" b="1" cap="none" dirty="0">
                <a:solidFill>
                  <a:schemeClr val="tx1"/>
                </a:solidFill>
                <a:latin typeface="Calibri" panose="020F0502020204030204" pitchFamily="34" charset="0"/>
                <a:cs typeface="Calibri" panose="020F0502020204030204" pitchFamily="34" charset="0"/>
              </a:rPr>
              <a:t>If Ranking System is Preferring Certain Provider??</a:t>
            </a:r>
            <a:br>
              <a:rPr lang="en-US" sz="3600" b="1" cap="none" dirty="0">
                <a:solidFill>
                  <a:schemeClr val="tx1"/>
                </a:solidFill>
                <a:latin typeface="Calibri" panose="020F0502020204030204" pitchFamily="34" charset="0"/>
                <a:cs typeface="Calibri" panose="020F0502020204030204" pitchFamily="34" charset="0"/>
              </a:rPr>
            </a:br>
            <a:endParaRPr lang="en-US" sz="3600" b="1" dirty="0">
              <a:effectLst/>
              <a:latin typeface="Calibri" panose="020F0502020204030204" pitchFamily="34" charset="0"/>
              <a:cs typeface="Calibri" panose="020F0502020204030204" pitchFamily="34" charset="0"/>
            </a:endParaRPr>
          </a:p>
        </p:txBody>
      </p:sp>
      <p:sp>
        <p:nvSpPr>
          <p:cNvPr id="6" name="矩形 10"/>
          <p:cNvSpPr/>
          <p:nvPr/>
        </p:nvSpPr>
        <p:spPr>
          <a:xfrm>
            <a:off x="3136749" y="6088857"/>
            <a:ext cx="9300208" cy="1015663"/>
          </a:xfrm>
          <a:prstGeom prst="rect">
            <a:avLst/>
          </a:prstGeom>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Most of the products are from Provider A</a:t>
            </a:r>
          </a:p>
          <a:p>
            <a:r>
              <a:rPr lang="en-US" altLang="zh-CN" sz="2000" b="1" dirty="0">
                <a:solidFill>
                  <a:srgbClr val="0070C0"/>
                </a:solidFill>
                <a:latin typeface="Calibri" panose="020F0502020204030204" pitchFamily="34" charset="0"/>
                <a:cs typeface="Calibri" panose="020F0502020204030204" pitchFamily="34" charset="0"/>
              </a:rPr>
              <a:t>Product 1412 is the popular product from Provider B</a:t>
            </a:r>
          </a:p>
          <a:p>
            <a:endParaRPr lang="en-US" altLang="zh-CN" sz="2000" b="1" dirty="0">
              <a:solidFill>
                <a:srgbClr val="0070C0"/>
              </a:solidFill>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a:stretch>
            <a:fillRect/>
          </a:stretch>
        </p:blipFill>
        <p:spPr>
          <a:xfrm>
            <a:off x="1019449" y="1203255"/>
            <a:ext cx="8869013" cy="4877481"/>
          </a:xfrm>
          <a:prstGeom prst="rect">
            <a:avLst/>
          </a:prstGeom>
        </p:spPr>
      </p:pic>
      <p:sp>
        <p:nvSpPr>
          <p:cNvPr id="5" name="矩形 10"/>
          <p:cNvSpPr/>
          <p:nvPr/>
        </p:nvSpPr>
        <p:spPr>
          <a:xfrm>
            <a:off x="9971314" y="1618805"/>
            <a:ext cx="1929954" cy="2862322"/>
          </a:xfrm>
          <a:prstGeom prst="rect">
            <a:avLst/>
          </a:prstGeom>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Possible Cases:</a:t>
            </a:r>
          </a:p>
          <a:p>
            <a:r>
              <a:rPr lang="en-US" altLang="zh-CN" sz="2000" b="1" dirty="0">
                <a:solidFill>
                  <a:srgbClr val="0070C0"/>
                </a:solidFill>
                <a:latin typeface="Calibri" panose="020F0502020204030204" pitchFamily="34" charset="0"/>
                <a:cs typeface="Calibri" panose="020F0502020204030204" pitchFamily="34" charset="0"/>
              </a:rPr>
              <a:t>1) provider B offers less variety of products </a:t>
            </a:r>
          </a:p>
          <a:p>
            <a:r>
              <a:rPr lang="en-US" altLang="zh-CN" sz="2000" b="1" dirty="0">
                <a:solidFill>
                  <a:srgbClr val="0070C0"/>
                </a:solidFill>
                <a:latin typeface="Calibri" panose="020F0502020204030204" pitchFamily="34" charset="0"/>
                <a:cs typeface="Calibri" panose="020F0502020204030204" pitchFamily="34" charset="0"/>
              </a:rPr>
              <a:t>2) not sufficient data in this dataset for Provider B</a:t>
            </a:r>
          </a:p>
        </p:txBody>
      </p:sp>
    </p:spTree>
    <p:extLst>
      <p:ext uri="{BB962C8B-B14F-4D97-AF65-F5344CB8AC3E}">
        <p14:creationId xmlns:p14="http://schemas.microsoft.com/office/powerpoint/2010/main" val="81815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95301"/>
            <a:ext cx="10178322" cy="1492132"/>
          </a:xfrm>
        </p:spPr>
        <p:txBody>
          <a:bodyPr>
            <a:normAutofit/>
          </a:bodyPr>
          <a:lstStyle/>
          <a:p>
            <a:pPr algn="ctr"/>
            <a:r>
              <a:rPr lang="en-US" sz="3600" b="1" cap="none" dirty="0">
                <a:solidFill>
                  <a:schemeClr val="tx1"/>
                </a:solidFill>
                <a:latin typeface="Calibri" panose="020F0502020204030204" pitchFamily="34" charset="0"/>
                <a:cs typeface="Calibri" panose="020F0502020204030204" pitchFamily="34" charset="0"/>
              </a:rPr>
              <a:t>Sale Statistics</a:t>
            </a:r>
          </a:p>
        </p:txBody>
      </p:sp>
      <p:sp>
        <p:nvSpPr>
          <p:cNvPr id="7" name="矩形 10"/>
          <p:cNvSpPr/>
          <p:nvPr/>
        </p:nvSpPr>
        <p:spPr>
          <a:xfrm>
            <a:off x="1059543" y="6036275"/>
            <a:ext cx="2868157" cy="707886"/>
          </a:xfrm>
          <a:prstGeom prst="rect">
            <a:avLst/>
          </a:prstGeom>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Product 56 and 3160 are popular items for sale   </a:t>
            </a:r>
          </a:p>
        </p:txBody>
      </p:sp>
      <p:pic>
        <p:nvPicPr>
          <p:cNvPr id="5" name="Picture 4"/>
          <p:cNvPicPr>
            <a:picLocks noChangeAspect="1"/>
          </p:cNvPicPr>
          <p:nvPr/>
        </p:nvPicPr>
        <p:blipFill>
          <a:blip r:embed="rId2"/>
          <a:stretch>
            <a:fillRect/>
          </a:stretch>
        </p:blipFill>
        <p:spPr>
          <a:xfrm>
            <a:off x="8695653" y="968797"/>
            <a:ext cx="2971650" cy="4877481"/>
          </a:xfrm>
          <a:prstGeom prst="rect">
            <a:avLst/>
          </a:prstGeom>
        </p:spPr>
      </p:pic>
      <p:pic>
        <p:nvPicPr>
          <p:cNvPr id="4" name="Picture 3"/>
          <p:cNvPicPr>
            <a:picLocks noChangeAspect="1"/>
          </p:cNvPicPr>
          <p:nvPr/>
        </p:nvPicPr>
        <p:blipFill>
          <a:blip r:embed="rId3"/>
          <a:stretch>
            <a:fillRect/>
          </a:stretch>
        </p:blipFill>
        <p:spPr>
          <a:xfrm>
            <a:off x="1199287" y="939769"/>
            <a:ext cx="7259063" cy="4877481"/>
          </a:xfrm>
          <a:prstGeom prst="rect">
            <a:avLst/>
          </a:prstGeom>
        </p:spPr>
      </p:pic>
      <p:sp>
        <p:nvSpPr>
          <p:cNvPr id="8" name="矩形 10"/>
          <p:cNvSpPr/>
          <p:nvPr/>
        </p:nvSpPr>
        <p:spPr>
          <a:xfrm>
            <a:off x="3945593" y="6036275"/>
            <a:ext cx="8247970" cy="707886"/>
          </a:xfrm>
          <a:prstGeom prst="rect">
            <a:avLst/>
          </a:prstGeom>
        </p:spPr>
        <p:txBody>
          <a:bodyPr wrap="square">
            <a:spAutoFit/>
          </a:bodyPr>
          <a:lstStyle/>
          <a:p>
            <a:r>
              <a:rPr lang="en-US" altLang="zh-CN" sz="2000" b="1" dirty="0">
                <a:solidFill>
                  <a:srgbClr val="0070C0"/>
                </a:solidFill>
                <a:latin typeface="Calibri" panose="020F0502020204030204" pitchFamily="34" charset="0"/>
                <a:cs typeface="Calibri" panose="020F0502020204030204" pitchFamily="34" charset="0"/>
              </a:rPr>
              <a:t>No significant difference in sale percentage due to sale source</a:t>
            </a:r>
          </a:p>
          <a:p>
            <a:r>
              <a:rPr lang="en-US" altLang="zh-CN" sz="2000" b="1" dirty="0">
                <a:solidFill>
                  <a:srgbClr val="0070C0"/>
                </a:solidFill>
                <a:latin typeface="Calibri" panose="020F0502020204030204" pitchFamily="34" charset="0"/>
                <a:cs typeface="Calibri" panose="020F0502020204030204" pitchFamily="34" charset="0"/>
              </a:rPr>
              <a:t>Provider A is offering more product variety, therefore their sale %is higher</a:t>
            </a:r>
          </a:p>
        </p:txBody>
      </p:sp>
    </p:spTree>
    <p:extLst>
      <p:ext uri="{BB962C8B-B14F-4D97-AF65-F5344CB8AC3E}">
        <p14:creationId xmlns:p14="http://schemas.microsoft.com/office/powerpoint/2010/main" val="61624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95301"/>
            <a:ext cx="10178322" cy="1492132"/>
          </a:xfrm>
        </p:spPr>
        <p:txBody>
          <a:bodyPr>
            <a:normAutofit/>
          </a:bodyPr>
          <a:lstStyle/>
          <a:p>
            <a:pPr algn="ctr"/>
            <a:r>
              <a:rPr lang="en-US" sz="3600" b="1" cap="none" dirty="0">
                <a:solidFill>
                  <a:schemeClr val="tx1"/>
                </a:solidFill>
                <a:latin typeface="Calibri" panose="020F0502020204030204" pitchFamily="34" charset="0"/>
                <a:cs typeface="Calibri" panose="020F0502020204030204" pitchFamily="34" charset="0"/>
              </a:rPr>
              <a:t>Income</a:t>
            </a:r>
          </a:p>
        </p:txBody>
      </p:sp>
      <p:sp>
        <p:nvSpPr>
          <p:cNvPr id="5" name="矩形 10"/>
          <p:cNvSpPr/>
          <p:nvPr/>
        </p:nvSpPr>
        <p:spPr>
          <a:xfrm>
            <a:off x="740229" y="6023429"/>
            <a:ext cx="10290627" cy="707886"/>
          </a:xfrm>
          <a:prstGeom prst="rect">
            <a:avLst/>
          </a:prstGeom>
        </p:spPr>
        <p:txBody>
          <a:bodyPr wrap="square">
            <a:spAutoFit/>
          </a:bodyPr>
          <a:lstStyle/>
          <a:p>
            <a:pPr algn="ctr"/>
            <a:r>
              <a:rPr lang="en-US" altLang="zh-CN" sz="2000" b="1" dirty="0">
                <a:solidFill>
                  <a:srgbClr val="0070C0"/>
                </a:solidFill>
                <a:latin typeface="Calibri" panose="020F0502020204030204" pitchFamily="34" charset="0"/>
                <a:cs typeface="Calibri" panose="020F0502020204030204" pitchFamily="34" charset="0"/>
              </a:rPr>
              <a:t>            Although Product 0 is not popular item for sale , however it’s income is higher due to high product value. </a:t>
            </a:r>
          </a:p>
        </p:txBody>
      </p:sp>
      <p:pic>
        <p:nvPicPr>
          <p:cNvPr id="6" name="Picture 5"/>
          <p:cNvPicPr>
            <a:picLocks noChangeAspect="1"/>
          </p:cNvPicPr>
          <p:nvPr/>
        </p:nvPicPr>
        <p:blipFill>
          <a:blip r:embed="rId2"/>
          <a:stretch>
            <a:fillRect/>
          </a:stretch>
        </p:blipFill>
        <p:spPr>
          <a:xfrm>
            <a:off x="2042547" y="990259"/>
            <a:ext cx="8106906" cy="4877481"/>
          </a:xfrm>
          <a:prstGeom prst="rect">
            <a:avLst/>
          </a:prstGeom>
        </p:spPr>
      </p:pic>
    </p:spTree>
    <p:extLst>
      <p:ext uri="{BB962C8B-B14F-4D97-AF65-F5344CB8AC3E}">
        <p14:creationId xmlns:p14="http://schemas.microsoft.com/office/powerpoint/2010/main" val="274407137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2448</TotalTime>
  <Words>521</Words>
  <Application>Microsoft Office PowerPoint</Application>
  <PresentationFormat>Widescreen</PresentationFormat>
  <Paragraphs>111</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宋体</vt:lpstr>
      <vt:lpstr>华文中宋</vt:lpstr>
      <vt:lpstr>Arial</vt:lpstr>
      <vt:lpstr>Calibri</vt:lpstr>
      <vt:lpstr>Gill Sans MT</vt:lpstr>
      <vt:lpstr>Impact</vt:lpstr>
      <vt:lpstr>normal arial</vt:lpstr>
      <vt:lpstr>Wingdings</vt:lpstr>
      <vt:lpstr>Badge</vt:lpstr>
      <vt:lpstr>Ranking Matters!!!</vt:lpstr>
      <vt:lpstr>Dataset Analysis and Visualization</vt:lpstr>
      <vt:lpstr>Dataset Analysis and Visualization</vt:lpstr>
      <vt:lpstr>Consistency of Ranking System </vt:lpstr>
      <vt:lpstr>Consistency of Ranking System </vt:lpstr>
      <vt:lpstr>If Ranking is Affected by Product Price?? </vt:lpstr>
      <vt:lpstr>If Ranking System is Preferring Certain Provider?? </vt:lpstr>
      <vt:lpstr>Sale Statistics</vt:lpstr>
      <vt:lpstr>Income</vt:lpstr>
      <vt:lpstr>Key Differences Between the Online and Call-Centre Channels</vt:lpstr>
      <vt:lpstr>How Ranking is Affecting Product Sale</vt:lpstr>
      <vt:lpstr>Provider and Product</vt:lpstr>
      <vt:lpstr>Prediction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shampa</dc:creator>
  <cp:lastModifiedBy>Shampa Shahriyar</cp:lastModifiedBy>
  <cp:revision>225</cp:revision>
  <dcterms:created xsi:type="dcterms:W3CDTF">2015-09-21T23:08:53Z</dcterms:created>
  <dcterms:modified xsi:type="dcterms:W3CDTF">2017-06-26T08:01:39Z</dcterms:modified>
</cp:coreProperties>
</file>