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" name="组合 24"/>
          <p:cNvGrpSpPr/>
          <p:nvPr/>
        </p:nvGrpSpPr>
        <p:grpSpPr>
          <a:xfrm>
            <a:off x="3080385" y="139700"/>
            <a:ext cx="4287520" cy="6579870"/>
            <a:chOff x="1991" y="240"/>
            <a:chExt cx="6752" cy="10362"/>
          </a:xfrm>
        </p:grpSpPr>
        <p:sp>
          <p:nvSpPr>
            <p:cNvPr id="5" name="矩形 4"/>
            <p:cNvSpPr/>
            <p:nvPr/>
          </p:nvSpPr>
          <p:spPr>
            <a:xfrm>
              <a:off x="2026" y="240"/>
              <a:ext cx="6695" cy="103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2015" y="640"/>
              <a:ext cx="67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1991" y="241"/>
              <a:ext cx="6752" cy="3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085" y="4226"/>
              <a:ext cx="6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062" y="9173"/>
              <a:ext cx="66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endCxn id="5" idx="2"/>
            </p:cNvCxnSpPr>
            <p:nvPr/>
          </p:nvCxnSpPr>
          <p:spPr>
            <a:xfrm>
              <a:off x="5320" y="4273"/>
              <a:ext cx="54" cy="63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700" y="9196"/>
              <a:ext cx="0" cy="1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041" y="9196"/>
              <a:ext cx="0" cy="1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109" y="6934"/>
              <a:ext cx="6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2433" y="9478"/>
              <a:ext cx="1290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我的积分</a:t>
              </a:r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07" y="9478"/>
              <a:ext cx="1290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我的好友</a:t>
              </a:r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562" y="9478"/>
              <a:ext cx="1290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积分互赠</a:t>
              </a:r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204" y="9478"/>
              <a:ext cx="1290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积分排行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496" y="1976"/>
              <a:ext cx="3422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主题图</a:t>
              </a:r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5" y="4917"/>
              <a:ext cx="1290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整点签到</a:t>
              </a:r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396" y="4896"/>
              <a:ext cx="1290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知识问答</a:t>
              </a: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055" y="7549"/>
              <a:ext cx="1290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调查问卷</a:t>
              </a:r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396" y="7549"/>
              <a:ext cx="1290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资料完善</a:t>
              </a:r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487805" y="939800"/>
            <a:ext cx="9625330" cy="5081270"/>
            <a:chOff x="-169" y="2133"/>
            <a:chExt cx="15158" cy="8002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8016" y="2421"/>
              <a:ext cx="3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11237" y="2133"/>
              <a:ext cx="3752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大会主视觉图</a:t>
              </a:r>
              <a:endParaRPr lang="zh-CN" altLang="en-US"/>
            </a:p>
          </p:txBody>
        </p:sp>
        <p:cxnSp>
          <p:nvCxnSpPr>
            <p:cNvPr id="26" name="肘形连接符 25"/>
            <p:cNvCxnSpPr/>
            <p:nvPr/>
          </p:nvCxnSpPr>
          <p:spPr>
            <a:xfrm>
              <a:off x="1120" y="9478"/>
              <a:ext cx="1313" cy="657"/>
            </a:xfrm>
            <a:prstGeom prst="bentConnector3">
              <a:avLst>
                <a:gd name="adj1" fmla="val 5003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-169" y="7025"/>
              <a:ext cx="1152" cy="264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zh-CN" altLang="en-US"/>
                <a:t>点击可查看目前总积分</a:t>
              </a:r>
              <a:endParaRPr lang="zh-CN" altLang="en-US"/>
            </a:p>
          </p:txBody>
        </p:sp>
      </p:grpSp>
      <p:cxnSp>
        <p:nvCxnSpPr>
          <p:cNvPr id="30" name="直接箭头连接符 29"/>
          <p:cNvCxnSpPr/>
          <p:nvPr/>
        </p:nvCxnSpPr>
        <p:spPr>
          <a:xfrm>
            <a:off x="2261870" y="6617970"/>
            <a:ext cx="2035175" cy="27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56845" y="5826760"/>
            <a:ext cx="1979295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现场输入姓名添加成好友（姓名应该是报名时候就存在在数据库了）</a:t>
            </a:r>
            <a:endParaRPr lang="zh-CN" altLang="en-US" sz="1400"/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6167120" y="6617970"/>
            <a:ext cx="1589405" cy="27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15570" y="5728335"/>
            <a:ext cx="2132965" cy="1073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400810" y="3932555"/>
            <a:ext cx="905510" cy="1671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756525" y="6182360"/>
            <a:ext cx="4037965" cy="537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994015" y="6276975"/>
            <a:ext cx="36906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好友间可以互赠积分增加互动性</a:t>
            </a:r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7016115" y="5958840"/>
            <a:ext cx="1617345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8605520" y="4046220"/>
            <a:ext cx="1717675" cy="1976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8730615" y="4353560"/>
            <a:ext cx="142811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点击后可以查看自己目前的排位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文本框 20"/>
          <p:cNvSpPr txBox="1"/>
          <p:nvPr/>
        </p:nvSpPr>
        <p:spPr>
          <a:xfrm>
            <a:off x="6069965" y="3675380"/>
            <a:ext cx="16675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签到后要提示：</a:t>
            </a:r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862330" y="124460"/>
            <a:ext cx="5001895" cy="6668135"/>
            <a:chOff x="1358" y="196"/>
            <a:chExt cx="7877" cy="10501"/>
          </a:xfrm>
        </p:grpSpPr>
        <p:sp>
          <p:nvSpPr>
            <p:cNvPr id="5" name="矩形 4"/>
            <p:cNvSpPr/>
            <p:nvPr/>
          </p:nvSpPr>
          <p:spPr>
            <a:xfrm>
              <a:off x="1393" y="196"/>
              <a:ext cx="6695" cy="103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382" y="596"/>
              <a:ext cx="67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1358" y="197"/>
              <a:ext cx="6752" cy="129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429" y="9129"/>
              <a:ext cx="66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067" y="9152"/>
              <a:ext cx="0" cy="1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408" y="9152"/>
              <a:ext cx="0" cy="1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800" y="9434"/>
              <a:ext cx="1290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我的积分</a:t>
              </a:r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274" y="9434"/>
              <a:ext cx="1290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我的好友</a:t>
              </a:r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929" y="9434"/>
              <a:ext cx="1290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积分互赠</a:t>
              </a:r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571" y="9434"/>
              <a:ext cx="1290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积分排行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941" y="692"/>
              <a:ext cx="3422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chemeClr val="bg1"/>
                  </a:solidFill>
                </a:rPr>
                <a:t>整点签到</a:t>
              </a:r>
              <a:endParaRPr lang="zh-CN" altLang="en-US" b="1">
                <a:solidFill>
                  <a:schemeClr val="bg1"/>
                </a:solidFill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687" y="9150"/>
              <a:ext cx="0" cy="15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1640" y="663"/>
              <a:ext cx="17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&lt;</a:t>
              </a:r>
              <a:r>
                <a:rPr lang="zh-CN" altLang="en-US">
                  <a:solidFill>
                    <a:schemeClr val="bg1"/>
                  </a:solidFill>
                </a:rPr>
                <a:t>返回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306" y="577"/>
              <a:ext cx="112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...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pic>
          <p:nvPicPr>
            <p:cNvPr id="27" name="图片 26" descr="u=1377597792,2800364328&amp;fm=21&amp;gp=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78" y="1828"/>
              <a:ext cx="4584" cy="3443"/>
            </a:xfrm>
            <a:prstGeom prst="rect">
              <a:avLst/>
            </a:prstGeom>
          </p:spPr>
        </p:pic>
        <p:sp>
          <p:nvSpPr>
            <p:cNvPr id="28" name="矩形 27"/>
            <p:cNvSpPr/>
            <p:nvPr/>
          </p:nvSpPr>
          <p:spPr>
            <a:xfrm>
              <a:off x="3797" y="5564"/>
              <a:ext cx="1947" cy="9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签到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848" y="6969"/>
              <a:ext cx="5650" cy="1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签到说明：10点、11点、13点、16点签到环节，每成功签到一次可获得5分奖励</a:t>
              </a:r>
              <a:endParaRPr lang="zh-CN" altLang="en-US"/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H="1">
              <a:off x="6117" y="6078"/>
              <a:ext cx="311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/>
          <p:cNvSpPr txBox="1"/>
          <p:nvPr/>
        </p:nvSpPr>
        <p:spPr>
          <a:xfrm>
            <a:off x="8275955" y="3675380"/>
            <a:ext cx="2813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签到成功！</a:t>
            </a:r>
            <a:r>
              <a:rPr lang="en-US" altLang="zh-CN">
                <a:solidFill>
                  <a:srgbClr val="FF0000"/>
                </a:solidFill>
              </a:rPr>
              <a:t>+5</a:t>
            </a:r>
            <a:r>
              <a:rPr lang="zh-CN" altLang="en-US">
                <a:solidFill>
                  <a:srgbClr val="FF0000"/>
                </a:solidFill>
              </a:rPr>
              <a:t>分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4172585" y="2253615"/>
            <a:ext cx="19799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196330" y="2085340"/>
            <a:ext cx="27990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一个在走动的钟表，精确到秒针</a:t>
            </a:r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4986020" y="622300"/>
            <a:ext cx="19799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085965" y="378460"/>
            <a:ext cx="27990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可进行分享，功能同微信朋友圈文章分享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884555" y="124460"/>
            <a:ext cx="4251325" cy="6579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281555" y="1696720"/>
            <a:ext cx="16675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开始答题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877570" y="378460"/>
            <a:ext cx="4272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62330" y="125095"/>
            <a:ext cx="4287520" cy="8191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907415" y="5796915"/>
            <a:ext cx="4242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947545" y="5811520"/>
            <a:ext cx="0" cy="893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69080" y="5811520"/>
            <a:ext cx="0" cy="893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43000" y="5990590"/>
            <a:ext cx="8191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我的积分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078990" y="5990590"/>
            <a:ext cx="8191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我的好友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129915" y="5990590"/>
            <a:ext cx="8191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积分互赠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172585" y="5990590"/>
            <a:ext cx="8191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积分排行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382520" y="439420"/>
            <a:ext cx="21729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知识问答</a:t>
            </a:r>
            <a:endParaRPr lang="zh-CN" altLang="en-US" b="1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976245" y="5810250"/>
            <a:ext cx="0" cy="982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041400" y="421005"/>
            <a:ext cx="111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&lt;</a:t>
            </a:r>
            <a:r>
              <a:rPr lang="zh-CN" altLang="en-US">
                <a:solidFill>
                  <a:schemeClr val="bg1"/>
                </a:solidFill>
              </a:rPr>
              <a:t>返回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39310" y="366395"/>
            <a:ext cx="715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...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224915" y="1155065"/>
            <a:ext cx="39395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说明：共10题，每答对一题可获得5分奖励。</a:t>
            </a:r>
            <a:endParaRPr lang="zh-CN" altLang="en-US" sz="1400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3839845" y="1879600"/>
            <a:ext cx="19799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819775" y="1559560"/>
            <a:ext cx="169799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全部设置为选择题，内容要结合演讲嘉宾的</a:t>
            </a:r>
            <a:r>
              <a:rPr lang="en-US" altLang="zh-CN"/>
              <a:t>PPT</a:t>
            </a:r>
            <a:r>
              <a:rPr lang="zh-CN" altLang="en-US"/>
              <a:t>。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148715" y="3993515"/>
            <a:ext cx="3766820" cy="824865"/>
            <a:chOff x="1929" y="3248"/>
            <a:chExt cx="5932" cy="1299"/>
          </a:xfrm>
        </p:grpSpPr>
        <p:sp>
          <p:nvSpPr>
            <p:cNvPr id="31" name="文本框 30"/>
            <p:cNvSpPr txBox="1"/>
            <p:nvPr/>
          </p:nvSpPr>
          <p:spPr>
            <a:xfrm>
              <a:off x="1929" y="3248"/>
              <a:ext cx="44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3</a:t>
              </a:r>
              <a:r>
                <a:rPr lang="zh-CN" altLang="en-US"/>
                <a:t>、</a:t>
              </a:r>
              <a:r>
                <a:rPr lang="en-US" altLang="zh-CN"/>
                <a:t>XXXXXXXXXXXX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1938" y="4126"/>
              <a:ext cx="264" cy="2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4013" y="4126"/>
              <a:ext cx="264" cy="2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783" y="4126"/>
              <a:ext cx="264" cy="2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140" y="3967"/>
              <a:ext cx="16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194" y="3967"/>
              <a:ext cx="16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248" y="3967"/>
              <a:ext cx="16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198880" y="3003550"/>
            <a:ext cx="3766820" cy="824865"/>
            <a:chOff x="1929" y="3248"/>
            <a:chExt cx="5932" cy="1299"/>
          </a:xfrm>
        </p:grpSpPr>
        <p:sp>
          <p:nvSpPr>
            <p:cNvPr id="23" name="文本框 22"/>
            <p:cNvSpPr txBox="1"/>
            <p:nvPr/>
          </p:nvSpPr>
          <p:spPr>
            <a:xfrm>
              <a:off x="1929" y="3248"/>
              <a:ext cx="44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2</a:t>
              </a:r>
              <a:r>
                <a:rPr lang="zh-CN" altLang="en-US"/>
                <a:t>、</a:t>
              </a:r>
              <a:r>
                <a:rPr lang="en-US" altLang="zh-CN"/>
                <a:t>XXXXXXXXXXXX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938" y="4126"/>
              <a:ext cx="264" cy="2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013" y="4126"/>
              <a:ext cx="264" cy="2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783" y="4126"/>
              <a:ext cx="264" cy="2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140" y="3967"/>
              <a:ext cx="16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194" y="3967"/>
              <a:ext cx="16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248" y="3967"/>
              <a:ext cx="16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178560" y="2189480"/>
            <a:ext cx="3766185" cy="824865"/>
            <a:chOff x="1929" y="3248"/>
            <a:chExt cx="5931" cy="1299"/>
          </a:xfrm>
        </p:grpSpPr>
        <p:sp>
          <p:nvSpPr>
            <p:cNvPr id="41" name="文本框 40"/>
            <p:cNvSpPr txBox="1"/>
            <p:nvPr/>
          </p:nvSpPr>
          <p:spPr>
            <a:xfrm>
              <a:off x="1929" y="3248"/>
              <a:ext cx="44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1</a:t>
              </a:r>
              <a:r>
                <a:rPr lang="zh-CN" altLang="en-US"/>
                <a:t>、</a:t>
              </a:r>
              <a:r>
                <a:rPr lang="en-US" altLang="zh-CN"/>
                <a:t>XXXXXXXXXXXX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1938" y="4126"/>
              <a:ext cx="264" cy="2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4013" y="4126"/>
              <a:ext cx="264" cy="2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783" y="4126"/>
              <a:ext cx="264" cy="2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140" y="3967"/>
              <a:ext cx="16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194" y="3967"/>
              <a:ext cx="16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248" y="3967"/>
              <a:ext cx="16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4040505" y="5309870"/>
            <a:ext cx="9518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&gt; </a:t>
            </a:r>
            <a:r>
              <a:rPr lang="zh-CN" altLang="en-US" sz="1400"/>
              <a:t>下一页</a:t>
            </a:r>
            <a:endParaRPr lang="zh-CN" altLang="en-US" sz="1400"/>
          </a:p>
        </p:txBody>
      </p:sp>
      <p:sp>
        <p:nvSpPr>
          <p:cNvPr id="49" name="矩形 48"/>
          <p:cNvSpPr/>
          <p:nvPr/>
        </p:nvSpPr>
        <p:spPr>
          <a:xfrm>
            <a:off x="7409815" y="124460"/>
            <a:ext cx="4251325" cy="6579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7402830" y="378460"/>
            <a:ext cx="4272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7387590" y="125095"/>
            <a:ext cx="4287520" cy="8191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7432675" y="5796915"/>
            <a:ext cx="4242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8472805" y="5811520"/>
            <a:ext cx="0" cy="893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0594340" y="5811520"/>
            <a:ext cx="0" cy="893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7668260" y="5990590"/>
            <a:ext cx="8191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我的积分</a:t>
            </a:r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8604250" y="5990590"/>
            <a:ext cx="8191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我的好友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9655175" y="5990590"/>
            <a:ext cx="8191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积分互赠</a:t>
            </a:r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0697845" y="5990590"/>
            <a:ext cx="8191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积分排行</a:t>
            </a: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8907780" y="439420"/>
            <a:ext cx="21729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知识问答</a:t>
            </a:r>
            <a:endParaRPr lang="zh-CN" altLang="en-US" b="1">
              <a:solidFill>
                <a:schemeClr val="bg1"/>
              </a:solidFill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9501505" y="5810250"/>
            <a:ext cx="0" cy="982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7566660" y="421005"/>
            <a:ext cx="111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&lt;</a:t>
            </a:r>
            <a:r>
              <a:rPr lang="zh-CN" altLang="en-US">
                <a:solidFill>
                  <a:schemeClr val="bg1"/>
                </a:solidFill>
              </a:rPr>
              <a:t>返回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1164570" y="366395"/>
            <a:ext cx="715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...</a:t>
            </a:r>
            <a:endParaRPr lang="en-US" altLang="zh-CN">
              <a:solidFill>
                <a:schemeClr val="bg1"/>
              </a:solidFill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7638415" y="3041650"/>
            <a:ext cx="3766820" cy="824865"/>
            <a:chOff x="1929" y="3248"/>
            <a:chExt cx="5932" cy="1299"/>
          </a:xfrm>
        </p:grpSpPr>
        <p:sp>
          <p:nvSpPr>
            <p:cNvPr id="66" name="文本框 65"/>
            <p:cNvSpPr txBox="1"/>
            <p:nvPr/>
          </p:nvSpPr>
          <p:spPr>
            <a:xfrm>
              <a:off x="1929" y="3248"/>
              <a:ext cx="44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10</a:t>
              </a:r>
              <a:r>
                <a:rPr lang="zh-CN" altLang="en-US"/>
                <a:t>、</a:t>
              </a:r>
              <a:r>
                <a:rPr lang="en-US" altLang="zh-CN"/>
                <a:t>XXXXXXXXXXXX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1938" y="4126"/>
              <a:ext cx="264" cy="2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4013" y="4126"/>
              <a:ext cx="264" cy="2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783" y="4126"/>
              <a:ext cx="264" cy="2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140" y="3967"/>
              <a:ext cx="16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194" y="3967"/>
              <a:ext cx="16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6248" y="3967"/>
              <a:ext cx="16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688580" y="2051685"/>
            <a:ext cx="3766820" cy="824865"/>
            <a:chOff x="1929" y="3248"/>
            <a:chExt cx="5932" cy="1299"/>
          </a:xfrm>
        </p:grpSpPr>
        <p:sp>
          <p:nvSpPr>
            <p:cNvPr id="74" name="文本框 73"/>
            <p:cNvSpPr txBox="1"/>
            <p:nvPr/>
          </p:nvSpPr>
          <p:spPr>
            <a:xfrm>
              <a:off x="1929" y="3248"/>
              <a:ext cx="44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9</a:t>
              </a:r>
              <a:r>
                <a:rPr lang="zh-CN" altLang="en-US"/>
                <a:t>、</a:t>
              </a:r>
              <a:r>
                <a:rPr lang="en-US" altLang="zh-CN"/>
                <a:t>XXXXXXXXXXXX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1938" y="4126"/>
              <a:ext cx="264" cy="2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013" y="4126"/>
              <a:ext cx="264" cy="2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5783" y="4126"/>
              <a:ext cx="264" cy="2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140" y="3967"/>
              <a:ext cx="16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194" y="3967"/>
              <a:ext cx="16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6248" y="3967"/>
              <a:ext cx="16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7668260" y="1237615"/>
            <a:ext cx="3766820" cy="824865"/>
            <a:chOff x="1929" y="3248"/>
            <a:chExt cx="5932" cy="1299"/>
          </a:xfrm>
        </p:grpSpPr>
        <p:sp>
          <p:nvSpPr>
            <p:cNvPr id="82" name="文本框 81"/>
            <p:cNvSpPr txBox="1"/>
            <p:nvPr/>
          </p:nvSpPr>
          <p:spPr>
            <a:xfrm>
              <a:off x="1929" y="3248"/>
              <a:ext cx="44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8</a:t>
              </a:r>
              <a:r>
                <a:rPr lang="zh-CN" altLang="en-US"/>
                <a:t>、</a:t>
              </a:r>
              <a:r>
                <a:rPr lang="en-US" altLang="zh-CN"/>
                <a:t>XXXXXXXXXXXX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938" y="4126"/>
              <a:ext cx="264" cy="2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4013" y="4126"/>
              <a:ext cx="264" cy="2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5783" y="4126"/>
              <a:ext cx="264" cy="2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2140" y="3967"/>
              <a:ext cx="16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194" y="3967"/>
              <a:ext cx="16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6248" y="3967"/>
              <a:ext cx="16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7566660" y="5309870"/>
            <a:ext cx="9518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&lt;</a:t>
            </a:r>
            <a:r>
              <a:rPr lang="zh-CN" altLang="en-US" sz="1400"/>
              <a:t>上一页</a:t>
            </a:r>
            <a:endParaRPr lang="zh-CN" altLang="en-US" sz="1400"/>
          </a:p>
        </p:txBody>
      </p:sp>
      <p:sp>
        <p:nvSpPr>
          <p:cNvPr id="91" name="矩形 90"/>
          <p:cNvSpPr/>
          <p:nvPr/>
        </p:nvSpPr>
        <p:spPr>
          <a:xfrm>
            <a:off x="8722360" y="4035425"/>
            <a:ext cx="1617345" cy="51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提交</a:t>
            </a:r>
            <a:endParaRPr lang="zh-CN" altLang="en-US"/>
          </a:p>
        </p:txBody>
      </p:sp>
      <p:cxnSp>
        <p:nvCxnSpPr>
          <p:cNvPr id="92" name="直接箭头连接符 91"/>
          <p:cNvCxnSpPr/>
          <p:nvPr/>
        </p:nvCxnSpPr>
        <p:spPr>
          <a:xfrm>
            <a:off x="7072630" y="4450080"/>
            <a:ext cx="13100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5930265" y="4017645"/>
            <a:ext cx="131000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提交后显示正确答案和获得分数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884555" y="124460"/>
            <a:ext cx="4251325" cy="6579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492885" y="1650365"/>
            <a:ext cx="3146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tx1"/>
                </a:solidFill>
              </a:rPr>
              <a:t>关于本次</a:t>
            </a:r>
            <a:r>
              <a:rPr lang="en-US" altLang="zh-CN" sz="1400" b="1">
                <a:solidFill>
                  <a:schemeClr val="tx1"/>
                </a:solidFill>
              </a:rPr>
              <a:t>SEO</a:t>
            </a:r>
            <a:r>
              <a:rPr lang="zh-CN" altLang="en-US" sz="1400" b="1">
                <a:solidFill>
                  <a:schemeClr val="tx1"/>
                </a:solidFill>
              </a:rPr>
              <a:t>排行榜大会的调查问卷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877570" y="378460"/>
            <a:ext cx="4272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62330" y="125095"/>
            <a:ext cx="4287520" cy="8191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907415" y="5796915"/>
            <a:ext cx="4242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947545" y="5811520"/>
            <a:ext cx="0" cy="893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69080" y="5811520"/>
            <a:ext cx="0" cy="893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43000" y="5990590"/>
            <a:ext cx="8191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我的积分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078990" y="5990590"/>
            <a:ext cx="8191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我的好友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129915" y="5990590"/>
            <a:ext cx="8191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积分互赠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172585" y="5990590"/>
            <a:ext cx="8191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积分排行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382520" y="439420"/>
            <a:ext cx="21729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问卷调查</a:t>
            </a:r>
            <a:endParaRPr lang="zh-CN" altLang="en-US" b="1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976245" y="5810250"/>
            <a:ext cx="0" cy="982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041400" y="421005"/>
            <a:ext cx="111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&lt;</a:t>
            </a:r>
            <a:r>
              <a:rPr lang="zh-CN" altLang="en-US">
                <a:solidFill>
                  <a:schemeClr val="bg1"/>
                </a:solidFill>
              </a:rPr>
              <a:t>返回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39310" y="366395"/>
            <a:ext cx="715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...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59180" y="1184275"/>
            <a:ext cx="39395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说明：完成全部调查问卷的填写可以积10分奖励</a:t>
            </a:r>
            <a:endParaRPr lang="zh-CN" altLang="en-US" sz="1400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4460875" y="1871980"/>
            <a:ext cx="1071245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532120" y="1490980"/>
            <a:ext cx="169799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实际上为一个此次大会的满意度调查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148715" y="3993515"/>
            <a:ext cx="3766820" cy="824865"/>
            <a:chOff x="1929" y="3248"/>
            <a:chExt cx="5932" cy="1299"/>
          </a:xfrm>
        </p:grpSpPr>
        <p:sp>
          <p:nvSpPr>
            <p:cNvPr id="31" name="文本框 30"/>
            <p:cNvSpPr txBox="1"/>
            <p:nvPr/>
          </p:nvSpPr>
          <p:spPr>
            <a:xfrm>
              <a:off x="1929" y="3248"/>
              <a:ext cx="44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3</a:t>
              </a:r>
              <a:r>
                <a:rPr lang="zh-CN" altLang="en-US"/>
                <a:t>、</a:t>
              </a:r>
              <a:r>
                <a:rPr lang="en-US" altLang="zh-CN"/>
                <a:t>XXXXXXXXXXXX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1938" y="4126"/>
              <a:ext cx="264" cy="2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4013" y="4126"/>
              <a:ext cx="264" cy="2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783" y="4126"/>
              <a:ext cx="264" cy="2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140" y="3967"/>
              <a:ext cx="16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194" y="3967"/>
              <a:ext cx="16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248" y="3967"/>
              <a:ext cx="16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198880" y="3003550"/>
            <a:ext cx="3766820" cy="824865"/>
            <a:chOff x="1929" y="3248"/>
            <a:chExt cx="5932" cy="1299"/>
          </a:xfrm>
        </p:grpSpPr>
        <p:sp>
          <p:nvSpPr>
            <p:cNvPr id="23" name="文本框 22"/>
            <p:cNvSpPr txBox="1"/>
            <p:nvPr/>
          </p:nvSpPr>
          <p:spPr>
            <a:xfrm>
              <a:off x="1929" y="3248"/>
              <a:ext cx="44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2</a:t>
              </a:r>
              <a:r>
                <a:rPr lang="zh-CN" altLang="en-US"/>
                <a:t>、</a:t>
              </a:r>
              <a:r>
                <a:rPr lang="en-US" altLang="zh-CN"/>
                <a:t>XXXXXXXXXXXX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938" y="4126"/>
              <a:ext cx="264" cy="2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013" y="4126"/>
              <a:ext cx="264" cy="2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783" y="4126"/>
              <a:ext cx="264" cy="2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140" y="3967"/>
              <a:ext cx="16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194" y="3967"/>
              <a:ext cx="16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248" y="3967"/>
              <a:ext cx="16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178560" y="2189480"/>
            <a:ext cx="3766185" cy="824865"/>
            <a:chOff x="1929" y="3248"/>
            <a:chExt cx="5931" cy="1299"/>
          </a:xfrm>
        </p:grpSpPr>
        <p:sp>
          <p:nvSpPr>
            <p:cNvPr id="41" name="文本框 40"/>
            <p:cNvSpPr txBox="1"/>
            <p:nvPr/>
          </p:nvSpPr>
          <p:spPr>
            <a:xfrm>
              <a:off x="1929" y="3248"/>
              <a:ext cx="44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1</a:t>
              </a:r>
              <a:r>
                <a:rPr lang="zh-CN" altLang="en-US"/>
                <a:t>、</a:t>
              </a:r>
              <a:r>
                <a:rPr lang="en-US" altLang="zh-CN"/>
                <a:t>XXXXXXXXXXXX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1938" y="4126"/>
              <a:ext cx="264" cy="2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4013" y="4126"/>
              <a:ext cx="264" cy="2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783" y="4126"/>
              <a:ext cx="264" cy="2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140" y="3967"/>
              <a:ext cx="16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194" y="3967"/>
              <a:ext cx="16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248" y="3967"/>
              <a:ext cx="16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4040505" y="5309870"/>
            <a:ext cx="9518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&gt; </a:t>
            </a:r>
            <a:r>
              <a:rPr lang="zh-CN" altLang="en-US" sz="1400"/>
              <a:t>下一页</a:t>
            </a:r>
            <a:endParaRPr lang="zh-CN" altLang="en-US" sz="1400"/>
          </a:p>
        </p:txBody>
      </p:sp>
      <p:sp>
        <p:nvSpPr>
          <p:cNvPr id="49" name="矩形 48"/>
          <p:cNvSpPr/>
          <p:nvPr/>
        </p:nvSpPr>
        <p:spPr>
          <a:xfrm>
            <a:off x="7409815" y="124460"/>
            <a:ext cx="4251325" cy="6579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7402830" y="378460"/>
            <a:ext cx="4272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7387590" y="125095"/>
            <a:ext cx="4287520" cy="8191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7432675" y="5796915"/>
            <a:ext cx="4242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8472805" y="5811520"/>
            <a:ext cx="0" cy="893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0594340" y="5811520"/>
            <a:ext cx="0" cy="893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7668260" y="5990590"/>
            <a:ext cx="8191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我的积分</a:t>
            </a:r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8604250" y="5990590"/>
            <a:ext cx="8191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我的好友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9655175" y="5990590"/>
            <a:ext cx="8191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积分互赠</a:t>
            </a:r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0697845" y="5990590"/>
            <a:ext cx="8191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积分排行</a:t>
            </a: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8907780" y="439420"/>
            <a:ext cx="21729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调查问卷</a:t>
            </a:r>
            <a:endParaRPr lang="zh-CN" altLang="en-US" b="1">
              <a:solidFill>
                <a:schemeClr val="bg1"/>
              </a:solidFill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9501505" y="5810250"/>
            <a:ext cx="0" cy="982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7566660" y="421005"/>
            <a:ext cx="111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&lt;</a:t>
            </a:r>
            <a:r>
              <a:rPr lang="zh-CN" altLang="en-US">
                <a:solidFill>
                  <a:schemeClr val="bg1"/>
                </a:solidFill>
              </a:rPr>
              <a:t>返回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1164570" y="366395"/>
            <a:ext cx="715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...</a:t>
            </a:r>
            <a:endParaRPr lang="en-US" altLang="zh-CN">
              <a:solidFill>
                <a:schemeClr val="bg1"/>
              </a:solidFill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7638415" y="3041650"/>
            <a:ext cx="3766820" cy="824865"/>
            <a:chOff x="1929" y="3248"/>
            <a:chExt cx="5932" cy="1299"/>
          </a:xfrm>
        </p:grpSpPr>
        <p:sp>
          <p:nvSpPr>
            <p:cNvPr id="66" name="文本框 65"/>
            <p:cNvSpPr txBox="1"/>
            <p:nvPr/>
          </p:nvSpPr>
          <p:spPr>
            <a:xfrm>
              <a:off x="1929" y="3248"/>
              <a:ext cx="44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10</a:t>
              </a:r>
              <a:r>
                <a:rPr lang="zh-CN" altLang="en-US"/>
                <a:t>、</a:t>
              </a:r>
              <a:r>
                <a:rPr lang="en-US" altLang="zh-CN"/>
                <a:t>XXXXXXXXXXXX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1938" y="4126"/>
              <a:ext cx="264" cy="2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4013" y="4126"/>
              <a:ext cx="264" cy="2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783" y="4126"/>
              <a:ext cx="264" cy="2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140" y="3967"/>
              <a:ext cx="16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194" y="3967"/>
              <a:ext cx="16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6248" y="3967"/>
              <a:ext cx="16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688580" y="2051685"/>
            <a:ext cx="3766820" cy="824865"/>
            <a:chOff x="1929" y="3248"/>
            <a:chExt cx="5932" cy="1299"/>
          </a:xfrm>
        </p:grpSpPr>
        <p:sp>
          <p:nvSpPr>
            <p:cNvPr id="74" name="文本框 73"/>
            <p:cNvSpPr txBox="1"/>
            <p:nvPr/>
          </p:nvSpPr>
          <p:spPr>
            <a:xfrm>
              <a:off x="1929" y="3248"/>
              <a:ext cx="44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9</a:t>
              </a:r>
              <a:r>
                <a:rPr lang="zh-CN" altLang="en-US"/>
                <a:t>、</a:t>
              </a:r>
              <a:r>
                <a:rPr lang="en-US" altLang="zh-CN"/>
                <a:t>XXXXXXXXXXXX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1938" y="4126"/>
              <a:ext cx="264" cy="2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013" y="4126"/>
              <a:ext cx="264" cy="2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5783" y="4126"/>
              <a:ext cx="264" cy="2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140" y="3967"/>
              <a:ext cx="16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194" y="3967"/>
              <a:ext cx="16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6248" y="3967"/>
              <a:ext cx="16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7668260" y="1237615"/>
            <a:ext cx="3766820" cy="824865"/>
            <a:chOff x="1929" y="3248"/>
            <a:chExt cx="5932" cy="1299"/>
          </a:xfrm>
        </p:grpSpPr>
        <p:sp>
          <p:nvSpPr>
            <p:cNvPr id="82" name="文本框 81"/>
            <p:cNvSpPr txBox="1"/>
            <p:nvPr/>
          </p:nvSpPr>
          <p:spPr>
            <a:xfrm>
              <a:off x="1929" y="3248"/>
              <a:ext cx="44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8</a:t>
              </a:r>
              <a:r>
                <a:rPr lang="zh-CN" altLang="en-US"/>
                <a:t>、</a:t>
              </a:r>
              <a:r>
                <a:rPr lang="en-US" altLang="zh-CN"/>
                <a:t>XXXXXXXXXXXX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938" y="4126"/>
              <a:ext cx="264" cy="2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4013" y="4126"/>
              <a:ext cx="264" cy="2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5783" y="4126"/>
              <a:ext cx="264" cy="2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2140" y="3967"/>
              <a:ext cx="16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194" y="3967"/>
              <a:ext cx="16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6248" y="3967"/>
              <a:ext cx="16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XXXXXXX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7566660" y="5309870"/>
            <a:ext cx="9518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&lt;</a:t>
            </a:r>
            <a:r>
              <a:rPr lang="zh-CN" altLang="en-US" sz="1400"/>
              <a:t>上一页</a:t>
            </a:r>
            <a:endParaRPr lang="zh-CN" altLang="en-US" sz="1400"/>
          </a:p>
        </p:txBody>
      </p:sp>
      <p:sp>
        <p:nvSpPr>
          <p:cNvPr id="91" name="矩形 90"/>
          <p:cNvSpPr/>
          <p:nvPr/>
        </p:nvSpPr>
        <p:spPr>
          <a:xfrm>
            <a:off x="8730615" y="4035425"/>
            <a:ext cx="1617345" cy="51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提交</a:t>
            </a:r>
            <a:endParaRPr lang="zh-CN" altLang="en-US"/>
          </a:p>
        </p:txBody>
      </p:sp>
      <p:cxnSp>
        <p:nvCxnSpPr>
          <p:cNvPr id="92" name="直接箭头连接符 91"/>
          <p:cNvCxnSpPr/>
          <p:nvPr/>
        </p:nvCxnSpPr>
        <p:spPr>
          <a:xfrm>
            <a:off x="7072630" y="4450080"/>
            <a:ext cx="13100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5930265" y="4017645"/>
            <a:ext cx="131000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提交后获得相应分数，每一题</a:t>
            </a:r>
            <a:r>
              <a:rPr lang="en-US" altLang="zh-CN"/>
              <a:t>1</a:t>
            </a:r>
            <a:r>
              <a:rPr lang="zh-CN" altLang="en-US"/>
              <a:t>分。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884555" y="124460"/>
            <a:ext cx="4251325" cy="6579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877570" y="378460"/>
            <a:ext cx="4272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62330" y="125095"/>
            <a:ext cx="4287520" cy="8191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907415" y="5796915"/>
            <a:ext cx="4242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947545" y="5811520"/>
            <a:ext cx="0" cy="893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69080" y="5811520"/>
            <a:ext cx="0" cy="893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43000" y="5990590"/>
            <a:ext cx="8191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我的积分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078990" y="5990590"/>
            <a:ext cx="8191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我的好友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129915" y="5990590"/>
            <a:ext cx="8191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积分互赠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172585" y="5990590"/>
            <a:ext cx="8191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积分排行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502535" y="439420"/>
            <a:ext cx="21729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资料完善</a:t>
            </a:r>
            <a:endParaRPr lang="zh-CN" altLang="en-US" b="1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976245" y="5810250"/>
            <a:ext cx="0" cy="982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041400" y="421005"/>
            <a:ext cx="111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&lt;</a:t>
            </a:r>
            <a:r>
              <a:rPr lang="zh-CN" altLang="en-US">
                <a:solidFill>
                  <a:schemeClr val="bg1"/>
                </a:solidFill>
              </a:rPr>
              <a:t>返回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39310" y="366395"/>
            <a:ext cx="715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...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626870" y="1082040"/>
            <a:ext cx="3119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完善个人资料，可获得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10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分奖励！</a:t>
            </a:r>
            <a:endParaRPr lang="zh-CN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4735" y="2292985"/>
            <a:ext cx="358775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性别：</a:t>
            </a:r>
            <a:endParaRPr lang="zh-CN" altLang="en-US" sz="1400"/>
          </a:p>
        </p:txBody>
      </p:sp>
      <p:sp>
        <p:nvSpPr>
          <p:cNvPr id="8" name="椭圆 7"/>
          <p:cNvSpPr/>
          <p:nvPr/>
        </p:nvSpPr>
        <p:spPr>
          <a:xfrm>
            <a:off x="1669415" y="2368550"/>
            <a:ext cx="139700" cy="153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660650" y="2368550"/>
            <a:ext cx="139700" cy="153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892935" y="2229485"/>
            <a:ext cx="5854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男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976245" y="2262505"/>
            <a:ext cx="5854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女</a:t>
            </a:r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054735" y="2708275"/>
            <a:ext cx="3792220" cy="618490"/>
            <a:chOff x="1640" y="2427"/>
            <a:chExt cx="5972" cy="974"/>
          </a:xfrm>
        </p:grpSpPr>
        <p:sp>
          <p:nvSpPr>
            <p:cNvPr id="23" name="文本框 22"/>
            <p:cNvSpPr txBox="1"/>
            <p:nvPr/>
          </p:nvSpPr>
          <p:spPr>
            <a:xfrm>
              <a:off x="1640" y="2427"/>
              <a:ext cx="5650" cy="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公司：</a:t>
              </a:r>
              <a:endParaRPr lang="zh-CN" altLang="en-US" sz="14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795" y="3028"/>
              <a:ext cx="5817" cy="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052195" y="3509010"/>
            <a:ext cx="3792220" cy="618490"/>
            <a:chOff x="1640" y="2427"/>
            <a:chExt cx="5972" cy="974"/>
          </a:xfrm>
        </p:grpSpPr>
        <p:sp>
          <p:nvSpPr>
            <p:cNvPr id="38" name="文本框 37"/>
            <p:cNvSpPr txBox="1"/>
            <p:nvPr/>
          </p:nvSpPr>
          <p:spPr>
            <a:xfrm>
              <a:off x="1640" y="2427"/>
              <a:ext cx="5650" cy="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职位：</a:t>
              </a:r>
              <a:endParaRPr lang="zh-CN" altLang="en-US" sz="1400"/>
            </a:p>
          </p:txBody>
        </p:sp>
        <p:sp>
          <p:nvSpPr>
            <p:cNvPr id="39" name="矩形 38"/>
            <p:cNvSpPr/>
            <p:nvPr/>
          </p:nvSpPr>
          <p:spPr>
            <a:xfrm>
              <a:off x="1795" y="3028"/>
              <a:ext cx="5817" cy="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068705" y="4305300"/>
            <a:ext cx="3792220" cy="618490"/>
            <a:chOff x="1640" y="2427"/>
            <a:chExt cx="5972" cy="974"/>
          </a:xfrm>
        </p:grpSpPr>
        <p:sp>
          <p:nvSpPr>
            <p:cNvPr id="41" name="文本框 40"/>
            <p:cNvSpPr txBox="1"/>
            <p:nvPr/>
          </p:nvSpPr>
          <p:spPr>
            <a:xfrm>
              <a:off x="1640" y="2427"/>
              <a:ext cx="5650" cy="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微信号：</a:t>
              </a:r>
              <a:endParaRPr lang="zh-CN" altLang="en-US" sz="1400"/>
            </a:p>
          </p:txBody>
        </p:sp>
        <p:sp>
          <p:nvSpPr>
            <p:cNvPr id="42" name="矩形 41"/>
            <p:cNvSpPr/>
            <p:nvPr/>
          </p:nvSpPr>
          <p:spPr>
            <a:xfrm>
              <a:off x="1795" y="3028"/>
              <a:ext cx="5817" cy="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91" name="矩形 90"/>
          <p:cNvSpPr/>
          <p:nvPr/>
        </p:nvSpPr>
        <p:spPr>
          <a:xfrm>
            <a:off x="2157730" y="5102860"/>
            <a:ext cx="1617345" cy="51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提交</a:t>
            </a:r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 flipH="1">
            <a:off x="4991735" y="4805680"/>
            <a:ext cx="14217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520815" y="4165600"/>
            <a:ext cx="4737735" cy="1127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具体内容后期再完善，要求必须强制全部填写才可获得积分，任意一项没填则下方提示：</a:t>
            </a:r>
            <a:endParaRPr lang="zh-CN" altLang="en-US"/>
          </a:p>
          <a:p>
            <a:endParaRPr lang="zh-CN" altLang="en-US"/>
          </a:p>
          <a:p>
            <a:r>
              <a:rPr lang="zh-CN" altLang="en-US" sz="1400">
                <a:solidFill>
                  <a:srgbClr val="FF0000"/>
                </a:solidFill>
              </a:rPr>
              <a:t>必须填写微信号</a:t>
            </a:r>
            <a:endParaRPr lang="zh-CN" altLang="en-US" sz="1400">
              <a:solidFill>
                <a:srgbClr val="FF0000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H="1">
            <a:off x="4991735" y="5618480"/>
            <a:ext cx="14217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998970" y="5605145"/>
            <a:ext cx="352552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点击提交后可以直接跳转到</a:t>
            </a:r>
            <a:r>
              <a:rPr lang="en-US" altLang="zh-CN"/>
              <a:t>“</a:t>
            </a:r>
            <a:r>
              <a:rPr lang="zh-CN" altLang="en-US"/>
              <a:t>我的积分</a:t>
            </a:r>
            <a:r>
              <a:rPr lang="en-US" altLang="zh-CN"/>
              <a:t>”</a:t>
            </a:r>
            <a:r>
              <a:rPr lang="zh-CN" altLang="en-US"/>
              <a:t>页面</a:t>
            </a:r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520815" y="4012565"/>
            <a:ext cx="4881245" cy="128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449060" y="5423535"/>
            <a:ext cx="4881245" cy="128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0" name="直接箭头连接符 49"/>
          <p:cNvCxnSpPr/>
          <p:nvPr/>
        </p:nvCxnSpPr>
        <p:spPr>
          <a:xfrm flipH="1">
            <a:off x="4846955" y="1541145"/>
            <a:ext cx="14217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6268720" y="1012825"/>
            <a:ext cx="4881245" cy="128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371725" y="1415415"/>
            <a:ext cx="948055" cy="780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头像上传添加照片</a:t>
            </a:r>
            <a:endParaRPr lang="zh-CN" altLang="en-US" sz="1400"/>
          </a:p>
        </p:txBody>
      </p:sp>
      <p:sp>
        <p:nvSpPr>
          <p:cNvPr id="53" name="文本框 52"/>
          <p:cNvSpPr txBox="1"/>
          <p:nvPr/>
        </p:nvSpPr>
        <p:spPr>
          <a:xfrm>
            <a:off x="6392545" y="1101725"/>
            <a:ext cx="4737735" cy="1127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具体内容后期再完善，要求必须强制全部填写才可获得积分，任意一项没填则下方提示：</a:t>
            </a:r>
            <a:endParaRPr lang="zh-CN" altLang="en-US"/>
          </a:p>
          <a:p>
            <a:endParaRPr lang="zh-CN" altLang="en-US"/>
          </a:p>
          <a:p>
            <a:r>
              <a:rPr lang="zh-CN" altLang="en-US" sz="1400">
                <a:solidFill>
                  <a:srgbClr val="FF0000"/>
                </a:solidFill>
              </a:rPr>
              <a:t>请填写微信号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898525" y="124460"/>
            <a:ext cx="4251325" cy="6579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891540" y="378460"/>
            <a:ext cx="4272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76300" y="125095"/>
            <a:ext cx="4287520" cy="8191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921385" y="5796915"/>
            <a:ext cx="4242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961515" y="5811520"/>
            <a:ext cx="0" cy="893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83050" y="5811520"/>
            <a:ext cx="0" cy="893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56970" y="5990590"/>
            <a:ext cx="8191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我的积分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092960" y="5990590"/>
            <a:ext cx="8191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我的好友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143885" y="5990590"/>
            <a:ext cx="8191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积分互赠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186555" y="5990590"/>
            <a:ext cx="8191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积分排行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516505" y="439420"/>
            <a:ext cx="21729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我的积分</a:t>
            </a:r>
            <a:endParaRPr lang="zh-CN" altLang="en-US" b="1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990215" y="5810250"/>
            <a:ext cx="0" cy="982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055370" y="421005"/>
            <a:ext cx="111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&lt;</a:t>
            </a:r>
            <a:r>
              <a:rPr lang="zh-CN" altLang="en-US">
                <a:solidFill>
                  <a:schemeClr val="bg1"/>
                </a:solidFill>
              </a:rPr>
              <a:t>返回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53280" y="366395"/>
            <a:ext cx="715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...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146300" y="1796415"/>
            <a:ext cx="2813685" cy="921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b="1">
                <a:solidFill>
                  <a:srgbClr val="FF0000"/>
                </a:solidFill>
              </a:rPr>
              <a:t>50</a:t>
            </a:r>
            <a:r>
              <a:rPr lang="zh-CN" altLang="en-US" sz="5400" b="1">
                <a:solidFill>
                  <a:srgbClr val="FF0000"/>
                </a:solidFill>
              </a:rPr>
              <a:t>分</a:t>
            </a:r>
            <a:endParaRPr lang="zh-CN" altLang="en-US" sz="5400" b="1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54200" y="1430655"/>
            <a:ext cx="27990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恭喜您！您目前已获得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965835" y="3943985"/>
            <a:ext cx="4210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001010" y="3943985"/>
            <a:ext cx="0" cy="185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300480" y="4069080"/>
            <a:ext cx="139382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我收到的积分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386455" y="4101465"/>
            <a:ext cx="139382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我送出的积分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264285" y="4572635"/>
            <a:ext cx="13938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2:07            </a:t>
            </a:r>
            <a:r>
              <a:rPr lang="en-US" altLang="zh-CN" sz="1400">
                <a:solidFill>
                  <a:srgbClr val="FF0000"/>
                </a:solidFill>
              </a:rPr>
              <a:t> +5</a:t>
            </a:r>
            <a:r>
              <a:rPr lang="zh-CN" altLang="en-US" sz="1400">
                <a:solidFill>
                  <a:srgbClr val="FF0000"/>
                </a:solidFill>
              </a:rPr>
              <a:t>分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64285" y="4879340"/>
            <a:ext cx="13938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2:08            </a:t>
            </a:r>
            <a:r>
              <a:rPr lang="en-US" altLang="zh-CN" sz="1400">
                <a:solidFill>
                  <a:srgbClr val="FF0000"/>
                </a:solidFill>
              </a:rPr>
              <a:t> +5</a:t>
            </a:r>
            <a:r>
              <a:rPr lang="zh-CN" altLang="en-US" sz="1400">
                <a:solidFill>
                  <a:srgbClr val="FF0000"/>
                </a:solidFill>
              </a:rPr>
              <a:t>分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295650" y="4572635"/>
            <a:ext cx="13938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5:08            </a:t>
            </a:r>
            <a:r>
              <a:rPr lang="en-US" altLang="zh-CN" sz="1400">
                <a:solidFill>
                  <a:schemeClr val="tx1"/>
                </a:solidFill>
              </a:rPr>
              <a:t> -5</a:t>
            </a:r>
            <a:r>
              <a:rPr lang="zh-CN" altLang="en-US" sz="1400">
                <a:solidFill>
                  <a:schemeClr val="tx1"/>
                </a:solidFill>
              </a:rPr>
              <a:t>分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003290" y="483870"/>
            <a:ext cx="4881245" cy="128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146800" y="805180"/>
            <a:ext cx="473773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tx1"/>
                </a:solidFill>
              </a:rPr>
              <a:t>备注：凡提前购票参会的用户会直接获得</a:t>
            </a:r>
            <a:r>
              <a:rPr lang="en-US" altLang="zh-CN">
                <a:solidFill>
                  <a:schemeClr val="tx1"/>
                </a:solidFill>
              </a:rPr>
              <a:t>10</a:t>
            </a:r>
            <a:r>
              <a:rPr lang="zh-CN" altLang="en-US">
                <a:solidFill>
                  <a:schemeClr val="tx1"/>
                </a:solidFill>
              </a:rPr>
              <a:t>分基础分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244600" y="2842895"/>
            <a:ext cx="975995" cy="33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基础分</a:t>
            </a:r>
            <a:r>
              <a:rPr lang="en-US" altLang="zh-CN" sz="1200"/>
              <a:t>10</a:t>
            </a:r>
            <a:r>
              <a:rPr lang="zh-CN" altLang="en-US" sz="1200"/>
              <a:t>分</a:t>
            </a:r>
            <a:endParaRPr lang="zh-CN" altLang="en-US" sz="1200"/>
          </a:p>
        </p:txBody>
      </p:sp>
      <p:sp>
        <p:nvSpPr>
          <p:cNvPr id="39" name="矩形 38"/>
          <p:cNvSpPr/>
          <p:nvPr/>
        </p:nvSpPr>
        <p:spPr>
          <a:xfrm>
            <a:off x="2319655" y="2842895"/>
            <a:ext cx="1219200" cy="33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完善资料</a:t>
            </a:r>
            <a:r>
              <a:rPr lang="en-US" altLang="zh-CN" sz="1200"/>
              <a:t>10</a:t>
            </a:r>
            <a:r>
              <a:rPr lang="zh-CN" altLang="en-US" sz="1200"/>
              <a:t>分</a:t>
            </a:r>
            <a:endParaRPr lang="zh-CN" altLang="en-US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898525" y="124460"/>
            <a:ext cx="4251325" cy="6579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891540" y="378460"/>
            <a:ext cx="4272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76300" y="125095"/>
            <a:ext cx="4287520" cy="8191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921385" y="5796915"/>
            <a:ext cx="4242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961515" y="5811520"/>
            <a:ext cx="0" cy="893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83050" y="5811520"/>
            <a:ext cx="0" cy="893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56970" y="5990590"/>
            <a:ext cx="8191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我的积分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092960" y="5990590"/>
            <a:ext cx="8191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我的好友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143885" y="5990590"/>
            <a:ext cx="8191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积分互赠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186555" y="5990590"/>
            <a:ext cx="8191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积分排行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516505" y="439420"/>
            <a:ext cx="21729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我的好友</a:t>
            </a:r>
            <a:endParaRPr lang="zh-CN" altLang="en-US" b="1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990215" y="5810250"/>
            <a:ext cx="0" cy="982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055370" y="421005"/>
            <a:ext cx="111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&lt;</a:t>
            </a:r>
            <a:r>
              <a:rPr lang="zh-CN" altLang="en-US">
                <a:solidFill>
                  <a:schemeClr val="bg1"/>
                </a:solidFill>
              </a:rPr>
              <a:t>返回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53280" y="366395"/>
            <a:ext cx="715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...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5395" y="1644015"/>
            <a:ext cx="2494915" cy="50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07155" y="1671955"/>
            <a:ext cx="962025" cy="473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添加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5149850" y="1894840"/>
            <a:ext cx="2369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357745" y="1255395"/>
            <a:ext cx="4184650" cy="128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602855" y="1529080"/>
            <a:ext cx="3524885" cy="733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400">
              <a:solidFill>
                <a:schemeClr val="tx1"/>
              </a:solidFill>
            </a:endParaRPr>
          </a:p>
          <a:p>
            <a:r>
              <a:rPr lang="zh-CN" sz="1400">
                <a:solidFill>
                  <a:schemeClr val="tx1"/>
                </a:solidFill>
              </a:rPr>
              <a:t>输入对方姓名添加成为好友，但不可看到对方资料，头像下方显示对方目前积分</a:t>
            </a:r>
            <a:endParaRPr lang="zh-CN" sz="1400">
              <a:solidFill>
                <a:schemeClr val="tx1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7160" y="2677795"/>
            <a:ext cx="568960" cy="5556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2670810"/>
            <a:ext cx="619125" cy="56261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440180" y="3260725"/>
            <a:ext cx="6407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20</a:t>
            </a:r>
            <a:r>
              <a:rPr lang="zh-CN" altLang="en-US" sz="1400">
                <a:solidFill>
                  <a:srgbClr val="FF0000"/>
                </a:solidFill>
              </a:rPr>
              <a:t>分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181860" y="3275965"/>
            <a:ext cx="6407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60</a:t>
            </a:r>
            <a:r>
              <a:rPr lang="zh-CN" altLang="en-US" sz="1400">
                <a:solidFill>
                  <a:srgbClr val="FF0000"/>
                </a:solidFill>
              </a:rPr>
              <a:t>分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901700" y="139700"/>
            <a:ext cx="4251325" cy="6579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891540" y="378460"/>
            <a:ext cx="4272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76300" y="125095"/>
            <a:ext cx="4287520" cy="8191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921385" y="5796915"/>
            <a:ext cx="4242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961515" y="5811520"/>
            <a:ext cx="0" cy="893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83050" y="5811520"/>
            <a:ext cx="0" cy="893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56970" y="5990590"/>
            <a:ext cx="8191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我的积分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092960" y="5990590"/>
            <a:ext cx="8191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我的好友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143885" y="5990590"/>
            <a:ext cx="8191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积分互赠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186555" y="5990590"/>
            <a:ext cx="8191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积分排行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516505" y="439420"/>
            <a:ext cx="21729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积分互赠</a:t>
            </a:r>
            <a:endParaRPr lang="zh-CN" altLang="en-US" b="1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990215" y="5810250"/>
            <a:ext cx="0" cy="982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055370" y="421005"/>
            <a:ext cx="111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&lt;</a:t>
            </a:r>
            <a:r>
              <a:rPr lang="zh-CN" altLang="en-US">
                <a:solidFill>
                  <a:schemeClr val="bg1"/>
                </a:solidFill>
              </a:rPr>
              <a:t>返回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53280" y="366395"/>
            <a:ext cx="715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...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26210" y="4723765"/>
            <a:ext cx="2324100" cy="50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79215" y="4752340"/>
            <a:ext cx="962025" cy="473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确定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4988560" y="4989195"/>
            <a:ext cx="2369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357745" y="4516755"/>
            <a:ext cx="4184650" cy="128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687310" y="4723765"/>
            <a:ext cx="35248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/>
                </a:solidFill>
              </a:rPr>
              <a:t>填写姓名赠与积分，设置每次只能送给一个人5分，一个人最多接受或赠送10次。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98955" y="4805045"/>
            <a:ext cx="1951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10</a:t>
            </a:r>
            <a:r>
              <a:rPr lang="zh-CN" altLang="en-US">
                <a:solidFill>
                  <a:srgbClr val="FF0000"/>
                </a:solidFill>
              </a:rPr>
              <a:t>分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26845" y="3032125"/>
            <a:ext cx="352488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/>
                </a:solidFill>
              </a:rPr>
              <a:t>将积分赠送给好友，助他获得大礼！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88160" y="3538220"/>
            <a:ext cx="2174875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填写姓名</a:t>
            </a:r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4488180" y="2565400"/>
            <a:ext cx="2369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773545" y="1925320"/>
            <a:ext cx="4184650" cy="128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991985" y="2413000"/>
            <a:ext cx="352488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/>
                </a:solidFill>
              </a:rPr>
              <a:t>配图</a:t>
            </a:r>
            <a:endParaRPr lang="zh-CN" sz="1400">
              <a:solidFill>
                <a:schemeClr val="tx1"/>
              </a:solidFill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0" y="1117600"/>
            <a:ext cx="311404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901700" y="139700"/>
            <a:ext cx="4251325" cy="6579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891540" y="378460"/>
            <a:ext cx="4272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76300" y="125095"/>
            <a:ext cx="4287520" cy="8191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921385" y="5796915"/>
            <a:ext cx="4242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961515" y="5811520"/>
            <a:ext cx="0" cy="893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83050" y="5811520"/>
            <a:ext cx="0" cy="893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56970" y="5990590"/>
            <a:ext cx="8191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我的积分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092960" y="5990590"/>
            <a:ext cx="8191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我的好友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143885" y="5990590"/>
            <a:ext cx="8191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积分互赠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186555" y="5990590"/>
            <a:ext cx="8191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积分排行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516505" y="439420"/>
            <a:ext cx="21729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积分排行</a:t>
            </a:r>
            <a:endParaRPr lang="zh-CN" altLang="en-US" b="1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990215" y="5810250"/>
            <a:ext cx="0" cy="982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055370" y="421005"/>
            <a:ext cx="111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&lt;</a:t>
            </a:r>
            <a:r>
              <a:rPr lang="zh-CN" altLang="en-US">
                <a:solidFill>
                  <a:schemeClr val="bg1"/>
                </a:solidFill>
              </a:rPr>
              <a:t>返回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53280" y="366395"/>
            <a:ext cx="715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...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395" y="1825625"/>
            <a:ext cx="3877310" cy="195135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970" y="1151255"/>
            <a:ext cx="619125" cy="56261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035" y="1701165"/>
            <a:ext cx="568960" cy="55562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747010" y="1825625"/>
            <a:ext cx="6407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80</a:t>
            </a:r>
            <a:r>
              <a:rPr lang="zh-CN" altLang="en-US" sz="1400">
                <a:solidFill>
                  <a:srgbClr val="FF0000"/>
                </a:solidFill>
              </a:rPr>
              <a:t>分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77035" y="2256790"/>
            <a:ext cx="6407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79</a:t>
            </a:r>
            <a:r>
              <a:rPr lang="zh-CN" altLang="en-US" sz="1400">
                <a:solidFill>
                  <a:srgbClr val="FF0000"/>
                </a:solidFill>
              </a:rPr>
              <a:t>分</a:t>
            </a:r>
            <a:endParaRPr lang="zh-CN" altLang="en-US" sz="1400">
              <a:solidFill>
                <a:srgbClr val="FF0000"/>
              </a:solidFill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625" y="1825625"/>
            <a:ext cx="704215" cy="58674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3869055" y="2412365"/>
            <a:ext cx="6407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75</a:t>
            </a:r>
            <a:r>
              <a:rPr lang="zh-CN" altLang="en-US" sz="1400">
                <a:solidFill>
                  <a:srgbClr val="FF0000"/>
                </a:solidFill>
              </a:rPr>
              <a:t>分</a:t>
            </a:r>
            <a:endParaRPr lang="zh-CN" altLang="en-US" sz="1400">
              <a:solidFill>
                <a:srgbClr val="FF0000"/>
              </a:solidFill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8440" y="4319270"/>
            <a:ext cx="946150" cy="93472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2722245" y="4348480"/>
            <a:ext cx="217424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刘晶晶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您目前排名在</a:t>
            </a:r>
            <a:r>
              <a:rPr lang="en-US" altLang="zh-CN" sz="1400"/>
              <a:t>200</a:t>
            </a:r>
            <a:r>
              <a:rPr lang="zh-CN" altLang="en-US" sz="1400"/>
              <a:t>开外</a:t>
            </a:r>
            <a:r>
              <a:rPr lang="en-US" altLang="zh-CN" sz="1400"/>
              <a:t>……</a:t>
            </a:r>
            <a:endParaRPr lang="en-US" altLang="zh-CN" sz="1400"/>
          </a:p>
          <a:p>
            <a:r>
              <a:rPr lang="zh-CN" altLang="en-US" sz="1400"/>
              <a:t>加油吧！</a:t>
            </a:r>
            <a:endParaRPr lang="zh-CN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1446</Words>
  <Application>WPS 演示</Application>
  <PresentationFormat>宽屏</PresentationFormat>
  <Paragraphs>383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87</cp:revision>
  <dcterms:created xsi:type="dcterms:W3CDTF">2016-06-17T11:55:00Z</dcterms:created>
  <dcterms:modified xsi:type="dcterms:W3CDTF">2016-06-17T14:29:55Z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