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DB30D2-AFCB-4655-A689-5A14AEBAD830}" type="datetimeFigureOut">
              <a:rPr lang="en-US" smtClean="0"/>
              <a:t>21-Dec-12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A3001A-C032-475B-8A1E-D4358AF48AEB}" type="slidenum">
              <a:rPr lang="en-US" smtClean="0"/>
              <a:t>‹#›</a:t>
            </a:fld>
            <a:endParaRPr lang="en-US"/>
          </a:p>
        </p:txBody>
      </p:sp>
    </p:spTree>
    <p:extLst>
      <p:ext uri="{BB962C8B-B14F-4D97-AF65-F5344CB8AC3E}">
        <p14:creationId xmlns:p14="http://schemas.microsoft.com/office/powerpoint/2010/main" val="1698550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A3001A-C032-475B-8A1E-D4358AF48AEB}" type="slidenum">
              <a:rPr lang="en-US" smtClean="0"/>
              <a:t>2</a:t>
            </a:fld>
            <a:endParaRPr lang="en-US"/>
          </a:p>
        </p:txBody>
      </p:sp>
    </p:spTree>
    <p:extLst>
      <p:ext uri="{BB962C8B-B14F-4D97-AF65-F5344CB8AC3E}">
        <p14:creationId xmlns:p14="http://schemas.microsoft.com/office/powerpoint/2010/main" val="1336383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21-Dec-12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21-Dec-12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21-Dec-12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21-Dec-12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6705600" cy="1066799"/>
          </a:xfrm>
        </p:spPr>
        <p:txBody>
          <a:bodyPr/>
          <a:lstStyle/>
          <a:p>
            <a:r>
              <a:rPr lang="en-US" dirty="0" smtClean="0"/>
              <a:t>Image Steganography</a:t>
            </a:r>
            <a:endParaRPr lang="en-US" dirty="0"/>
          </a:p>
        </p:txBody>
      </p:sp>
      <p:sp>
        <p:nvSpPr>
          <p:cNvPr id="4" name="TextBox 3"/>
          <p:cNvSpPr txBox="1"/>
          <p:nvPr/>
        </p:nvSpPr>
        <p:spPr>
          <a:xfrm>
            <a:off x="2362200" y="1122218"/>
            <a:ext cx="4800600" cy="2400657"/>
          </a:xfrm>
          <a:prstGeom prst="rect">
            <a:avLst/>
          </a:prstGeom>
          <a:noFill/>
        </p:spPr>
        <p:txBody>
          <a:bodyPr wrap="square" rtlCol="0">
            <a:spAutoFit/>
          </a:bodyPr>
          <a:lstStyle/>
          <a:p>
            <a:pPr algn="ctr"/>
            <a:endParaRPr lang="en-US" dirty="0" smtClean="0"/>
          </a:p>
          <a:p>
            <a:pPr algn="ctr"/>
            <a:endParaRPr lang="en-US" dirty="0"/>
          </a:p>
          <a:p>
            <a:pPr algn="ctr"/>
            <a:r>
              <a:rPr lang="en-US" dirty="0" smtClean="0"/>
              <a:t>By</a:t>
            </a:r>
            <a:endParaRPr lang="en-US" dirty="0"/>
          </a:p>
          <a:p>
            <a:pPr algn="ctr"/>
            <a:endParaRPr lang="en-US" dirty="0" smtClean="0"/>
          </a:p>
          <a:p>
            <a:pPr algn="ctr"/>
            <a:r>
              <a:rPr lang="en-US" sz="2000" b="1" dirty="0" smtClean="0"/>
              <a:t>Praveen Kumar D </a:t>
            </a:r>
            <a:r>
              <a:rPr lang="en-US" dirty="0" smtClean="0"/>
              <a:t>and </a:t>
            </a:r>
            <a:r>
              <a:rPr lang="en-US" sz="2000" b="1" dirty="0" smtClean="0"/>
              <a:t>Sham Prasad  P.S</a:t>
            </a:r>
            <a:r>
              <a:rPr lang="en-US" sz="2000" b="1" dirty="0" smtClean="0"/>
              <a:t>.</a:t>
            </a:r>
          </a:p>
          <a:p>
            <a:pPr algn="ctr"/>
            <a:r>
              <a:rPr lang="en-US" sz="2000" dirty="0" smtClean="0"/>
              <a:t>Under the guidance of </a:t>
            </a:r>
          </a:p>
          <a:p>
            <a:pPr algn="ctr"/>
            <a:r>
              <a:rPr lang="en-US" sz="2000" b="1" dirty="0" smtClean="0"/>
              <a:t>Mrs. </a:t>
            </a:r>
            <a:r>
              <a:rPr lang="en-US" sz="2000" b="1" dirty="0" err="1" smtClean="0"/>
              <a:t>Usha</a:t>
            </a:r>
            <a:r>
              <a:rPr lang="en-US" sz="2000" b="1" dirty="0" smtClean="0"/>
              <a:t> BA</a:t>
            </a:r>
            <a:endParaRPr lang="en-US" sz="2000" b="1" dirty="0" smtClean="0"/>
          </a:p>
          <a:p>
            <a:endParaRPr lang="en-US" dirty="0"/>
          </a:p>
        </p:txBody>
      </p:sp>
      <p:sp>
        <p:nvSpPr>
          <p:cNvPr id="5" name="TextBox 4"/>
          <p:cNvSpPr txBox="1"/>
          <p:nvPr/>
        </p:nvSpPr>
        <p:spPr>
          <a:xfrm>
            <a:off x="2133600" y="3184321"/>
            <a:ext cx="5029200" cy="3416320"/>
          </a:xfrm>
          <a:prstGeom prst="rect">
            <a:avLst/>
          </a:prstGeom>
          <a:noFill/>
        </p:spPr>
        <p:txBody>
          <a:bodyPr wrap="square" rtlCol="0">
            <a:spAutoFit/>
          </a:bodyPr>
          <a:lstStyle/>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R.V. College of Engineering, </a:t>
            </a:r>
          </a:p>
          <a:p>
            <a:pPr algn="ctr"/>
            <a:r>
              <a:rPr lang="en-US" dirty="0" smtClean="0"/>
              <a:t>Department of Computer Science,</a:t>
            </a:r>
          </a:p>
          <a:p>
            <a:pPr algn="ctr"/>
            <a:r>
              <a:rPr lang="en-US" dirty="0" smtClean="0"/>
              <a:t>Bangalore - 560059</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8100" y="3425753"/>
            <a:ext cx="1600200" cy="1542137"/>
          </a:xfrm>
          <a:prstGeom prst="rect">
            <a:avLst/>
          </a:prstGeom>
        </p:spPr>
      </p:pic>
    </p:spTree>
    <p:extLst>
      <p:ext uri="{BB962C8B-B14F-4D97-AF65-F5344CB8AC3E}">
        <p14:creationId xmlns:p14="http://schemas.microsoft.com/office/powerpoint/2010/main" val="3239310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8600"/>
            <a:ext cx="8991600" cy="3447098"/>
          </a:xfrm>
          <a:prstGeom prst="rect">
            <a:avLst/>
          </a:prstGeom>
          <a:noFill/>
        </p:spPr>
        <p:txBody>
          <a:bodyPr wrap="square" rtlCol="0">
            <a:spAutoFit/>
          </a:bodyPr>
          <a:lstStyle/>
          <a:p>
            <a:r>
              <a:rPr lang="en-US" sz="2000" b="1" dirty="0"/>
              <a:t>Experimental </a:t>
            </a:r>
            <a:r>
              <a:rPr lang="en-US" sz="2000" b="1" dirty="0" smtClean="0"/>
              <a:t>Results:</a:t>
            </a:r>
          </a:p>
          <a:p>
            <a:endParaRPr lang="en-US" dirty="0" smtClean="0"/>
          </a:p>
          <a:p>
            <a:pPr marL="285750" indent="-285750" algn="just">
              <a:buFont typeface="Arial" pitchFamily="34" charset="0"/>
              <a:buChar char="•"/>
            </a:pPr>
            <a:r>
              <a:rPr lang="en-US" dirty="0"/>
              <a:t>The number of bits embedded per pixel is 6 bits which achieved by using R, G and </a:t>
            </a:r>
            <a:r>
              <a:rPr lang="en-US" dirty="0" smtClean="0"/>
              <a:t>B components </a:t>
            </a:r>
            <a:r>
              <a:rPr lang="en-US" dirty="0"/>
              <a:t>of each cover image pixel. The distortion in cover image depends upon </a:t>
            </a:r>
            <a:r>
              <a:rPr lang="en-US" dirty="0" smtClean="0"/>
              <a:t>the change </a:t>
            </a:r>
            <a:r>
              <a:rPr lang="en-US" dirty="0"/>
              <a:t>in value of pixels and number of pixels of cover image used for embedding </a:t>
            </a:r>
            <a:r>
              <a:rPr lang="en-US" dirty="0" smtClean="0"/>
              <a:t>which are </a:t>
            </a:r>
            <a:r>
              <a:rPr lang="en-US" dirty="0"/>
              <a:t>in turn depending upon the number of components of the pixel used and amount </a:t>
            </a:r>
            <a:r>
              <a:rPr lang="en-US" dirty="0" smtClean="0"/>
              <a:t>of input </a:t>
            </a:r>
            <a:r>
              <a:rPr lang="en-US" dirty="0"/>
              <a:t>data</a:t>
            </a:r>
            <a:r>
              <a:rPr lang="en-US" dirty="0" smtClean="0"/>
              <a:t>.</a:t>
            </a:r>
          </a:p>
          <a:p>
            <a:pPr marL="285750" indent="-285750" algn="just">
              <a:buFont typeface="Arial" pitchFamily="34" charset="0"/>
              <a:buChar char="•"/>
            </a:pPr>
            <a:r>
              <a:rPr lang="en-US" dirty="0"/>
              <a:t>PSNR is used to evaluate the quality of an image </a:t>
            </a:r>
            <a:r>
              <a:rPr lang="en-US" dirty="0" smtClean="0"/>
              <a:t>.</a:t>
            </a:r>
          </a:p>
          <a:p>
            <a:pPr marL="285750" indent="-285750" algn="just">
              <a:buFont typeface="Arial" pitchFamily="34" charset="0"/>
              <a:buChar char="•"/>
            </a:pPr>
            <a:r>
              <a:rPr lang="en-US" dirty="0" smtClean="0"/>
              <a:t>Normally, human’s </a:t>
            </a:r>
            <a:r>
              <a:rPr lang="en-US" dirty="0"/>
              <a:t>eyes find it hard to distinguish between the distortions on a stego image </a:t>
            </a:r>
            <a:r>
              <a:rPr lang="en-US" dirty="0" smtClean="0"/>
              <a:t>compared to </a:t>
            </a:r>
            <a:r>
              <a:rPr lang="en-US" dirty="0"/>
              <a:t>original image when its PSNR value is greater than 30 </a:t>
            </a:r>
            <a:r>
              <a:rPr lang="en-US" dirty="0" err="1"/>
              <a:t>dB</a:t>
            </a:r>
            <a:r>
              <a:rPr lang="en-US" dirty="0" err="1" smtClean="0"/>
              <a:t>.</a:t>
            </a:r>
            <a:endParaRPr lang="en-US" dirty="0" smtClean="0"/>
          </a:p>
          <a:p>
            <a:pPr marL="285750" indent="-285750">
              <a:buFont typeface="Arial" pitchFamily="34" charset="0"/>
              <a:buChar char="•"/>
            </a:pPr>
            <a:r>
              <a:rPr lang="en-US" dirty="0"/>
              <a:t>I</a:t>
            </a:r>
            <a:r>
              <a:rPr lang="en-US" dirty="0" smtClean="0"/>
              <a:t>f </a:t>
            </a:r>
            <a:r>
              <a:rPr lang="en-US" dirty="0"/>
              <a:t>almost </a:t>
            </a:r>
            <a:r>
              <a:rPr lang="en-US" dirty="0" smtClean="0"/>
              <a:t>all the </a:t>
            </a:r>
            <a:r>
              <a:rPr lang="en-US" dirty="0"/>
              <a:t>pixels of original cover </a:t>
            </a:r>
            <a:r>
              <a:rPr lang="en-US" dirty="0" smtClean="0"/>
              <a:t>image </a:t>
            </a:r>
            <a:r>
              <a:rPr lang="en-US" dirty="0"/>
              <a:t>(93.47%) are used for embedding then value of PNSR </a:t>
            </a:r>
            <a:r>
              <a:rPr lang="en-US" dirty="0" smtClean="0"/>
              <a:t>is equal </a:t>
            </a:r>
            <a:r>
              <a:rPr lang="en-US" dirty="0"/>
              <a:t>to 133.894 dB, which is higher than threshold value (30dB) required.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739" y="3886200"/>
            <a:ext cx="4926121"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85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33400"/>
            <a:ext cx="8991600" cy="5139869"/>
          </a:xfrm>
          <a:prstGeom prst="rect">
            <a:avLst/>
          </a:prstGeom>
          <a:noFill/>
        </p:spPr>
        <p:txBody>
          <a:bodyPr wrap="square" rtlCol="0">
            <a:spAutoFit/>
          </a:bodyPr>
          <a:lstStyle/>
          <a:p>
            <a:r>
              <a:rPr lang="en-US" sz="2000" b="1" dirty="0" smtClean="0"/>
              <a:t>Conclusion:</a:t>
            </a:r>
          </a:p>
          <a:p>
            <a:endParaRPr lang="en-US" sz="2000" b="1" dirty="0"/>
          </a:p>
          <a:p>
            <a:pPr marL="342900" indent="-342900">
              <a:buFont typeface="Arial" pitchFamily="34" charset="0"/>
              <a:buChar char="•"/>
            </a:pPr>
            <a:r>
              <a:rPr lang="en-US" sz="2000" dirty="0"/>
              <a:t>An overview of the design and development of a Steganography system </a:t>
            </a:r>
            <a:r>
              <a:rPr lang="en-US" sz="2000" dirty="0" smtClean="0"/>
              <a:t>is presented </a:t>
            </a:r>
            <a:r>
              <a:rPr lang="en-US" sz="2000" dirty="0"/>
              <a:t>in this report. </a:t>
            </a:r>
            <a:r>
              <a:rPr lang="en-US" sz="2000" dirty="0" smtClean="0"/>
              <a:t>Data </a:t>
            </a:r>
            <a:r>
              <a:rPr lang="en-US" sz="2000" dirty="0"/>
              <a:t>hiding techniques embed the important data </a:t>
            </a:r>
            <a:r>
              <a:rPr lang="en-US" sz="2000" dirty="0" smtClean="0"/>
              <a:t>into multimedia data </a:t>
            </a:r>
            <a:r>
              <a:rPr lang="en-US" sz="2000" dirty="0"/>
              <a:t>such as images, videos or sounds. </a:t>
            </a:r>
            <a:endParaRPr lang="en-US" sz="2000" dirty="0" smtClean="0"/>
          </a:p>
          <a:p>
            <a:pPr marL="342900" indent="-342900">
              <a:buFont typeface="Arial" pitchFamily="34" charset="0"/>
              <a:buChar char="•"/>
            </a:pPr>
            <a:r>
              <a:rPr lang="en-US" sz="2000" dirty="0" smtClean="0"/>
              <a:t>Digital </a:t>
            </a:r>
            <a:r>
              <a:rPr lang="en-US" sz="2000" dirty="0"/>
              <a:t>images are considered </a:t>
            </a:r>
            <a:r>
              <a:rPr lang="en-US" sz="2000" dirty="0" smtClean="0"/>
              <a:t>good cover carriers </a:t>
            </a:r>
            <a:r>
              <a:rPr lang="en-US" sz="2000" dirty="0"/>
              <a:t>because of their insensitivity to human visual system. It embeds </a:t>
            </a:r>
            <a:r>
              <a:rPr lang="en-US" sz="2000" dirty="0" smtClean="0"/>
              <a:t>the secret </a:t>
            </a:r>
            <a:r>
              <a:rPr lang="en-US" sz="2000" dirty="0"/>
              <a:t>message in the cover image to hide the existence of the message. </a:t>
            </a:r>
            <a:endParaRPr lang="en-US" sz="2000" dirty="0" smtClean="0"/>
          </a:p>
          <a:p>
            <a:pPr marL="342900" indent="-342900">
              <a:buFont typeface="Arial" pitchFamily="34" charset="0"/>
              <a:buChar char="•"/>
            </a:pPr>
            <a:r>
              <a:rPr lang="en-US" sz="2000" dirty="0" smtClean="0"/>
              <a:t>Image Steganography </a:t>
            </a:r>
            <a:r>
              <a:rPr lang="en-US" sz="2000" dirty="0"/>
              <a:t>is often used in secret communication</a:t>
            </a:r>
            <a:r>
              <a:rPr lang="en-US" sz="2000" dirty="0" smtClean="0"/>
              <a:t>.</a:t>
            </a:r>
            <a:endParaRPr lang="en-US" sz="2000" b="1" dirty="0"/>
          </a:p>
          <a:p>
            <a:endParaRPr lang="en-US" sz="2000" b="1" dirty="0" smtClean="0"/>
          </a:p>
          <a:p>
            <a:r>
              <a:rPr lang="en-US" sz="2000" b="1" dirty="0" smtClean="0"/>
              <a:t>Future Enhancements:</a:t>
            </a:r>
          </a:p>
          <a:p>
            <a:endParaRPr lang="en-US" dirty="0" smtClean="0"/>
          </a:p>
          <a:p>
            <a:pPr marL="285750" indent="-285750" algn="just">
              <a:buFont typeface="Arial" pitchFamily="34" charset="0"/>
              <a:buChar char="•"/>
            </a:pPr>
            <a:r>
              <a:rPr lang="en-US" dirty="0"/>
              <a:t>Every project has certain limitations due to various reasons</a:t>
            </a:r>
            <a:r>
              <a:rPr lang="en-US" dirty="0" smtClean="0"/>
              <a:t>.</a:t>
            </a:r>
          </a:p>
          <a:p>
            <a:pPr marL="285750" indent="-285750" algn="just">
              <a:buFont typeface="Arial" pitchFamily="34" charset="0"/>
              <a:buChar char="•"/>
            </a:pPr>
            <a:r>
              <a:rPr lang="en-US" dirty="0"/>
              <a:t>Separate and more efficient compression techniques can be used </a:t>
            </a:r>
            <a:r>
              <a:rPr lang="en-US" dirty="0" smtClean="0"/>
              <a:t>for compressing </a:t>
            </a:r>
            <a:r>
              <a:rPr lang="en-US" dirty="0"/>
              <a:t>files which will result in fewer amounts of data to be embedded</a:t>
            </a:r>
            <a:r>
              <a:rPr lang="en-US" dirty="0" smtClean="0"/>
              <a:t>.</a:t>
            </a:r>
          </a:p>
          <a:p>
            <a:pPr marL="285750" indent="-285750" algn="just">
              <a:buFont typeface="Arial" pitchFamily="34" charset="0"/>
              <a:buChar char="•"/>
            </a:pPr>
            <a:r>
              <a:rPr lang="en-US" dirty="0" smtClean="0"/>
              <a:t>While </a:t>
            </a:r>
            <a:r>
              <a:rPr lang="en-US" dirty="0"/>
              <a:t>embedding data to cover image, lossless images are used. Use of </a:t>
            </a:r>
            <a:r>
              <a:rPr lang="en-US" dirty="0" err="1" smtClean="0"/>
              <a:t>lossy</a:t>
            </a:r>
            <a:r>
              <a:rPr lang="en-US" dirty="0" smtClean="0"/>
              <a:t> images will minimize </a:t>
            </a:r>
            <a:r>
              <a:rPr lang="en-US" dirty="0"/>
              <a:t>the amount of data to be sent across the network.</a:t>
            </a:r>
          </a:p>
        </p:txBody>
      </p:sp>
    </p:spTree>
    <p:extLst>
      <p:ext uri="{BB962C8B-B14F-4D97-AF65-F5344CB8AC3E}">
        <p14:creationId xmlns:p14="http://schemas.microsoft.com/office/powerpoint/2010/main" val="27617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57200"/>
            <a:ext cx="8153400" cy="6217087"/>
          </a:xfrm>
          <a:prstGeom prst="rect">
            <a:avLst/>
          </a:prstGeom>
          <a:noFill/>
        </p:spPr>
        <p:txBody>
          <a:bodyPr wrap="square" rtlCol="0">
            <a:spAutoFit/>
          </a:bodyPr>
          <a:lstStyle/>
          <a:p>
            <a:pPr marL="285750" indent="-285750" algn="just">
              <a:buFont typeface="Arial" pitchFamily="34" charset="0"/>
              <a:buChar char="•"/>
            </a:pPr>
            <a:r>
              <a:rPr lang="en-US" sz="2000" b="1" dirty="0"/>
              <a:t>Image steganography</a:t>
            </a:r>
            <a:r>
              <a:rPr lang="en-US" sz="2000" dirty="0"/>
              <a:t> is a technique of concealing confidential data that </a:t>
            </a:r>
            <a:r>
              <a:rPr lang="en-US" sz="2000" dirty="0" smtClean="0"/>
              <a:t>needs to </a:t>
            </a:r>
            <a:r>
              <a:rPr lang="en-US" sz="2000" dirty="0"/>
              <a:t>be transmitted in digital cover images such that presence of data is hidden from </a:t>
            </a:r>
            <a:r>
              <a:rPr lang="en-US" sz="2000" dirty="0" smtClean="0"/>
              <a:t>third party </a:t>
            </a:r>
            <a:r>
              <a:rPr lang="en-US" sz="2000" dirty="0"/>
              <a:t>other than sender and receiver</a:t>
            </a:r>
            <a:r>
              <a:rPr lang="en-US" sz="2000" dirty="0" smtClean="0"/>
              <a:t>.</a:t>
            </a:r>
          </a:p>
          <a:p>
            <a:pPr marL="285750" indent="-285750" algn="just">
              <a:buFont typeface="Arial" pitchFamily="34" charset="0"/>
              <a:buChar char="•"/>
            </a:pPr>
            <a:r>
              <a:rPr lang="en-US" sz="2000" dirty="0"/>
              <a:t>The purpose of Image steganography is to </a:t>
            </a:r>
            <a:r>
              <a:rPr lang="en-US" sz="2000" dirty="0" smtClean="0"/>
              <a:t>enhance the </a:t>
            </a:r>
            <a:r>
              <a:rPr lang="en-US" sz="2000" dirty="0"/>
              <a:t>communication security by </a:t>
            </a:r>
            <a:r>
              <a:rPr lang="en-US" sz="2000" dirty="0" smtClean="0"/>
              <a:t>embedding </a:t>
            </a:r>
            <a:r>
              <a:rPr lang="en-US" sz="2000" dirty="0"/>
              <a:t>different data files into digital cover </a:t>
            </a:r>
            <a:r>
              <a:rPr lang="en-US" sz="2000" dirty="0" smtClean="0"/>
              <a:t>images and </a:t>
            </a:r>
            <a:r>
              <a:rPr lang="en-US" sz="2000" dirty="0"/>
              <a:t>to prevent an adversary from extracting the data. </a:t>
            </a:r>
            <a:endParaRPr lang="en-US" sz="2000" dirty="0" smtClean="0"/>
          </a:p>
          <a:p>
            <a:pPr marL="285750" indent="-285750" algn="just">
              <a:buFont typeface="Arial" pitchFamily="34" charset="0"/>
              <a:buChar char="•"/>
            </a:pPr>
            <a:r>
              <a:rPr lang="en-US" sz="2000" dirty="0" smtClean="0"/>
              <a:t>Data </a:t>
            </a:r>
            <a:r>
              <a:rPr lang="en-US" sz="2000" dirty="0"/>
              <a:t>encryption can also </a:t>
            </a:r>
            <a:r>
              <a:rPr lang="en-US" sz="2000" dirty="0" smtClean="0"/>
              <a:t>provide secure </a:t>
            </a:r>
            <a:r>
              <a:rPr lang="en-US" sz="2000" dirty="0"/>
              <a:t>communication but it reveals that the data is encrypted and may contain </a:t>
            </a:r>
            <a:r>
              <a:rPr lang="en-US" sz="2000" dirty="0" smtClean="0"/>
              <a:t>some valuable </a:t>
            </a:r>
            <a:r>
              <a:rPr lang="en-US" sz="2000" dirty="0"/>
              <a:t>information</a:t>
            </a:r>
            <a:r>
              <a:rPr lang="en-US" sz="2000" dirty="0" smtClean="0"/>
              <a:t>.</a:t>
            </a:r>
          </a:p>
          <a:p>
            <a:pPr marL="285750" indent="-285750" algn="just">
              <a:buFont typeface="Arial" pitchFamily="34" charset="0"/>
              <a:buChar char="•"/>
            </a:pPr>
            <a:r>
              <a:rPr lang="en-US" sz="2000" dirty="0" smtClean="0"/>
              <a:t>Some  common steganography techniques:</a:t>
            </a:r>
          </a:p>
          <a:p>
            <a:pPr marL="800100" lvl="1" indent="-342900" algn="just">
              <a:buFont typeface="+mj-lt"/>
              <a:buAutoNum type="arabicPeriod"/>
            </a:pPr>
            <a:r>
              <a:rPr lang="en-US" sz="2000" dirty="0"/>
              <a:t>Least Significant Bit substitution (LSB</a:t>
            </a:r>
            <a:r>
              <a:rPr lang="en-US" sz="2000" dirty="0" smtClean="0"/>
              <a:t>)</a:t>
            </a:r>
          </a:p>
          <a:p>
            <a:pPr marL="800100" lvl="1" indent="-342900" algn="just">
              <a:buFont typeface="+mj-lt"/>
              <a:buAutoNum type="arabicPeriod"/>
            </a:pPr>
            <a:r>
              <a:rPr lang="en-US" sz="2000" dirty="0"/>
              <a:t>JPEG </a:t>
            </a:r>
            <a:r>
              <a:rPr lang="en-US" sz="2000" dirty="0" smtClean="0"/>
              <a:t>steganography</a:t>
            </a:r>
          </a:p>
          <a:p>
            <a:pPr marL="800100" lvl="1" indent="-342900" algn="just">
              <a:buFont typeface="+mj-lt"/>
              <a:buAutoNum type="arabicPeriod"/>
            </a:pPr>
            <a:r>
              <a:rPr lang="en-US" sz="2000" dirty="0"/>
              <a:t>Inverted Pattern </a:t>
            </a:r>
            <a:r>
              <a:rPr lang="en-US" sz="2000" dirty="0" smtClean="0"/>
              <a:t>Approach</a:t>
            </a:r>
          </a:p>
          <a:p>
            <a:pPr marL="285750" indent="-285750" algn="just">
              <a:buFont typeface="Arial" pitchFamily="34" charset="0"/>
              <a:buChar char="•"/>
            </a:pPr>
            <a:r>
              <a:rPr lang="en-US" sz="2000" dirty="0" smtClean="0"/>
              <a:t>All of the above techniques have been exploited and </a:t>
            </a:r>
            <a:r>
              <a:rPr lang="en-US" sz="2000" dirty="0" err="1" smtClean="0"/>
              <a:t>steganographic</a:t>
            </a:r>
            <a:r>
              <a:rPr lang="en-US" sz="2000" dirty="0" smtClean="0"/>
              <a:t> images are easily detectable by histogram analysis  and other statistical methods. Hence use of the above methods are vulnerable to leakage of information.</a:t>
            </a:r>
          </a:p>
          <a:p>
            <a:pPr marL="285750" indent="-285750" algn="just">
              <a:buFont typeface="Arial" pitchFamily="34" charset="0"/>
              <a:buChar char="•"/>
            </a:pPr>
            <a:r>
              <a:rPr lang="en-US" sz="2000" dirty="0" smtClean="0"/>
              <a:t>This calls for the implementation of image steganography using a not so well known algorithm, that not only hides data efficiently but also decreases the possibility of  </a:t>
            </a:r>
            <a:r>
              <a:rPr lang="en-US" sz="2000" dirty="0" err="1" smtClean="0"/>
              <a:t>steganogrphic</a:t>
            </a:r>
            <a:r>
              <a:rPr lang="en-US" sz="2000" dirty="0" smtClean="0"/>
              <a:t> image as a secret data carrier.</a:t>
            </a:r>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273192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0"/>
            <a:ext cx="8763000" cy="3231654"/>
          </a:xfrm>
          <a:prstGeom prst="rect">
            <a:avLst/>
          </a:prstGeom>
          <a:noFill/>
        </p:spPr>
        <p:txBody>
          <a:bodyPr wrap="square" rtlCol="0">
            <a:spAutoFit/>
          </a:bodyPr>
          <a:lstStyle/>
          <a:p>
            <a:r>
              <a:rPr lang="en-US" sz="2400" b="1" dirty="0" smtClean="0"/>
              <a:t>Proposed algorithm</a:t>
            </a:r>
            <a:r>
              <a:rPr lang="en-US" dirty="0" smtClean="0"/>
              <a:t>:</a:t>
            </a:r>
          </a:p>
          <a:p>
            <a:endParaRPr lang="en-US" dirty="0" smtClean="0"/>
          </a:p>
          <a:p>
            <a:pPr marL="285750" indent="-285750" algn="just">
              <a:buFont typeface="Arial" pitchFamily="34" charset="0"/>
              <a:buChar char="•"/>
            </a:pPr>
            <a:r>
              <a:rPr lang="en-US" dirty="0"/>
              <a:t>In this algorithm it is planned to introduce a method that embed 2 bits information in </a:t>
            </a:r>
            <a:r>
              <a:rPr lang="en-US" dirty="0" smtClean="0"/>
              <a:t>a pixel </a:t>
            </a:r>
            <a:r>
              <a:rPr lang="en-US" dirty="0"/>
              <a:t>and alter </a:t>
            </a:r>
            <a:r>
              <a:rPr lang="en-US" dirty="0" smtClean="0"/>
              <a:t>only one </a:t>
            </a:r>
            <a:r>
              <a:rPr lang="en-US" dirty="0"/>
              <a:t>bit from </a:t>
            </a:r>
            <a:r>
              <a:rPr lang="en-US" dirty="0" smtClean="0"/>
              <a:t>4 LSBs </a:t>
            </a:r>
            <a:r>
              <a:rPr lang="en-US" dirty="0"/>
              <a:t>but the message does not necessarily place </a:t>
            </a:r>
            <a:r>
              <a:rPr lang="en-US" dirty="0" smtClean="0"/>
              <a:t>in the </a:t>
            </a:r>
            <a:r>
              <a:rPr lang="en-US" dirty="0"/>
              <a:t>least significant bit of </a:t>
            </a:r>
            <a:r>
              <a:rPr lang="en-US" dirty="0" smtClean="0"/>
              <a:t>pixel. The second </a:t>
            </a:r>
            <a:r>
              <a:rPr lang="en-US" dirty="0"/>
              <a:t>less significant bit plane and fourth </a:t>
            </a:r>
            <a:r>
              <a:rPr lang="en-US" dirty="0" smtClean="0"/>
              <a:t>less significant bit plane </a:t>
            </a:r>
            <a:r>
              <a:rPr lang="en-US" dirty="0"/>
              <a:t>can also host the message. </a:t>
            </a:r>
            <a:endParaRPr lang="en-US" dirty="0" smtClean="0"/>
          </a:p>
          <a:p>
            <a:pPr marL="285750" indent="-285750" algn="just">
              <a:buFont typeface="Arial" pitchFamily="34" charset="0"/>
              <a:buChar char="•"/>
            </a:pPr>
            <a:r>
              <a:rPr lang="en-US" dirty="0" smtClean="0"/>
              <a:t>Since </a:t>
            </a:r>
            <a:r>
              <a:rPr lang="en-US" dirty="0"/>
              <a:t>in our method for embedding </a:t>
            </a:r>
            <a:r>
              <a:rPr lang="en-US" dirty="0" smtClean="0"/>
              <a:t>two bits </a:t>
            </a:r>
            <a:r>
              <a:rPr lang="en-US" dirty="0"/>
              <a:t>message we alter just one bit plane, fewer pixels would be manipulated </a:t>
            </a:r>
            <a:r>
              <a:rPr lang="en-US" dirty="0" smtClean="0"/>
              <a:t>during embedding </a:t>
            </a:r>
            <a:r>
              <a:rPr lang="en-US" dirty="0"/>
              <a:t>message in an image and it is expected for the steganalysis algorithm </a:t>
            </a:r>
            <a:r>
              <a:rPr lang="en-US" dirty="0" smtClean="0"/>
              <a:t>to have </a:t>
            </a:r>
            <a:r>
              <a:rPr lang="en-US" dirty="0"/>
              <a:t>more difficulty detecting the covert communication. It is clear that in </a:t>
            </a:r>
            <a:r>
              <a:rPr lang="en-US" dirty="0" smtClean="0"/>
              <a:t>return complexity </a:t>
            </a:r>
            <a:r>
              <a:rPr lang="en-US" dirty="0"/>
              <a:t>of the system would increase</a:t>
            </a:r>
            <a:r>
              <a:rPr lang="en-US" dirty="0" smtClean="0"/>
              <a:t>.</a:t>
            </a:r>
          </a:p>
          <a:p>
            <a:pPr algn="ctr"/>
            <a:endParaRPr lang="en-US" dirty="0"/>
          </a:p>
        </p:txBody>
      </p:sp>
    </p:spTree>
    <p:extLst>
      <p:ext uri="{BB962C8B-B14F-4D97-AF65-F5344CB8AC3E}">
        <p14:creationId xmlns:p14="http://schemas.microsoft.com/office/powerpoint/2010/main" val="4236825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57200"/>
            <a:ext cx="477202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400" y="4343400"/>
            <a:ext cx="8839200" cy="2031325"/>
          </a:xfrm>
          <a:prstGeom prst="rect">
            <a:avLst/>
          </a:prstGeom>
          <a:noFill/>
        </p:spPr>
        <p:txBody>
          <a:bodyPr wrap="square" rtlCol="0">
            <a:spAutoFit/>
          </a:bodyPr>
          <a:lstStyle/>
          <a:p>
            <a:pPr marL="285750" indent="-285750" algn="just">
              <a:buFont typeface="Arial" pitchFamily="34" charset="0"/>
              <a:buChar char="•"/>
            </a:pPr>
            <a:r>
              <a:rPr lang="en-US" dirty="0" smtClean="0"/>
              <a:t>This convolution decoder helps us to generate the stego pixels from a cover image based on the incoming secret data.</a:t>
            </a:r>
          </a:p>
          <a:p>
            <a:pPr marL="285750" indent="-285750" algn="just">
              <a:buFont typeface="Arial" pitchFamily="34" charset="0"/>
              <a:buChar char="•"/>
            </a:pPr>
            <a:r>
              <a:rPr lang="en-US" dirty="0"/>
              <a:t>L</a:t>
            </a:r>
            <a:r>
              <a:rPr lang="en-US" dirty="0" smtClean="0"/>
              <a:t>et </a:t>
            </a:r>
            <a:r>
              <a:rPr lang="en-US" dirty="0"/>
              <a:t>n2, n3 </a:t>
            </a:r>
            <a:r>
              <a:rPr lang="en-US" dirty="0" smtClean="0"/>
              <a:t>are the values obtained from the pixel of the cover image. </a:t>
            </a:r>
            <a:r>
              <a:rPr lang="en-US" dirty="0"/>
              <a:t>If n2, n3 be the same as </a:t>
            </a:r>
            <a:r>
              <a:rPr lang="en-US" dirty="0" smtClean="0"/>
              <a:t>consecutive bits of hidden </a:t>
            </a:r>
            <a:r>
              <a:rPr lang="en-US" dirty="0"/>
              <a:t>information, then there </a:t>
            </a:r>
            <a:r>
              <a:rPr lang="en-US" dirty="0" smtClean="0"/>
              <a:t>is </a:t>
            </a:r>
            <a:r>
              <a:rPr lang="en-US" dirty="0"/>
              <a:t>no need to manipulate the original </a:t>
            </a:r>
            <a:r>
              <a:rPr lang="en-US" dirty="0" smtClean="0"/>
              <a:t>image. If </a:t>
            </a:r>
            <a:r>
              <a:rPr lang="en-US" dirty="0"/>
              <a:t>not, </a:t>
            </a:r>
            <a:r>
              <a:rPr lang="en-US" dirty="0" smtClean="0"/>
              <a:t>then we should </a:t>
            </a:r>
            <a:r>
              <a:rPr lang="en-US" dirty="0"/>
              <a:t>change the original image in a way to cause the </a:t>
            </a:r>
            <a:r>
              <a:rPr lang="en-US" dirty="0" smtClean="0"/>
              <a:t>output of </a:t>
            </a:r>
            <a:r>
              <a:rPr lang="en-US" dirty="0"/>
              <a:t>the decoder be equal to the hidden message</a:t>
            </a:r>
            <a:r>
              <a:rPr lang="en-US" dirty="0" smtClean="0"/>
              <a:t>.</a:t>
            </a:r>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1056188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9144000" cy="4062651"/>
          </a:xfrm>
          <a:prstGeom prst="rect">
            <a:avLst/>
          </a:prstGeom>
          <a:noFill/>
        </p:spPr>
        <p:txBody>
          <a:bodyPr wrap="square" rtlCol="0">
            <a:spAutoFit/>
          </a:bodyPr>
          <a:lstStyle/>
          <a:p>
            <a:r>
              <a:rPr lang="en-US" sz="2000" b="1" dirty="0" smtClean="0"/>
              <a:t>An example (1):</a:t>
            </a:r>
          </a:p>
          <a:p>
            <a:endParaRPr lang="en-US" sz="2000" b="1" dirty="0" smtClean="0"/>
          </a:p>
          <a:p>
            <a:pPr marL="342900" indent="-342900" algn="just">
              <a:buFont typeface="Arial" pitchFamily="34" charset="0"/>
              <a:buChar char="•"/>
            </a:pPr>
            <a:r>
              <a:rPr lang="en-US" sz="2000" dirty="0" smtClean="0"/>
              <a:t>Let last 4 LSBs of cover image be 0011. Let incoming bits from data to be hidden be 10.</a:t>
            </a:r>
          </a:p>
          <a:p>
            <a:pPr marL="342900" indent="-342900" algn="just">
              <a:buFont typeface="Arial" pitchFamily="34" charset="0"/>
              <a:buChar char="•"/>
            </a:pPr>
            <a:r>
              <a:rPr lang="en-US" sz="2000" dirty="0" smtClean="0"/>
              <a:t>Now </a:t>
            </a:r>
            <a:r>
              <a:rPr lang="en-US" sz="2000" dirty="0" err="1" smtClean="0"/>
              <a:t>XORing</a:t>
            </a:r>
            <a:r>
              <a:rPr lang="en-US" sz="2000" dirty="0" smtClean="0"/>
              <a:t> b0 with b1 of cover image produces 0 (n2), and </a:t>
            </a:r>
            <a:r>
              <a:rPr lang="en-US" sz="2000" dirty="0" err="1" smtClean="0"/>
              <a:t>XORing</a:t>
            </a:r>
            <a:r>
              <a:rPr lang="en-US" sz="2000" dirty="0" smtClean="0"/>
              <a:t> b0 with b3 produces 1 (n3).( n2n3 = 01 is not equal to incoming data 10).</a:t>
            </a:r>
          </a:p>
          <a:p>
            <a:pPr marL="342900" indent="-342900" algn="just">
              <a:buFont typeface="Arial" pitchFamily="34" charset="0"/>
              <a:buChar char="•"/>
            </a:pPr>
            <a:r>
              <a:rPr lang="en-US" sz="2000" dirty="0" smtClean="0"/>
              <a:t>So we have to manipulate the 4 LSBs such that n2 and n3 matches 1 and 0 respectively.</a:t>
            </a:r>
          </a:p>
          <a:p>
            <a:pPr marL="342900" indent="-342900" algn="just">
              <a:buFont typeface="Arial" pitchFamily="34" charset="0"/>
              <a:buChar char="•"/>
            </a:pPr>
            <a:r>
              <a:rPr lang="en-US" sz="2000" dirty="0" smtClean="0"/>
              <a:t>Starting from the left we change b3 to 1. This now produces n2n3 = 00. When we change b1 to zero we get n2n3 = 11. And when we change b0 to 0 we get n2n3 = 10 which is equal to the bits of incoming data. </a:t>
            </a:r>
          </a:p>
          <a:p>
            <a:pPr marL="342900" indent="-342900" algn="just">
              <a:buFont typeface="Arial" pitchFamily="34" charset="0"/>
              <a:buChar char="•"/>
            </a:pPr>
            <a:r>
              <a:rPr lang="en-US" sz="2000" dirty="0" smtClean="0"/>
              <a:t>Hence the last 4 LSBs will have to be changed to 0010 from 0011.</a:t>
            </a:r>
          </a:p>
          <a:p>
            <a:pPr algn="just"/>
            <a:endParaRPr lang="en-US" dirty="0"/>
          </a:p>
        </p:txBody>
      </p:sp>
    </p:spTree>
    <p:extLst>
      <p:ext uri="{BB962C8B-B14F-4D97-AF65-F5344CB8AC3E}">
        <p14:creationId xmlns:p14="http://schemas.microsoft.com/office/powerpoint/2010/main" val="1035970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77343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0" y="5867400"/>
            <a:ext cx="7734300" cy="369332"/>
          </a:xfrm>
          <a:prstGeom prst="rect">
            <a:avLst/>
          </a:prstGeom>
          <a:noFill/>
        </p:spPr>
        <p:txBody>
          <a:bodyPr wrap="square" rtlCol="0">
            <a:spAutoFit/>
          </a:bodyPr>
          <a:lstStyle/>
          <a:p>
            <a:r>
              <a:rPr lang="en-US" dirty="0" smtClean="0"/>
              <a:t>Table showing bit manipulation for a few </a:t>
            </a:r>
            <a:r>
              <a:rPr lang="en-US" dirty="0"/>
              <a:t>s</a:t>
            </a:r>
            <a:r>
              <a:rPr lang="en-US" dirty="0" smtClean="0"/>
              <a:t>tego pixels as input.</a:t>
            </a:r>
            <a:endParaRPr lang="en-US" dirty="0"/>
          </a:p>
        </p:txBody>
      </p:sp>
    </p:spTree>
    <p:extLst>
      <p:ext uri="{BB962C8B-B14F-4D97-AF65-F5344CB8AC3E}">
        <p14:creationId xmlns:p14="http://schemas.microsoft.com/office/powerpoint/2010/main" val="3757426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2209800"/>
            <a:ext cx="7696199" cy="25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228600"/>
            <a:ext cx="8839200" cy="923330"/>
          </a:xfrm>
          <a:prstGeom prst="rect">
            <a:avLst/>
          </a:prstGeom>
          <a:noFill/>
        </p:spPr>
        <p:txBody>
          <a:bodyPr wrap="square" rtlCol="0">
            <a:spAutoFit/>
          </a:bodyPr>
          <a:lstStyle/>
          <a:p>
            <a:r>
              <a:rPr lang="en-US" b="1" dirty="0" smtClean="0"/>
              <a:t>Example (2):</a:t>
            </a:r>
          </a:p>
          <a:p>
            <a:endParaRPr lang="en-US" b="1" dirty="0" smtClean="0"/>
          </a:p>
          <a:p>
            <a:pPr marL="285750" indent="-285750" algn="just">
              <a:buFont typeface="Arial" pitchFamily="34" charset="0"/>
              <a:buChar char="•"/>
            </a:pPr>
            <a:r>
              <a:rPr lang="en-US" dirty="0" smtClean="0"/>
              <a:t>A pixel with LSBs as 0000 and their transformations for various incoming bit values.</a:t>
            </a:r>
            <a:endParaRPr lang="en-US" dirty="0"/>
          </a:p>
        </p:txBody>
      </p:sp>
      <p:sp>
        <p:nvSpPr>
          <p:cNvPr id="5" name="TextBox 4"/>
          <p:cNvSpPr txBox="1"/>
          <p:nvPr/>
        </p:nvSpPr>
        <p:spPr>
          <a:xfrm>
            <a:off x="0" y="5334000"/>
            <a:ext cx="8991600" cy="646331"/>
          </a:xfrm>
          <a:prstGeom prst="rect">
            <a:avLst/>
          </a:prstGeom>
          <a:noFill/>
        </p:spPr>
        <p:txBody>
          <a:bodyPr wrap="square" rtlCol="0">
            <a:spAutoFit/>
          </a:bodyPr>
          <a:lstStyle/>
          <a:p>
            <a:pPr marL="285750" indent="-285750">
              <a:buFont typeface="Arial" pitchFamily="34" charset="0"/>
              <a:buChar char="•"/>
            </a:pPr>
            <a:r>
              <a:rPr lang="en-US" dirty="0"/>
              <a:t>In each transformation of a pixel only one bit will </a:t>
            </a:r>
            <a:r>
              <a:rPr lang="en-US" dirty="0" smtClean="0"/>
              <a:t>vary but </a:t>
            </a:r>
            <a:r>
              <a:rPr lang="en-US" dirty="0"/>
              <a:t>this variation can cause in </a:t>
            </a:r>
            <a:r>
              <a:rPr lang="en-US" dirty="0" smtClean="0"/>
              <a:t>an increase </a:t>
            </a:r>
            <a:r>
              <a:rPr lang="en-US" dirty="0"/>
              <a:t>or decrease </a:t>
            </a:r>
            <a:r>
              <a:rPr lang="en-US" dirty="0" smtClean="0"/>
              <a:t>in gray </a:t>
            </a:r>
            <a:r>
              <a:rPr lang="en-US" dirty="0"/>
              <a:t>level of the pixel by one, two or </a:t>
            </a:r>
            <a:r>
              <a:rPr lang="en-US" dirty="0" smtClean="0"/>
              <a:t>eight levels.</a:t>
            </a:r>
            <a:endParaRPr lang="en-US" dirty="0"/>
          </a:p>
        </p:txBody>
      </p:sp>
    </p:spTree>
    <p:extLst>
      <p:ext uri="{BB962C8B-B14F-4D97-AF65-F5344CB8AC3E}">
        <p14:creationId xmlns:p14="http://schemas.microsoft.com/office/powerpoint/2010/main" val="2073032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7162800" cy="707886"/>
          </a:xfrm>
          <a:prstGeom prst="rect">
            <a:avLst/>
          </a:prstGeom>
          <a:noFill/>
        </p:spPr>
        <p:txBody>
          <a:bodyPr wrap="square" rtlCol="0">
            <a:spAutoFit/>
          </a:bodyPr>
          <a:lstStyle/>
          <a:p>
            <a:r>
              <a:rPr lang="en-US" sz="2000" b="1" dirty="0" smtClean="0"/>
              <a:t>Secret things that are stored in stego images:</a:t>
            </a:r>
          </a:p>
          <a:p>
            <a:endParaRPr lang="en-US" sz="2000" b="1" dirty="0" smtClean="0"/>
          </a:p>
        </p:txBody>
      </p:sp>
      <p:sp>
        <p:nvSpPr>
          <p:cNvPr id="4" name="Rectangle 3"/>
          <p:cNvSpPr/>
          <p:nvPr/>
        </p:nvSpPr>
        <p:spPr>
          <a:xfrm>
            <a:off x="609600" y="1219200"/>
            <a:ext cx="7315200" cy="3352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8" name="Straight Connector 7"/>
          <p:cNvCxnSpPr/>
          <p:nvPr/>
        </p:nvCxnSpPr>
        <p:spPr>
          <a:xfrm>
            <a:off x="609600" y="1981200"/>
            <a:ext cx="449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 y="1219200"/>
            <a:ext cx="2438400" cy="369332"/>
          </a:xfrm>
          <a:prstGeom prst="rect">
            <a:avLst/>
          </a:prstGeom>
          <a:noFill/>
        </p:spPr>
        <p:txBody>
          <a:bodyPr wrap="square" rtlCol="0">
            <a:spAutoFit/>
          </a:bodyPr>
          <a:lstStyle/>
          <a:p>
            <a:r>
              <a:rPr lang="en-US" dirty="0" smtClean="0"/>
              <a:t>File size (first 3 pixels)</a:t>
            </a:r>
            <a:endParaRPr lang="en-US" dirty="0"/>
          </a:p>
        </p:txBody>
      </p:sp>
      <p:cxnSp>
        <p:nvCxnSpPr>
          <p:cNvPr id="14" name="Straight Connector 13"/>
          <p:cNvCxnSpPr/>
          <p:nvPr/>
        </p:nvCxnSpPr>
        <p:spPr>
          <a:xfrm>
            <a:off x="2971800" y="12192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0" y="1219200"/>
            <a:ext cx="2286000" cy="646331"/>
          </a:xfrm>
          <a:prstGeom prst="rect">
            <a:avLst/>
          </a:prstGeom>
          <a:noFill/>
        </p:spPr>
        <p:txBody>
          <a:bodyPr wrap="square" rtlCol="0">
            <a:spAutoFit/>
          </a:bodyPr>
          <a:lstStyle/>
          <a:p>
            <a:r>
              <a:rPr lang="en-US" dirty="0" smtClean="0"/>
              <a:t>File name with file extension</a:t>
            </a:r>
            <a:endParaRPr lang="en-US" dirty="0"/>
          </a:p>
        </p:txBody>
      </p:sp>
      <p:cxnSp>
        <p:nvCxnSpPr>
          <p:cNvPr id="18" name="Straight Connector 17"/>
          <p:cNvCxnSpPr/>
          <p:nvPr/>
        </p:nvCxnSpPr>
        <p:spPr>
          <a:xfrm>
            <a:off x="5105400" y="12192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14600" y="5562600"/>
            <a:ext cx="3962400" cy="369332"/>
          </a:xfrm>
          <a:prstGeom prst="rect">
            <a:avLst/>
          </a:prstGeom>
          <a:noFill/>
        </p:spPr>
        <p:txBody>
          <a:bodyPr wrap="square" rtlCol="0">
            <a:spAutoFit/>
          </a:bodyPr>
          <a:lstStyle/>
          <a:p>
            <a:r>
              <a:rPr lang="en-US" dirty="0" smtClean="0"/>
              <a:t>An x*y resolution uncompressed image. </a:t>
            </a:r>
            <a:endParaRPr lang="en-US" dirty="0"/>
          </a:p>
        </p:txBody>
      </p:sp>
      <p:cxnSp>
        <p:nvCxnSpPr>
          <p:cNvPr id="23" name="Straight Arrow Connector 22"/>
          <p:cNvCxnSpPr/>
          <p:nvPr/>
        </p:nvCxnSpPr>
        <p:spPr>
          <a:xfrm>
            <a:off x="914400" y="4876800"/>
            <a:ext cx="655320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305800" y="1403866"/>
            <a:ext cx="0" cy="293953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05800" y="2590800"/>
            <a:ext cx="228600" cy="369332"/>
          </a:xfrm>
          <a:prstGeom prst="rect">
            <a:avLst/>
          </a:prstGeom>
          <a:noFill/>
        </p:spPr>
        <p:txBody>
          <a:bodyPr wrap="square" rtlCol="0">
            <a:spAutoFit/>
          </a:bodyPr>
          <a:lstStyle/>
          <a:p>
            <a:r>
              <a:rPr lang="en-US" dirty="0" smtClean="0"/>
              <a:t>y</a:t>
            </a:r>
            <a:endParaRPr lang="en-US" dirty="0"/>
          </a:p>
        </p:txBody>
      </p:sp>
      <p:sp>
        <p:nvSpPr>
          <p:cNvPr id="30" name="TextBox 29"/>
          <p:cNvSpPr txBox="1"/>
          <p:nvPr/>
        </p:nvSpPr>
        <p:spPr>
          <a:xfrm>
            <a:off x="4038600" y="4572000"/>
            <a:ext cx="228600" cy="369332"/>
          </a:xfrm>
          <a:prstGeom prst="rect">
            <a:avLst/>
          </a:prstGeom>
          <a:noFill/>
        </p:spPr>
        <p:txBody>
          <a:bodyPr wrap="square" rtlCol="0">
            <a:spAutoFit/>
          </a:bodyPr>
          <a:lstStyle/>
          <a:p>
            <a:r>
              <a:rPr lang="en-US" dirty="0" smtClean="0"/>
              <a:t>x</a:t>
            </a:r>
            <a:endParaRPr lang="en-US" dirty="0"/>
          </a:p>
        </p:txBody>
      </p:sp>
      <p:cxnSp>
        <p:nvCxnSpPr>
          <p:cNvPr id="33" name="Straight Connector 32"/>
          <p:cNvCxnSpPr/>
          <p:nvPr/>
        </p:nvCxnSpPr>
        <p:spPr>
          <a:xfrm>
            <a:off x="609600" y="3124200"/>
            <a:ext cx="7315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514600" y="2332121"/>
            <a:ext cx="3810000" cy="369332"/>
          </a:xfrm>
          <a:prstGeom prst="rect">
            <a:avLst/>
          </a:prstGeom>
          <a:noFill/>
        </p:spPr>
        <p:txBody>
          <a:bodyPr wrap="square" rtlCol="0">
            <a:spAutoFit/>
          </a:bodyPr>
          <a:lstStyle/>
          <a:p>
            <a:r>
              <a:rPr lang="en-US" dirty="0" smtClean="0"/>
              <a:t>Data of the secret file that is stored.</a:t>
            </a:r>
            <a:endParaRPr lang="en-US" dirty="0"/>
          </a:p>
        </p:txBody>
      </p:sp>
      <p:sp>
        <p:nvSpPr>
          <p:cNvPr id="37" name="TextBox 36"/>
          <p:cNvSpPr txBox="1"/>
          <p:nvPr/>
        </p:nvSpPr>
        <p:spPr>
          <a:xfrm>
            <a:off x="2514600" y="3505200"/>
            <a:ext cx="2971800" cy="369332"/>
          </a:xfrm>
          <a:prstGeom prst="rect">
            <a:avLst/>
          </a:prstGeom>
          <a:noFill/>
        </p:spPr>
        <p:txBody>
          <a:bodyPr wrap="square" rtlCol="0">
            <a:spAutoFit/>
          </a:bodyPr>
          <a:lstStyle/>
          <a:p>
            <a:r>
              <a:rPr lang="en-US" dirty="0" smtClean="0"/>
              <a:t>Original pixels of cover image</a:t>
            </a:r>
            <a:endParaRPr lang="en-US" dirty="0"/>
          </a:p>
        </p:txBody>
      </p:sp>
    </p:spTree>
    <p:extLst>
      <p:ext uri="{BB962C8B-B14F-4D97-AF65-F5344CB8AC3E}">
        <p14:creationId xmlns:p14="http://schemas.microsoft.com/office/powerpoint/2010/main" val="2990097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85800"/>
            <a:ext cx="8534400" cy="4555093"/>
          </a:xfrm>
          <a:prstGeom prst="rect">
            <a:avLst/>
          </a:prstGeom>
          <a:noFill/>
        </p:spPr>
        <p:txBody>
          <a:bodyPr wrap="square" rtlCol="0">
            <a:spAutoFit/>
          </a:bodyPr>
          <a:lstStyle/>
          <a:p>
            <a:pPr algn="just"/>
            <a:r>
              <a:rPr lang="en-US" sz="2000" b="1" dirty="0" smtClean="0"/>
              <a:t>Some other features of this application:</a:t>
            </a:r>
          </a:p>
          <a:p>
            <a:pPr marL="285750" indent="-285750" algn="just">
              <a:buFont typeface="Arial" pitchFamily="34" charset="0"/>
              <a:buChar char="•"/>
            </a:pPr>
            <a:endParaRPr lang="en-US" dirty="0"/>
          </a:p>
          <a:p>
            <a:pPr marL="285750" indent="-285750" algn="just">
              <a:buFont typeface="Arial" pitchFamily="34" charset="0"/>
              <a:buChar char="•"/>
            </a:pPr>
            <a:r>
              <a:rPr lang="en-US" dirty="0" smtClean="0"/>
              <a:t>This project also provides data encryption before embedding it to the image. The standard AES encryption that uses 128 bit key is used. This module is implemented according to the NIST standards. </a:t>
            </a:r>
          </a:p>
          <a:p>
            <a:pPr marL="285750" indent="-285750" algn="just">
              <a:buFont typeface="Arial" pitchFamily="34" charset="0"/>
              <a:buChar char="•"/>
            </a:pPr>
            <a:r>
              <a:rPr lang="en-US" dirty="0" smtClean="0"/>
              <a:t>To provide key length independence md5 algorithm is implemented to generate 128  bit hash code for any length key that is given by the user.</a:t>
            </a:r>
          </a:p>
          <a:p>
            <a:pPr marL="285750" indent="-285750" algn="just">
              <a:buFont typeface="Arial" pitchFamily="34" charset="0"/>
              <a:buChar char="•"/>
            </a:pPr>
            <a:r>
              <a:rPr lang="en-US" dirty="0" smtClean="0"/>
              <a:t>The cover images can be any of bmp, jpeg or ppm formats. The generated stego images will be of same format as cover image except for jpegs; that will be converted to ppm format.</a:t>
            </a:r>
          </a:p>
          <a:p>
            <a:pPr marL="285750" indent="-285750" algn="just">
              <a:buFont typeface="Arial" pitchFamily="34" charset="0"/>
              <a:buChar char="•"/>
            </a:pPr>
            <a:r>
              <a:rPr lang="en-US" dirty="0" smtClean="0"/>
              <a:t>The secret file that is to be embedded can be any small file (max of 600kb for a 1024*768 resolution cover image.</a:t>
            </a:r>
          </a:p>
          <a:p>
            <a:pPr marL="285750" indent="-285750" algn="just">
              <a:buFont typeface="Arial" pitchFamily="34" charset="0"/>
              <a:buChar char="•"/>
            </a:pPr>
            <a:r>
              <a:rPr lang="en-US" dirty="0" smtClean="0"/>
              <a:t>Secret file can be of any format a jpeg, a </a:t>
            </a:r>
            <a:r>
              <a:rPr lang="en-US" dirty="0" err="1" smtClean="0"/>
              <a:t>pdf</a:t>
            </a:r>
            <a:r>
              <a:rPr lang="en-US" dirty="0" smtClean="0"/>
              <a:t>, mp3, .exe or anything.</a:t>
            </a:r>
          </a:p>
          <a:p>
            <a:pPr marL="285750" indent="-285750" algn="just">
              <a:buFont typeface="Arial" pitchFamily="34" charset="0"/>
              <a:buChar char="•"/>
            </a:pPr>
            <a:r>
              <a:rPr lang="en-US" dirty="0" smtClean="0"/>
              <a:t>Generates the output quiet fast when run on todays modern machines. (core 2 duo and higher processors).</a:t>
            </a:r>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1934063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1135</Words>
  <Application>Microsoft Office PowerPoint</Application>
  <PresentationFormat>On-screen Show (4:3)</PresentationFormat>
  <Paragraphs>81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Image Steganography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Steganography</dc:title>
  <dc:creator>5#4m</dc:creator>
  <cp:lastModifiedBy>5#4m</cp:lastModifiedBy>
  <cp:revision>24</cp:revision>
  <dcterms:created xsi:type="dcterms:W3CDTF">2006-08-16T00:00:00Z</dcterms:created>
  <dcterms:modified xsi:type="dcterms:W3CDTF">2012-12-21T02:55:52Z</dcterms:modified>
</cp:coreProperties>
</file>