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Economica"/>
      <p:regular r:id="rId31"/>
      <p:bold r:id="rId32"/>
      <p:italic r:id="rId33"/>
      <p:boldItalic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655A9CA-E125-467B-8F2A-12F283D60D18}">
  <a:tblStyle styleId="{A655A9CA-E125-467B-8F2A-12F283D60D1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Economica-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Economica-italic.fntdata"/><Relationship Id="rId10" Type="http://schemas.openxmlformats.org/officeDocument/2006/relationships/slide" Target="slides/slide4.xml"/><Relationship Id="rId32" Type="http://schemas.openxmlformats.org/officeDocument/2006/relationships/font" Target="fonts/Economica-bold.fntdata"/><Relationship Id="rId13" Type="http://schemas.openxmlformats.org/officeDocument/2006/relationships/slide" Target="slides/slide7.xml"/><Relationship Id="rId35" Type="http://schemas.openxmlformats.org/officeDocument/2006/relationships/font" Target="fonts/OpenSans-regular.fntdata"/><Relationship Id="rId12" Type="http://schemas.openxmlformats.org/officeDocument/2006/relationships/slide" Target="slides/slide6.xml"/><Relationship Id="rId34" Type="http://schemas.openxmlformats.org/officeDocument/2006/relationships/font" Target="fonts/Economica-boldItalic.fntdata"/><Relationship Id="rId15" Type="http://schemas.openxmlformats.org/officeDocument/2006/relationships/slide" Target="slides/slide9.xml"/><Relationship Id="rId37" Type="http://schemas.openxmlformats.org/officeDocument/2006/relationships/font" Target="fonts/OpenSans-italic.fntdata"/><Relationship Id="rId14" Type="http://schemas.openxmlformats.org/officeDocument/2006/relationships/slide" Target="slides/slide8.xml"/><Relationship Id="rId36" Type="http://schemas.openxmlformats.org/officeDocument/2006/relationships/font" Target="fonts/OpenSans-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OpenSans-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bd2b2281f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bd2b2281f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bd2b2281f_1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bd2b2281f_1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bd2b2281f_1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bd2b2281f_1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bd2b2281f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bd2b2281f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bd2b2281f_1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bd2b2281f_1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bd2b2281f_1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bd2b2281f_1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bd2b2281f_1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bd2b2281f_1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bd2b2281f_1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bd2b2281f_1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bd2b2281f_1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bd2b2281f_1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a7bf661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a7bf661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6bd2b2281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bd2b2281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en" sz="1000">
                <a:solidFill>
                  <a:schemeClr val="dk1"/>
                </a:solidFill>
              </a:rPr>
              <a:t>The Human Freedom Index is a project that attempts to quantify human freedom -- identified in the report as “the absence of coercive constraint” -- on a per-country basis by measuring a wide variety of factors. We wanted to test the relationships between some of these factors to get a better idea of what drives freedom around the world. Data for the years 2008-2016 was taken from Kaggle and the HFI’s website at cato.org and imported into Jupyter Notebook in .csv format. We used a variety of python libraries to build the project including Pandas, NumPy, SciPy, Folium, and Matplotlib.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a7bf6614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a7bf6614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6c0606c85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6c0606c85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6bd2b2281f_1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6bd2b2281f_1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bd2b2281f_1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bd2b2281f_1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6bd2b2281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6bd2b2281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bd2b2281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bd2b2281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HFI score decompompises into 2 main categories (PF and EF).  These deompose further subcategories and then leaf level scores.  Ultimately 49 scores go into PF and 49 scores go into EF.  These two main scores are summarized in the HF_index score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bd2b2281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bd2b2281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is organized by country, yeaer and region</a:t>
            </a:r>
            <a:endParaRPr/>
          </a:p>
          <a:p>
            <a:pPr indent="0" lvl="0" marL="0" rtl="0" algn="l">
              <a:spcBef>
                <a:spcPts val="0"/>
              </a:spcBef>
              <a:spcAft>
                <a:spcPts val="0"/>
              </a:spcAft>
              <a:buNone/>
            </a:pPr>
            <a:r>
              <a:rPr lang="en"/>
              <a:t>Summary scores by categor and HF</a:t>
            </a:r>
            <a:endParaRPr/>
          </a:p>
          <a:p>
            <a:pPr indent="0" lvl="0" marL="0" rtl="0" algn="l">
              <a:spcBef>
                <a:spcPts val="0"/>
              </a:spcBef>
              <a:spcAft>
                <a:spcPts val="0"/>
              </a:spcAft>
              <a:buNone/>
            </a:pPr>
            <a:r>
              <a:rPr lang="en"/>
              <a:t>Data also provided rankings</a:t>
            </a:r>
            <a:endParaRPr/>
          </a:p>
          <a:p>
            <a:pPr indent="0" lvl="0" marL="0" rtl="0" algn="l">
              <a:spcBef>
                <a:spcPts val="0"/>
              </a:spcBef>
              <a:spcAft>
                <a:spcPts val="0"/>
              </a:spcAft>
              <a:buNone/>
            </a:pPr>
            <a:r>
              <a:rPr lang="en"/>
              <a:t>Shape of dirty data is 123 x 1457 (with NaN’s)</a:t>
            </a:r>
            <a:endParaRPr/>
          </a:p>
          <a:p>
            <a:pPr indent="0" lvl="0" marL="0" rtl="0" algn="l">
              <a:spcBef>
                <a:spcPts val="0"/>
              </a:spcBef>
              <a:spcAft>
                <a:spcPts val="0"/>
              </a:spcAft>
              <a:buNone/>
            </a:pPr>
            <a:r>
              <a:rPr lang="en"/>
              <a:t>Reduced set for variabes we investigated and dropna is 8 x 1079 reords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bd2b2281f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bd2b2281f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Explored different ways to view and slice data</a:t>
            </a:r>
            <a:endParaRPr/>
          </a:p>
          <a:p>
            <a:pPr indent="0" lvl="0" marL="0" rtl="0" algn="l">
              <a:spcBef>
                <a:spcPts val="0"/>
              </a:spcBef>
              <a:spcAft>
                <a:spcPts val="0"/>
              </a:spcAft>
              <a:buNone/>
            </a:pPr>
            <a:r>
              <a:rPr lang="en"/>
              <a:t>Used Folium package to plot HF score by country.   </a:t>
            </a:r>
            <a:endParaRPr/>
          </a:p>
          <a:p>
            <a:pPr indent="0" lvl="0" marL="0" rtl="0" algn="l">
              <a:spcBef>
                <a:spcPts val="0"/>
              </a:spcBef>
              <a:spcAft>
                <a:spcPts val="0"/>
              </a:spcAft>
              <a:buNone/>
            </a:pPr>
            <a:r>
              <a:rPr lang="en"/>
              <a:t>Did groupBy country and means to get at %-Change and plot (2nd chart)</a:t>
            </a:r>
            <a:endParaRPr/>
          </a:p>
          <a:p>
            <a:pPr indent="0" lvl="0" marL="0" rtl="0" algn="l">
              <a:spcBef>
                <a:spcPts val="0"/>
              </a:spcBef>
              <a:spcAft>
                <a:spcPts val="0"/>
              </a:spcAft>
              <a:buNone/>
            </a:pPr>
            <a:r>
              <a:rPr lang="en"/>
              <a:t>Also tried groupBy Region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bd2b2281f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bd2b2281f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Later in explored different binning methods and relationships thar follow</a:t>
            </a:r>
            <a:endParaRPr/>
          </a:p>
          <a:p>
            <a:pPr indent="0" lvl="0" marL="0" rtl="0" algn="l">
              <a:spcBef>
                <a:spcPts val="0"/>
              </a:spcBef>
              <a:spcAft>
                <a:spcPts val="0"/>
              </a:spcAft>
              <a:buNone/>
            </a:pPr>
            <a:r>
              <a:rPr lang="en"/>
              <a:t>This shows Hi-Lo BIns where the cut is the Mean of the perception of businss corruption score </a:t>
            </a:r>
            <a:endParaRPr/>
          </a:p>
          <a:p>
            <a:pPr indent="0" lvl="0" marL="0" rtl="0" algn="l">
              <a:spcBef>
                <a:spcPts val="0"/>
              </a:spcBef>
              <a:spcAft>
                <a:spcPts val="0"/>
              </a:spcAft>
              <a:buNone/>
            </a:pPr>
            <a:r>
              <a:rPr lang="en"/>
              <a:t>Not that the counts in the bins are not consistent.  But hi-lo had logical meaning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a7bf6614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a7bf6614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Scott used quartile bins to cut the bins.  Bin sizes are consistent.  25%, 50%, 75%, 100%.  Meagan did a cut by 10 %tile to explore one of here questions.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c0606c85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c0606c85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bd2b2281f_1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bd2b2281f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www.cato.org/human-freedom-index-new"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gsutters/the-human-freedom-index" TargetMode="External"/><Relationship Id="rId4" Type="http://schemas.openxmlformats.org/officeDocument/2006/relationships/hyperlink" Target="https://www.cato.org/human-freedom-index-ne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medium.com/datadriveninvestor/visualising-geospatial-data-with-python-d3b1c519f31" TargetMode="External"/><Relationship Id="rId4" Type="http://schemas.openxmlformats.org/officeDocument/2006/relationships/image" Target="../media/image4.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Human Freedom Analysis Project </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Scott Barnett</a:t>
            </a:r>
            <a:endParaRPr/>
          </a:p>
          <a:p>
            <a:pPr indent="0" lvl="0" marL="0" rtl="0" algn="ctr">
              <a:spcBef>
                <a:spcPts val="0"/>
              </a:spcBef>
              <a:spcAft>
                <a:spcPts val="0"/>
              </a:spcAft>
              <a:buNone/>
            </a:pPr>
            <a:r>
              <a:rPr lang="en"/>
              <a:t>Meagan Colley</a:t>
            </a:r>
            <a:endParaRPr/>
          </a:p>
          <a:p>
            <a:pPr indent="0" lvl="0" marL="0" rtl="0" algn="ctr">
              <a:spcBef>
                <a:spcPts val="0"/>
              </a:spcBef>
              <a:spcAft>
                <a:spcPts val="0"/>
              </a:spcAft>
              <a:buNone/>
            </a:pPr>
            <a:r>
              <a:rPr lang="en"/>
              <a:t>Jim Comas</a:t>
            </a:r>
            <a:endParaRPr/>
          </a:p>
          <a:p>
            <a:pPr indent="0" lvl="0" marL="0" rtl="0" algn="ctr">
              <a:spcBef>
                <a:spcPts val="0"/>
              </a:spcBef>
              <a:spcAft>
                <a:spcPts val="0"/>
              </a:spcAft>
              <a:buNone/>
            </a:pPr>
            <a:r>
              <a:rPr lang="en"/>
              <a:t>Eden Dadi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Q1: EF vs PF Plots and Tests</a:t>
            </a:r>
            <a:endParaRPr/>
          </a:p>
        </p:txBody>
      </p:sp>
      <p:pic>
        <p:nvPicPr>
          <p:cNvPr id="128" name="Google Shape;128;p22"/>
          <p:cNvPicPr preferRelativeResize="0"/>
          <p:nvPr/>
        </p:nvPicPr>
        <p:blipFill>
          <a:blip r:embed="rId3">
            <a:alphaModFix/>
          </a:blip>
          <a:stretch>
            <a:fillRect/>
          </a:stretch>
        </p:blipFill>
        <p:spPr>
          <a:xfrm>
            <a:off x="311700" y="1262350"/>
            <a:ext cx="3898500" cy="3346700"/>
          </a:xfrm>
          <a:prstGeom prst="rect">
            <a:avLst/>
          </a:prstGeom>
          <a:noFill/>
          <a:ln>
            <a:noFill/>
          </a:ln>
        </p:spPr>
      </p:pic>
      <p:pic>
        <p:nvPicPr>
          <p:cNvPr id="129" name="Google Shape;129;p22"/>
          <p:cNvPicPr preferRelativeResize="0"/>
          <p:nvPr/>
        </p:nvPicPr>
        <p:blipFill>
          <a:blip r:embed="rId4">
            <a:alphaModFix/>
          </a:blip>
          <a:stretch>
            <a:fillRect/>
          </a:stretch>
        </p:blipFill>
        <p:spPr>
          <a:xfrm>
            <a:off x="4416375" y="1394563"/>
            <a:ext cx="3829050" cy="3082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Q1: EF vs. PF - Conclusions</a:t>
            </a:r>
            <a:endParaRPr/>
          </a:p>
        </p:txBody>
      </p:sp>
      <p:sp>
        <p:nvSpPr>
          <p:cNvPr id="135" name="Google Shape;135;p2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p</a:t>
            </a:r>
            <a:r>
              <a:rPr lang="en" sz="2400"/>
              <a:t>-value = 3.92e-155</a:t>
            </a:r>
            <a:endParaRPr sz="2400"/>
          </a:p>
          <a:p>
            <a:pPr indent="-381000" lvl="1" marL="914400" rtl="0" algn="l">
              <a:spcBef>
                <a:spcPts val="0"/>
              </a:spcBef>
              <a:spcAft>
                <a:spcPts val="0"/>
              </a:spcAft>
              <a:buSzPts val="2400"/>
              <a:buChar char="○"/>
            </a:pPr>
            <a:r>
              <a:rPr lang="en" sz="2400"/>
              <a:t>This p-value is very low which indicates the null should be dismissed</a:t>
            </a:r>
            <a:endParaRPr sz="2400"/>
          </a:p>
          <a:p>
            <a:pPr indent="0" lvl="0" marL="457200" rtl="0" algn="l">
              <a:spcBef>
                <a:spcPts val="1600"/>
              </a:spcBef>
              <a:spcAft>
                <a:spcPts val="0"/>
              </a:spcAft>
              <a:buNone/>
            </a:pPr>
            <a:r>
              <a:t/>
            </a:r>
            <a:endParaRPr sz="2400"/>
          </a:p>
          <a:p>
            <a:pPr indent="-381000" lvl="0" marL="457200" rtl="0" algn="l">
              <a:spcBef>
                <a:spcPts val="1600"/>
              </a:spcBef>
              <a:spcAft>
                <a:spcPts val="0"/>
              </a:spcAft>
              <a:buSzPts val="2400"/>
              <a:buChar char="●"/>
            </a:pPr>
            <a:r>
              <a:rPr lang="en" sz="2400"/>
              <a:t>However the bar graph visually implies that there is no significant relationship between the variable </a:t>
            </a:r>
            <a:endParaRPr sz="2400"/>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Q</a:t>
            </a:r>
            <a:r>
              <a:rPr lang="en" sz="4000"/>
              <a:t>2: Personal Freedom vs. Money Growth</a:t>
            </a:r>
            <a:endParaRPr sz="4000"/>
          </a:p>
        </p:txBody>
      </p:sp>
      <p:sp>
        <p:nvSpPr>
          <p:cNvPr id="141" name="Google Shape;141;p2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a:t>
            </a:r>
            <a:r>
              <a:rPr b="1" lang="en"/>
              <a:t>Do countries with higher income have more personal freedom?</a:t>
            </a:r>
            <a:endParaRPr b="1"/>
          </a:p>
          <a:p>
            <a:pPr indent="0" lvl="0" marL="0" rtl="0" algn="l">
              <a:spcBef>
                <a:spcPts val="1600"/>
              </a:spcBef>
              <a:spcAft>
                <a:spcPts val="0"/>
              </a:spcAft>
              <a:buNone/>
            </a:pPr>
            <a:r>
              <a:rPr b="1" lang="en"/>
              <a:t>Hypothesis</a:t>
            </a:r>
            <a:r>
              <a:rPr lang="en"/>
              <a:t>: If a state has a higher score in money growth then it will likely have a higher personal freedom score</a:t>
            </a:r>
            <a:endParaRPr/>
          </a:p>
          <a:p>
            <a:pPr indent="0" lvl="0" marL="0" rtl="0" algn="l">
              <a:spcBef>
                <a:spcPts val="1600"/>
              </a:spcBef>
              <a:spcAft>
                <a:spcPts val="0"/>
              </a:spcAft>
              <a:buNone/>
            </a:pPr>
            <a:r>
              <a:rPr b="1" lang="en"/>
              <a:t>Null Hypothesis</a:t>
            </a:r>
            <a:r>
              <a:rPr lang="en"/>
              <a:t>: There is no relationship between the two variables</a:t>
            </a:r>
            <a:endParaRPr/>
          </a:p>
          <a:p>
            <a:pPr indent="0" lvl="0" marL="0" rtl="0" algn="l">
              <a:spcBef>
                <a:spcPts val="1600"/>
              </a:spcBef>
              <a:spcAft>
                <a:spcPts val="0"/>
              </a:spcAft>
              <a:buNone/>
            </a:pPr>
            <a:r>
              <a:rPr b="1" lang="en"/>
              <a:t>Data</a:t>
            </a:r>
            <a:r>
              <a:rPr lang="en"/>
              <a:t>: Personal Freedom Score and Money Growth (0= no freedom or growth, 10= high freedom or growth)</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a:t>
            </a:r>
            <a:r>
              <a:rPr lang="en"/>
              <a:t>2: PF vs Money Growth Plots and Tests</a:t>
            </a:r>
            <a:endParaRPr/>
          </a:p>
        </p:txBody>
      </p:sp>
      <p:pic>
        <p:nvPicPr>
          <p:cNvPr id="147" name="Google Shape;147;p25"/>
          <p:cNvPicPr preferRelativeResize="0"/>
          <p:nvPr/>
        </p:nvPicPr>
        <p:blipFill>
          <a:blip r:embed="rId3">
            <a:alphaModFix/>
          </a:blip>
          <a:stretch>
            <a:fillRect/>
          </a:stretch>
        </p:blipFill>
        <p:spPr>
          <a:xfrm>
            <a:off x="1115000" y="1147225"/>
            <a:ext cx="6600225" cy="3560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Q</a:t>
            </a:r>
            <a:r>
              <a:rPr lang="en"/>
              <a:t>2: PF vs Money Growth - Conclusions</a:t>
            </a:r>
            <a:endParaRPr/>
          </a:p>
        </p:txBody>
      </p:sp>
      <p:sp>
        <p:nvSpPr>
          <p:cNvPr id="153" name="Google Shape;153;p2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Independent</a:t>
            </a:r>
            <a:r>
              <a:rPr lang="en" sz="2400"/>
              <a:t> T-test returned a p-Value of 2.64e-284</a:t>
            </a:r>
            <a:endParaRPr sz="2400"/>
          </a:p>
          <a:p>
            <a:pPr indent="-381000" lvl="1" marL="914400" rtl="0" algn="l">
              <a:spcBef>
                <a:spcPts val="0"/>
              </a:spcBef>
              <a:spcAft>
                <a:spcPts val="0"/>
              </a:spcAft>
              <a:buSzPts val="2400"/>
              <a:buChar char="○"/>
            </a:pPr>
            <a:r>
              <a:rPr lang="en" sz="2400"/>
              <a:t>Because the p-Value is so low we can dismiss the null hypothesis</a:t>
            </a:r>
            <a:endParaRPr sz="2400"/>
          </a:p>
          <a:p>
            <a:pPr indent="-381000" lvl="0" marL="457200" rtl="0" algn="l">
              <a:spcBef>
                <a:spcPts val="0"/>
              </a:spcBef>
              <a:spcAft>
                <a:spcPts val="0"/>
              </a:spcAft>
              <a:buSzPts val="2400"/>
              <a:buChar char="●"/>
            </a:pPr>
            <a:r>
              <a:rPr lang="en" sz="2400"/>
              <a:t>The graph suggests a positive correlation</a:t>
            </a:r>
            <a:endParaRPr sz="2400"/>
          </a:p>
          <a:p>
            <a:pPr indent="0" lvl="0" marL="45720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Q</a:t>
            </a:r>
            <a:r>
              <a:rPr lang="en" sz="4000"/>
              <a:t>3: </a:t>
            </a:r>
            <a:r>
              <a:rPr lang="en"/>
              <a:t>Human Freedom vs Internet Freedom</a:t>
            </a:r>
            <a:endParaRPr sz="4000"/>
          </a:p>
        </p:txBody>
      </p:sp>
      <p:sp>
        <p:nvSpPr>
          <p:cNvPr id="159" name="Google Shape;159;p27"/>
          <p:cNvSpPr txBox="1"/>
          <p:nvPr>
            <p:ph idx="1" type="body"/>
          </p:nvPr>
        </p:nvSpPr>
        <p:spPr>
          <a:xfrm>
            <a:off x="311700" y="1225225"/>
            <a:ext cx="8520600" cy="37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Question</a:t>
            </a:r>
            <a:r>
              <a:rPr lang="en" sz="1700"/>
              <a:t>: </a:t>
            </a:r>
            <a:r>
              <a:rPr b="1" lang="en" sz="1700"/>
              <a:t>Does the personal freedom of internet expression affect human freedom? </a:t>
            </a:r>
            <a:endParaRPr b="1" sz="1700"/>
          </a:p>
          <a:p>
            <a:pPr indent="0" lvl="0" marL="0" rtl="0" algn="l">
              <a:spcBef>
                <a:spcPts val="1600"/>
              </a:spcBef>
              <a:spcAft>
                <a:spcPts val="0"/>
              </a:spcAft>
              <a:buNone/>
            </a:pPr>
            <a:r>
              <a:rPr b="1" lang="en" sz="1700"/>
              <a:t>Hypothesis </a:t>
            </a:r>
            <a:r>
              <a:rPr lang="en" sz="1700"/>
              <a:t>: There is a relationship between freedom of internet expression and human freedom</a:t>
            </a:r>
            <a:endParaRPr sz="1700"/>
          </a:p>
          <a:p>
            <a:pPr indent="0" lvl="0" marL="0" rtl="0" algn="l">
              <a:spcBef>
                <a:spcPts val="1600"/>
              </a:spcBef>
              <a:spcAft>
                <a:spcPts val="0"/>
              </a:spcAft>
              <a:buNone/>
            </a:pPr>
            <a:r>
              <a:rPr b="1" lang="en" sz="1700"/>
              <a:t>Null Hypothesis</a:t>
            </a:r>
            <a:r>
              <a:rPr lang="en" sz="1700"/>
              <a:t> </a:t>
            </a:r>
            <a:r>
              <a:rPr lang="en" sz="1700"/>
              <a:t>: There is no relationship between freedom of internet expression and human freedom. </a:t>
            </a:r>
            <a:endParaRPr sz="1700"/>
          </a:p>
          <a:p>
            <a:pPr indent="0" lvl="0" marL="0" rtl="0" algn="l">
              <a:spcBef>
                <a:spcPts val="1600"/>
              </a:spcBef>
              <a:spcAft>
                <a:spcPts val="0"/>
              </a:spcAft>
              <a:buNone/>
            </a:pPr>
            <a:r>
              <a:rPr b="1" lang="en" sz="1700"/>
              <a:t>Data</a:t>
            </a:r>
            <a:r>
              <a:rPr lang="en" sz="1700"/>
              <a:t> : </a:t>
            </a:r>
            <a:r>
              <a:rPr b="1" lang="en" sz="1700"/>
              <a:t>State Control of Internet Access  (0 = no freedom of Internet access; 10 = complete freedom of navigation and  publication.  Discrete values)</a:t>
            </a:r>
            <a:endParaRPr b="1" sz="1700"/>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0" rtl="0" algn="l">
              <a:spcBef>
                <a:spcPts val="1600"/>
              </a:spcBef>
              <a:spcAft>
                <a:spcPts val="1600"/>
              </a:spcAft>
              <a:buNone/>
            </a:pPr>
            <a:r>
              <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a:t>
            </a:r>
            <a:r>
              <a:rPr lang="en"/>
              <a:t>3: </a:t>
            </a:r>
            <a:r>
              <a:rPr lang="en"/>
              <a:t>HF vs Internet Freedom </a:t>
            </a:r>
            <a:r>
              <a:rPr lang="en"/>
              <a:t>Plots and Tests</a:t>
            </a:r>
            <a:endParaRPr/>
          </a:p>
        </p:txBody>
      </p:sp>
      <p:sp>
        <p:nvSpPr>
          <p:cNvPr id="165" name="Google Shape;165;p28"/>
          <p:cNvSpPr txBox="1"/>
          <p:nvPr>
            <p:ph idx="1" type="body"/>
          </p:nvPr>
        </p:nvSpPr>
        <p:spPr>
          <a:xfrm>
            <a:off x="311700" y="1225225"/>
            <a:ext cx="8520600" cy="35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Created a plot between the personal internet expression freedom and human freedom.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rPr lang="en"/>
              <a:t> </a:t>
            </a:r>
            <a:r>
              <a:rPr lang="en"/>
              <a:t> </a:t>
            </a:r>
            <a:endParaRPr/>
          </a:p>
        </p:txBody>
      </p:sp>
      <p:pic>
        <p:nvPicPr>
          <p:cNvPr id="166" name="Google Shape;166;p28"/>
          <p:cNvPicPr preferRelativeResize="0"/>
          <p:nvPr/>
        </p:nvPicPr>
        <p:blipFill>
          <a:blip r:embed="rId3">
            <a:alphaModFix/>
          </a:blip>
          <a:stretch>
            <a:fillRect/>
          </a:stretch>
        </p:blipFill>
        <p:spPr>
          <a:xfrm>
            <a:off x="1766425" y="1605450"/>
            <a:ext cx="4342150" cy="3256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a:t>
            </a:r>
            <a:r>
              <a:rPr lang="en"/>
              <a:t>3: HF vs Internet Freedom - Conclusions</a:t>
            </a:r>
            <a:endParaRPr/>
          </a:p>
        </p:txBody>
      </p:sp>
      <p:sp>
        <p:nvSpPr>
          <p:cNvPr id="172" name="Google Shape;172;p29"/>
          <p:cNvSpPr txBox="1"/>
          <p:nvPr>
            <p:ph idx="1" type="body"/>
          </p:nvPr>
        </p:nvSpPr>
        <p:spPr>
          <a:xfrm>
            <a:off x="311700" y="1147225"/>
            <a:ext cx="8520600" cy="35631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x-axis (personal internet expression) changes when y-axis (human freedom) increases.</a:t>
            </a:r>
            <a:endParaRPr/>
          </a:p>
          <a:p>
            <a:pPr indent="457200" lvl="0" marL="457200" rtl="0" algn="l">
              <a:lnSpc>
                <a:spcPct val="100000"/>
              </a:lnSpc>
              <a:spcBef>
                <a:spcPts val="0"/>
              </a:spcBef>
              <a:spcAft>
                <a:spcPts val="0"/>
              </a:spcAft>
              <a:buNone/>
            </a:pPr>
            <a:r>
              <a:rPr lang="en"/>
              <a:t>Regression Line p-value = 6.29082e-66</a:t>
            </a:r>
            <a:endParaRPr/>
          </a:p>
          <a:p>
            <a:pPr indent="457200" lvl="0" marL="457200" rtl="0" algn="l">
              <a:lnSpc>
                <a:spcPct val="100000"/>
              </a:lnSpc>
              <a:spcBef>
                <a:spcPts val="0"/>
              </a:spcBef>
              <a:spcAft>
                <a:spcPts val="0"/>
              </a:spcAft>
              <a:buNone/>
            </a:pPr>
            <a:r>
              <a:t/>
            </a:r>
            <a:endParaRPr/>
          </a:p>
          <a:p>
            <a:pPr indent="-342900" lvl="0" marL="457200" rtl="0" algn="l">
              <a:spcBef>
                <a:spcPts val="0"/>
              </a:spcBef>
              <a:spcAft>
                <a:spcPts val="0"/>
              </a:spcAft>
              <a:buSzPts val="1800"/>
              <a:buChar char="●"/>
            </a:pPr>
            <a:r>
              <a:rPr lang="en"/>
              <a:t>The t-test was statistically significant.</a:t>
            </a:r>
            <a:endParaRPr/>
          </a:p>
          <a:p>
            <a:pPr indent="457200" lvl="0" marL="457200" rtl="0" algn="l">
              <a:spcBef>
                <a:spcPts val="1600"/>
              </a:spcBef>
              <a:spcAft>
                <a:spcPts val="0"/>
              </a:spcAft>
              <a:buNone/>
            </a:pPr>
            <a:r>
              <a:rPr lang="en"/>
              <a:t>p-value = 6.52495e-77</a:t>
            </a:r>
            <a:endParaRPr/>
          </a:p>
          <a:p>
            <a:pPr indent="-342900" lvl="0" marL="457200" rtl="0" algn="l">
              <a:spcBef>
                <a:spcPts val="1600"/>
              </a:spcBef>
              <a:spcAft>
                <a:spcPts val="0"/>
              </a:spcAft>
              <a:buSzPts val="1800"/>
              <a:buChar char="●"/>
            </a:pPr>
            <a:r>
              <a:rPr lang="en"/>
              <a:t>But scatter plot inconclusive</a:t>
            </a:r>
            <a:endParaRPr/>
          </a:p>
          <a:p>
            <a:pPr indent="-317500" lvl="1" marL="914400" rtl="0" algn="l">
              <a:spcBef>
                <a:spcPts val="0"/>
              </a:spcBef>
              <a:spcAft>
                <a:spcPts val="0"/>
              </a:spcAft>
              <a:buSzPts val="1400"/>
              <a:buChar char="○"/>
            </a:pPr>
            <a:r>
              <a:rPr lang="en"/>
              <a:t>Could possibly conclude that low personal internet expression is related to low human freedom score</a:t>
            </a:r>
            <a:endParaRPr/>
          </a:p>
          <a:p>
            <a:pPr indent="-317500" lvl="1" marL="914400" rtl="0" algn="l">
              <a:spcBef>
                <a:spcPts val="0"/>
              </a:spcBef>
              <a:spcAft>
                <a:spcPts val="0"/>
              </a:spcAft>
              <a:buSzPts val="1400"/>
              <a:buChar char="○"/>
            </a:pPr>
            <a:r>
              <a:rPr lang="en"/>
              <a:t>But high personal internet freedom does not seem to imply anything about human freedom score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5543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Q</a:t>
            </a:r>
            <a:r>
              <a:rPr lang="en" sz="4000"/>
              <a:t>4: </a:t>
            </a:r>
            <a:r>
              <a:rPr lang="en"/>
              <a:t>Personal Freedom</a:t>
            </a:r>
            <a:r>
              <a:rPr lang="en"/>
              <a:t> vs Perceived Business Corruption</a:t>
            </a:r>
            <a:endParaRPr sz="4000"/>
          </a:p>
        </p:txBody>
      </p:sp>
      <p:sp>
        <p:nvSpPr>
          <p:cNvPr id="178" name="Google Shape;178;p3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q</a:t>
            </a:r>
            <a:r>
              <a:rPr lang="en"/>
              <a:t>uestion from original survey in </a:t>
            </a:r>
            <a:r>
              <a:rPr i="1" lang="en"/>
              <a:t>Global Competitiveness Report:</a:t>
            </a:r>
            <a:r>
              <a:rPr lang="en"/>
              <a:t> </a:t>
            </a:r>
            <a:r>
              <a:rPr b="1" lang="en"/>
              <a:t>Do illegal payments aimed at influencing government policies, laws, or regulations have an impact on companies in your country?</a:t>
            </a:r>
            <a:r>
              <a:rPr i="1" lang="en"/>
              <a:t> </a:t>
            </a:r>
            <a:r>
              <a:rPr lang="en"/>
              <a:t>(1 = significant negative impact, 10 = no impact at all)</a:t>
            </a:r>
            <a:endParaRPr/>
          </a:p>
          <a:p>
            <a:pPr indent="0" lvl="0" marL="0" rtl="0" algn="l">
              <a:spcBef>
                <a:spcPts val="1600"/>
              </a:spcBef>
              <a:spcAft>
                <a:spcPts val="0"/>
              </a:spcAft>
              <a:buNone/>
            </a:pPr>
            <a:r>
              <a:rPr b="1" lang="en"/>
              <a:t>Hypothesis:</a:t>
            </a:r>
            <a:r>
              <a:rPr lang="en"/>
              <a:t> Countries that score highly on this metric (i.e., less corrupt) will also report higher personal freedom scores.</a:t>
            </a:r>
            <a:endParaRPr/>
          </a:p>
          <a:p>
            <a:pPr indent="0" lvl="0" marL="0" rtl="0" algn="l">
              <a:spcBef>
                <a:spcPts val="1600"/>
              </a:spcBef>
              <a:spcAft>
                <a:spcPts val="0"/>
              </a:spcAft>
              <a:buNone/>
            </a:pPr>
            <a:r>
              <a:rPr b="1" lang="en"/>
              <a:t>Null Hypothesis:</a:t>
            </a:r>
            <a:r>
              <a:rPr lang="en"/>
              <a:t> There is no relationship between perceived corruption and personal freedom.</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5543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Q</a:t>
            </a:r>
            <a:r>
              <a:rPr lang="en" sz="4000"/>
              <a:t>4: </a:t>
            </a:r>
            <a:r>
              <a:rPr lang="en"/>
              <a:t>Personal Freedom vs Perceived Business Corruption - Plots and Tests</a:t>
            </a:r>
            <a:endParaRPr sz="4000"/>
          </a:p>
        </p:txBody>
      </p:sp>
      <p:sp>
        <p:nvSpPr>
          <p:cNvPr id="184" name="Google Shape;184;p3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Created a scatterplot and ran a linear regression for the top and bottom quartiles of perceived corruption</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85" name="Google Shape;185;p31"/>
          <p:cNvPicPr preferRelativeResize="0"/>
          <p:nvPr/>
        </p:nvPicPr>
        <p:blipFill>
          <a:blip r:embed="rId3">
            <a:alphaModFix/>
          </a:blip>
          <a:stretch>
            <a:fillRect/>
          </a:stretch>
        </p:blipFill>
        <p:spPr>
          <a:xfrm>
            <a:off x="457200" y="2027250"/>
            <a:ext cx="4114800" cy="2743200"/>
          </a:xfrm>
          <a:prstGeom prst="rect">
            <a:avLst/>
          </a:prstGeom>
          <a:noFill/>
          <a:ln>
            <a:noFill/>
          </a:ln>
        </p:spPr>
      </p:pic>
      <p:pic>
        <p:nvPicPr>
          <p:cNvPr id="186" name="Google Shape;186;p31"/>
          <p:cNvPicPr preferRelativeResize="0"/>
          <p:nvPr/>
        </p:nvPicPr>
        <p:blipFill>
          <a:blip r:embed="rId4">
            <a:alphaModFix/>
          </a:blip>
          <a:stretch>
            <a:fillRect/>
          </a:stretch>
        </p:blipFill>
        <p:spPr>
          <a:xfrm>
            <a:off x="4572000" y="2027250"/>
            <a:ext cx="4114800" cy="2743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Human Freedom Analysis Project</a:t>
            </a:r>
            <a:endParaRPr/>
          </a:p>
        </p:txBody>
      </p:sp>
      <p:sp>
        <p:nvSpPr>
          <p:cNvPr id="69" name="Google Shape;69;p14"/>
          <p:cNvSpPr txBox="1"/>
          <p:nvPr>
            <p:ph idx="1" type="body"/>
          </p:nvPr>
        </p:nvSpPr>
        <p:spPr>
          <a:xfrm>
            <a:off x="311700" y="1225225"/>
            <a:ext cx="85206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purpose:  Investigate relationships between the different scoring categories in the Human Freedom Index</a:t>
            </a:r>
            <a:endParaRPr/>
          </a:p>
          <a:p>
            <a:pPr indent="0" lvl="0" marL="0" rtl="0" algn="l">
              <a:spcBef>
                <a:spcPts val="1600"/>
              </a:spcBef>
              <a:spcAft>
                <a:spcPts val="1600"/>
              </a:spcAft>
              <a:buNone/>
            </a:pPr>
            <a:r>
              <a:t/>
            </a:r>
            <a:endParaRPr/>
          </a:p>
        </p:txBody>
      </p:sp>
      <p:pic>
        <p:nvPicPr>
          <p:cNvPr id="70" name="Google Shape;70;p14"/>
          <p:cNvPicPr preferRelativeResize="0"/>
          <p:nvPr/>
        </p:nvPicPr>
        <p:blipFill>
          <a:blip r:embed="rId3">
            <a:alphaModFix/>
          </a:blip>
          <a:stretch>
            <a:fillRect/>
          </a:stretch>
        </p:blipFill>
        <p:spPr>
          <a:xfrm>
            <a:off x="663500" y="2134525"/>
            <a:ext cx="2002300" cy="2605200"/>
          </a:xfrm>
          <a:prstGeom prst="rect">
            <a:avLst/>
          </a:prstGeom>
          <a:noFill/>
          <a:ln>
            <a:noFill/>
          </a:ln>
        </p:spPr>
      </p:pic>
      <p:sp>
        <p:nvSpPr>
          <p:cNvPr id="71" name="Google Shape;71;p14"/>
          <p:cNvSpPr txBox="1"/>
          <p:nvPr/>
        </p:nvSpPr>
        <p:spPr>
          <a:xfrm>
            <a:off x="2964400" y="2210175"/>
            <a:ext cx="5206500" cy="24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r>
              <a:rPr lang="en" sz="1200">
                <a:solidFill>
                  <a:srgbClr val="444444"/>
                </a:solidFill>
                <a:highlight>
                  <a:srgbClr val="FFFFFF"/>
                </a:highlight>
                <a:latin typeface="Georgia"/>
                <a:ea typeface="Georgia"/>
                <a:cs typeface="Georgia"/>
                <a:sym typeface="Georgia"/>
              </a:rPr>
              <a:t>The Human Freedom Index presents the state of human freedom in the world based on a broad measure that encompasses personal, civil, and economic freedom…</a:t>
            </a:r>
            <a:endParaRPr sz="120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20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200">
                <a:solidFill>
                  <a:srgbClr val="444444"/>
                </a:solidFill>
                <a:highlight>
                  <a:srgbClr val="FFFFFF"/>
                </a:highlight>
                <a:latin typeface="Georgia"/>
                <a:ea typeface="Georgia"/>
                <a:cs typeface="Georgia"/>
                <a:sym typeface="Georgia"/>
              </a:rPr>
              <a:t>The report is co-published by the Cato Institute, the Fraser Institute, and the Liberales Institut at the Friedrich Naumann Foundation for Freedom…” </a:t>
            </a:r>
            <a:endParaRPr sz="120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200">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 sz="1100" u="sng">
                <a:solidFill>
                  <a:schemeClr val="accent5"/>
                </a:solidFill>
                <a:hlinkClick r:id="rId4"/>
              </a:rPr>
              <a:t>https://www.cato.org/human-freedom-index-new</a:t>
            </a:r>
            <a:endParaRPr>
              <a:solidFill>
                <a:schemeClr val="dk1"/>
              </a:solidFill>
            </a:endParaRPr>
          </a:p>
          <a:p>
            <a:pPr indent="0" lvl="0" marL="0" rtl="0" algn="l">
              <a:spcBef>
                <a:spcPts val="0"/>
              </a:spcBef>
              <a:spcAft>
                <a:spcPts val="0"/>
              </a:spcAft>
              <a:buNone/>
            </a:pPr>
            <a:r>
              <a:t/>
            </a:r>
            <a:endParaRPr sz="1200">
              <a:solidFill>
                <a:srgbClr val="444444"/>
              </a:solidFill>
              <a:highlight>
                <a:srgbClr val="FFFFFF"/>
              </a:highlight>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311700" y="5543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Q</a:t>
            </a:r>
            <a:r>
              <a:rPr lang="en" sz="4000"/>
              <a:t>4: </a:t>
            </a:r>
            <a:r>
              <a:rPr lang="en"/>
              <a:t>Personal Freedom vs Perceived Business Corruption - Conclusions</a:t>
            </a:r>
            <a:endParaRPr sz="4000"/>
          </a:p>
        </p:txBody>
      </p:sp>
      <p:sp>
        <p:nvSpPr>
          <p:cNvPr id="192" name="Google Shape;192;p3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sz="1600"/>
              <a:t>Top quartile:</a:t>
            </a:r>
            <a:endParaRPr sz="1600"/>
          </a:p>
          <a:p>
            <a:pPr indent="-330200" lvl="1" marL="914400" rtl="0" algn="l">
              <a:lnSpc>
                <a:spcPct val="100000"/>
              </a:lnSpc>
              <a:spcBef>
                <a:spcPts val="0"/>
              </a:spcBef>
              <a:spcAft>
                <a:spcPts val="0"/>
              </a:spcAft>
              <a:buSzPts val="1600"/>
              <a:buChar char="○"/>
            </a:pPr>
            <a:r>
              <a:rPr lang="en" sz="1600"/>
              <a:t>r</a:t>
            </a:r>
            <a:r>
              <a:rPr baseline="30000" lang="en" sz="1600"/>
              <a:t>2</a:t>
            </a:r>
            <a:r>
              <a:rPr lang="en" sz="1600"/>
              <a:t> = 0.019</a:t>
            </a:r>
            <a:endParaRPr sz="1600"/>
          </a:p>
          <a:p>
            <a:pPr indent="-330200" lvl="1" marL="914400" rtl="0" algn="l">
              <a:lnSpc>
                <a:spcPct val="100000"/>
              </a:lnSpc>
              <a:spcBef>
                <a:spcPts val="0"/>
              </a:spcBef>
              <a:spcAft>
                <a:spcPts val="0"/>
              </a:spcAft>
              <a:buSzPts val="1600"/>
              <a:buChar char="○"/>
            </a:pPr>
            <a:r>
              <a:rPr lang="en" sz="1600"/>
              <a:t>p-value = 0.023</a:t>
            </a:r>
            <a:endParaRPr sz="1600"/>
          </a:p>
          <a:p>
            <a:pPr indent="-330200" lvl="0" marL="457200" rtl="0" algn="l">
              <a:lnSpc>
                <a:spcPct val="100000"/>
              </a:lnSpc>
              <a:spcBef>
                <a:spcPts val="0"/>
              </a:spcBef>
              <a:spcAft>
                <a:spcPts val="0"/>
              </a:spcAft>
              <a:buSzPts val="1600"/>
              <a:buChar char="●"/>
            </a:pPr>
            <a:r>
              <a:rPr lang="en" sz="1600"/>
              <a:t>Bottom quartile:</a:t>
            </a:r>
            <a:endParaRPr sz="1600"/>
          </a:p>
          <a:p>
            <a:pPr indent="-330200" lvl="1" marL="914400" rtl="0" algn="l">
              <a:lnSpc>
                <a:spcPct val="100000"/>
              </a:lnSpc>
              <a:spcBef>
                <a:spcPts val="0"/>
              </a:spcBef>
              <a:spcAft>
                <a:spcPts val="0"/>
              </a:spcAft>
              <a:buSzPts val="1600"/>
              <a:buChar char="○"/>
            </a:pPr>
            <a:r>
              <a:rPr lang="en" sz="1600"/>
              <a:t>r</a:t>
            </a:r>
            <a:r>
              <a:rPr baseline="30000" lang="en" sz="1600"/>
              <a:t>2</a:t>
            </a:r>
            <a:r>
              <a:rPr lang="en" sz="1600"/>
              <a:t> = 0.094</a:t>
            </a:r>
            <a:endParaRPr sz="1600"/>
          </a:p>
          <a:p>
            <a:pPr indent="-330200" lvl="1" marL="914400" rtl="0" algn="l">
              <a:lnSpc>
                <a:spcPct val="100000"/>
              </a:lnSpc>
              <a:spcBef>
                <a:spcPts val="0"/>
              </a:spcBef>
              <a:spcAft>
                <a:spcPts val="0"/>
              </a:spcAft>
              <a:buSzPts val="1600"/>
              <a:buChar char="○"/>
            </a:pPr>
            <a:r>
              <a:rPr lang="en" sz="1600"/>
              <a:t>p-value = 2.579 * 10</a:t>
            </a:r>
            <a:r>
              <a:rPr baseline="30000" lang="en" sz="1600"/>
              <a:t>-7</a:t>
            </a:r>
            <a:endParaRPr sz="1600"/>
          </a:p>
          <a:p>
            <a:pPr indent="0" lvl="0" marL="0" rtl="0" algn="l">
              <a:lnSpc>
                <a:spcPct val="100000"/>
              </a:lnSpc>
              <a:spcBef>
                <a:spcPts val="1600"/>
              </a:spcBef>
              <a:spcAft>
                <a:spcPts val="0"/>
              </a:spcAft>
              <a:buNone/>
            </a:pPr>
            <a:r>
              <a:rPr lang="en"/>
              <a:t>Both models are statistically significant, but explain very little of the variance in personal freedom. This makes sense, as perceived business corruption is a subcomponent of economic regulation, which was not part of the personal freedom category in the original study.</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98" name="Google Shape;198;p3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Further statistical analyses such as multiple regressions or clustering the data may be used to uncover future trends </a:t>
            </a:r>
            <a:endParaRPr/>
          </a:p>
          <a:p>
            <a:pPr indent="0" lvl="0" marL="0" rtl="0" algn="l">
              <a:lnSpc>
                <a:spcPct val="100000"/>
              </a:lnSpc>
              <a:spcBef>
                <a:spcPts val="0"/>
              </a:spcBef>
              <a:spcAft>
                <a:spcPts val="0"/>
              </a:spcAft>
              <a:buNone/>
            </a:pPr>
            <a:r>
              <a:t/>
            </a:r>
            <a:endParaRPr/>
          </a:p>
          <a:p>
            <a:pPr indent="-342900" lvl="0" marL="457200" rtl="0" algn="l">
              <a:lnSpc>
                <a:spcPct val="100000"/>
              </a:lnSpc>
              <a:spcBef>
                <a:spcPts val="0"/>
              </a:spcBef>
              <a:spcAft>
                <a:spcPts val="0"/>
              </a:spcAft>
              <a:buSzPts val="1800"/>
              <a:buChar char="●"/>
            </a:pPr>
            <a:r>
              <a:rPr lang="en"/>
              <a:t>Within the scope of this project, however, our focus was primarily on attempting to qualify basic relationships within subsets of the data and using our findings to determine whether any basis exists for future research</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Retrospective &amp; Lessons Learned</a:t>
            </a:r>
            <a:endParaRPr/>
          </a:p>
        </p:txBody>
      </p:sp>
      <p:sp>
        <p:nvSpPr>
          <p:cNvPr id="204" name="Google Shape;204;p3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Put wrangled data into csv file that can be read and used by all vs.  repeating cleanup code in each notebook</a:t>
            </a:r>
            <a:endParaRPr/>
          </a:p>
          <a:p>
            <a:pPr indent="-342900" lvl="0" marL="457200" rtl="0" algn="l">
              <a:spcBef>
                <a:spcPts val="0"/>
              </a:spcBef>
              <a:spcAft>
                <a:spcPts val="0"/>
              </a:spcAft>
              <a:buSzPts val="1800"/>
              <a:buChar char="●"/>
            </a:pPr>
            <a:r>
              <a:rPr lang="en"/>
              <a:t>GIT issues.  Easy to unintentionally modify a jupyter notebook.  </a:t>
            </a:r>
            <a:endParaRPr/>
          </a:p>
          <a:p>
            <a:pPr indent="-317500" lvl="1" marL="914400" rtl="0" algn="l">
              <a:spcBef>
                <a:spcPts val="0"/>
              </a:spcBef>
              <a:spcAft>
                <a:spcPts val="0"/>
              </a:spcAft>
              <a:buSzPts val="1400"/>
              <a:buChar char="○"/>
            </a:pPr>
            <a:r>
              <a:rPr lang="en" sz="1400"/>
              <a:t>‘</a:t>
            </a:r>
            <a:r>
              <a:rPr lang="en"/>
              <a:t>g</a:t>
            </a:r>
            <a:r>
              <a:rPr lang="en" sz="1400"/>
              <a:t>it checkout .’  or ‘</a:t>
            </a:r>
            <a:r>
              <a:rPr lang="en"/>
              <a:t>g</a:t>
            </a:r>
            <a:r>
              <a:rPr lang="en" sz="1400"/>
              <a:t>it r</a:t>
            </a:r>
            <a:r>
              <a:rPr lang="en"/>
              <a:t>estore</a:t>
            </a:r>
            <a:r>
              <a:rPr lang="en" sz="1400"/>
              <a:t> filename’ are your friends</a:t>
            </a:r>
            <a:endParaRPr sz="1400"/>
          </a:p>
          <a:p>
            <a:pPr indent="-342900" lvl="0" marL="457200" rtl="0" algn="l">
              <a:spcBef>
                <a:spcPts val="0"/>
              </a:spcBef>
              <a:spcAft>
                <a:spcPts val="0"/>
              </a:spcAft>
              <a:buSzPts val="1800"/>
              <a:buChar char="●"/>
            </a:pPr>
            <a:r>
              <a:rPr lang="en"/>
              <a:t>Allow time for all to explore the data and possible explorations</a:t>
            </a:r>
            <a:endParaRPr/>
          </a:p>
          <a:p>
            <a:pPr indent="-342900" lvl="0" marL="457200" rtl="0" algn="l">
              <a:spcBef>
                <a:spcPts val="0"/>
              </a:spcBef>
              <a:spcAft>
                <a:spcPts val="0"/>
              </a:spcAft>
              <a:buSzPts val="1800"/>
              <a:buChar char="●"/>
            </a:pPr>
            <a:r>
              <a:rPr lang="en"/>
              <a:t>Time to norm and storm as team and focus project (1 hr not enough)</a:t>
            </a:r>
            <a:endParaRPr/>
          </a:p>
          <a:p>
            <a:pPr indent="-342900" lvl="0" marL="457200" rtl="0" algn="l">
              <a:spcBef>
                <a:spcPts val="0"/>
              </a:spcBef>
              <a:spcAft>
                <a:spcPts val="0"/>
              </a:spcAft>
              <a:buSzPts val="1800"/>
              <a:buChar char="●"/>
            </a:pPr>
            <a:r>
              <a:rPr lang="en"/>
              <a:t>Binning opened up additional paths of exploration later in the project. </a:t>
            </a:r>
            <a:endParaRPr/>
          </a:p>
          <a:p>
            <a:pPr indent="-342900" lvl="0" marL="457200" rtl="0" algn="l">
              <a:spcBef>
                <a:spcPts val="0"/>
              </a:spcBef>
              <a:spcAft>
                <a:spcPts val="0"/>
              </a:spcAft>
              <a:buSzPts val="1800"/>
              <a:buChar char="●"/>
            </a:pPr>
            <a:r>
              <a:rPr lang="en"/>
              <a:t>Agree to a code freeze date.</a:t>
            </a:r>
            <a:endParaRPr/>
          </a:p>
          <a:p>
            <a:pPr indent="0" lvl="0" marL="45720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Retrospective &amp; Lessons Learned</a:t>
            </a:r>
            <a:endParaRPr/>
          </a:p>
        </p:txBody>
      </p:sp>
      <p:sp>
        <p:nvSpPr>
          <p:cNvPr id="210" name="Google Shape;210;p3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It pays to double check, in the instance of Ef Score v Pf Score the analysis returned contradictory outcomes</a:t>
            </a:r>
            <a:endParaRPr/>
          </a:p>
          <a:p>
            <a:pPr indent="-342900" lvl="0" marL="457200" rtl="0" algn="l">
              <a:spcBef>
                <a:spcPts val="0"/>
              </a:spcBef>
              <a:spcAft>
                <a:spcPts val="0"/>
              </a:spcAft>
              <a:buSzPts val="1800"/>
              <a:buChar char="●"/>
            </a:pPr>
            <a:r>
              <a:rPr lang="en"/>
              <a:t>Consult with team and coaches on what we are seeing in the plots and status</a:t>
            </a:r>
            <a:endParaRPr/>
          </a:p>
          <a:p>
            <a:pPr indent="-342900" lvl="0" marL="457200" rtl="0" algn="l">
              <a:spcBef>
                <a:spcPts val="0"/>
              </a:spcBef>
              <a:spcAft>
                <a:spcPts val="0"/>
              </a:spcAft>
              <a:buSzPts val="1800"/>
              <a:buChar char="●"/>
            </a:pPr>
            <a:r>
              <a:rPr lang="en"/>
              <a:t>It’s a learning journey.  Grace abounds.</a:t>
            </a:r>
            <a:endParaRPr/>
          </a:p>
          <a:p>
            <a:pPr indent="0" lvl="0" marL="45720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Human Freedom Index Table</a:t>
            </a:r>
            <a:endParaRPr/>
          </a:p>
        </p:txBody>
      </p:sp>
      <p:sp>
        <p:nvSpPr>
          <p:cNvPr id="216" name="Google Shape;216;p36"/>
          <p:cNvSpPr txBox="1"/>
          <p:nvPr>
            <p:ph idx="1" type="body"/>
          </p:nvPr>
        </p:nvSpPr>
        <p:spPr>
          <a:xfrm>
            <a:off x="311700" y="922225"/>
            <a:ext cx="3999900" cy="303000"/>
          </a:xfrm>
          <a:prstGeom prst="rect">
            <a:avLst/>
          </a:prstGeom>
        </p:spPr>
        <p:txBody>
          <a:bodyPr anchorCtr="0" anchor="t" bIns="91425" lIns="91425" spcFirstLastPara="1" rIns="91425" wrap="square" tIns="91425">
            <a:noAutofit/>
          </a:bodyPr>
          <a:lstStyle/>
          <a:p>
            <a:pPr indent="0" lvl="0" marL="0" rtl="0" algn="l">
              <a:lnSpc>
                <a:spcPct val="137500"/>
              </a:lnSpc>
              <a:spcBef>
                <a:spcPts val="0"/>
              </a:spcBef>
              <a:spcAft>
                <a:spcPts val="0"/>
              </a:spcAft>
              <a:buClr>
                <a:schemeClr val="dk1"/>
              </a:buClr>
              <a:buSzPts val="1100"/>
              <a:buFont typeface="Arial"/>
              <a:buNone/>
            </a:pPr>
            <a:r>
              <a:rPr lang="en" sz="1050">
                <a:solidFill>
                  <a:srgbClr val="47494D"/>
                </a:solidFill>
                <a:highlight>
                  <a:srgbClr val="FFFFFF"/>
                </a:highlight>
                <a:latin typeface="Arial"/>
                <a:ea typeface="Arial"/>
                <a:cs typeface="Arial"/>
                <a:sym typeface="Arial"/>
              </a:rPr>
              <a:t>Year, ISO_code, countries, region</a:t>
            </a:r>
            <a:endParaRPr sz="1050">
              <a:solidFill>
                <a:srgbClr val="47494D"/>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sp>
        <p:nvSpPr>
          <p:cNvPr id="217" name="Google Shape;217;p36"/>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Economic Freedom</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Clr>
                <a:schemeClr val="dk1"/>
              </a:buClr>
              <a:buSzPts val="1100"/>
              <a:buFont typeface="Arial"/>
              <a:buNone/>
            </a:pPr>
            <a:r>
              <a:rPr lang="en" sz="600">
                <a:solidFill>
                  <a:srgbClr val="47494D"/>
                </a:solidFill>
                <a:highlight>
                  <a:srgbClr val="FFFFFF"/>
                </a:highlight>
                <a:latin typeface="Arial"/>
                <a:ea typeface="Arial"/>
                <a:cs typeface="Arial"/>
                <a:sym typeface="Arial"/>
              </a:rPr>
              <a:t>ef_government_consumptionGovernment consumption</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Clr>
                <a:schemeClr val="dk1"/>
              </a:buClr>
              <a:buSzPts val="1100"/>
              <a:buFont typeface="Arial"/>
              <a:buNone/>
            </a:pPr>
            <a:r>
              <a:rPr lang="en" sz="600">
                <a:solidFill>
                  <a:srgbClr val="47494D"/>
                </a:solidFill>
                <a:highlight>
                  <a:srgbClr val="FFFFFF"/>
                </a:highlight>
                <a:latin typeface="Arial"/>
                <a:ea typeface="Arial"/>
                <a:cs typeface="Arial"/>
                <a:sym typeface="Arial"/>
              </a:rPr>
              <a:t>ef_government_transfersTransfers and subsidies</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Clr>
                <a:schemeClr val="dk1"/>
              </a:buClr>
              <a:buSzPts val="1100"/>
              <a:buFont typeface="Arial"/>
              <a:buNone/>
            </a:pPr>
            <a:r>
              <a:rPr lang="en" sz="600">
                <a:solidFill>
                  <a:srgbClr val="47494D"/>
                </a:solidFill>
                <a:highlight>
                  <a:srgbClr val="FFFFFF"/>
                </a:highlight>
                <a:latin typeface="Arial"/>
                <a:ea typeface="Arial"/>
                <a:cs typeface="Arial"/>
                <a:sym typeface="Arial"/>
              </a:rPr>
              <a:t>ef_government_enterprisesGovernment enterprises and investments</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Clr>
                <a:schemeClr val="dk1"/>
              </a:buClr>
              <a:buSzPts val="1100"/>
              <a:buFont typeface="Arial"/>
              <a:buNone/>
            </a:pPr>
            <a:r>
              <a:rPr lang="en" sz="600">
                <a:solidFill>
                  <a:srgbClr val="47494D"/>
                </a:solidFill>
                <a:highlight>
                  <a:srgbClr val="FFFFFF"/>
                </a:highlight>
                <a:latin typeface="Arial"/>
                <a:ea typeface="Arial"/>
                <a:cs typeface="Arial"/>
                <a:sym typeface="Arial"/>
              </a:rPr>
              <a:t>ef_government_tax_incomeTop marginal income tax rate</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Clr>
                <a:schemeClr val="dk1"/>
              </a:buClr>
              <a:buSzPts val="1100"/>
              <a:buFont typeface="Arial"/>
              <a:buNone/>
            </a:pPr>
            <a:r>
              <a:rPr lang="en" sz="600">
                <a:solidFill>
                  <a:srgbClr val="47494D"/>
                </a:solidFill>
                <a:highlight>
                  <a:srgbClr val="FFFFFF"/>
                </a:highlight>
                <a:latin typeface="Arial"/>
                <a:ea typeface="Arial"/>
                <a:cs typeface="Arial"/>
                <a:sym typeface="Arial"/>
              </a:rPr>
              <a:t>ef_government_tax_payrollTop marginal income and payroll tax rate</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Clr>
                <a:schemeClr val="dk1"/>
              </a:buClr>
              <a:buSzPts val="1100"/>
              <a:buFont typeface="Arial"/>
              <a:buNone/>
            </a:pPr>
            <a:r>
              <a:rPr lang="en" sz="600">
                <a:solidFill>
                  <a:srgbClr val="47494D"/>
                </a:solidFill>
                <a:highlight>
                  <a:srgbClr val="FFFFFF"/>
                </a:highlight>
                <a:latin typeface="Arial"/>
                <a:ea typeface="Arial"/>
                <a:cs typeface="Arial"/>
                <a:sym typeface="Arial"/>
              </a:rPr>
              <a:t>ef_government_taxTop marginal tax rate</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Clr>
                <a:schemeClr val="dk1"/>
              </a:buClr>
              <a:buSzPts val="1100"/>
              <a:buFont typeface="Arial"/>
              <a:buNone/>
            </a:pPr>
            <a:r>
              <a:rPr lang="en" sz="600">
                <a:solidFill>
                  <a:srgbClr val="47494D"/>
                </a:solidFill>
                <a:highlight>
                  <a:srgbClr val="FFFFFF"/>
                </a:highlight>
                <a:latin typeface="Arial"/>
                <a:ea typeface="Arial"/>
                <a:cs typeface="Arial"/>
                <a:sym typeface="Arial"/>
              </a:rPr>
              <a:t>ef_governmentSize of government</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Clr>
                <a:schemeClr val="dk1"/>
              </a:buClr>
              <a:buSzPts val="1100"/>
              <a:buFont typeface="Arial"/>
              <a:buNone/>
            </a:pPr>
            <a:r>
              <a:rPr lang="en" sz="600">
                <a:solidFill>
                  <a:srgbClr val="47494D"/>
                </a:solidFill>
                <a:highlight>
                  <a:srgbClr val="FFFFFF"/>
                </a:highlight>
                <a:latin typeface="Arial"/>
                <a:ea typeface="Arial"/>
                <a:cs typeface="Arial"/>
                <a:sym typeface="Arial"/>
              </a:rPr>
              <a:t>ef_legal_judicialJudicial independence</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Clr>
                <a:schemeClr val="dk1"/>
              </a:buClr>
              <a:buSzPts val="1100"/>
              <a:buFont typeface="Arial"/>
              <a:buNone/>
            </a:pPr>
            <a:r>
              <a:rPr lang="en" sz="600">
                <a:solidFill>
                  <a:srgbClr val="47494D"/>
                </a:solidFill>
                <a:highlight>
                  <a:srgbClr val="FFFFFF"/>
                </a:highlight>
                <a:latin typeface="Arial"/>
                <a:ea typeface="Arial"/>
                <a:cs typeface="Arial"/>
                <a:sym typeface="Arial"/>
              </a:rPr>
              <a:t>ef_legal_courtsImpartial courts</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Clr>
                <a:schemeClr val="dk1"/>
              </a:buClr>
              <a:buSzPts val="1100"/>
              <a:buFont typeface="Arial"/>
              <a:buNone/>
            </a:pPr>
            <a:r>
              <a:rPr lang="en" sz="600">
                <a:solidFill>
                  <a:srgbClr val="47494D"/>
                </a:solidFill>
                <a:highlight>
                  <a:srgbClr val="FFFFFF"/>
                </a:highlight>
                <a:latin typeface="Arial"/>
                <a:ea typeface="Arial"/>
                <a:cs typeface="Arial"/>
                <a:sym typeface="Arial"/>
              </a:rPr>
              <a:t>ef_legal_protectionProtection of property rights</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Clr>
                <a:schemeClr val="dk1"/>
              </a:buClr>
              <a:buSzPts val="1100"/>
              <a:buFont typeface="Arial"/>
              <a:buNone/>
            </a:pPr>
            <a:r>
              <a:rPr lang="en" sz="600">
                <a:solidFill>
                  <a:srgbClr val="47494D"/>
                </a:solidFill>
                <a:highlight>
                  <a:srgbClr val="FFFFFF"/>
                </a:highlight>
                <a:latin typeface="Arial"/>
                <a:ea typeface="Arial"/>
                <a:cs typeface="Arial"/>
                <a:sym typeface="Arial"/>
              </a:rPr>
              <a:t>ef_legal_militaryMilitary interference in rule of law and politics</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Clr>
                <a:schemeClr val="dk1"/>
              </a:buClr>
              <a:buSzPts val="1100"/>
              <a:buFont typeface="Arial"/>
              <a:buNone/>
            </a:pPr>
            <a:r>
              <a:rPr lang="en" sz="600">
                <a:solidFill>
                  <a:srgbClr val="47494D"/>
                </a:solidFill>
                <a:highlight>
                  <a:srgbClr val="FFFFFF"/>
                </a:highlight>
                <a:latin typeface="Arial"/>
                <a:ea typeface="Arial"/>
                <a:cs typeface="Arial"/>
                <a:sym typeface="Arial"/>
              </a:rPr>
              <a:t>ef_legal_integrityIntegrity of the legal system</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Clr>
                <a:schemeClr val="dk1"/>
              </a:buClr>
              <a:buSzPts val="1100"/>
              <a:buFont typeface="Arial"/>
              <a:buNone/>
            </a:pPr>
            <a:r>
              <a:rPr lang="en" sz="600">
                <a:solidFill>
                  <a:srgbClr val="47494D"/>
                </a:solidFill>
                <a:highlight>
                  <a:srgbClr val="FFFFFF"/>
                </a:highlight>
                <a:latin typeface="Arial"/>
                <a:ea typeface="Arial"/>
                <a:cs typeface="Arial"/>
                <a:sym typeface="Arial"/>
              </a:rPr>
              <a:t>ef_legal_enforcementLegal enforcement of contracts</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Clr>
                <a:schemeClr val="dk1"/>
              </a:buClr>
              <a:buSzPts val="1100"/>
              <a:buFont typeface="Arial"/>
              <a:buNone/>
            </a:pPr>
            <a:r>
              <a:rPr lang="en" sz="600">
                <a:solidFill>
                  <a:srgbClr val="47494D"/>
                </a:solidFill>
                <a:highlight>
                  <a:srgbClr val="FFFFFF"/>
                </a:highlight>
                <a:latin typeface="Arial"/>
                <a:ea typeface="Arial"/>
                <a:cs typeface="Arial"/>
                <a:sym typeface="Arial"/>
              </a:rPr>
              <a:t>ef_legal_restrictionsRegulatory restrictions on the sale of real property</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Clr>
                <a:schemeClr val="dk1"/>
              </a:buClr>
              <a:buSzPts val="1100"/>
              <a:buFont typeface="Arial"/>
              <a:buNone/>
            </a:pPr>
            <a:r>
              <a:rPr lang="en" sz="600">
                <a:solidFill>
                  <a:srgbClr val="47494D"/>
                </a:solidFill>
                <a:highlight>
                  <a:srgbClr val="FFFFFF"/>
                </a:highlight>
                <a:latin typeface="Arial"/>
                <a:ea typeface="Arial"/>
                <a:cs typeface="Arial"/>
                <a:sym typeface="Arial"/>
              </a:rPr>
              <a:t>ef_legal_policeReliability of police</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Clr>
                <a:schemeClr val="dk1"/>
              </a:buClr>
              <a:buSzPts val="1100"/>
              <a:buFont typeface="Arial"/>
              <a:buNone/>
            </a:pPr>
            <a:r>
              <a:rPr lang="en" sz="600">
                <a:solidFill>
                  <a:srgbClr val="47494D"/>
                </a:solidFill>
                <a:highlight>
                  <a:srgbClr val="FFFFFF"/>
                </a:highlight>
                <a:latin typeface="Arial"/>
                <a:ea typeface="Arial"/>
                <a:cs typeface="Arial"/>
                <a:sym typeface="Arial"/>
              </a:rPr>
              <a:t>ef_legal_crimeBusiness costs of crime</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Clr>
                <a:schemeClr val="dk1"/>
              </a:buClr>
              <a:buSzPts val="1100"/>
              <a:buFont typeface="Arial"/>
              <a:buNone/>
            </a:pPr>
            <a:r>
              <a:rPr lang="en" sz="600">
                <a:solidFill>
                  <a:srgbClr val="47494D"/>
                </a:solidFill>
                <a:highlight>
                  <a:srgbClr val="FFFFFF"/>
                </a:highlight>
                <a:latin typeface="Arial"/>
                <a:ea typeface="Arial"/>
                <a:cs typeface="Arial"/>
                <a:sym typeface="Arial"/>
              </a:rPr>
              <a:t>ef_legal_genderGender adjustment</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Clr>
                <a:schemeClr val="dk1"/>
              </a:buClr>
              <a:buSzPts val="1100"/>
              <a:buFont typeface="Arial"/>
              <a:buNone/>
            </a:pPr>
            <a:r>
              <a:rPr lang="en" sz="600">
                <a:solidFill>
                  <a:srgbClr val="47494D"/>
                </a:solidFill>
                <a:highlight>
                  <a:srgbClr val="FFFFFF"/>
                </a:highlight>
                <a:latin typeface="Arial"/>
                <a:ea typeface="Arial"/>
                <a:cs typeface="Arial"/>
                <a:sym typeface="Arial"/>
              </a:rPr>
              <a:t>ef_legalLegal system and property rights</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Clr>
                <a:schemeClr val="dk1"/>
              </a:buClr>
              <a:buSzPts val="1100"/>
              <a:buFont typeface="Arial"/>
              <a:buNone/>
            </a:pPr>
            <a:r>
              <a:rPr lang="en" sz="600">
                <a:solidFill>
                  <a:srgbClr val="47494D"/>
                </a:solidFill>
                <a:highlight>
                  <a:srgbClr val="FFFFFF"/>
                </a:highlight>
                <a:latin typeface="Arial"/>
                <a:ea typeface="Arial"/>
                <a:cs typeface="Arial"/>
                <a:sym typeface="Arial"/>
              </a:rPr>
              <a:t>ef_money_growthMoney growth</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Clr>
                <a:schemeClr val="dk1"/>
              </a:buClr>
              <a:buSzPts val="1100"/>
              <a:buFont typeface="Arial"/>
              <a:buNone/>
            </a:pPr>
            <a:r>
              <a:rPr lang="en" sz="600">
                <a:solidFill>
                  <a:srgbClr val="47494D"/>
                </a:solidFill>
                <a:highlight>
                  <a:srgbClr val="FFFFFF"/>
                </a:highlight>
                <a:latin typeface="Arial"/>
                <a:ea typeface="Arial"/>
                <a:cs typeface="Arial"/>
                <a:sym typeface="Arial"/>
              </a:rPr>
              <a:t>ef_money_sdStandard deviation of inflation</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Clr>
                <a:schemeClr val="dk1"/>
              </a:buClr>
              <a:buSzPts val="1100"/>
              <a:buFont typeface="Arial"/>
              <a:buNone/>
            </a:pPr>
            <a:r>
              <a:rPr lang="en" sz="600">
                <a:solidFill>
                  <a:srgbClr val="47494D"/>
                </a:solidFill>
                <a:highlight>
                  <a:srgbClr val="FFFFFF"/>
                </a:highlight>
                <a:latin typeface="Arial"/>
                <a:ea typeface="Arial"/>
                <a:cs typeface="Arial"/>
                <a:sym typeface="Arial"/>
              </a:rPr>
              <a:t>ef_money_inflationInflation: most recent year</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Clr>
                <a:schemeClr val="dk1"/>
              </a:buClr>
              <a:buSzPts val="1100"/>
              <a:buFont typeface="Arial"/>
              <a:buNone/>
            </a:pPr>
            <a:r>
              <a:rPr lang="en" sz="600">
                <a:solidFill>
                  <a:srgbClr val="47494D"/>
                </a:solidFill>
                <a:highlight>
                  <a:srgbClr val="FFFFFF"/>
                </a:highlight>
                <a:latin typeface="Arial"/>
                <a:ea typeface="Arial"/>
                <a:cs typeface="Arial"/>
                <a:sym typeface="Arial"/>
              </a:rPr>
              <a:t>ef_money_currencyFreedom to own foreign currency bank account</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Clr>
                <a:schemeClr val="dk1"/>
              </a:buClr>
              <a:buSzPts val="1100"/>
              <a:buFont typeface="Arial"/>
              <a:buNone/>
            </a:pPr>
            <a:r>
              <a:rPr lang="en" sz="600">
                <a:solidFill>
                  <a:srgbClr val="47494D"/>
                </a:solidFill>
                <a:highlight>
                  <a:srgbClr val="FFFFFF"/>
                </a:highlight>
                <a:latin typeface="Arial"/>
                <a:ea typeface="Arial"/>
                <a:cs typeface="Arial"/>
                <a:sym typeface="Arial"/>
              </a:rPr>
              <a:t>ef_moneySound money</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Clr>
                <a:schemeClr val="dk1"/>
              </a:buClr>
              <a:buSzPts val="1100"/>
              <a:buFont typeface="Arial"/>
              <a:buNone/>
            </a:pPr>
            <a:r>
              <a:rPr lang="en" sz="600">
                <a:solidFill>
                  <a:srgbClr val="47494D"/>
                </a:solidFill>
                <a:highlight>
                  <a:srgbClr val="FFFFFF"/>
                </a:highlight>
                <a:latin typeface="Arial"/>
                <a:ea typeface="Arial"/>
                <a:cs typeface="Arial"/>
                <a:sym typeface="Arial"/>
              </a:rPr>
              <a:t>ef_trade_tariffs_revenueRevenue from trade taxes (% of trade sector)</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Clr>
                <a:schemeClr val="dk1"/>
              </a:buClr>
              <a:buSzPts val="1100"/>
              <a:buFont typeface="Arial"/>
              <a:buNone/>
            </a:pPr>
            <a:r>
              <a:rPr lang="en" sz="600">
                <a:solidFill>
                  <a:srgbClr val="47494D"/>
                </a:solidFill>
                <a:highlight>
                  <a:srgbClr val="FFFFFF"/>
                </a:highlight>
                <a:latin typeface="Arial"/>
                <a:ea typeface="Arial"/>
                <a:cs typeface="Arial"/>
                <a:sym typeface="Arial"/>
              </a:rPr>
              <a:t>ef_trade_tariffs_meanMean tariff rate</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Clr>
                <a:schemeClr val="dk1"/>
              </a:buClr>
              <a:buSzPts val="1100"/>
              <a:buFont typeface="Arial"/>
              <a:buNone/>
            </a:pPr>
            <a:r>
              <a:rPr lang="en" sz="600">
                <a:solidFill>
                  <a:srgbClr val="47494D"/>
                </a:solidFill>
                <a:highlight>
                  <a:srgbClr val="FFFFFF"/>
                </a:highlight>
                <a:latin typeface="Arial"/>
                <a:ea typeface="Arial"/>
                <a:cs typeface="Arial"/>
                <a:sym typeface="Arial"/>
              </a:rPr>
              <a:t>ef_trade_tariffs_sdStandard deviation of tariffs rates</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Clr>
                <a:schemeClr val="dk1"/>
              </a:buClr>
              <a:buSzPts val="1100"/>
              <a:buFont typeface="Arial"/>
              <a:buNone/>
            </a:pPr>
            <a:r>
              <a:rPr lang="en" sz="600">
                <a:solidFill>
                  <a:srgbClr val="47494D"/>
                </a:solidFill>
                <a:highlight>
                  <a:srgbClr val="FFFFFF"/>
                </a:highlight>
                <a:latin typeface="Arial"/>
                <a:ea typeface="Arial"/>
                <a:cs typeface="Arial"/>
                <a:sym typeface="Arial"/>
              </a:rPr>
              <a:t>ef_trade_tariffsTariffs</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Clr>
                <a:schemeClr val="dk1"/>
              </a:buClr>
              <a:buSzPts val="1100"/>
              <a:buFont typeface="Arial"/>
              <a:buNone/>
            </a:pPr>
            <a:r>
              <a:rPr lang="en" sz="600">
                <a:solidFill>
                  <a:srgbClr val="47494D"/>
                </a:solidFill>
                <a:highlight>
                  <a:srgbClr val="FFFFFF"/>
                </a:highlight>
                <a:latin typeface="Arial"/>
                <a:ea typeface="Arial"/>
                <a:cs typeface="Arial"/>
                <a:sym typeface="Arial"/>
              </a:rPr>
              <a:t>ef_trade_regulatory_nontariffNontariff trade barriers</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Clr>
                <a:schemeClr val="dk1"/>
              </a:buClr>
              <a:buSzPts val="1100"/>
              <a:buFont typeface="Arial"/>
              <a:buNone/>
            </a:pPr>
            <a:r>
              <a:rPr lang="en" sz="600">
                <a:solidFill>
                  <a:srgbClr val="47494D"/>
                </a:solidFill>
                <a:highlight>
                  <a:srgbClr val="FFFFFF"/>
                </a:highlight>
                <a:latin typeface="Arial"/>
                <a:ea typeface="Arial"/>
                <a:cs typeface="Arial"/>
                <a:sym typeface="Arial"/>
              </a:rPr>
              <a:t>ef_trade_regulatory_complianceCompliance costs of importing and exporting</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Clr>
                <a:schemeClr val="dk1"/>
              </a:buClr>
              <a:buSzPts val="1100"/>
              <a:buFont typeface="Arial"/>
              <a:buNone/>
            </a:pPr>
            <a:r>
              <a:rPr lang="en" sz="600">
                <a:solidFill>
                  <a:srgbClr val="47494D"/>
                </a:solidFill>
                <a:highlight>
                  <a:srgbClr val="FFFFFF"/>
                </a:highlight>
                <a:latin typeface="Arial"/>
                <a:ea typeface="Arial"/>
                <a:cs typeface="Arial"/>
                <a:sym typeface="Arial"/>
              </a:rPr>
              <a:t>ef_trade_regulatoryRegulatory trade barriers</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Clr>
                <a:schemeClr val="dk1"/>
              </a:buClr>
              <a:buSzPts val="1100"/>
              <a:buFont typeface="Arial"/>
              <a:buNone/>
            </a:pPr>
            <a:r>
              <a:rPr lang="en" sz="600">
                <a:solidFill>
                  <a:srgbClr val="47494D"/>
                </a:solidFill>
                <a:highlight>
                  <a:srgbClr val="FFFFFF"/>
                </a:highlight>
                <a:latin typeface="Arial"/>
                <a:ea typeface="Arial"/>
                <a:cs typeface="Arial"/>
                <a:sym typeface="Arial"/>
              </a:rPr>
              <a:t>ef_trade_blackBlack-market exchange rates</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Clr>
                <a:schemeClr val="dk1"/>
              </a:buClr>
              <a:buSzPts val="1100"/>
              <a:buFont typeface="Arial"/>
              <a:buNone/>
            </a:pPr>
            <a:r>
              <a:rPr lang="en" sz="600">
                <a:solidFill>
                  <a:srgbClr val="47494D"/>
                </a:solidFill>
                <a:highlight>
                  <a:srgbClr val="FFFFFF"/>
                </a:highlight>
                <a:latin typeface="Arial"/>
                <a:ea typeface="Arial"/>
                <a:cs typeface="Arial"/>
                <a:sym typeface="Arial"/>
              </a:rPr>
              <a:t>ef_trade_movement_foreignForeign ownership/investment restrictions</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Clr>
                <a:schemeClr val="dk1"/>
              </a:buClr>
              <a:buSzPts val="1100"/>
              <a:buFont typeface="Arial"/>
              <a:buNone/>
            </a:pPr>
            <a:r>
              <a:rPr lang="en" sz="600">
                <a:solidFill>
                  <a:srgbClr val="47494D"/>
                </a:solidFill>
                <a:highlight>
                  <a:srgbClr val="FFFFFF"/>
                </a:highlight>
                <a:latin typeface="Arial"/>
                <a:ea typeface="Arial"/>
                <a:cs typeface="Arial"/>
                <a:sym typeface="Arial"/>
              </a:rPr>
              <a:t>ef_trade_movement_capitalCapital controls</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Clr>
                <a:schemeClr val="dk1"/>
              </a:buClr>
              <a:buSzPts val="1100"/>
              <a:buFont typeface="Arial"/>
              <a:buNone/>
            </a:pPr>
            <a:r>
              <a:rPr lang="en" sz="600">
                <a:solidFill>
                  <a:srgbClr val="47494D"/>
                </a:solidFill>
                <a:highlight>
                  <a:srgbClr val="FFFFFF"/>
                </a:highlight>
                <a:latin typeface="Arial"/>
                <a:ea typeface="Arial"/>
                <a:cs typeface="Arial"/>
                <a:sym typeface="Arial"/>
              </a:rPr>
              <a:t>ef_trade_movement_visitFreedom of foreigners to visit</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Clr>
                <a:schemeClr val="dk1"/>
              </a:buClr>
              <a:buSzPts val="1100"/>
              <a:buFont typeface="Arial"/>
              <a:buNone/>
            </a:pPr>
            <a:r>
              <a:rPr lang="en" sz="600">
                <a:solidFill>
                  <a:srgbClr val="47494D"/>
                </a:solidFill>
                <a:highlight>
                  <a:srgbClr val="FFFFFF"/>
                </a:highlight>
                <a:latin typeface="Arial"/>
                <a:ea typeface="Arial"/>
                <a:cs typeface="Arial"/>
                <a:sym typeface="Arial"/>
              </a:rPr>
              <a:t>ef_trade_movementControls of the movement of capital and people</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Clr>
                <a:schemeClr val="dk1"/>
              </a:buClr>
              <a:buSzPts val="1100"/>
              <a:buFont typeface="Arial"/>
              <a:buNone/>
            </a:pPr>
            <a:r>
              <a:rPr lang="en" sz="600">
                <a:solidFill>
                  <a:srgbClr val="47494D"/>
                </a:solidFill>
                <a:highlight>
                  <a:srgbClr val="FFFFFF"/>
                </a:highlight>
                <a:latin typeface="Arial"/>
                <a:ea typeface="Arial"/>
                <a:cs typeface="Arial"/>
                <a:sym typeface="Arial"/>
              </a:rPr>
              <a:t>ef_tradeFreedom to trade internationally</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Clr>
                <a:schemeClr val="dk1"/>
              </a:buClr>
              <a:buSzPts val="1100"/>
              <a:buFont typeface="Arial"/>
              <a:buNone/>
            </a:pPr>
            <a:r>
              <a:rPr lang="en" sz="600">
                <a:solidFill>
                  <a:srgbClr val="47494D"/>
                </a:solidFill>
                <a:highlight>
                  <a:srgbClr val="FFFFFF"/>
                </a:highlight>
                <a:latin typeface="Arial"/>
                <a:ea typeface="Arial"/>
                <a:cs typeface="Arial"/>
                <a:sym typeface="Arial"/>
              </a:rPr>
              <a:t>ef_regulation_credit_ownershipOwnership of banks</a:t>
            </a:r>
            <a:endParaRPr sz="600"/>
          </a:p>
        </p:txBody>
      </p:sp>
      <p:sp>
        <p:nvSpPr>
          <p:cNvPr id="218" name="Google Shape;218;p36"/>
          <p:cNvSpPr txBox="1"/>
          <p:nvPr>
            <p:ph idx="1" type="body"/>
          </p:nvPr>
        </p:nvSpPr>
        <p:spPr>
          <a:xfrm>
            <a:off x="375225" y="1225225"/>
            <a:ext cx="3999900" cy="3354000"/>
          </a:xfrm>
          <a:prstGeom prst="rect">
            <a:avLst/>
          </a:prstGeom>
        </p:spPr>
        <p:txBody>
          <a:bodyPr anchorCtr="0" anchor="t" bIns="91425" lIns="91425" spcFirstLastPara="1" rIns="91425" wrap="square" tIns="91425">
            <a:noAutofit/>
          </a:bodyPr>
          <a:lstStyle/>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Personal Freedom</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pf_rol_proceduralProcedural justice</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pf_rol_civilCivil justice</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pf_rol_criminalCriminal justice</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pf_rolRule of law</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pf_ss_homicideHomicide</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pf_ss_disappearances_disapDisappearances</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pf_ss_disappearances_violentViolent conflicts</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pf_ss_disappearances_organizedOrganized conflicts</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pf_ss_disappearances_fatalitiesTerrorism fatalities</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pf_ss_disappearances_injuriesTerrorism injuries</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pf_ss_disappearancesDisappearances, conflict, and terrorism</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pf_ss_women_fgmFemale genital mutilation</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pf_ss_women_missingMissing women</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pf_ss_women_inheritance_widowsInheritance rights for widows</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pf_ss_women_inheritance_daughtersInheritance rights for daughters</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pf_ss_women_inheritanceInheritance</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pf_ss_womenWomen's security</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pf_ssSecurity and safety</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pf_movement_domesticFreedom of domestic movement</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pf_movement_foreignFreedom of foreign movement</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pf_movement_womenWomen's movement</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pf_movementFreedom of movement</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pf_religion_estop_establishFreedom to establish religious organizations</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pf_religion_estop_operateFreedom to operate religious organizations</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pf_religion_estopFreedom to establish and operate religious organizations</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pf_religion_harassmentHarassment and physical hostilities</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pf_religion_restrictionsLegal and regulatory restrictions</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pf_religionReligious freedom</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pf_association_associationFreedom of association</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pf_association_assemblyFreedom of assembly</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pf_association_political_establishFreedom to establish political parties</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pf_association_political_operateFreedom to operate political parties</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pf_association_politicalFreedom to establish and operate political parties</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pf_association_prof_establishFreedom to establish professional organizations</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pf_association_prof_operateFreedom to operate professional organizations</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pf_association_profFreedom to establish and operate professional organizations</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pf_association_sport_establishFreedom to establish educational, sporting, and cultural organizations</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pf_association_sport_operateFreedom to operate educational, sporting, and cultural organizations</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pf_association_sportFreedom to establish and operate educational, sporting, and cultural organizations</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pf_associationFreedom to associate and assemble with peaceful individuals or organizations</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pf_expression_killedPress killed</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pf_expression_jailedPress jailed</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pf_expression_influenceLaws and regulations that influence media content</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pf_expression_controlPolitical pressures and controls on media content</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pf_expression_cableAccess to cable/satellite</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pf_expression_newspapersAccess to foreign newspapers</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pf_expression_internetState control over Internet access</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pf_expressionFreedom of expression</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pf_identity_legalLegal gender</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pf_identity_parental_marriageParental rights in marriage</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pf_identity_parental_divorceParental rights after divorce</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pf_identity_parentalParental rights</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pf_identity_sex_maleMale-to-male relationships</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pf_identity_sex_femaleFemale-to-female relationships</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pf_identity_sexSame-sex ralitionships</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pf_identity_divorceDivorce</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pf_identityIdentity and relationships</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pf_scorePersonal Freedom (score)</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rPr lang="en" sz="600">
                <a:solidFill>
                  <a:srgbClr val="47494D"/>
                </a:solidFill>
                <a:highlight>
                  <a:srgbClr val="FFFFFF"/>
                </a:highlight>
                <a:latin typeface="Arial"/>
                <a:ea typeface="Arial"/>
                <a:cs typeface="Arial"/>
                <a:sym typeface="Arial"/>
              </a:rPr>
              <a:t>pf_rankPersonal Freedom (rank)</a:t>
            </a:r>
            <a:endParaRPr sz="600">
              <a:solidFill>
                <a:srgbClr val="47494D"/>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t/>
            </a:r>
            <a:endParaRPr sz="600">
              <a:solidFill>
                <a:srgbClr val="47494D"/>
              </a:solidFill>
              <a:highlight>
                <a:srgbClr val="FFFFFF"/>
              </a:highlight>
              <a:latin typeface="Arial"/>
              <a:ea typeface="Arial"/>
              <a:cs typeface="Arial"/>
              <a:sym typeface="Arial"/>
            </a:endParaRPr>
          </a:p>
          <a:p>
            <a:pPr indent="0" lvl="0" marL="0" rtl="0" algn="l">
              <a:spcBef>
                <a:spcPts val="0"/>
              </a:spcBef>
              <a:spcAft>
                <a:spcPts val="1600"/>
              </a:spcAft>
              <a:buNone/>
            </a:pPr>
            <a:r>
              <a:t/>
            </a:r>
            <a:endParaRPr sz="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Human Freedom Index</a:t>
            </a:r>
            <a:endParaRPr/>
          </a:p>
        </p:txBody>
      </p:sp>
      <p:pic>
        <p:nvPicPr>
          <p:cNvPr id="77" name="Google Shape;77;p15"/>
          <p:cNvPicPr preferRelativeResize="0"/>
          <p:nvPr/>
        </p:nvPicPr>
        <p:blipFill rotWithShape="1">
          <a:blip r:embed="rId3">
            <a:alphaModFix/>
          </a:blip>
          <a:srcRect b="2021" l="0" r="22063" t="3084"/>
          <a:stretch/>
        </p:blipFill>
        <p:spPr>
          <a:xfrm>
            <a:off x="4983125" y="181838"/>
            <a:ext cx="3282600" cy="4779824"/>
          </a:xfrm>
          <a:prstGeom prst="rect">
            <a:avLst/>
          </a:prstGeom>
          <a:noFill/>
          <a:ln>
            <a:noFill/>
          </a:ln>
          <a:effectLst>
            <a:outerShdw blurRad="57150" rotWithShape="0" algn="bl" dir="5400000" dist="19050">
              <a:srgbClr val="000000">
                <a:alpha val="50000"/>
              </a:srgbClr>
            </a:outerShdw>
          </a:effectLst>
        </p:spPr>
      </p:pic>
      <p:sp>
        <p:nvSpPr>
          <p:cNvPr id="78" name="Google Shape;78;p1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HFI is composed of categories, sub-categories and scores</a:t>
            </a:r>
            <a:endParaRPr/>
          </a:p>
          <a:p>
            <a:pPr indent="-317500" lvl="0" marL="457200" rtl="0" algn="l">
              <a:spcBef>
                <a:spcPts val="1600"/>
              </a:spcBef>
              <a:spcAft>
                <a:spcPts val="0"/>
              </a:spcAft>
              <a:buSzPts val="1400"/>
              <a:buChar char="●"/>
            </a:pPr>
            <a:r>
              <a:rPr lang="en"/>
              <a:t>Personal Freedom</a:t>
            </a:r>
            <a:endParaRPr/>
          </a:p>
          <a:p>
            <a:pPr indent="-304800" lvl="1" marL="914400" rtl="0" algn="l">
              <a:spcBef>
                <a:spcPts val="0"/>
              </a:spcBef>
              <a:spcAft>
                <a:spcPts val="0"/>
              </a:spcAft>
              <a:buSzPts val="1200"/>
              <a:buChar char="○"/>
            </a:pPr>
            <a:r>
              <a:rPr lang="en"/>
              <a:t>Legal &amp; Security</a:t>
            </a:r>
            <a:endParaRPr/>
          </a:p>
          <a:p>
            <a:pPr indent="-304800" lvl="1" marL="914400" rtl="0" algn="l">
              <a:spcBef>
                <a:spcPts val="0"/>
              </a:spcBef>
              <a:spcAft>
                <a:spcPts val="0"/>
              </a:spcAft>
              <a:buSzPts val="1200"/>
              <a:buChar char="○"/>
            </a:pPr>
            <a:r>
              <a:rPr lang="en"/>
              <a:t>Specific Personal Freedoms</a:t>
            </a:r>
            <a:endParaRPr/>
          </a:p>
          <a:p>
            <a:pPr indent="-317500" lvl="0" marL="457200" rtl="0" algn="l">
              <a:spcBef>
                <a:spcPts val="0"/>
              </a:spcBef>
              <a:spcAft>
                <a:spcPts val="0"/>
              </a:spcAft>
              <a:buSzPts val="1400"/>
              <a:buChar char="●"/>
            </a:pPr>
            <a:r>
              <a:rPr lang="en"/>
              <a:t>Economic Freedom</a:t>
            </a:r>
            <a:endParaRPr/>
          </a:p>
          <a:p>
            <a:pPr indent="-304800" lvl="1" marL="914400" rtl="0" algn="l">
              <a:spcBef>
                <a:spcPts val="0"/>
              </a:spcBef>
              <a:spcAft>
                <a:spcPts val="0"/>
              </a:spcAft>
              <a:buSzPts val="1200"/>
              <a:buChar char="○"/>
            </a:pPr>
            <a:r>
              <a:rPr lang="en"/>
              <a:t>Size of Government</a:t>
            </a:r>
            <a:endParaRPr/>
          </a:p>
          <a:p>
            <a:pPr indent="-304800" lvl="1" marL="914400" rtl="0" algn="l">
              <a:spcBef>
                <a:spcPts val="0"/>
              </a:spcBef>
              <a:spcAft>
                <a:spcPts val="0"/>
              </a:spcAft>
              <a:buSzPts val="1200"/>
              <a:buChar char="○"/>
            </a:pPr>
            <a:r>
              <a:rPr lang="en"/>
              <a:t>Legal system &amp; Property Rights</a:t>
            </a:r>
            <a:endParaRPr/>
          </a:p>
          <a:p>
            <a:pPr indent="-304800" lvl="1" marL="914400" rtl="0" algn="l">
              <a:spcBef>
                <a:spcPts val="0"/>
              </a:spcBef>
              <a:spcAft>
                <a:spcPts val="0"/>
              </a:spcAft>
              <a:buSzPts val="1200"/>
              <a:buChar char="○"/>
            </a:pPr>
            <a:r>
              <a:rPr lang="en"/>
              <a:t>Sound Money</a:t>
            </a:r>
            <a:endParaRPr/>
          </a:p>
          <a:p>
            <a:pPr indent="-304800" lvl="1" marL="914400" rtl="0" algn="l">
              <a:spcBef>
                <a:spcPts val="0"/>
              </a:spcBef>
              <a:spcAft>
                <a:spcPts val="0"/>
              </a:spcAft>
              <a:buSzPts val="1200"/>
              <a:buChar char="○"/>
            </a:pPr>
            <a:r>
              <a:rPr lang="en"/>
              <a:t>Freedom to Trade Internationally</a:t>
            </a:r>
            <a:endParaRPr/>
          </a:p>
          <a:p>
            <a:pPr indent="-304800" lvl="1" marL="914400" rtl="0" algn="l">
              <a:spcBef>
                <a:spcPts val="0"/>
              </a:spcBef>
              <a:spcAft>
                <a:spcPts val="0"/>
              </a:spcAft>
              <a:buSzPts val="1200"/>
              <a:buChar char="○"/>
            </a:pPr>
            <a:r>
              <a:rPr lang="en"/>
              <a:t>Regulation</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Human Freedom Index Data Exploration &amp; Wrangle</a:t>
            </a:r>
            <a:endParaRPr/>
          </a:p>
        </p:txBody>
      </p:sp>
      <p:sp>
        <p:nvSpPr>
          <p:cNvPr id="84" name="Google Shape;84;p16"/>
          <p:cNvSpPr txBox="1"/>
          <p:nvPr>
            <p:ph idx="1" type="body"/>
          </p:nvPr>
        </p:nvSpPr>
        <p:spPr>
          <a:xfrm>
            <a:off x="311700" y="1225225"/>
            <a:ext cx="8444700" cy="3469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Organized by</a:t>
            </a:r>
            <a:endParaRPr sz="1600"/>
          </a:p>
          <a:p>
            <a:pPr indent="-304800" lvl="1" marL="914400" rtl="0" algn="l">
              <a:spcBef>
                <a:spcPts val="0"/>
              </a:spcBef>
              <a:spcAft>
                <a:spcPts val="0"/>
              </a:spcAft>
              <a:buSzPts val="1200"/>
              <a:buChar char="○"/>
            </a:pPr>
            <a:r>
              <a:rPr lang="en" sz="1200"/>
              <a:t>Country, ISO_code</a:t>
            </a:r>
            <a:endParaRPr sz="1200"/>
          </a:p>
          <a:p>
            <a:pPr indent="-304800" lvl="1" marL="914400" rtl="0" algn="l">
              <a:spcBef>
                <a:spcPts val="0"/>
              </a:spcBef>
              <a:spcAft>
                <a:spcPts val="0"/>
              </a:spcAft>
              <a:buSzPts val="1200"/>
              <a:buChar char="○"/>
            </a:pPr>
            <a:r>
              <a:rPr lang="en" sz="1200"/>
              <a:t>Year: 2008 thru 2016 (9 years)</a:t>
            </a:r>
            <a:endParaRPr sz="1200"/>
          </a:p>
          <a:p>
            <a:pPr indent="-317500" lvl="1" marL="914400" rtl="0" algn="l">
              <a:spcBef>
                <a:spcPts val="0"/>
              </a:spcBef>
              <a:spcAft>
                <a:spcPts val="0"/>
              </a:spcAft>
              <a:buSzPts val="1400"/>
              <a:buChar char="○"/>
            </a:pPr>
            <a:r>
              <a:rPr lang="en" sz="1200"/>
              <a:t>Region: </a:t>
            </a:r>
            <a:r>
              <a:rPr lang="en" sz="800"/>
              <a:t>(Caucasus &amp; Central Asia, East Asia, Eastern Europe, Latin America &amp; the Caribbean, Middle East &amp; North Africa, North America, Oceania, South Asia, Sub-Saharan Africa, Western Europe)</a:t>
            </a:r>
            <a:endParaRPr sz="800"/>
          </a:p>
          <a:p>
            <a:pPr indent="-330200" lvl="0" marL="457200" rtl="0" algn="l">
              <a:spcBef>
                <a:spcPts val="0"/>
              </a:spcBef>
              <a:spcAft>
                <a:spcPts val="0"/>
              </a:spcAft>
              <a:buSzPts val="1600"/>
              <a:buChar char="●"/>
            </a:pPr>
            <a:r>
              <a:rPr lang="en" sz="1600"/>
              <a:t>Summary Freedom Scores</a:t>
            </a:r>
            <a:endParaRPr sz="1600"/>
          </a:p>
          <a:p>
            <a:pPr indent="-304800" lvl="1" marL="914400" rtl="0" algn="l">
              <a:spcBef>
                <a:spcPts val="0"/>
              </a:spcBef>
              <a:spcAft>
                <a:spcPts val="0"/>
              </a:spcAft>
              <a:buSzPts val="1200"/>
              <a:buChar char="○"/>
            </a:pPr>
            <a:r>
              <a:rPr lang="en" sz="1200"/>
              <a:t>Human Freedom (HF)</a:t>
            </a:r>
            <a:endParaRPr sz="1200"/>
          </a:p>
          <a:p>
            <a:pPr indent="-304800" lvl="1" marL="914400" rtl="0" algn="l">
              <a:spcBef>
                <a:spcPts val="0"/>
              </a:spcBef>
              <a:spcAft>
                <a:spcPts val="0"/>
              </a:spcAft>
              <a:buSzPts val="1200"/>
              <a:buChar char="○"/>
            </a:pPr>
            <a:r>
              <a:rPr lang="en" sz="1200"/>
              <a:t>Economic Freedom (EF)</a:t>
            </a:r>
            <a:endParaRPr sz="1200"/>
          </a:p>
          <a:p>
            <a:pPr indent="-304800" lvl="1" marL="914400" rtl="0" algn="l">
              <a:spcBef>
                <a:spcPts val="0"/>
              </a:spcBef>
              <a:spcAft>
                <a:spcPts val="0"/>
              </a:spcAft>
              <a:buSzPts val="1200"/>
              <a:buChar char="○"/>
            </a:pPr>
            <a:r>
              <a:rPr lang="en" sz="1200"/>
              <a:t>Personal Freedom (PF)</a:t>
            </a:r>
            <a:endParaRPr sz="1200"/>
          </a:p>
          <a:p>
            <a:pPr indent="-330200" lvl="0" marL="457200" rtl="0" algn="l">
              <a:spcBef>
                <a:spcPts val="0"/>
              </a:spcBef>
              <a:spcAft>
                <a:spcPts val="0"/>
              </a:spcAft>
              <a:buSzPts val="1600"/>
              <a:buChar char="●"/>
            </a:pPr>
            <a:r>
              <a:rPr lang="en" sz="1600"/>
              <a:t>Personal Freedom Scores</a:t>
            </a:r>
            <a:endParaRPr sz="1600"/>
          </a:p>
          <a:p>
            <a:pPr indent="-304800" lvl="1" marL="914400" rtl="0" algn="l">
              <a:spcBef>
                <a:spcPts val="0"/>
              </a:spcBef>
              <a:spcAft>
                <a:spcPts val="0"/>
              </a:spcAft>
              <a:buSzPts val="1200"/>
              <a:buChar char="○"/>
            </a:pPr>
            <a:r>
              <a:rPr lang="en" sz="1200"/>
              <a:t>7 PF Categories</a:t>
            </a:r>
            <a:endParaRPr sz="1200"/>
          </a:p>
          <a:p>
            <a:pPr indent="-304800" lvl="1" marL="914400" rtl="0" algn="l">
              <a:spcBef>
                <a:spcPts val="0"/>
              </a:spcBef>
              <a:spcAft>
                <a:spcPts val="0"/>
              </a:spcAft>
              <a:buSzPts val="1200"/>
              <a:buChar char="○"/>
            </a:pPr>
            <a:r>
              <a:rPr lang="en" sz="1200"/>
              <a:t>49 PF sub-categories and leaf level scores</a:t>
            </a:r>
            <a:endParaRPr sz="1200"/>
          </a:p>
          <a:p>
            <a:pPr indent="-330200" lvl="0" marL="457200" rtl="0" algn="l">
              <a:spcBef>
                <a:spcPts val="0"/>
              </a:spcBef>
              <a:spcAft>
                <a:spcPts val="0"/>
              </a:spcAft>
              <a:buSzPts val="1600"/>
              <a:buChar char="●"/>
            </a:pPr>
            <a:r>
              <a:rPr lang="en" sz="1600"/>
              <a:t>Economic Freedom Scores</a:t>
            </a:r>
            <a:endParaRPr sz="1600"/>
          </a:p>
          <a:p>
            <a:pPr indent="-304800" lvl="1" marL="914400" rtl="0" algn="l">
              <a:spcBef>
                <a:spcPts val="0"/>
              </a:spcBef>
              <a:spcAft>
                <a:spcPts val="0"/>
              </a:spcAft>
              <a:buSzPts val="1200"/>
              <a:buChar char="○"/>
            </a:pPr>
            <a:r>
              <a:rPr lang="en" sz="1200"/>
              <a:t>5 EF Categories</a:t>
            </a:r>
            <a:endParaRPr sz="1200"/>
          </a:p>
          <a:p>
            <a:pPr indent="-304800" lvl="1" marL="914400" rtl="0" algn="l">
              <a:spcBef>
                <a:spcPts val="0"/>
              </a:spcBef>
              <a:spcAft>
                <a:spcPts val="0"/>
              </a:spcAft>
              <a:buSzPts val="1200"/>
              <a:buChar char="○"/>
            </a:pPr>
            <a:r>
              <a:rPr lang="en" sz="1200"/>
              <a:t>49 EF leaf level scores</a:t>
            </a:r>
            <a:endParaRPr sz="12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rPr lang="en" sz="1600"/>
              <a:t>Sourced from: </a:t>
            </a:r>
            <a:endParaRPr sz="1600"/>
          </a:p>
          <a:p>
            <a:pPr indent="-330200" lvl="0" marL="457200" rtl="0" algn="l">
              <a:spcBef>
                <a:spcPts val="1600"/>
              </a:spcBef>
              <a:spcAft>
                <a:spcPts val="0"/>
              </a:spcAft>
              <a:buSzPts val="1600"/>
              <a:buChar char="●"/>
            </a:pPr>
            <a:r>
              <a:rPr lang="en" sz="1600" u="sng">
                <a:solidFill>
                  <a:schemeClr val="hlink"/>
                </a:solidFill>
                <a:hlinkClick r:id="rId3"/>
              </a:rPr>
              <a:t>https://www.kaggle.com/gsutters/the-human-freedom-index</a:t>
            </a:r>
            <a:r>
              <a:rPr lang="en" sz="1600"/>
              <a:t> </a:t>
            </a:r>
            <a:endParaRPr sz="1600"/>
          </a:p>
          <a:p>
            <a:pPr indent="-330200" lvl="0" marL="457200" rtl="0" algn="l">
              <a:spcBef>
                <a:spcPts val="0"/>
              </a:spcBef>
              <a:spcAft>
                <a:spcPts val="0"/>
              </a:spcAft>
              <a:buSzPts val="1600"/>
              <a:buChar char="●"/>
            </a:pPr>
            <a:r>
              <a:rPr lang="en" sz="1600" u="sng">
                <a:solidFill>
                  <a:schemeClr val="hlink"/>
                </a:solidFill>
                <a:hlinkClick r:id="rId4"/>
              </a:rPr>
              <a:t>https://www.cato.org/human-freedom-index-new</a:t>
            </a:r>
            <a:endParaRPr sz="1600"/>
          </a:p>
        </p:txBody>
      </p:sp>
      <p:sp>
        <p:nvSpPr>
          <p:cNvPr id="85" name="Google Shape;85;p16"/>
          <p:cNvSpPr txBox="1"/>
          <p:nvPr/>
        </p:nvSpPr>
        <p:spPr>
          <a:xfrm>
            <a:off x="4706250" y="2844725"/>
            <a:ext cx="4126200" cy="1760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Open Sans"/>
              <a:buChar char="●"/>
            </a:pPr>
            <a:r>
              <a:rPr lang="en" sz="1600">
                <a:solidFill>
                  <a:schemeClr val="dk1"/>
                </a:solidFill>
                <a:latin typeface="Open Sans"/>
                <a:ea typeface="Open Sans"/>
                <a:cs typeface="Open Sans"/>
                <a:sym typeface="Open Sans"/>
              </a:rPr>
              <a:t>Original </a:t>
            </a:r>
            <a:r>
              <a:rPr lang="en" sz="1600">
                <a:solidFill>
                  <a:schemeClr val="dk1"/>
                </a:solidFill>
                <a:latin typeface="Open Sans"/>
                <a:ea typeface="Open Sans"/>
                <a:cs typeface="Open Sans"/>
                <a:sym typeface="Open Sans"/>
              </a:rPr>
              <a:t>Data shap</a:t>
            </a:r>
            <a:r>
              <a:rPr lang="en" sz="1600">
                <a:solidFill>
                  <a:schemeClr val="dk1"/>
                </a:solidFill>
                <a:latin typeface="Open Sans"/>
                <a:ea typeface="Open Sans"/>
                <a:cs typeface="Open Sans"/>
                <a:sym typeface="Open Sans"/>
              </a:rPr>
              <a:t>e </a:t>
            </a:r>
            <a:endParaRPr sz="1600">
              <a:solidFill>
                <a:schemeClr val="dk1"/>
              </a:solidFill>
              <a:latin typeface="Open Sans"/>
              <a:ea typeface="Open Sans"/>
              <a:cs typeface="Open Sans"/>
              <a:sym typeface="Open Sans"/>
            </a:endParaRPr>
          </a:p>
          <a:p>
            <a:pPr indent="-304800" lvl="1" marL="914400" rtl="0" algn="l">
              <a:lnSpc>
                <a:spcPct val="115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123 columns </a:t>
            </a:r>
            <a:endParaRPr sz="1200">
              <a:solidFill>
                <a:schemeClr val="dk1"/>
              </a:solidFill>
              <a:latin typeface="Open Sans"/>
              <a:ea typeface="Open Sans"/>
              <a:cs typeface="Open Sans"/>
              <a:sym typeface="Open Sans"/>
            </a:endParaRPr>
          </a:p>
          <a:p>
            <a:pPr indent="-304800" lvl="1" marL="914400" rtl="0" algn="l">
              <a:lnSpc>
                <a:spcPct val="115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1457 records with NaN’s</a:t>
            </a:r>
            <a:endParaRPr sz="1200">
              <a:solidFill>
                <a:schemeClr val="dk1"/>
              </a:solidFill>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Font typeface="Open Sans"/>
              <a:buChar char="●"/>
            </a:pPr>
            <a:r>
              <a:rPr lang="en" sz="1600">
                <a:solidFill>
                  <a:schemeClr val="dk1"/>
                </a:solidFill>
                <a:latin typeface="Open Sans"/>
                <a:ea typeface="Open Sans"/>
                <a:cs typeface="Open Sans"/>
                <a:sym typeface="Open Sans"/>
              </a:rPr>
              <a:t>Post Wrangled Data shape</a:t>
            </a:r>
            <a:endParaRPr sz="1200">
              <a:solidFill>
                <a:schemeClr val="dk1"/>
              </a:solidFill>
              <a:latin typeface="Open Sans"/>
              <a:ea typeface="Open Sans"/>
              <a:cs typeface="Open Sans"/>
              <a:sym typeface="Open Sans"/>
            </a:endParaRPr>
          </a:p>
          <a:p>
            <a:pPr indent="-304800" lvl="1" marL="914400" rtl="0" algn="l">
              <a:lnSpc>
                <a:spcPct val="115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Index = countries</a:t>
            </a:r>
            <a:endParaRPr sz="1200">
              <a:solidFill>
                <a:schemeClr val="dk1"/>
              </a:solidFill>
              <a:latin typeface="Open Sans"/>
              <a:ea typeface="Open Sans"/>
              <a:cs typeface="Open Sans"/>
              <a:sym typeface="Open Sans"/>
            </a:endParaRPr>
          </a:p>
          <a:p>
            <a:pPr indent="-304800" lvl="1" marL="914400" rtl="0" algn="l">
              <a:lnSpc>
                <a:spcPct val="115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8 columns</a:t>
            </a:r>
            <a:endParaRPr sz="1200">
              <a:solidFill>
                <a:schemeClr val="dk1"/>
              </a:solidFill>
              <a:latin typeface="Open Sans"/>
              <a:ea typeface="Open Sans"/>
              <a:cs typeface="Open Sans"/>
              <a:sym typeface="Open Sans"/>
            </a:endParaRPr>
          </a:p>
          <a:p>
            <a:pPr indent="-304800" lvl="1" marL="914400" rtl="0" algn="l">
              <a:lnSpc>
                <a:spcPct val="115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1079  records</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Geo Chart visual exploration</a:t>
            </a:r>
            <a:endParaRPr/>
          </a:p>
        </p:txBody>
      </p:sp>
      <p:sp>
        <p:nvSpPr>
          <p:cNvPr id="91" name="Google Shape;91;p17"/>
          <p:cNvSpPr txBox="1"/>
          <p:nvPr>
            <p:ph idx="1" type="body"/>
          </p:nvPr>
        </p:nvSpPr>
        <p:spPr>
          <a:xfrm>
            <a:off x="311700" y="4511450"/>
            <a:ext cx="8520600" cy="44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Using Folium Python package: </a:t>
            </a:r>
            <a:r>
              <a:rPr lang="en" sz="1100" u="sng">
                <a:solidFill>
                  <a:schemeClr val="hlink"/>
                </a:solidFill>
                <a:latin typeface="Arial"/>
                <a:ea typeface="Arial"/>
                <a:cs typeface="Arial"/>
                <a:sym typeface="Arial"/>
                <a:hlinkClick r:id="rId3"/>
              </a:rPr>
              <a:t>https://medium.com/datadriveninvestor/visualising-geospatial-data-with-python-d3b1c519f31</a:t>
            </a:r>
            <a:endParaRPr/>
          </a:p>
        </p:txBody>
      </p:sp>
      <p:pic>
        <p:nvPicPr>
          <p:cNvPr id="92" name="Google Shape;92;p17"/>
          <p:cNvPicPr preferRelativeResize="0"/>
          <p:nvPr/>
        </p:nvPicPr>
        <p:blipFill>
          <a:blip r:embed="rId4">
            <a:alphaModFix/>
          </a:blip>
          <a:stretch>
            <a:fillRect/>
          </a:stretch>
        </p:blipFill>
        <p:spPr>
          <a:xfrm>
            <a:off x="4753474" y="1452025"/>
            <a:ext cx="3723453" cy="3059424"/>
          </a:xfrm>
          <a:prstGeom prst="rect">
            <a:avLst/>
          </a:prstGeom>
          <a:noFill/>
          <a:ln>
            <a:noFill/>
          </a:ln>
        </p:spPr>
      </p:pic>
      <p:pic>
        <p:nvPicPr>
          <p:cNvPr id="93" name="Google Shape;93;p17"/>
          <p:cNvPicPr preferRelativeResize="0"/>
          <p:nvPr/>
        </p:nvPicPr>
        <p:blipFill>
          <a:blip r:embed="rId5">
            <a:alphaModFix/>
          </a:blip>
          <a:stretch>
            <a:fillRect/>
          </a:stretch>
        </p:blipFill>
        <p:spPr>
          <a:xfrm>
            <a:off x="272325" y="1452025"/>
            <a:ext cx="3795340" cy="3059425"/>
          </a:xfrm>
          <a:prstGeom prst="rect">
            <a:avLst/>
          </a:prstGeom>
          <a:noFill/>
          <a:ln>
            <a:noFill/>
          </a:ln>
        </p:spPr>
      </p:pic>
      <p:sp>
        <p:nvSpPr>
          <p:cNvPr id="94" name="Google Shape;94;p17"/>
          <p:cNvSpPr txBox="1"/>
          <p:nvPr/>
        </p:nvSpPr>
        <p:spPr>
          <a:xfrm>
            <a:off x="516500" y="1142925"/>
            <a:ext cx="3137400" cy="23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pen Sans"/>
                <a:ea typeface="Open Sans"/>
                <a:cs typeface="Open Sans"/>
                <a:sym typeface="Open Sans"/>
              </a:rPr>
              <a:t>HF Score by Country (2016)</a:t>
            </a:r>
            <a:endParaRPr b="1">
              <a:latin typeface="Open Sans"/>
              <a:ea typeface="Open Sans"/>
              <a:cs typeface="Open Sans"/>
              <a:sym typeface="Open Sans"/>
            </a:endParaRPr>
          </a:p>
        </p:txBody>
      </p:sp>
      <p:sp>
        <p:nvSpPr>
          <p:cNvPr id="95" name="Google Shape;95;p17"/>
          <p:cNvSpPr txBox="1"/>
          <p:nvPr/>
        </p:nvSpPr>
        <p:spPr>
          <a:xfrm>
            <a:off x="4941600" y="1142925"/>
            <a:ext cx="3137400" cy="23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pen Sans"/>
                <a:ea typeface="Open Sans"/>
                <a:cs typeface="Open Sans"/>
                <a:sym typeface="Open Sans"/>
              </a:rPr>
              <a:t>%-Change </a:t>
            </a:r>
            <a:r>
              <a:rPr b="1" lang="en">
                <a:latin typeface="Open Sans"/>
                <a:ea typeface="Open Sans"/>
                <a:cs typeface="Open Sans"/>
                <a:sym typeface="Open Sans"/>
              </a:rPr>
              <a:t>HF Score 2008 - 2016</a:t>
            </a:r>
            <a:endParaRPr b="1">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Binning Exploration</a:t>
            </a:r>
            <a:endParaRPr/>
          </a:p>
        </p:txBody>
      </p:sp>
      <p:sp>
        <p:nvSpPr>
          <p:cNvPr id="101" name="Google Shape;101;p18"/>
          <p:cNvSpPr txBox="1"/>
          <p:nvPr>
            <p:ph idx="1" type="body"/>
          </p:nvPr>
        </p:nvSpPr>
        <p:spPr>
          <a:xfrm>
            <a:off x="686225" y="996675"/>
            <a:ext cx="3999900" cy="32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Hi-Lo Bins cut by Means</a:t>
            </a:r>
            <a:endParaRPr b="1"/>
          </a:p>
          <a:p>
            <a:pPr indent="0" lvl="0" marL="0" rtl="0" algn="l">
              <a:spcBef>
                <a:spcPts val="1600"/>
              </a:spcBef>
              <a:spcAft>
                <a:spcPts val="1600"/>
              </a:spcAft>
              <a:buNone/>
            </a:pPr>
            <a:r>
              <a:t/>
            </a:r>
            <a:endParaRPr b="1"/>
          </a:p>
        </p:txBody>
      </p:sp>
      <p:pic>
        <p:nvPicPr>
          <p:cNvPr id="102" name="Google Shape;102;p18"/>
          <p:cNvPicPr preferRelativeResize="0"/>
          <p:nvPr/>
        </p:nvPicPr>
        <p:blipFill>
          <a:blip r:embed="rId3">
            <a:alphaModFix/>
          </a:blip>
          <a:stretch>
            <a:fillRect/>
          </a:stretch>
        </p:blipFill>
        <p:spPr>
          <a:xfrm>
            <a:off x="4845675" y="653775"/>
            <a:ext cx="4298324" cy="4298324"/>
          </a:xfrm>
          <a:prstGeom prst="rect">
            <a:avLst/>
          </a:prstGeom>
          <a:noFill/>
          <a:ln>
            <a:noFill/>
          </a:ln>
        </p:spPr>
      </p:pic>
      <p:graphicFrame>
        <p:nvGraphicFramePr>
          <p:cNvPr id="103" name="Google Shape;103;p18"/>
          <p:cNvGraphicFramePr/>
          <p:nvPr/>
        </p:nvGraphicFramePr>
        <p:xfrm>
          <a:off x="163725" y="1319475"/>
          <a:ext cx="3000000" cy="3000000"/>
        </p:xfrm>
        <a:graphic>
          <a:graphicData uri="http://schemas.openxmlformats.org/drawingml/2006/table">
            <a:tbl>
              <a:tblPr>
                <a:noFill/>
                <a:tableStyleId>{A655A9CA-E125-467B-8F2A-12F283D60D18}</a:tableStyleId>
              </a:tblPr>
              <a:tblGrid>
                <a:gridCol w="2464800"/>
                <a:gridCol w="1089425"/>
                <a:gridCol w="1038600"/>
              </a:tblGrid>
              <a:tr h="349000">
                <a:tc>
                  <a:txBody>
                    <a:bodyPr/>
                    <a:lstStyle/>
                    <a:p>
                      <a:pPr indent="0" lvl="0" marL="0" rtl="0" algn="l">
                        <a:spcBef>
                          <a:spcPts val="0"/>
                        </a:spcBef>
                        <a:spcAft>
                          <a:spcPts val="0"/>
                        </a:spcAft>
                        <a:buNone/>
                      </a:pPr>
                      <a:r>
                        <a:rPr b="1" lang="en" sz="1200"/>
                        <a:t>Score</a:t>
                      </a:r>
                      <a:endParaRPr b="1" sz="1200"/>
                    </a:p>
                  </a:txBody>
                  <a:tcPr marT="91425" marB="91425" marR="91425" marL="91425"/>
                </a:tc>
                <a:tc>
                  <a:txBody>
                    <a:bodyPr/>
                    <a:lstStyle/>
                    <a:p>
                      <a:pPr indent="0" lvl="0" marL="0" rtl="0" algn="l">
                        <a:spcBef>
                          <a:spcPts val="0"/>
                        </a:spcBef>
                        <a:spcAft>
                          <a:spcPts val="0"/>
                        </a:spcAft>
                        <a:buNone/>
                      </a:pPr>
                      <a:r>
                        <a:rPr b="1" lang="en" sz="1200"/>
                        <a:t>Mean</a:t>
                      </a:r>
                      <a:endParaRPr b="1"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 sz="1200"/>
                        <a:t>Counts</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19425">
                <a:tc>
                  <a:txBody>
                    <a:bodyPr/>
                    <a:lstStyle/>
                    <a:p>
                      <a:pPr indent="0" lvl="0" marL="0" rtl="0" algn="l">
                        <a:spcBef>
                          <a:spcPts val="0"/>
                        </a:spcBef>
                        <a:spcAft>
                          <a:spcPts val="0"/>
                        </a:spcAft>
                        <a:buNone/>
                      </a:pPr>
                      <a:r>
                        <a:rPr lang="en" sz="1200"/>
                        <a:t>Human Freedom (hf_score)</a:t>
                      </a:r>
                      <a:endParaRPr sz="1200"/>
                    </a:p>
                  </a:txBody>
                  <a:tcPr marT="91425" marB="91425" marR="91425" marL="91425"/>
                </a:tc>
                <a:tc>
                  <a:txBody>
                    <a:bodyPr/>
                    <a:lstStyle/>
                    <a:p>
                      <a:pPr indent="0" lvl="0" marL="0" rtl="0" algn="l">
                        <a:spcBef>
                          <a:spcPts val="0"/>
                        </a:spcBef>
                        <a:spcAft>
                          <a:spcPts val="0"/>
                        </a:spcAft>
                        <a:buNone/>
                      </a:pPr>
                      <a:r>
                        <a:rPr lang="en" sz="1200"/>
                        <a:t>7.106070</a:t>
                      </a:r>
                      <a:endParaRPr sz="1200"/>
                    </a:p>
                  </a:txBody>
                  <a:tcPr marT="91425" marB="91425" marR="91425" marL="91425"/>
                </a:tc>
                <a:tc>
                  <a:txBody>
                    <a:bodyPr/>
                    <a:lstStyle/>
                    <a:p>
                      <a:pPr indent="0" lvl="0" marL="0" marR="0" rtl="0" algn="l">
                        <a:lnSpc>
                          <a:spcPct val="100000"/>
                        </a:lnSpc>
                        <a:spcBef>
                          <a:spcPts val="0"/>
                        </a:spcBef>
                        <a:spcAft>
                          <a:spcPts val="0"/>
                        </a:spcAft>
                        <a:buNone/>
                      </a:pPr>
                      <a:r>
                        <a:rPr lang="en" sz="1200"/>
                        <a:t>HI     500</a:t>
                      </a:r>
                      <a:endParaRPr sz="1200"/>
                    </a:p>
                    <a:p>
                      <a:pPr indent="0" lvl="0" marL="0" marR="0" rtl="0" algn="l">
                        <a:lnSpc>
                          <a:spcPct val="100000"/>
                        </a:lnSpc>
                        <a:spcBef>
                          <a:spcPts val="0"/>
                        </a:spcBef>
                        <a:spcAft>
                          <a:spcPts val="0"/>
                        </a:spcAft>
                        <a:buNone/>
                      </a:pPr>
                      <a:r>
                        <a:rPr lang="en" sz="1200"/>
                        <a:t>LOW    579</a:t>
                      </a:r>
                      <a:endParaRPr sz="1200"/>
                    </a:p>
                  </a:txBody>
                  <a:tcPr marT="91425" marB="91425" marR="91425" marL="91425">
                    <a:lnT cap="flat" cmpd="sng" w="9525">
                      <a:solidFill>
                        <a:srgbClr val="9E9E9E"/>
                      </a:solidFill>
                      <a:prstDash val="solid"/>
                      <a:round/>
                      <a:headEnd len="sm" w="sm" type="none"/>
                      <a:tailEnd len="sm" w="sm" type="none"/>
                    </a:lnT>
                  </a:tcPr>
                </a:tc>
              </a:tr>
              <a:tr h="191250">
                <a:tc>
                  <a:txBody>
                    <a:bodyPr/>
                    <a:lstStyle/>
                    <a:p>
                      <a:pPr indent="0" lvl="0" marL="0" rtl="0" algn="l">
                        <a:spcBef>
                          <a:spcPts val="0"/>
                        </a:spcBef>
                        <a:spcAft>
                          <a:spcPts val="0"/>
                        </a:spcAft>
                        <a:buNone/>
                      </a:pPr>
                      <a:r>
                        <a:rPr lang="en" sz="1200"/>
                        <a:t>Personal Freedom (pf_score)</a:t>
                      </a:r>
                      <a:endParaRPr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200"/>
                        <a:t>7.318572</a:t>
                      </a:r>
                      <a:endParaRPr sz="1200"/>
                    </a:p>
                  </a:txBody>
                  <a:tcPr marT="91425" marB="91425" marR="91425" marL="91425"/>
                </a:tc>
                <a:tc>
                  <a:txBody>
                    <a:bodyPr/>
                    <a:lstStyle/>
                    <a:p>
                      <a:pPr indent="0" lvl="0" marL="0" rtl="0" algn="l">
                        <a:spcBef>
                          <a:spcPts val="0"/>
                        </a:spcBef>
                        <a:spcAft>
                          <a:spcPts val="0"/>
                        </a:spcAft>
                        <a:buNone/>
                      </a:pPr>
                      <a:r>
                        <a:rPr lang="en" sz="1200"/>
                        <a:t>HI     530</a:t>
                      </a:r>
                      <a:endParaRPr sz="1200"/>
                    </a:p>
                    <a:p>
                      <a:pPr indent="0" lvl="0" marL="0" rtl="0" algn="l">
                        <a:spcBef>
                          <a:spcPts val="0"/>
                        </a:spcBef>
                        <a:spcAft>
                          <a:spcPts val="0"/>
                        </a:spcAft>
                        <a:buNone/>
                      </a:pPr>
                      <a:r>
                        <a:rPr lang="en" sz="1200"/>
                        <a:t>LOW    549</a:t>
                      </a:r>
                      <a:endParaRPr sz="1200"/>
                    </a:p>
                  </a:txBody>
                  <a:tcPr marT="91425" marB="91425" marR="91425" marL="91425"/>
                </a:tc>
              </a:tr>
              <a:tr h="306125">
                <a:tc>
                  <a:txBody>
                    <a:bodyPr/>
                    <a:lstStyle/>
                    <a:p>
                      <a:pPr indent="0" lvl="0" marL="0" rtl="0" algn="l">
                        <a:spcBef>
                          <a:spcPts val="0"/>
                        </a:spcBef>
                        <a:spcAft>
                          <a:spcPts val="0"/>
                        </a:spcAft>
                        <a:buNone/>
                      </a:pPr>
                      <a:r>
                        <a:rPr lang="en" sz="1200"/>
                        <a:t>Economic Freedom (</a:t>
                      </a:r>
                      <a:r>
                        <a:rPr lang="en" sz="1200"/>
                        <a:t>ef_score) </a:t>
                      </a:r>
                      <a:endParaRPr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6.893568</a:t>
                      </a:r>
                      <a:endParaRPr sz="1200"/>
                    </a:p>
                  </a:txBody>
                  <a:tcPr marT="91425" marB="91425" marR="91425" marL="91425"/>
                </a:tc>
                <a:tc>
                  <a:txBody>
                    <a:bodyPr/>
                    <a:lstStyle/>
                    <a:p>
                      <a:pPr indent="0" lvl="0" marL="0" rtl="0" algn="l">
                        <a:spcBef>
                          <a:spcPts val="0"/>
                        </a:spcBef>
                        <a:spcAft>
                          <a:spcPts val="0"/>
                        </a:spcAft>
                        <a:buNone/>
                      </a:pPr>
                      <a:r>
                        <a:rPr lang="en" sz="1200"/>
                        <a:t>HI     607</a:t>
                      </a:r>
                      <a:endParaRPr sz="1200"/>
                    </a:p>
                    <a:p>
                      <a:pPr indent="0" lvl="0" marL="0" rtl="0" algn="l">
                        <a:spcBef>
                          <a:spcPts val="0"/>
                        </a:spcBef>
                        <a:spcAft>
                          <a:spcPts val="0"/>
                        </a:spcAft>
                        <a:buNone/>
                      </a:pPr>
                      <a:r>
                        <a:rPr lang="en" sz="1200"/>
                        <a:t>LOW    472</a:t>
                      </a:r>
                      <a:endParaRPr sz="1200"/>
                    </a:p>
                  </a:txBody>
                  <a:tcPr marT="91425" marB="91425" marR="91425" marL="91425"/>
                </a:tc>
              </a:tr>
              <a:tr h="171900">
                <a:tc>
                  <a:txBody>
                    <a:bodyPr/>
                    <a:lstStyle/>
                    <a:p>
                      <a:pPr indent="0" lvl="0" marL="0" rtl="0" algn="l">
                        <a:spcBef>
                          <a:spcPts val="0"/>
                        </a:spcBef>
                        <a:spcAft>
                          <a:spcPts val="0"/>
                        </a:spcAft>
                        <a:buNone/>
                      </a:pPr>
                      <a:r>
                        <a:rPr lang="en" sz="1200"/>
                        <a:t>Money Growth (</a:t>
                      </a:r>
                      <a:r>
                        <a:rPr lang="en" sz="1200"/>
                        <a:t>ef_money_growth)</a:t>
                      </a:r>
                      <a:endParaRPr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8.662144</a:t>
                      </a:r>
                      <a:endParaRPr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200"/>
                        <a:t>HI     648</a:t>
                      </a:r>
                      <a:endParaRPr sz="1200"/>
                    </a:p>
                    <a:p>
                      <a:pPr indent="0" lvl="0" marL="0" rtl="0" algn="l">
                        <a:spcBef>
                          <a:spcPts val="0"/>
                        </a:spcBef>
                        <a:spcAft>
                          <a:spcPts val="0"/>
                        </a:spcAft>
                        <a:buClr>
                          <a:schemeClr val="dk1"/>
                        </a:buClr>
                        <a:buSzPts val="1100"/>
                        <a:buFont typeface="Arial"/>
                        <a:buNone/>
                      </a:pPr>
                      <a:r>
                        <a:rPr lang="en" sz="1200"/>
                        <a:t>LOW    428</a:t>
                      </a:r>
                      <a:endParaRPr sz="1200"/>
                    </a:p>
                  </a:txBody>
                  <a:tcPr marT="91425" marB="91425" marR="91425" marL="91425"/>
                </a:tc>
              </a:tr>
              <a:tr h="352400">
                <a:tc>
                  <a:txBody>
                    <a:bodyPr/>
                    <a:lstStyle/>
                    <a:p>
                      <a:pPr indent="0" lvl="0" marL="0" rtl="0" algn="l">
                        <a:spcBef>
                          <a:spcPts val="0"/>
                        </a:spcBef>
                        <a:spcAft>
                          <a:spcPts val="0"/>
                        </a:spcAft>
                        <a:buNone/>
                      </a:pPr>
                      <a:r>
                        <a:rPr lang="en" sz="1200"/>
                        <a:t>Internet Expression  (</a:t>
                      </a:r>
                      <a:r>
                        <a:rPr lang="en" sz="1200"/>
                        <a:t>pf_expression_internet)</a:t>
                      </a:r>
                      <a:endParaRPr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8.575070</a:t>
                      </a:r>
                      <a:endParaRPr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200"/>
                        <a:t>HI     709</a:t>
                      </a:r>
                      <a:endParaRPr sz="1200"/>
                    </a:p>
                    <a:p>
                      <a:pPr indent="0" lvl="0" marL="0" rtl="0" algn="l">
                        <a:spcBef>
                          <a:spcPts val="0"/>
                        </a:spcBef>
                        <a:spcAft>
                          <a:spcPts val="0"/>
                        </a:spcAft>
                        <a:buClr>
                          <a:schemeClr val="dk1"/>
                        </a:buClr>
                        <a:buSzPts val="1100"/>
                        <a:buFont typeface="Arial"/>
                        <a:buNone/>
                      </a:pPr>
                      <a:r>
                        <a:rPr lang="en" sz="1200"/>
                        <a:t>LOW    350</a:t>
                      </a:r>
                      <a:endParaRPr sz="1200"/>
                    </a:p>
                  </a:txBody>
                  <a:tcPr marT="91425" marB="91425" marR="91425" marL="91425"/>
                </a:tc>
              </a:tr>
              <a:tr h="352400">
                <a:tc>
                  <a:txBody>
                    <a:bodyPr/>
                    <a:lstStyle/>
                    <a:p>
                      <a:pPr indent="0" lvl="0" marL="0" rtl="0" algn="l">
                        <a:spcBef>
                          <a:spcPts val="0"/>
                        </a:spcBef>
                        <a:spcAft>
                          <a:spcPts val="0"/>
                        </a:spcAft>
                        <a:buNone/>
                      </a:pPr>
                      <a:r>
                        <a:rPr lang="en" sz="1200"/>
                        <a:t>Perception Business Corruption (ef_regulation_business_bribes)</a:t>
                      </a:r>
                      <a:endParaRPr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4.945868</a:t>
                      </a:r>
                      <a:endParaRPr sz="1200"/>
                    </a:p>
                  </a:txBody>
                  <a:tcPr marT="91425" marB="91425" marR="91425" marL="91425"/>
                </a:tc>
                <a:tc>
                  <a:txBody>
                    <a:bodyPr/>
                    <a:lstStyle/>
                    <a:p>
                      <a:pPr indent="0" lvl="0" marL="0" rtl="0" algn="l">
                        <a:spcBef>
                          <a:spcPts val="0"/>
                        </a:spcBef>
                        <a:spcAft>
                          <a:spcPts val="0"/>
                        </a:spcAft>
                        <a:buNone/>
                      </a:pPr>
                      <a:r>
                        <a:rPr lang="en" sz="1200"/>
                        <a:t>HI     441</a:t>
                      </a:r>
                      <a:endParaRPr sz="1200"/>
                    </a:p>
                    <a:p>
                      <a:pPr indent="0" lvl="0" marL="0" rtl="0" algn="l">
                        <a:spcBef>
                          <a:spcPts val="0"/>
                        </a:spcBef>
                        <a:spcAft>
                          <a:spcPts val="0"/>
                        </a:spcAft>
                        <a:buClr>
                          <a:schemeClr val="dk1"/>
                        </a:buClr>
                        <a:buSzPts val="1100"/>
                        <a:buFont typeface="Arial"/>
                        <a:buNone/>
                      </a:pPr>
                      <a:r>
                        <a:rPr lang="en" sz="1200"/>
                        <a:t>LOW    637</a:t>
                      </a:r>
                      <a:endParaRPr sz="1200"/>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Binning Exploration - Quartile Bins</a:t>
            </a:r>
            <a:endParaRPr/>
          </a:p>
        </p:txBody>
      </p:sp>
      <p:sp>
        <p:nvSpPr>
          <p:cNvPr id="109" name="Google Shape;109;p1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Used </a:t>
            </a:r>
            <a:r>
              <a:rPr i="1" lang="en"/>
              <a:t>pd.qcut()</a:t>
            </a:r>
            <a:r>
              <a:rPr lang="en"/>
              <a:t> function to divide the data into quartiles</a:t>
            </a:r>
            <a:endParaRPr/>
          </a:p>
          <a:p>
            <a:pPr indent="-317500" lvl="1" marL="914400" rtl="0" algn="l">
              <a:spcBef>
                <a:spcPts val="0"/>
              </a:spcBef>
              <a:spcAft>
                <a:spcPts val="0"/>
              </a:spcAft>
              <a:buSzPts val="1400"/>
              <a:buChar char="○"/>
            </a:pPr>
            <a:r>
              <a:rPr lang="en"/>
              <a:t>“q=” parameter specifies number of bins to create, in this case 4</a:t>
            </a:r>
            <a:endParaRPr/>
          </a:p>
          <a:p>
            <a:pPr indent="0" lvl="0" marL="0" rtl="0" algn="l">
              <a:spcBef>
                <a:spcPts val="1600"/>
              </a:spcBef>
              <a:spcAft>
                <a:spcPts val="1600"/>
              </a:spcAft>
              <a:buNone/>
            </a:pPr>
            <a:r>
              <a:t/>
            </a:r>
            <a:endParaRPr/>
          </a:p>
        </p:txBody>
      </p:sp>
      <p:pic>
        <p:nvPicPr>
          <p:cNvPr id="110" name="Google Shape;110;p19"/>
          <p:cNvPicPr preferRelativeResize="0"/>
          <p:nvPr/>
        </p:nvPicPr>
        <p:blipFill>
          <a:blip r:embed="rId3">
            <a:alphaModFix/>
          </a:blip>
          <a:stretch>
            <a:fillRect/>
          </a:stretch>
        </p:blipFill>
        <p:spPr>
          <a:xfrm>
            <a:off x="483538" y="1929802"/>
            <a:ext cx="8176924" cy="2259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HFI Questions</a:t>
            </a:r>
            <a:endParaRPr/>
          </a:p>
        </p:txBody>
      </p:sp>
      <p:sp>
        <p:nvSpPr>
          <p:cNvPr id="116" name="Google Shape;116;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investigated 4 questions to explore these  relationships in the data</a:t>
            </a:r>
            <a:endParaRPr/>
          </a:p>
          <a:p>
            <a:pPr indent="-342900" lvl="0" marL="457200" rtl="0" algn="l">
              <a:spcBef>
                <a:spcPts val="1600"/>
              </a:spcBef>
              <a:spcAft>
                <a:spcPts val="0"/>
              </a:spcAft>
              <a:buSzPts val="1800"/>
              <a:buAutoNum type="arabicPeriod"/>
            </a:pPr>
            <a:r>
              <a:rPr lang="en"/>
              <a:t>Personal Freedom vs. Human Freedom</a:t>
            </a:r>
            <a:endParaRPr/>
          </a:p>
          <a:p>
            <a:pPr indent="-342900" lvl="0" marL="457200" rtl="0" algn="l">
              <a:spcBef>
                <a:spcPts val="0"/>
              </a:spcBef>
              <a:spcAft>
                <a:spcPts val="0"/>
              </a:spcAft>
              <a:buSzPts val="1800"/>
              <a:buAutoNum type="arabicPeriod"/>
            </a:pPr>
            <a:r>
              <a:rPr lang="en"/>
              <a:t>Human Freedom vs. Money Growth</a:t>
            </a:r>
            <a:endParaRPr/>
          </a:p>
          <a:p>
            <a:pPr indent="-342900" lvl="0" marL="457200" rtl="0" algn="l">
              <a:spcBef>
                <a:spcPts val="0"/>
              </a:spcBef>
              <a:spcAft>
                <a:spcPts val="0"/>
              </a:spcAft>
              <a:buSzPts val="1800"/>
              <a:buAutoNum type="arabicPeriod"/>
            </a:pPr>
            <a:r>
              <a:rPr lang="en"/>
              <a:t>Human Freedom vs. Internet Expression</a:t>
            </a:r>
            <a:endParaRPr/>
          </a:p>
          <a:p>
            <a:pPr indent="-342900" lvl="0" marL="457200" rtl="0" algn="l">
              <a:spcBef>
                <a:spcPts val="0"/>
              </a:spcBef>
              <a:spcAft>
                <a:spcPts val="0"/>
              </a:spcAft>
              <a:buSzPts val="1800"/>
              <a:buAutoNum type="arabicPeriod"/>
            </a:pPr>
            <a:r>
              <a:rPr lang="en"/>
              <a:t>Personal Freedom vs. Perception of Business Corruptions</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Q</a:t>
            </a:r>
            <a:r>
              <a:rPr lang="en" sz="4000"/>
              <a:t>1: Economic Freedom vs. Personal Freedom </a:t>
            </a:r>
            <a:endParaRPr sz="4000"/>
          </a:p>
        </p:txBody>
      </p:sp>
      <p:sp>
        <p:nvSpPr>
          <p:cNvPr id="122" name="Google Shape;122;p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a:t>
            </a:r>
            <a:r>
              <a:rPr b="1" lang="en"/>
              <a:t>Are personal freedom and economic freedom </a:t>
            </a:r>
            <a:r>
              <a:rPr b="1" lang="en"/>
              <a:t>intertwined or are they independent of each other.</a:t>
            </a:r>
            <a:endParaRPr b="1"/>
          </a:p>
          <a:p>
            <a:pPr indent="0" lvl="0" marL="0" rtl="0" algn="l">
              <a:spcBef>
                <a:spcPts val="1600"/>
              </a:spcBef>
              <a:spcAft>
                <a:spcPts val="0"/>
              </a:spcAft>
              <a:buNone/>
            </a:pPr>
            <a:r>
              <a:rPr b="1" lang="en"/>
              <a:t>Hypothesis</a:t>
            </a:r>
            <a:r>
              <a:rPr lang="en"/>
              <a:t>: If the personal freedom score is high then it can be expected that the economic freedom score will also be high. </a:t>
            </a:r>
            <a:endParaRPr/>
          </a:p>
          <a:p>
            <a:pPr indent="0" lvl="0" marL="0" rtl="0" algn="l">
              <a:spcBef>
                <a:spcPts val="1600"/>
              </a:spcBef>
              <a:spcAft>
                <a:spcPts val="0"/>
              </a:spcAft>
              <a:buNone/>
            </a:pPr>
            <a:r>
              <a:rPr b="1" lang="en"/>
              <a:t>Null Hypothesis</a:t>
            </a:r>
            <a:r>
              <a:rPr lang="en"/>
              <a:t>: There is no correlation between the two variables.</a:t>
            </a:r>
            <a:endParaRPr/>
          </a:p>
          <a:p>
            <a:pPr indent="0" lvl="0" marL="0" rtl="0" algn="l">
              <a:spcBef>
                <a:spcPts val="1600"/>
              </a:spcBef>
              <a:spcAft>
                <a:spcPts val="0"/>
              </a:spcAft>
              <a:buNone/>
            </a:pPr>
            <a:r>
              <a:rPr b="1" lang="en"/>
              <a:t>Data</a:t>
            </a:r>
            <a:r>
              <a:rPr lang="en"/>
              <a:t>: Personal Freedom Score and Economic Freedom Score  (0=no freedom, 10=high freedom)</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