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63" r:id="rId9"/>
    <p:sldId id="274" r:id="rId10"/>
    <p:sldId id="264" r:id="rId11"/>
    <p:sldId id="275" r:id="rId12"/>
    <p:sldId id="268" r:id="rId13"/>
    <p:sldId id="265" r:id="rId14"/>
    <p:sldId id="269" r:id="rId15"/>
    <p:sldId id="266" r:id="rId16"/>
    <p:sldId id="276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07429-C9CF-4367-8354-7F3278CBB2A7}" type="datetimeFigureOut">
              <a:rPr lang="en-US" smtClean="0"/>
              <a:t>29-Sep-18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C7C88-1259-4C12-8A38-85820077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Automated Software Testing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9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Automated Software Testing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17370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Automated Software Testing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02051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Automated Software Testing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8436477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Automated Software Testing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94565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Automated Software Testing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07494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Automated Software Testing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2335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Automated Software Testing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8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Automated Software Testing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2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Automated Software Testing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3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Automated Software Testing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3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Automated Software Testing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1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Automated Software Testing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4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Automated Software Testing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5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Automated Software Testing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8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Automated Software Testing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3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Automated Software Testing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1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Automated Software Testing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25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205" y="2488527"/>
            <a:ext cx="8996706" cy="19835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Automated Software </a:t>
            </a:r>
            <a:r>
              <a:rPr lang="en-US" dirty="0">
                <a:solidFill>
                  <a:schemeClr val="accent3"/>
                </a:solidFill>
              </a:rPr>
              <a:t>T</a:t>
            </a:r>
            <a:r>
              <a:rPr lang="en-US" dirty="0" smtClean="0">
                <a:solidFill>
                  <a:schemeClr val="accent3"/>
                </a:solidFill>
              </a:rPr>
              <a:t>esting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5662" y="4712068"/>
            <a:ext cx="3449123" cy="861420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By </a:t>
            </a:r>
            <a:r>
              <a:rPr lang="en-US" dirty="0" smtClean="0">
                <a:solidFill>
                  <a:schemeClr val="accent3"/>
                </a:solidFill>
              </a:rPr>
              <a:t>Shamroz </a:t>
            </a:r>
            <a:r>
              <a:rPr lang="en-US" dirty="0" smtClean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chemeClr val="accent3"/>
                </a:solidFill>
              </a:rPr>
              <a:t>EP1650072</a:t>
            </a:r>
            <a:r>
              <a:rPr lang="en-US" dirty="0" smtClean="0">
                <a:solidFill>
                  <a:schemeClr val="accent3"/>
                </a:solidFill>
              </a:rPr>
              <a:t>)</a:t>
            </a:r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 flipV="1">
            <a:off x="12146281" y="6812281"/>
            <a:ext cx="45719" cy="457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9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83411" y="298399"/>
            <a:ext cx="3036402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Automated Software Testing</a:t>
            </a:r>
            <a:endParaRPr lang="en-US" sz="1600" dirty="0">
              <a:solidFill>
                <a:schemeClr val="accent3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70856" y="827321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067" y="1094859"/>
            <a:ext cx="11764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3"/>
                </a:solidFill>
              </a:rPr>
              <a:t>RANOREX STUDIO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603" y="1933824"/>
            <a:ext cx="929151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Definition:</a:t>
            </a:r>
          </a:p>
          <a:p>
            <a:r>
              <a:rPr lang="en-US" dirty="0" smtClean="0"/>
              <a:t>	Ranorex </a:t>
            </a:r>
            <a:r>
              <a:rPr lang="en-US" dirty="0"/>
              <a:t>is a powerful tool for test automation. It is a GUI test automation framework </a:t>
            </a:r>
          </a:p>
          <a:p>
            <a:r>
              <a:rPr lang="en-US" dirty="0"/>
              <a:t>used for the testing of web-based, desktop, and mobile applications. Ranorex does not </a:t>
            </a:r>
          </a:p>
          <a:p>
            <a:r>
              <a:rPr lang="en-US" dirty="0"/>
              <a:t>have its own scripting language to automate application. It uses standard programming </a:t>
            </a:r>
          </a:p>
          <a:p>
            <a:r>
              <a:rPr lang="en-US" dirty="0"/>
              <a:t>languages such as VB.NET and C#. </a:t>
            </a:r>
            <a:endParaRPr lang="en-US" dirty="0" smtClean="0"/>
          </a:p>
          <a:p>
            <a:endParaRPr lang="en-US" dirty="0"/>
          </a:p>
          <a:p>
            <a:r>
              <a:rPr lang="en-US" sz="2400" dirty="0" smtClean="0">
                <a:solidFill>
                  <a:schemeClr val="accent3"/>
                </a:solidFill>
              </a:rPr>
              <a:t>Description:</a:t>
            </a:r>
            <a:endParaRPr lang="en-US" sz="2400" dirty="0" smtClean="0"/>
          </a:p>
          <a:p>
            <a:endParaRPr lang="en-US" sz="1000" dirty="0"/>
          </a:p>
          <a:p>
            <a:r>
              <a:rPr lang="en-US" dirty="0"/>
              <a:t>What makes it superior to other GUI testing tools is its super smart object recognition </a:t>
            </a:r>
          </a:p>
          <a:p>
            <a:r>
              <a:rPr lang="en-US" dirty="0"/>
              <a:t>feature that automatically detects any change in the UI and keeps the test going.</a:t>
            </a:r>
          </a:p>
          <a:p>
            <a:endParaRPr lang="en-US" sz="1000" dirty="0"/>
          </a:p>
          <a:p>
            <a:r>
              <a:rPr lang="en-US" dirty="0"/>
              <a:t>Other significant features of Ranorex include reusable code modules, early bug finding, </a:t>
            </a:r>
          </a:p>
          <a:p>
            <a:r>
              <a:rPr lang="en-US" dirty="0"/>
              <a:t>seamless integration with other tools, simple test recording and easy to use the editor.</a:t>
            </a:r>
          </a:p>
          <a:p>
            <a:endParaRPr lang="en-US" sz="1000" dirty="0"/>
          </a:p>
          <a:p>
            <a:r>
              <a:rPr lang="en-US" dirty="0"/>
              <a:t>It is a licensed tool but its free trial can be downloaded from Ranorex website.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283411" y="298399"/>
            <a:ext cx="3036402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Automated Software Testing</a:t>
            </a:r>
            <a:endParaRPr lang="en-US" sz="1600" dirty="0">
              <a:solidFill>
                <a:schemeClr val="accent3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70856" y="827321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1067" y="1094859"/>
            <a:ext cx="11764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3"/>
                </a:solidFill>
              </a:rPr>
              <a:t>Details Of Ranorex Studio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0195" y="2317388"/>
            <a:ext cx="107423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Type-</a:t>
            </a:r>
            <a:r>
              <a:rPr lang="en-US" sz="2400" dirty="0" smtClean="0">
                <a:solidFill>
                  <a:schemeClr val="accent3"/>
                </a:solidFill>
              </a:rPr>
              <a:t>----------------- </a:t>
            </a:r>
            <a:r>
              <a:rPr lang="en-US" dirty="0" smtClean="0"/>
              <a:t>Ranorex </a:t>
            </a:r>
            <a:r>
              <a:rPr lang="en-US" dirty="0"/>
              <a:t>is </a:t>
            </a:r>
            <a:r>
              <a:rPr lang="en-US" dirty="0" smtClean="0"/>
              <a:t>paid.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sz="2400" dirty="0" smtClean="0">
                <a:solidFill>
                  <a:schemeClr val="accent3"/>
                </a:solidFill>
              </a:rPr>
              <a:t>Vendor--------------- </a:t>
            </a:r>
            <a:r>
              <a:rPr lang="en-US" dirty="0" smtClean="0"/>
              <a:t>Ranorex framework was </a:t>
            </a:r>
            <a:r>
              <a:rPr lang="en-US" dirty="0"/>
              <a:t>provided by Ranorex </a:t>
            </a:r>
            <a:r>
              <a:rPr lang="en-US" dirty="0" smtClean="0"/>
              <a:t>GmbH.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>
                <a:solidFill>
                  <a:schemeClr val="accent3"/>
                </a:solidFill>
              </a:rPr>
              <a:t>Testing--------------- </a:t>
            </a:r>
            <a:r>
              <a:rPr lang="en-US" dirty="0" smtClean="0"/>
              <a:t>Ranorex supports Cross-Browsers testing, Regression testing, GUI Testing.</a:t>
            </a:r>
          </a:p>
          <a:p>
            <a:r>
              <a:rPr lang="en-US" sz="2400" dirty="0" smtClean="0">
                <a:solidFill>
                  <a:schemeClr val="accent3"/>
                </a:solidFill>
              </a:rPr>
              <a:t>Language------------ </a:t>
            </a:r>
            <a:r>
              <a:rPr lang="en-US" dirty="0" smtClean="0"/>
              <a:t>Ranorex supports following </a:t>
            </a:r>
            <a:r>
              <a:rPr lang="en-US" dirty="0"/>
              <a:t>Desktop, Web-based, &amp; Mobile </a:t>
            </a:r>
            <a:r>
              <a:rPr lang="en-US" dirty="0" smtClean="0"/>
              <a:t>Apps.</a:t>
            </a:r>
          </a:p>
          <a:p>
            <a:r>
              <a:rPr lang="en-US" dirty="0"/>
              <a:t>	</a:t>
            </a:r>
            <a:r>
              <a:rPr lang="en-US" dirty="0" smtClean="0"/>
              <a:t>					  HTML,</a:t>
            </a:r>
            <a:r>
              <a:rPr lang="en-US" dirty="0"/>
              <a:t> HTML5, Javascript </a:t>
            </a:r>
            <a:r>
              <a:rPr lang="en-US" dirty="0" smtClean="0"/>
              <a:t>Frameworks,</a:t>
            </a:r>
            <a:r>
              <a:rPr lang="en-US" baseline="30000" dirty="0"/>
              <a:t> </a:t>
            </a:r>
            <a:r>
              <a:rPr lang="en-US" dirty="0" smtClean="0"/>
              <a:t>Ajax</a:t>
            </a:r>
            <a:r>
              <a:rPr lang="en-US" dirty="0"/>
              <a:t>, Silverlight, Flash, and Flex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					  .NET, WPF</a:t>
            </a:r>
            <a:r>
              <a:rPr lang="en-US" dirty="0"/>
              <a:t>, Win32, VB6, Java, MFC, Embarcadero </a:t>
            </a:r>
            <a:r>
              <a:rPr lang="en-US" dirty="0" smtClean="0"/>
              <a:t>Delphi.</a:t>
            </a:r>
          </a:p>
          <a:p>
            <a:r>
              <a:rPr lang="en-US" dirty="0" smtClean="0"/>
              <a:t>						   Native </a:t>
            </a:r>
            <a:r>
              <a:rPr lang="en-US" dirty="0"/>
              <a:t>I</a:t>
            </a:r>
            <a:r>
              <a:rPr lang="en-US" dirty="0" smtClean="0"/>
              <a:t>OS Apps, Native </a:t>
            </a:r>
            <a:r>
              <a:rPr lang="en-US" dirty="0"/>
              <a:t>Android </a:t>
            </a:r>
            <a:r>
              <a:rPr lang="en-US" dirty="0" smtClean="0"/>
              <a:t>Apps.</a:t>
            </a:r>
          </a:p>
          <a:p>
            <a:r>
              <a:rPr lang="en-US" sz="2400" dirty="0" smtClean="0">
                <a:solidFill>
                  <a:schemeClr val="accent3"/>
                </a:solidFill>
              </a:rPr>
              <a:t>Platforms------------- </a:t>
            </a:r>
            <a:r>
              <a:rPr lang="en-US" dirty="0" smtClean="0"/>
              <a:t>Ranorex </a:t>
            </a:r>
            <a:r>
              <a:rPr lang="en-US" dirty="0"/>
              <a:t>deploys on </a:t>
            </a:r>
            <a:r>
              <a:rPr lang="en-US" dirty="0" smtClean="0"/>
              <a:t>Windows,</a:t>
            </a:r>
            <a:r>
              <a:rPr lang="en-US" dirty="0"/>
              <a:t> </a:t>
            </a:r>
            <a:r>
              <a:rPr lang="en-US" dirty="0" smtClean="0"/>
              <a:t>Linux, </a:t>
            </a:r>
            <a:r>
              <a:rPr lang="en-US" dirty="0"/>
              <a:t>and </a:t>
            </a:r>
            <a:r>
              <a:rPr lang="en-US" dirty="0" smtClean="0"/>
              <a:t>MacOS</a:t>
            </a:r>
            <a:r>
              <a:rPr lang="en-US" dirty="0"/>
              <a:t> platforms</a:t>
            </a:r>
            <a:r>
              <a:rPr lang="en-US" dirty="0" smtClean="0"/>
              <a:t>.</a:t>
            </a:r>
          </a:p>
          <a:p>
            <a:r>
              <a:rPr lang="en-US" sz="2400" dirty="0" smtClean="0">
                <a:solidFill>
                  <a:schemeClr val="accent3"/>
                </a:solidFill>
              </a:rPr>
              <a:t>Browsers-------------- </a:t>
            </a:r>
            <a:r>
              <a:rPr lang="en-US" dirty="0" smtClean="0"/>
              <a:t>Ranorex supports Google Chrome, Mozilla Firefox, Internat Explorer, Safari.</a:t>
            </a:r>
          </a:p>
        </p:txBody>
      </p:sp>
    </p:spTree>
    <p:extLst>
      <p:ext uri="{BB962C8B-B14F-4D97-AF65-F5344CB8AC3E}">
        <p14:creationId xmlns:p14="http://schemas.microsoft.com/office/powerpoint/2010/main" val="42712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83411" y="298399"/>
            <a:ext cx="3036402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Automated Software Testing</a:t>
            </a:r>
            <a:endParaRPr lang="en-US" sz="1600" dirty="0">
              <a:solidFill>
                <a:schemeClr val="accent3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70856" y="827321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067" y="1094859"/>
            <a:ext cx="11764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3"/>
                </a:solidFill>
              </a:rPr>
              <a:t>Ranorex Testing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0435" y="1933824"/>
            <a:ext cx="745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Ranorex tool supports the following automation testing types:</a:t>
            </a:r>
          </a:p>
        </p:txBody>
      </p:sp>
      <p:sp>
        <p:nvSpPr>
          <p:cNvPr id="2" name="Rectangle 1"/>
          <p:cNvSpPr/>
          <p:nvPr/>
        </p:nvSpPr>
        <p:spPr>
          <a:xfrm>
            <a:off x="1345150" y="2831745"/>
            <a:ext cx="94596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Ranorex can test and validate web applications across popular browsers including </a:t>
            </a:r>
            <a:endParaRPr lang="en-US" dirty="0" smtClean="0"/>
          </a:p>
          <a:p>
            <a:r>
              <a:rPr lang="en-US" dirty="0" smtClean="0"/>
              <a:t>Chrome</a:t>
            </a:r>
            <a:r>
              <a:rPr lang="en-US" dirty="0"/>
              <a:t>, IE, Safari, and Firefox. </a:t>
            </a:r>
          </a:p>
        </p:txBody>
      </p:sp>
      <p:sp>
        <p:nvSpPr>
          <p:cNvPr id="3" name="Rectangle 2"/>
          <p:cNvSpPr/>
          <p:nvPr/>
        </p:nvSpPr>
        <p:spPr>
          <a:xfrm>
            <a:off x="884725" y="2462413"/>
            <a:ext cx="334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1.	</a:t>
            </a:r>
            <a:r>
              <a:rPr lang="en-US" dirty="0" smtClean="0">
                <a:solidFill>
                  <a:schemeClr val="accent3"/>
                </a:solidFill>
              </a:rPr>
              <a:t>Cross-Browser Testing: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4725" y="3794783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2.</a:t>
            </a:r>
            <a:r>
              <a:rPr lang="en-US" dirty="0">
                <a:solidFill>
                  <a:schemeClr val="accent3"/>
                </a:solidFill>
              </a:rPr>
              <a:t>	</a:t>
            </a:r>
            <a:r>
              <a:rPr lang="en-US" dirty="0" smtClean="0">
                <a:solidFill>
                  <a:schemeClr val="accent3"/>
                </a:solidFill>
              </a:rPr>
              <a:t>Regression Testing</a:t>
            </a:r>
            <a:r>
              <a:rPr lang="en-US" dirty="0">
                <a:solidFill>
                  <a:schemeClr val="accent3"/>
                </a:solidFill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45150" y="4164115"/>
            <a:ext cx="9746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Ranorex can be used for regression testing in continuous build environments to find 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software bugs much faster.</a:t>
            </a:r>
          </a:p>
        </p:txBody>
      </p:sp>
    </p:spTree>
    <p:extLst>
      <p:ext uri="{BB962C8B-B14F-4D97-AF65-F5344CB8AC3E}">
        <p14:creationId xmlns:p14="http://schemas.microsoft.com/office/powerpoint/2010/main" val="406855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83411" y="298399"/>
            <a:ext cx="3036402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Automated Software Testing</a:t>
            </a:r>
            <a:endParaRPr lang="en-US" sz="1600" dirty="0">
              <a:solidFill>
                <a:schemeClr val="accent3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70856" y="827321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067" y="1094859"/>
            <a:ext cx="11764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3"/>
                </a:solidFill>
              </a:rPr>
              <a:t>KATALON STUDIO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603" y="2111248"/>
            <a:ext cx="993028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Definition:</a:t>
            </a:r>
          </a:p>
          <a:p>
            <a:r>
              <a:rPr lang="en-US" dirty="0" smtClean="0"/>
              <a:t>	Katalon </a:t>
            </a:r>
            <a:r>
              <a:rPr lang="en-US" dirty="0"/>
              <a:t>Studio is a powerful test automation solution for mobile, Web, and API testing. And</a:t>
            </a:r>
          </a:p>
          <a:p>
            <a:r>
              <a:rPr lang="en-US" dirty="0"/>
              <a:t> it is completely FREE! It provides a comprehensive set of features for test automation, </a:t>
            </a:r>
          </a:p>
          <a:p>
            <a:r>
              <a:rPr lang="en-US" dirty="0"/>
              <a:t>including recording actions, creating test cases, generating test scripts, executing tests, </a:t>
            </a:r>
          </a:p>
          <a:p>
            <a:r>
              <a:rPr lang="en-US" dirty="0"/>
              <a:t>reporting results, and integrating with many other tools in the software development lifecycle.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chemeClr val="accent3"/>
                </a:solidFill>
              </a:rPr>
              <a:t>Platforms Supported:</a:t>
            </a:r>
            <a:endParaRPr lang="en-US" sz="2400" dirty="0" smtClean="0"/>
          </a:p>
          <a:p>
            <a:r>
              <a:rPr lang="en-US" dirty="0" smtClean="0"/>
              <a:t>Katalon Studio runs on both Windows and MacOS, supporting automated testing of iOS and </a:t>
            </a:r>
          </a:p>
          <a:p>
            <a:r>
              <a:rPr lang="en-US" dirty="0" smtClean="0"/>
              <a:t>Android </a:t>
            </a:r>
            <a:r>
              <a:rPr lang="en-US" dirty="0"/>
              <a:t>apps, web applications on all modern browsers, and API services. It can integrate </a:t>
            </a:r>
          </a:p>
          <a:p>
            <a:r>
              <a:rPr lang="en-US" dirty="0"/>
              <a:t>with tools such as JIRA, qTest, Kobiton, Git, and Slack.</a:t>
            </a:r>
          </a:p>
        </p:txBody>
      </p:sp>
    </p:spTree>
    <p:extLst>
      <p:ext uri="{BB962C8B-B14F-4D97-AF65-F5344CB8AC3E}">
        <p14:creationId xmlns:p14="http://schemas.microsoft.com/office/powerpoint/2010/main" val="17737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283411" y="298399"/>
            <a:ext cx="3036402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Automated Software Testing</a:t>
            </a:r>
            <a:endParaRPr lang="en-US" sz="1600" dirty="0">
              <a:solidFill>
                <a:schemeClr val="accent3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70856" y="827321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1067" y="1094859"/>
            <a:ext cx="11764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3"/>
                </a:solidFill>
              </a:rPr>
              <a:t>Details Of Katalon Studio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0195" y="2317388"/>
            <a:ext cx="106889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Type-</a:t>
            </a:r>
            <a:r>
              <a:rPr lang="en-US" sz="2400" dirty="0" smtClean="0">
                <a:solidFill>
                  <a:schemeClr val="accent3"/>
                </a:solidFill>
              </a:rPr>
              <a:t>-----------------</a:t>
            </a:r>
            <a:r>
              <a:rPr lang="en-US" dirty="0" smtClean="0"/>
              <a:t>Katalon </a:t>
            </a:r>
            <a:r>
              <a:rPr lang="en-US" dirty="0"/>
              <a:t>is </a:t>
            </a:r>
            <a:r>
              <a:rPr lang="en-US" dirty="0" smtClean="0"/>
              <a:t>open source.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sz="2400" dirty="0" smtClean="0">
                <a:solidFill>
                  <a:schemeClr val="accent3"/>
                </a:solidFill>
              </a:rPr>
              <a:t>Vendor--------------- </a:t>
            </a:r>
            <a:r>
              <a:rPr lang="en-US" dirty="0" smtClean="0"/>
              <a:t>Katalon studio was</a:t>
            </a:r>
            <a:r>
              <a:rPr lang="en-US" dirty="0"/>
              <a:t> developed by Katalon </a:t>
            </a:r>
            <a:r>
              <a:rPr lang="en-US" dirty="0" smtClean="0"/>
              <a:t>LLC in 2016.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>
                <a:solidFill>
                  <a:schemeClr val="accent3"/>
                </a:solidFill>
              </a:rPr>
              <a:t>Testing--------------- </a:t>
            </a:r>
            <a:r>
              <a:rPr lang="en-US" dirty="0" smtClean="0"/>
              <a:t>Katalon supports  Functional, Cross-Browsers, Regression, &amp; GUI Testing.</a:t>
            </a:r>
          </a:p>
          <a:p>
            <a:r>
              <a:rPr lang="en-US" sz="2400" dirty="0" smtClean="0">
                <a:solidFill>
                  <a:schemeClr val="accent3"/>
                </a:solidFill>
              </a:rPr>
              <a:t>Language------------ </a:t>
            </a:r>
            <a:r>
              <a:rPr lang="en-US" dirty="0" smtClean="0"/>
              <a:t>Katalon supports </a:t>
            </a:r>
            <a:r>
              <a:rPr lang="en-US" dirty="0"/>
              <a:t>Groovy, </a:t>
            </a:r>
            <a:r>
              <a:rPr lang="en-US" dirty="0" smtClean="0"/>
              <a:t>Java, &amp;</a:t>
            </a:r>
            <a:r>
              <a:rPr lang="en-US" dirty="0"/>
              <a:t> </a:t>
            </a:r>
            <a:r>
              <a:rPr lang="en-US" dirty="0" smtClean="0"/>
              <a:t>JavaScript.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sz="2400" dirty="0" smtClean="0">
                <a:solidFill>
                  <a:schemeClr val="accent3"/>
                </a:solidFill>
              </a:rPr>
              <a:t>Platforms-------------</a:t>
            </a:r>
            <a:r>
              <a:rPr lang="en-US" dirty="0" smtClean="0"/>
              <a:t>Katalon deploys </a:t>
            </a:r>
            <a:r>
              <a:rPr lang="en-US" dirty="0"/>
              <a:t>on </a:t>
            </a:r>
            <a:r>
              <a:rPr lang="en-US" dirty="0" smtClean="0"/>
              <a:t>Windows,</a:t>
            </a:r>
            <a:r>
              <a:rPr lang="en-US" dirty="0"/>
              <a:t> </a:t>
            </a:r>
            <a:r>
              <a:rPr lang="en-US" dirty="0" smtClean="0"/>
              <a:t>Linux,</a:t>
            </a:r>
            <a:r>
              <a:rPr lang="en-US" dirty="0"/>
              <a:t> </a:t>
            </a:r>
            <a:r>
              <a:rPr lang="en-US" dirty="0" smtClean="0"/>
              <a:t>MacOS, Android, &amp; IOS.</a:t>
            </a:r>
          </a:p>
          <a:p>
            <a:r>
              <a:rPr lang="en-US" sz="2400" dirty="0" smtClean="0">
                <a:solidFill>
                  <a:schemeClr val="accent3"/>
                </a:solidFill>
              </a:rPr>
              <a:t>Browsers--------------</a:t>
            </a:r>
            <a:r>
              <a:rPr lang="en-US" dirty="0" smtClean="0"/>
              <a:t>Katalon supports Google Chrome, Mozilla Firefox, Internat Explorer, Safari.</a:t>
            </a:r>
          </a:p>
        </p:txBody>
      </p:sp>
    </p:spTree>
    <p:extLst>
      <p:ext uri="{BB962C8B-B14F-4D97-AF65-F5344CB8AC3E}">
        <p14:creationId xmlns:p14="http://schemas.microsoft.com/office/powerpoint/2010/main" val="278709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83411" y="298399"/>
            <a:ext cx="3036402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Automated Software Testing</a:t>
            </a:r>
            <a:endParaRPr lang="en-US" sz="1600" dirty="0">
              <a:solidFill>
                <a:schemeClr val="accent3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70856" y="827321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067" y="1094859"/>
            <a:ext cx="11764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3"/>
                </a:solidFill>
              </a:rPr>
              <a:t>SILK TEST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603" y="2111248"/>
            <a:ext cx="90878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Definition:</a:t>
            </a:r>
          </a:p>
          <a:p>
            <a:endParaRPr lang="en-US" sz="1000" dirty="0" smtClean="0"/>
          </a:p>
          <a:p>
            <a:r>
              <a:rPr lang="en-US" dirty="0" smtClean="0"/>
              <a:t>	Silk </a:t>
            </a:r>
            <a:r>
              <a:rPr lang="en-US" dirty="0"/>
              <a:t>Test is a tool specifically designed for doing R</a:t>
            </a:r>
            <a:r>
              <a:rPr lang="en-US" dirty="0" smtClean="0"/>
              <a:t>egression and Functional testing</a:t>
            </a:r>
            <a:r>
              <a:rPr lang="en-US" dirty="0"/>
              <a:t>. </a:t>
            </a:r>
          </a:p>
          <a:p>
            <a:r>
              <a:rPr lang="en-US" dirty="0"/>
              <a:t>It is developed by Segue Software </a:t>
            </a:r>
            <a:r>
              <a:rPr lang="en-US" dirty="0" smtClean="0"/>
              <a:t>Inc. </a:t>
            </a:r>
            <a:r>
              <a:rPr lang="en-US" altLang="en-US" dirty="0" smtClean="0"/>
              <a:t>SilkTest is,</a:t>
            </a: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/>
              <a:t>A powerful tool for running automated test cases on the front </a:t>
            </a:r>
            <a:r>
              <a:rPr lang="en-US" altLang="en-US" dirty="0" smtClean="0"/>
              <a:t>end.</a:t>
            </a:r>
            <a:endParaRPr lang="en-US" alt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/>
              <a:t>A tool for testing Web based applications across different </a:t>
            </a:r>
            <a:r>
              <a:rPr lang="en-US" altLang="en-US" dirty="0" smtClean="0"/>
              <a:t>browsers.</a:t>
            </a:r>
            <a:endParaRPr lang="en-US" alt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/>
              <a:t>Very very stupid – you have to tell it everything in its own language (4test</a:t>
            </a:r>
            <a:r>
              <a:rPr lang="en-US" altLang="en-US" dirty="0" smtClean="0"/>
              <a:t>).</a:t>
            </a:r>
            <a:endParaRPr lang="en-US" alt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/>
              <a:t>Inflexible when it comes to interpreting your </a:t>
            </a:r>
            <a:r>
              <a:rPr lang="en-US" altLang="en-US" dirty="0" smtClean="0"/>
              <a:t>commands.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en-US" dirty="0" smtClean="0"/>
              <a:t>It </a:t>
            </a:r>
            <a:r>
              <a:rPr lang="en-US" altLang="en-US" dirty="0"/>
              <a:t>cannot guess at what you </a:t>
            </a:r>
            <a:r>
              <a:rPr lang="en-US" altLang="en-US" dirty="0" smtClean="0"/>
              <a:t>mean.</a:t>
            </a:r>
            <a:endParaRPr lang="en-US" alt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en-US" dirty="0"/>
              <a:t>It requires a certain syntax with certain </a:t>
            </a:r>
            <a:r>
              <a:rPr lang="en-US" altLang="en-US" dirty="0" smtClean="0"/>
              <a:t>words, wghich can be quite maddening.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72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283411" y="298399"/>
            <a:ext cx="3036402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Automated Software Testing</a:t>
            </a:r>
            <a:endParaRPr lang="en-US" sz="1600" dirty="0">
              <a:solidFill>
                <a:schemeClr val="accent3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70856" y="827321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1067" y="1094859"/>
            <a:ext cx="11764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3"/>
                </a:solidFill>
              </a:rPr>
              <a:t>Details Of Silk Test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0195" y="2317388"/>
            <a:ext cx="98666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Type-</a:t>
            </a:r>
            <a:r>
              <a:rPr lang="en-US" sz="2400" dirty="0" smtClean="0">
                <a:solidFill>
                  <a:schemeClr val="accent3"/>
                </a:solidFill>
              </a:rPr>
              <a:t>-----------------</a:t>
            </a:r>
            <a:r>
              <a:rPr lang="en-US" dirty="0" smtClean="0"/>
              <a:t>Silk Test </a:t>
            </a:r>
            <a:r>
              <a:rPr lang="en-US" dirty="0"/>
              <a:t>is </a:t>
            </a:r>
            <a:r>
              <a:rPr lang="en-US" dirty="0" smtClean="0"/>
              <a:t>paid.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sz="2400" dirty="0" smtClean="0">
                <a:solidFill>
                  <a:schemeClr val="accent3"/>
                </a:solidFill>
              </a:rPr>
              <a:t>Vendor--------------- </a:t>
            </a:r>
            <a:r>
              <a:rPr lang="en-US" dirty="0" smtClean="0"/>
              <a:t>Silk Test </a:t>
            </a:r>
            <a:r>
              <a:rPr lang="en-US" dirty="0"/>
              <a:t>is developed by Segue Software </a:t>
            </a:r>
            <a:r>
              <a:rPr lang="en-US" dirty="0" smtClean="0"/>
              <a:t>Inc.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>
                <a:solidFill>
                  <a:schemeClr val="accent3"/>
                </a:solidFill>
              </a:rPr>
              <a:t>Testing--------------- </a:t>
            </a:r>
            <a:r>
              <a:rPr lang="en-US" dirty="0" smtClean="0"/>
              <a:t>Silk Test supports  Functional testing &amp; Regression testing.</a:t>
            </a:r>
          </a:p>
          <a:p>
            <a:r>
              <a:rPr lang="en-US" sz="2400" dirty="0" smtClean="0">
                <a:solidFill>
                  <a:schemeClr val="accent3"/>
                </a:solidFill>
              </a:rPr>
              <a:t>Language------------ </a:t>
            </a:r>
            <a:r>
              <a:rPr lang="en-US" dirty="0" smtClean="0"/>
              <a:t>Silk Test supports .NET, Java, Android, IOS.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sz="2400" dirty="0" smtClean="0">
                <a:solidFill>
                  <a:schemeClr val="accent3"/>
                </a:solidFill>
              </a:rPr>
              <a:t>Platforms-------------</a:t>
            </a:r>
            <a:r>
              <a:rPr lang="en-US" dirty="0" smtClean="0"/>
              <a:t>Silk Test deploys </a:t>
            </a:r>
            <a:r>
              <a:rPr lang="en-US" dirty="0"/>
              <a:t>on </a:t>
            </a:r>
            <a:r>
              <a:rPr lang="en-US" dirty="0" smtClean="0"/>
              <a:t>Windows,</a:t>
            </a:r>
            <a:r>
              <a:rPr lang="en-US" dirty="0"/>
              <a:t> </a:t>
            </a:r>
            <a:r>
              <a:rPr lang="en-US" dirty="0" smtClean="0"/>
              <a:t>Linux,</a:t>
            </a:r>
            <a:r>
              <a:rPr lang="en-US" dirty="0"/>
              <a:t> </a:t>
            </a:r>
            <a:r>
              <a:rPr lang="en-US" dirty="0" smtClean="0"/>
              <a:t>MacOS, Android, &amp; IOS.</a:t>
            </a:r>
          </a:p>
          <a:p>
            <a:r>
              <a:rPr lang="en-US" sz="2400" dirty="0" smtClean="0">
                <a:solidFill>
                  <a:schemeClr val="accent3"/>
                </a:solidFill>
              </a:rPr>
              <a:t>Browsers--------------</a:t>
            </a:r>
            <a:r>
              <a:rPr lang="en-US" dirty="0" smtClean="0"/>
              <a:t>Silk test supports Google Chrome, Mozilla Firefox, Internat Explorer,</a:t>
            </a:r>
          </a:p>
          <a:p>
            <a:r>
              <a:rPr lang="en-US" dirty="0"/>
              <a:t>	</a:t>
            </a:r>
            <a:r>
              <a:rPr lang="en-US" dirty="0" smtClean="0"/>
              <a:t>					   Safari &amp; Opera.</a:t>
            </a:r>
          </a:p>
        </p:txBody>
      </p:sp>
    </p:spTree>
    <p:extLst>
      <p:ext uri="{BB962C8B-B14F-4D97-AF65-F5344CB8AC3E}">
        <p14:creationId xmlns:p14="http://schemas.microsoft.com/office/powerpoint/2010/main" val="156895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83411" y="298399"/>
            <a:ext cx="3036402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Automated Software Testing</a:t>
            </a:r>
            <a:endParaRPr lang="en-US" sz="1600" dirty="0">
              <a:solidFill>
                <a:schemeClr val="accent3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70856" y="827321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067" y="1094859"/>
            <a:ext cx="11764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3"/>
                </a:solidFill>
              </a:rPr>
              <a:t>Files Type In Silk Test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603" y="2302315"/>
            <a:ext cx="10068782" cy="2225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SilkTest uses 3 kinds of files: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Include files (*.</a:t>
            </a:r>
            <a:r>
              <a:rPr lang="en-US" altLang="en-US" dirty="0" smtClean="0"/>
              <a:t>inc)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 smtClean="0"/>
              <a:t>Test </a:t>
            </a:r>
            <a:r>
              <a:rPr lang="en-US" altLang="en-US" dirty="0"/>
              <a:t>files (*.</a:t>
            </a:r>
            <a:r>
              <a:rPr lang="en-US" altLang="en-US" dirty="0" smtClean="0"/>
              <a:t>t)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 smtClean="0"/>
              <a:t>Plan </a:t>
            </a:r>
            <a:r>
              <a:rPr lang="en-US" altLang="en-US" dirty="0"/>
              <a:t>files (*.pln)</a:t>
            </a:r>
          </a:p>
          <a:p>
            <a:pPr lvl="1">
              <a:lnSpc>
                <a:spcPct val="90000"/>
              </a:lnSpc>
            </a:pPr>
            <a:endParaRPr lang="en-US" altLang="en-US" sz="1000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Note: SilkTest </a:t>
            </a:r>
            <a:r>
              <a:rPr lang="en-US" altLang="en-US" dirty="0"/>
              <a:t>creates a 4th type, the results file (*.res), to display the outcome of a 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test case, but </a:t>
            </a:r>
            <a:r>
              <a:rPr lang="en-US" altLang="en-US" dirty="0"/>
              <a:t>you do </a:t>
            </a:r>
            <a:r>
              <a:rPr lang="en-US" altLang="en-US" dirty="0" smtClean="0"/>
              <a:t>not </a:t>
            </a:r>
            <a:r>
              <a:rPr lang="en-US" altLang="en-US" dirty="0"/>
              <a:t>create this file </a:t>
            </a:r>
            <a:r>
              <a:rPr lang="en-US" altLang="en-US" dirty="0" smtClean="0"/>
              <a:t>directly.</a:t>
            </a:r>
            <a:endParaRPr lang="en-US" altLang="en-US" dirty="0"/>
          </a:p>
          <a:p>
            <a:pPr>
              <a:lnSpc>
                <a:spcPct val="90000"/>
              </a:lnSpc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2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83411" y="298399"/>
            <a:ext cx="3036402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Automated Software Testing</a:t>
            </a:r>
            <a:endParaRPr lang="en-US" sz="1600" dirty="0">
              <a:solidFill>
                <a:schemeClr val="accent3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70856" y="827321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067" y="1094859"/>
            <a:ext cx="11764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3"/>
                </a:solidFill>
              </a:rPr>
              <a:t>Files Type In Silk Test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0856" y="1912934"/>
            <a:ext cx="2845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1.	</a:t>
            </a:r>
            <a:r>
              <a:rPr lang="en-US" dirty="0" smtClean="0">
                <a:solidFill>
                  <a:schemeClr val="accent3"/>
                </a:solidFill>
              </a:rPr>
              <a:t>Include Files (*.inc):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0183" y="2265523"/>
            <a:ext cx="10325262" cy="1726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include extension (*.inc) means that the file is included in running a SilkTest process, 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but </a:t>
            </a:r>
            <a:r>
              <a:rPr lang="en-US" altLang="en-US" dirty="0"/>
              <a:t>is not involved directly in running the process</a:t>
            </a:r>
            <a:r>
              <a:rPr lang="en-US" alt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dirty="0"/>
              <a:t>There are 3 types of include files: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dirty="0"/>
              <a:t>Frames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dirty="0"/>
              <a:t>Functions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dirty="0" smtClean="0"/>
              <a:t>Tags</a:t>
            </a:r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870856" y="3995651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2.</a:t>
            </a:r>
            <a:r>
              <a:rPr lang="en-US" dirty="0">
                <a:solidFill>
                  <a:schemeClr val="accent3"/>
                </a:solidFill>
              </a:rPr>
              <a:t>	</a:t>
            </a:r>
            <a:r>
              <a:rPr lang="en-US" dirty="0" smtClean="0">
                <a:solidFill>
                  <a:schemeClr val="accent3"/>
                </a:solidFill>
              </a:rPr>
              <a:t>Test </a:t>
            </a:r>
            <a:r>
              <a:rPr lang="en-US" dirty="0">
                <a:solidFill>
                  <a:schemeClr val="accent3"/>
                </a:solidFill>
              </a:rPr>
              <a:t>Files </a:t>
            </a:r>
            <a:r>
              <a:rPr lang="en-US" dirty="0" smtClean="0">
                <a:solidFill>
                  <a:schemeClr val="accent3"/>
                </a:solidFill>
              </a:rPr>
              <a:t>(*.</a:t>
            </a:r>
            <a:r>
              <a:rPr lang="en-US" dirty="0">
                <a:solidFill>
                  <a:schemeClr val="accent3"/>
                </a:solidFill>
              </a:rPr>
              <a:t>t</a:t>
            </a:r>
            <a:r>
              <a:rPr lang="en-US" dirty="0" smtClean="0">
                <a:solidFill>
                  <a:schemeClr val="accent3"/>
                </a:solidFill>
              </a:rPr>
              <a:t>):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0183" y="4364983"/>
            <a:ext cx="7915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Test case files (*.t), or script files, tell SilkTest what you want it to </a:t>
            </a:r>
            <a:r>
              <a:rPr lang="en-US" altLang="en-US" dirty="0" smtClean="0"/>
              <a:t>do.</a:t>
            </a:r>
            <a:endParaRPr lang="en-US" altLang="en-US" dirty="0"/>
          </a:p>
          <a:p>
            <a:r>
              <a:rPr lang="en-US" altLang="en-US" dirty="0"/>
              <a:t>All your test case files should be in the same file </a:t>
            </a:r>
            <a:r>
              <a:rPr lang="en-US" altLang="en-US" dirty="0" smtClean="0"/>
              <a:t>folder.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870856" y="5011314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2.	</a:t>
            </a:r>
            <a:r>
              <a:rPr lang="en-US" dirty="0" smtClean="0">
                <a:solidFill>
                  <a:schemeClr val="accent3"/>
                </a:solidFill>
              </a:rPr>
              <a:t>Plan </a:t>
            </a:r>
            <a:r>
              <a:rPr lang="en-US" dirty="0">
                <a:solidFill>
                  <a:schemeClr val="accent3"/>
                </a:solidFill>
              </a:rPr>
              <a:t>Files </a:t>
            </a:r>
            <a:r>
              <a:rPr lang="en-US" dirty="0" smtClean="0">
                <a:solidFill>
                  <a:schemeClr val="accent3"/>
                </a:solidFill>
              </a:rPr>
              <a:t>(*.pln):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0183" y="5380646"/>
            <a:ext cx="7579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Plan files </a:t>
            </a:r>
            <a:r>
              <a:rPr lang="en-US" altLang="en-US" dirty="0"/>
              <a:t>can combine multiple test case files in a plan file (*.pln</a:t>
            </a:r>
            <a:r>
              <a:rPr lang="en-US" altLang="en-US" dirty="0" smtClean="0"/>
              <a:t>).</a:t>
            </a:r>
            <a:endParaRPr lang="en-US" altLang="en-US" dirty="0"/>
          </a:p>
          <a:p>
            <a:r>
              <a:rPr lang="en-US" altLang="en-US" dirty="0"/>
              <a:t>A plan file is a collection of test </a:t>
            </a:r>
            <a:r>
              <a:rPr lang="en-US" altLang="en-US" dirty="0" smtClean="0"/>
              <a:t>cases.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59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83411" y="298399"/>
            <a:ext cx="3036402" cy="365125"/>
          </a:xfrm>
        </p:spPr>
        <p:txBody>
          <a:bodyPr/>
          <a:lstStyle/>
          <a:p>
            <a:r>
              <a:rPr lang="en-US" sz="1600" smtClean="0">
                <a:solidFill>
                  <a:schemeClr val="accent3"/>
                </a:solidFill>
              </a:rPr>
              <a:t>Automated Software Testing</a:t>
            </a:r>
            <a:endParaRPr lang="en-US" sz="1600" dirty="0">
              <a:solidFill>
                <a:schemeClr val="accent3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70856" y="827321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3560" y="1960503"/>
            <a:ext cx="10363200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/>
                </a:solidFill>
              </a:rPr>
              <a:t>What</a:t>
            </a:r>
            <a:r>
              <a:rPr lang="en-US" sz="2400" dirty="0" smtClean="0">
                <a:solidFill>
                  <a:schemeClr val="accent3"/>
                </a:solidFill>
              </a:rPr>
              <a:t>?</a:t>
            </a:r>
            <a:endParaRPr lang="en-US" sz="2000" dirty="0">
              <a:solidFill>
                <a:schemeClr val="accent3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5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Automation </a:t>
            </a:r>
            <a:r>
              <a:rPr lang="en-US" dirty="0"/>
              <a:t>testing is a technique uses an application to implement entire life cycle of the software in less time and provides efficiency and effectiveness to the testing software.</a:t>
            </a:r>
          </a:p>
          <a:p>
            <a:pPr lvl="1"/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/>
                </a:solidFill>
              </a:rPr>
              <a:t>Why</a:t>
            </a:r>
            <a:r>
              <a:rPr lang="en-US" sz="2400" dirty="0" smtClean="0">
                <a:solidFill>
                  <a:schemeClr val="accent3"/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500" dirty="0">
              <a:solidFill>
                <a:schemeClr val="accent3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Manual testing may find many bugs however it is laborious and time consuming process.</a:t>
            </a:r>
          </a:p>
          <a:p>
            <a:pPr lvl="1"/>
            <a:endParaRPr lang="en-US" sz="5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The use of automation improves quality and team morale.</a:t>
            </a:r>
          </a:p>
          <a:p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/>
                </a:solidFill>
              </a:rPr>
              <a:t>Level of Automation Testing?</a:t>
            </a:r>
          </a:p>
          <a:p>
            <a:endParaRPr lang="en-US" sz="5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Code Driven: Testing at source code level with a variety of input arguments to observe the output.</a:t>
            </a:r>
          </a:p>
          <a:p>
            <a:pPr lvl="1"/>
            <a:endParaRPr lang="en-US" sz="5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GUI Driven: Testing at GUI level via keystrokes, mouse clicks to UI controls etc.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426309" y="1136530"/>
            <a:ext cx="72523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</a:rPr>
              <a:t>Automated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21283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83411" y="298399"/>
            <a:ext cx="3036402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Automated Software Testing</a:t>
            </a:r>
            <a:endParaRPr lang="en-US" sz="1600" dirty="0">
              <a:solidFill>
                <a:schemeClr val="accent3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70856" y="827321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067" y="1122160"/>
            <a:ext cx="11764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</a:rPr>
              <a:t>TOOLS </a:t>
            </a:r>
            <a:r>
              <a:rPr lang="en-US" sz="4000" dirty="0" smtClean="0">
                <a:solidFill>
                  <a:schemeClr val="accent3"/>
                </a:solidFill>
              </a:rPr>
              <a:t>FOR </a:t>
            </a:r>
            <a:r>
              <a:rPr lang="en-US" sz="4000" dirty="0">
                <a:solidFill>
                  <a:schemeClr val="accent3"/>
                </a:solidFill>
              </a:rPr>
              <a:t>AUTOMATED SOFTWARE </a:t>
            </a:r>
          </a:p>
          <a:p>
            <a:pPr algn="ctr"/>
            <a:r>
              <a:rPr lang="en-US" sz="4000" dirty="0">
                <a:solidFill>
                  <a:schemeClr val="accent3"/>
                </a:solidFill>
              </a:rPr>
              <a:t>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5448" y="2893335"/>
            <a:ext cx="897553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There are several tools available for automation testing but the famous of them are </a:t>
            </a:r>
          </a:p>
          <a:p>
            <a:r>
              <a:rPr lang="en-US" dirty="0"/>
              <a:t>    given below:</a:t>
            </a:r>
          </a:p>
          <a:p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Selenium</a:t>
            </a:r>
            <a:endParaRPr lang="en-US" sz="5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Watir</a:t>
            </a:r>
            <a:endParaRPr lang="en-US" sz="5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Ranorex Studio</a:t>
            </a:r>
            <a:endParaRPr lang="en-US" sz="5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Katalon Studio</a:t>
            </a:r>
            <a:endParaRPr lang="en-US" sz="5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Silk Test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83411" y="298399"/>
            <a:ext cx="3036402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Automated Software Testing</a:t>
            </a:r>
            <a:endParaRPr lang="en-US" sz="1600" dirty="0">
              <a:solidFill>
                <a:schemeClr val="accent3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70856" y="827321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067" y="1094859"/>
            <a:ext cx="11764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3"/>
                </a:solidFill>
              </a:rPr>
              <a:t>SELENIUM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3707" y="2239010"/>
            <a:ext cx="9250161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Definition:</a:t>
            </a:r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1000" dirty="0" smtClean="0"/>
              <a:t>	</a:t>
            </a:r>
          </a:p>
          <a:p>
            <a:r>
              <a:rPr lang="en-US" dirty="0" smtClean="0"/>
              <a:t>	Selenium </a:t>
            </a:r>
            <a:r>
              <a:rPr lang="en-US" dirty="0"/>
              <a:t>is a free (open source) automated testing suite for web applications </a:t>
            </a:r>
            <a:r>
              <a:rPr lang="en-US" dirty="0" smtClean="0"/>
              <a:t>across 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dirty="0"/>
              <a:t>browsers and platforms. Testing done using Selenium tool is usually reffe-</a:t>
            </a:r>
          </a:p>
          <a:p>
            <a:r>
              <a:rPr lang="en-US" dirty="0" smtClean="0"/>
              <a:t>rred </a:t>
            </a:r>
            <a:r>
              <a:rPr lang="en-US" dirty="0"/>
              <a:t>as Selenium testing.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	Selenium supports parallel testing, in this way we can reduce the test execution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As compare to other automation tools, Selenium requires less hardware resources.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  Selenium supports only Web-based applications.</a:t>
            </a:r>
            <a:endParaRPr lang="en-US" dirty="0"/>
          </a:p>
          <a:p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83411" y="298399"/>
            <a:ext cx="3036402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Automated Software Testing</a:t>
            </a:r>
            <a:endParaRPr lang="en-US" sz="1600" dirty="0">
              <a:solidFill>
                <a:schemeClr val="accent3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70856" y="827321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067" y="1094859"/>
            <a:ext cx="11764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3"/>
                </a:solidFill>
              </a:rPr>
              <a:t>Details Of Selenium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195" y="2317388"/>
            <a:ext cx="106564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Type-</a:t>
            </a:r>
            <a:r>
              <a:rPr lang="en-US" sz="2400" dirty="0" smtClean="0">
                <a:solidFill>
                  <a:schemeClr val="accent3"/>
                </a:solidFill>
              </a:rPr>
              <a:t>-------------------- </a:t>
            </a:r>
            <a:r>
              <a:rPr lang="en-US" dirty="0" smtClean="0"/>
              <a:t>Selenium </a:t>
            </a:r>
            <a:r>
              <a:rPr lang="en-US" dirty="0"/>
              <a:t>is open source</a:t>
            </a:r>
            <a:r>
              <a:rPr lang="en-US" dirty="0" smtClean="0"/>
              <a:t>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sz="2400" dirty="0" smtClean="0">
                <a:solidFill>
                  <a:schemeClr val="accent3"/>
                </a:solidFill>
              </a:rPr>
              <a:t>Vendor------------------ </a:t>
            </a:r>
            <a:r>
              <a:rPr lang="en-US" dirty="0" smtClean="0"/>
              <a:t>Selenium was originally developed by Jason Huggins in 2004.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Testing------------------ </a:t>
            </a:r>
            <a:r>
              <a:rPr lang="en-US" dirty="0"/>
              <a:t>Selenium supports Functional, Regression, Cross browsers &amp; UI testing</a:t>
            </a:r>
            <a:r>
              <a:rPr lang="en-US" dirty="0" smtClean="0"/>
              <a:t>.</a:t>
            </a:r>
          </a:p>
          <a:p>
            <a:r>
              <a:rPr lang="en-US" sz="2400" dirty="0" smtClean="0">
                <a:solidFill>
                  <a:schemeClr val="accent3"/>
                </a:solidFill>
              </a:rPr>
              <a:t>Language--------------- </a:t>
            </a:r>
            <a:r>
              <a:rPr lang="en-US" dirty="0" smtClean="0"/>
              <a:t>Selenium </a:t>
            </a:r>
            <a:r>
              <a:rPr lang="en-US" dirty="0"/>
              <a:t>supports </a:t>
            </a:r>
            <a:r>
              <a:rPr lang="en-US" dirty="0" smtClean="0"/>
              <a:t>C#,</a:t>
            </a:r>
            <a:r>
              <a:rPr lang="en-US" dirty="0"/>
              <a:t> </a:t>
            </a:r>
            <a:r>
              <a:rPr lang="en-US" dirty="0" smtClean="0"/>
              <a:t>Groovy,</a:t>
            </a:r>
            <a:r>
              <a:rPr lang="en-US" dirty="0"/>
              <a:t> </a:t>
            </a:r>
            <a:r>
              <a:rPr lang="en-US" dirty="0" smtClean="0"/>
              <a:t>Java,</a:t>
            </a:r>
            <a:r>
              <a:rPr lang="en-US" dirty="0"/>
              <a:t> </a:t>
            </a:r>
            <a:r>
              <a:rPr lang="en-US" dirty="0" smtClean="0"/>
              <a:t>Perl,</a:t>
            </a:r>
            <a:r>
              <a:rPr lang="en-US" dirty="0"/>
              <a:t> </a:t>
            </a:r>
            <a:r>
              <a:rPr lang="en-US" dirty="0" smtClean="0"/>
              <a:t>Php, Python,</a:t>
            </a:r>
            <a:r>
              <a:rPr lang="en-US" dirty="0"/>
              <a:t> </a:t>
            </a:r>
            <a:r>
              <a:rPr lang="en-US" dirty="0" smtClean="0"/>
              <a:t>Ruby</a:t>
            </a:r>
            <a:r>
              <a:rPr lang="en-US" dirty="0"/>
              <a:t> </a:t>
            </a:r>
            <a:r>
              <a:rPr lang="en-US" dirty="0" smtClean="0"/>
              <a:t>and Scala.</a:t>
            </a:r>
            <a:endParaRPr lang="en-US" dirty="0"/>
          </a:p>
          <a:p>
            <a:r>
              <a:rPr lang="en-US" sz="2400" dirty="0" smtClean="0">
                <a:solidFill>
                  <a:schemeClr val="accent3"/>
                </a:solidFill>
              </a:rPr>
              <a:t>Platforms--------------- </a:t>
            </a:r>
            <a:r>
              <a:rPr lang="en-US" dirty="0" smtClean="0"/>
              <a:t>Selenium </a:t>
            </a:r>
            <a:r>
              <a:rPr lang="en-US" dirty="0"/>
              <a:t>deploys on </a:t>
            </a:r>
            <a:r>
              <a:rPr lang="en-US" dirty="0" smtClean="0"/>
              <a:t>Windows,</a:t>
            </a:r>
            <a:r>
              <a:rPr lang="en-US" dirty="0"/>
              <a:t> </a:t>
            </a:r>
            <a:r>
              <a:rPr lang="en-US" dirty="0" smtClean="0"/>
              <a:t>Linux, </a:t>
            </a:r>
            <a:r>
              <a:rPr lang="en-US" dirty="0"/>
              <a:t>and </a:t>
            </a:r>
            <a:r>
              <a:rPr lang="en-US" dirty="0" smtClean="0"/>
              <a:t>MacOS</a:t>
            </a:r>
            <a:r>
              <a:rPr lang="en-US" dirty="0"/>
              <a:t> platforms</a:t>
            </a:r>
            <a:r>
              <a:rPr lang="en-US" dirty="0" smtClean="0"/>
              <a:t>.</a:t>
            </a:r>
          </a:p>
          <a:p>
            <a:r>
              <a:rPr lang="en-US" sz="2400" dirty="0" smtClean="0">
                <a:solidFill>
                  <a:schemeClr val="accent3"/>
                </a:solidFill>
              </a:rPr>
              <a:t>Browsers---------------- </a:t>
            </a:r>
            <a:r>
              <a:rPr lang="en-US" dirty="0" smtClean="0"/>
              <a:t>Selenium supports Google Chrome, Mozilla Firefox, Internat Explorer</a:t>
            </a:r>
          </a:p>
          <a:p>
            <a:r>
              <a:rPr lang="en-US" dirty="0"/>
              <a:t>	</a:t>
            </a:r>
            <a:r>
              <a:rPr lang="en-US" dirty="0" smtClean="0"/>
              <a:t>					  	  (7 or above), Safari &amp; Opera.</a:t>
            </a:r>
          </a:p>
        </p:txBody>
      </p:sp>
    </p:spTree>
    <p:extLst>
      <p:ext uri="{BB962C8B-B14F-4D97-AF65-F5344CB8AC3E}">
        <p14:creationId xmlns:p14="http://schemas.microsoft.com/office/powerpoint/2010/main" val="351811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83411" y="298399"/>
            <a:ext cx="3036402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Automated Software Testing</a:t>
            </a:r>
            <a:endParaRPr lang="en-US" sz="1600" dirty="0">
              <a:solidFill>
                <a:schemeClr val="accent3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70856" y="827321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067" y="1094859"/>
            <a:ext cx="11764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</a:rPr>
              <a:t>Selenium Suite Of Tools: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4069" y="2448018"/>
            <a:ext cx="102071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Selenium is not just a single tool but a suite of software’s, each catering to </a:t>
            </a:r>
            <a:r>
              <a:rPr lang="en-US" dirty="0" smtClean="0"/>
              <a:t>different needs </a:t>
            </a:r>
            <a:r>
              <a:rPr lang="en-US" dirty="0"/>
              <a:t>of an </a:t>
            </a:r>
            <a:endParaRPr lang="en-US" dirty="0" smtClean="0"/>
          </a:p>
          <a:p>
            <a:r>
              <a:rPr lang="en-US" dirty="0" smtClean="0"/>
              <a:t>     organization.</a:t>
            </a:r>
          </a:p>
          <a:p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Selenium WebDriver.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Selenium RC (Now deprecated).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Selenium IDE.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Selenium Grid.</a:t>
            </a:r>
          </a:p>
        </p:txBody>
      </p:sp>
    </p:spTree>
    <p:extLst>
      <p:ext uri="{BB962C8B-B14F-4D97-AF65-F5344CB8AC3E}">
        <p14:creationId xmlns:p14="http://schemas.microsoft.com/office/powerpoint/2010/main" val="8231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83411" y="298399"/>
            <a:ext cx="3036402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Automated Software Testing</a:t>
            </a:r>
            <a:endParaRPr lang="en-US" sz="1600" dirty="0">
              <a:solidFill>
                <a:schemeClr val="accent3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70856" y="827321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067" y="1094859"/>
            <a:ext cx="11764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</a:rPr>
              <a:t>Selenium Suite Of </a:t>
            </a:r>
            <a:r>
              <a:rPr lang="en-US" sz="4000" dirty="0" smtClean="0">
                <a:solidFill>
                  <a:schemeClr val="accent3"/>
                </a:solidFill>
              </a:rPr>
              <a:t>Tools</a:t>
            </a:r>
            <a:endParaRPr lang="en-US" sz="4000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2507" y="1951624"/>
            <a:ext cx="3211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1.	Selenium WebDriver: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23833" y="2323189"/>
            <a:ext cx="1040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Selenium 2, a.k.a. </a:t>
            </a:r>
            <a:r>
              <a:rPr lang="en-US" dirty="0" smtClean="0"/>
              <a:t>Selenium WebDriver, </a:t>
            </a:r>
            <a:r>
              <a:rPr lang="en-US" dirty="0"/>
              <a:t>is the latest API in Selenium project, which replaces </a:t>
            </a:r>
            <a:r>
              <a:rPr lang="en-US" dirty="0" smtClean="0"/>
              <a:t>Selenium </a:t>
            </a:r>
          </a:p>
          <a:p>
            <a:r>
              <a:rPr lang="en-US" dirty="0" smtClean="0"/>
              <a:t>RC </a:t>
            </a:r>
            <a:r>
              <a:rPr lang="en-US" dirty="0"/>
              <a:t>with fundamentally different mechanisms and dominates web UI automation market right now.</a:t>
            </a:r>
          </a:p>
        </p:txBody>
      </p:sp>
      <p:sp>
        <p:nvSpPr>
          <p:cNvPr id="3" name="Rectangle 2"/>
          <p:cNvSpPr/>
          <p:nvPr/>
        </p:nvSpPr>
        <p:spPr>
          <a:xfrm>
            <a:off x="862805" y="2911602"/>
            <a:ext cx="22765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2.	Selenium RC: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9501" y="3228569"/>
            <a:ext cx="9773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Selenium RC was the main Selenium project for a long time, before the WebDriver/</a:t>
            </a:r>
          </a:p>
          <a:p>
            <a:r>
              <a:rPr lang="en-US" dirty="0" smtClean="0"/>
              <a:t>Selenium merge brought up Selenium WebDriver, the newest and more powerful tool.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9838" y="3858049"/>
            <a:ext cx="2342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3.	Selenium </a:t>
            </a:r>
            <a:r>
              <a:rPr lang="en-US" sz="2000" dirty="0">
                <a:solidFill>
                  <a:schemeClr val="accent3"/>
                </a:solidFill>
              </a:rPr>
              <a:t>IDE: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5676" y="4202201"/>
            <a:ext cx="96794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Selenium IDE (Integrated Development </a:t>
            </a:r>
            <a:r>
              <a:rPr lang="en-US" dirty="0" smtClean="0"/>
              <a:t>Environment) is </a:t>
            </a:r>
            <a:r>
              <a:rPr lang="en-US" dirty="0"/>
              <a:t>a prototyping tool </a:t>
            </a:r>
            <a:r>
              <a:rPr lang="en-US" dirty="0" smtClean="0"/>
              <a:t>for building test </a:t>
            </a:r>
            <a:r>
              <a:rPr lang="en-US" dirty="0"/>
              <a:t>scripts. It is a Firefox and Chrome plugin and provides an easy-to-use interface </a:t>
            </a:r>
            <a:r>
              <a:rPr lang="en-US" dirty="0" smtClean="0"/>
              <a:t>for </a:t>
            </a:r>
            <a:r>
              <a:rPr lang="en-US" dirty="0"/>
              <a:t>developing automated tests.</a:t>
            </a:r>
          </a:p>
        </p:txBody>
      </p:sp>
      <p:sp>
        <p:nvSpPr>
          <p:cNvPr id="9" name="Rectangle 8"/>
          <p:cNvSpPr/>
          <p:nvPr/>
        </p:nvSpPr>
        <p:spPr>
          <a:xfrm>
            <a:off x="901159" y="5102274"/>
            <a:ext cx="2462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3"/>
                </a:solidFill>
              </a:rPr>
              <a:t>4.	Selenium </a:t>
            </a:r>
            <a:r>
              <a:rPr lang="en-US" sz="2000" dirty="0">
                <a:solidFill>
                  <a:schemeClr val="accent3"/>
                </a:solidFill>
              </a:rPr>
              <a:t>Grid: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69321" y="5392921"/>
            <a:ext cx="9718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Selenium Grid</a:t>
            </a:r>
            <a:r>
              <a:rPr lang="en-US" dirty="0"/>
              <a:t> is a tool uses Selenium Server to execute either Selenium RC or Selenium WebDriver tests in parallel on different machines.</a:t>
            </a:r>
          </a:p>
        </p:txBody>
      </p:sp>
    </p:spTree>
    <p:extLst>
      <p:ext uri="{BB962C8B-B14F-4D97-AF65-F5344CB8AC3E}">
        <p14:creationId xmlns:p14="http://schemas.microsoft.com/office/powerpoint/2010/main" val="83522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83411" y="298399"/>
            <a:ext cx="3036402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Automated Software Testing</a:t>
            </a:r>
            <a:endParaRPr lang="en-US" sz="1600" dirty="0">
              <a:solidFill>
                <a:schemeClr val="accent3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70856" y="827321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1067" y="1094859"/>
            <a:ext cx="11764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3"/>
                </a:solidFill>
              </a:rPr>
              <a:t>WATIR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5915" y="2234080"/>
            <a:ext cx="9698937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Definition:</a:t>
            </a:r>
          </a:p>
          <a:p>
            <a:endParaRPr lang="en-US" sz="1000" dirty="0"/>
          </a:p>
          <a:p>
            <a:r>
              <a:rPr lang="en-US" dirty="0"/>
              <a:t>	Watir (Web Application Testing in </a:t>
            </a:r>
            <a:r>
              <a:rPr lang="en-US" dirty="0" smtClean="0"/>
              <a:t>Ruby). Watir </a:t>
            </a:r>
            <a:r>
              <a:rPr lang="en-US" dirty="0"/>
              <a:t>is an open source testing </a:t>
            </a:r>
            <a:r>
              <a:rPr lang="en-US" dirty="0" smtClean="0"/>
              <a:t>tool </a:t>
            </a:r>
            <a:r>
              <a:rPr lang="en-US" dirty="0"/>
              <a:t>made up of </a:t>
            </a:r>
            <a:endParaRPr lang="en-US" dirty="0" smtClean="0"/>
          </a:p>
          <a:p>
            <a:r>
              <a:rPr lang="en-US" dirty="0" smtClean="0"/>
              <a:t>Ruby </a:t>
            </a:r>
            <a:r>
              <a:rPr lang="en-US" dirty="0"/>
              <a:t>libraries to automate web </a:t>
            </a:r>
            <a:r>
              <a:rPr lang="en-US" dirty="0" smtClean="0"/>
              <a:t> application </a:t>
            </a:r>
            <a:r>
              <a:rPr lang="en-US" dirty="0"/>
              <a:t>testing. It is pronounced as “water.”</a:t>
            </a:r>
          </a:p>
          <a:p>
            <a:endParaRPr lang="en-US" dirty="0"/>
          </a:p>
          <a:p>
            <a:r>
              <a:rPr lang="en-US" dirty="0"/>
              <a:t>Watir offers following features: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Tests any language-based web application.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Cross-browser testing.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Compatible with business-driven development tools like RSpec, Cucumber, and </a:t>
            </a:r>
            <a:r>
              <a:rPr lang="en-US" dirty="0" smtClean="0"/>
              <a:t>Test/Unit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Tests web page’s buttons, forms, links, and their responses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6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283411" y="298399"/>
            <a:ext cx="3036402" cy="365125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3"/>
                </a:solidFill>
              </a:rPr>
              <a:t>Automated Software Testing</a:t>
            </a:r>
            <a:endParaRPr lang="en-US" sz="1600" dirty="0">
              <a:solidFill>
                <a:schemeClr val="accent3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70856" y="827321"/>
            <a:ext cx="1036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1067" y="1094859"/>
            <a:ext cx="11764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3"/>
                </a:solidFill>
              </a:rPr>
              <a:t>Details Of Watir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195" y="2317388"/>
            <a:ext cx="111958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Type-</a:t>
            </a:r>
            <a:r>
              <a:rPr lang="en-US" sz="2400" dirty="0" smtClean="0">
                <a:solidFill>
                  <a:schemeClr val="accent3"/>
                </a:solidFill>
              </a:rPr>
              <a:t>----------------- </a:t>
            </a:r>
            <a:r>
              <a:rPr lang="en-US" dirty="0" smtClean="0"/>
              <a:t>Watir </a:t>
            </a:r>
            <a:r>
              <a:rPr lang="en-US" dirty="0"/>
              <a:t>is open source</a:t>
            </a:r>
            <a:r>
              <a:rPr lang="en-US" dirty="0" smtClean="0"/>
              <a:t>.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sz="2400" dirty="0" smtClean="0">
                <a:solidFill>
                  <a:schemeClr val="accent3"/>
                </a:solidFill>
              </a:rPr>
              <a:t>Vendor--------------- </a:t>
            </a:r>
            <a:r>
              <a:rPr lang="en-US" dirty="0"/>
              <a:t>Watir was primarily developed by Bret Pettichord and Paul Rogers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>
                <a:solidFill>
                  <a:schemeClr val="accent3"/>
                </a:solidFill>
              </a:rPr>
              <a:t>Testing--------------- </a:t>
            </a:r>
            <a:r>
              <a:rPr lang="en-US" dirty="0" smtClean="0"/>
              <a:t>Watir </a:t>
            </a:r>
            <a:r>
              <a:rPr lang="en-US" dirty="0"/>
              <a:t>supports </a:t>
            </a:r>
            <a:r>
              <a:rPr lang="en-US" dirty="0" smtClean="0"/>
              <a:t>GUI testing on browsers.</a:t>
            </a:r>
          </a:p>
          <a:p>
            <a:r>
              <a:rPr lang="en-US" sz="2400" dirty="0" smtClean="0">
                <a:solidFill>
                  <a:schemeClr val="accent3"/>
                </a:solidFill>
              </a:rPr>
              <a:t>Language------------ </a:t>
            </a:r>
            <a:r>
              <a:rPr lang="en-US" dirty="0" smtClean="0"/>
              <a:t>Watir supports all Web-Applications no matter in what tech. they are written.</a:t>
            </a:r>
            <a:endParaRPr lang="en-US" dirty="0"/>
          </a:p>
          <a:p>
            <a:r>
              <a:rPr lang="en-US" sz="2400" dirty="0" smtClean="0">
                <a:solidFill>
                  <a:schemeClr val="accent3"/>
                </a:solidFill>
              </a:rPr>
              <a:t>Platforms------------ </a:t>
            </a:r>
            <a:r>
              <a:rPr lang="en-US" dirty="0" smtClean="0"/>
              <a:t>Watir </a:t>
            </a:r>
            <a:r>
              <a:rPr lang="en-US" dirty="0"/>
              <a:t>deploys on </a:t>
            </a:r>
            <a:r>
              <a:rPr lang="en-US" dirty="0" smtClean="0"/>
              <a:t>Windows,</a:t>
            </a:r>
            <a:r>
              <a:rPr lang="en-US" dirty="0"/>
              <a:t> </a:t>
            </a:r>
            <a:r>
              <a:rPr lang="en-US" dirty="0" smtClean="0"/>
              <a:t>Linux, </a:t>
            </a:r>
            <a:r>
              <a:rPr lang="en-US" dirty="0"/>
              <a:t>and </a:t>
            </a:r>
            <a:r>
              <a:rPr lang="en-US" dirty="0" smtClean="0"/>
              <a:t>MacOS</a:t>
            </a:r>
            <a:r>
              <a:rPr lang="en-US" dirty="0"/>
              <a:t> platforms</a:t>
            </a:r>
            <a:r>
              <a:rPr lang="en-US" dirty="0" smtClean="0"/>
              <a:t>.</a:t>
            </a:r>
          </a:p>
          <a:p>
            <a:r>
              <a:rPr lang="en-US" sz="2400" dirty="0" smtClean="0">
                <a:solidFill>
                  <a:schemeClr val="accent3"/>
                </a:solidFill>
              </a:rPr>
              <a:t>Browsers------------- </a:t>
            </a:r>
            <a:r>
              <a:rPr lang="en-US" dirty="0" smtClean="0"/>
              <a:t>Watir supports Google Chrome, Mozilla Firefox, Internat Explorer, Safari.</a:t>
            </a:r>
          </a:p>
        </p:txBody>
      </p:sp>
    </p:spTree>
    <p:extLst>
      <p:ext uri="{BB962C8B-B14F-4D97-AF65-F5344CB8AC3E}">
        <p14:creationId xmlns:p14="http://schemas.microsoft.com/office/powerpoint/2010/main" val="110735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886</TotalTime>
  <Words>675</Words>
  <Application>Microsoft Office PowerPoint</Application>
  <PresentationFormat>Widescreen</PresentationFormat>
  <Paragraphs>193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Wingdings</vt:lpstr>
      <vt:lpstr>Wingdings 3</vt:lpstr>
      <vt:lpstr>Ion</vt:lpstr>
      <vt:lpstr>Automated Software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software testing</dc:title>
  <dc:creator>ShaMroz KhAn</dc:creator>
  <cp:lastModifiedBy>ShaMroz KhAn</cp:lastModifiedBy>
  <cp:revision>290</cp:revision>
  <dcterms:created xsi:type="dcterms:W3CDTF">2018-09-26T01:36:34Z</dcterms:created>
  <dcterms:modified xsi:type="dcterms:W3CDTF">2018-09-28T21:18:17Z</dcterms:modified>
</cp:coreProperties>
</file>