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62" r:id="rId4"/>
    <p:sldId id="263" r:id="rId5"/>
    <p:sldId id="264" r:id="rId6"/>
    <p:sldId id="265" r:id="rId7"/>
    <p:sldId id="267" r:id="rId8"/>
    <p:sldId id="270" r:id="rId9"/>
    <p:sldId id="268" r:id="rId10"/>
    <p:sldId id="272" r:id="rId11"/>
    <p:sldId id="269" r:id="rId12"/>
    <p:sldId id="273" r:id="rId13"/>
    <p:sldId id="274" r:id="rId14"/>
    <p:sldId id="280" r:id="rId15"/>
    <p:sldId id="276" r:id="rId16"/>
    <p:sldId id="275" r:id="rId17"/>
    <p:sldId id="279" r:id="rId18"/>
    <p:sldId id="259" r:id="rId19"/>
  </p:sldIdLst>
  <p:sldSz cx="12192000" cy="6858000"/>
  <p:notesSz cx="6858000" cy="9144000"/>
  <p:embeddedFontLst>
    <p:embeddedFont>
      <p:font typeface="Arial Rounded MT Bold" panose="020F0704030504030204" pitchFamily="34" charset="0"/>
      <p:regular r:id="rId21"/>
    </p:embeddedFont>
    <p:embeddedFont>
      <p:font typeface="Libre Baskerville" panose="02000000000000000000" pitchFamily="2"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3741" autoAdjust="0"/>
  </p:normalViewPr>
  <p:slideViewPr>
    <p:cSldViewPr>
      <p:cViewPr varScale="1">
        <p:scale>
          <a:sx n="66" d="100"/>
          <a:sy n="66" d="100"/>
        </p:scale>
        <p:origin x="708" y="4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reativecommons.org/licenses/by-sa/3.0/" TargetMode="External"/><Relationship Id="rId5" Type="http://schemas.openxmlformats.org/officeDocument/2006/relationships/hyperlink" Target="https://simple.wikipedia.org/wiki/Internet_Movie_Database"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www.picpedia.org/chalkboard/t/thank-you.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nil-burada-14716728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com/shamsABBAS12" TargetMode="External"/><Relationship Id="rId5" Type="http://schemas.openxmlformats.org/officeDocument/2006/relationships/hyperlink" Target="https://www.linkedin.com/in/shams-abbas-3801a1258/" TargetMode="External"/><Relationship Id="rId4" Type="http://schemas.openxmlformats.org/officeDocument/2006/relationships/hyperlink" Target="https://github.com/Anil-burad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imdb.com/list/ls050782187/"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144016"/>
            <a:ext cx="12190815" cy="6858000"/>
          </a:xfrm>
          <a:prstGeom prst="rect">
            <a:avLst/>
          </a:prstGeom>
          <a:noFill/>
          <a:ln>
            <a:noFill/>
          </a:ln>
        </p:spPr>
      </p:pic>
      <p:sp>
        <p:nvSpPr>
          <p:cNvPr id="99" name="Google Shape;99;p1"/>
          <p:cNvSpPr txBox="1"/>
          <p:nvPr/>
        </p:nvSpPr>
        <p:spPr>
          <a:xfrm>
            <a:off x="2472905" y="3573016"/>
            <a:ext cx="7246189" cy="800179"/>
          </a:xfrm>
          <a:prstGeom prst="rect">
            <a:avLst/>
          </a:prstGeom>
          <a:noFill/>
          <a:ln>
            <a:noFill/>
          </a:ln>
        </p:spPr>
        <p:txBody>
          <a:bodyPr spcFirstLastPara="1" wrap="square" lIns="91425" tIns="45700" rIns="91425" bIns="45700" anchor="t" anchorCtr="0">
            <a:spAutoFit/>
          </a:bodyPr>
          <a:lstStyle/>
          <a:p>
            <a:pPr lvl="0" algn="ctr"/>
            <a:br>
              <a:rPr lang="en-IN" sz="1800" b="0" i="0" u="none" strike="noStrike" cap="none" dirty="0">
                <a:solidFill>
                  <a:schemeClr val="dk1"/>
                </a:solidFill>
                <a:latin typeface="Calibri"/>
                <a:ea typeface="Calibri"/>
                <a:cs typeface="Calibri"/>
                <a:sym typeface="Calibri"/>
              </a:rPr>
            </a:br>
            <a:r>
              <a:rPr lang="en-GB" sz="2800" b="0" i="0" u="none" strike="noStrike" cap="none" dirty="0">
                <a:solidFill>
                  <a:schemeClr val="dk1"/>
                </a:solidFill>
                <a:latin typeface="Arial Rounded MT Bold" pitchFamily="34" charset="0"/>
                <a:ea typeface="Calibri"/>
                <a:cs typeface="Calibri"/>
                <a:sym typeface="Calibri"/>
              </a:rPr>
              <a:t>RATING ANALYSIS OF IMDB MOVIES.</a:t>
            </a:r>
            <a:endParaRPr sz="2000" dirty="0">
              <a:latin typeface="Arial Rounded MT Bold" pitchFamily="34" charset="0"/>
            </a:endParaRPr>
          </a:p>
        </p:txBody>
      </p:sp>
      <p:sp>
        <p:nvSpPr>
          <p:cNvPr id="2" name="Rectangle 1">
            <a:extLst>
              <a:ext uri="{FF2B5EF4-FFF2-40B4-BE49-F238E27FC236}">
                <a16:creationId xmlns:a16="http://schemas.microsoft.com/office/drawing/2014/main" id="{1080DAC6-76C7-B199-1E84-0B15A495CCBE}"/>
              </a:ext>
            </a:extLst>
          </p:cNvPr>
          <p:cNvSpPr/>
          <p:nvPr/>
        </p:nvSpPr>
        <p:spPr>
          <a:xfrm>
            <a:off x="767408" y="5229200"/>
            <a:ext cx="2808312" cy="9361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800" b="1" dirty="0">
                <a:solidFill>
                  <a:srgbClr val="FF0000"/>
                </a:solidFill>
              </a:rPr>
              <a:t>BY</a:t>
            </a:r>
            <a:r>
              <a:rPr lang="en-US" sz="1800" b="1" dirty="0">
                <a:solidFill>
                  <a:schemeClr val="tx1"/>
                </a:solidFill>
              </a:rPr>
              <a:t>:</a:t>
            </a:r>
          </a:p>
          <a:p>
            <a:r>
              <a:rPr lang="en-US" sz="1800" b="1" dirty="0" err="1">
                <a:solidFill>
                  <a:schemeClr val="tx1"/>
                </a:solidFill>
              </a:rPr>
              <a:t>Burada</a:t>
            </a:r>
            <a:r>
              <a:rPr lang="en-US" sz="1800" b="1" dirty="0">
                <a:solidFill>
                  <a:schemeClr val="tx1"/>
                </a:solidFill>
              </a:rPr>
              <a:t> Anil </a:t>
            </a:r>
          </a:p>
          <a:p>
            <a:r>
              <a:rPr lang="en-US" sz="1800" b="1" dirty="0">
                <a:solidFill>
                  <a:schemeClr val="tx1"/>
                </a:solidFill>
              </a:rPr>
              <a:t>Shams Abbas</a:t>
            </a:r>
          </a:p>
        </p:txBody>
      </p:sp>
      <p:pic>
        <p:nvPicPr>
          <p:cNvPr id="4" name="Picture 3">
            <a:extLst>
              <a:ext uri="{FF2B5EF4-FFF2-40B4-BE49-F238E27FC236}">
                <a16:creationId xmlns:a16="http://schemas.microsoft.com/office/drawing/2014/main" id="{D807ACE1-2AD8-F46B-8ACB-3EC5EC2046C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710058" y="4616635"/>
            <a:ext cx="2555860" cy="1875589"/>
          </a:xfrm>
          <a:prstGeom prst="rect">
            <a:avLst/>
          </a:prstGeom>
        </p:spPr>
      </p:pic>
      <p:sp>
        <p:nvSpPr>
          <p:cNvPr id="5" name="TextBox 4">
            <a:extLst>
              <a:ext uri="{FF2B5EF4-FFF2-40B4-BE49-F238E27FC236}">
                <a16:creationId xmlns:a16="http://schemas.microsoft.com/office/drawing/2014/main" id="{19C34081-C452-8F71-0664-2DE5D3ED3D40}"/>
              </a:ext>
            </a:extLst>
          </p:cNvPr>
          <p:cNvSpPr txBox="1"/>
          <p:nvPr/>
        </p:nvSpPr>
        <p:spPr>
          <a:xfrm>
            <a:off x="4223792" y="6858000"/>
            <a:ext cx="3528392" cy="230832"/>
          </a:xfrm>
          <a:prstGeom prst="rect">
            <a:avLst/>
          </a:prstGeom>
          <a:noFill/>
        </p:spPr>
        <p:txBody>
          <a:bodyPr wrap="square" rtlCol="0">
            <a:spAutoFit/>
          </a:bodyPr>
          <a:lstStyle/>
          <a:p>
            <a:r>
              <a:rPr lang="en-US" sz="900">
                <a:hlinkClick r:id="rId5" tooltip="https://simple.wikipedia.org/wiki/Internet_Movie_Database"/>
              </a:rPr>
              <a:t>This Photo</a:t>
            </a:r>
            <a:r>
              <a:rPr lang="en-US" sz="900"/>
              <a:t> by Unknown Author is licensed under </a:t>
            </a:r>
            <a:r>
              <a:rPr lang="en-US" sz="900">
                <a:hlinkClick r:id="rId6" tooltip="https://creativecommons.org/licenses/by-sa/3.0/"/>
              </a:rPr>
              <a:t>CC BY-SA</a:t>
            </a:r>
            <a:endParaRPr lang="en-US" sz="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A77C8F-E7F1-63EA-0ED5-9B5369CDADAA}"/>
              </a:ext>
            </a:extLst>
          </p:cNvPr>
          <p:cNvSpPr>
            <a:spLocks noGrp="1"/>
          </p:cNvSpPr>
          <p:nvPr>
            <p:ph type="body" idx="1"/>
          </p:nvPr>
        </p:nvSpPr>
        <p:spPr>
          <a:xfrm>
            <a:off x="838200" y="116632"/>
            <a:ext cx="10515600" cy="6060331"/>
          </a:xfrm>
        </p:spPr>
        <p:txBody>
          <a:bodyPr>
            <a:normAutofit/>
          </a:bodyPr>
          <a:lstStyle/>
          <a:p>
            <a:pPr marL="114300" indent="0" algn="ctr">
              <a:buNone/>
            </a:pP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NUMBER OF MOVIES BY CERTIFICATE RATING</a:t>
            </a:r>
          </a:p>
          <a:p>
            <a:r>
              <a:rPr lang="en-US" sz="2000" dirty="0">
                <a:latin typeface="Times New Roman" panose="02020603050405020304" pitchFamily="18" charset="0"/>
                <a:cs typeface="Times New Roman" panose="02020603050405020304" pitchFamily="18" charset="0"/>
              </a:rPr>
              <a:t>With </a:t>
            </a:r>
            <a:r>
              <a:rPr lang="en-US" sz="2000" b="1" dirty="0">
                <a:latin typeface="Times New Roman" panose="02020603050405020304" pitchFamily="18" charset="0"/>
                <a:cs typeface="Times New Roman" panose="02020603050405020304" pitchFamily="18" charset="0"/>
              </a:rPr>
              <a:t>288 movies</a:t>
            </a:r>
            <a:r>
              <a:rPr lang="en-US" sz="2000" dirty="0">
                <a:latin typeface="Times New Roman" panose="02020603050405020304" pitchFamily="18" charset="0"/>
                <a:cs typeface="Times New Roman" panose="02020603050405020304" pitchFamily="18" charset="0"/>
              </a:rPr>
              <a:t>, 'R' rated films overwhelmingly dominate the dataset, making up the largest proportion by far.</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Despite being a recognized category, </a:t>
            </a:r>
            <a:r>
              <a:rPr lang="en-US" sz="2000" b="1" dirty="0">
                <a:latin typeface="Times New Roman" panose="02020603050405020304" pitchFamily="18" charset="0"/>
                <a:cs typeface="Times New Roman" panose="02020603050405020304" pitchFamily="18" charset="0"/>
              </a:rPr>
              <a:t>'NC-17' movies</a:t>
            </a:r>
            <a:r>
              <a:rPr lang="en-US" sz="2000" dirty="0">
                <a:latin typeface="Times New Roman" panose="02020603050405020304" pitchFamily="18" charset="0"/>
                <a:cs typeface="Times New Roman" panose="02020603050405020304" pitchFamily="18" charset="0"/>
              </a:rPr>
              <a:t> are limited to just </a:t>
            </a:r>
            <a:r>
              <a:rPr lang="en-US" sz="2000" b="1" dirty="0">
                <a:latin typeface="Times New Roman" panose="02020603050405020304" pitchFamily="18" charset="0"/>
                <a:cs typeface="Times New Roman" panose="02020603050405020304" pitchFamily="18" charset="0"/>
              </a:rPr>
              <a:t>7 entries</a:t>
            </a:r>
          </a:p>
        </p:txBody>
      </p:sp>
      <p:pic>
        <p:nvPicPr>
          <p:cNvPr id="5" name="Picture 4">
            <a:extLst>
              <a:ext uri="{FF2B5EF4-FFF2-40B4-BE49-F238E27FC236}">
                <a16:creationId xmlns:a16="http://schemas.microsoft.com/office/drawing/2014/main" id="{DD0AE646-AA14-CC47-0B49-396A8704A739}"/>
              </a:ext>
            </a:extLst>
          </p:cNvPr>
          <p:cNvPicPr>
            <a:picLocks noChangeAspect="1"/>
          </p:cNvPicPr>
          <p:nvPr/>
        </p:nvPicPr>
        <p:blipFill>
          <a:blip r:embed="rId2"/>
          <a:stretch>
            <a:fillRect/>
          </a:stretch>
        </p:blipFill>
        <p:spPr>
          <a:xfrm>
            <a:off x="5950952" y="1844824"/>
            <a:ext cx="5401816" cy="4476155"/>
          </a:xfrm>
          <a:prstGeom prst="rect">
            <a:avLst/>
          </a:prstGeom>
        </p:spPr>
      </p:pic>
      <p:pic>
        <p:nvPicPr>
          <p:cNvPr id="7" name="Picture 6">
            <a:extLst>
              <a:ext uri="{FF2B5EF4-FFF2-40B4-BE49-F238E27FC236}">
                <a16:creationId xmlns:a16="http://schemas.microsoft.com/office/drawing/2014/main" id="{7773512F-3B53-D114-7246-A820EF5EAD27}"/>
              </a:ext>
            </a:extLst>
          </p:cNvPr>
          <p:cNvPicPr>
            <a:picLocks noChangeAspect="1"/>
          </p:cNvPicPr>
          <p:nvPr/>
        </p:nvPicPr>
        <p:blipFill>
          <a:blip r:embed="rId3"/>
          <a:stretch>
            <a:fillRect/>
          </a:stretch>
        </p:blipFill>
        <p:spPr>
          <a:xfrm>
            <a:off x="983432" y="1988839"/>
            <a:ext cx="4706553" cy="4188123"/>
          </a:xfrm>
          <a:prstGeom prst="rect">
            <a:avLst/>
          </a:prstGeom>
        </p:spPr>
      </p:pic>
    </p:spTree>
    <p:extLst>
      <p:ext uri="{BB962C8B-B14F-4D97-AF65-F5344CB8AC3E}">
        <p14:creationId xmlns:p14="http://schemas.microsoft.com/office/powerpoint/2010/main" val="254370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0F49EF-E8C6-72BA-4CAA-0FBCCAE09A34}"/>
              </a:ext>
            </a:extLst>
          </p:cNvPr>
          <p:cNvSpPr>
            <a:spLocks noGrp="1"/>
          </p:cNvSpPr>
          <p:nvPr>
            <p:ph type="body" idx="1"/>
          </p:nvPr>
        </p:nvSpPr>
        <p:spPr>
          <a:xfrm>
            <a:off x="838200" y="260648"/>
            <a:ext cx="10515600" cy="5916315"/>
          </a:xfrm>
        </p:spPr>
        <p:txBody>
          <a:bodyPr>
            <a:normAutofit/>
          </a:bodyPr>
          <a:lstStyle/>
          <a:p>
            <a:pPr marL="114300" indent="0" algn="ctr">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AVERAGE RATING BY YEAR(LINE CHART)</a:t>
            </a:r>
          </a:p>
        </p:txBody>
      </p:sp>
      <p:sp>
        <p:nvSpPr>
          <p:cNvPr id="4" name="Rectangle 3">
            <a:extLst>
              <a:ext uri="{FF2B5EF4-FFF2-40B4-BE49-F238E27FC236}">
                <a16:creationId xmlns:a16="http://schemas.microsoft.com/office/drawing/2014/main" id="{8D4D01A3-5BE5-D3EA-CDDA-5883AEC8C21F}"/>
              </a:ext>
            </a:extLst>
          </p:cNvPr>
          <p:cNvSpPr/>
          <p:nvPr/>
        </p:nvSpPr>
        <p:spPr>
          <a:xfrm>
            <a:off x="9048328" y="1052737"/>
            <a:ext cx="2592288" cy="50405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average IMDb ratings fluctuate over the years, with ratings ranging from </a:t>
            </a:r>
            <a:r>
              <a:rPr lang="en-US" sz="1800" b="1" dirty="0">
                <a:latin typeface="Times New Roman" panose="02020603050405020304" pitchFamily="18" charset="0"/>
                <a:cs typeface="Times New Roman" panose="02020603050405020304" pitchFamily="18" charset="0"/>
              </a:rPr>
              <a:t>6.5 to 8.5</a:t>
            </a:r>
            <a:r>
              <a:rPr lang="en-US" sz="1800" dirty="0">
                <a:latin typeface="Times New Roman" panose="02020603050405020304" pitchFamily="18" charset="0"/>
                <a:cs typeface="Times New Roman" panose="02020603050405020304" pitchFamily="18" charset="0"/>
              </a:rPr>
              <a:t>, showing significant variation.</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year </a:t>
            </a:r>
            <a:r>
              <a:rPr lang="en-US" sz="1800" b="1" dirty="0">
                <a:latin typeface="Times New Roman" panose="02020603050405020304" pitchFamily="18" charset="0"/>
                <a:cs typeface="Times New Roman" panose="02020603050405020304" pitchFamily="18" charset="0"/>
              </a:rPr>
              <a:t>2008</a:t>
            </a:r>
            <a:r>
              <a:rPr lang="en-US" sz="1800" dirty="0">
                <a:latin typeface="Times New Roman" panose="02020603050405020304" pitchFamily="18" charset="0"/>
                <a:cs typeface="Times New Roman" panose="02020603050405020304" pitchFamily="18" charset="0"/>
              </a:rPr>
              <a:t> exhibits a peak average rating of approximately </a:t>
            </a:r>
            <a:r>
              <a:rPr lang="en-US" sz="1800" b="1" dirty="0">
                <a:latin typeface="Times New Roman" panose="02020603050405020304" pitchFamily="18" charset="0"/>
                <a:cs typeface="Times New Roman" panose="02020603050405020304" pitchFamily="18" charset="0"/>
              </a:rPr>
              <a:t>8.4</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whereas </a:t>
            </a:r>
            <a:r>
              <a:rPr lang="en-US" sz="1800" b="1" dirty="0">
                <a:latin typeface="Times New Roman" panose="02020603050405020304" pitchFamily="18" charset="0"/>
                <a:cs typeface="Times New Roman" panose="02020603050405020304" pitchFamily="18" charset="0"/>
              </a:rPr>
              <a:t>1999</a:t>
            </a:r>
            <a:r>
              <a:rPr lang="en-US" sz="1800" dirty="0">
                <a:latin typeface="Times New Roman" panose="02020603050405020304" pitchFamily="18" charset="0"/>
                <a:cs typeface="Times New Roman" panose="02020603050405020304" pitchFamily="18" charset="0"/>
              </a:rPr>
              <a:t> shows a lower average rating of around </a:t>
            </a:r>
            <a:r>
              <a:rPr lang="en-US" sz="1800" b="1" dirty="0">
                <a:latin typeface="Times New Roman" panose="02020603050405020304" pitchFamily="18" charset="0"/>
                <a:cs typeface="Times New Roman" panose="02020603050405020304" pitchFamily="18" charset="0"/>
              </a:rPr>
              <a:t>6.8</a:t>
            </a:r>
            <a:r>
              <a:rPr lang="en-US" sz="18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a:t>
            </a:r>
            <a:r>
              <a:rPr lang="en-US" sz="1800" b="1" dirty="0">
                <a:latin typeface="Times New Roman" panose="02020603050405020304" pitchFamily="18" charset="0"/>
                <a:cs typeface="Times New Roman" panose="02020603050405020304" pitchFamily="18" charset="0"/>
              </a:rPr>
              <a:t>2023</a:t>
            </a:r>
            <a:r>
              <a:rPr lang="en-US" sz="1800" dirty="0">
                <a:latin typeface="Times New Roman" panose="02020603050405020304" pitchFamily="18" charset="0"/>
                <a:cs typeface="Times New Roman" panose="02020603050405020304" pitchFamily="18" charset="0"/>
              </a:rPr>
              <a:t>, the average IMDb rating dropped to </a:t>
            </a:r>
            <a:r>
              <a:rPr lang="en-US" sz="1800" b="1" dirty="0">
                <a:latin typeface="Times New Roman" panose="02020603050405020304" pitchFamily="18" charset="0"/>
                <a:cs typeface="Times New Roman" panose="02020603050405020304" pitchFamily="18" charset="0"/>
              </a:rPr>
              <a:t>7.2</a:t>
            </a:r>
            <a:r>
              <a:rPr lang="en-US" sz="1800" dirty="0">
                <a:latin typeface="Times New Roman" panose="02020603050405020304" pitchFamily="18" charset="0"/>
                <a:cs typeface="Times New Roman" panose="02020603050405020304" pitchFamily="18" charset="0"/>
              </a:rPr>
              <a:t>, suggesting a shift.</a:t>
            </a:r>
          </a:p>
        </p:txBody>
      </p:sp>
      <p:pic>
        <p:nvPicPr>
          <p:cNvPr id="6" name="Picture 5">
            <a:extLst>
              <a:ext uri="{FF2B5EF4-FFF2-40B4-BE49-F238E27FC236}">
                <a16:creationId xmlns:a16="http://schemas.microsoft.com/office/drawing/2014/main" id="{89769BA2-E8F1-3A54-C2D1-20F6546E9480}"/>
              </a:ext>
            </a:extLst>
          </p:cNvPr>
          <p:cNvPicPr>
            <a:picLocks noChangeAspect="1"/>
          </p:cNvPicPr>
          <p:nvPr/>
        </p:nvPicPr>
        <p:blipFill>
          <a:blip r:embed="rId2"/>
          <a:stretch>
            <a:fillRect/>
          </a:stretch>
        </p:blipFill>
        <p:spPr>
          <a:xfrm>
            <a:off x="268504" y="1052737"/>
            <a:ext cx="8851832" cy="5385822"/>
          </a:xfrm>
          <a:prstGeom prst="rect">
            <a:avLst/>
          </a:prstGeom>
        </p:spPr>
      </p:pic>
    </p:spTree>
    <p:extLst>
      <p:ext uri="{BB962C8B-B14F-4D97-AF65-F5344CB8AC3E}">
        <p14:creationId xmlns:p14="http://schemas.microsoft.com/office/powerpoint/2010/main" val="755211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2A3283-65F5-FFC2-AE85-F0CE6D266A01}"/>
              </a:ext>
            </a:extLst>
          </p:cNvPr>
          <p:cNvSpPr>
            <a:spLocks noGrp="1"/>
          </p:cNvSpPr>
          <p:nvPr>
            <p:ph type="body" idx="1"/>
          </p:nvPr>
        </p:nvSpPr>
        <p:spPr>
          <a:xfrm>
            <a:off x="479376" y="116632"/>
            <a:ext cx="11449272" cy="6336704"/>
          </a:xfrm>
        </p:spPr>
        <p:txBody>
          <a:bodyPr>
            <a:normAutofit/>
          </a:bodyPr>
          <a:lstStyle/>
          <a:p>
            <a:pPr marL="114300" indent="0" algn="ctr">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IMDB RATINGS VS. NUMBER OF VOTES</a:t>
            </a:r>
            <a:endParaRPr lang="en-US" sz="4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E70E3EFC-90BE-6651-CEEF-5FEBE12F05E6}"/>
              </a:ext>
            </a:extLst>
          </p:cNvPr>
          <p:cNvSpPr/>
          <p:nvPr/>
        </p:nvSpPr>
        <p:spPr>
          <a:xfrm>
            <a:off x="479376" y="908720"/>
            <a:ext cx="2520280" cy="56886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Movies with </a:t>
            </a:r>
            <a:r>
              <a:rPr lang="en-US" sz="1800" b="1" dirty="0">
                <a:latin typeface="Times New Roman" panose="02020603050405020304" pitchFamily="18" charset="0"/>
                <a:cs typeface="Times New Roman" panose="02020603050405020304" pitchFamily="18" charset="0"/>
              </a:rPr>
              <a:t>higher IMDb ratings (8.5 and above)</a:t>
            </a:r>
            <a:r>
              <a:rPr lang="en-US" sz="1800" dirty="0">
                <a:latin typeface="Times New Roman" panose="02020603050405020304" pitchFamily="18" charset="0"/>
                <a:cs typeface="Times New Roman" panose="02020603050405020304" pitchFamily="18" charset="0"/>
              </a:rPr>
              <a:t> tend to accumulate more votes. (strong audience)</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While </a:t>
            </a:r>
            <a:r>
              <a:rPr lang="en-US" sz="1800" b="1" dirty="0">
                <a:latin typeface="Times New Roman" panose="02020603050405020304" pitchFamily="18" charset="0"/>
                <a:cs typeface="Times New Roman" panose="02020603050405020304" pitchFamily="18" charset="0"/>
              </a:rPr>
              <a:t>low to mid-range ratings (5.0 - 7.0)</a:t>
            </a:r>
            <a:r>
              <a:rPr lang="en-US" sz="1800" dirty="0">
                <a:latin typeface="Times New Roman" panose="02020603050405020304" pitchFamily="18" charset="0"/>
                <a:cs typeface="Times New Roman" panose="02020603050405020304" pitchFamily="18" charset="0"/>
              </a:rPr>
              <a:t> show varied voting counts, most movies in this range receive a moderate votes.</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significant cluster of movies with ratings around </a:t>
            </a:r>
            <a:r>
              <a:rPr lang="en-US" sz="1800" b="1" dirty="0">
                <a:latin typeface="Times New Roman" panose="02020603050405020304" pitchFamily="18" charset="0"/>
                <a:cs typeface="Times New Roman" panose="02020603050405020304" pitchFamily="18" charset="0"/>
              </a:rPr>
              <a:t>7.5-8.0</a:t>
            </a:r>
            <a:r>
              <a:rPr lang="en-US" sz="1800" dirty="0">
                <a:latin typeface="Times New Roman" panose="02020603050405020304" pitchFamily="18" charset="0"/>
                <a:cs typeface="Times New Roman" panose="02020603050405020304" pitchFamily="18" charset="0"/>
              </a:rPr>
              <a:t> has received substantial voting numbers.</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3ED45F5-80DB-8EB0-653B-2E7B8976F84C}"/>
              </a:ext>
            </a:extLst>
          </p:cNvPr>
          <p:cNvPicPr>
            <a:picLocks noChangeAspect="1"/>
          </p:cNvPicPr>
          <p:nvPr/>
        </p:nvPicPr>
        <p:blipFill>
          <a:blip r:embed="rId2"/>
          <a:stretch>
            <a:fillRect/>
          </a:stretch>
        </p:blipFill>
        <p:spPr>
          <a:xfrm>
            <a:off x="2999657" y="764704"/>
            <a:ext cx="8928992" cy="5544616"/>
          </a:xfrm>
          <a:prstGeom prst="rect">
            <a:avLst/>
          </a:prstGeom>
        </p:spPr>
      </p:pic>
    </p:spTree>
    <p:extLst>
      <p:ext uri="{BB962C8B-B14F-4D97-AF65-F5344CB8AC3E}">
        <p14:creationId xmlns:p14="http://schemas.microsoft.com/office/powerpoint/2010/main" val="261027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FE982B-A5E9-EC5E-92D1-03F97BB773B7}"/>
              </a:ext>
            </a:extLst>
          </p:cNvPr>
          <p:cNvSpPr/>
          <p:nvPr/>
        </p:nvSpPr>
        <p:spPr>
          <a:xfrm>
            <a:off x="227348" y="593405"/>
            <a:ext cx="11341260" cy="110740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Movies with high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Metascore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Ratings (85+) generally tend to have high IMDb Ratings (9.0+), indicating alignment in critic and audience appreciation for top-rated films.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movies are concentrated in the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Metascore</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range of 60–90</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IMDb Ratings between 7.0–8.5</a:t>
            </a:r>
            <a:r>
              <a:rPr lang="en-US" altLang="en-US" sz="1800" dirty="0">
                <a:solidFill>
                  <a:schemeClr val="tx1"/>
                </a:solidFill>
                <a:latin typeface="Times New Roman" panose="02020603050405020304" pitchFamily="18" charset="0"/>
                <a:cs typeface="Times New Roman" panose="02020603050405020304" pitchFamily="18" charset="0"/>
              </a:rPr>
              <a: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B7A538EF-88E7-4693-4E7C-899C38EBFB52}"/>
              </a:ext>
            </a:extLst>
          </p:cNvPr>
          <p:cNvSpPr>
            <a:spLocks noGrp="1" noChangeArrowheads="1"/>
          </p:cNvSpPr>
          <p:nvPr>
            <p:ph type="body" idx="1"/>
          </p:nvPr>
        </p:nvSpPr>
        <p:spPr bwMode="auto">
          <a:xfrm>
            <a:off x="6003634" y="3244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A315040-9AD9-4941-370E-F9DE3BDF36E5}"/>
              </a:ext>
            </a:extLst>
          </p:cNvPr>
          <p:cNvSpPr/>
          <p:nvPr/>
        </p:nvSpPr>
        <p:spPr>
          <a:xfrm>
            <a:off x="839416" y="203663"/>
            <a:ext cx="9433048" cy="5140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IMDb Ratings vs. </a:t>
            </a:r>
            <a:r>
              <a:rPr lang="en-US" sz="40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Metascore</a:t>
            </a:r>
            <a:r>
              <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Ratings</a:t>
            </a:r>
          </a:p>
        </p:txBody>
      </p:sp>
      <p:pic>
        <p:nvPicPr>
          <p:cNvPr id="9" name="Picture 8">
            <a:extLst>
              <a:ext uri="{FF2B5EF4-FFF2-40B4-BE49-F238E27FC236}">
                <a16:creationId xmlns:a16="http://schemas.microsoft.com/office/drawing/2014/main" id="{57BEB767-421C-CBB8-43DC-9026013617F0}"/>
              </a:ext>
            </a:extLst>
          </p:cNvPr>
          <p:cNvPicPr>
            <a:picLocks noChangeAspect="1"/>
          </p:cNvPicPr>
          <p:nvPr/>
        </p:nvPicPr>
        <p:blipFill>
          <a:blip r:embed="rId2"/>
          <a:stretch>
            <a:fillRect/>
          </a:stretch>
        </p:blipFill>
        <p:spPr>
          <a:xfrm>
            <a:off x="580736" y="1700808"/>
            <a:ext cx="10987872" cy="4563787"/>
          </a:xfrm>
          <a:prstGeom prst="rect">
            <a:avLst/>
          </a:prstGeom>
        </p:spPr>
      </p:pic>
    </p:spTree>
    <p:extLst>
      <p:ext uri="{BB962C8B-B14F-4D97-AF65-F5344CB8AC3E}">
        <p14:creationId xmlns:p14="http://schemas.microsoft.com/office/powerpoint/2010/main" val="3905321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4B7359-8B38-551C-0BA0-FAB3AC0ACB42}"/>
              </a:ext>
            </a:extLst>
          </p:cNvPr>
          <p:cNvSpPr>
            <a:spLocks noGrp="1"/>
          </p:cNvSpPr>
          <p:nvPr>
            <p:ph type="body" idx="1"/>
          </p:nvPr>
        </p:nvSpPr>
        <p:spPr>
          <a:xfrm>
            <a:off x="838200" y="404664"/>
            <a:ext cx="10515600" cy="6048672"/>
          </a:xfrm>
        </p:spPr>
        <p:txBody>
          <a:bodyPr>
            <a:normAutofit/>
          </a:bodyPr>
          <a:lstStyle/>
          <a:p>
            <a:pPr marL="114300" indent="0" algn="ctr">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STAND OUT DIRECTORS:</a:t>
            </a:r>
          </a:p>
          <a:p>
            <a:pPr marL="114300" indent="0">
              <a:buNone/>
            </a:pPr>
            <a:r>
              <a:rPr lang="en-US" sz="2000" dirty="0">
                <a:solidFill>
                  <a:schemeClr val="tx1"/>
                </a:solidFill>
                <a:latin typeface="Times New Roman" panose="02020603050405020304" pitchFamily="18" charset="0"/>
                <a:cs typeface="Times New Roman" panose="02020603050405020304" pitchFamily="18" charset="0"/>
              </a:rPr>
              <a:t>This Visually represents the most frequent words in the column Directors, </a:t>
            </a:r>
            <a:r>
              <a:rPr lang="en-US" sz="2000" dirty="0">
                <a:latin typeface="Times New Roman" panose="02020603050405020304" pitchFamily="18" charset="0"/>
                <a:cs typeface="Times New Roman" panose="02020603050405020304" pitchFamily="18" charset="0"/>
              </a:rPr>
              <a:t>Renowned filmmakers stand out prominently, showcasing their frequent appearance in top-rated movies,</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4F275B5-F8C4-ED30-61CC-160047CD44E1}"/>
              </a:ext>
            </a:extLst>
          </p:cNvPr>
          <p:cNvPicPr>
            <a:picLocks noChangeAspect="1"/>
          </p:cNvPicPr>
          <p:nvPr/>
        </p:nvPicPr>
        <p:blipFill>
          <a:blip r:embed="rId2"/>
          <a:stretch>
            <a:fillRect/>
          </a:stretch>
        </p:blipFill>
        <p:spPr>
          <a:xfrm>
            <a:off x="863286" y="1916832"/>
            <a:ext cx="10490513" cy="4341764"/>
          </a:xfrm>
          <a:prstGeom prst="rect">
            <a:avLst/>
          </a:prstGeom>
        </p:spPr>
      </p:pic>
    </p:spTree>
    <p:extLst>
      <p:ext uri="{BB962C8B-B14F-4D97-AF65-F5344CB8AC3E}">
        <p14:creationId xmlns:p14="http://schemas.microsoft.com/office/powerpoint/2010/main" val="388147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A9D842-CCEC-A7A3-BC83-DE57EE73E05F}"/>
              </a:ext>
            </a:extLst>
          </p:cNvPr>
          <p:cNvSpPr>
            <a:spLocks noGrp="1"/>
          </p:cNvSpPr>
          <p:nvPr>
            <p:ph type="body" idx="1"/>
          </p:nvPr>
        </p:nvSpPr>
        <p:spPr>
          <a:xfrm>
            <a:off x="407368" y="188640"/>
            <a:ext cx="11377264" cy="5988323"/>
          </a:xfrm>
        </p:spPr>
        <p:txBody>
          <a:bodyPr>
            <a:normAutofit/>
          </a:bodyPr>
          <a:lstStyle/>
          <a:p>
            <a:pPr marL="114300" indent="0" algn="ctr">
              <a:buNone/>
            </a:pPr>
            <a:r>
              <a:rPr lang="en-US" sz="36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CORRELATION HEATMAP</a:t>
            </a:r>
          </a:p>
        </p:txBody>
      </p:sp>
      <p:sp>
        <p:nvSpPr>
          <p:cNvPr id="7" name="TextBox 6">
            <a:extLst>
              <a:ext uri="{FF2B5EF4-FFF2-40B4-BE49-F238E27FC236}">
                <a16:creationId xmlns:a16="http://schemas.microsoft.com/office/drawing/2014/main" id="{ABF840F4-C3AA-F694-434B-3F1E979A6D86}"/>
              </a:ext>
            </a:extLst>
          </p:cNvPr>
          <p:cNvSpPr txBox="1"/>
          <p:nvPr/>
        </p:nvSpPr>
        <p:spPr>
          <a:xfrm>
            <a:off x="9347524" y="1353450"/>
            <a:ext cx="2160240" cy="4801314"/>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 is little to no correlation between the Year of release and the IMDb Rating.</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Voting count has a high positive correlation (e.g., ~0.80) with IMDb Rating.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correlation between </a:t>
            </a:r>
            <a:r>
              <a:rPr lang="en-US" sz="1800" dirty="0" err="1">
                <a:latin typeface="Times New Roman" panose="02020603050405020304" pitchFamily="18" charset="0"/>
                <a:cs typeface="Times New Roman" panose="02020603050405020304" pitchFamily="18" charset="0"/>
              </a:rPr>
              <a:t>Metascore</a:t>
            </a:r>
            <a:r>
              <a:rPr lang="en-US" sz="1800" dirty="0">
                <a:latin typeface="Times New Roman" panose="02020603050405020304" pitchFamily="18" charset="0"/>
                <a:cs typeface="Times New Roman" panose="02020603050405020304" pitchFamily="18" charset="0"/>
              </a:rPr>
              <a:t> Rating and IMDb Rating is moderate.</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D15140E-C3D0-8611-1CFC-2B09FED261B8}"/>
              </a:ext>
            </a:extLst>
          </p:cNvPr>
          <p:cNvPicPr>
            <a:picLocks noChangeAspect="1"/>
          </p:cNvPicPr>
          <p:nvPr/>
        </p:nvPicPr>
        <p:blipFill>
          <a:blip r:embed="rId2"/>
          <a:stretch>
            <a:fillRect/>
          </a:stretch>
        </p:blipFill>
        <p:spPr>
          <a:xfrm>
            <a:off x="442356" y="1068124"/>
            <a:ext cx="8905168" cy="5371966"/>
          </a:xfrm>
          <a:prstGeom prst="rect">
            <a:avLst/>
          </a:prstGeom>
        </p:spPr>
      </p:pic>
    </p:spTree>
    <p:extLst>
      <p:ext uri="{BB962C8B-B14F-4D97-AF65-F5344CB8AC3E}">
        <p14:creationId xmlns:p14="http://schemas.microsoft.com/office/powerpoint/2010/main" val="1658944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B00F7F-658A-9F56-5D87-EF4EC20D3071}"/>
              </a:ext>
            </a:extLst>
          </p:cNvPr>
          <p:cNvSpPr>
            <a:spLocks noGrp="1"/>
          </p:cNvSpPr>
          <p:nvPr>
            <p:ph type="body" idx="1"/>
          </p:nvPr>
        </p:nvSpPr>
        <p:spPr>
          <a:xfrm>
            <a:off x="838200" y="116632"/>
            <a:ext cx="10515600" cy="6247197"/>
          </a:xfrm>
        </p:spPr>
        <p:txBody>
          <a:bodyPr>
            <a:normAutofit/>
          </a:bodyPr>
          <a:lstStyle/>
          <a:p>
            <a:r>
              <a:rPr lang="en-US" sz="1800" b="1" dirty="0">
                <a:latin typeface="Times New Roman" panose="02020603050405020304" pitchFamily="18" charset="0"/>
                <a:cs typeface="Times New Roman" panose="02020603050405020304" pitchFamily="18" charset="0"/>
              </a:rPr>
              <a:t>Bar Plot- </a:t>
            </a:r>
            <a:r>
              <a:rPr lang="en-US" sz="1800" dirty="0">
                <a:latin typeface="Times New Roman" panose="02020603050405020304" pitchFamily="18" charset="0"/>
                <a:cs typeface="Times New Roman" panose="02020603050405020304" pitchFamily="18" charset="0"/>
              </a:rPr>
              <a:t>Ratings are concentrated in the higher range, </a:t>
            </a:r>
            <a:r>
              <a:rPr lang="en-US" sz="1800" b="1" dirty="0">
                <a:latin typeface="Times New Roman" panose="02020603050405020304" pitchFamily="18" charset="0"/>
                <a:cs typeface="Times New Roman" panose="02020603050405020304" pitchFamily="18" charset="0"/>
              </a:rPr>
              <a:t>Box Plot </a:t>
            </a:r>
            <a:r>
              <a:rPr lang="en-US" sz="1800" dirty="0">
                <a:latin typeface="Times New Roman" panose="02020603050405020304" pitchFamily="18" charset="0"/>
                <a:cs typeface="Times New Roman" panose="02020603050405020304" pitchFamily="18" charset="0"/>
              </a:rPr>
              <a:t>- One or two movies have exceptionally high ratings (</a:t>
            </a:r>
            <a:r>
              <a:rPr lang="en-US" sz="1800" b="1" dirty="0">
                <a:latin typeface="Times New Roman" panose="02020603050405020304" pitchFamily="18" charset="0"/>
                <a:cs typeface="Times New Roman" panose="02020603050405020304" pitchFamily="18" charset="0"/>
              </a:rPr>
              <a:t>9.3 or above</a:t>
            </a:r>
            <a:r>
              <a:rPr lang="en-US" sz="1800" dirty="0">
                <a:latin typeface="Times New Roman" panose="02020603050405020304" pitchFamily="18" charset="0"/>
                <a:cs typeface="Times New Roman" panose="02020603050405020304" pitchFamily="18" charset="0"/>
              </a:rPr>
              <a:t>), likely outliers or the best-rated movies.</a:t>
            </a:r>
          </a:p>
          <a:p>
            <a:r>
              <a:rPr lang="en-US" sz="1800" b="1" dirty="0">
                <a:latin typeface="Times New Roman" panose="02020603050405020304" pitchFamily="18" charset="0"/>
                <a:cs typeface="Times New Roman" panose="02020603050405020304" pitchFamily="18" charset="0"/>
              </a:rPr>
              <a:t>Line Plot- </a:t>
            </a:r>
            <a:r>
              <a:rPr lang="en-US" sz="1800" dirty="0">
                <a:latin typeface="Times New Roman" panose="02020603050405020304" pitchFamily="18" charset="0"/>
                <a:cs typeface="Times New Roman" panose="02020603050405020304" pitchFamily="18" charset="0"/>
              </a:rPr>
              <a:t>This shows that IMDb ratings fluctuate between </a:t>
            </a:r>
            <a:r>
              <a:rPr lang="en-US" sz="1800" b="1" dirty="0">
                <a:latin typeface="Times New Roman" panose="02020603050405020304" pitchFamily="18" charset="0"/>
                <a:cs typeface="Times New Roman" panose="02020603050405020304" pitchFamily="18" charset="0"/>
              </a:rPr>
              <a:t>8.6 and 9.3, </a:t>
            </a:r>
            <a:r>
              <a:rPr lang="en-US" sz="1800" dirty="0">
                <a:latin typeface="Times New Roman" panose="02020603050405020304" pitchFamily="18" charset="0"/>
                <a:cs typeface="Times New Roman" panose="02020603050405020304" pitchFamily="18" charset="0"/>
              </a:rPr>
              <a:t>The highest IMDb rating (9.3) is prominently observed at </a:t>
            </a:r>
            <a:r>
              <a:rPr lang="en-US" sz="1800" b="1" dirty="0">
                <a:latin typeface="Times New Roman" panose="02020603050405020304" pitchFamily="18" charset="0"/>
                <a:cs typeface="Times New Roman" panose="02020603050405020304" pitchFamily="18" charset="0"/>
              </a:rPr>
              <a:t>index 3</a:t>
            </a:r>
            <a:r>
              <a:rPr lang="en-US" sz="1800" dirty="0">
                <a:latin typeface="Times New Roman" panose="02020603050405020304" pitchFamily="18" charset="0"/>
                <a:cs typeface="Times New Roman" panose="02020603050405020304" pitchFamily="18" charset="0"/>
              </a:rPr>
              <a:t> ("The Shawshank Redemption").</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C1CDED-DB2C-AC7E-47DA-6BCBEA6A1F55}"/>
              </a:ext>
            </a:extLst>
          </p:cNvPr>
          <p:cNvPicPr>
            <a:picLocks noChangeAspect="1"/>
          </p:cNvPicPr>
          <p:nvPr/>
        </p:nvPicPr>
        <p:blipFill>
          <a:blip r:embed="rId2"/>
          <a:stretch>
            <a:fillRect/>
          </a:stretch>
        </p:blipFill>
        <p:spPr>
          <a:xfrm>
            <a:off x="838200" y="1484784"/>
            <a:ext cx="10586392" cy="4752528"/>
          </a:xfrm>
          <a:prstGeom prst="rect">
            <a:avLst/>
          </a:prstGeom>
        </p:spPr>
      </p:pic>
    </p:spTree>
    <p:extLst>
      <p:ext uri="{BB962C8B-B14F-4D97-AF65-F5344CB8AC3E}">
        <p14:creationId xmlns:p14="http://schemas.microsoft.com/office/powerpoint/2010/main" val="527164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40994D-B917-D78E-43E9-A0E801A15A95}"/>
              </a:ext>
            </a:extLst>
          </p:cNvPr>
          <p:cNvSpPr>
            <a:spLocks noGrp="1"/>
          </p:cNvSpPr>
          <p:nvPr>
            <p:ph type="body" idx="1"/>
          </p:nvPr>
        </p:nvSpPr>
        <p:spPr>
          <a:xfrm>
            <a:off x="838200" y="404664"/>
            <a:ext cx="10515600" cy="5904656"/>
          </a:xfrm>
        </p:spPr>
        <p:txBody>
          <a:bodyPr>
            <a:noAutofit/>
          </a:bodyPr>
          <a:lstStyle/>
          <a:p>
            <a:pPr>
              <a:buFont typeface="Wingdings" panose="05000000000000000000" pitchFamily="2" charset="2"/>
              <a:buChar char="ü"/>
            </a:pPr>
            <a:r>
              <a:rPr lang="en-US" sz="2000" b="1" dirty="0">
                <a:solidFill>
                  <a:srgbClr val="FF0000"/>
                </a:solidFill>
                <a:latin typeface="Times New Roman" panose="02020603050405020304" pitchFamily="18" charset="0"/>
                <a:cs typeface="Times New Roman" panose="02020603050405020304" pitchFamily="18" charset="0"/>
              </a:rPr>
              <a:t>Top-Rated Movie: </a:t>
            </a:r>
            <a:r>
              <a:rPr lang="en-US" sz="2000" dirty="0">
                <a:latin typeface="Times New Roman" panose="02020603050405020304" pitchFamily="18" charset="0"/>
                <a:cs typeface="Times New Roman" panose="02020603050405020304" pitchFamily="18" charset="0"/>
              </a:rPr>
              <a:t>The movie </a:t>
            </a:r>
            <a:r>
              <a:rPr lang="en-US" sz="2000" b="1" dirty="0">
                <a:latin typeface="Times New Roman" panose="02020603050405020304" pitchFamily="18" charset="0"/>
                <a:cs typeface="Times New Roman" panose="02020603050405020304" pitchFamily="18" charset="0"/>
              </a:rPr>
              <a:t>"The Shawshank Redemption"</a:t>
            </a:r>
            <a:r>
              <a:rPr lang="en-US" sz="2000" dirty="0">
                <a:latin typeface="Times New Roman" panose="02020603050405020304" pitchFamily="18" charset="0"/>
                <a:cs typeface="Times New Roman" panose="02020603050405020304" pitchFamily="18" charset="0"/>
              </a:rPr>
              <a:t> holds the highest IMDb rating of </a:t>
            </a:r>
            <a:r>
              <a:rPr lang="en-US" sz="2000" b="1" dirty="0">
                <a:latin typeface="Times New Roman" panose="02020603050405020304" pitchFamily="18" charset="0"/>
                <a:cs typeface="Times New Roman" panose="02020603050405020304" pitchFamily="18" charset="0"/>
              </a:rPr>
              <a:t>9.3</a:t>
            </a:r>
            <a:r>
              <a:rPr lang="en-US" sz="2000" dirty="0">
                <a:latin typeface="Times New Roman" panose="02020603050405020304" pitchFamily="18" charset="0"/>
                <a:cs typeface="Times New Roman" panose="02020603050405020304" pitchFamily="18" charset="0"/>
              </a:rPr>
              <a:t>, making it a standout leader in this dataset of acclaimed films.</a:t>
            </a:r>
          </a:p>
          <a:p>
            <a:pPr>
              <a:buFont typeface="Wingdings" panose="05000000000000000000" pitchFamily="2" charset="2"/>
              <a:buChar char="ü"/>
            </a:pPr>
            <a:r>
              <a:rPr lang="en-US" sz="2000" b="1" dirty="0" err="1">
                <a:solidFill>
                  <a:srgbClr val="FF0000"/>
                </a:solidFill>
                <a:latin typeface="Times New Roman" panose="02020603050405020304" pitchFamily="18" charset="0"/>
                <a:cs typeface="Times New Roman" panose="02020603050405020304" pitchFamily="18" charset="0"/>
              </a:rPr>
              <a:t>Metascore</a:t>
            </a:r>
            <a:r>
              <a:rPr lang="en-US" sz="2000" b="1" dirty="0">
                <a:solidFill>
                  <a:srgbClr val="FF0000"/>
                </a:solidFill>
                <a:latin typeface="Times New Roman" panose="02020603050405020304" pitchFamily="18" charset="0"/>
                <a:cs typeface="Times New Roman" panose="02020603050405020304" pitchFamily="18" charset="0"/>
              </a:rPr>
              <a:t> vs IMDb Rating: </a:t>
            </a:r>
            <a:r>
              <a:rPr lang="en-US" sz="2000" dirty="0">
                <a:latin typeface="Times New Roman" panose="02020603050405020304" pitchFamily="18" charset="0"/>
                <a:cs typeface="Times New Roman" panose="02020603050405020304" pitchFamily="18" charset="0"/>
              </a:rPr>
              <a:t>While IMDb ratings and </a:t>
            </a:r>
            <a:r>
              <a:rPr lang="en-US" sz="2000" dirty="0" err="1">
                <a:latin typeface="Times New Roman" panose="02020603050405020304" pitchFamily="18" charset="0"/>
                <a:cs typeface="Times New Roman" panose="02020603050405020304" pitchFamily="18" charset="0"/>
              </a:rPr>
              <a:t>Metascore</a:t>
            </a:r>
            <a:r>
              <a:rPr lang="en-US" sz="2000" dirty="0">
                <a:latin typeface="Times New Roman" panose="02020603050405020304" pitchFamily="18" charset="0"/>
                <a:cs typeface="Times New Roman" panose="02020603050405020304" pitchFamily="18" charset="0"/>
              </a:rPr>
              <a:t> ratings align moderately (correlation </a:t>
            </a:r>
            <a:r>
              <a:rPr lang="en-US" sz="2000" b="1" dirty="0">
                <a:latin typeface="Times New Roman" panose="02020603050405020304" pitchFamily="18" charset="0"/>
                <a:cs typeface="Times New Roman" panose="02020603050405020304" pitchFamily="18" charset="0"/>
              </a:rPr>
              <a:t>~0.50</a:t>
            </a:r>
            <a:r>
              <a:rPr lang="en-US" sz="2000" dirty="0">
                <a:latin typeface="Times New Roman" panose="02020603050405020304" pitchFamily="18" charset="0"/>
                <a:cs typeface="Times New Roman" panose="02020603050405020304" pitchFamily="18" charset="0"/>
              </a:rPr>
              <a:t>), some movies achieve </a:t>
            </a:r>
            <a:r>
              <a:rPr lang="en-US" sz="2000" b="1" dirty="0">
                <a:latin typeface="Times New Roman" panose="02020603050405020304" pitchFamily="18" charset="0"/>
                <a:cs typeface="Times New Roman" panose="02020603050405020304" pitchFamily="18" charset="0"/>
              </a:rPr>
              <a:t>high IMDb ratings despite relatively lower </a:t>
            </a:r>
            <a:r>
              <a:rPr lang="en-US" sz="2000" b="1" dirty="0" err="1">
                <a:latin typeface="Times New Roman" panose="02020603050405020304" pitchFamily="18" charset="0"/>
                <a:cs typeface="Times New Roman" panose="02020603050405020304" pitchFamily="18" charset="0"/>
              </a:rPr>
              <a:t>Metascores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showing a divergence between audience preferences and critical reviews.</a:t>
            </a:r>
          </a:p>
          <a:p>
            <a:pPr>
              <a:buFont typeface="Wingdings" panose="05000000000000000000" pitchFamily="2" charset="2"/>
              <a:buChar char="ü"/>
            </a:pPr>
            <a:r>
              <a:rPr lang="en-US" sz="2000" b="1" dirty="0">
                <a:solidFill>
                  <a:srgbClr val="FF0000"/>
                </a:solidFill>
                <a:latin typeface="Times New Roman" panose="02020603050405020304" pitchFamily="18" charset="0"/>
                <a:cs typeface="Times New Roman" panose="02020603050405020304" pitchFamily="18" charset="0"/>
              </a:rPr>
              <a:t>Audience Votes and High Ratings: </a:t>
            </a:r>
            <a:r>
              <a:rPr lang="en-US" sz="2000" dirty="0">
                <a:latin typeface="Times New Roman" panose="02020603050405020304" pitchFamily="18" charset="0"/>
                <a:cs typeface="Times New Roman" panose="02020603050405020304" pitchFamily="18" charset="0"/>
              </a:rPr>
              <a:t>Movies with higher IMDb ratings also received significantly more audience votes. For example, movies rated </a:t>
            </a:r>
            <a:r>
              <a:rPr lang="en-US" sz="2000" b="1" dirty="0">
                <a:latin typeface="Times New Roman" panose="02020603050405020304" pitchFamily="18" charset="0"/>
                <a:cs typeface="Times New Roman" panose="02020603050405020304" pitchFamily="18" charset="0"/>
              </a:rPr>
              <a:t>9.0 or above</a:t>
            </a:r>
            <a:r>
              <a:rPr lang="en-US" sz="2000" dirty="0">
                <a:latin typeface="Times New Roman" panose="02020603050405020304" pitchFamily="18" charset="0"/>
                <a:cs typeface="Times New Roman" panose="02020603050405020304" pitchFamily="18" charset="0"/>
              </a:rPr>
              <a:t> averaged over </a:t>
            </a:r>
            <a:r>
              <a:rPr lang="en-US" sz="2000" b="1" dirty="0">
                <a:latin typeface="Times New Roman" panose="02020603050405020304" pitchFamily="18" charset="0"/>
                <a:cs typeface="Times New Roman" panose="02020603050405020304" pitchFamily="18" charset="0"/>
              </a:rPr>
              <a:t>2 million votes</a:t>
            </a:r>
            <a:r>
              <a:rPr lang="en-US" sz="2000" dirty="0">
                <a:latin typeface="Times New Roman" panose="02020603050405020304" pitchFamily="18" charset="0"/>
                <a:cs typeface="Times New Roman" panose="02020603050405020304" pitchFamily="18" charset="0"/>
              </a:rPr>
              <a:t>, highlighting a correlation between high ratings and audience engagement.</a:t>
            </a:r>
          </a:p>
          <a:p>
            <a:pPr>
              <a:buFont typeface="Wingdings" panose="05000000000000000000" pitchFamily="2" charset="2"/>
              <a:buChar char="ü"/>
            </a:pPr>
            <a:r>
              <a:rPr lang="en-US" sz="2000" b="1" dirty="0">
                <a:solidFill>
                  <a:srgbClr val="FF0000"/>
                </a:solidFill>
              </a:rPr>
              <a:t>Optimal Storytelling Duration (90–150 minutes): </a:t>
            </a:r>
            <a:r>
              <a:rPr lang="en-US" sz="2000" dirty="0"/>
              <a:t>Movies within the </a:t>
            </a:r>
            <a:r>
              <a:rPr lang="en-US" sz="2000" b="1" dirty="0"/>
              <a:t>medium duration range (90–150 minutes)</a:t>
            </a:r>
            <a:r>
              <a:rPr lang="en-US" sz="2000" dirty="0"/>
              <a:t> consistently achieve the </a:t>
            </a:r>
            <a:r>
              <a:rPr lang="en-US" sz="2000" b="1" dirty="0"/>
              <a:t>highest median IMDb ratings</a:t>
            </a:r>
            <a:r>
              <a:rPr lang="en-US" sz="2000" dirty="0">
                <a:latin typeface="Times New Roman" panose="02020603050405020304" pitchFamily="18" charset="0"/>
                <a:cs typeface="Times New Roman" panose="02020603050405020304" pitchFamily="18" charset="0"/>
              </a:rPr>
              <a:t>, Both </a:t>
            </a:r>
            <a:r>
              <a:rPr lang="en-US" sz="2000" b="1" dirty="0">
                <a:latin typeface="Times New Roman" panose="02020603050405020304" pitchFamily="18" charset="0"/>
                <a:cs typeface="Times New Roman" panose="02020603050405020304" pitchFamily="18" charset="0"/>
              </a:rPr>
              <a:t>short-duration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long-duration</a:t>
            </a:r>
            <a:r>
              <a:rPr lang="en-US" sz="2000" dirty="0">
                <a:latin typeface="Times New Roman" panose="02020603050405020304" pitchFamily="18" charset="0"/>
                <a:cs typeface="Times New Roman" panose="02020603050405020304" pitchFamily="18" charset="0"/>
              </a:rPr>
              <a:t> movies show </a:t>
            </a:r>
            <a:r>
              <a:rPr lang="en-US" sz="2000" b="1" dirty="0">
                <a:latin typeface="Times New Roman" panose="02020603050405020304" pitchFamily="18" charset="0"/>
                <a:cs typeface="Times New Roman" panose="02020603050405020304" pitchFamily="18" charset="0"/>
              </a:rPr>
              <a:t>wider distributions of IMDb ratings. </a:t>
            </a:r>
            <a:r>
              <a:rPr lang="en-US" sz="2000" dirty="0">
                <a:latin typeface="Times New Roman" panose="02020603050405020304" pitchFamily="18" charset="0"/>
                <a:cs typeface="Times New Roman" panose="02020603050405020304" pitchFamily="18" charset="0"/>
              </a:rPr>
              <a:t>(high or low)</a:t>
            </a:r>
            <a:endParaRPr lang="en-US" sz="2000" dirty="0"/>
          </a:p>
          <a:p>
            <a:pPr>
              <a:buFont typeface="Wingdings" panose="05000000000000000000" pitchFamily="2" charset="2"/>
              <a:buChar char="ü"/>
            </a:pPr>
            <a:r>
              <a:rPr lang="en-US" sz="2000" b="1" dirty="0">
                <a:solidFill>
                  <a:srgbClr val="FF0000"/>
                </a:solidFill>
                <a:latin typeface="Times New Roman" panose="02020603050405020304" pitchFamily="18" charset="0"/>
                <a:cs typeface="Times New Roman" panose="02020603050405020304" pitchFamily="18" charset="0"/>
              </a:rPr>
              <a:t>Directors’ Influence on Movie Ratings: </a:t>
            </a:r>
            <a:r>
              <a:rPr lang="en-US" sz="2000" dirty="0">
                <a:latin typeface="Times New Roman" panose="02020603050405020304" pitchFamily="18" charset="0"/>
                <a:cs typeface="Times New Roman" panose="02020603050405020304" pitchFamily="18" charset="0"/>
              </a:rPr>
              <a:t>The analysis of </a:t>
            </a:r>
            <a:r>
              <a:rPr lang="en-US" sz="2000" b="1" dirty="0">
                <a:latin typeface="Times New Roman" panose="02020603050405020304" pitchFamily="18" charset="0"/>
                <a:cs typeface="Times New Roman" panose="02020603050405020304" pitchFamily="18" charset="0"/>
              </a:rPr>
              <a:t>directors</a:t>
            </a:r>
            <a:r>
              <a:rPr lang="en-US" sz="2000" dirty="0">
                <a:latin typeface="Times New Roman" panose="02020603050405020304" pitchFamily="18" charset="0"/>
                <a:cs typeface="Times New Roman" panose="02020603050405020304" pitchFamily="18" charset="0"/>
              </a:rPr>
              <a:t> shows that well-known directors consistently release movies with higher IMDb ratings. Directors such as </a:t>
            </a:r>
            <a:r>
              <a:rPr lang="en-US" sz="2000" b="1" dirty="0">
                <a:latin typeface="Times New Roman" panose="02020603050405020304" pitchFamily="18" charset="0"/>
                <a:cs typeface="Times New Roman" panose="02020603050405020304" pitchFamily="18" charset="0"/>
              </a:rPr>
              <a:t>Steven Spielberg</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Christopher Nolan</a:t>
            </a:r>
            <a:r>
              <a:rPr lang="en-US" sz="2000" dirty="0">
                <a:latin typeface="Times New Roman" panose="02020603050405020304" pitchFamily="18" charset="0"/>
                <a:cs typeface="Times New Roman" panose="02020603050405020304" pitchFamily="18" charset="0"/>
              </a:rPr>
              <a:t> have directed several top-rated movies in this dataset.</a:t>
            </a:r>
          </a:p>
          <a:p>
            <a:pPr>
              <a:buFont typeface="Wingdings" panose="05000000000000000000" pitchFamily="2" charset="2"/>
              <a:buChar char="ü"/>
            </a:pPr>
            <a:r>
              <a:rPr lang="en-US" sz="2000" b="1" dirty="0">
                <a:solidFill>
                  <a:srgbClr val="FF0000"/>
                </a:solidFill>
                <a:latin typeface="Times New Roman" panose="02020603050405020304" pitchFamily="18" charset="0"/>
                <a:cs typeface="Times New Roman" panose="02020603050405020304" pitchFamily="18" charset="0"/>
              </a:rPr>
              <a:t>Certificate Ratings and Audience Demographics: </a:t>
            </a:r>
            <a:r>
              <a:rPr lang="en-US" sz="2000" dirty="0">
                <a:latin typeface="Times New Roman" panose="02020603050405020304" pitchFamily="18" charset="0"/>
                <a:cs typeface="Times New Roman" panose="02020603050405020304" pitchFamily="18" charset="0"/>
              </a:rPr>
              <a:t>Movies with </a:t>
            </a:r>
            <a:r>
              <a:rPr lang="en-US" sz="2000" b="1" dirty="0">
                <a:latin typeface="Times New Roman" panose="02020603050405020304" pitchFamily="18" charset="0"/>
                <a:cs typeface="Times New Roman" panose="02020603050405020304" pitchFamily="18" charset="0"/>
              </a:rPr>
              <a:t>PG-13 and R</a:t>
            </a:r>
            <a:r>
              <a:rPr lang="en-US" sz="2000" dirty="0">
                <a:latin typeface="Times New Roman" panose="02020603050405020304" pitchFamily="18" charset="0"/>
                <a:cs typeface="Times New Roman" panose="02020603050405020304" pitchFamily="18" charset="0"/>
              </a:rPr>
              <a:t> certificates dominate the dataset, indicating that most movies cater to a broad or adult audience. The </a:t>
            </a:r>
            <a:r>
              <a:rPr lang="en-US" sz="2000" b="1" dirty="0">
                <a:latin typeface="Times New Roman" panose="02020603050405020304" pitchFamily="18" charset="0"/>
                <a:cs typeface="Times New Roman" panose="02020603050405020304" pitchFamily="18" charset="0"/>
              </a:rPr>
              <a:t>PG-13</a:t>
            </a:r>
            <a:r>
              <a:rPr lang="en-US" sz="2000" dirty="0">
                <a:latin typeface="Times New Roman" panose="02020603050405020304" pitchFamily="18" charset="0"/>
                <a:cs typeface="Times New Roman" panose="02020603050405020304" pitchFamily="18" charset="0"/>
              </a:rPr>
              <a:t> certification stands out, accounting for nearly </a:t>
            </a:r>
            <a:r>
              <a:rPr lang="en-US" sz="2000" b="1" dirty="0">
                <a:latin typeface="Times New Roman" panose="02020603050405020304" pitchFamily="18" charset="0"/>
                <a:cs typeface="Times New Roman" panose="02020603050405020304" pitchFamily="18" charset="0"/>
              </a:rPr>
              <a:t>45% of the movies</a:t>
            </a:r>
            <a:r>
              <a:rPr lang="en-US" sz="2000" dirty="0">
                <a:latin typeface="Times New Roman" panose="02020603050405020304" pitchFamily="18" charset="0"/>
                <a:cs typeface="Times New Roman" panose="02020603050405020304" pitchFamily="18" charset="0"/>
              </a:rPr>
              <a:t> in the dataset.</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291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5"/>
          <p:cNvSpPr txBox="1"/>
          <p:nvPr/>
        </p:nvSpPr>
        <p:spPr>
          <a:xfrm>
            <a:off x="767408" y="764704"/>
            <a:ext cx="6408712"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endParaRPr sz="2800" b="0" i="0" u="none" strike="noStrike" cap="none"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C4F2290D-8EC5-94BC-DF8D-C430FCE1E39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271464" y="692695"/>
            <a:ext cx="9319964" cy="5472609"/>
          </a:xfrm>
          <a:prstGeom prst="rect">
            <a:avLst/>
          </a:prstGeom>
        </p:spPr>
      </p:pic>
      <p:sp>
        <p:nvSpPr>
          <p:cNvPr id="4" name="TextBox 3">
            <a:extLst>
              <a:ext uri="{FF2B5EF4-FFF2-40B4-BE49-F238E27FC236}">
                <a16:creationId xmlns:a16="http://schemas.microsoft.com/office/drawing/2014/main" id="{23C7A184-AE85-4E2F-7322-142F4E66227B}"/>
              </a:ext>
            </a:extLst>
          </p:cNvPr>
          <p:cNvSpPr txBox="1"/>
          <p:nvPr/>
        </p:nvSpPr>
        <p:spPr>
          <a:xfrm>
            <a:off x="1631504" y="6874044"/>
            <a:ext cx="9607996" cy="230832"/>
          </a:xfrm>
          <a:prstGeom prst="rect">
            <a:avLst/>
          </a:prstGeom>
          <a:noFill/>
        </p:spPr>
        <p:txBody>
          <a:bodyPr wrap="square" rtlCol="0">
            <a:spAutoFit/>
          </a:bodyPr>
          <a:lstStyle/>
          <a:p>
            <a:r>
              <a:rPr lang="en-US" sz="900">
                <a:hlinkClick r:id="rId4" tooltip="https://www.picpedia.org/chalkboard/t/thank-you.html"/>
              </a:rPr>
              <a:t>This Photo</a:t>
            </a:r>
            <a:r>
              <a:rPr lang="en-US" sz="900"/>
              <a:t> by Unknown Author is licensed under </a:t>
            </a:r>
            <a:r>
              <a:rPr lang="en-US" sz="900">
                <a:hlinkClick r:id="rId5" tooltip="https://creativecommons.org/licenses/by-sa/3.0/"/>
              </a:rPr>
              <a:t>CC BY-SA</a:t>
            </a:r>
            <a:endParaRPr lang="en-US"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055440" y="505143"/>
            <a:ext cx="9649072" cy="5632271"/>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IN" sz="2000" dirty="0">
                <a:solidFill>
                  <a:schemeClr val="dk1"/>
                </a:solidFill>
                <a:latin typeface="Times New Roman" panose="02020603050405020304" pitchFamily="18" charset="0"/>
                <a:ea typeface="Calibri"/>
                <a:cs typeface="Times New Roman" panose="02020603050405020304" pitchFamily="18" charset="0"/>
                <a:sym typeface="Calibri"/>
              </a:rPr>
              <a:t>This project is a Exploratory Data Analysis on Ratings of IMDb Movies(Top 500) which involves Web Scrapping, Data Collection, Data Cleansing, Data Analysis, Data Visualization followed by Conclusions. </a:t>
            </a:r>
          </a:p>
          <a:p>
            <a:pPr marR="0" lvl="0" algn="just" rtl="0">
              <a:spcBef>
                <a:spcPts val="0"/>
              </a:spcBef>
              <a:spcAft>
                <a:spcPts val="0"/>
              </a:spcAft>
              <a:buClr>
                <a:schemeClr val="dk1"/>
              </a:buClr>
              <a:buSzPts val="1800"/>
            </a:pPr>
            <a:r>
              <a:rPr lang="en-IN" sz="2000" dirty="0">
                <a:solidFill>
                  <a:schemeClr val="dk1"/>
                </a:solidFill>
                <a:latin typeface="Times New Roman" panose="02020603050405020304" pitchFamily="18" charset="0"/>
                <a:ea typeface="Calibri"/>
                <a:cs typeface="Times New Roman" panose="02020603050405020304" pitchFamily="18" charset="0"/>
                <a:sym typeface="Calibri"/>
              </a:rPr>
              <a:t>All the Hard work is Done by :</a:t>
            </a:r>
          </a:p>
          <a:p>
            <a:pPr marR="0" lvl="0" algn="just" rtl="0">
              <a:spcBef>
                <a:spcPts val="0"/>
              </a:spcBef>
              <a:spcAft>
                <a:spcPts val="0"/>
              </a:spcAft>
              <a:buClr>
                <a:schemeClr val="dk1"/>
              </a:buClr>
              <a:buSzPts val="1800"/>
            </a:pPr>
            <a:endParaRPr lang="en-IN"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1. BURADA ANIL.</a:t>
            </a:r>
          </a:p>
          <a:p>
            <a:pPr marL="285750" marR="0" lvl="0" indent="-285750" algn="l" rtl="0">
              <a:spcBef>
                <a:spcPts val="0"/>
              </a:spcBef>
              <a:spcAft>
                <a:spcPts val="0"/>
              </a:spcAft>
              <a:buClr>
                <a:schemeClr val="dk1"/>
              </a:buClr>
              <a:buSzPts val="1800"/>
              <a:buFont typeface="Arial" panose="020B0604020202020204" pitchFamily="34" charset="0"/>
              <a:buChar char="•"/>
            </a:pPr>
            <a:r>
              <a:rPr lang="en-IN" sz="2000" dirty="0">
                <a:solidFill>
                  <a:schemeClr val="dk1"/>
                </a:solidFill>
                <a:latin typeface="Times New Roman" panose="02020603050405020304" pitchFamily="18" charset="0"/>
                <a:ea typeface="Calibri"/>
                <a:cs typeface="Times New Roman" panose="02020603050405020304" pitchFamily="18" charset="0"/>
                <a:sym typeface="Calibri"/>
              </a:rPr>
              <a:t>A Computer Science Engineering Graduate from</a:t>
            </a:r>
          </a:p>
          <a:p>
            <a:pPr marL="285750" marR="0" lvl="0" indent="-285750" algn="l" rtl="0">
              <a:spcBef>
                <a:spcPts val="0"/>
              </a:spcBef>
              <a:spcAft>
                <a:spcPts val="0"/>
              </a:spcAft>
              <a:buClr>
                <a:schemeClr val="dk1"/>
              </a:buClr>
              <a:buSzPts val="1800"/>
              <a:buFont typeface="Arial" panose="020B0604020202020204" pitchFamily="34" charset="0"/>
              <a:buChar char="•"/>
            </a:pPr>
            <a:r>
              <a:rPr lang="en-IN" sz="2000" dirty="0">
                <a:solidFill>
                  <a:schemeClr val="dk1"/>
                </a:solidFill>
                <a:latin typeface="Times New Roman" panose="02020603050405020304" pitchFamily="18" charset="0"/>
                <a:ea typeface="Calibri"/>
                <a:cs typeface="Times New Roman" panose="02020603050405020304" pitchFamily="18" charset="0"/>
                <a:sym typeface="Calibri"/>
              </a:rPr>
              <a:t>Excelling my skills through Data Science using this Platform.</a:t>
            </a:r>
          </a:p>
          <a:p>
            <a:pPr marL="285750" marR="0" lvl="0" indent="-285750" algn="l" rtl="0">
              <a:spcBef>
                <a:spcPts val="0"/>
              </a:spcBef>
              <a:spcAft>
                <a:spcPts val="0"/>
              </a:spcAft>
              <a:buClr>
                <a:schemeClr val="dk1"/>
              </a:buClr>
              <a:buSzPts val="1800"/>
              <a:buFont typeface="Arial" panose="020B0604020202020204" pitchFamily="34" charset="0"/>
              <a:buChar char="•"/>
            </a:pPr>
            <a:r>
              <a:rPr lang="en-IN" sz="2000" u="sng" dirty="0">
                <a:solidFill>
                  <a:schemeClr val="dk1"/>
                </a:solidFill>
                <a:effectLst>
                  <a:outerShdw blurRad="38100" dist="38100" dir="2700000" algn="tl">
                    <a:srgbClr val="000000">
                      <a:alpha val="43137"/>
                    </a:srgbClr>
                  </a:outerShdw>
                </a:effectLst>
                <a:latin typeface="Times New Roman" panose="02020603050405020304" pitchFamily="18" charset="0"/>
                <a:ea typeface="Calibri"/>
                <a:cs typeface="Times New Roman" panose="02020603050405020304" pitchFamily="18" charset="0"/>
                <a:sym typeface="Calibri"/>
              </a:rPr>
              <a:t>LinkedIn</a:t>
            </a:r>
            <a:r>
              <a:rPr lang="en-IN" sz="2000" dirty="0">
                <a:solidFill>
                  <a:schemeClr val="dk1"/>
                </a:solidFill>
                <a:latin typeface="Times New Roman" panose="02020603050405020304" pitchFamily="18" charset="0"/>
                <a:ea typeface="Calibri"/>
                <a:cs typeface="Times New Roman" panose="02020603050405020304" pitchFamily="18" charset="0"/>
                <a:sym typeface="Calibri"/>
              </a:rPr>
              <a:t>: </a:t>
            </a:r>
            <a:r>
              <a:rPr lang="en-IN" sz="2000" dirty="0">
                <a:solidFill>
                  <a:schemeClr val="dk1"/>
                </a:solidFill>
                <a:latin typeface="Times New Roman" panose="02020603050405020304" pitchFamily="18" charset="0"/>
                <a:ea typeface="Calibri"/>
                <a:cs typeface="Times New Roman" panose="02020603050405020304" pitchFamily="18" charset="0"/>
                <a:sym typeface="Calibri"/>
                <a:hlinkClick r:id="rId3"/>
              </a:rPr>
              <a:t>https://www.linkedin.com/in/anil-burada-147167285/</a:t>
            </a:r>
            <a:endParaRPr lang="en-IN"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IN" sz="2000" u="sng" dirty="0">
                <a:solidFill>
                  <a:schemeClr val="dk1"/>
                </a:solidFill>
                <a:effectLst>
                  <a:outerShdw blurRad="38100" dist="38100" dir="2700000" algn="tl">
                    <a:srgbClr val="000000">
                      <a:alpha val="43137"/>
                    </a:srgbClr>
                  </a:outerShdw>
                </a:effectLst>
                <a:latin typeface="Times New Roman" panose="02020603050405020304" pitchFamily="18" charset="0"/>
                <a:ea typeface="Calibri"/>
                <a:cs typeface="Times New Roman" panose="02020603050405020304" pitchFamily="18" charset="0"/>
                <a:sym typeface="Calibri"/>
              </a:rPr>
              <a:t>GitHub</a:t>
            </a:r>
            <a:r>
              <a:rPr lang="en-IN" sz="2000" dirty="0">
                <a:solidFill>
                  <a:schemeClr val="dk1"/>
                </a:solidFill>
                <a:latin typeface="Times New Roman" panose="02020603050405020304" pitchFamily="18" charset="0"/>
                <a:ea typeface="Calibri"/>
                <a:cs typeface="Times New Roman" panose="02020603050405020304" pitchFamily="18" charset="0"/>
                <a:sym typeface="Calibri"/>
              </a:rPr>
              <a:t>: </a:t>
            </a:r>
            <a:r>
              <a:rPr lang="en-IN" sz="2000" dirty="0">
                <a:solidFill>
                  <a:schemeClr val="dk1"/>
                </a:solidFill>
                <a:latin typeface="Times New Roman" panose="02020603050405020304" pitchFamily="18" charset="0"/>
                <a:ea typeface="Calibri"/>
                <a:cs typeface="Times New Roman" panose="02020603050405020304" pitchFamily="18" charset="0"/>
                <a:sym typeface="Calibri"/>
                <a:hlinkClick r:id="rId4"/>
              </a:rPr>
              <a:t>https://github.com/Anil-burada</a:t>
            </a:r>
            <a:endParaRPr lang="en-IN"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endParaRPr lang="en-IN"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endParaRPr lang="en-IN" sz="2000" b="1"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2.  AGA SHAMS ABBAS.</a:t>
            </a:r>
          </a:p>
          <a:p>
            <a:pPr marL="342900" marR="0" lvl="0" indent="-342900" algn="l" rtl="0">
              <a:spcBef>
                <a:spcPts val="0"/>
              </a:spcBef>
              <a:spcAft>
                <a:spcPts val="0"/>
              </a:spcAft>
              <a:buClr>
                <a:schemeClr val="dk1"/>
              </a:buClr>
              <a:buSzPts val="1800"/>
              <a:buFont typeface="Arial" panose="020B0604020202020204" pitchFamily="34" charset="0"/>
              <a:buChar char="•"/>
            </a:pPr>
            <a:r>
              <a:rPr lang="en-IN" sz="2000" dirty="0">
                <a:solidFill>
                  <a:schemeClr val="dk1"/>
                </a:solidFill>
                <a:latin typeface="Times New Roman" panose="02020603050405020304" pitchFamily="18" charset="0"/>
                <a:ea typeface="Calibri"/>
                <a:cs typeface="Times New Roman" panose="02020603050405020304" pitchFamily="18" charset="0"/>
                <a:sym typeface="Calibri"/>
              </a:rPr>
              <a:t>A Bachelor of Science Graduate from Acharya N.G Ranga University, </a:t>
            </a:r>
            <a:r>
              <a:rPr lang="en-IN" sz="2000" dirty="0" err="1">
                <a:solidFill>
                  <a:schemeClr val="dk1"/>
                </a:solidFill>
                <a:latin typeface="Times New Roman" panose="02020603050405020304" pitchFamily="18" charset="0"/>
                <a:ea typeface="Calibri"/>
                <a:cs typeface="Times New Roman" panose="02020603050405020304" pitchFamily="18" charset="0"/>
                <a:sym typeface="Calibri"/>
              </a:rPr>
              <a:t>Bapatla</a:t>
            </a:r>
            <a:r>
              <a:rPr lang="en-IN" sz="2000" dirty="0">
                <a:solidFill>
                  <a:schemeClr val="dk1"/>
                </a:solidFill>
                <a:latin typeface="Times New Roman" panose="02020603050405020304" pitchFamily="18" charset="0"/>
                <a:ea typeface="Calibri"/>
                <a:cs typeface="Times New Roman" panose="02020603050405020304" pitchFamily="18" charset="0"/>
                <a:sym typeface="Calibri"/>
              </a:rPr>
              <a:t>.</a:t>
            </a:r>
          </a:p>
          <a:p>
            <a:pPr marL="342900" marR="0" lvl="0" indent="-342900" algn="l" rtl="0">
              <a:spcBef>
                <a:spcPts val="0"/>
              </a:spcBef>
              <a:spcAft>
                <a:spcPts val="0"/>
              </a:spcAft>
              <a:buClr>
                <a:schemeClr val="dk1"/>
              </a:buClr>
              <a:buSzPts val="1800"/>
              <a:buFont typeface="Arial" panose="020B0604020202020204" pitchFamily="34" charset="0"/>
              <a:buChar char="•"/>
            </a:pPr>
            <a:r>
              <a:rPr lang="en-IN" sz="2000" dirty="0">
                <a:solidFill>
                  <a:schemeClr val="dk1"/>
                </a:solidFill>
                <a:latin typeface="Times New Roman" panose="02020603050405020304" pitchFamily="18" charset="0"/>
                <a:ea typeface="Calibri"/>
                <a:cs typeface="Times New Roman" panose="02020603050405020304" pitchFamily="18" charset="0"/>
                <a:sym typeface="Calibri"/>
              </a:rPr>
              <a:t>Transforming my career in Data Science from </a:t>
            </a:r>
            <a:r>
              <a:rPr lang="en-IN" sz="2000" dirty="0" err="1">
                <a:solidFill>
                  <a:schemeClr val="dk1"/>
                </a:solidFill>
                <a:latin typeface="Times New Roman" panose="02020603050405020304" pitchFamily="18" charset="0"/>
                <a:ea typeface="Calibri"/>
                <a:cs typeface="Times New Roman" panose="02020603050405020304" pitchFamily="18" charset="0"/>
                <a:sym typeface="Calibri"/>
              </a:rPr>
              <a:t>Innomatics</a:t>
            </a:r>
            <a:r>
              <a:rPr lang="en-IN" sz="2000" dirty="0">
                <a:solidFill>
                  <a:schemeClr val="dk1"/>
                </a:solidFill>
                <a:latin typeface="Times New Roman" panose="02020603050405020304" pitchFamily="18" charset="0"/>
                <a:ea typeface="Calibri"/>
                <a:cs typeface="Times New Roman" panose="02020603050405020304" pitchFamily="18" charset="0"/>
                <a:sym typeface="Calibri"/>
              </a:rPr>
              <a:t> research Labs, Hyd.</a:t>
            </a:r>
          </a:p>
          <a:p>
            <a:pPr marL="342900" marR="0" lvl="0" indent="-342900" algn="l" rtl="0">
              <a:spcBef>
                <a:spcPts val="0"/>
              </a:spcBef>
              <a:spcAft>
                <a:spcPts val="0"/>
              </a:spcAft>
              <a:buClr>
                <a:schemeClr val="dk1"/>
              </a:buClr>
              <a:buSzPts val="1800"/>
              <a:buFont typeface="Arial" panose="020B0604020202020204" pitchFamily="34" charset="0"/>
              <a:buChar char="•"/>
            </a:pPr>
            <a:r>
              <a:rPr lang="en-IN" sz="2000" u="sng" dirty="0">
                <a:solidFill>
                  <a:schemeClr val="dk1"/>
                </a:solidFill>
                <a:effectLst>
                  <a:outerShdw blurRad="38100" dist="38100" dir="2700000" algn="tl">
                    <a:srgbClr val="000000">
                      <a:alpha val="43137"/>
                    </a:srgbClr>
                  </a:outerShdw>
                </a:effectLst>
                <a:latin typeface="Times New Roman" panose="02020603050405020304" pitchFamily="18" charset="0"/>
                <a:ea typeface="Calibri"/>
                <a:cs typeface="Times New Roman" panose="02020603050405020304" pitchFamily="18" charset="0"/>
                <a:sym typeface="Calibri"/>
              </a:rPr>
              <a:t>LinkedIn</a:t>
            </a:r>
            <a:r>
              <a:rPr lang="en-IN" sz="2000" dirty="0">
                <a:solidFill>
                  <a:schemeClr val="dk1"/>
                </a:solidFill>
                <a:latin typeface="Times New Roman" panose="02020603050405020304" pitchFamily="18" charset="0"/>
                <a:ea typeface="Calibri"/>
                <a:cs typeface="Times New Roman" panose="02020603050405020304" pitchFamily="18" charset="0"/>
                <a:sym typeface="Calibri"/>
              </a:rPr>
              <a:t>: </a:t>
            </a:r>
            <a:r>
              <a:rPr lang="en-IN" sz="2000" dirty="0">
                <a:solidFill>
                  <a:schemeClr val="dk1"/>
                </a:solidFill>
                <a:latin typeface="Times New Roman" panose="02020603050405020304" pitchFamily="18" charset="0"/>
                <a:ea typeface="Calibri"/>
                <a:cs typeface="Times New Roman" panose="02020603050405020304" pitchFamily="18" charset="0"/>
                <a:sym typeface="Calibri"/>
                <a:hlinkClick r:id="rId5"/>
              </a:rPr>
              <a:t>https://www.linkedin.com/in/shams-abbas-3801a1258/</a:t>
            </a:r>
            <a:endParaRPr lang="en-IN"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marR="0" lvl="0" indent="-342900" algn="l" rtl="0">
              <a:spcBef>
                <a:spcPts val="0"/>
              </a:spcBef>
              <a:spcAft>
                <a:spcPts val="0"/>
              </a:spcAft>
              <a:buClr>
                <a:schemeClr val="dk1"/>
              </a:buClr>
              <a:buSzPts val="1800"/>
              <a:buFont typeface="Arial" panose="020B0604020202020204" pitchFamily="34" charset="0"/>
              <a:buChar char="•"/>
            </a:pPr>
            <a:r>
              <a:rPr lang="en-IN" sz="2000" u="sng" dirty="0">
                <a:solidFill>
                  <a:schemeClr val="dk1"/>
                </a:solidFill>
                <a:effectLst>
                  <a:outerShdw blurRad="38100" dist="38100" dir="2700000" algn="tl">
                    <a:srgbClr val="000000">
                      <a:alpha val="43137"/>
                    </a:srgbClr>
                  </a:outerShdw>
                </a:effectLst>
                <a:latin typeface="Times New Roman" panose="02020603050405020304" pitchFamily="18" charset="0"/>
                <a:ea typeface="Calibri"/>
                <a:cs typeface="Times New Roman" panose="02020603050405020304" pitchFamily="18" charset="0"/>
                <a:sym typeface="Calibri"/>
              </a:rPr>
              <a:t>GitHub</a:t>
            </a:r>
            <a:r>
              <a:rPr lang="en-IN" sz="2000" dirty="0">
                <a:solidFill>
                  <a:schemeClr val="dk1"/>
                </a:solidFill>
                <a:latin typeface="Times New Roman" panose="02020603050405020304" pitchFamily="18" charset="0"/>
                <a:ea typeface="Calibri"/>
                <a:cs typeface="Times New Roman" panose="02020603050405020304" pitchFamily="18" charset="0"/>
                <a:sym typeface="Calibri"/>
              </a:rPr>
              <a:t>: </a:t>
            </a:r>
            <a:r>
              <a:rPr lang="en-IN" sz="2000" dirty="0">
                <a:solidFill>
                  <a:schemeClr val="dk1"/>
                </a:solidFill>
                <a:latin typeface="Times New Roman" panose="02020603050405020304" pitchFamily="18" charset="0"/>
                <a:ea typeface="Calibri"/>
                <a:cs typeface="Times New Roman" panose="02020603050405020304" pitchFamily="18" charset="0"/>
                <a:sym typeface="Calibri"/>
                <a:hlinkClick r:id="rId6"/>
              </a:rPr>
              <a:t>https://github.com/shamsABBAS12</a:t>
            </a:r>
            <a:endParaRPr lang="en-IN"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endParaRPr lang="en-IN"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3392" y="620688"/>
            <a:ext cx="10441160" cy="5938036"/>
          </a:xfrm>
          <a:prstGeom prst="rect">
            <a:avLst/>
          </a:prstGeom>
          <a:noFill/>
        </p:spPr>
        <p:txBody>
          <a:bodyPr wrap="square" rtlCol="0">
            <a:spAutoFit/>
          </a:bodyPr>
          <a:lstStyle/>
          <a:p>
            <a:pPr marL="228600" lvl="0" indent="-228600">
              <a:lnSpc>
                <a:spcPct val="90000"/>
              </a:lnSpc>
              <a:spcBef>
                <a:spcPts val="1000"/>
              </a:spcBef>
              <a:buClr>
                <a:schemeClr val="dk1"/>
              </a:buClr>
              <a:buSzPct val="100000"/>
            </a:pPr>
            <a:r>
              <a:rPr lang="en-IN" sz="2400" b="1" dirty="0">
                <a:solidFill>
                  <a:srgbClr val="FF0000"/>
                </a:solidFill>
                <a:latin typeface="Times New Roman" panose="02020603050405020304" pitchFamily="18" charset="0"/>
                <a:ea typeface="Calibri" pitchFamily="34" charset="0"/>
                <a:cs typeface="Times New Roman" panose="02020603050405020304" pitchFamily="18" charset="0"/>
              </a:rPr>
              <a:t>INTRODUCTION:</a:t>
            </a:r>
          </a:p>
          <a:p>
            <a:pPr marL="342900" lvl="1" indent="-342900" algn="just">
              <a:lnSpc>
                <a:spcPct val="90000"/>
              </a:lnSpc>
              <a:spcBef>
                <a:spcPts val="1000"/>
              </a:spcBef>
              <a:buClr>
                <a:schemeClr val="dk1"/>
              </a:buClr>
              <a:buSzPct val="100000"/>
              <a:buFont typeface="Arial" panose="020B0604020202020204" pitchFamily="34" charset="0"/>
              <a:buChar char="•"/>
            </a:pPr>
            <a:r>
              <a:rPr lang="en-US" sz="2000" dirty="0">
                <a:latin typeface="Times New Roman" panose="02020603050405020304" pitchFamily="18" charset="0"/>
                <a:ea typeface="Calibri" pitchFamily="34" charset="0"/>
                <a:cs typeface="Times New Roman" panose="02020603050405020304" pitchFamily="18" charset="0"/>
              </a:rPr>
              <a:t>Internet Movie Database (IMDb) is an online database of information related to films, television series, podcasts, home videos, video games, and streaming content online including cast, production crew and personal biographies, plot summaries, trivia, ratings, and fan and critical reviews.</a:t>
            </a:r>
          </a:p>
          <a:p>
            <a:pPr marL="342900" lvl="1" indent="-342900" algn="just">
              <a:lnSpc>
                <a:spcPct val="90000"/>
              </a:lnSpc>
              <a:spcBef>
                <a:spcPts val="1000"/>
              </a:spcBef>
              <a:buClr>
                <a:schemeClr val="dk1"/>
              </a:buClr>
              <a:buSzPct val="100000"/>
              <a:buFont typeface="Arial" panose="020B0604020202020204" pitchFamily="34" charset="0"/>
              <a:buChar char="•"/>
            </a:pPr>
            <a:r>
              <a:rPr lang="en-US" sz="2000" dirty="0">
                <a:latin typeface="Times New Roman" panose="02020603050405020304" pitchFamily="18" charset="0"/>
                <a:ea typeface="Calibri" pitchFamily="34" charset="0"/>
                <a:cs typeface="Times New Roman" panose="02020603050405020304" pitchFamily="18" charset="0"/>
              </a:rPr>
              <a:t>Data analysis is the process of collecting, modeling, and analyzing data using various statistical and logical methods and techniques. It's a five-step framework to analyze data. The five steps are: </a:t>
            </a:r>
            <a:r>
              <a:rPr lang="en-US" sz="2000" b="1" dirty="0">
                <a:latin typeface="Times New Roman" panose="02020603050405020304" pitchFamily="18" charset="0"/>
                <a:ea typeface="Calibri" pitchFamily="34" charset="0"/>
                <a:cs typeface="Times New Roman" panose="02020603050405020304" pitchFamily="18" charset="0"/>
              </a:rPr>
              <a:t>1) </a:t>
            </a:r>
            <a:r>
              <a:rPr lang="en-US" sz="2000" dirty="0">
                <a:latin typeface="Times New Roman" panose="02020603050405020304" pitchFamily="18" charset="0"/>
                <a:ea typeface="Calibri" pitchFamily="34" charset="0"/>
                <a:cs typeface="Times New Roman" panose="02020603050405020304" pitchFamily="18" charset="0"/>
              </a:rPr>
              <a:t>Identify business questions, </a:t>
            </a:r>
            <a:r>
              <a:rPr lang="en-US" sz="2000" b="1" dirty="0">
                <a:latin typeface="Times New Roman" panose="02020603050405020304" pitchFamily="18" charset="0"/>
                <a:ea typeface="Calibri" pitchFamily="34" charset="0"/>
                <a:cs typeface="Times New Roman" panose="02020603050405020304" pitchFamily="18" charset="0"/>
              </a:rPr>
              <a:t>2) </a:t>
            </a:r>
            <a:r>
              <a:rPr lang="en-US" sz="2000" dirty="0">
                <a:latin typeface="Times New Roman" panose="02020603050405020304" pitchFamily="18" charset="0"/>
                <a:ea typeface="Calibri" pitchFamily="34" charset="0"/>
                <a:cs typeface="Times New Roman" panose="02020603050405020304" pitchFamily="18" charset="0"/>
              </a:rPr>
              <a:t>Collect and store data, </a:t>
            </a:r>
            <a:r>
              <a:rPr lang="en-US" sz="2000" b="1" dirty="0">
                <a:latin typeface="Times New Roman" panose="02020603050405020304" pitchFamily="18" charset="0"/>
                <a:ea typeface="Calibri" pitchFamily="34" charset="0"/>
                <a:cs typeface="Times New Roman" panose="02020603050405020304" pitchFamily="18" charset="0"/>
              </a:rPr>
              <a:t>3) </a:t>
            </a:r>
            <a:r>
              <a:rPr lang="en-US" sz="2000" dirty="0">
                <a:latin typeface="Times New Roman" panose="02020603050405020304" pitchFamily="18" charset="0"/>
                <a:ea typeface="Calibri" pitchFamily="34" charset="0"/>
                <a:cs typeface="Times New Roman" panose="02020603050405020304" pitchFamily="18" charset="0"/>
              </a:rPr>
              <a:t>Clean and prepare data, </a:t>
            </a:r>
            <a:r>
              <a:rPr lang="en-US" sz="2000" b="1" dirty="0">
                <a:latin typeface="Times New Roman" panose="02020603050405020304" pitchFamily="18" charset="0"/>
                <a:ea typeface="Calibri" pitchFamily="34" charset="0"/>
                <a:cs typeface="Times New Roman" panose="02020603050405020304" pitchFamily="18" charset="0"/>
              </a:rPr>
              <a:t>4) </a:t>
            </a:r>
            <a:r>
              <a:rPr lang="en-US" sz="2000" dirty="0">
                <a:latin typeface="Times New Roman" panose="02020603050405020304" pitchFamily="18" charset="0"/>
                <a:ea typeface="Calibri" pitchFamily="34" charset="0"/>
                <a:cs typeface="Times New Roman" panose="02020603050405020304" pitchFamily="18" charset="0"/>
              </a:rPr>
              <a:t>Analyze data, and</a:t>
            </a:r>
            <a:r>
              <a:rPr lang="en-US" sz="2000" b="1" dirty="0">
                <a:latin typeface="Times New Roman" panose="02020603050405020304" pitchFamily="18" charset="0"/>
                <a:ea typeface="Calibri" pitchFamily="34" charset="0"/>
                <a:cs typeface="Times New Roman" panose="02020603050405020304" pitchFamily="18" charset="0"/>
              </a:rPr>
              <a:t> 5) </a:t>
            </a:r>
            <a:r>
              <a:rPr lang="en-US" sz="2000" dirty="0">
                <a:latin typeface="Times New Roman" panose="02020603050405020304" pitchFamily="18" charset="0"/>
                <a:ea typeface="Calibri" pitchFamily="34" charset="0"/>
                <a:cs typeface="Times New Roman" panose="02020603050405020304" pitchFamily="18" charset="0"/>
              </a:rPr>
              <a:t>Visualize data.</a:t>
            </a:r>
          </a:p>
          <a:p>
            <a:pPr marL="228600" lvl="1" indent="-228600" algn="just">
              <a:lnSpc>
                <a:spcPct val="90000"/>
              </a:lnSpc>
              <a:spcBef>
                <a:spcPts val="1000"/>
              </a:spcBef>
              <a:buClr>
                <a:schemeClr val="dk1"/>
              </a:buClr>
              <a:buSzPct val="100000"/>
            </a:pPr>
            <a:endParaRPr lang="en-US" sz="2000" b="1" dirty="0">
              <a:latin typeface="Times New Roman" panose="02020603050405020304" pitchFamily="18" charset="0"/>
              <a:ea typeface="Calibri" pitchFamily="34" charset="0"/>
              <a:cs typeface="Times New Roman" panose="02020603050405020304" pitchFamily="18" charset="0"/>
            </a:endParaRPr>
          </a:p>
          <a:p>
            <a:pPr marL="228600" lvl="0" indent="-228600">
              <a:lnSpc>
                <a:spcPct val="90000"/>
              </a:lnSpc>
              <a:spcBef>
                <a:spcPts val="1000"/>
              </a:spcBef>
              <a:buClr>
                <a:schemeClr val="dk1"/>
              </a:buClr>
              <a:buSzPct val="100000"/>
            </a:pPr>
            <a:r>
              <a:rPr lang="en-IN" sz="2400" b="1" dirty="0">
                <a:solidFill>
                  <a:srgbClr val="FF0000"/>
                </a:solidFill>
                <a:latin typeface="Times New Roman" panose="02020603050405020304" pitchFamily="18" charset="0"/>
                <a:ea typeface="Calibri" pitchFamily="34" charset="0"/>
                <a:cs typeface="Times New Roman" panose="02020603050405020304" pitchFamily="18" charset="0"/>
              </a:rPr>
              <a:t>Objective of the Project:</a:t>
            </a:r>
          </a:p>
          <a:p>
            <a:pPr marL="342900" lvl="0" indent="-342900">
              <a:lnSpc>
                <a:spcPct val="90000"/>
              </a:lnSpc>
              <a:spcBef>
                <a:spcPts val="1000"/>
              </a:spcBef>
              <a:buClr>
                <a:schemeClr val="dk1"/>
              </a:buClr>
              <a:buSzPct val="100000"/>
              <a:buFont typeface="Arial" panose="020B0604020202020204" pitchFamily="34" charset="0"/>
              <a:buChar char="•"/>
            </a:pPr>
            <a:r>
              <a:rPr lang="en-IN" sz="2000" dirty="0">
                <a:latin typeface="Times New Roman" panose="02020603050405020304" pitchFamily="18" charset="0"/>
                <a:ea typeface="Calibri" pitchFamily="34" charset="0"/>
                <a:cs typeface="Times New Roman" panose="02020603050405020304" pitchFamily="18" charset="0"/>
              </a:rPr>
              <a:t>This project mainly comprises on the Rating Analysis of Top 500 Movies from IMDb Website. The ultimate aim is to identify the Top rated Movies suitable for all audience, based on the certification, </a:t>
            </a:r>
            <a:r>
              <a:rPr lang="en-IN" sz="2000" dirty="0" err="1">
                <a:latin typeface="Times New Roman" panose="02020603050405020304" pitchFamily="18" charset="0"/>
                <a:ea typeface="Calibri" pitchFamily="34" charset="0"/>
                <a:cs typeface="Times New Roman" panose="02020603050405020304" pitchFamily="18" charset="0"/>
              </a:rPr>
              <a:t>Metascore</a:t>
            </a:r>
            <a:r>
              <a:rPr lang="en-IN" sz="2000" dirty="0">
                <a:latin typeface="Times New Roman" panose="02020603050405020304" pitchFamily="18" charset="0"/>
                <a:ea typeface="Calibri" pitchFamily="34" charset="0"/>
                <a:cs typeface="Times New Roman" panose="02020603050405020304" pitchFamily="18" charset="0"/>
              </a:rPr>
              <a:t> Ratings, Number of votes posted by users of IMDb.</a:t>
            </a:r>
          </a:p>
          <a:p>
            <a:pPr lvl="0">
              <a:lnSpc>
                <a:spcPct val="90000"/>
              </a:lnSpc>
              <a:spcBef>
                <a:spcPts val="1000"/>
              </a:spcBef>
              <a:buClr>
                <a:schemeClr val="dk1"/>
              </a:buClr>
              <a:buSzPct val="100000"/>
            </a:pPr>
            <a:endParaRPr lang="en-IN" sz="2000" b="1" dirty="0">
              <a:latin typeface="Times New Roman" panose="02020603050405020304" pitchFamily="18" charset="0"/>
              <a:ea typeface="Calibri" pitchFamily="34" charset="0"/>
              <a:cs typeface="Times New Roman" panose="02020603050405020304" pitchFamily="18" charset="0"/>
            </a:endParaRPr>
          </a:p>
          <a:p>
            <a:pPr lvl="0">
              <a:lnSpc>
                <a:spcPct val="90000"/>
              </a:lnSpc>
              <a:spcBef>
                <a:spcPts val="1000"/>
              </a:spcBef>
              <a:buClr>
                <a:schemeClr val="dk1"/>
              </a:buClr>
              <a:buSzPct val="100000"/>
            </a:pPr>
            <a:r>
              <a:rPr lang="en-IN" sz="2400" b="1" dirty="0">
                <a:solidFill>
                  <a:srgbClr val="FF0000"/>
                </a:solidFill>
                <a:latin typeface="Times New Roman" panose="02020603050405020304" pitchFamily="18" charset="0"/>
                <a:ea typeface="Calibri" pitchFamily="34" charset="0"/>
                <a:cs typeface="Times New Roman" panose="02020603050405020304" pitchFamily="18" charset="0"/>
              </a:rPr>
              <a:t>Libraries Used:</a:t>
            </a:r>
          </a:p>
          <a:p>
            <a:pPr marL="342900" lvl="0" indent="-342900">
              <a:lnSpc>
                <a:spcPct val="90000"/>
              </a:lnSpc>
              <a:spcBef>
                <a:spcPts val="1000"/>
              </a:spcBef>
              <a:buClr>
                <a:schemeClr val="dk1"/>
              </a:buClr>
              <a:buSzPct val="100000"/>
              <a:buFont typeface="Arial" panose="020B0604020202020204" pitchFamily="34" charset="0"/>
              <a:buChar char="•"/>
            </a:pPr>
            <a:r>
              <a:rPr lang="en-IN" sz="2000" dirty="0" err="1">
                <a:latin typeface="Times New Roman" panose="02020603050405020304" pitchFamily="18" charset="0"/>
                <a:ea typeface="Calibri" pitchFamily="34" charset="0"/>
                <a:cs typeface="Times New Roman" panose="02020603050405020304" pitchFamily="18" charset="0"/>
              </a:rPr>
              <a:t>Numpy</a:t>
            </a:r>
            <a:r>
              <a:rPr lang="en-IN" sz="2000" dirty="0">
                <a:latin typeface="Times New Roman" panose="02020603050405020304" pitchFamily="18" charset="0"/>
                <a:ea typeface="Calibri" pitchFamily="34" charset="0"/>
                <a:cs typeface="Times New Roman" panose="02020603050405020304" pitchFamily="18" charset="0"/>
              </a:rPr>
              <a:t>, Pandas, Matplotlib, Seaborn, Requests, </a:t>
            </a:r>
            <a:r>
              <a:rPr lang="en-IN" sz="2000" dirty="0" err="1">
                <a:latin typeface="Times New Roman" panose="02020603050405020304" pitchFamily="18" charset="0"/>
                <a:ea typeface="Calibri" pitchFamily="34" charset="0"/>
                <a:cs typeface="Times New Roman" panose="02020603050405020304" pitchFamily="18" charset="0"/>
              </a:rPr>
              <a:t>BeautifulSoup</a:t>
            </a:r>
            <a:r>
              <a:rPr lang="en-IN" sz="2000" dirty="0">
                <a:latin typeface="Times New Roman" panose="02020603050405020304" pitchFamily="18" charset="0"/>
                <a:ea typeface="Calibri" pitchFamily="34" charset="0"/>
                <a:cs typeface="Times New Roman" panose="02020603050405020304"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body" idx="1"/>
          </p:nvPr>
        </p:nvSpPr>
        <p:spPr>
          <a:xfrm>
            <a:off x="839416" y="332656"/>
            <a:ext cx="11017224" cy="5832648"/>
          </a:xfrm>
        </p:spPr>
        <p:txBody>
          <a:bodyPr>
            <a:normAutofit/>
          </a:bodyPr>
          <a:lstStyle/>
          <a:p>
            <a:pPr marL="0" lvl="0" indent="0">
              <a:buSzPct val="100000"/>
              <a:buNone/>
            </a:pPr>
            <a:r>
              <a:rPr lang="en-GB" sz="24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 SCRAPING </a:t>
            </a:r>
            <a:r>
              <a:rPr lang="en-GB" sz="2400" b="1" dirty="0">
                <a:solidFill>
                  <a:srgbClr val="FF0000"/>
                </a:solidFill>
                <a:latin typeface="Times New Roman" panose="02020603050405020304" pitchFamily="18" charset="0"/>
                <a:cs typeface="Times New Roman" panose="02020603050405020304" pitchFamily="18" charset="0"/>
              </a:rPr>
              <a:t>– INTERFACE HTML.</a:t>
            </a:r>
          </a:p>
          <a:p>
            <a:pPr marL="228600" lvl="0" indent="-228600">
              <a:buSzPct val="100000"/>
            </a:pPr>
            <a:r>
              <a:rPr lang="en-US" sz="2000" dirty="0">
                <a:solidFill>
                  <a:schemeClr val="tx1"/>
                </a:solidFill>
                <a:latin typeface="Times New Roman" panose="02020603050405020304" pitchFamily="18" charset="0"/>
                <a:cs typeface="Times New Roman" panose="02020603050405020304" pitchFamily="18" charset="0"/>
              </a:rPr>
              <a:t>Web scraping is a term used to describe the use of a program or algorithm to extract and process large amounts of data from the web. </a:t>
            </a:r>
            <a:r>
              <a:rPr lang="en-GB"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URL</a:t>
            </a:r>
            <a:r>
              <a:rPr lang="en-GB"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hlinkClick r:id="rId2"/>
              </a:rPr>
              <a:t>https://www.imdb.com/list/ls050782187/</a:t>
            </a:r>
            <a:endParaRPr lang="en-GB" sz="2000" dirty="0">
              <a:latin typeface="Times New Roman" panose="02020603050405020304" pitchFamily="18" charset="0"/>
              <a:cs typeface="Times New Roman" panose="02020603050405020304" pitchFamily="18" charset="0"/>
            </a:endParaRPr>
          </a:p>
          <a:p>
            <a:pPr marL="228600" lvl="0" indent="-228600">
              <a:buSzPct val="100000"/>
            </a:pPr>
            <a:endParaRPr lang="en-GB" sz="2000" dirty="0">
              <a:solidFill>
                <a:srgbClr val="FF0000"/>
              </a:solidFill>
            </a:endParaRPr>
          </a:p>
          <a:p>
            <a:pPr marL="228600" lvl="0" indent="-228600">
              <a:buSzPct val="100000"/>
            </a:pPr>
            <a:endParaRPr lang="en-GB" sz="2000" b="1" u="sng" dirty="0">
              <a:solidFill>
                <a:srgbClr val="FF0000"/>
              </a:solidFill>
              <a:effectLst>
                <a:outerShdw blurRad="38100" dist="38100" dir="2700000" algn="tl">
                  <a:srgbClr val="000000">
                    <a:alpha val="43137"/>
                  </a:srgbClr>
                </a:outerShdw>
              </a:effectLst>
            </a:endParaRPr>
          </a:p>
          <a:p>
            <a:pPr marL="228600" lvl="0" indent="-228600">
              <a:buSzPct val="100000"/>
            </a:pPr>
            <a:endParaRPr lang="en-GB" sz="2000" b="1" u="sng" dirty="0">
              <a:solidFill>
                <a:srgbClr val="FF0000"/>
              </a:solidFill>
              <a:effectLst>
                <a:outerShdw blurRad="38100" dist="38100" dir="2700000" algn="tl">
                  <a:srgbClr val="000000">
                    <a:alpha val="43137"/>
                  </a:srgbClr>
                </a:outerShdw>
              </a:effectLst>
            </a:endParaRPr>
          </a:p>
          <a:p>
            <a:pPr marL="228600" lvl="0" indent="-228600">
              <a:buSzPct val="100000"/>
            </a:pPr>
            <a:endParaRPr lang="en-GB" sz="2000" b="1" u="sng" dirty="0">
              <a:solidFill>
                <a:srgbClr val="FF0000"/>
              </a:solidFill>
              <a:effectLst>
                <a:outerShdw blurRad="38100" dist="38100" dir="2700000" algn="tl">
                  <a:srgbClr val="000000">
                    <a:alpha val="43137"/>
                  </a:srgbClr>
                </a:outerShdw>
              </a:effectLst>
            </a:endParaRPr>
          </a:p>
          <a:p>
            <a:pPr marL="228600" lvl="0" indent="-228600">
              <a:buSzPct val="100000"/>
            </a:pPr>
            <a:endParaRPr lang="en-GB" sz="2000" b="1" u="sng" dirty="0">
              <a:solidFill>
                <a:srgbClr val="FF0000"/>
              </a:solidFill>
              <a:effectLst>
                <a:outerShdw blurRad="38100" dist="38100" dir="2700000" algn="tl">
                  <a:srgbClr val="000000">
                    <a:alpha val="43137"/>
                  </a:srgbClr>
                </a:outerShdw>
              </a:effectLst>
            </a:endParaRPr>
          </a:p>
          <a:p>
            <a:pPr marL="228600" lvl="0" indent="-228600">
              <a:buSzPct val="100000"/>
            </a:pPr>
            <a:endParaRPr lang="en-GB" sz="2000" b="1" u="sng" dirty="0">
              <a:solidFill>
                <a:srgbClr val="FF0000"/>
              </a:solidFill>
              <a:effectLst>
                <a:outerShdw blurRad="38100" dist="38100" dir="2700000" algn="tl">
                  <a:srgbClr val="000000">
                    <a:alpha val="43137"/>
                  </a:srgbClr>
                </a:outerShdw>
              </a:effectLst>
            </a:endParaRPr>
          </a:p>
          <a:p>
            <a:pPr marL="228600" lvl="0" indent="-228600">
              <a:buSzPct val="100000"/>
            </a:pPr>
            <a:endParaRPr lang="en-GB" sz="2000" b="1" u="sng" dirty="0">
              <a:solidFill>
                <a:srgbClr val="FF0000"/>
              </a:solidFill>
              <a:effectLst>
                <a:outerShdw blurRad="38100" dist="38100" dir="2700000" algn="tl">
                  <a:srgbClr val="000000">
                    <a:alpha val="43137"/>
                  </a:srgbClr>
                </a:outerShdw>
              </a:effectLst>
            </a:endParaRPr>
          </a:p>
          <a:p>
            <a:pPr marL="228600" lvl="0" indent="-228600">
              <a:buSzPct val="100000"/>
            </a:pPr>
            <a:endParaRPr lang="en-GB" sz="2000" b="1" u="sng" dirty="0">
              <a:solidFill>
                <a:srgbClr val="FF0000"/>
              </a:solidFill>
              <a:effectLst>
                <a:outerShdw blurRad="38100" dist="38100" dir="2700000" algn="tl">
                  <a:srgbClr val="000000">
                    <a:alpha val="43137"/>
                  </a:srgbClr>
                </a:outerShdw>
              </a:effectLst>
            </a:endParaRPr>
          </a:p>
          <a:p>
            <a:pPr marL="228600" lvl="0" indent="-228600">
              <a:buSzPct val="100000"/>
            </a:pPr>
            <a:endParaRPr lang="en-GB" sz="2000" b="1" u="sng" dirty="0">
              <a:solidFill>
                <a:srgbClr val="FF0000"/>
              </a:solidFill>
              <a:effectLst>
                <a:outerShdw blurRad="38100" dist="38100" dir="2700000" algn="tl">
                  <a:srgbClr val="000000">
                    <a:alpha val="43137"/>
                  </a:srgbClr>
                </a:outerShdw>
              </a:effectLst>
            </a:endParaRPr>
          </a:p>
          <a:p>
            <a:pPr marL="228600" lvl="0" indent="-228600">
              <a:buSzPct val="100000"/>
            </a:pPr>
            <a:endParaRPr lang="en-GB" sz="2000" b="1" u="sng" dirty="0">
              <a:solidFill>
                <a:srgbClr val="FF0000"/>
              </a:solidFill>
              <a:effectLst>
                <a:outerShdw blurRad="38100" dist="38100" dir="2700000" algn="tl">
                  <a:srgbClr val="000000">
                    <a:alpha val="43137"/>
                  </a:srgbClr>
                </a:outerShdw>
              </a:effectLst>
            </a:endParaRPr>
          </a:p>
          <a:p>
            <a:pPr marL="228600" lvl="0" indent="-228600">
              <a:buSzPct val="100000"/>
            </a:pPr>
            <a:endParaRPr lang="en-GB" sz="2000" b="1" u="sng" dirty="0">
              <a:solidFill>
                <a:srgbClr val="FF0000"/>
              </a:solidFill>
              <a:effectLst>
                <a:outerShdw blurRad="38100" dist="38100" dir="2700000" algn="tl">
                  <a:srgbClr val="000000">
                    <a:alpha val="43137"/>
                  </a:srgbClr>
                </a:outerShdw>
              </a:effectLst>
            </a:endParaRPr>
          </a:p>
          <a:p>
            <a:pPr marL="0" lvl="0" indent="0">
              <a:buSzPct val="100000"/>
              <a:buNone/>
            </a:pPr>
            <a:endParaRPr lang="en-GB" sz="2000" u="sng" dirty="0">
              <a:effectLst>
                <a:outerShdw blurRad="38100" dist="38100" dir="2700000" algn="tl">
                  <a:srgbClr val="000000">
                    <a:alpha val="43137"/>
                  </a:srgbClr>
                </a:outerShdw>
              </a:effectLst>
            </a:endParaRPr>
          </a:p>
          <a:p>
            <a:pPr marL="228600" lvl="0" indent="-228600">
              <a:buSzPct val="100000"/>
            </a:pPr>
            <a:endParaRPr lang="en-GB" sz="2000" dirty="0"/>
          </a:p>
        </p:txBody>
      </p:sp>
      <p:pic>
        <p:nvPicPr>
          <p:cNvPr id="3" name="Picture 2">
            <a:extLst>
              <a:ext uri="{FF2B5EF4-FFF2-40B4-BE49-F238E27FC236}">
                <a16:creationId xmlns:a16="http://schemas.microsoft.com/office/drawing/2014/main" id="{C7D6CF63-4012-225E-0256-7652E8E8701F}"/>
              </a:ext>
            </a:extLst>
          </p:cNvPr>
          <p:cNvPicPr>
            <a:picLocks noChangeAspect="1"/>
          </p:cNvPicPr>
          <p:nvPr/>
        </p:nvPicPr>
        <p:blipFill>
          <a:blip r:embed="rId3"/>
          <a:stretch>
            <a:fillRect/>
          </a:stretch>
        </p:blipFill>
        <p:spPr>
          <a:xfrm>
            <a:off x="839416" y="1556792"/>
            <a:ext cx="8640960" cy="4824536"/>
          </a:xfrm>
          <a:prstGeom prst="rect">
            <a:avLst/>
          </a:prstGeom>
        </p:spPr>
      </p:pic>
      <p:sp>
        <p:nvSpPr>
          <p:cNvPr id="5" name="Rectangle 4">
            <a:extLst>
              <a:ext uri="{FF2B5EF4-FFF2-40B4-BE49-F238E27FC236}">
                <a16:creationId xmlns:a16="http://schemas.microsoft.com/office/drawing/2014/main" id="{7BBE9757-EE08-6D64-BBDD-138948883214}"/>
              </a:ext>
            </a:extLst>
          </p:cNvPr>
          <p:cNvSpPr/>
          <p:nvPr/>
        </p:nvSpPr>
        <p:spPr>
          <a:xfrm>
            <a:off x="9480376" y="1700808"/>
            <a:ext cx="2226296" cy="41044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a:pPr>
            <a:r>
              <a:rPr lang="en-US" sz="2000" dirty="0">
                <a:solidFill>
                  <a:schemeClr val="tx1"/>
                </a:solidFill>
                <a:latin typeface="Times New Roman" panose="02020603050405020304" pitchFamily="18" charset="0"/>
                <a:cs typeface="Times New Roman" panose="02020603050405020304" pitchFamily="18" charset="0"/>
              </a:rPr>
              <a:t>Find the URL from Browser.</a:t>
            </a:r>
          </a:p>
          <a:p>
            <a:pPr marL="342900" indent="-342900">
              <a:buAutoNum type="arabicPeriod"/>
            </a:pPr>
            <a:r>
              <a:rPr lang="en-US" sz="2000" dirty="0">
                <a:solidFill>
                  <a:schemeClr val="tx1"/>
                </a:solidFill>
                <a:latin typeface="Times New Roman" panose="02020603050405020304" pitchFamily="18" charset="0"/>
                <a:cs typeface="Times New Roman" panose="02020603050405020304" pitchFamily="18" charset="0"/>
              </a:rPr>
              <a:t>Write the snippet to extract the data.</a:t>
            </a:r>
          </a:p>
          <a:p>
            <a:pPr marL="342900" indent="-342900">
              <a:buAutoNum type="arabicPeriod"/>
            </a:pPr>
            <a:r>
              <a:rPr lang="en-US" sz="2000" dirty="0">
                <a:solidFill>
                  <a:schemeClr val="tx1"/>
                </a:solidFill>
                <a:latin typeface="Times New Roman" panose="02020603050405020304" pitchFamily="18" charset="0"/>
                <a:cs typeface="Times New Roman" panose="02020603050405020304" pitchFamily="18" charset="0"/>
              </a:rPr>
              <a:t>Store and convert it into a Data frame.</a:t>
            </a:r>
          </a:p>
          <a:p>
            <a:pPr marL="342900" indent="-342900">
              <a:buAutoNum type="arabicPeriod"/>
            </a:pPr>
            <a:r>
              <a:rPr lang="en-US" sz="2000" dirty="0">
                <a:solidFill>
                  <a:schemeClr val="tx1"/>
                </a:solidFill>
                <a:latin typeface="Times New Roman" panose="02020603050405020304" pitchFamily="18" charset="0"/>
                <a:cs typeface="Times New Roman" panose="02020603050405020304" pitchFamily="18" charset="0"/>
              </a:rPr>
              <a:t>Later this can be saved as a csv file</a:t>
            </a:r>
            <a:r>
              <a:rPr lang="en-US" sz="1800" b="1" dirty="0">
                <a:solidFill>
                  <a:schemeClr val="tx1"/>
                </a:solidFill>
              </a:rPr>
              <a:t>.</a:t>
            </a:r>
            <a:endParaRPr lang="en-US"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593" y="980728"/>
            <a:ext cx="10963024" cy="5760640"/>
          </a:xfrm>
        </p:spPr>
        <p:txBody>
          <a:bodyPr>
            <a:normAutofit/>
          </a:bodyPr>
          <a:lstStyle/>
          <a:p>
            <a:pPr fontAlgn="base"/>
            <a:endParaRPr lang="en-GB" sz="2000" dirty="0"/>
          </a:p>
          <a:p>
            <a:pPr fontAlgn="base"/>
            <a:endParaRPr lang="en-GB" sz="2000" dirty="0"/>
          </a:p>
          <a:p>
            <a:pPr fontAlgn="base"/>
            <a:endParaRPr lang="en-GB" sz="2000" dirty="0"/>
          </a:p>
          <a:p>
            <a:pPr fontAlgn="base"/>
            <a:endParaRPr lang="en-GB" sz="2000" dirty="0"/>
          </a:p>
          <a:p>
            <a:pPr fontAlgn="base"/>
            <a:endParaRPr lang="en-GB" sz="2000" dirty="0"/>
          </a:p>
          <a:p>
            <a:pPr fontAlgn="base"/>
            <a:endParaRPr lang="en-GB" sz="2000" dirty="0"/>
          </a:p>
          <a:p>
            <a:pPr fontAlgn="base"/>
            <a:endParaRPr lang="en-GB" sz="2000" dirty="0"/>
          </a:p>
          <a:p>
            <a:pPr fontAlgn="base"/>
            <a:endParaRPr lang="en-GB" sz="2000" dirty="0"/>
          </a:p>
          <a:p>
            <a:pPr fontAlgn="base"/>
            <a:endParaRPr lang="en-GB" sz="2000" dirty="0"/>
          </a:p>
          <a:p>
            <a:pPr fontAlgn="base"/>
            <a:endParaRPr lang="en-GB" sz="2000" dirty="0"/>
          </a:p>
          <a:p>
            <a:pPr fontAlgn="base"/>
            <a:endParaRPr lang="en-GB" sz="2000" dirty="0"/>
          </a:p>
          <a:p>
            <a:pPr marL="114300" indent="0" fontAlgn="base">
              <a:buNone/>
            </a:pPr>
            <a:r>
              <a:rPr lang="en-GB" sz="2000" dirty="0">
                <a:latin typeface="Times New Roman" panose="02020603050405020304" pitchFamily="18" charset="0"/>
                <a:cs typeface="Times New Roman" panose="02020603050405020304" pitchFamily="18" charset="0"/>
              </a:rPr>
              <a:t>This Data Frame is saved as csv file which may contain  lots of impurities, </a:t>
            </a:r>
            <a:r>
              <a:rPr lang="en-GB" sz="2000" dirty="0" err="1">
                <a:latin typeface="Times New Roman" panose="02020603050405020304" pitchFamily="18" charset="0"/>
                <a:cs typeface="Times New Roman" panose="02020603050405020304" pitchFamily="18" charset="0"/>
              </a:rPr>
              <a:t>NaN</a:t>
            </a:r>
            <a:r>
              <a:rPr lang="en-GB" sz="2000" dirty="0">
                <a:latin typeface="Times New Roman" panose="02020603050405020304" pitchFamily="18" charset="0"/>
                <a:cs typeface="Times New Roman" panose="02020603050405020304" pitchFamily="18" charset="0"/>
              </a:rPr>
              <a:t> values and irregular </a:t>
            </a:r>
          </a:p>
          <a:p>
            <a:pPr marL="114300" indent="0" fontAlgn="base">
              <a:buNone/>
            </a:pPr>
            <a:r>
              <a:rPr lang="en-GB" sz="2000" dirty="0">
                <a:latin typeface="Times New Roman" panose="02020603050405020304" pitchFamily="18" charset="0"/>
                <a:cs typeface="Times New Roman" panose="02020603050405020304" pitchFamily="18" charset="0"/>
              </a:rPr>
              <a:t>Data types. So, it needs to be cleaned.</a:t>
            </a:r>
          </a:p>
          <a:p>
            <a:pPr fontAlgn="base"/>
            <a:endParaRPr lang="en-GB" sz="2000" dirty="0"/>
          </a:p>
        </p:txBody>
      </p:sp>
      <p:pic>
        <p:nvPicPr>
          <p:cNvPr id="7" name="Picture 6">
            <a:extLst>
              <a:ext uri="{FF2B5EF4-FFF2-40B4-BE49-F238E27FC236}">
                <a16:creationId xmlns:a16="http://schemas.microsoft.com/office/drawing/2014/main" id="{C7F4BF09-1445-DEE4-20D6-34CACEBB911A}"/>
              </a:ext>
            </a:extLst>
          </p:cNvPr>
          <p:cNvPicPr>
            <a:picLocks noChangeAspect="1"/>
          </p:cNvPicPr>
          <p:nvPr/>
        </p:nvPicPr>
        <p:blipFill>
          <a:blip r:embed="rId2"/>
          <a:stretch>
            <a:fillRect/>
          </a:stretch>
        </p:blipFill>
        <p:spPr>
          <a:xfrm>
            <a:off x="677593" y="980728"/>
            <a:ext cx="10963024" cy="4608512"/>
          </a:xfrm>
          <a:prstGeom prst="rect">
            <a:avLst/>
          </a:prstGeom>
        </p:spPr>
      </p:pic>
      <p:sp>
        <p:nvSpPr>
          <p:cNvPr id="9" name="Title 8">
            <a:extLst>
              <a:ext uri="{FF2B5EF4-FFF2-40B4-BE49-F238E27FC236}">
                <a16:creationId xmlns:a16="http://schemas.microsoft.com/office/drawing/2014/main" id="{B3AF4D89-F969-62BC-69B1-0E8D74ABE59D}"/>
              </a:ext>
            </a:extLst>
          </p:cNvPr>
          <p:cNvSpPr>
            <a:spLocks noGrp="1"/>
          </p:cNvSpPr>
          <p:nvPr>
            <p:ph type="title"/>
          </p:nvPr>
        </p:nvSpPr>
        <p:spPr>
          <a:xfrm>
            <a:off x="838200" y="365125"/>
            <a:ext cx="10515600" cy="615603"/>
          </a:xfrm>
        </p:spPr>
        <p:txBody>
          <a:bodyPr>
            <a:norm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COLLECTION OF DATA</a:t>
            </a:r>
            <a:r>
              <a:rPr lang="en-US" sz="3200" b="1" dirty="0">
                <a:solidFill>
                  <a:srgbClr val="FF0000"/>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67408" y="548680"/>
            <a:ext cx="10515600" cy="6120680"/>
          </a:xfrm>
        </p:spPr>
        <p:txBody>
          <a:bodyPr>
            <a:normAutofit/>
          </a:bodyPr>
          <a:lstStyle/>
          <a:p>
            <a:pPr marL="114300" indent="0" algn="ctr">
              <a:buNone/>
            </a:pPr>
            <a:r>
              <a:rPr lang="en-IN" sz="4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CLEANING.</a:t>
            </a:r>
          </a:p>
        </p:txBody>
      </p:sp>
      <p:sp>
        <p:nvSpPr>
          <p:cNvPr id="4" name="TextBox 3">
            <a:extLst>
              <a:ext uri="{FF2B5EF4-FFF2-40B4-BE49-F238E27FC236}">
                <a16:creationId xmlns:a16="http://schemas.microsoft.com/office/drawing/2014/main" id="{2CD49E11-0BA8-4588-6761-2B4578A643AA}"/>
              </a:ext>
            </a:extLst>
          </p:cNvPr>
          <p:cNvSpPr txBox="1"/>
          <p:nvPr/>
        </p:nvSpPr>
        <p:spPr>
          <a:xfrm>
            <a:off x="747286" y="1772816"/>
            <a:ext cx="10877080" cy="44627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As a part of Data Cleaning, We followed these steps</a:t>
            </a:r>
          </a:p>
          <a:p>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Assigning the </a:t>
            </a:r>
            <a:r>
              <a:rPr lang="en-US" sz="2400" b="1" dirty="0">
                <a:latin typeface="Times New Roman" panose="02020603050405020304" pitchFamily="18" charset="0"/>
                <a:cs typeface="Times New Roman" panose="02020603050405020304" pitchFamily="18" charset="0"/>
              </a:rPr>
              <a:t>valid Data types</a:t>
            </a:r>
            <a:r>
              <a:rPr lang="en-US" sz="2400" dirty="0">
                <a:latin typeface="Times New Roman" panose="02020603050405020304" pitchFamily="18" charset="0"/>
                <a:cs typeface="Times New Roman" panose="02020603050405020304" pitchFamily="18" charset="0"/>
              </a:rPr>
              <a:t>. (Year, Duration, Voting, </a:t>
            </a:r>
            <a:r>
              <a:rPr lang="en-US" sz="2400" dirty="0" err="1">
                <a:latin typeface="Times New Roman" panose="02020603050405020304" pitchFamily="18" charset="0"/>
                <a:cs typeface="Times New Roman" panose="02020603050405020304" pitchFamily="18" charset="0"/>
              </a:rPr>
              <a:t>Metascore</a:t>
            </a:r>
            <a:r>
              <a:rPr lang="en-US" sz="2400" dirty="0">
                <a:latin typeface="Times New Roman" panose="02020603050405020304" pitchFamily="18" charset="0"/>
                <a:cs typeface="Times New Roman" panose="02020603050405020304" pitchFamily="18" charset="0"/>
              </a:rPr>
              <a:t> Ratings)</a:t>
            </a: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Removing the bad values from rows. (Movie Title, IMDb Rating)</a:t>
            </a: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Filling The nan, Values. (</a:t>
            </a:r>
            <a:r>
              <a:rPr lang="en-US" sz="2400" dirty="0" err="1">
                <a:latin typeface="Times New Roman" panose="02020603050405020304" pitchFamily="18" charset="0"/>
                <a:cs typeface="Times New Roman" panose="02020603050405020304" pitchFamily="18" charset="0"/>
              </a:rPr>
              <a:t>Metascore</a:t>
            </a:r>
            <a:r>
              <a:rPr lang="en-US" sz="2400" dirty="0">
                <a:latin typeface="Times New Roman" panose="02020603050405020304" pitchFamily="18" charset="0"/>
                <a:cs typeface="Times New Roman" panose="02020603050405020304" pitchFamily="18" charset="0"/>
              </a:rPr>
              <a:t> Rating, Duration, Certification)</a:t>
            </a: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Checking For </a:t>
            </a:r>
            <a:r>
              <a:rPr lang="en-US" sz="2400" b="1" dirty="0">
                <a:latin typeface="Times New Roman" panose="02020603050405020304" pitchFamily="18" charset="0"/>
                <a:cs typeface="Times New Roman" panose="02020603050405020304" pitchFamily="18" charset="0"/>
              </a:rPr>
              <a:t>Duplicates</a:t>
            </a:r>
            <a:r>
              <a:rPr lang="en-US" sz="2400" dirty="0">
                <a:latin typeface="Times New Roman" panose="02020603050405020304" pitchFamily="18" charset="0"/>
                <a:cs typeface="Times New Roman" panose="02020603050405020304" pitchFamily="18" charset="0"/>
              </a:rPr>
              <a:t>. (No duplicates)</a:t>
            </a: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Saving it for further analysis.</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6F905A-3D82-9C25-102F-6CFBE44B0B12}"/>
              </a:ext>
            </a:extLst>
          </p:cNvPr>
          <p:cNvSpPr>
            <a:spLocks noGrp="1"/>
          </p:cNvSpPr>
          <p:nvPr>
            <p:ph type="body" idx="1"/>
          </p:nvPr>
        </p:nvSpPr>
        <p:spPr>
          <a:xfrm>
            <a:off x="479376" y="332656"/>
            <a:ext cx="11449272" cy="6120680"/>
          </a:xfrm>
        </p:spPr>
        <p:txBody>
          <a:bodyPr>
            <a:normAutofit/>
          </a:bodyPr>
          <a:lstStyle/>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Searching for missing and nan values, duplicate values and cleaning them. Removing bad from Data.</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Final Data Structure is with 500 rows and 8 columns. </a:t>
            </a:r>
          </a:p>
        </p:txBody>
      </p:sp>
      <p:pic>
        <p:nvPicPr>
          <p:cNvPr id="5" name="Picture 4">
            <a:extLst>
              <a:ext uri="{FF2B5EF4-FFF2-40B4-BE49-F238E27FC236}">
                <a16:creationId xmlns:a16="http://schemas.microsoft.com/office/drawing/2014/main" id="{18F7B3C6-C0DB-8840-F736-65712C7F175D}"/>
              </a:ext>
            </a:extLst>
          </p:cNvPr>
          <p:cNvPicPr>
            <a:picLocks noChangeAspect="1"/>
          </p:cNvPicPr>
          <p:nvPr/>
        </p:nvPicPr>
        <p:blipFill>
          <a:blip r:embed="rId2"/>
          <a:stretch>
            <a:fillRect/>
          </a:stretch>
        </p:blipFill>
        <p:spPr>
          <a:xfrm>
            <a:off x="263352" y="1268760"/>
            <a:ext cx="11793596" cy="4968552"/>
          </a:xfrm>
          <a:prstGeom prst="rect">
            <a:avLst/>
          </a:prstGeom>
        </p:spPr>
      </p:pic>
    </p:spTree>
    <p:extLst>
      <p:ext uri="{BB962C8B-B14F-4D97-AF65-F5344CB8AC3E}">
        <p14:creationId xmlns:p14="http://schemas.microsoft.com/office/powerpoint/2010/main" val="3753793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B5A17A-387A-EF9B-15BD-D42CF0468DDD}"/>
              </a:ext>
            </a:extLst>
          </p:cNvPr>
          <p:cNvSpPr>
            <a:spLocks noGrp="1"/>
          </p:cNvSpPr>
          <p:nvPr>
            <p:ph type="body" idx="1"/>
          </p:nvPr>
        </p:nvSpPr>
        <p:spPr>
          <a:xfrm>
            <a:off x="479375" y="116632"/>
            <a:ext cx="11457227" cy="6060331"/>
          </a:xfrm>
        </p:spPr>
        <p:txBody>
          <a:bodyPr>
            <a:normAutofit/>
          </a:bodyPr>
          <a:lstStyle/>
          <a:p>
            <a:pPr marL="114300" indent="0" algn="ctr">
              <a:buNone/>
            </a:pPr>
            <a:r>
              <a:rPr lang="en-US" sz="40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TOP- RATED MOVIES OF IMDB </a:t>
            </a:r>
          </a:p>
        </p:txBody>
      </p:sp>
      <p:pic>
        <p:nvPicPr>
          <p:cNvPr id="5" name="Picture 4">
            <a:extLst>
              <a:ext uri="{FF2B5EF4-FFF2-40B4-BE49-F238E27FC236}">
                <a16:creationId xmlns:a16="http://schemas.microsoft.com/office/drawing/2014/main" id="{B6C6B6E5-32A0-AECD-04D5-E20C9EBE008D}"/>
              </a:ext>
            </a:extLst>
          </p:cNvPr>
          <p:cNvPicPr>
            <a:picLocks noChangeAspect="1"/>
          </p:cNvPicPr>
          <p:nvPr/>
        </p:nvPicPr>
        <p:blipFill>
          <a:blip r:embed="rId2"/>
          <a:stretch>
            <a:fillRect/>
          </a:stretch>
        </p:blipFill>
        <p:spPr>
          <a:xfrm>
            <a:off x="2279576" y="908720"/>
            <a:ext cx="9657027" cy="5400600"/>
          </a:xfrm>
          <a:prstGeom prst="rect">
            <a:avLst/>
          </a:prstGeom>
        </p:spPr>
      </p:pic>
      <p:sp>
        <p:nvSpPr>
          <p:cNvPr id="6" name="Rectangle 5">
            <a:extLst>
              <a:ext uri="{FF2B5EF4-FFF2-40B4-BE49-F238E27FC236}">
                <a16:creationId xmlns:a16="http://schemas.microsoft.com/office/drawing/2014/main" id="{9CC1A701-6C1E-CD8A-4A71-0F68AF52D018}"/>
              </a:ext>
            </a:extLst>
          </p:cNvPr>
          <p:cNvSpPr/>
          <p:nvPr/>
        </p:nvSpPr>
        <p:spPr>
          <a:xfrm>
            <a:off x="281660" y="1052736"/>
            <a:ext cx="1997916" cy="53285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top-rated movie in the dataset holds an impressive </a:t>
            </a:r>
            <a:r>
              <a:rPr lang="en-US" sz="1800" b="1" dirty="0">
                <a:latin typeface="Times New Roman" panose="02020603050405020304" pitchFamily="18" charset="0"/>
                <a:cs typeface="Times New Roman" panose="02020603050405020304" pitchFamily="18" charset="0"/>
              </a:rPr>
              <a:t>IMDb rating of 9.3</a:t>
            </a:r>
            <a:r>
              <a:rPr lang="en-US" sz="1800" dirty="0">
                <a:latin typeface="Times New Roman" panose="02020603050405020304" pitchFamily="18" charset="0"/>
                <a:cs typeface="Times New Roman" panose="02020603050405020304" pitchFamily="18" charset="0"/>
              </a:rPr>
              <a:t>, reflecting its exceptional audience reception.</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difference between the top-rated and the lowest-rated movie is just </a:t>
            </a:r>
            <a:r>
              <a:rPr lang="en-US" sz="1800" b="1" dirty="0">
                <a:latin typeface="Times New Roman" panose="02020603050405020304" pitchFamily="18" charset="0"/>
                <a:cs typeface="Times New Roman" panose="02020603050405020304" pitchFamily="18" charset="0"/>
              </a:rPr>
              <a:t>0.3 points</a:t>
            </a:r>
            <a:r>
              <a:rPr lang="en-US" sz="1800" b="1" dirty="0"/>
              <a:t>.</a:t>
            </a:r>
            <a:endParaRPr lang="en-US" sz="1800" dirty="0"/>
          </a:p>
        </p:txBody>
      </p:sp>
    </p:spTree>
    <p:extLst>
      <p:ext uri="{BB962C8B-B14F-4D97-AF65-F5344CB8AC3E}">
        <p14:creationId xmlns:p14="http://schemas.microsoft.com/office/powerpoint/2010/main" val="334776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4BBA54-CC9C-1D08-3954-509971F3BD44}"/>
              </a:ext>
            </a:extLst>
          </p:cNvPr>
          <p:cNvSpPr>
            <a:spLocks noGrp="1"/>
          </p:cNvSpPr>
          <p:nvPr>
            <p:ph type="body" idx="1"/>
          </p:nvPr>
        </p:nvSpPr>
        <p:spPr>
          <a:xfrm>
            <a:off x="838200" y="116632"/>
            <a:ext cx="10515600" cy="6060331"/>
          </a:xfrm>
        </p:spPr>
        <p:txBody>
          <a:bodyPr>
            <a:normAutofit/>
          </a:bodyPr>
          <a:lstStyle/>
          <a:p>
            <a:pPr marL="114300" indent="0" algn="ctr">
              <a:buNone/>
            </a:pPr>
            <a:r>
              <a:rPr lang="en-US" sz="40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ANALYSIS WITH VISUALIZATION</a:t>
            </a:r>
          </a:p>
          <a:p>
            <a:pPr marL="114300" indent="0" algn="ctr">
              <a:buNone/>
            </a:pPr>
            <a:endParaRPr lang="en-US" sz="2400" dirty="0">
              <a:solidFill>
                <a:srgbClr val="FF0000"/>
              </a:solidFill>
            </a:endParaRPr>
          </a:p>
        </p:txBody>
      </p:sp>
      <p:pic>
        <p:nvPicPr>
          <p:cNvPr id="5" name="Picture 4">
            <a:extLst>
              <a:ext uri="{FF2B5EF4-FFF2-40B4-BE49-F238E27FC236}">
                <a16:creationId xmlns:a16="http://schemas.microsoft.com/office/drawing/2014/main" id="{20122409-F667-1880-2396-2B09AB179934}"/>
              </a:ext>
            </a:extLst>
          </p:cNvPr>
          <p:cNvPicPr>
            <a:picLocks noChangeAspect="1"/>
          </p:cNvPicPr>
          <p:nvPr/>
        </p:nvPicPr>
        <p:blipFill>
          <a:blip r:embed="rId2"/>
          <a:stretch>
            <a:fillRect/>
          </a:stretch>
        </p:blipFill>
        <p:spPr>
          <a:xfrm>
            <a:off x="263352" y="908720"/>
            <a:ext cx="9433048" cy="5831149"/>
          </a:xfrm>
          <a:prstGeom prst="rect">
            <a:avLst/>
          </a:prstGeom>
        </p:spPr>
      </p:pic>
      <p:sp>
        <p:nvSpPr>
          <p:cNvPr id="6" name="Rectangle 5">
            <a:extLst>
              <a:ext uri="{FF2B5EF4-FFF2-40B4-BE49-F238E27FC236}">
                <a16:creationId xmlns:a16="http://schemas.microsoft.com/office/drawing/2014/main" id="{1BDFDBCC-50AE-6819-2EE2-10C6395CDE08}"/>
              </a:ext>
            </a:extLst>
          </p:cNvPr>
          <p:cNvSpPr/>
          <p:nvPr/>
        </p:nvSpPr>
        <p:spPr>
          <a:xfrm>
            <a:off x="9696400" y="1196751"/>
            <a:ext cx="2088231" cy="49855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histogram indicates that most movies have ratings clustered around the mid-range (6.0 and 8.0) indicates a normal or slightly skewed distribution.</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Movies with IMDb ratings below 5.0 are relatively fewer, suggesting that extremely low-rated movies are not as common.</a:t>
            </a:r>
          </a:p>
        </p:txBody>
      </p:sp>
    </p:spTree>
    <p:extLst>
      <p:ext uri="{BB962C8B-B14F-4D97-AF65-F5344CB8AC3E}">
        <p14:creationId xmlns:p14="http://schemas.microsoft.com/office/powerpoint/2010/main" val="11312386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1364</TotalTime>
  <Words>1281</Words>
  <Application>Microsoft Office PowerPoint</Application>
  <PresentationFormat>Widescreen</PresentationFormat>
  <Paragraphs>116</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 Rounded MT Bold</vt:lpstr>
      <vt:lpstr>Libre Baskerville</vt:lpstr>
      <vt:lpstr>Wingdings</vt:lpstr>
      <vt:lpstr>Times New Roman</vt:lpstr>
      <vt:lpstr>Calibri</vt:lpstr>
      <vt:lpstr>Arial</vt:lpstr>
      <vt:lpstr>Office Theme</vt:lpstr>
      <vt:lpstr>PowerPoint Presentation</vt:lpstr>
      <vt:lpstr>PowerPoint Presentation</vt:lpstr>
      <vt:lpstr>PowerPoint Presentation</vt:lpstr>
      <vt:lpstr>PowerPoint Presentation</vt:lpstr>
      <vt:lpstr>COLLECTION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Aga Abbas</cp:lastModifiedBy>
  <cp:revision>81</cp:revision>
  <dcterms:created xsi:type="dcterms:W3CDTF">2021-02-16T05:19:01Z</dcterms:created>
  <dcterms:modified xsi:type="dcterms:W3CDTF">2024-11-23T08:21:58Z</dcterms:modified>
</cp:coreProperties>
</file>