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99" r:id="rId3"/>
    <p:sldId id="298" r:id="rId4"/>
    <p:sldId id="307" r:id="rId5"/>
    <p:sldId id="323" r:id="rId6"/>
    <p:sldId id="301" r:id="rId7"/>
    <p:sldId id="302" r:id="rId8"/>
    <p:sldId id="300" r:id="rId9"/>
    <p:sldId id="290" r:id="rId10"/>
    <p:sldId id="308" r:id="rId11"/>
    <p:sldId id="309" r:id="rId12"/>
    <p:sldId id="311" r:id="rId13"/>
    <p:sldId id="310" r:id="rId14"/>
    <p:sldId id="314" r:id="rId15"/>
    <p:sldId id="313" r:id="rId16"/>
    <p:sldId id="316" r:id="rId17"/>
    <p:sldId id="319" r:id="rId18"/>
    <p:sldId id="318" r:id="rId19"/>
    <p:sldId id="317" r:id="rId20"/>
    <p:sldId id="312" r:id="rId21"/>
    <p:sldId id="325" r:id="rId22"/>
    <p:sldId id="320" r:id="rId23"/>
    <p:sldId id="321" r:id="rId24"/>
    <p:sldId id="322" r:id="rId25"/>
    <p:sldId id="291" r:id="rId26"/>
    <p:sldId id="305" r:id="rId27"/>
    <p:sldId id="306" r:id="rId28"/>
    <p:sldId id="295"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31FE7"/>
    <a:srgbClr val="C6D9F1"/>
    <a:srgbClr val="000000"/>
    <a:srgbClr val="F2DCDB"/>
    <a:srgbClr val="D6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64" autoAdjust="0"/>
  </p:normalViewPr>
  <p:slideViewPr>
    <p:cSldViewPr snapToObjects="1">
      <p:cViewPr>
        <p:scale>
          <a:sx n="77" d="100"/>
          <a:sy n="77" d="100"/>
        </p:scale>
        <p:origin x="-1176" y="-4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t>3/29/2012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Gene tree</a:t>
            </a:r>
            <a:r>
              <a:rPr lang="en-US" dirty="0" smtClean="0"/>
              <a:t>. Shows the evolutionary history of a single gene. It shows how a particular gene</a:t>
            </a:r>
            <a:r>
              <a:rPr lang="en-US" baseline="0" dirty="0" smtClean="0"/>
              <a:t> evolves through time within different species. </a:t>
            </a:r>
            <a:r>
              <a:rPr lang="en-US" dirty="0" smtClean="0"/>
              <a:t>Gene trees</a:t>
            </a:r>
            <a:r>
              <a:rPr lang="en-US" baseline="0" dirty="0" smtClean="0"/>
              <a:t> continue to branching and descending through time within the branches of species tree…. One might expect that sister species would have sister copies in the gene tree.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22</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gene tree that agrees. But if a branch of the gene tree jumps</a:t>
            </a:r>
            <a:r>
              <a:rPr lang="en-US" baseline="0" dirty="0" smtClean="0"/>
              <a:t> between species lineages and the receiving species lineage goes extinct or not sampled, then there will be discordance. One might argue that this is not discordance but the species history is more complex than just a tree. It might be a network.</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26</a:t>
            </a:fld>
            <a:endParaRPr lang="en-US"/>
          </a:p>
        </p:txBody>
      </p:sp>
    </p:spTree>
    <p:extLst>
      <p:ext uri="{BB962C8B-B14F-4D97-AF65-F5344CB8AC3E}">
        <p14:creationId xmlns:p14="http://schemas.microsoft.com/office/powerpoint/2010/main" val="39022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might expect that sister species would have sister copies in the gene tree. However, this is not the case. </a:t>
            </a:r>
            <a:r>
              <a:rPr lang="en-US" dirty="0" smtClean="0"/>
              <a:t>When gene copies are sampled</a:t>
            </a:r>
            <a:r>
              <a:rPr lang="en-US" baseline="0" dirty="0" smtClean="0"/>
              <a:t> from various species, the gene tree relating these copies might disagree with the species </a:t>
            </a:r>
            <a:r>
              <a:rPr lang="en-US" baseline="0" dirty="0" err="1" smtClean="0"/>
              <a:t>philogeny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a:t>
            </a:fld>
            <a:endParaRPr lang="en-US"/>
          </a:p>
        </p:txBody>
      </p:sp>
    </p:spTree>
    <p:extLst>
      <p:ext uri="{BB962C8B-B14F-4D97-AF65-F5344CB8AC3E}">
        <p14:creationId xmlns:p14="http://schemas.microsoft.com/office/powerpoint/2010/main" val="159923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trees</a:t>
            </a:r>
            <a:r>
              <a:rPr lang="en-US" baseline="0" dirty="0" smtClean="0"/>
              <a:t> continue to branching and descending through time within the branches of species tree…. </a:t>
            </a:r>
            <a:r>
              <a:rPr lang="en-US" baseline="0" dirty="0" smtClean="0"/>
              <a:t>And a gene tree may or may not agree with the containing species trees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tree.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assume that there</a:t>
            </a:r>
            <a:r>
              <a:rPr lang="en-US" baseline="0" dirty="0" smtClean="0"/>
              <a:t> is no estimation error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a:t>
            </a:fld>
            <a:endParaRPr lang="en-US"/>
          </a:p>
        </p:txBody>
      </p:sp>
    </p:spTree>
    <p:extLst>
      <p:ext uri="{BB962C8B-B14F-4D97-AF65-F5344CB8AC3E}">
        <p14:creationId xmlns:p14="http://schemas.microsoft.com/office/powerpoint/2010/main" val="223223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a:t>
            </a:r>
            <a:r>
              <a:rPr lang="en-US" dirty="0" smtClean="0"/>
              <a:t>ou already know about duplication, deep coalescence etc. I would like to show </a:t>
            </a:r>
            <a:r>
              <a:rPr lang="en-US" dirty="0" smtClean="0"/>
              <a:t>you </a:t>
            </a:r>
            <a:r>
              <a:rPr lang="en-US" baseline="0" dirty="0" smtClean="0"/>
              <a:t>with </a:t>
            </a:r>
            <a:r>
              <a:rPr lang="en-US" baseline="0" dirty="0" smtClean="0"/>
              <a:t>an example how gene duplication and loss works </a:t>
            </a:r>
            <a:r>
              <a:rPr lang="en-US" baseline="0" dirty="0" smtClean="0"/>
              <a:t>and </a:t>
            </a:r>
            <a:r>
              <a:rPr lang="en-US" baseline="0" dirty="0" smtClean="0"/>
              <a:t>gives rise to discordance.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a:t>
            </a:fld>
            <a:endParaRPr lang="en-US"/>
          </a:p>
        </p:txBody>
      </p:sp>
    </p:spTree>
    <p:extLst>
      <p:ext uri="{BB962C8B-B14F-4D97-AF65-F5344CB8AC3E}">
        <p14:creationId xmlns:p14="http://schemas.microsoft.com/office/powerpoint/2010/main" val="118738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tree.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optimization</a:t>
            </a:r>
            <a:r>
              <a:rPr lang="en-US" baseline="0" dirty="0" smtClean="0"/>
              <a:t> problem can be stated as follows.</a:t>
            </a:r>
          </a:p>
        </p:txBody>
      </p:sp>
      <p:sp>
        <p:nvSpPr>
          <p:cNvPr id="4" name="Slide Number Placeholder 3"/>
          <p:cNvSpPr>
            <a:spLocks noGrp="1"/>
          </p:cNvSpPr>
          <p:nvPr>
            <p:ph type="sldNum" sz="quarter" idx="10"/>
          </p:nvPr>
        </p:nvSpPr>
        <p:spPr/>
        <p:txBody>
          <a:bodyPr/>
          <a:lstStyle/>
          <a:p>
            <a:fld id="{2BD1CD36-F340-44C8-AD7C-1580A806C5A9}" type="slidenum">
              <a:rPr lang="en-US" smtClean="0"/>
              <a:t>9</a:t>
            </a:fld>
            <a:endParaRPr lang="en-US"/>
          </a:p>
        </p:txBody>
      </p:sp>
    </p:spTree>
    <p:extLst>
      <p:ext uri="{BB962C8B-B14F-4D97-AF65-F5344CB8AC3E}">
        <p14:creationId xmlns:p14="http://schemas.microsoft.com/office/powerpoint/2010/main" val="127277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is an easy way to find the optimal number of duplication and loss and this is based on LCA Mapping. LCA stands for lowest common ancestor.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11</a:t>
            </a:fld>
            <a:endParaRPr lang="en-US"/>
          </a:p>
        </p:txBody>
      </p:sp>
    </p:spTree>
    <p:extLst>
      <p:ext uri="{BB962C8B-B14F-4D97-AF65-F5344CB8AC3E}">
        <p14:creationId xmlns:p14="http://schemas.microsoft.com/office/powerpoint/2010/main" val="51548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CE682-3BF7-4D5D-89CD-B603906EEBE5}"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CE682-3BF7-4D5D-89CD-B603906EEBE5}" type="datetimeFigureOut">
              <a:rPr lang="en-US" smtClean="0"/>
              <a:t>3/29/2012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CE682-3BF7-4D5D-89CD-B603906EEBE5}" type="datetimeFigureOut">
              <a:rPr lang="en-US" smtClean="0"/>
              <a:t>3/29/2012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t>3/29/2012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t>3/29/2012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276600"/>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a:p>
        </p:txBody>
      </p:sp>
      <p:sp>
        <p:nvSpPr>
          <p:cNvPr id="4" name="Subtitle 2"/>
          <p:cNvSpPr txBox="1">
            <a:spLocks/>
          </p:cNvSpPr>
          <p:nvPr/>
        </p:nvSpPr>
        <p:spPr>
          <a:xfrm>
            <a:off x="1953491" y="5410200"/>
            <a:ext cx="7114309" cy="1295400"/>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800" dirty="0">
                <a:solidFill>
                  <a:srgbClr val="5F5F5F"/>
                </a:solidFill>
                <a:latin typeface="Bookman Old Style" pitchFamily="18" charset="0"/>
              </a:rPr>
              <a:t>Department of Computer </a:t>
            </a:r>
            <a:r>
              <a:rPr lang="en-US" sz="2800" dirty="0" smtClean="0">
                <a:solidFill>
                  <a:srgbClr val="5F5F5F"/>
                </a:solidFill>
                <a:latin typeface="Bookman Old Style" pitchFamily="18" charset="0"/>
              </a:rPr>
              <a:t>Science </a:t>
            </a:r>
          </a:p>
          <a:p>
            <a:pPr algn="r">
              <a:spcBef>
                <a:spcPts val="600"/>
              </a:spcBef>
              <a:buClr>
                <a:schemeClr val="accent1"/>
              </a:buClr>
              <a:buSzPct val="80000"/>
              <a:buFont typeface="Wingdings 2" pitchFamily="18" charset="2"/>
              <a:buNone/>
            </a:pPr>
            <a:r>
              <a:rPr lang="en-US" sz="2800" dirty="0" smtClean="0">
                <a:solidFill>
                  <a:srgbClr val="5F5F5F"/>
                </a:solidFill>
                <a:latin typeface="Bookman Old Style" pitchFamily="18" charset="0"/>
              </a:rPr>
              <a:t>University of Texas at Austin</a:t>
            </a:r>
            <a:endParaRPr lang="en-US" sz="2800" dirty="0">
              <a:solidFill>
                <a:srgbClr val="5F5F5F"/>
              </a:solidFill>
              <a:latin typeface="Bookman Old Style" pitchFamily="18" charset="0"/>
            </a:endParaRPr>
          </a:p>
        </p:txBody>
      </p:sp>
      <p:sp>
        <p:nvSpPr>
          <p:cNvPr id="4105" name="Text Box 9"/>
          <p:cNvSpPr txBox="1">
            <a:spLocks noChangeArrowheads="1"/>
          </p:cNvSpPr>
          <p:nvPr/>
        </p:nvSpPr>
        <p:spPr bwMode="auto">
          <a:xfrm>
            <a:off x="228600" y="228600"/>
            <a:ext cx="86868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dirty="0" smtClean="0">
                <a:solidFill>
                  <a:schemeClr val="bg1"/>
                </a:solidFill>
                <a:latin typeface="Trebuchet MS" pitchFamily="34" charset="0"/>
              </a:rPr>
              <a:t>Estimating Species Tree from Gene Trees</a:t>
            </a:r>
            <a:endParaRPr lang="en-US" sz="4400" dirty="0">
              <a:solidFill>
                <a:schemeClr val="bg1"/>
              </a:solidFill>
              <a:latin typeface="Trebuchet MS" pitchFamily="34" charset="0"/>
            </a:endParaRPr>
          </a:p>
        </p:txBody>
      </p:sp>
      <p:pic>
        <p:nvPicPr>
          <p:cNvPr id="1026" name="Picture 2" descr="G:\Research\Presentation_Network\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0"/>
            <a:ext cx="1295400" cy="1257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24508" y="1804754"/>
            <a:ext cx="7075884" cy="400110"/>
          </a:xfrm>
          <a:prstGeom prst="rect">
            <a:avLst/>
          </a:prstGeom>
          <a:noFill/>
        </p:spPr>
        <p:txBody>
          <a:bodyPr wrap="square" rtlCol="0">
            <a:spAutoFit/>
          </a:bodyPr>
          <a:lstStyle/>
          <a:p>
            <a:pPr algn="ctr"/>
            <a:r>
              <a:rPr lang="en-US" sz="2000" dirty="0" smtClean="0">
                <a:latin typeface="Georgia" pitchFamily="18" charset="0"/>
              </a:rPr>
              <a:t>Md. </a:t>
            </a:r>
            <a:r>
              <a:rPr lang="en-US" sz="2000" dirty="0" err="1" smtClean="0">
                <a:latin typeface="Georgia" pitchFamily="18" charset="0"/>
              </a:rPr>
              <a:t>Shamsuzzoha</a:t>
            </a:r>
            <a:r>
              <a:rPr lang="en-US" sz="2000" dirty="0" smtClean="0">
                <a:latin typeface="Georgia" pitchFamily="18" charset="0"/>
              </a:rPr>
              <a:t> </a:t>
            </a:r>
            <a:r>
              <a:rPr lang="en-US" sz="2000" dirty="0" err="1" smtClean="0">
                <a:latin typeface="Georgia" pitchFamily="18" charset="0"/>
              </a:rPr>
              <a:t>Bayzid</a:t>
            </a:r>
            <a:r>
              <a:rPr lang="en-US" sz="2000" dirty="0" smtClean="0">
                <a:latin typeface="Georgia" pitchFamily="18" charset="0"/>
              </a:rPr>
              <a:t>, </a:t>
            </a:r>
            <a:r>
              <a:rPr lang="en-US" sz="2000" dirty="0" err="1" smtClean="0">
                <a:latin typeface="Georgia" pitchFamily="18" charset="0"/>
              </a:rPr>
              <a:t>Siavash</a:t>
            </a:r>
            <a:r>
              <a:rPr lang="en-US" sz="2000" dirty="0" smtClean="0">
                <a:latin typeface="Georgia" pitchFamily="18" charset="0"/>
              </a:rPr>
              <a:t> </a:t>
            </a:r>
            <a:r>
              <a:rPr lang="en-US" sz="2000" dirty="0" err="1" smtClean="0">
                <a:latin typeface="Georgia" pitchFamily="18" charset="0"/>
              </a:rPr>
              <a:t>Mirarab</a:t>
            </a:r>
            <a:r>
              <a:rPr lang="en-US" sz="2000" dirty="0" smtClean="0">
                <a:latin typeface="Georgia" pitchFamily="18" charset="0"/>
              </a:rPr>
              <a:t>, Tandy </a:t>
            </a:r>
            <a:r>
              <a:rPr lang="en-US" sz="2000" dirty="0" err="1" smtClean="0">
                <a:latin typeface="Georgia" pitchFamily="18" charset="0"/>
              </a:rPr>
              <a:t>Warnow</a:t>
            </a:r>
            <a:endParaRPr lang="en-US" sz="2000" dirty="0">
              <a:latin typeface="Georgia" pitchFamily="18" charset="0"/>
            </a:endParaRPr>
          </a:p>
        </p:txBody>
      </p:sp>
    </p:spTree>
    <p:extLst>
      <p:ext uri="{BB962C8B-B14F-4D97-AF65-F5344CB8AC3E}">
        <p14:creationId xmlns:p14="http://schemas.microsoft.com/office/powerpoint/2010/main" val="138628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19271" y="68961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2179311" y="377415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1927283" y="367794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3847525" y="374588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71661" y="370988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822363" y="370988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2277703" y="237701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087524" y="295786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2999212" y="218345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415405" y="81552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46945" y="189369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3765309" y="84281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751662" y="219394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3765309" y="188004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4570434" y="334002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3001115" y="252905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667144" y="656692"/>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73126"/>
                <a:gd name="adj2" fmla="val 6045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Freeform 1"/>
          <p:cNvSpPr/>
          <p:nvPr/>
        </p:nvSpPr>
        <p:spPr>
          <a:xfrm>
            <a:off x="4134009" y="290677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4087523" y="335390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 name="Freeform 3"/>
          <p:cNvSpPr/>
          <p:nvPr/>
        </p:nvSpPr>
        <p:spPr>
          <a:xfrm>
            <a:off x="4230035" y="1133108"/>
            <a:ext cx="455716" cy="544155"/>
          </a:xfrm>
          <a:custGeom>
            <a:avLst/>
            <a:gdLst>
              <a:gd name="connsiteX0" fmla="*/ 0 w 455716"/>
              <a:gd name="connsiteY0" fmla="*/ 0 h 544155"/>
              <a:gd name="connsiteX1" fmla="*/ 420130 w 455716"/>
              <a:gd name="connsiteY1" fmla="*/ 506627 h 544155"/>
              <a:gd name="connsiteX2" fmla="*/ 432487 w 455716"/>
              <a:gd name="connsiteY2" fmla="*/ 506627 h 544155"/>
              <a:gd name="connsiteX3" fmla="*/ 432487 w 455716"/>
              <a:gd name="connsiteY3" fmla="*/ 506627 h 544155"/>
            </a:gdLst>
            <a:ahLst/>
            <a:cxnLst>
              <a:cxn ang="0">
                <a:pos x="connsiteX0" y="connsiteY0"/>
              </a:cxn>
              <a:cxn ang="0">
                <a:pos x="connsiteX1" y="connsiteY1"/>
              </a:cxn>
              <a:cxn ang="0">
                <a:pos x="connsiteX2" y="connsiteY2"/>
              </a:cxn>
              <a:cxn ang="0">
                <a:pos x="connsiteX3" y="connsiteY3"/>
              </a:cxn>
            </a:cxnLst>
            <a:rect l="l" t="t" r="r" b="b"/>
            <a:pathLst>
              <a:path w="455716" h="544155">
                <a:moveTo>
                  <a:pt x="0" y="0"/>
                </a:moveTo>
                <a:lnTo>
                  <a:pt x="420130" y="506627"/>
                </a:lnTo>
                <a:cubicBezTo>
                  <a:pt x="492211" y="591065"/>
                  <a:pt x="432487" y="506627"/>
                  <a:pt x="432487" y="506627"/>
                </a:cubicBezTo>
                <a:lnTo>
                  <a:pt x="432487" y="506627"/>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4094111" y="1157821"/>
            <a:ext cx="383059" cy="420130"/>
          </a:xfrm>
          <a:custGeom>
            <a:avLst/>
            <a:gdLst>
              <a:gd name="connsiteX0" fmla="*/ 383059 w 383059"/>
              <a:gd name="connsiteY0" fmla="*/ 0 h 420130"/>
              <a:gd name="connsiteX1" fmla="*/ 123567 w 383059"/>
              <a:gd name="connsiteY1" fmla="*/ 185352 h 420130"/>
              <a:gd name="connsiteX2" fmla="*/ 0 w 383059"/>
              <a:gd name="connsiteY2" fmla="*/ 420130 h 420130"/>
            </a:gdLst>
            <a:ahLst/>
            <a:cxnLst>
              <a:cxn ang="0">
                <a:pos x="connsiteX0" y="connsiteY0"/>
              </a:cxn>
              <a:cxn ang="0">
                <a:pos x="connsiteX1" y="connsiteY1"/>
              </a:cxn>
              <a:cxn ang="0">
                <a:pos x="connsiteX2" y="connsiteY2"/>
              </a:cxn>
            </a:cxnLst>
            <a:rect l="l" t="t" r="r" b="b"/>
            <a:pathLst>
              <a:path w="383059" h="420130">
                <a:moveTo>
                  <a:pt x="383059" y="0"/>
                </a:moveTo>
                <a:cubicBezTo>
                  <a:pt x="285234" y="57665"/>
                  <a:pt x="187410" y="115330"/>
                  <a:pt x="123567" y="185352"/>
                </a:cubicBezTo>
                <a:cubicBezTo>
                  <a:pt x="59724" y="255374"/>
                  <a:pt x="29862" y="337752"/>
                  <a:pt x="0" y="42013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5" name="Group 44"/>
          <p:cNvGrpSpPr/>
          <p:nvPr/>
        </p:nvGrpSpPr>
        <p:grpSpPr>
          <a:xfrm>
            <a:off x="4659579" y="1676805"/>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54"/>
          <p:cNvGrpSpPr/>
          <p:nvPr/>
        </p:nvGrpSpPr>
        <p:grpSpPr>
          <a:xfrm>
            <a:off x="4053366" y="1525563"/>
            <a:ext cx="114300" cy="104775"/>
            <a:chOff x="6984268" y="2204864"/>
            <a:chExt cx="457200" cy="419100"/>
          </a:xfrm>
        </p:grpSpPr>
        <p:sp>
          <p:nvSpPr>
            <p:cNvPr id="60"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 name="Group 16"/>
          <p:cNvGrpSpPr>
            <a:grpSpLocks/>
          </p:cNvGrpSpPr>
          <p:nvPr/>
        </p:nvGrpSpPr>
        <p:grpSpPr bwMode="auto">
          <a:xfrm>
            <a:off x="5784331" y="1098323"/>
            <a:ext cx="2388069" cy="1041030"/>
            <a:chOff x="2621" y="2143"/>
            <a:chExt cx="1686" cy="782"/>
          </a:xfrm>
        </p:grpSpPr>
        <p:sp>
          <p:nvSpPr>
            <p:cNvPr id="63" name="AutoShape 9"/>
            <p:cNvSpPr>
              <a:spLocks noChangeArrowheads="1"/>
            </p:cNvSpPr>
            <p:nvPr/>
          </p:nvSpPr>
          <p:spPr bwMode="auto">
            <a:xfrm>
              <a:off x="2621" y="2143"/>
              <a:ext cx="1686" cy="782"/>
            </a:xfrm>
            <a:prstGeom prst="wedgeEllipseCallout">
              <a:avLst>
                <a:gd name="adj1" fmla="val -103837"/>
                <a:gd name="adj2" fmla="val -6773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64"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65"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3333CC"/>
            </a:solidFill>
            <a:round/>
            <a:headEnd/>
            <a:tailEnd/>
          </a:ln>
          <a:effectLst>
            <a:outerShdw dist="88900" dir="2700000" algn="tl" rotWithShape="0">
              <a:schemeClr val="bg1">
                <a:lumMod val="65000"/>
                <a:alpha val="40000"/>
              </a:schemeClr>
            </a:outerShdw>
          </a:effectLst>
        </p:spPr>
        <p:txBody>
          <a:bodyPr wrap="none" anchor="ctr"/>
          <a:lstStyle/>
          <a:p>
            <a:r>
              <a:rPr lang="en-US" sz="2000" b="1" dirty="0">
                <a:latin typeface="Georgia" pitchFamily="18" charset="0"/>
              </a:rPr>
              <a:t>1 Duplication and 3 losses</a:t>
            </a:r>
          </a:p>
        </p:txBody>
      </p:sp>
      <p:sp>
        <p:nvSpPr>
          <p:cNvPr id="66"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FF0000"/>
            </a:solidFill>
            <a:round/>
            <a:headEnd/>
            <a:tailEnd/>
          </a:ln>
          <a:effectLst>
            <a:outerShdw dist="88900" dir="2700000" algn="tl" rotWithShape="0">
              <a:schemeClr val="bg1">
                <a:lumMod val="65000"/>
                <a:alpha val="40000"/>
              </a:schemeClr>
            </a:outerShdw>
          </a:effectLst>
        </p:spPr>
        <p:txBody>
          <a:bodyPr wrap="none" anchor="ctr"/>
          <a:lstStyle/>
          <a:p>
            <a:r>
              <a:rPr lang="en-US" sz="2000" b="1" dirty="0" smtClean="0">
                <a:latin typeface="Georgia" pitchFamily="18" charset="0"/>
              </a:rPr>
              <a:t>2 </a:t>
            </a:r>
            <a:r>
              <a:rPr lang="en-US" sz="2000" b="1" dirty="0">
                <a:latin typeface="Georgia" pitchFamily="18" charset="0"/>
              </a:rPr>
              <a:t>Duplication and </a:t>
            </a:r>
            <a:r>
              <a:rPr lang="en-US" sz="2000" b="1" dirty="0" smtClean="0">
                <a:latin typeface="Georgia" pitchFamily="18" charset="0"/>
              </a:rPr>
              <a:t>5 </a:t>
            </a:r>
            <a:r>
              <a:rPr lang="en-US" sz="2000" b="1" dirty="0">
                <a:latin typeface="Georgia" pitchFamily="18" charset="0"/>
              </a:rPr>
              <a:t>losses</a:t>
            </a:r>
          </a:p>
        </p:txBody>
      </p:sp>
    </p:spTree>
    <p:extLst>
      <p:ext uri="{BB962C8B-B14F-4D97-AF65-F5344CB8AC3E}">
        <p14:creationId xmlns:p14="http://schemas.microsoft.com/office/powerpoint/2010/main" val="21218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p:tgtEl>
                                          <p:spTgt spid="62"/>
                                        </p:tgtEl>
                                        <p:attrNameLst>
                                          <p:attrName>ppt_y</p:attrName>
                                        </p:attrNameLst>
                                      </p:cBhvr>
                                      <p:tavLst>
                                        <p:tav tm="0">
                                          <p:val>
                                            <p:strVal val="#ppt_y+#ppt_h*1.125000"/>
                                          </p:val>
                                        </p:tav>
                                        <p:tav tm="100000">
                                          <p:val>
                                            <p:strVal val="#ppt_y"/>
                                          </p:val>
                                        </p:tav>
                                      </p:tavLst>
                                    </p:anim>
                                    <p:animEffect transition="in" filter="wipe(up)">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grpId="0" nodeType="clickEffect">
                                  <p:stCondLst>
                                    <p:cond delay="0"/>
                                  </p:stCondLst>
                                  <p:childTnLst>
                                    <p:anim calcmode="lin" valueType="num">
                                      <p:cBhvr additive="base">
                                        <p:cTn id="28" dur="500"/>
                                        <p:tgtEl>
                                          <p:spTgt spid="65"/>
                                        </p:tgtEl>
                                        <p:attrNameLst>
                                          <p:attrName>ppt_y</p:attrName>
                                        </p:attrNameLst>
                                      </p:cBhvr>
                                      <p:tavLst>
                                        <p:tav tm="0">
                                          <p:val>
                                            <p:strVal val="#ppt_y"/>
                                          </p:val>
                                        </p:tav>
                                        <p:tav tm="100000">
                                          <p:val>
                                            <p:strVal val="#ppt_y+#ppt_h*1.125000"/>
                                          </p:val>
                                        </p:tav>
                                      </p:tavLst>
                                    </p:anim>
                                    <p:animEffect transition="out" filter="wipe(down)">
                                      <p:cBhvr>
                                        <p:cTn id="29" dur="500"/>
                                        <p:tgtEl>
                                          <p:spTgt spid="65"/>
                                        </p:tgtEl>
                                      </p:cBhvr>
                                    </p:animEffect>
                                    <p:set>
                                      <p:cBhvr>
                                        <p:cTn id="30" dur="1" fill="hold">
                                          <p:stCondLst>
                                            <p:cond delay="499"/>
                                          </p:stCondLst>
                                        </p:cTn>
                                        <p:tgtEl>
                                          <p:spTgt spid="65"/>
                                        </p:tgtEl>
                                        <p:attrNameLst>
                                          <p:attrName>style.visibility</p:attrName>
                                        </p:attrNameLst>
                                      </p:cBhvr>
                                      <p:to>
                                        <p:strVal val="hidden"/>
                                      </p:to>
                                    </p:se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p:tgtEl>
                                          <p:spTgt spid="66"/>
                                        </p:tgtEl>
                                        <p:attrNameLst>
                                          <p:attrName>ppt_y</p:attrName>
                                        </p:attrNameLst>
                                      </p:cBhvr>
                                      <p:tavLst>
                                        <p:tav tm="0">
                                          <p:val>
                                            <p:strVal val="#ppt_y+#ppt_h*1.125000"/>
                                          </p:val>
                                        </p:tav>
                                        <p:tav tm="100000">
                                          <p:val>
                                            <p:strVal val="#ppt_y"/>
                                          </p:val>
                                        </p:tav>
                                      </p:tavLst>
                                    </p:anim>
                                    <p:animEffect transition="in" filter="wipe(up)">
                                      <p:cBhvr>
                                        <p:cTn id="3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839571" y="1735006"/>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507318"/>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735010"/>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507318"/>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507318"/>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507318"/>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507318"/>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507318"/>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507318"/>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510341"/>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89508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815130"/>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815130"/>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758327"/>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763253"/>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2284125"/>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1196752"/>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utoShape 33"/>
          <p:cNvSpPr>
            <a:spLocks noChangeArrowheads="1"/>
          </p:cNvSpPr>
          <p:nvPr/>
        </p:nvSpPr>
        <p:spPr bwMode="auto">
          <a:xfrm rot="7174654">
            <a:off x="3095770" y="2189003"/>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113" name="Text Box 3"/>
          <p:cNvSpPr txBox="1">
            <a:spLocks noChangeArrowheads="1"/>
          </p:cNvSpPr>
          <p:nvPr/>
        </p:nvSpPr>
        <p:spPr bwMode="auto">
          <a:xfrm>
            <a:off x="929208" y="5780112"/>
            <a:ext cx="7315200" cy="457200"/>
          </a:xfrm>
          <a:prstGeom prst="rect">
            <a:avLst/>
          </a:prstGeom>
          <a:solidFill>
            <a:srgbClr val="531FE7">
              <a:alpha val="68000"/>
            </a:srgbClr>
          </a:solidFill>
          <a:ln>
            <a:noFill/>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Verdana" pitchFamily="34" charset="0"/>
              </a:rPr>
              <a:t>One </a:t>
            </a:r>
            <a:r>
              <a:rPr kumimoji="0" lang="en-US" sz="2400" b="0" i="0" u="none" strike="noStrike" kern="0" cap="none" spc="0" normalizeH="0" baseline="0" noProof="0" dirty="0" smtClean="0">
                <a:ln>
                  <a:noFill/>
                </a:ln>
                <a:solidFill>
                  <a:schemeClr val="bg1"/>
                </a:solidFill>
                <a:effectLst/>
                <a:uLnTx/>
                <a:uFillTx/>
                <a:latin typeface="Verdana" pitchFamily="34" charset="0"/>
              </a:rPr>
              <a:t>duplication is required to reconcile</a:t>
            </a:r>
          </a:p>
        </p:txBody>
      </p:sp>
      <p:sp>
        <p:nvSpPr>
          <p:cNvPr id="34" name="AutoShape 33"/>
          <p:cNvSpPr>
            <a:spLocks noChangeArrowheads="1"/>
          </p:cNvSpPr>
          <p:nvPr/>
        </p:nvSpPr>
        <p:spPr bwMode="auto">
          <a:xfrm rot="4332965">
            <a:off x="5417108" y="2148118"/>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Tree>
    <p:extLst>
      <p:ext uri="{BB962C8B-B14F-4D97-AF65-F5344CB8AC3E}">
        <p14:creationId xmlns:p14="http://schemas.microsoft.com/office/powerpoint/2010/main" val="220377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down)">
                                      <p:cBhvr>
                                        <p:cTn id="19" dur="500"/>
                                        <p:tgtEl>
                                          <p:spTgt spid="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92"/>
                                        </p:tgtEl>
                                      </p:cBhvr>
                                    </p:animEffect>
                                    <p:set>
                                      <p:cBhvr>
                                        <p:cTn id="29" dur="1" fill="hold">
                                          <p:stCondLst>
                                            <p:cond delay="499"/>
                                          </p:stCondLst>
                                        </p:cTn>
                                        <p:tgtEl>
                                          <p:spTgt spid="92"/>
                                        </p:tgtEl>
                                        <p:attrNameLst>
                                          <p:attrName>style.visibility</p:attrName>
                                        </p:attrNameLst>
                                      </p:cBhvr>
                                      <p:to>
                                        <p:strVal val="hidden"/>
                                      </p:to>
                                    </p:set>
                                  </p:childTnLst>
                                </p:cTn>
                              </p:par>
                              <p:par>
                                <p:cTn id="30" presetID="9" presetClass="exit" presetSubtype="0" fill="hold" nodeType="withEffect">
                                  <p:stCondLst>
                                    <p:cond delay="0"/>
                                  </p:stCondLst>
                                  <p:childTnLst>
                                    <p:animEffect transition="out" filter="dissolve">
                                      <p:cBhvr>
                                        <p:cTn id="31" dur="500"/>
                                        <p:tgtEl>
                                          <p:spTgt spid="95"/>
                                        </p:tgtEl>
                                      </p:cBhvr>
                                    </p:animEffect>
                                    <p:set>
                                      <p:cBhvr>
                                        <p:cTn id="32" dur="1" fill="hold">
                                          <p:stCondLst>
                                            <p:cond delay="499"/>
                                          </p:stCondLst>
                                        </p:cTn>
                                        <p:tgtEl>
                                          <p:spTgt spid="95"/>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94"/>
                                        </p:tgtEl>
                                      </p:cBhvr>
                                    </p:animEffect>
                                    <p:set>
                                      <p:cBhvr>
                                        <p:cTn id="35" dur="1" fill="hold">
                                          <p:stCondLst>
                                            <p:cond delay="499"/>
                                          </p:stCondLst>
                                        </p:cTn>
                                        <p:tgtEl>
                                          <p:spTgt spid="94"/>
                                        </p:tgtEl>
                                        <p:attrNameLst>
                                          <p:attrName>style.visibility</p:attrName>
                                        </p:attrNameLst>
                                      </p:cBhvr>
                                      <p:to>
                                        <p:strVal val="hidden"/>
                                      </p:to>
                                    </p:set>
                                  </p:childTnLst>
                                </p:cTn>
                              </p:par>
                              <p:par>
                                <p:cTn id="36" presetID="22" presetClass="exit" presetSubtype="4" fill="hold" grpId="2" nodeType="withEffect">
                                  <p:stCondLst>
                                    <p:cond delay="0"/>
                                  </p:stCondLst>
                                  <p:childTnLst>
                                    <p:animEffect transition="out" filter="wipe(down)">
                                      <p:cBhvr>
                                        <p:cTn id="37" dur="500"/>
                                        <p:tgtEl>
                                          <p:spTgt spid="88"/>
                                        </p:tgtEl>
                                      </p:cBhvr>
                                    </p:animEffect>
                                    <p:set>
                                      <p:cBhvr>
                                        <p:cTn id="38" dur="1" fill="hold">
                                          <p:stCondLst>
                                            <p:cond delay="499"/>
                                          </p:stCondLst>
                                        </p:cTn>
                                        <p:tgtEl>
                                          <p:spTgt spid="88"/>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34"/>
                                        </p:tgtEl>
                                      </p:cBhvr>
                                    </p:animEffect>
                                    <p:set>
                                      <p:cBhvr>
                                        <p:cTn id="41" dur="1" fill="hold">
                                          <p:stCondLst>
                                            <p:cond delay="499"/>
                                          </p:stCondLst>
                                        </p:cTn>
                                        <p:tgtEl>
                                          <p:spTgt spid="34"/>
                                        </p:tgtEl>
                                        <p:attrNameLst>
                                          <p:attrName>style.visibility</p:attrName>
                                        </p:attrNameLst>
                                      </p:cBhvr>
                                      <p:to>
                                        <p:strVal val="hidden"/>
                                      </p:to>
                                    </p:se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wipe(left)">
                                      <p:cBhvr>
                                        <p:cTn id="45" dur="500"/>
                                        <p:tgtEl>
                                          <p:spTgt spid="10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left)">
                                      <p:cBhvr>
                                        <p:cTn id="50" dur="500"/>
                                        <p:tgtEl>
                                          <p:spTgt spid="10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animEffect transition="in" filter="wipe(left)">
                                      <p:cBhvr>
                                        <p:cTn id="53" dur="500"/>
                                        <p:tgtEl>
                                          <p:spTgt spid="10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emph" presetSubtype="0" fill="hold" grpId="1" nodeType="clickEffect">
                                  <p:stCondLst>
                                    <p:cond delay="0"/>
                                  </p:stCondLst>
                                  <p:childTnLst>
                                    <p:anim calcmode="discrete" valueType="str">
                                      <p:cBhvr>
                                        <p:cTn id="57" dur="1000" fill="hold"/>
                                        <p:tgtEl>
                                          <p:spTgt spid="100"/>
                                        </p:tgtEl>
                                        <p:attrNameLst>
                                          <p:attrName>style.visibility</p:attrName>
                                        </p:attrNameLst>
                                      </p:cBhvr>
                                      <p:tavLst>
                                        <p:tav tm="0">
                                          <p:val>
                                            <p:strVal val="hidden"/>
                                          </p:val>
                                        </p:tav>
                                        <p:tav tm="50000">
                                          <p:val>
                                            <p:strVal val="visible"/>
                                          </p:val>
                                        </p:tav>
                                      </p:tavLst>
                                    </p:anim>
                                  </p:childTnLst>
                                </p:cTn>
                              </p:par>
                              <p:par>
                                <p:cTn id="58" presetID="35" presetClass="emph" presetSubtype="0" fill="hold" grpId="1" nodeType="withEffect">
                                  <p:stCondLst>
                                    <p:cond delay="0"/>
                                  </p:stCondLst>
                                  <p:childTnLst>
                                    <p:anim calcmode="discrete" valueType="str">
                                      <p:cBhvr>
                                        <p:cTn id="59" dur="10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wipe(up)">
                                      <p:cBhvr>
                                        <p:cTn id="64" dur="500"/>
                                        <p:tgtEl>
                                          <p:spTgt spid="11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13"/>
                                        </p:tgtEl>
                                        <p:attrNameLst>
                                          <p:attrName>style.visibility</p:attrName>
                                        </p:attrNameLst>
                                      </p:cBhvr>
                                      <p:to>
                                        <p:strVal val="visible"/>
                                      </p:to>
                                    </p:set>
                                    <p:anim calcmode="lin" valueType="num">
                                      <p:cBhvr additive="base">
                                        <p:cTn id="69" dur="500"/>
                                        <p:tgtEl>
                                          <p:spTgt spid="113"/>
                                        </p:tgtEl>
                                        <p:attrNameLst>
                                          <p:attrName>ppt_y</p:attrName>
                                        </p:attrNameLst>
                                      </p:cBhvr>
                                      <p:tavLst>
                                        <p:tav tm="0">
                                          <p:val>
                                            <p:strVal val="#ppt_y+#ppt_h*1.125000"/>
                                          </p:val>
                                        </p:tav>
                                        <p:tav tm="100000">
                                          <p:val>
                                            <p:strVal val="#ppt_y"/>
                                          </p:val>
                                        </p:tav>
                                      </p:tavLst>
                                    </p:anim>
                                    <p:animEffect transition="in" filter="wipe(up)">
                                      <p:cBhvr>
                                        <p:cTn id="7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88" grpId="2" animBg="1"/>
      <p:bldP spid="100" grpId="0" animBg="1"/>
      <p:bldP spid="100" grpId="1" animBg="1"/>
      <p:bldP spid="102" grpId="0" animBg="1"/>
      <p:bldP spid="102" grpId="1" animBg="1"/>
      <p:bldP spid="103" grpId="0" animBg="1"/>
      <p:bldP spid="110" grpId="0" animBg="1"/>
      <p:bldP spid="113" grpId="0" animBg="1"/>
      <p:bldP spid="34" grpId="0" animBg="1"/>
      <p:bldP spid="3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839571" y="1735006"/>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507318"/>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735010"/>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507318"/>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507318"/>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507318"/>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507318"/>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507318"/>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507318"/>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510341"/>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89508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815130"/>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815130"/>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758327"/>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763253"/>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2284125"/>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1196752"/>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utoShape 33"/>
          <p:cNvSpPr>
            <a:spLocks noChangeArrowheads="1"/>
          </p:cNvSpPr>
          <p:nvPr/>
        </p:nvSpPr>
        <p:spPr bwMode="auto">
          <a:xfrm rot="7382569">
            <a:off x="3110873" y="2117954"/>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113" name="Text Box 3"/>
          <p:cNvSpPr txBox="1">
            <a:spLocks noChangeArrowheads="1"/>
          </p:cNvSpPr>
          <p:nvPr/>
        </p:nvSpPr>
        <p:spPr bwMode="auto">
          <a:xfrm>
            <a:off x="929208" y="5780112"/>
            <a:ext cx="7315200" cy="457200"/>
          </a:xfrm>
          <a:prstGeom prst="rect">
            <a:avLst/>
          </a:prstGeom>
          <a:solidFill>
            <a:srgbClr val="531FE7">
              <a:alpha val="68000"/>
            </a:srgbClr>
          </a:solidFill>
          <a:ln>
            <a:noFill/>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Verdana" pitchFamily="34" charset="0"/>
              </a:rPr>
              <a:t>One </a:t>
            </a:r>
            <a:r>
              <a:rPr kumimoji="0" lang="en-US" sz="2400" b="0" i="0" u="none" strike="noStrike" kern="0" cap="none" spc="0" normalizeH="0" baseline="0" noProof="0" dirty="0" smtClean="0">
                <a:ln>
                  <a:noFill/>
                </a:ln>
                <a:solidFill>
                  <a:schemeClr val="bg1"/>
                </a:solidFill>
                <a:effectLst/>
                <a:uLnTx/>
                <a:uFillTx/>
                <a:latin typeface="Verdana" pitchFamily="34" charset="0"/>
              </a:rPr>
              <a:t>duplication is required to reconcile</a:t>
            </a:r>
          </a:p>
        </p:txBody>
      </p:sp>
      <p:grpSp>
        <p:nvGrpSpPr>
          <p:cNvPr id="34" name="Group 33"/>
          <p:cNvGrpSpPr/>
          <p:nvPr/>
        </p:nvGrpSpPr>
        <p:grpSpPr>
          <a:xfrm>
            <a:off x="35496" y="1592796"/>
            <a:ext cx="5207086" cy="3330473"/>
            <a:chOff x="3743908" y="1214651"/>
            <a:chExt cx="5207086" cy="3330473"/>
          </a:xfrm>
        </p:grpSpPr>
        <p:sp>
          <p:nvSpPr>
            <p:cNvPr id="35" name="TextBox 34"/>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36" name="TextBox 35"/>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37" name="TextBox 36"/>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38" name="TextBox 37"/>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39" name="Freeform 38"/>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55"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8" name="Group 47"/>
            <p:cNvGrpSpPr/>
            <p:nvPr/>
          </p:nvGrpSpPr>
          <p:grpSpPr>
            <a:xfrm>
              <a:off x="4817740" y="2928181"/>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Freeform 48"/>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0" name="Group 49"/>
            <p:cNvGrpSpPr/>
            <p:nvPr/>
          </p:nvGrpSpPr>
          <p:grpSpPr>
            <a:xfrm>
              <a:off x="5904148" y="3753036"/>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797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down)">
                                      <p:cBhvr>
                                        <p:cTn id="19" dur="500"/>
                                        <p:tgtEl>
                                          <p:spTgt spid="9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92"/>
                                        </p:tgtEl>
                                      </p:cBhvr>
                                    </p:animEffect>
                                    <p:set>
                                      <p:cBhvr>
                                        <p:cTn id="24" dur="1" fill="hold">
                                          <p:stCondLst>
                                            <p:cond delay="499"/>
                                          </p:stCondLst>
                                        </p:cTn>
                                        <p:tgtEl>
                                          <p:spTgt spid="92"/>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95"/>
                                        </p:tgtEl>
                                      </p:cBhvr>
                                    </p:animEffect>
                                    <p:set>
                                      <p:cBhvr>
                                        <p:cTn id="27" dur="1" fill="hold">
                                          <p:stCondLst>
                                            <p:cond delay="499"/>
                                          </p:stCondLst>
                                        </p:cTn>
                                        <p:tgtEl>
                                          <p:spTgt spid="9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94"/>
                                        </p:tgtEl>
                                      </p:cBhvr>
                                    </p:animEffect>
                                    <p:set>
                                      <p:cBhvr>
                                        <p:cTn id="30" dur="1" fill="hold">
                                          <p:stCondLst>
                                            <p:cond delay="499"/>
                                          </p:stCondLst>
                                        </p:cTn>
                                        <p:tgtEl>
                                          <p:spTgt spid="94"/>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88"/>
                                        </p:tgtEl>
                                      </p:cBhvr>
                                    </p:animEffect>
                                    <p:set>
                                      <p:cBhvr>
                                        <p:cTn id="33" dur="1" fill="hold">
                                          <p:stCondLst>
                                            <p:cond delay="499"/>
                                          </p:stCondLst>
                                        </p:cTn>
                                        <p:tgtEl>
                                          <p:spTgt spid="88"/>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5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wipe(left)">
                                      <p:cBhvr>
                                        <p:cTn id="42" dur="500"/>
                                        <p:tgtEl>
                                          <p:spTgt spid="10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left)">
                                      <p:cBhvr>
                                        <p:cTn id="45" dur="500"/>
                                        <p:tgtEl>
                                          <p:spTgt spid="103"/>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emph" presetSubtype="0" fill="hold" grpId="1" nodeType="clickEffect">
                                  <p:stCondLst>
                                    <p:cond delay="0"/>
                                  </p:stCondLst>
                                  <p:childTnLst>
                                    <p:anim calcmode="discrete" valueType="str">
                                      <p:cBhvr>
                                        <p:cTn id="49" dur="1000" fill="hold"/>
                                        <p:tgtEl>
                                          <p:spTgt spid="100"/>
                                        </p:tgtEl>
                                        <p:attrNameLst>
                                          <p:attrName>style.visibility</p:attrName>
                                        </p:attrNameLst>
                                      </p:cBhvr>
                                      <p:tavLst>
                                        <p:tav tm="0">
                                          <p:val>
                                            <p:strVal val="hidden"/>
                                          </p:val>
                                        </p:tav>
                                        <p:tav tm="50000">
                                          <p:val>
                                            <p:strVal val="visible"/>
                                          </p:val>
                                        </p:tav>
                                      </p:tavLst>
                                    </p:anim>
                                  </p:childTnLst>
                                </p:cTn>
                              </p:par>
                              <p:par>
                                <p:cTn id="50" presetID="35" presetClass="emph" presetSubtype="0" fill="hold" grpId="1" nodeType="withEffect">
                                  <p:stCondLst>
                                    <p:cond delay="0"/>
                                  </p:stCondLst>
                                  <p:childTnLst>
                                    <p:anim calcmode="discrete" valueType="str">
                                      <p:cBhvr>
                                        <p:cTn id="51" dur="10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wipe(up)">
                                      <p:cBhvr>
                                        <p:cTn id="56" dur="500"/>
                                        <p:tgtEl>
                                          <p:spTgt spid="11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anim calcmode="lin" valueType="num">
                                      <p:cBhvr additive="base">
                                        <p:cTn id="61" dur="500"/>
                                        <p:tgtEl>
                                          <p:spTgt spid="113"/>
                                        </p:tgtEl>
                                        <p:attrNameLst>
                                          <p:attrName>ppt_y</p:attrName>
                                        </p:attrNameLst>
                                      </p:cBhvr>
                                      <p:tavLst>
                                        <p:tav tm="0">
                                          <p:val>
                                            <p:strVal val="#ppt_y+#ppt_h*1.125000"/>
                                          </p:val>
                                        </p:tav>
                                        <p:tav tm="100000">
                                          <p:val>
                                            <p:strVal val="#ppt_y"/>
                                          </p:val>
                                        </p:tav>
                                      </p:tavLst>
                                    </p:anim>
                                    <p:animEffect transition="in" filter="wipe(up)">
                                      <p:cBhvr>
                                        <p:cTn id="6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100" grpId="0" animBg="1"/>
      <p:bldP spid="100" grpId="1" animBg="1"/>
      <p:bldP spid="102" grpId="0" animBg="1"/>
      <p:bldP spid="102" grpId="1" animBg="1"/>
      <p:bldP spid="103" grpId="0" animBg="1"/>
      <p:bldP spid="110" grpId="0" animBg="1"/>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16"/>
          <p:cNvGrpSpPr>
            <a:grpSpLocks/>
          </p:cNvGrpSpPr>
          <p:nvPr/>
        </p:nvGrpSpPr>
        <p:grpSpPr bwMode="auto">
          <a:xfrm>
            <a:off x="107504" y="1669145"/>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2896633" y="6165304"/>
            <a:ext cx="2719483" cy="369332"/>
          </a:xfrm>
          <a:prstGeom prst="rect">
            <a:avLst/>
          </a:prstGeom>
          <a:noFill/>
        </p:spPr>
        <p:txBody>
          <a:bodyPr wrap="square" rtlCol="0">
            <a:spAutoFit/>
          </a:bodyPr>
          <a:lstStyle/>
          <a:p>
            <a:r>
              <a:rPr lang="en-US" b="1" dirty="0" smtClean="0">
                <a:solidFill>
                  <a:srgbClr val="531FE7"/>
                </a:solidFill>
              </a:rPr>
              <a:t>1 Duplication and 3 losses</a:t>
            </a:r>
            <a:endParaRPr lang="en-US" b="1" dirty="0">
              <a:solidFill>
                <a:srgbClr val="531FE7"/>
              </a:solidFill>
            </a:endParaRPr>
          </a:p>
        </p:txBody>
      </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Duplication/Loss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 name="Group 2"/>
          <p:cNvGrpSpPr/>
          <p:nvPr/>
        </p:nvGrpSpPr>
        <p:grpSpPr>
          <a:xfrm>
            <a:off x="3743908" y="1214651"/>
            <a:ext cx="5207086" cy="3330473"/>
            <a:chOff x="3743908" y="1214651"/>
            <a:chExt cx="5207086" cy="3330473"/>
          </a:xfrm>
          <a:scene3d>
            <a:camera prst="orthographicFront">
              <a:rot lat="0" lon="10800000" rev="0"/>
            </a:camera>
            <a:lightRig rig="threePt" dir="t"/>
          </a:scene3d>
        </p:grpSpPr>
        <p:sp>
          <p:nvSpPr>
            <p:cNvPr id="20" name="TextBox 19"/>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4817740"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reeform 1"/>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5904148"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99621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5"/>
          <p:cNvSpPr>
            <a:spLocks noChangeArrowheads="1"/>
          </p:cNvSpPr>
          <p:nvPr/>
        </p:nvSpPr>
        <p:spPr bwMode="auto">
          <a:xfrm>
            <a:off x="4516377" y="5742324"/>
            <a:ext cx="1800200"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 contd.</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00534"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u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69" name="TextBox 68"/>
          <p:cNvSpPr txBox="1"/>
          <p:nvPr/>
        </p:nvSpPr>
        <p:spPr>
          <a:xfrm>
            <a:off x="4896838" y="357892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23" name="AutoShape 2"/>
          <p:cNvSpPr>
            <a:spLocks noChangeArrowheads="1"/>
          </p:cNvSpPr>
          <p:nvPr/>
        </p:nvSpPr>
        <p:spPr bwMode="auto">
          <a:xfrm>
            <a:off x="6660232" y="3065014"/>
            <a:ext cx="1575526" cy="367931"/>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Tree>
    <p:extLst>
      <p:ext uri="{BB962C8B-B14F-4D97-AF65-F5344CB8AC3E}">
        <p14:creationId xmlns:p14="http://schemas.microsoft.com/office/powerpoint/2010/main" val="362866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barn(inVertical)">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arn(inVertical)">
                                      <p:cBhvr>
                                        <p:cTn id="31" dur="500"/>
                                        <p:tgtEl>
                                          <p:spTgt spid="7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barn(inVertical)">
                                      <p:cBhvr>
                                        <p:cTn id="3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6" grpId="1" animBg="1"/>
      <p:bldP spid="69" grpId="0"/>
      <p:bldP spid="70" grpId="0"/>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1"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Domination</a:t>
            </a:r>
          </a:p>
          <a:p>
            <a:pPr lvl="1">
              <a:spcBef>
                <a:spcPts val="600"/>
              </a:spcBef>
              <a:buClr>
                <a:schemeClr val="accent1"/>
              </a:buClr>
              <a:buSzPct val="90000"/>
              <a:buFont typeface="Wingdings 3" pitchFamily="18" charset="2"/>
              <a:buChar char="}"/>
            </a:pPr>
            <a:r>
              <a:rPr lang="en-US" sz="2400" dirty="0" smtClean="0">
                <a:latin typeface="Garamond" pitchFamily="18" charset="0"/>
              </a:rPr>
              <a:t>X|Y is </a:t>
            </a:r>
            <a:r>
              <a:rPr lang="en-US" sz="2400" b="1" i="1" dirty="0" smtClean="0">
                <a:solidFill>
                  <a:srgbClr val="000099"/>
                </a:solidFill>
                <a:latin typeface="Garamond" pitchFamily="18" charset="0"/>
              </a:rPr>
              <a:t>dominated</a:t>
            </a:r>
            <a:r>
              <a:rPr lang="en-US" sz="2400" dirty="0" smtClean="0">
                <a:solidFill>
                  <a:srgbClr val="000099"/>
                </a:solidFill>
                <a:latin typeface="Garamond" pitchFamily="18" charset="0"/>
              </a:rPr>
              <a:t>  </a:t>
            </a:r>
            <a:r>
              <a:rPr lang="en-US" sz="2400" dirty="0" smtClean="0">
                <a:latin typeface="Garamond" pitchFamily="18" charset="0"/>
              </a:rPr>
              <a:t>by P|Q (or P|Q </a:t>
            </a:r>
            <a:r>
              <a:rPr lang="en-US" sz="2400" b="1" i="1" dirty="0" smtClean="0">
                <a:solidFill>
                  <a:srgbClr val="000099"/>
                </a:solidFill>
                <a:latin typeface="Garamond" pitchFamily="18" charset="0"/>
              </a:rPr>
              <a:t>dominates</a:t>
            </a:r>
            <a:r>
              <a:rPr lang="en-US" sz="2400" dirty="0" smtClean="0">
                <a:latin typeface="Garamond" pitchFamily="18" charset="0"/>
              </a:rPr>
              <a:t> X|Y)</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22" name="AutoShape 5"/>
          <p:cNvSpPr>
            <a:spLocks noChangeArrowheads="1"/>
          </p:cNvSpPr>
          <p:nvPr/>
        </p:nvSpPr>
        <p:spPr bwMode="auto">
          <a:xfrm>
            <a:off x="2221206" y="1747664"/>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X \</a:t>
            </a:r>
            <a:r>
              <a:rPr lang="en-US" sz="2400" i="1" dirty="0" err="1">
                <a:solidFill>
                  <a:prstClr val="black"/>
                </a:solidFill>
                <a:latin typeface="Garamond" pitchFamily="18" charset="0"/>
              </a:rPr>
              <a:t>ss</a:t>
            </a:r>
            <a:r>
              <a:rPr lang="en-US" sz="2400" i="1" dirty="0">
                <a:solidFill>
                  <a:prstClr val="black"/>
                </a:solidFill>
                <a:latin typeface="Garamond" pitchFamily="18" charset="0"/>
              </a:rPr>
              <a:t> P and Y \</a:t>
            </a:r>
            <a:r>
              <a:rPr lang="en-US" sz="2400" i="1" dirty="0" err="1">
                <a:solidFill>
                  <a:prstClr val="black"/>
                </a:solidFill>
                <a:latin typeface="Garamond" pitchFamily="18" charset="0"/>
              </a:rPr>
              <a:t>ss</a:t>
            </a:r>
            <a:r>
              <a:rPr lang="en-US" sz="2400" i="1" dirty="0">
                <a:solidFill>
                  <a:prstClr val="black"/>
                </a:solidFill>
                <a:latin typeface="Garamond" pitchFamily="18" charset="0"/>
              </a:rPr>
              <a:t> Q</a:t>
            </a:r>
            <a:endParaRPr lang="en-US" sz="2400" dirty="0">
              <a:solidFill>
                <a:prstClr val="black"/>
              </a:solidFill>
              <a:latin typeface="Garamond" pitchFamily="18" charset="0"/>
            </a:endParaRPr>
          </a:p>
        </p:txBody>
      </p:sp>
      <p:grpSp>
        <p:nvGrpSpPr>
          <p:cNvPr id="12" name="Group 11"/>
          <p:cNvGrpSpPr/>
          <p:nvPr/>
        </p:nvGrpSpPr>
        <p:grpSpPr>
          <a:xfrm>
            <a:off x="2356137" y="3537012"/>
            <a:ext cx="4592127" cy="601216"/>
            <a:chOff x="2303748" y="3537012"/>
            <a:chExt cx="4592127" cy="601216"/>
          </a:xfrm>
        </p:grpSpPr>
        <p:sp>
          <p:nvSpPr>
            <p:cNvPr id="39" name="AutoShape 5"/>
            <p:cNvSpPr>
              <a:spLocks noChangeArrowheads="1"/>
            </p:cNvSpPr>
            <p:nvPr/>
          </p:nvSpPr>
          <p:spPr bwMode="auto">
            <a:xfrm>
              <a:off x="2303748" y="3537012"/>
              <a:ext cx="4592127"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dominated by</a:t>
              </a:r>
              <a:endParaRPr lang="en-US" sz="2400" dirty="0">
                <a:solidFill>
                  <a:prstClr val="black"/>
                </a:solidFill>
                <a:latin typeface="Garamond" pitchFamily="18" charset="0"/>
              </a:endParaRPr>
            </a:p>
          </p:txBody>
        </p:sp>
        <p:sp>
          <p:nvSpPr>
            <p:cNvPr id="70" name="TextBox 69"/>
            <p:cNvSpPr txBox="1"/>
            <p:nvPr/>
          </p:nvSpPr>
          <p:spPr>
            <a:xfrm>
              <a:off x="2645117" y="3606787"/>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5652120" y="359344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sp>
        <p:nvSpPr>
          <p:cNvPr id="41" name="Rectangle 4"/>
          <p:cNvSpPr>
            <a:spLocks noChangeArrowheads="1"/>
          </p:cNvSpPr>
          <p:nvPr/>
        </p:nvSpPr>
        <p:spPr bwMode="auto">
          <a:xfrm>
            <a:off x="647564" y="2509736"/>
            <a:ext cx="3024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Examples</a:t>
            </a:r>
          </a:p>
        </p:txBody>
      </p:sp>
      <p:grpSp>
        <p:nvGrpSpPr>
          <p:cNvPr id="10" name="Group 9"/>
          <p:cNvGrpSpPr/>
          <p:nvPr/>
        </p:nvGrpSpPr>
        <p:grpSpPr>
          <a:xfrm>
            <a:off x="2896197" y="3176971"/>
            <a:ext cx="3060340" cy="540061"/>
            <a:chOff x="2699792" y="3212976"/>
            <a:chExt cx="3060340" cy="393811"/>
          </a:xfrm>
        </p:grpSpPr>
        <p:cxnSp>
          <p:nvCxnSpPr>
            <p:cNvPr id="5" name="Straight Connector 4"/>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10800000">
            <a:off x="3292241" y="3969060"/>
            <a:ext cx="3240359" cy="540061"/>
            <a:chOff x="2699792" y="3212976"/>
            <a:chExt cx="3060340" cy="393811"/>
          </a:xfrm>
        </p:grpSpPr>
        <p:cxnSp>
          <p:nvCxnSpPr>
            <p:cNvPr id="48" name="Straight Connector 4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159732" y="5301206"/>
            <a:ext cx="5004556" cy="601216"/>
            <a:chOff x="2159732" y="5301206"/>
            <a:chExt cx="5004556" cy="601216"/>
          </a:xfrm>
        </p:grpSpPr>
        <p:sp>
          <p:nvSpPr>
            <p:cNvPr id="51" name="AutoShape 5"/>
            <p:cNvSpPr>
              <a:spLocks noChangeArrowheads="1"/>
            </p:cNvSpPr>
            <p:nvPr/>
          </p:nvSpPr>
          <p:spPr bwMode="auto">
            <a:xfrm>
              <a:off x="2159732" y="5301206"/>
              <a:ext cx="5004556"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a:t>
              </a:r>
              <a:r>
                <a:rPr lang="en-US" sz="2400" dirty="0" smtClean="0">
                  <a:solidFill>
                    <a:srgbClr val="FF0000"/>
                  </a:solidFill>
                  <a:latin typeface="Garamond" pitchFamily="18" charset="0"/>
                </a:rPr>
                <a:t>not</a:t>
              </a:r>
              <a:r>
                <a:rPr lang="en-US" sz="2400" dirty="0" smtClean="0">
                  <a:solidFill>
                    <a:prstClr val="black"/>
                  </a:solidFill>
                  <a:latin typeface="Garamond" pitchFamily="18" charset="0"/>
                </a:rPr>
                <a:t> dominated by</a:t>
              </a:r>
              <a:endParaRPr lang="en-US" sz="2400" dirty="0">
                <a:solidFill>
                  <a:prstClr val="black"/>
                </a:solidFill>
                <a:latin typeface="Garamond" pitchFamily="18" charset="0"/>
              </a:endParaRPr>
            </a:p>
          </p:txBody>
        </p:sp>
        <p:sp>
          <p:nvSpPr>
            <p:cNvPr id="52" name="TextBox 51"/>
            <p:cNvSpPr txBox="1"/>
            <p:nvPr/>
          </p:nvSpPr>
          <p:spPr>
            <a:xfrm>
              <a:off x="2501101" y="5370981"/>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56" name="TextBox 55"/>
            <p:cNvSpPr txBox="1"/>
            <p:nvPr/>
          </p:nvSpPr>
          <p:spPr>
            <a:xfrm>
              <a:off x="5920533" y="533721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grpSp>
        <p:nvGrpSpPr>
          <p:cNvPr id="57" name="Group 56"/>
          <p:cNvGrpSpPr/>
          <p:nvPr/>
        </p:nvGrpSpPr>
        <p:grpSpPr>
          <a:xfrm>
            <a:off x="2699792" y="4941165"/>
            <a:ext cx="3528392" cy="540061"/>
            <a:chOff x="2699792" y="3212976"/>
            <a:chExt cx="3060340" cy="393811"/>
          </a:xfrm>
        </p:grpSpPr>
        <p:cxnSp>
          <p:nvCxnSpPr>
            <p:cNvPr id="58" name="Straight Connector 5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rot="10800000">
            <a:off x="3184227" y="5733251"/>
            <a:ext cx="3656023" cy="540061"/>
            <a:chOff x="2699792" y="3212976"/>
            <a:chExt cx="3060340" cy="393811"/>
          </a:xfrm>
        </p:grpSpPr>
        <p:cxnSp>
          <p:nvCxnSpPr>
            <p:cNvPr id="64" name="Straight Connector 63"/>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463988" y="4830296"/>
            <a:ext cx="182880" cy="182880"/>
            <a:chOff x="7596336" y="3864284"/>
            <a:chExt cx="182880" cy="182880"/>
          </a:xfrm>
        </p:grpSpPr>
        <p:sp>
          <p:nvSpPr>
            <p:cNvPr id="81"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478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arn(inVertical)">
                                      <p:cBhvr>
                                        <p:cTn id="39" dur="500"/>
                                        <p:tgtEl>
                                          <p:spTgt spid="57"/>
                                        </p:tgtEl>
                                      </p:cBhvr>
                                    </p:animEffect>
                                  </p:childTnLst>
                                </p:cTn>
                              </p:par>
                              <p:par>
                                <p:cTn id="40" presetID="2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67211" y="3499934"/>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227822" y="3427926"/>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654776" y="3443271"/>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586179" y="3494498"/>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640877" y="3429000"/>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7605" y="6121312"/>
            <a:ext cx="7236761" cy="440036"/>
            <a:chOff x="887605" y="6121312"/>
            <a:chExt cx="7236761" cy="440036"/>
          </a:xfrm>
        </p:grpSpPr>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D</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grpSp>
      <p:sp>
        <p:nvSpPr>
          <p:cNvPr id="83" name="TextBox 82"/>
          <p:cNvSpPr txBox="1"/>
          <p:nvPr/>
        </p:nvSpPr>
        <p:spPr>
          <a:xfrm>
            <a:off x="6586179" y="3465954"/>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3187304" y="4063352"/>
            <a:ext cx="3620529" cy="1013332"/>
          </a:xfrm>
          <a:custGeom>
            <a:avLst/>
            <a:gdLst>
              <a:gd name="connsiteX0" fmla="*/ 0 w 3620529"/>
              <a:gd name="connsiteY0" fmla="*/ 543775 h 1013332"/>
              <a:gd name="connsiteX1" fmla="*/ 2014151 w 3620529"/>
              <a:gd name="connsiteY1" fmla="*/ 12434 h 1013332"/>
              <a:gd name="connsiteX2" fmla="*/ 3620529 w 3620529"/>
              <a:gd name="connsiteY2" fmla="*/ 1013332 h 1013332"/>
            </a:gdLst>
            <a:ahLst/>
            <a:cxnLst>
              <a:cxn ang="0">
                <a:pos x="connsiteX0" y="connsiteY0"/>
              </a:cxn>
              <a:cxn ang="0">
                <a:pos x="connsiteX1" y="connsiteY1"/>
              </a:cxn>
              <a:cxn ang="0">
                <a:pos x="connsiteX2" y="connsiteY2"/>
              </a:cxn>
            </a:cxnLst>
            <a:rect l="l" t="t" r="r" b="b"/>
            <a:pathLst>
              <a:path w="3620529" h="1013332">
                <a:moveTo>
                  <a:pt x="0" y="543775"/>
                </a:moveTo>
                <a:cubicBezTo>
                  <a:pt x="705365" y="238975"/>
                  <a:pt x="1410730" y="-65825"/>
                  <a:pt x="2014151" y="12434"/>
                </a:cubicBezTo>
                <a:cubicBezTo>
                  <a:pt x="2617572" y="90693"/>
                  <a:pt x="3119050" y="552012"/>
                  <a:pt x="3620529" y="101333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71758" y="2926182"/>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611560" y="1057672"/>
            <a:ext cx="7956884" cy="1219200"/>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3399"/>
                </a:solidFill>
                <a:effectLst/>
                <a:uLnTx/>
                <a:uFillTx/>
                <a:latin typeface="Verdana" pitchFamily="34" charset="0"/>
              </a:rPr>
              <a:t>An</a:t>
            </a:r>
            <a:r>
              <a:rPr kumimoji="0" lang="en-US" sz="1800" b="0" i="0" u="none" strike="noStrike" kern="0" cap="none" spc="0" normalizeH="0" noProof="0" dirty="0" smtClean="0">
                <a:ln>
                  <a:noFill/>
                </a:ln>
                <a:solidFill>
                  <a:srgbClr val="333399"/>
                </a:solidFill>
                <a:effectLst/>
                <a:uLnTx/>
                <a:uFillTx/>
                <a:latin typeface="Verdana" pitchFamily="34" charset="0"/>
              </a:rPr>
              <a:t> internal node of </a:t>
            </a:r>
            <a:r>
              <a:rPr kumimoji="0" lang="en-US" sz="1800" b="0" i="1" u="none" strike="noStrike" kern="0" cap="none" spc="0" normalizeH="0" noProof="0" dirty="0" err="1" smtClean="0">
                <a:ln>
                  <a:noFill/>
                </a:ln>
                <a:solidFill>
                  <a:srgbClr val="333399"/>
                </a:solidFill>
                <a:effectLst/>
                <a:uLnTx/>
                <a:uFillTx/>
                <a:latin typeface="Verdana" pitchFamily="34" charset="0"/>
              </a:rPr>
              <a:t>gt</a:t>
            </a:r>
            <a:r>
              <a:rPr kumimoji="0" lang="en-US" sz="1800" b="0" i="0" u="none" strike="noStrike" kern="0" cap="none" spc="0" normalizeH="0" noProof="0" dirty="0" smtClean="0">
                <a:ln>
                  <a:noFill/>
                </a:ln>
                <a:solidFill>
                  <a:srgbClr val="333399"/>
                </a:solidFill>
                <a:effectLst/>
                <a:uLnTx/>
                <a:uFillTx/>
                <a:latin typeface="Verdana" pitchFamily="34" charset="0"/>
              </a:rPr>
              <a:t> is a speciation node if it is dominated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333399"/>
                </a:solidFill>
                <a:latin typeface="Verdana" pitchFamily="34" charset="0"/>
              </a:rPr>
              <a:t>a</a:t>
            </a:r>
            <a:r>
              <a:rPr kumimoji="0" lang="en-US" sz="1800" b="0" i="0" u="none" strike="noStrike" kern="0" cap="none" spc="0" normalizeH="0" noProof="0" dirty="0" err="1" smtClean="0">
                <a:ln>
                  <a:noFill/>
                </a:ln>
                <a:solidFill>
                  <a:srgbClr val="333399"/>
                </a:solidFill>
                <a:effectLst/>
                <a:uLnTx/>
                <a:uFillTx/>
                <a:latin typeface="Verdana" pitchFamily="34" charset="0"/>
              </a:rPr>
              <a:t>ny</a:t>
            </a:r>
            <a:r>
              <a:rPr kumimoji="0" lang="en-US" sz="1800" b="0" i="0" u="none" strike="noStrike" kern="0" cap="none" spc="0" normalizeH="0" noProof="0" dirty="0" smtClean="0">
                <a:ln>
                  <a:noFill/>
                </a:ln>
                <a:solidFill>
                  <a:srgbClr val="333399"/>
                </a:solidFill>
                <a:effectLst/>
                <a:uLnTx/>
                <a:uFillTx/>
                <a:latin typeface="Verdana" pitchFamily="34" charset="0"/>
              </a:rPr>
              <a:t> </a:t>
            </a:r>
            <a:r>
              <a:rPr kumimoji="0" lang="en-US" sz="1800" b="0" i="0" u="none" strike="noStrike" kern="0" cap="none" spc="0" normalizeH="0" noProof="0" dirty="0" err="1" smtClean="0">
                <a:ln>
                  <a:noFill/>
                </a:ln>
                <a:solidFill>
                  <a:srgbClr val="333399"/>
                </a:solidFill>
                <a:effectLst/>
                <a:uLnTx/>
                <a:uFillTx/>
                <a:latin typeface="Verdana" pitchFamily="34" charset="0"/>
              </a:rPr>
              <a:t>subtree</a:t>
            </a:r>
            <a:r>
              <a:rPr lang="en-US" kern="0" dirty="0" smtClean="0">
                <a:solidFill>
                  <a:srgbClr val="333399"/>
                </a:solidFill>
                <a:latin typeface="Verdana" pitchFamily="34" charset="0"/>
              </a:rPr>
              <a:t>-bipartition in ST. Otherwise, this is a duplication node</a:t>
            </a:r>
            <a:endParaRPr kumimoji="0" lang="en-US" sz="1800" b="0" i="0" u="none" strike="noStrike" kern="0" cap="none" spc="0" normalizeH="0" baseline="0" noProof="0" dirty="0" smtClean="0">
              <a:ln>
                <a:noFill/>
              </a:ln>
              <a:solidFill>
                <a:srgbClr val="333399"/>
              </a:solidFill>
              <a:effectLst/>
              <a:uLnTx/>
              <a:uFillTx/>
              <a:latin typeface="Verdana" pitchFamily="34" charset="0"/>
            </a:endParaRPr>
          </a:p>
        </p:txBody>
      </p:sp>
      <p:sp>
        <p:nvSpPr>
          <p:cNvPr id="104" name="Text Box 7"/>
          <p:cNvSpPr txBox="1">
            <a:spLocks noChangeArrowheads="1"/>
          </p:cNvSpPr>
          <p:nvPr/>
        </p:nvSpPr>
        <p:spPr bwMode="auto">
          <a:xfrm>
            <a:off x="1367172" y="752872"/>
            <a:ext cx="2590800" cy="523220"/>
          </a:xfrm>
          <a:prstGeom prst="rect">
            <a:avLst/>
          </a:prstGeom>
          <a:solidFill>
            <a:srgbClr val="FFFFFF"/>
          </a:solidFill>
          <a:ln w="28575">
            <a:solidFill>
              <a:srgbClr val="808080"/>
            </a:solidFill>
            <a:miter lim="800000"/>
            <a:headEnd/>
            <a:tailEnd/>
          </a:ln>
        </p:spPr>
        <p:txBody>
          <a:bodyPr>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a:t>
            </a:r>
          </a:p>
        </p:txBody>
      </p:sp>
      <p:sp>
        <p:nvSpPr>
          <p:cNvPr id="46"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7280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arn(inVertical)">
                                      <p:cBhvr>
                                        <p:cTn id="7" dur="500"/>
                                        <p:tgtEl>
                                          <p:spTgt spid="105"/>
                                        </p:tgtEl>
                                      </p:cBhvr>
                                    </p:animEffect>
                                  </p:childTnLst>
                                </p:cTn>
                              </p:par>
                              <p:par>
                                <p:cTn id="8" presetID="16" presetClass="entr" presetSubtype="21"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barn(inVertical)">
                                      <p:cBhvr>
                                        <p:cTn id="10" dur="500"/>
                                        <p:tgtEl>
                                          <p:spTgt spid="10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p:tgtEl>
                                          <p:spTgt spid="46"/>
                                        </p:tgtEl>
                                        <p:attrNameLst>
                                          <p:attrName>ppt_y</p:attrName>
                                        </p:attrNameLst>
                                      </p:cBhvr>
                                      <p:tavLst>
                                        <p:tav tm="0">
                                          <p:val>
                                            <p:strVal val="#ppt_y+#ppt_h*1.125000"/>
                                          </p:val>
                                        </p:tav>
                                        <p:tav tm="100000">
                                          <p:val>
                                            <p:strVal val="#ppt_y"/>
                                          </p:val>
                                        </p:tav>
                                      </p:tavLst>
                                    </p:anim>
                                    <p:animEffect transition="in" filter="wipe(up)">
                                      <p:cBhvr>
                                        <p:cTn id="19" dur="5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ipe(left)">
                                      <p:cBhvr>
                                        <p:cTn id="30" dur="500"/>
                                        <p:tgtEl>
                                          <p:spTgt spid="9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wipe(left)">
                                      <p:cBhvr>
                                        <p:cTn id="33" dur="500"/>
                                        <p:tgtEl>
                                          <p:spTgt spid="9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4"/>
                                        </p:tgtEl>
                                        <p:attrNameLst>
                                          <p:attrName>style.visibility</p:attrName>
                                        </p:attrNameLst>
                                      </p:cBhvr>
                                      <p:to>
                                        <p:strVal val="visible"/>
                                      </p:to>
                                    </p:set>
                                    <p:anim calcmode="lin" valueType="num">
                                      <p:cBhvr>
                                        <p:cTn id="38" dur="500" fill="hold"/>
                                        <p:tgtEl>
                                          <p:spTgt spid="84"/>
                                        </p:tgtEl>
                                        <p:attrNameLst>
                                          <p:attrName>ppt_w</p:attrName>
                                        </p:attrNameLst>
                                      </p:cBhvr>
                                      <p:tavLst>
                                        <p:tav tm="0">
                                          <p:val>
                                            <p:fltVal val="0"/>
                                          </p:val>
                                        </p:tav>
                                        <p:tav tm="100000">
                                          <p:val>
                                            <p:strVal val="#ppt_w"/>
                                          </p:val>
                                        </p:tav>
                                      </p:tavLst>
                                    </p:anim>
                                    <p:anim calcmode="lin" valueType="num">
                                      <p:cBhvr>
                                        <p:cTn id="39" dur="500" fill="hold"/>
                                        <p:tgtEl>
                                          <p:spTgt spid="84"/>
                                        </p:tgtEl>
                                        <p:attrNameLst>
                                          <p:attrName>ppt_h</p:attrName>
                                        </p:attrNameLst>
                                      </p:cBhvr>
                                      <p:tavLst>
                                        <p:tav tm="0">
                                          <p:val>
                                            <p:fltVal val="0"/>
                                          </p:val>
                                        </p:tav>
                                        <p:tav tm="100000">
                                          <p:val>
                                            <p:strVal val="#ppt_h"/>
                                          </p:val>
                                        </p:tav>
                                      </p:tavLst>
                                    </p:anim>
                                    <p:animEffect transition="in" filter="fade">
                                      <p:cBhvr>
                                        <p:cTn id="40" dur="500"/>
                                        <p:tgtEl>
                                          <p:spTgt spid="8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 calcmode="lin" valueType="num">
                                      <p:cBhvr>
                                        <p:cTn id="43" dur="500" fill="hold"/>
                                        <p:tgtEl>
                                          <p:spTgt spid="90"/>
                                        </p:tgtEl>
                                        <p:attrNameLst>
                                          <p:attrName>ppt_w</p:attrName>
                                        </p:attrNameLst>
                                      </p:cBhvr>
                                      <p:tavLst>
                                        <p:tav tm="0">
                                          <p:val>
                                            <p:fltVal val="0"/>
                                          </p:val>
                                        </p:tav>
                                        <p:tav tm="100000">
                                          <p:val>
                                            <p:strVal val="#ppt_w"/>
                                          </p:val>
                                        </p:tav>
                                      </p:tavLst>
                                    </p:anim>
                                    <p:anim calcmode="lin" valueType="num">
                                      <p:cBhvr>
                                        <p:cTn id="44" dur="500" fill="hold"/>
                                        <p:tgtEl>
                                          <p:spTgt spid="90"/>
                                        </p:tgtEl>
                                        <p:attrNameLst>
                                          <p:attrName>ppt_h</p:attrName>
                                        </p:attrNameLst>
                                      </p:cBhvr>
                                      <p:tavLst>
                                        <p:tav tm="0">
                                          <p:val>
                                            <p:fltVal val="0"/>
                                          </p:val>
                                        </p:tav>
                                        <p:tav tm="100000">
                                          <p:val>
                                            <p:strVal val="#ppt_h"/>
                                          </p:val>
                                        </p:tav>
                                      </p:tavLst>
                                    </p:anim>
                                    <p:animEffect transition="in" filter="fade">
                                      <p:cBhvr>
                                        <p:cTn id="45" dur="500"/>
                                        <p:tgtEl>
                                          <p:spTgt spid="9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97"/>
                                        </p:tgtEl>
                                      </p:cBhvr>
                                    </p:animEffect>
                                    <p:set>
                                      <p:cBhvr>
                                        <p:cTn id="50" dur="1" fill="hold">
                                          <p:stCondLst>
                                            <p:cond delay="499"/>
                                          </p:stCondLst>
                                        </p:cTn>
                                        <p:tgtEl>
                                          <p:spTgt spid="97"/>
                                        </p:tgtEl>
                                        <p:attrNameLst>
                                          <p:attrName>style.visibility</p:attrName>
                                        </p:attrNameLst>
                                      </p:cBhvr>
                                      <p:to>
                                        <p:strVal val="hidden"/>
                                      </p:to>
                                    </p:set>
                                  </p:childTnLst>
                                </p:cTn>
                              </p:par>
                              <p:par>
                                <p:cTn id="51" presetID="22" presetClass="exit" presetSubtype="2" fill="hold" grpId="1" nodeType="withEffect">
                                  <p:stCondLst>
                                    <p:cond delay="0"/>
                                  </p:stCondLst>
                                  <p:childTnLst>
                                    <p:animEffect transition="out" filter="wipe(right)">
                                      <p:cBhvr>
                                        <p:cTn id="52" dur="500"/>
                                        <p:tgtEl>
                                          <p:spTgt spid="98"/>
                                        </p:tgtEl>
                                      </p:cBhvr>
                                    </p:animEffect>
                                    <p:set>
                                      <p:cBhvr>
                                        <p:cTn id="53" dur="1" fill="hold">
                                          <p:stCondLst>
                                            <p:cond delay="499"/>
                                          </p:stCondLst>
                                        </p:cTn>
                                        <p:tgtEl>
                                          <p:spTgt spid="98"/>
                                        </p:tgtEl>
                                        <p:attrNameLst>
                                          <p:attrName>style.visibility</p:attrName>
                                        </p:attrNameLst>
                                      </p:cBhvr>
                                      <p:to>
                                        <p:strVal val="hidden"/>
                                      </p:to>
                                    </p:set>
                                  </p:childTnLst>
                                </p:cTn>
                              </p:par>
                              <p:par>
                                <p:cTn id="54" presetID="22" presetClass="entr" presetSubtype="8"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wipe(left)">
                                      <p:cBhvr>
                                        <p:cTn id="56" dur="500"/>
                                        <p:tgtEl>
                                          <p:spTgt spid="9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wipe(down)">
                                      <p:cBhvr>
                                        <p:cTn id="64" dur="500"/>
                                        <p:tgtEl>
                                          <p:spTgt spid="9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down)">
                                      <p:cBhvr>
                                        <p:cTn id="67" dur="500"/>
                                        <p:tgtEl>
                                          <p:spTgt spid="8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2" fill="hold" grpId="1" nodeType="clickEffect">
                                  <p:stCondLst>
                                    <p:cond delay="0"/>
                                  </p:stCondLst>
                                  <p:childTnLst>
                                    <p:animEffect transition="out" filter="wipe(right)">
                                      <p:cBhvr>
                                        <p:cTn id="71" dur="500"/>
                                        <p:tgtEl>
                                          <p:spTgt spid="99"/>
                                        </p:tgtEl>
                                      </p:cBhvr>
                                    </p:animEffect>
                                    <p:set>
                                      <p:cBhvr>
                                        <p:cTn id="72" dur="1" fill="hold">
                                          <p:stCondLst>
                                            <p:cond delay="499"/>
                                          </p:stCondLst>
                                        </p:cTn>
                                        <p:tgtEl>
                                          <p:spTgt spid="99"/>
                                        </p:tgtEl>
                                        <p:attrNameLst>
                                          <p:attrName>style.visibility</p:attrName>
                                        </p:attrNameLst>
                                      </p:cBhvr>
                                      <p:to>
                                        <p:strVal val="hidden"/>
                                      </p:to>
                                    </p:set>
                                  </p:childTnLst>
                                </p:cTn>
                              </p:par>
                              <p:par>
                                <p:cTn id="73" presetID="22" presetClass="exit" presetSubtype="2" fill="hold" grpId="1" nodeType="withEffect">
                                  <p:stCondLst>
                                    <p:cond delay="0"/>
                                  </p:stCondLst>
                                  <p:childTnLst>
                                    <p:animEffect transition="out" filter="wipe(right)">
                                      <p:cBhvr>
                                        <p:cTn id="74" dur="500"/>
                                        <p:tgtEl>
                                          <p:spTgt spid="100"/>
                                        </p:tgtEl>
                                      </p:cBhvr>
                                    </p:animEffect>
                                    <p:set>
                                      <p:cBhvr>
                                        <p:cTn id="75" dur="1" fill="hold">
                                          <p:stCondLst>
                                            <p:cond delay="499"/>
                                          </p:stCondLst>
                                        </p:cTn>
                                        <p:tgtEl>
                                          <p:spTgt spid="10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wipe(left)">
                                      <p:cBhvr>
                                        <p:cTn id="80" dur="500"/>
                                        <p:tgtEl>
                                          <p:spTgt spid="9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left)">
                                      <p:cBhvr>
                                        <p:cTn id="85" dur="500"/>
                                        <p:tgtEl>
                                          <p:spTgt spid="9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wipe(left)">
                                      <p:cBhvr>
                                        <p:cTn id="9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9" grpId="0" animBg="1"/>
      <p:bldP spid="99" grpId="1" animBg="1"/>
      <p:bldP spid="100" grpId="0" animBg="1"/>
      <p:bldP spid="100" grpId="1" animBg="1"/>
      <p:bldP spid="98" grpId="0" animBg="1"/>
      <p:bldP spid="98" grpId="1" animBg="1"/>
      <p:bldP spid="97" grpId="0" animBg="1"/>
      <p:bldP spid="97" grpId="1" animBg="1"/>
      <p:bldP spid="91" grpId="0" animBg="1"/>
      <p:bldP spid="86" grpId="0" animBg="1"/>
      <p:bldP spid="84" grpId="0" animBg="1"/>
      <p:bldP spid="70" grpId="0"/>
      <p:bldP spid="83" grpId="0"/>
      <p:bldP spid="92" grpId="0" animBg="1"/>
      <p:bldP spid="93" grpId="0" animBg="1"/>
      <p:bldP spid="94"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639771" y="3569659"/>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639771" y="3537574"/>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7605" y="6121312"/>
            <a:ext cx="7236761" cy="440036"/>
            <a:chOff x="887605" y="6121312"/>
            <a:chExt cx="7236761" cy="440036"/>
          </a:xfrm>
        </p:grpSpPr>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D</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C</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grpSp>
      <p:sp>
        <p:nvSpPr>
          <p:cNvPr id="83" name="TextBox 82"/>
          <p:cNvSpPr txBox="1"/>
          <p:nvPr/>
        </p:nvSpPr>
        <p:spPr>
          <a:xfrm>
            <a:off x="6597381" y="3467895"/>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ABD|CEF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84167" y="2888940"/>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611560" y="1057672"/>
            <a:ext cx="8144508" cy="1219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3399"/>
                </a:solidFill>
                <a:effectLst/>
                <a:uLnTx/>
                <a:uFillTx/>
                <a:latin typeface="Verdana" pitchFamily="34" charset="0"/>
              </a:rPr>
              <a:t>An</a:t>
            </a:r>
            <a:r>
              <a:rPr kumimoji="0" lang="en-US" sz="1800" b="0" i="0" u="none" strike="noStrike" kern="0" cap="none" spc="0" normalizeH="0" noProof="0" dirty="0" smtClean="0">
                <a:ln>
                  <a:noFill/>
                </a:ln>
                <a:solidFill>
                  <a:srgbClr val="333399"/>
                </a:solidFill>
                <a:effectLst/>
                <a:uLnTx/>
                <a:uFillTx/>
                <a:latin typeface="Verdana" pitchFamily="34" charset="0"/>
              </a:rPr>
              <a:t> internal node of </a:t>
            </a:r>
            <a:r>
              <a:rPr kumimoji="0" lang="en-US" sz="1800" b="0" i="1" u="none" strike="noStrike" kern="0" cap="none" spc="0" normalizeH="0" noProof="0" dirty="0" err="1" smtClean="0">
                <a:ln>
                  <a:noFill/>
                </a:ln>
                <a:solidFill>
                  <a:srgbClr val="333399"/>
                </a:solidFill>
                <a:effectLst/>
                <a:uLnTx/>
                <a:uFillTx/>
                <a:latin typeface="Verdana" pitchFamily="34" charset="0"/>
              </a:rPr>
              <a:t>gt</a:t>
            </a:r>
            <a:r>
              <a:rPr kumimoji="0" lang="en-US" sz="1800" b="0" i="0" u="none" strike="noStrike" kern="0" cap="none" spc="0" normalizeH="0" noProof="0" dirty="0" smtClean="0">
                <a:ln>
                  <a:noFill/>
                </a:ln>
                <a:solidFill>
                  <a:srgbClr val="333399"/>
                </a:solidFill>
                <a:effectLst/>
                <a:uLnTx/>
                <a:uFillTx/>
                <a:latin typeface="Verdana" pitchFamily="34" charset="0"/>
              </a:rPr>
              <a:t> is a speciation node if it is dominated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333399"/>
                </a:solidFill>
                <a:latin typeface="Verdana" pitchFamily="34" charset="0"/>
              </a:rPr>
              <a:t>a</a:t>
            </a:r>
            <a:r>
              <a:rPr kumimoji="0" lang="en-US" sz="1800" b="0" i="0" u="none" strike="noStrike" kern="0" cap="none" spc="0" normalizeH="0" noProof="0" dirty="0" err="1" smtClean="0">
                <a:ln>
                  <a:noFill/>
                </a:ln>
                <a:solidFill>
                  <a:srgbClr val="333399"/>
                </a:solidFill>
                <a:effectLst/>
                <a:uLnTx/>
                <a:uFillTx/>
                <a:latin typeface="Verdana" pitchFamily="34" charset="0"/>
              </a:rPr>
              <a:t>ny</a:t>
            </a:r>
            <a:r>
              <a:rPr kumimoji="0" lang="en-US" sz="1800" b="0" i="0" u="none" strike="noStrike" kern="0" cap="none" spc="0" normalizeH="0" noProof="0" dirty="0" smtClean="0">
                <a:ln>
                  <a:noFill/>
                </a:ln>
                <a:solidFill>
                  <a:srgbClr val="333399"/>
                </a:solidFill>
                <a:effectLst/>
                <a:uLnTx/>
                <a:uFillTx/>
                <a:latin typeface="Verdana" pitchFamily="34" charset="0"/>
              </a:rPr>
              <a:t> </a:t>
            </a:r>
            <a:r>
              <a:rPr kumimoji="0" lang="en-US" sz="1800" b="0" i="0" u="none" strike="noStrike" kern="0" cap="none" spc="0" normalizeH="0" noProof="0" dirty="0" err="1" smtClean="0">
                <a:ln>
                  <a:noFill/>
                </a:ln>
                <a:solidFill>
                  <a:srgbClr val="333399"/>
                </a:solidFill>
                <a:effectLst/>
                <a:uLnTx/>
                <a:uFillTx/>
                <a:latin typeface="Verdana" pitchFamily="34" charset="0"/>
              </a:rPr>
              <a:t>subtree</a:t>
            </a:r>
            <a:r>
              <a:rPr lang="en-US" kern="0" dirty="0" smtClean="0">
                <a:solidFill>
                  <a:srgbClr val="333399"/>
                </a:solidFill>
                <a:latin typeface="Verdana" pitchFamily="34" charset="0"/>
              </a:rPr>
              <a:t>-bipartition in ST. Otherwise, this is a duplication node</a:t>
            </a:r>
            <a:endParaRPr kumimoji="0" lang="en-US" sz="1800" b="0" i="0" u="none" strike="noStrike" kern="0" cap="none" spc="0" normalizeH="0" baseline="0" noProof="0" dirty="0" smtClean="0">
              <a:ln>
                <a:noFill/>
              </a:ln>
              <a:solidFill>
                <a:srgbClr val="333399"/>
              </a:solidFill>
              <a:effectLst/>
              <a:uLnTx/>
              <a:uFillTx/>
              <a:latin typeface="Verdana" pitchFamily="34" charset="0"/>
            </a:endParaRPr>
          </a:p>
        </p:txBody>
      </p:sp>
      <p:sp>
        <p:nvSpPr>
          <p:cNvPr id="104" name="Text Box 7"/>
          <p:cNvSpPr txBox="1">
            <a:spLocks noChangeArrowheads="1"/>
          </p:cNvSpPr>
          <p:nvPr/>
        </p:nvSpPr>
        <p:spPr bwMode="auto">
          <a:xfrm>
            <a:off x="1367172" y="752872"/>
            <a:ext cx="2590800" cy="523220"/>
          </a:xfrm>
          <a:prstGeom prst="rect">
            <a:avLst/>
          </a:prstGeom>
          <a:solidFill>
            <a:srgbClr val="FFFFFF"/>
          </a:solidFill>
          <a:ln w="28575">
            <a:solidFill>
              <a:srgbClr val="808080"/>
            </a:solidFill>
            <a:miter lim="800000"/>
            <a:headEnd/>
            <a:tailEnd/>
          </a:ln>
        </p:spPr>
        <p:txBody>
          <a:bodyPr>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a:t>
            </a:r>
          </a:p>
        </p:txBody>
      </p:sp>
      <p:sp>
        <p:nvSpPr>
          <p:cNvPr id="4" name="Freeform 3"/>
          <p:cNvSpPr/>
          <p:nvPr/>
        </p:nvSpPr>
        <p:spPr>
          <a:xfrm>
            <a:off x="1767016" y="4233266"/>
            <a:ext cx="5090984" cy="956572"/>
          </a:xfrm>
          <a:custGeom>
            <a:avLst/>
            <a:gdLst>
              <a:gd name="connsiteX0" fmla="*/ 0 w 5090984"/>
              <a:gd name="connsiteY0" fmla="*/ 956572 h 956572"/>
              <a:gd name="connsiteX1" fmla="*/ 2520779 w 5090984"/>
              <a:gd name="connsiteY1" fmla="*/ 5102 h 956572"/>
              <a:gd name="connsiteX2" fmla="*/ 5090984 w 5090984"/>
              <a:gd name="connsiteY2" fmla="*/ 647653 h 956572"/>
            </a:gdLst>
            <a:ahLst/>
            <a:cxnLst>
              <a:cxn ang="0">
                <a:pos x="connsiteX0" y="connsiteY0"/>
              </a:cxn>
              <a:cxn ang="0">
                <a:pos x="connsiteX1" y="connsiteY1"/>
              </a:cxn>
              <a:cxn ang="0">
                <a:pos x="connsiteX2" y="connsiteY2"/>
              </a:cxn>
            </a:cxnLst>
            <a:rect l="l" t="t" r="r" b="b"/>
            <a:pathLst>
              <a:path w="5090984" h="956572">
                <a:moveTo>
                  <a:pt x="0" y="956572"/>
                </a:moveTo>
                <a:cubicBezTo>
                  <a:pt x="836141" y="506580"/>
                  <a:pt x="1672282" y="56588"/>
                  <a:pt x="2520779" y="5102"/>
                </a:cubicBezTo>
                <a:cubicBezTo>
                  <a:pt x="3369276" y="-46385"/>
                  <a:pt x="4230130" y="300634"/>
                  <a:pt x="5090984" y="647653"/>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1767016" y="3698728"/>
            <a:ext cx="4349579" cy="1530472"/>
          </a:xfrm>
          <a:custGeom>
            <a:avLst/>
            <a:gdLst>
              <a:gd name="connsiteX0" fmla="*/ 0 w 4349579"/>
              <a:gd name="connsiteY0" fmla="*/ 1530472 h 1530472"/>
              <a:gd name="connsiteX1" fmla="*/ 2557849 w 4349579"/>
              <a:gd name="connsiteY1" fmla="*/ 183586 h 1530472"/>
              <a:gd name="connsiteX2" fmla="*/ 4349579 w 4349579"/>
              <a:gd name="connsiteY2" fmla="*/ 47662 h 1530472"/>
            </a:gdLst>
            <a:ahLst/>
            <a:cxnLst>
              <a:cxn ang="0">
                <a:pos x="connsiteX0" y="connsiteY0"/>
              </a:cxn>
              <a:cxn ang="0">
                <a:pos x="connsiteX1" y="connsiteY1"/>
              </a:cxn>
              <a:cxn ang="0">
                <a:pos x="connsiteX2" y="connsiteY2"/>
              </a:cxn>
            </a:cxnLst>
            <a:rect l="l" t="t" r="r" b="b"/>
            <a:pathLst>
              <a:path w="4349579" h="1530472">
                <a:moveTo>
                  <a:pt x="0" y="1530472"/>
                </a:moveTo>
                <a:cubicBezTo>
                  <a:pt x="916459" y="980596"/>
                  <a:pt x="1832919" y="430721"/>
                  <a:pt x="2557849" y="183586"/>
                </a:cubicBezTo>
                <a:cubicBezTo>
                  <a:pt x="3282779" y="-63549"/>
                  <a:pt x="3816179" y="-7944"/>
                  <a:pt x="4349579" y="47662"/>
                </a:cubicBezTo>
              </a:path>
            </a:pathLst>
          </a:cu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56" name="Group 55"/>
          <p:cNvGrpSpPr/>
          <p:nvPr/>
        </p:nvGrpSpPr>
        <p:grpSpPr>
          <a:xfrm>
            <a:off x="3017554" y="4077072"/>
            <a:ext cx="182880" cy="182880"/>
            <a:chOff x="7596336" y="3864284"/>
            <a:chExt cx="182880" cy="182880"/>
          </a:xfrm>
        </p:grpSpPr>
        <p:sp>
          <p:nvSpPr>
            <p:cNvPr id="57"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58"/>
          <p:cNvGrpSpPr/>
          <p:nvPr/>
        </p:nvGrpSpPr>
        <p:grpSpPr>
          <a:xfrm>
            <a:off x="4407122" y="4168512"/>
            <a:ext cx="182880" cy="182880"/>
            <a:chOff x="7596336" y="3864284"/>
            <a:chExt cx="182880" cy="182880"/>
          </a:xfrm>
        </p:grpSpPr>
        <p:sp>
          <p:nvSpPr>
            <p:cNvPr id="62"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Freeform 5"/>
          <p:cNvSpPr/>
          <p:nvPr/>
        </p:nvSpPr>
        <p:spPr>
          <a:xfrm>
            <a:off x="1779373" y="2879124"/>
            <a:ext cx="4720281" cy="2310714"/>
          </a:xfrm>
          <a:custGeom>
            <a:avLst/>
            <a:gdLst>
              <a:gd name="connsiteX0" fmla="*/ 0 w 4720281"/>
              <a:gd name="connsiteY0" fmla="*/ 2310714 h 2310714"/>
              <a:gd name="connsiteX1" fmla="*/ 1841157 w 4720281"/>
              <a:gd name="connsiteY1" fmla="*/ 518984 h 2310714"/>
              <a:gd name="connsiteX2" fmla="*/ 4720281 w 4720281"/>
              <a:gd name="connsiteY2" fmla="*/ 0 h 2310714"/>
              <a:gd name="connsiteX3" fmla="*/ 4720281 w 4720281"/>
              <a:gd name="connsiteY3" fmla="*/ 0 h 2310714"/>
            </a:gdLst>
            <a:ahLst/>
            <a:cxnLst>
              <a:cxn ang="0">
                <a:pos x="connsiteX0" y="connsiteY0"/>
              </a:cxn>
              <a:cxn ang="0">
                <a:pos x="connsiteX1" y="connsiteY1"/>
              </a:cxn>
              <a:cxn ang="0">
                <a:pos x="connsiteX2" y="connsiteY2"/>
              </a:cxn>
              <a:cxn ang="0">
                <a:pos x="connsiteX3" y="connsiteY3"/>
              </a:cxn>
            </a:cxnLst>
            <a:rect l="l" t="t" r="r" b="b"/>
            <a:pathLst>
              <a:path w="4720281" h="2310714">
                <a:moveTo>
                  <a:pt x="0" y="2310714"/>
                </a:moveTo>
                <a:cubicBezTo>
                  <a:pt x="527222" y="1607408"/>
                  <a:pt x="1054444" y="904103"/>
                  <a:pt x="1841157" y="518984"/>
                </a:cubicBezTo>
                <a:cubicBezTo>
                  <a:pt x="2627871" y="133865"/>
                  <a:pt x="4720281" y="0"/>
                  <a:pt x="4720281" y="0"/>
                </a:cubicBezTo>
                <a:lnTo>
                  <a:pt x="4720281" y="0"/>
                </a:ln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p:cNvGrpSpPr/>
          <p:nvPr/>
        </p:nvGrpSpPr>
        <p:grpSpPr>
          <a:xfrm>
            <a:off x="4312508" y="3054813"/>
            <a:ext cx="182880" cy="182880"/>
            <a:chOff x="7596336" y="3864284"/>
            <a:chExt cx="182880" cy="182880"/>
          </a:xfrm>
        </p:grpSpPr>
        <p:sp>
          <p:nvSpPr>
            <p:cNvPr id="65"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 name="AutoShape 2"/>
          <p:cNvSpPr>
            <a:spLocks noChangeArrowheads="1"/>
          </p:cNvSpPr>
          <p:nvPr/>
        </p:nvSpPr>
        <p:spPr bwMode="auto">
          <a:xfrm>
            <a:off x="4247525" y="1655454"/>
            <a:ext cx="4428931" cy="367931"/>
          </a:xfrm>
          <a:prstGeom prst="roundRect">
            <a:avLst>
              <a:gd name="adj" fmla="val 16667"/>
            </a:avLst>
          </a:prstGeom>
          <a:solidFill>
            <a:srgbClr val="808080">
              <a:alpha val="20000"/>
            </a:srgbClr>
          </a:solidFill>
          <a:ln w="28575">
            <a:solidFill>
              <a:schemeClr val="accent6">
                <a:lumMod val="75000"/>
              </a:schemeClr>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Tree>
    <p:extLst>
      <p:ext uri="{BB962C8B-B14F-4D97-AF65-F5344CB8AC3E}">
        <p14:creationId xmlns:p14="http://schemas.microsoft.com/office/powerpoint/2010/main" val="34030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ppt_y</p:attrName>
                                        </p:attrNameLst>
                                      </p:cBhvr>
                                      <p:tavLst>
                                        <p:tav tm="0">
                                          <p:val>
                                            <p:strVal val="#ppt_y+#ppt_h*1.125000"/>
                                          </p:val>
                                        </p:tav>
                                        <p:tav tm="100000">
                                          <p:val>
                                            <p:strVal val="#ppt_y"/>
                                          </p:val>
                                        </p:tav>
                                      </p:tavLst>
                                    </p:anim>
                                    <p:animEffect transition="in" filter="wipe(up)">
                                      <p:cBhvr>
                                        <p:cTn id="8" dur="500"/>
                                        <p:tgtEl>
                                          <p:spTgt spid="7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ppt_y</p:attrName>
                                        </p:attrNameLst>
                                      </p:cBhvr>
                                      <p:tavLst>
                                        <p:tav tm="0">
                                          <p:val>
                                            <p:strVal val="#ppt_y+#ppt_h*1.125000"/>
                                          </p:val>
                                        </p:tav>
                                        <p:tav tm="100000">
                                          <p:val>
                                            <p:strVal val="#ppt_y"/>
                                          </p:val>
                                        </p:tav>
                                      </p:tavLst>
                                    </p:anim>
                                    <p:animEffect transition="in" filter="wipe(up)">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500"/>
                                        <p:tgtEl>
                                          <p:spTgt spid="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wipe(left)">
                                      <p:cBhvr>
                                        <p:cTn id="24" dur="5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left)">
                                      <p:cBhvr>
                                        <p:cTn id="29" dur="500"/>
                                        <p:tgtEl>
                                          <p:spTgt spid="92"/>
                                        </p:tgtEl>
                                      </p:cBhvr>
                                    </p:animEffect>
                                  </p:childTnLst>
                                </p:cTn>
                              </p:par>
                              <p:par>
                                <p:cTn id="30" presetID="16" presetClass="entr" presetSubtype="21"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arn(inVertical)">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16" presetClass="entr" presetSubtype="21"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arn(inVertical)">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par>
                                <p:cTn id="46" presetID="16" presetClass="entr" presetSubtype="21"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barn(inVertical)">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2" grpId="0" animBg="1"/>
      <p:bldP spid="94" grpId="0" animBg="1"/>
      <p:bldP spid="4" grpId="0" animBg="1"/>
      <p:bldP spid="5" grpId="0" animBg="1"/>
      <p:bldP spid="52" grpId="0" animBg="1"/>
      <p:bldP spid="6" grpId="0" animBg="1"/>
      <p:bldP spid="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479531" y="2446435"/>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323528" y="5218747"/>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1667662" y="5218747"/>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2532604" y="5218747"/>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3748306" y="5218747"/>
            <a:ext cx="312006" cy="400110"/>
          </a:xfrm>
          <a:prstGeom prst="rect">
            <a:avLst/>
          </a:prstGeom>
          <a:noFill/>
        </p:spPr>
        <p:txBody>
          <a:bodyPr wrap="square" rtlCol="0">
            <a:spAutoFit/>
          </a:bodyPr>
          <a:lstStyle/>
          <a:p>
            <a:r>
              <a:rPr lang="en-US" sz="2000" b="1" dirty="0"/>
              <a:t>D</a:t>
            </a:r>
          </a:p>
        </p:txBody>
      </p:sp>
      <p:sp>
        <p:nvSpPr>
          <p:cNvPr id="69" name="TextBox 68"/>
          <p:cNvSpPr txBox="1"/>
          <p:nvPr/>
        </p:nvSpPr>
        <p:spPr>
          <a:xfrm>
            <a:off x="2844610" y="303247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3364249" y="3825044"/>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2356137" y="224725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nvGrpSpPr>
          <p:cNvPr id="23" name="Group 22"/>
          <p:cNvGrpSpPr/>
          <p:nvPr/>
        </p:nvGrpSpPr>
        <p:grpSpPr>
          <a:xfrm>
            <a:off x="5154996" y="2414501"/>
            <a:ext cx="3449452" cy="2653345"/>
            <a:chOff x="1115616" y="2279882"/>
            <a:chExt cx="3449452" cy="2362303"/>
          </a:xfrm>
        </p:grpSpPr>
        <p:cxnSp>
          <p:nvCxnSpPr>
            <p:cNvPr id="24" name="Straight Connector 23"/>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968044" y="5179720"/>
            <a:ext cx="312006" cy="400110"/>
          </a:xfrm>
          <a:prstGeom prst="rect">
            <a:avLst/>
          </a:prstGeom>
          <a:noFill/>
        </p:spPr>
        <p:txBody>
          <a:bodyPr wrap="square" rtlCol="0">
            <a:spAutoFit/>
          </a:bodyPr>
          <a:lstStyle/>
          <a:p>
            <a:r>
              <a:rPr lang="en-US" sz="2000" b="1" dirty="0">
                <a:solidFill>
                  <a:srgbClr val="0070C0"/>
                </a:solidFill>
              </a:rPr>
              <a:t>D</a:t>
            </a:r>
          </a:p>
        </p:txBody>
      </p:sp>
      <p:sp>
        <p:nvSpPr>
          <p:cNvPr id="29" name="TextBox 28"/>
          <p:cNvSpPr txBox="1"/>
          <p:nvPr/>
        </p:nvSpPr>
        <p:spPr>
          <a:xfrm>
            <a:off x="6280775" y="5179720"/>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7175140" y="5179720"/>
            <a:ext cx="312006" cy="400110"/>
          </a:xfrm>
          <a:prstGeom prst="rect">
            <a:avLst/>
          </a:prstGeom>
          <a:noFill/>
        </p:spPr>
        <p:txBody>
          <a:bodyPr wrap="square" rtlCol="0">
            <a:spAutoFit/>
          </a:bodyPr>
          <a:lstStyle/>
          <a:p>
            <a:r>
              <a:rPr lang="en-US" sz="2000" b="1" dirty="0">
                <a:solidFill>
                  <a:srgbClr val="0070C0"/>
                </a:solidFill>
              </a:rPr>
              <a:t>B</a:t>
            </a:r>
          </a:p>
        </p:txBody>
      </p:sp>
      <p:sp>
        <p:nvSpPr>
          <p:cNvPr id="35" name="TextBox 34"/>
          <p:cNvSpPr txBox="1"/>
          <p:nvPr/>
        </p:nvSpPr>
        <p:spPr>
          <a:xfrm>
            <a:off x="8441414" y="5182743"/>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36" name="TextBox 35"/>
          <p:cNvSpPr txBox="1"/>
          <p:nvPr/>
        </p:nvSpPr>
        <p:spPr>
          <a:xfrm>
            <a:off x="6912260" y="4142693"/>
            <a:ext cx="90629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C|B</a:t>
            </a:r>
            <a:endParaRPr lang="en-US" sz="2400" i="1" dirty="0">
              <a:solidFill>
                <a:srgbClr val="FF0000"/>
              </a:solidFill>
              <a:latin typeface="Georgia" pitchFamily="18" charset="0"/>
              <a:ea typeface="Verdana" pitchFamily="34" charset="0"/>
              <a:cs typeface="Verdana" pitchFamily="34" charset="0"/>
            </a:endParaRPr>
          </a:p>
        </p:txBody>
      </p:sp>
      <p:sp>
        <p:nvSpPr>
          <p:cNvPr id="37" name="TextBox 36"/>
          <p:cNvSpPr txBox="1"/>
          <p:nvPr/>
        </p:nvSpPr>
        <p:spPr>
          <a:xfrm>
            <a:off x="6352581" y="3242593"/>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D|BC</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7072661" y="224748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39" name="AutoShape 2"/>
          <p:cNvSpPr>
            <a:spLocks noChangeArrowheads="1"/>
          </p:cNvSpPr>
          <p:nvPr/>
        </p:nvSpPr>
        <p:spPr bwMode="auto">
          <a:xfrm>
            <a:off x="3398220" y="3883004"/>
            <a:ext cx="700172"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1" name="AutoShape 2"/>
          <p:cNvSpPr>
            <a:spLocks noChangeArrowheads="1"/>
          </p:cNvSpPr>
          <p:nvPr/>
        </p:nvSpPr>
        <p:spPr bwMode="auto">
          <a:xfrm>
            <a:off x="2371192" y="230521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2" name="AutoShape 2"/>
          <p:cNvSpPr>
            <a:spLocks noChangeArrowheads="1"/>
          </p:cNvSpPr>
          <p:nvPr/>
        </p:nvSpPr>
        <p:spPr bwMode="auto">
          <a:xfrm>
            <a:off x="7072661" y="230544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3" name="AutoShape 2"/>
          <p:cNvSpPr>
            <a:spLocks noChangeArrowheads="1"/>
          </p:cNvSpPr>
          <p:nvPr/>
        </p:nvSpPr>
        <p:spPr bwMode="auto">
          <a:xfrm>
            <a:off x="2909393" y="3069720"/>
            <a:ext cx="865808" cy="403705"/>
          </a:xfrm>
          <a:prstGeom prst="roundRect">
            <a:avLst>
              <a:gd name="adj" fmla="val 16667"/>
            </a:avLst>
          </a:prstGeom>
          <a:solidFill>
            <a:srgbClr val="808080">
              <a:alpha val="20000"/>
            </a:srgbClr>
          </a:solidFill>
          <a:ln w="28575">
            <a:solidFill>
              <a:srgbClr val="000099"/>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4" name="AutoShape 2"/>
          <p:cNvSpPr>
            <a:spLocks noChangeArrowheads="1"/>
          </p:cNvSpPr>
          <p:nvPr/>
        </p:nvSpPr>
        <p:spPr bwMode="auto">
          <a:xfrm>
            <a:off x="6423484" y="3289160"/>
            <a:ext cx="882783"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7" name="Freeform 46"/>
          <p:cNvSpPr/>
          <p:nvPr/>
        </p:nvSpPr>
        <p:spPr>
          <a:xfrm>
            <a:off x="3504555" y="3411325"/>
            <a:ext cx="2478533"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991780" y="2932197"/>
            <a:ext cx="2991308"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241215" y="1844824"/>
            <a:ext cx="4300397"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651212" y="332098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1878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lide(from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48"/>
                                        </p:tgtEl>
                                      </p:cBhvr>
                                    </p:animEffect>
                                    <p:set>
                                      <p:cBhvr>
                                        <p:cTn id="12" dur="1" fill="hold">
                                          <p:stCondLst>
                                            <p:cond delay="499"/>
                                          </p:stCondLst>
                                        </p:cTn>
                                        <p:tgtEl>
                                          <p:spTgt spid="48"/>
                                        </p:tgtEl>
                                        <p:attrNameLst>
                                          <p:attrName>style.visibility</p:attrName>
                                        </p:attrNameLst>
                                      </p:cBhvr>
                                      <p:to>
                                        <p:strVal val="hidden"/>
                                      </p:to>
                                    </p:set>
                                  </p:childTnLst>
                                </p:cTn>
                              </p:par>
                              <p:par>
                                <p:cTn id="13" presetID="16" presetClass="exit" presetSubtype="21" fill="hold" grpId="0" nodeType="withEffect">
                                  <p:stCondLst>
                                    <p:cond delay="0"/>
                                  </p:stCondLst>
                                  <p:childTnLst>
                                    <p:animEffect transition="out" filter="barn(inVertical)">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par>
                                <p:cTn id="16" presetID="16" presetClass="exit" presetSubtype="21" fill="hold" grpId="0" nodeType="withEffect">
                                  <p:stCondLst>
                                    <p:cond delay="0"/>
                                  </p:stCondLst>
                                  <p:childTnLst>
                                    <p:animEffect transition="out" filter="barn(inVertical)">
                                      <p:cBhvr>
                                        <p:cTn id="17" dur="500"/>
                                        <p:tgtEl>
                                          <p:spTgt spid="49"/>
                                        </p:tgtEl>
                                      </p:cBhvr>
                                    </p:animEffect>
                                    <p:set>
                                      <p:cBhvr>
                                        <p:cTn id="18" dur="1" fill="hold">
                                          <p:stCondLst>
                                            <p:cond delay="499"/>
                                          </p:stCondLst>
                                        </p:cTn>
                                        <p:tgtEl>
                                          <p:spTgt spid="49"/>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22" presetClass="exit" presetSubtype="2" fill="hold" grpId="1" nodeType="withEffect">
                                  <p:stCondLst>
                                    <p:cond delay="0"/>
                                  </p:stCondLst>
                                  <p:childTnLst>
                                    <p:animEffect transition="out" filter="wipe(right)">
                                      <p:cBhvr>
                                        <p:cTn id="46" dur="500"/>
                                        <p:tgtEl>
                                          <p:spTgt spid="44"/>
                                        </p:tgtEl>
                                      </p:cBhvr>
                                    </p:animEffect>
                                    <p:set>
                                      <p:cBhvr>
                                        <p:cTn id="47" dur="1" fill="hold">
                                          <p:stCondLst>
                                            <p:cond delay="499"/>
                                          </p:stCondLst>
                                        </p:cTn>
                                        <p:tgtEl>
                                          <p:spTgt spid="44"/>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2" fill="hold" grpId="1" nodeType="clickEffect">
                                  <p:stCondLst>
                                    <p:cond delay="0"/>
                                  </p:stCondLst>
                                  <p:childTnLst>
                                    <p:animEffect transition="out" filter="wipe(right)">
                                      <p:cBhvr>
                                        <p:cTn id="58" dur="500"/>
                                        <p:tgtEl>
                                          <p:spTgt spid="41"/>
                                        </p:tgtEl>
                                      </p:cBhvr>
                                    </p:animEffect>
                                    <p:set>
                                      <p:cBhvr>
                                        <p:cTn id="59" dur="1" fill="hold">
                                          <p:stCondLst>
                                            <p:cond delay="499"/>
                                          </p:stCondLst>
                                        </p:cTn>
                                        <p:tgtEl>
                                          <p:spTgt spid="41"/>
                                        </p:tgtEl>
                                        <p:attrNameLst>
                                          <p:attrName>style.visibility</p:attrName>
                                        </p:attrNameLst>
                                      </p:cBhvr>
                                      <p:to>
                                        <p:strVal val="hidden"/>
                                      </p:to>
                                    </p:set>
                                  </p:childTnLst>
                                </p:cTn>
                              </p:par>
                              <p:par>
                                <p:cTn id="60" presetID="22" presetClass="exit" presetSubtype="2" fill="hold" grpId="1" nodeType="withEffect">
                                  <p:stCondLst>
                                    <p:cond delay="0"/>
                                  </p:stCondLst>
                                  <p:childTnLst>
                                    <p:animEffect transition="out" filter="wipe(right)">
                                      <p:cBhvr>
                                        <p:cTn id="61" dur="500"/>
                                        <p:tgtEl>
                                          <p:spTgt spid="42"/>
                                        </p:tgtEl>
                                      </p:cBhvr>
                                    </p:animEffect>
                                    <p:set>
                                      <p:cBhvr>
                                        <p:cTn id="62" dur="1" fill="hold">
                                          <p:stCondLst>
                                            <p:cond delay="499"/>
                                          </p:stCondLst>
                                        </p:cTn>
                                        <p:tgtEl>
                                          <p:spTgt spid="42"/>
                                        </p:tgtEl>
                                        <p:attrNameLst>
                                          <p:attrName>style.visibility</p:attrName>
                                        </p:attrNameLst>
                                      </p:cBhvr>
                                      <p:to>
                                        <p:strVal val="hidden"/>
                                      </p:to>
                                    </p:set>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36" grpId="0"/>
      <p:bldP spid="37" grpId="0"/>
      <p:bldP spid="38" grpId="0"/>
      <p:bldP spid="39" grpId="0" animBg="1"/>
      <p:bldP spid="39" grpId="1" animBg="1"/>
      <p:bldP spid="41" grpId="0" animBg="1"/>
      <p:bldP spid="41" grpId="1" animBg="1"/>
      <p:bldP spid="42" grpId="0" animBg="1"/>
      <p:bldP spid="42" grpId="1" animBg="1"/>
      <p:bldP spid="43" grpId="0" animBg="1"/>
      <p:bldP spid="44" grpId="0" animBg="1"/>
      <p:bldP spid="44" grpId="1" animBg="1"/>
      <p:bldP spid="47" grpId="0" animBg="1"/>
      <p:bldP spid="48" grpId="0" animBg="1"/>
      <p:bldP spid="49"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Maximizing dominated </a:t>
            </a:r>
            <a:r>
              <a:rPr lang="en-US" altLang="ja-JP" sz="3600" b="1" dirty="0" err="1" smtClean="0">
                <a:solidFill>
                  <a:srgbClr val="A50021"/>
                </a:solidFill>
                <a:latin typeface="Verdana" pitchFamily="34" charset="0"/>
                <a:ea typeface="ＭＳ Ｐゴシック" pitchFamily="34" charset="-128"/>
              </a:rPr>
              <a:t>subtree</a:t>
            </a:r>
            <a:r>
              <a:rPr lang="en-US" altLang="ja-JP" sz="3600" b="1" dirty="0" smtClean="0">
                <a:solidFill>
                  <a:srgbClr val="A50021"/>
                </a:solidFill>
                <a:latin typeface="Verdana" pitchFamily="34" charset="0"/>
                <a:ea typeface="ＭＳ Ｐゴシック" pitchFamily="34" charset="-128"/>
              </a:rPr>
              <a:t>-bipartitions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 set of rooted binary gene trees</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duplications.</a:t>
            </a:r>
            <a:endParaRPr lang="en-US" sz="2800" dirty="0"/>
          </a:p>
        </p:txBody>
      </p:sp>
      <p:sp>
        <p:nvSpPr>
          <p:cNvPr id="19" name="AutoShape 2"/>
          <p:cNvSpPr>
            <a:spLocks noChangeArrowheads="1"/>
          </p:cNvSpPr>
          <p:nvPr/>
        </p:nvSpPr>
        <p:spPr bwMode="auto">
          <a:xfrm>
            <a:off x="724036" y="3753036"/>
            <a:ext cx="7772400" cy="828092"/>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grpSp>
        <p:nvGrpSpPr>
          <p:cNvPr id="2" name="Group 1"/>
          <p:cNvGrpSpPr/>
          <p:nvPr/>
        </p:nvGrpSpPr>
        <p:grpSpPr>
          <a:xfrm>
            <a:off x="724036" y="2348880"/>
            <a:ext cx="7772400" cy="904166"/>
            <a:chOff x="678868" y="2596842"/>
            <a:chExt cx="7772400" cy="904166"/>
          </a:xfrm>
        </p:grpSpPr>
        <p:sp>
          <p:nvSpPr>
            <p:cNvPr id="17" name="AutoShape 2"/>
            <p:cNvSpPr>
              <a:spLocks noChangeArrowheads="1"/>
            </p:cNvSpPr>
            <p:nvPr/>
          </p:nvSpPr>
          <p:spPr bwMode="auto">
            <a:xfrm>
              <a:off x="678868" y="2816932"/>
              <a:ext cx="7772400" cy="68407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a:solidFill>
                    <a:srgbClr val="FF0000"/>
                  </a:solidFill>
                  <a:latin typeface="Garamond" pitchFamily="18" charset="0"/>
                </a:rPr>
                <a:t>minimizes</a:t>
              </a:r>
              <a:r>
                <a:rPr lang="en-US" sz="2400" dirty="0">
                  <a:solidFill>
                    <a:prstClr val="black"/>
                  </a:solidFill>
                  <a:latin typeface="Garamond" pitchFamily="18" charset="0"/>
                </a:rPr>
                <a:t> total number of </a:t>
              </a:r>
              <a:r>
                <a:rPr lang="en-US" sz="2400" dirty="0">
                  <a:solidFill>
                    <a:srgbClr val="000099"/>
                  </a:solidFill>
                  <a:latin typeface="Garamond" pitchFamily="18" charset="0"/>
                </a:rPr>
                <a:t>duplications</a:t>
              </a:r>
              <a:r>
                <a:rPr lang="en-US" sz="2400" dirty="0">
                  <a:solidFill>
                    <a:prstClr val="black"/>
                  </a:solidFill>
                  <a:latin typeface="Garamond" pitchFamily="18" charset="0"/>
                </a:rPr>
                <a:t>.</a:t>
              </a:r>
              <a:endParaRPr kumimoji="0" lang="en-US" sz="1800" b="0" i="1" u="none" strike="noStrike" kern="0" cap="none" spc="0" normalizeH="0" baseline="0" noProof="0" dirty="0" smtClean="0">
                <a:ln>
                  <a:noFill/>
                </a:ln>
                <a:solidFill>
                  <a:sysClr val="windowText" lastClr="000000"/>
                </a:solidFill>
                <a:effectLst/>
                <a:uLnTx/>
                <a:uFillTx/>
                <a:latin typeface="Book Antiqua" pitchFamily="18" charset="0"/>
              </a:endParaRPr>
            </a:p>
          </p:txBody>
        </p:sp>
        <p:sp>
          <p:nvSpPr>
            <p:cNvPr id="20" name="Text Box 7"/>
            <p:cNvSpPr txBox="1">
              <a:spLocks noChangeArrowheads="1"/>
            </p:cNvSpPr>
            <p:nvPr/>
          </p:nvSpPr>
          <p:spPr bwMode="auto">
            <a:xfrm>
              <a:off x="1259632" y="2596842"/>
              <a:ext cx="1224136" cy="400110"/>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Goal</a:t>
              </a:r>
            </a:p>
          </p:txBody>
        </p:sp>
      </p:grpSp>
      <p:sp>
        <p:nvSpPr>
          <p:cNvPr id="22" name="AutoShape 2"/>
          <p:cNvSpPr>
            <a:spLocks noChangeArrowheads="1"/>
          </p:cNvSpPr>
          <p:nvPr/>
        </p:nvSpPr>
        <p:spPr bwMode="auto">
          <a:xfrm>
            <a:off x="688032" y="5013176"/>
            <a:ext cx="7772400" cy="122413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a:t>
            </a:r>
            <a:r>
              <a:rPr lang="en-US" sz="2400" dirty="0" smtClean="0">
                <a:solidFill>
                  <a:prstClr val="black"/>
                </a:solidFill>
                <a:latin typeface="Garamond" pitchFamily="18" charset="0"/>
              </a:rPr>
              <a:t>set of </a:t>
            </a:r>
            <a:r>
              <a:rPr lang="en-US" sz="2400" dirty="0" err="1" smtClean="0">
                <a:solidFill>
                  <a:prstClr val="black"/>
                </a:solidFill>
                <a:latin typeface="Garamond" pitchFamily="18" charset="0"/>
              </a:rPr>
              <a:t>subtree</a:t>
            </a:r>
            <a:r>
              <a:rPr lang="en-US" sz="2400" dirty="0" smtClean="0">
                <a:solidFill>
                  <a:prstClr val="black"/>
                </a:solidFill>
                <a:latin typeface="Garamond" pitchFamily="18" charset="0"/>
              </a:rPr>
              <a:t>-bipartitions</a:t>
            </a:r>
            <a:r>
              <a:rPr lang="en-US" sz="2400" i="1" dirty="0" smtClean="0">
                <a:solidFill>
                  <a:prstClr val="black"/>
                </a:solidFill>
                <a:latin typeface="Garamond" pitchFamily="18" charset="0"/>
              </a:rPr>
              <a:t> </a:t>
            </a:r>
            <a:r>
              <a:rPr lang="en-US" sz="2400" i="1" dirty="0" smtClean="0">
                <a:solidFill>
                  <a:srgbClr val="000099"/>
                </a:solidFill>
                <a:latin typeface="Garamond" pitchFamily="18" charset="0"/>
              </a:rPr>
              <a:t>compatible</a:t>
            </a:r>
            <a:r>
              <a:rPr lang="en-US" sz="2400" dirty="0" smtClean="0">
                <a:solidFill>
                  <a:srgbClr val="000099"/>
                </a:solidFill>
                <a:latin typeface="Garamond" pitchFamily="18" charset="0"/>
              </a:rPr>
              <a:t> </a:t>
            </a:r>
            <a:r>
              <a:rPr lang="en-US" sz="2400" dirty="0" smtClean="0">
                <a:solidFill>
                  <a:prstClr val="black"/>
                </a:solidFill>
                <a:latin typeface="Garamond" pitchFamily="18" charset="0"/>
              </a:rPr>
              <a:t>to a binary species </a:t>
            </a:r>
          </a:p>
          <a:p>
            <a:pPr lvl="0" algn="ctr"/>
            <a:r>
              <a:rPr lang="en-US" sz="2400" dirty="0" smtClean="0">
                <a:solidFill>
                  <a:prstClr val="black"/>
                </a:solidFill>
                <a:latin typeface="Garamond" pitchFamily="18" charset="0"/>
              </a:rPr>
              <a:t>tree </a:t>
            </a:r>
            <a:r>
              <a:rPr lang="en-US" sz="2400" dirty="0">
                <a:solidFill>
                  <a:prstClr val="black"/>
                </a:solidFill>
                <a:latin typeface="Garamond" pitchFamily="18" charset="0"/>
              </a:rPr>
              <a:t>ST </a:t>
            </a:r>
            <a:r>
              <a:rPr lang="en-US" sz="2400" dirty="0" smtClean="0">
                <a:solidFill>
                  <a:prstClr val="black"/>
                </a:solidFill>
                <a:latin typeface="Garamond" pitchFamily="18" charset="0"/>
              </a:rPr>
              <a:t>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a:t>
            </a:r>
            <a:r>
              <a:rPr lang="en-US" sz="2400" dirty="0" smtClean="0">
                <a:solidFill>
                  <a:prstClr val="black"/>
                </a:solidFill>
                <a:latin typeface="Garamond" pitchFamily="18" charset="0"/>
              </a:rPr>
              <a:t>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spTree>
    <p:extLst>
      <p:ext uri="{BB962C8B-B14F-4D97-AF65-F5344CB8AC3E}">
        <p14:creationId xmlns:p14="http://schemas.microsoft.com/office/powerpoint/2010/main" val="7255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ppt_y</p:attrName>
                                        </p:attrNameLst>
                                      </p:cBhvr>
                                      <p:tavLst>
                                        <p:tav tm="0">
                                          <p:val>
                                            <p:strVal val="#ppt_y-#ppt_h*1.125000"/>
                                          </p:val>
                                        </p:tav>
                                        <p:tav tm="100000">
                                          <p:val>
                                            <p:strVal val="#ppt_y"/>
                                          </p:val>
                                        </p:tav>
                                      </p:tavLst>
                                    </p:anim>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p:tgtEl>
                                          <p:spTgt spid="22"/>
                                        </p:tgtEl>
                                        <p:attrNameLst>
                                          <p:attrName>ppt_y</p:attrName>
                                        </p:attrNameLst>
                                      </p:cBhvr>
                                      <p:tavLst>
                                        <p:tav tm="0">
                                          <p:val>
                                            <p:strVal val="#ppt_y-#ppt_h*1.125000"/>
                                          </p:val>
                                        </p:tav>
                                        <p:tav tm="100000">
                                          <p:val>
                                            <p:strVal val="#ppt_y"/>
                                          </p:val>
                                        </p:tav>
                                      </p:tavLst>
                                    </p:anim>
                                    <p:animEffect transition="in" filter="wipe(down)">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and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539552" y="2523381"/>
            <a:ext cx="831692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600" b="0" dirty="0" smtClean="0">
                <a:latin typeface="Garamond" pitchFamily="18" charset="0"/>
              </a:rPr>
              <a:t> </a:t>
            </a:r>
            <a:r>
              <a:rPr lang="en-GB" sz="2600" b="0" dirty="0" smtClean="0">
                <a:solidFill>
                  <a:srgbClr val="000099"/>
                </a:solidFill>
                <a:latin typeface="Garamond" pitchFamily="18" charset="0"/>
              </a:rPr>
              <a:t>Species tree </a:t>
            </a:r>
            <a:r>
              <a:rPr lang="en-GB" sz="2600" b="0" dirty="0" smtClean="0">
                <a:latin typeface="Garamond" pitchFamily="18" charset="0"/>
              </a:rPr>
              <a:t>– pattern of branching of species lineages via speciation.</a:t>
            </a:r>
          </a:p>
          <a:p>
            <a:pPr algn="l">
              <a:spcBef>
                <a:spcPts val="600"/>
              </a:spcBef>
              <a:buClr>
                <a:schemeClr val="accent1"/>
              </a:buClr>
              <a:buSzPct val="90000"/>
              <a:buFont typeface="Wingdings 3" pitchFamily="18" charset="2"/>
              <a:buChar char="}"/>
            </a:pPr>
            <a:r>
              <a:rPr lang="en-GB" sz="2600" dirty="0" smtClean="0">
                <a:latin typeface="Garamond" pitchFamily="18" charset="0"/>
              </a:rPr>
              <a:t> </a:t>
            </a:r>
            <a:r>
              <a:rPr lang="en-GB" sz="2600" dirty="0" smtClean="0">
                <a:solidFill>
                  <a:srgbClr val="000099"/>
                </a:solidFill>
                <a:latin typeface="Garamond" pitchFamily="18" charset="0"/>
              </a:rPr>
              <a:t>Gene tree </a:t>
            </a:r>
            <a:r>
              <a:rPr lang="en-GB" sz="2600" dirty="0" smtClean="0">
                <a:latin typeface="Garamond" pitchFamily="18" charset="0"/>
              </a:rPr>
              <a:t>– A phylogenetic tree that depicts how a </a:t>
            </a:r>
            <a:r>
              <a:rPr lang="en-GB" sz="2600" i="1" dirty="0" smtClean="0">
                <a:solidFill>
                  <a:srgbClr val="FF0000"/>
                </a:solidFill>
                <a:latin typeface="Garamond" pitchFamily="18" charset="0"/>
              </a:rPr>
              <a:t>single</a:t>
            </a:r>
            <a:r>
              <a:rPr lang="en-GB" sz="2600" dirty="0" smtClean="0">
                <a:solidFill>
                  <a:srgbClr val="FF0000"/>
                </a:solidFill>
                <a:latin typeface="Garamond" pitchFamily="18" charset="0"/>
              </a:rPr>
              <a:t> </a:t>
            </a:r>
            <a:r>
              <a:rPr lang="en-GB" sz="2600" dirty="0" smtClean="0">
                <a:latin typeface="Garamond" pitchFamily="18" charset="0"/>
              </a:rPr>
              <a:t>gene has evolved in a group of related species.</a:t>
            </a:r>
          </a:p>
        </p:txBody>
      </p:sp>
    </p:spTree>
    <p:extLst>
      <p:ext uri="{BB962C8B-B14F-4D97-AF65-F5344CB8AC3E}">
        <p14:creationId xmlns:p14="http://schemas.microsoft.com/office/powerpoint/2010/main" val="3898071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282144" y="4443400"/>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Clique-based algorithm</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33164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70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8315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5192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6398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0343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80212"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92280"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31722"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14114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85074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375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67190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38150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8" name="Text Box 15"/>
          <p:cNvSpPr txBox="1">
            <a:spLocks noChangeArrowheads="1"/>
          </p:cNvSpPr>
          <p:nvPr/>
        </p:nvSpPr>
        <p:spPr bwMode="auto">
          <a:xfrm>
            <a:off x="490651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9" name="Text Box 15"/>
          <p:cNvSpPr txBox="1">
            <a:spLocks noChangeArrowheads="1"/>
          </p:cNvSpPr>
          <p:nvPr/>
        </p:nvSpPr>
        <p:spPr bwMode="auto">
          <a:xfrm>
            <a:off x="6304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b</a:t>
            </a:r>
            <a:endParaRPr lang="en-US" sz="2200" b="1" i="1" dirty="0">
              <a:latin typeface="Garamond" pitchFamily="18" charset="0"/>
            </a:endParaRPr>
          </a:p>
        </p:txBody>
      </p:sp>
      <p:sp>
        <p:nvSpPr>
          <p:cNvPr id="50" name="Text Box 15"/>
          <p:cNvSpPr txBox="1">
            <a:spLocks noChangeArrowheads="1"/>
          </p:cNvSpPr>
          <p:nvPr/>
        </p:nvSpPr>
        <p:spPr bwMode="auto">
          <a:xfrm>
            <a:off x="7014356"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51" name="Text Box 15"/>
          <p:cNvSpPr txBox="1">
            <a:spLocks noChangeArrowheads="1"/>
          </p:cNvSpPr>
          <p:nvPr/>
        </p:nvSpPr>
        <p:spPr bwMode="auto">
          <a:xfrm>
            <a:off x="7549852" y="2001658"/>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52" name="Text Box 45"/>
          <p:cNvSpPr txBox="1">
            <a:spLocks noChangeArrowheads="1"/>
          </p:cNvSpPr>
          <p:nvPr/>
        </p:nvSpPr>
        <p:spPr bwMode="auto">
          <a:xfrm>
            <a:off x="164842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16870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6876256"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59" name="Text Box 4"/>
          <p:cNvSpPr txBox="1">
            <a:spLocks noChangeArrowheads="1"/>
          </p:cNvSpPr>
          <p:nvPr/>
        </p:nvSpPr>
        <p:spPr bwMode="auto">
          <a:xfrm>
            <a:off x="0" y="2967335"/>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Construct a </a:t>
            </a:r>
            <a:r>
              <a:rPr kumimoji="0" lang="en-US" sz="2400" b="0" i="0" u="none" strike="noStrike" kern="0" cap="none" spc="0" normalizeH="0" baseline="0" noProof="0" dirty="0" smtClean="0">
                <a:ln>
                  <a:noFill/>
                </a:ln>
                <a:solidFill>
                  <a:srgbClr val="FF0000"/>
                </a:solidFill>
                <a:effectLst/>
                <a:uLnTx/>
                <a:uFillTx/>
              </a:rPr>
              <a:t>compatibility</a:t>
            </a:r>
            <a:r>
              <a:rPr kumimoji="0" lang="en-US" sz="2400" b="0" i="0" u="none" strike="noStrike" kern="0" cap="none" spc="0" normalizeH="0" baseline="0" noProof="0" dirty="0" smtClean="0">
                <a:ln>
                  <a:noFill/>
                </a:ln>
                <a:solidFill>
                  <a:schemeClr val="bg1"/>
                </a:solidFill>
                <a:effectLst/>
                <a:uLnTx/>
                <a:uFillTx/>
              </a:rPr>
              <a:t> graph</a:t>
            </a:r>
            <a:endParaRPr kumimoji="0" lang="en-US" sz="2400" b="0" i="1" u="none" strike="noStrike" kern="0" cap="none" spc="0" normalizeH="0" baseline="0" noProof="0" dirty="0" smtClean="0">
              <a:ln>
                <a:noFill/>
              </a:ln>
              <a:solidFill>
                <a:schemeClr val="bg1"/>
              </a:solidFill>
              <a:effectLst/>
              <a:uLnTx/>
              <a:uFillTx/>
            </a:endParaRPr>
          </a:p>
        </p:txBody>
      </p:sp>
      <p:sp>
        <p:nvSpPr>
          <p:cNvPr id="61" name="Oval 4"/>
          <p:cNvSpPr>
            <a:spLocks noChangeArrowheads="1"/>
          </p:cNvSpPr>
          <p:nvPr/>
        </p:nvSpPr>
        <p:spPr bwMode="auto">
          <a:xfrm>
            <a:off x="32038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3167844"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772708" y="4449688"/>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6755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658408"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6" name="Straight Connector 65"/>
          <p:cNvCxnSpPr/>
          <p:nvPr/>
        </p:nvCxnSpPr>
        <p:spPr>
          <a:xfrm flipH="1">
            <a:off x="4550854" y="4082779"/>
            <a:ext cx="21146" cy="2118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4"/>
          <p:cNvSpPr>
            <a:spLocks noChangeArrowheads="1"/>
          </p:cNvSpPr>
          <p:nvPr/>
        </p:nvSpPr>
        <p:spPr bwMode="auto">
          <a:xfrm>
            <a:off x="4463988" y="389705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427984" y="609329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Text Box 15"/>
          <p:cNvSpPr txBox="1">
            <a:spLocks noChangeArrowheads="1"/>
          </p:cNvSpPr>
          <p:nvPr/>
        </p:nvSpPr>
        <p:spPr bwMode="auto">
          <a:xfrm>
            <a:off x="3024654" y="3934217"/>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3" name="Text Box 15"/>
          <p:cNvSpPr txBox="1">
            <a:spLocks noChangeArrowheads="1"/>
          </p:cNvSpPr>
          <p:nvPr/>
        </p:nvSpPr>
        <p:spPr bwMode="auto">
          <a:xfrm>
            <a:off x="4212373" y="345656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4" name="Text Box 15"/>
          <p:cNvSpPr txBox="1">
            <a:spLocks noChangeArrowheads="1"/>
          </p:cNvSpPr>
          <p:nvPr/>
        </p:nvSpPr>
        <p:spPr bwMode="auto">
          <a:xfrm>
            <a:off x="5430221" y="3925322"/>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5" name="Text Box 15"/>
          <p:cNvSpPr txBox="1">
            <a:spLocks noChangeArrowheads="1"/>
          </p:cNvSpPr>
          <p:nvPr/>
        </p:nvSpPr>
        <p:spPr bwMode="auto">
          <a:xfrm>
            <a:off x="5430220" y="590335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ac</a:t>
            </a:r>
            <a:r>
              <a:rPr lang="en-US" sz="2200" b="1" dirty="0" err="1" smtClean="0">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6" name="Text Box 15"/>
          <p:cNvSpPr txBox="1">
            <a:spLocks noChangeArrowheads="1"/>
          </p:cNvSpPr>
          <p:nvPr/>
        </p:nvSpPr>
        <p:spPr bwMode="auto">
          <a:xfrm>
            <a:off x="4199796" y="6284505"/>
            <a:ext cx="8972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a:t>
            </a:r>
            <a:r>
              <a:rPr lang="en-US" sz="2200" b="1" dirty="0" err="1" smtClean="0">
                <a:latin typeface="Garamond" pitchFamily="18" charset="0"/>
              </a:rPr>
              <a:t>|a</a:t>
            </a:r>
            <a:endParaRPr lang="en-US" sz="2200" b="1" i="1" dirty="0">
              <a:latin typeface="Garamond" pitchFamily="18" charset="0"/>
            </a:endParaRPr>
          </a:p>
        </p:txBody>
      </p:sp>
      <p:sp>
        <p:nvSpPr>
          <p:cNvPr id="77" name="Text Box 15"/>
          <p:cNvSpPr txBox="1">
            <a:spLocks noChangeArrowheads="1"/>
          </p:cNvSpPr>
          <p:nvPr/>
        </p:nvSpPr>
        <p:spPr bwMode="auto">
          <a:xfrm>
            <a:off x="2807804" y="5903358"/>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82" name="Text Box 15"/>
          <p:cNvSpPr txBox="1">
            <a:spLocks noChangeArrowheads="1"/>
          </p:cNvSpPr>
          <p:nvPr/>
        </p:nvSpPr>
        <p:spPr bwMode="auto">
          <a:xfrm>
            <a:off x="815048" y="1249511"/>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a:solidFill>
                  <a:srgbClr val="FF0000"/>
                </a:solidFill>
                <a:latin typeface="Garamond" pitchFamily="18" charset="0"/>
              </a:rPr>
              <a:t>|</a:t>
            </a:r>
            <a:r>
              <a:rPr lang="en-US" sz="2200" b="1" i="1" dirty="0" err="1" smtClean="0">
                <a:solidFill>
                  <a:srgbClr val="FF0000"/>
                </a:solidFill>
                <a:latin typeface="Garamond" pitchFamily="18" charset="0"/>
              </a:rPr>
              <a:t>b</a:t>
            </a:r>
            <a:endParaRPr lang="en-US" sz="2200" b="1" i="1" dirty="0">
              <a:solidFill>
                <a:srgbClr val="FF0000"/>
              </a:solidFill>
              <a:latin typeface="Garamond" pitchFamily="18" charset="0"/>
            </a:endParaRPr>
          </a:p>
        </p:txBody>
      </p:sp>
      <p:sp>
        <p:nvSpPr>
          <p:cNvPr id="83" name="Rectangle 82"/>
          <p:cNvSpPr/>
          <p:nvPr/>
        </p:nvSpPr>
        <p:spPr>
          <a:xfrm>
            <a:off x="2828130" y="5906575"/>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51884" y="3931982"/>
            <a:ext cx="62001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15"/>
          <p:cNvSpPr txBox="1">
            <a:spLocks noChangeArrowheads="1"/>
          </p:cNvSpPr>
          <p:nvPr/>
        </p:nvSpPr>
        <p:spPr bwMode="auto">
          <a:xfrm>
            <a:off x="2128988" y="80850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ab</a:t>
            </a:r>
            <a:r>
              <a:rPr lang="en-US" sz="2200" b="1" dirty="0" err="1" smtClean="0">
                <a:solidFill>
                  <a:srgbClr val="FF0000"/>
                </a:solidFill>
                <a:latin typeface="Garamond" pitchFamily="18" charset="0"/>
              </a:rPr>
              <a:t>|</a:t>
            </a:r>
            <a:r>
              <a:rPr lang="en-US" sz="2200" b="1" i="1" dirty="0" err="1">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8" name="Text Box 15"/>
          <p:cNvSpPr txBox="1">
            <a:spLocks noChangeArrowheads="1"/>
          </p:cNvSpPr>
          <p:nvPr/>
        </p:nvSpPr>
        <p:spPr bwMode="auto">
          <a:xfrm>
            <a:off x="3532573" y="1160748"/>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9" name="Text Box 15"/>
          <p:cNvSpPr txBox="1">
            <a:spLocks noChangeArrowheads="1"/>
          </p:cNvSpPr>
          <p:nvPr/>
        </p:nvSpPr>
        <p:spPr bwMode="auto">
          <a:xfrm>
            <a:off x="6160865" y="1161909"/>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a:solidFill>
                  <a:srgbClr val="FF0000"/>
                </a:solidFill>
                <a:latin typeface="Garamond" pitchFamily="18" charset="0"/>
              </a:rPr>
              <a:t>b</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90" name="Text Box 15"/>
          <p:cNvSpPr txBox="1">
            <a:spLocks noChangeArrowheads="1"/>
          </p:cNvSpPr>
          <p:nvPr/>
        </p:nvSpPr>
        <p:spPr bwMode="auto">
          <a:xfrm>
            <a:off x="2839895" y="4329100"/>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803182" y="551839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90552" y="594260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5978888" y="556010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5978888" y="423424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11618" y="379590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1</a:t>
            </a:r>
          </a:p>
        </p:txBody>
      </p:sp>
      <p:sp>
        <p:nvSpPr>
          <p:cNvPr id="98" name="Text Box 4"/>
          <p:cNvSpPr txBox="1">
            <a:spLocks noChangeArrowheads="1"/>
          </p:cNvSpPr>
          <p:nvPr/>
        </p:nvSpPr>
        <p:spPr bwMode="auto">
          <a:xfrm>
            <a:off x="508" y="2960948"/>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Find the </a:t>
            </a:r>
            <a:r>
              <a:rPr kumimoji="0" lang="en-US" sz="2400" b="0" i="0" u="none" strike="noStrike" kern="0" cap="none" spc="0" normalizeH="0" baseline="0" noProof="0" dirty="0" smtClean="0">
                <a:ln>
                  <a:noFill/>
                </a:ln>
                <a:solidFill>
                  <a:srgbClr val="FF0000"/>
                </a:solidFill>
                <a:effectLst/>
                <a:uLnTx/>
                <a:uFillTx/>
              </a:rPr>
              <a:t>maximum</a:t>
            </a:r>
            <a:r>
              <a:rPr kumimoji="0" lang="en-US" sz="2400" b="0" i="0" u="none" strike="noStrike" kern="0" cap="none" spc="0" normalizeH="0" noProof="0" dirty="0" smtClean="0">
                <a:ln>
                  <a:noFill/>
                </a:ln>
                <a:solidFill>
                  <a:srgbClr val="FF0000"/>
                </a:solidFill>
                <a:effectLst/>
                <a:uLnTx/>
                <a:uFillTx/>
              </a:rPr>
              <a:t> weight clique</a:t>
            </a:r>
            <a:r>
              <a:rPr kumimoji="0" lang="en-US" sz="2400" b="0" i="0" u="none" strike="noStrike" kern="0" cap="none" spc="0" normalizeH="0" noProof="0" dirty="0" smtClean="0">
                <a:ln>
                  <a:noFill/>
                </a:ln>
                <a:solidFill>
                  <a:schemeClr val="bg1"/>
                </a:solidFill>
                <a:effectLst/>
                <a:uLnTx/>
                <a:uFillTx/>
              </a:rPr>
              <a:t> of size </a:t>
            </a:r>
            <a:r>
              <a:rPr kumimoji="0" lang="en-US" sz="2400" b="0" i="0" u="none" strike="noStrike" kern="0" cap="none" spc="0" normalizeH="0" noProof="0" dirty="0" smtClean="0">
                <a:ln>
                  <a:noFill/>
                </a:ln>
                <a:solidFill>
                  <a:srgbClr val="FF0000"/>
                </a:solidFill>
                <a:effectLst/>
                <a:uLnTx/>
                <a:uFillTx/>
              </a:rPr>
              <a:t>n-1</a:t>
            </a:r>
            <a:endParaRPr kumimoji="0" lang="en-US" sz="2400" b="0" i="1" u="none" strike="noStrike" kern="0" cap="none" spc="0" normalizeH="0" baseline="0" noProof="0" dirty="0" smtClean="0">
              <a:ln>
                <a:noFill/>
              </a:ln>
              <a:solidFill>
                <a:srgbClr val="FF0000"/>
              </a:solidFill>
              <a:effectLst/>
              <a:uLnTx/>
              <a:uFillTx/>
            </a:endParaRPr>
          </a:p>
        </p:txBody>
      </p:sp>
    </p:spTree>
    <p:extLst>
      <p:ext uri="{BB962C8B-B14F-4D97-AF65-F5344CB8AC3E}">
        <p14:creationId xmlns:p14="http://schemas.microsoft.com/office/powerpoint/2010/main" val="240190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down)">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p:tgtEl>
                                          <p:spTgt spid="62"/>
                                        </p:tgtEl>
                                        <p:attrNameLst>
                                          <p:attrName>ppt_y</p:attrName>
                                        </p:attrNameLst>
                                      </p:cBhvr>
                                      <p:tavLst>
                                        <p:tav tm="0">
                                          <p:val>
                                            <p:strVal val="#ppt_y+#ppt_h*1.125000"/>
                                          </p:val>
                                        </p:tav>
                                        <p:tav tm="100000">
                                          <p:val>
                                            <p:strVal val="#ppt_y"/>
                                          </p:val>
                                        </p:tav>
                                      </p:tavLst>
                                    </p:anim>
                                    <p:animEffect transition="in" filter="wipe(up)">
                                      <p:cBhvr>
                                        <p:cTn id="18" dur="500"/>
                                        <p:tgtEl>
                                          <p:spTgt spid="6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p:tgtEl>
                                          <p:spTgt spid="65"/>
                                        </p:tgtEl>
                                        <p:attrNameLst>
                                          <p:attrName>ppt_y</p:attrName>
                                        </p:attrNameLst>
                                      </p:cBhvr>
                                      <p:tavLst>
                                        <p:tav tm="0">
                                          <p:val>
                                            <p:strVal val="#ppt_y+#ppt_h*1.125000"/>
                                          </p:val>
                                        </p:tav>
                                        <p:tav tm="100000">
                                          <p:val>
                                            <p:strVal val="#ppt_y"/>
                                          </p:val>
                                        </p:tav>
                                      </p:tavLst>
                                    </p:anim>
                                    <p:animEffect transition="in" filter="wipe(up)">
                                      <p:cBhvr>
                                        <p:cTn id="26" dur="500"/>
                                        <p:tgtEl>
                                          <p:spTgt spid="65"/>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p:tgtEl>
                                          <p:spTgt spid="67"/>
                                        </p:tgtEl>
                                        <p:attrNameLst>
                                          <p:attrName>ppt_y</p:attrName>
                                        </p:attrNameLst>
                                      </p:cBhvr>
                                      <p:tavLst>
                                        <p:tav tm="0">
                                          <p:val>
                                            <p:strVal val="#ppt_y+#ppt_h*1.125000"/>
                                          </p:val>
                                        </p:tav>
                                        <p:tav tm="100000">
                                          <p:val>
                                            <p:strVal val="#ppt_y"/>
                                          </p:val>
                                        </p:tav>
                                      </p:tavLst>
                                    </p:anim>
                                    <p:animEffect transition="in" filter="wipe(up)">
                                      <p:cBhvr>
                                        <p:cTn id="30" dur="500"/>
                                        <p:tgtEl>
                                          <p:spTgt spid="6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ppt_y</p:attrName>
                                        </p:attrNameLst>
                                      </p:cBhvr>
                                      <p:tavLst>
                                        <p:tav tm="0">
                                          <p:val>
                                            <p:strVal val="#ppt_y+#ppt_h*1.125000"/>
                                          </p:val>
                                        </p:tav>
                                        <p:tav tm="100000">
                                          <p:val>
                                            <p:strVal val="#ppt_y"/>
                                          </p:val>
                                        </p:tav>
                                      </p:tavLst>
                                    </p:anim>
                                    <p:animEffect transition="in" filter="wipe(up)">
                                      <p:cBhvr>
                                        <p:cTn id="34" dur="500"/>
                                        <p:tgtEl>
                                          <p:spTgt spid="6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arn(inVertical)">
                                      <p:cBhvr>
                                        <p:cTn id="37" dur="500"/>
                                        <p:tgtEl>
                                          <p:spTgt spid="7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barn(inVertical)">
                                      <p:cBhvr>
                                        <p:cTn id="40" dur="500"/>
                                        <p:tgtEl>
                                          <p:spTgt spid="7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arn(inVertical)">
                                      <p:cBhvr>
                                        <p:cTn id="43" dur="500"/>
                                        <p:tgtEl>
                                          <p:spTgt spid="7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arn(inVertical)">
                                      <p:cBhvr>
                                        <p:cTn id="46" dur="500"/>
                                        <p:tgtEl>
                                          <p:spTgt spid="7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barn(inVertical)">
                                      <p:cBhvr>
                                        <p:cTn id="49" dur="500"/>
                                        <p:tgtEl>
                                          <p:spTgt spid="7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inVertical)">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1"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par>
                                <p:cTn id="61" presetID="22" presetClass="entr" presetSubtype="4"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down)">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left)">
                                      <p:cBhvr>
                                        <p:cTn id="68" dur="500"/>
                                        <p:tgtEl>
                                          <p:spTgt spid="8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wipe(left)">
                                      <p:cBhvr>
                                        <p:cTn id="73" dur="500"/>
                                        <p:tgtEl>
                                          <p:spTgt spid="82"/>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grpId="0" nodeType="click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500"/>
                                        <p:tgtEl>
                                          <p:spTgt spid="90"/>
                                        </p:tgtEl>
                                        <p:attrNameLst>
                                          <p:attrName>ppt_x</p:attrName>
                                        </p:attrNameLst>
                                      </p:cBhvr>
                                      <p:tavLst>
                                        <p:tav tm="0">
                                          <p:val>
                                            <p:strVal val="#ppt_x+#ppt_w*1.125000"/>
                                          </p:val>
                                        </p:tav>
                                        <p:tav tm="100000">
                                          <p:val>
                                            <p:strVal val="#ppt_x"/>
                                          </p:val>
                                        </p:tav>
                                      </p:tavLst>
                                    </p:anim>
                                    <p:animEffect transition="in" filter="wipe(left)">
                                      <p:cBhvr>
                                        <p:cTn id="79" dur="5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2" fill="hold" grpId="1" nodeType="clickEffect">
                                  <p:stCondLst>
                                    <p:cond delay="0"/>
                                  </p:stCondLst>
                                  <p:childTnLst>
                                    <p:animEffect transition="out" filter="wipe(right)">
                                      <p:cBhvr>
                                        <p:cTn id="83" dur="500"/>
                                        <p:tgtEl>
                                          <p:spTgt spid="84"/>
                                        </p:tgtEl>
                                      </p:cBhvr>
                                    </p:animEffect>
                                    <p:set>
                                      <p:cBhvr>
                                        <p:cTn id="84" dur="1" fill="hold">
                                          <p:stCondLst>
                                            <p:cond delay="499"/>
                                          </p:stCondLst>
                                        </p:cTn>
                                        <p:tgtEl>
                                          <p:spTgt spid="84"/>
                                        </p:tgtEl>
                                        <p:attrNameLst>
                                          <p:attrName>style.visibility</p:attrName>
                                        </p:attrNameLst>
                                      </p:cBhvr>
                                      <p:to>
                                        <p:strVal val="hidden"/>
                                      </p:to>
                                    </p:set>
                                  </p:childTnLst>
                                </p:cTn>
                              </p:par>
                              <p:par>
                                <p:cTn id="85" presetID="22" presetClass="exit" presetSubtype="4" fill="hold" grpId="1" nodeType="withEffect">
                                  <p:stCondLst>
                                    <p:cond delay="0"/>
                                  </p:stCondLst>
                                  <p:childTnLst>
                                    <p:animEffect transition="out" filter="wipe(down)">
                                      <p:cBhvr>
                                        <p:cTn id="86" dur="500"/>
                                        <p:tgtEl>
                                          <p:spTgt spid="82"/>
                                        </p:tgtEl>
                                      </p:cBhvr>
                                    </p:animEffect>
                                    <p:set>
                                      <p:cBhvr>
                                        <p:cTn id="87" dur="1" fill="hold">
                                          <p:stCondLst>
                                            <p:cond delay="499"/>
                                          </p:stCondLst>
                                        </p:cTn>
                                        <p:tgtEl>
                                          <p:spTgt spid="82"/>
                                        </p:tgtEl>
                                        <p:attrNameLst>
                                          <p:attrName>style.visibility</p:attrName>
                                        </p:attrNameLst>
                                      </p:cBhvr>
                                      <p:to>
                                        <p:strVal val="hidden"/>
                                      </p:to>
                                    </p:se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left)">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barn(inVertical)">
                                      <p:cBhvr>
                                        <p:cTn id="96" dur="500"/>
                                        <p:tgtEl>
                                          <p:spTgt spid="89"/>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barn(inVertical)">
                                      <p:cBhvr>
                                        <p:cTn id="99" dur="500"/>
                                        <p:tgtEl>
                                          <p:spTgt spid="88"/>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barn(inVertical)">
                                      <p:cBhvr>
                                        <p:cTn id="102" dur="500"/>
                                        <p:tgtEl>
                                          <p:spTgt spid="8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additive="base">
                                        <p:cTn id="107" dur="500"/>
                                        <p:tgtEl>
                                          <p:spTgt spid="91"/>
                                        </p:tgtEl>
                                        <p:attrNameLst>
                                          <p:attrName>ppt_x</p:attrName>
                                        </p:attrNameLst>
                                      </p:cBhvr>
                                      <p:tavLst>
                                        <p:tav tm="0">
                                          <p:val>
                                            <p:strVal val="#ppt_x+#ppt_w*1.125000"/>
                                          </p:val>
                                        </p:tav>
                                        <p:tav tm="100000">
                                          <p:val>
                                            <p:strVal val="#ppt_x"/>
                                          </p:val>
                                        </p:tav>
                                      </p:tavLst>
                                    </p:anim>
                                    <p:animEffect transition="in" filter="wipe(left)">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xit" presetSubtype="2" fill="hold" grpId="1" nodeType="clickEffect">
                                  <p:stCondLst>
                                    <p:cond delay="0"/>
                                  </p:stCondLst>
                                  <p:childTnLst>
                                    <p:animEffect transition="out" filter="wipe(right)">
                                      <p:cBhvr>
                                        <p:cTn id="112" dur="500"/>
                                        <p:tgtEl>
                                          <p:spTgt spid="83"/>
                                        </p:tgtEl>
                                      </p:cBhvr>
                                    </p:animEffect>
                                    <p:set>
                                      <p:cBhvr>
                                        <p:cTn id="113" dur="1" fill="hold">
                                          <p:stCondLst>
                                            <p:cond delay="499"/>
                                          </p:stCondLst>
                                        </p:cTn>
                                        <p:tgtEl>
                                          <p:spTgt spid="83"/>
                                        </p:tgtEl>
                                        <p:attrNameLst>
                                          <p:attrName>style.visibility</p:attrName>
                                        </p:attrNameLst>
                                      </p:cBhvr>
                                      <p:to>
                                        <p:strVal val="hidden"/>
                                      </p:to>
                                    </p:set>
                                  </p:childTnLst>
                                </p:cTn>
                              </p:par>
                              <p:par>
                                <p:cTn id="114" presetID="16" presetClass="exit" presetSubtype="21" fill="hold" grpId="1" nodeType="withEffect">
                                  <p:stCondLst>
                                    <p:cond delay="0"/>
                                  </p:stCondLst>
                                  <p:childTnLst>
                                    <p:animEffect transition="out" filter="barn(inVertical)">
                                      <p:cBhvr>
                                        <p:cTn id="115" dur="500"/>
                                        <p:tgtEl>
                                          <p:spTgt spid="89"/>
                                        </p:tgtEl>
                                      </p:cBhvr>
                                    </p:animEffect>
                                    <p:set>
                                      <p:cBhvr>
                                        <p:cTn id="116" dur="1" fill="hold">
                                          <p:stCondLst>
                                            <p:cond delay="499"/>
                                          </p:stCondLst>
                                        </p:cTn>
                                        <p:tgtEl>
                                          <p:spTgt spid="89"/>
                                        </p:tgtEl>
                                        <p:attrNameLst>
                                          <p:attrName>style.visibility</p:attrName>
                                        </p:attrNameLst>
                                      </p:cBhvr>
                                      <p:to>
                                        <p:strVal val="hidden"/>
                                      </p:to>
                                    </p:set>
                                  </p:childTnLst>
                                </p:cTn>
                              </p:par>
                              <p:par>
                                <p:cTn id="117" presetID="16" presetClass="exit" presetSubtype="21" fill="hold" grpId="1" nodeType="withEffect">
                                  <p:stCondLst>
                                    <p:cond delay="0"/>
                                  </p:stCondLst>
                                  <p:childTnLst>
                                    <p:animEffect transition="out" filter="barn(inVertical)">
                                      <p:cBhvr>
                                        <p:cTn id="118" dur="500"/>
                                        <p:tgtEl>
                                          <p:spTgt spid="88"/>
                                        </p:tgtEl>
                                      </p:cBhvr>
                                    </p:animEffect>
                                    <p:set>
                                      <p:cBhvr>
                                        <p:cTn id="119" dur="1" fill="hold">
                                          <p:stCondLst>
                                            <p:cond delay="499"/>
                                          </p:stCondLst>
                                        </p:cTn>
                                        <p:tgtEl>
                                          <p:spTgt spid="88"/>
                                        </p:tgtEl>
                                        <p:attrNameLst>
                                          <p:attrName>style.visibility</p:attrName>
                                        </p:attrNameLst>
                                      </p:cBhvr>
                                      <p:to>
                                        <p:strVal val="hidden"/>
                                      </p:to>
                                    </p:set>
                                  </p:childTnLst>
                                </p:cTn>
                              </p:par>
                              <p:par>
                                <p:cTn id="120" presetID="16" presetClass="exit" presetSubtype="21" fill="hold" grpId="1" nodeType="withEffect">
                                  <p:stCondLst>
                                    <p:cond delay="0"/>
                                  </p:stCondLst>
                                  <p:childTnLst>
                                    <p:animEffect transition="out" filter="barn(inVertical)">
                                      <p:cBhvr>
                                        <p:cTn id="121" dur="500"/>
                                        <p:tgtEl>
                                          <p:spTgt spid="87"/>
                                        </p:tgtEl>
                                      </p:cBhvr>
                                    </p:animEffect>
                                    <p:set>
                                      <p:cBhvr>
                                        <p:cTn id="122" dur="1" fill="hold">
                                          <p:stCondLst>
                                            <p:cond delay="499"/>
                                          </p:stCondLst>
                                        </p:cTn>
                                        <p:tgtEl>
                                          <p:spTgt spid="87"/>
                                        </p:tgtEl>
                                        <p:attrNameLst>
                                          <p:attrName>style.visibility</p:attrName>
                                        </p:attrNameLst>
                                      </p:cBhvr>
                                      <p:to>
                                        <p:strVal val="hidden"/>
                                      </p:to>
                                    </p:set>
                                  </p:childTnLst>
                                </p:cTn>
                              </p:par>
                            </p:childTnLst>
                          </p:cTn>
                        </p:par>
                        <p:par>
                          <p:cTn id="123" fill="hold">
                            <p:stCondLst>
                              <p:cond delay="500"/>
                            </p:stCondLst>
                            <p:childTnLst>
                              <p:par>
                                <p:cTn id="124" presetID="12" presetClass="entr" presetSubtype="2" fill="hold" grpId="0" nodeType="afterEffect">
                                  <p:stCondLst>
                                    <p:cond delay="0"/>
                                  </p:stCondLst>
                                  <p:childTnLst>
                                    <p:set>
                                      <p:cBhvr>
                                        <p:cTn id="125" dur="1" fill="hold">
                                          <p:stCondLst>
                                            <p:cond delay="0"/>
                                          </p:stCondLst>
                                        </p:cTn>
                                        <p:tgtEl>
                                          <p:spTgt spid="92"/>
                                        </p:tgtEl>
                                        <p:attrNameLst>
                                          <p:attrName>style.visibility</p:attrName>
                                        </p:attrNameLst>
                                      </p:cBhvr>
                                      <p:to>
                                        <p:strVal val="visible"/>
                                      </p:to>
                                    </p:set>
                                    <p:anim calcmode="lin" valueType="num">
                                      <p:cBhvr additive="base">
                                        <p:cTn id="126" dur="500"/>
                                        <p:tgtEl>
                                          <p:spTgt spid="92"/>
                                        </p:tgtEl>
                                        <p:attrNameLst>
                                          <p:attrName>ppt_x</p:attrName>
                                        </p:attrNameLst>
                                      </p:cBhvr>
                                      <p:tavLst>
                                        <p:tav tm="0">
                                          <p:val>
                                            <p:strVal val="#ppt_x+#ppt_w*1.125000"/>
                                          </p:val>
                                        </p:tav>
                                        <p:tav tm="100000">
                                          <p:val>
                                            <p:strVal val="#ppt_x"/>
                                          </p:val>
                                        </p:tav>
                                      </p:tavLst>
                                    </p:anim>
                                    <p:animEffect transition="in" filter="wipe(left)">
                                      <p:cBhvr>
                                        <p:cTn id="127" dur="500"/>
                                        <p:tgtEl>
                                          <p:spTgt spid="92"/>
                                        </p:tgtEl>
                                      </p:cBhvr>
                                    </p:animEffect>
                                  </p:childTnLst>
                                </p:cTn>
                              </p:par>
                              <p:par>
                                <p:cTn id="128" presetID="12" presetClass="entr" presetSubtype="2" fill="hold" grpId="0" nodeType="withEffect">
                                  <p:stCondLst>
                                    <p:cond delay="0"/>
                                  </p:stCondLst>
                                  <p:childTnLst>
                                    <p:set>
                                      <p:cBhvr>
                                        <p:cTn id="129" dur="1" fill="hold">
                                          <p:stCondLst>
                                            <p:cond delay="0"/>
                                          </p:stCondLst>
                                        </p:cTn>
                                        <p:tgtEl>
                                          <p:spTgt spid="93"/>
                                        </p:tgtEl>
                                        <p:attrNameLst>
                                          <p:attrName>style.visibility</p:attrName>
                                        </p:attrNameLst>
                                      </p:cBhvr>
                                      <p:to>
                                        <p:strVal val="visible"/>
                                      </p:to>
                                    </p:set>
                                    <p:anim calcmode="lin" valueType="num">
                                      <p:cBhvr additive="base">
                                        <p:cTn id="130" dur="500"/>
                                        <p:tgtEl>
                                          <p:spTgt spid="93"/>
                                        </p:tgtEl>
                                        <p:attrNameLst>
                                          <p:attrName>ppt_x</p:attrName>
                                        </p:attrNameLst>
                                      </p:cBhvr>
                                      <p:tavLst>
                                        <p:tav tm="0">
                                          <p:val>
                                            <p:strVal val="#ppt_x+#ppt_w*1.125000"/>
                                          </p:val>
                                        </p:tav>
                                        <p:tav tm="100000">
                                          <p:val>
                                            <p:strVal val="#ppt_x"/>
                                          </p:val>
                                        </p:tav>
                                      </p:tavLst>
                                    </p:anim>
                                    <p:animEffect transition="in" filter="wipe(left)">
                                      <p:cBhvr>
                                        <p:cTn id="131" dur="500"/>
                                        <p:tgtEl>
                                          <p:spTgt spid="93"/>
                                        </p:tgtEl>
                                      </p:cBhvr>
                                    </p:animEffect>
                                  </p:childTnLst>
                                </p:cTn>
                              </p:par>
                              <p:par>
                                <p:cTn id="132" presetID="12" presetClass="entr" presetSubtype="2" fill="hold" grpId="0" nodeType="withEffect">
                                  <p:stCondLst>
                                    <p:cond delay="0"/>
                                  </p:stCondLst>
                                  <p:childTnLst>
                                    <p:set>
                                      <p:cBhvr>
                                        <p:cTn id="133" dur="1" fill="hold">
                                          <p:stCondLst>
                                            <p:cond delay="0"/>
                                          </p:stCondLst>
                                        </p:cTn>
                                        <p:tgtEl>
                                          <p:spTgt spid="94"/>
                                        </p:tgtEl>
                                        <p:attrNameLst>
                                          <p:attrName>style.visibility</p:attrName>
                                        </p:attrNameLst>
                                      </p:cBhvr>
                                      <p:to>
                                        <p:strVal val="visible"/>
                                      </p:to>
                                    </p:set>
                                    <p:anim calcmode="lin" valueType="num">
                                      <p:cBhvr additive="base">
                                        <p:cTn id="134" dur="500"/>
                                        <p:tgtEl>
                                          <p:spTgt spid="94"/>
                                        </p:tgtEl>
                                        <p:attrNameLst>
                                          <p:attrName>ppt_x</p:attrName>
                                        </p:attrNameLst>
                                      </p:cBhvr>
                                      <p:tavLst>
                                        <p:tav tm="0">
                                          <p:val>
                                            <p:strVal val="#ppt_x+#ppt_w*1.125000"/>
                                          </p:val>
                                        </p:tav>
                                        <p:tav tm="100000">
                                          <p:val>
                                            <p:strVal val="#ppt_x"/>
                                          </p:val>
                                        </p:tav>
                                      </p:tavLst>
                                    </p:anim>
                                    <p:animEffect transition="in" filter="wipe(left)">
                                      <p:cBhvr>
                                        <p:cTn id="135" dur="500"/>
                                        <p:tgtEl>
                                          <p:spTgt spid="94"/>
                                        </p:tgtEl>
                                      </p:cBhvr>
                                    </p:animEffect>
                                  </p:childTnLst>
                                </p:cTn>
                              </p:par>
                              <p:par>
                                <p:cTn id="136" presetID="12" presetClass="entr" presetSubtype="2" fill="hold" grpId="0" nodeType="withEffect">
                                  <p:stCondLst>
                                    <p:cond delay="0"/>
                                  </p:stCondLst>
                                  <p:childTnLst>
                                    <p:set>
                                      <p:cBhvr>
                                        <p:cTn id="137" dur="1" fill="hold">
                                          <p:stCondLst>
                                            <p:cond delay="0"/>
                                          </p:stCondLst>
                                        </p:cTn>
                                        <p:tgtEl>
                                          <p:spTgt spid="95"/>
                                        </p:tgtEl>
                                        <p:attrNameLst>
                                          <p:attrName>style.visibility</p:attrName>
                                        </p:attrNameLst>
                                      </p:cBhvr>
                                      <p:to>
                                        <p:strVal val="visible"/>
                                      </p:to>
                                    </p:set>
                                    <p:anim calcmode="lin" valueType="num">
                                      <p:cBhvr additive="base">
                                        <p:cTn id="138" dur="500"/>
                                        <p:tgtEl>
                                          <p:spTgt spid="95"/>
                                        </p:tgtEl>
                                        <p:attrNameLst>
                                          <p:attrName>ppt_x</p:attrName>
                                        </p:attrNameLst>
                                      </p:cBhvr>
                                      <p:tavLst>
                                        <p:tav tm="0">
                                          <p:val>
                                            <p:strVal val="#ppt_x+#ppt_w*1.125000"/>
                                          </p:val>
                                        </p:tav>
                                        <p:tav tm="100000">
                                          <p:val>
                                            <p:strVal val="#ppt_x"/>
                                          </p:val>
                                        </p:tav>
                                      </p:tavLst>
                                    </p:anim>
                                    <p:animEffect transition="in" filter="wipe(left)">
                                      <p:cBhvr>
                                        <p:cTn id="139" dur="500"/>
                                        <p:tgtEl>
                                          <p:spTgt spid="95"/>
                                        </p:tgtEl>
                                      </p:cBhvr>
                                    </p:animEffect>
                                  </p:childTnLst>
                                </p:cTn>
                              </p:par>
                            </p:childTnLst>
                          </p:cTn>
                        </p:par>
                      </p:childTnLst>
                    </p:cTn>
                  </p:par>
                  <p:par>
                    <p:cTn id="140" fill="hold">
                      <p:stCondLst>
                        <p:cond delay="indefinite"/>
                      </p:stCondLst>
                      <p:childTnLst>
                        <p:par>
                          <p:cTn id="141" fill="hold">
                            <p:stCondLst>
                              <p:cond delay="0"/>
                            </p:stCondLst>
                            <p:childTnLst>
                              <p:par>
                                <p:cTn id="142" presetID="12" presetClass="exit" presetSubtype="4" fill="hold" grpId="1" nodeType="clickEffect">
                                  <p:stCondLst>
                                    <p:cond delay="0"/>
                                  </p:stCondLst>
                                  <p:childTnLst>
                                    <p:anim calcmode="lin" valueType="num">
                                      <p:cBhvr additive="base">
                                        <p:cTn id="143" dur="500"/>
                                        <p:tgtEl>
                                          <p:spTgt spid="59"/>
                                        </p:tgtEl>
                                        <p:attrNameLst>
                                          <p:attrName>ppt_y</p:attrName>
                                        </p:attrNameLst>
                                      </p:cBhvr>
                                      <p:tavLst>
                                        <p:tav tm="0">
                                          <p:val>
                                            <p:strVal val="#ppt_y"/>
                                          </p:val>
                                        </p:tav>
                                        <p:tav tm="100000">
                                          <p:val>
                                            <p:strVal val="#ppt_y+#ppt_h*1.125000"/>
                                          </p:val>
                                        </p:tav>
                                      </p:tavLst>
                                    </p:anim>
                                    <p:animEffect transition="out" filter="wipe(down)">
                                      <p:cBhvr>
                                        <p:cTn id="144" dur="500"/>
                                        <p:tgtEl>
                                          <p:spTgt spid="59"/>
                                        </p:tgtEl>
                                      </p:cBhvr>
                                    </p:animEffect>
                                    <p:set>
                                      <p:cBhvr>
                                        <p:cTn id="145" dur="1" fill="hold">
                                          <p:stCondLst>
                                            <p:cond delay="499"/>
                                          </p:stCondLst>
                                        </p:cTn>
                                        <p:tgtEl>
                                          <p:spTgt spid="59"/>
                                        </p:tgtEl>
                                        <p:attrNameLst>
                                          <p:attrName>style.visibility</p:attrName>
                                        </p:attrNameLst>
                                      </p:cBhvr>
                                      <p:to>
                                        <p:strVal val="hidden"/>
                                      </p:to>
                                    </p:set>
                                  </p:childTnLst>
                                </p:cTn>
                              </p:par>
                            </p:childTnLst>
                          </p:cTn>
                        </p:par>
                        <p:par>
                          <p:cTn id="146" fill="hold">
                            <p:stCondLst>
                              <p:cond delay="500"/>
                            </p:stCondLst>
                            <p:childTnLst>
                              <p:par>
                                <p:cTn id="147" presetID="12" presetClass="entr" presetSubtype="4" fill="hold" grpId="0" nodeType="afterEffect">
                                  <p:stCondLst>
                                    <p:cond delay="0"/>
                                  </p:stCondLst>
                                  <p:childTnLst>
                                    <p:set>
                                      <p:cBhvr>
                                        <p:cTn id="148" dur="1" fill="hold">
                                          <p:stCondLst>
                                            <p:cond delay="0"/>
                                          </p:stCondLst>
                                        </p:cTn>
                                        <p:tgtEl>
                                          <p:spTgt spid="98"/>
                                        </p:tgtEl>
                                        <p:attrNameLst>
                                          <p:attrName>style.visibility</p:attrName>
                                        </p:attrNameLst>
                                      </p:cBhvr>
                                      <p:to>
                                        <p:strVal val="visible"/>
                                      </p:to>
                                    </p:set>
                                    <p:anim calcmode="lin" valueType="num">
                                      <p:cBhvr additive="base">
                                        <p:cTn id="149" dur="500"/>
                                        <p:tgtEl>
                                          <p:spTgt spid="98"/>
                                        </p:tgtEl>
                                        <p:attrNameLst>
                                          <p:attrName>ppt_y</p:attrName>
                                        </p:attrNameLst>
                                      </p:cBhvr>
                                      <p:tavLst>
                                        <p:tav tm="0">
                                          <p:val>
                                            <p:strVal val="#ppt_y+#ppt_h*1.125000"/>
                                          </p:val>
                                        </p:tav>
                                        <p:tav tm="100000">
                                          <p:val>
                                            <p:strVal val="#ppt_y"/>
                                          </p:val>
                                        </p:tav>
                                      </p:tavLst>
                                    </p:anim>
                                    <p:animEffect transition="in" filter="wipe(up)">
                                      <p:cBhvr>
                                        <p:cTn id="15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2" grpId="0" animBg="1"/>
      <p:bldP spid="64" grpId="0" animBg="1"/>
      <p:bldP spid="65" grpId="0" animBg="1"/>
      <p:bldP spid="67" grpId="0" animBg="1"/>
      <p:bldP spid="68" grpId="0" animBg="1"/>
      <p:bldP spid="72" grpId="0"/>
      <p:bldP spid="73" grpId="0"/>
      <p:bldP spid="74" grpId="0"/>
      <p:bldP spid="75" grpId="0"/>
      <p:bldP spid="76" grpId="0"/>
      <p:bldP spid="77" grpId="0"/>
      <p:bldP spid="82" grpId="0"/>
      <p:bldP spid="82" grpId="1"/>
      <p:bldP spid="83" grpId="0" animBg="1"/>
      <p:bldP spid="83" grpId="1" animBg="1"/>
      <p:bldP spid="84" grpId="0" animBg="1"/>
      <p:bldP spid="84" grpId="1" animBg="1"/>
      <p:bldP spid="87" grpId="0"/>
      <p:bldP spid="87" grpId="1"/>
      <p:bldP spid="88" grpId="0"/>
      <p:bldP spid="88" grpId="1"/>
      <p:bldP spid="89" grpId="0"/>
      <p:bldP spid="89" grpId="1"/>
      <p:bldP spid="90" grpId="0"/>
      <p:bldP spid="91" grpId="0"/>
      <p:bldP spid="92" grpId="0"/>
      <p:bldP spid="93" grpId="0"/>
      <p:bldP spid="94" grpId="0"/>
      <p:bldP spid="95" grpId="0"/>
      <p:bldP spid="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282144" y="4443400"/>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Clique-based algorithm</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33164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70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8315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5192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6398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0343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80212"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92280"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31722"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14114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85074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375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67190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38150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8" name="Text Box 15"/>
          <p:cNvSpPr txBox="1">
            <a:spLocks noChangeArrowheads="1"/>
          </p:cNvSpPr>
          <p:nvPr/>
        </p:nvSpPr>
        <p:spPr bwMode="auto">
          <a:xfrm>
            <a:off x="490651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9" name="Text Box 15"/>
          <p:cNvSpPr txBox="1">
            <a:spLocks noChangeArrowheads="1"/>
          </p:cNvSpPr>
          <p:nvPr/>
        </p:nvSpPr>
        <p:spPr bwMode="auto">
          <a:xfrm>
            <a:off x="6304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b</a:t>
            </a:r>
            <a:endParaRPr lang="en-US" sz="2200" b="1" i="1" dirty="0">
              <a:latin typeface="Garamond" pitchFamily="18" charset="0"/>
            </a:endParaRPr>
          </a:p>
        </p:txBody>
      </p:sp>
      <p:sp>
        <p:nvSpPr>
          <p:cNvPr id="50" name="Text Box 15"/>
          <p:cNvSpPr txBox="1">
            <a:spLocks noChangeArrowheads="1"/>
          </p:cNvSpPr>
          <p:nvPr/>
        </p:nvSpPr>
        <p:spPr bwMode="auto">
          <a:xfrm>
            <a:off x="7014356"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51" name="Text Box 15"/>
          <p:cNvSpPr txBox="1">
            <a:spLocks noChangeArrowheads="1"/>
          </p:cNvSpPr>
          <p:nvPr/>
        </p:nvSpPr>
        <p:spPr bwMode="auto">
          <a:xfrm>
            <a:off x="7549852" y="2001658"/>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52" name="Text Box 45"/>
          <p:cNvSpPr txBox="1">
            <a:spLocks noChangeArrowheads="1"/>
          </p:cNvSpPr>
          <p:nvPr/>
        </p:nvSpPr>
        <p:spPr bwMode="auto">
          <a:xfrm>
            <a:off x="164842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16870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6876256"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59" name="Text Box 4"/>
          <p:cNvSpPr txBox="1">
            <a:spLocks noChangeArrowheads="1"/>
          </p:cNvSpPr>
          <p:nvPr/>
        </p:nvSpPr>
        <p:spPr bwMode="auto">
          <a:xfrm>
            <a:off x="0" y="2967335"/>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Construct a </a:t>
            </a:r>
            <a:r>
              <a:rPr kumimoji="0" lang="en-US" sz="2400" b="0" i="0" u="none" strike="noStrike" kern="0" cap="none" spc="0" normalizeH="0" baseline="0" noProof="0" dirty="0" smtClean="0">
                <a:ln>
                  <a:noFill/>
                </a:ln>
                <a:solidFill>
                  <a:srgbClr val="FF0000"/>
                </a:solidFill>
                <a:effectLst/>
                <a:uLnTx/>
                <a:uFillTx/>
              </a:rPr>
              <a:t>compatibility</a:t>
            </a:r>
            <a:r>
              <a:rPr kumimoji="0" lang="en-US" sz="2400" b="0" i="0" u="none" strike="noStrike" kern="0" cap="none" spc="0" normalizeH="0" baseline="0" noProof="0" dirty="0" smtClean="0">
                <a:ln>
                  <a:noFill/>
                </a:ln>
                <a:solidFill>
                  <a:schemeClr val="bg1"/>
                </a:solidFill>
                <a:effectLst/>
                <a:uLnTx/>
                <a:uFillTx/>
              </a:rPr>
              <a:t> graph</a:t>
            </a:r>
            <a:endParaRPr kumimoji="0" lang="en-US" sz="2400" b="0" i="1" u="none" strike="noStrike" kern="0" cap="none" spc="0" normalizeH="0" baseline="0" noProof="0" dirty="0" smtClean="0">
              <a:ln>
                <a:noFill/>
              </a:ln>
              <a:solidFill>
                <a:schemeClr val="bg1"/>
              </a:solidFill>
              <a:effectLst/>
              <a:uLnTx/>
              <a:uFillTx/>
            </a:endParaRPr>
          </a:p>
        </p:txBody>
      </p:sp>
      <p:sp>
        <p:nvSpPr>
          <p:cNvPr id="61" name="Oval 4"/>
          <p:cNvSpPr>
            <a:spLocks noChangeArrowheads="1"/>
          </p:cNvSpPr>
          <p:nvPr/>
        </p:nvSpPr>
        <p:spPr bwMode="auto">
          <a:xfrm>
            <a:off x="32038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3167844"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772708" y="4449688"/>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6755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658408"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6" name="Straight Connector 65"/>
          <p:cNvCxnSpPr/>
          <p:nvPr/>
        </p:nvCxnSpPr>
        <p:spPr>
          <a:xfrm flipH="1">
            <a:off x="4550854" y="4082779"/>
            <a:ext cx="21146" cy="2118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4"/>
          <p:cNvSpPr>
            <a:spLocks noChangeArrowheads="1"/>
          </p:cNvSpPr>
          <p:nvPr/>
        </p:nvSpPr>
        <p:spPr bwMode="auto">
          <a:xfrm>
            <a:off x="4463988" y="389705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427984" y="609329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Text Box 15"/>
          <p:cNvSpPr txBox="1">
            <a:spLocks noChangeArrowheads="1"/>
          </p:cNvSpPr>
          <p:nvPr/>
        </p:nvSpPr>
        <p:spPr bwMode="auto">
          <a:xfrm>
            <a:off x="3024654" y="3934217"/>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3" name="Text Box 15"/>
          <p:cNvSpPr txBox="1">
            <a:spLocks noChangeArrowheads="1"/>
          </p:cNvSpPr>
          <p:nvPr/>
        </p:nvSpPr>
        <p:spPr bwMode="auto">
          <a:xfrm>
            <a:off x="4212373" y="345656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4" name="Text Box 15"/>
          <p:cNvSpPr txBox="1">
            <a:spLocks noChangeArrowheads="1"/>
          </p:cNvSpPr>
          <p:nvPr/>
        </p:nvSpPr>
        <p:spPr bwMode="auto">
          <a:xfrm>
            <a:off x="5430221" y="3925322"/>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5" name="Text Box 15"/>
          <p:cNvSpPr txBox="1">
            <a:spLocks noChangeArrowheads="1"/>
          </p:cNvSpPr>
          <p:nvPr/>
        </p:nvSpPr>
        <p:spPr bwMode="auto">
          <a:xfrm>
            <a:off x="5430220" y="590335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ac</a:t>
            </a:r>
            <a:r>
              <a:rPr lang="en-US" sz="2200" b="1" dirty="0" err="1" smtClean="0">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6" name="Text Box 15"/>
          <p:cNvSpPr txBox="1">
            <a:spLocks noChangeArrowheads="1"/>
          </p:cNvSpPr>
          <p:nvPr/>
        </p:nvSpPr>
        <p:spPr bwMode="auto">
          <a:xfrm>
            <a:off x="4199796" y="6284505"/>
            <a:ext cx="8972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a:t>
            </a:r>
            <a:r>
              <a:rPr lang="en-US" sz="2200" b="1" dirty="0" err="1" smtClean="0">
                <a:latin typeface="Garamond" pitchFamily="18" charset="0"/>
              </a:rPr>
              <a:t>|a</a:t>
            </a:r>
            <a:endParaRPr lang="en-US" sz="2200" b="1" i="1" dirty="0">
              <a:latin typeface="Garamond" pitchFamily="18" charset="0"/>
            </a:endParaRPr>
          </a:p>
        </p:txBody>
      </p:sp>
      <p:sp>
        <p:nvSpPr>
          <p:cNvPr id="77" name="Text Box 15"/>
          <p:cNvSpPr txBox="1">
            <a:spLocks noChangeArrowheads="1"/>
          </p:cNvSpPr>
          <p:nvPr/>
        </p:nvSpPr>
        <p:spPr bwMode="auto">
          <a:xfrm>
            <a:off x="2807804" y="5903358"/>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82" name="Text Box 15"/>
          <p:cNvSpPr txBox="1">
            <a:spLocks noChangeArrowheads="1"/>
          </p:cNvSpPr>
          <p:nvPr/>
        </p:nvSpPr>
        <p:spPr bwMode="auto">
          <a:xfrm>
            <a:off x="815048" y="1249511"/>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a:solidFill>
                  <a:srgbClr val="FF0000"/>
                </a:solidFill>
                <a:latin typeface="Garamond" pitchFamily="18" charset="0"/>
              </a:rPr>
              <a:t>|</a:t>
            </a:r>
            <a:r>
              <a:rPr lang="en-US" sz="2200" b="1" i="1" dirty="0" err="1" smtClean="0">
                <a:solidFill>
                  <a:srgbClr val="FF0000"/>
                </a:solidFill>
                <a:latin typeface="Garamond" pitchFamily="18" charset="0"/>
              </a:rPr>
              <a:t>b</a:t>
            </a:r>
            <a:endParaRPr lang="en-US" sz="2200" b="1" i="1" dirty="0">
              <a:solidFill>
                <a:srgbClr val="FF0000"/>
              </a:solidFill>
              <a:latin typeface="Garamond" pitchFamily="18" charset="0"/>
            </a:endParaRPr>
          </a:p>
        </p:txBody>
      </p:sp>
      <p:sp>
        <p:nvSpPr>
          <p:cNvPr id="83" name="Rectangle 82"/>
          <p:cNvSpPr/>
          <p:nvPr/>
        </p:nvSpPr>
        <p:spPr>
          <a:xfrm>
            <a:off x="2828130" y="5906575"/>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51884" y="3931982"/>
            <a:ext cx="62001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15"/>
          <p:cNvSpPr txBox="1">
            <a:spLocks noChangeArrowheads="1"/>
          </p:cNvSpPr>
          <p:nvPr/>
        </p:nvSpPr>
        <p:spPr bwMode="auto">
          <a:xfrm>
            <a:off x="2128988" y="80850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ab</a:t>
            </a:r>
            <a:r>
              <a:rPr lang="en-US" sz="2200" b="1" dirty="0" err="1" smtClean="0">
                <a:solidFill>
                  <a:srgbClr val="FF0000"/>
                </a:solidFill>
                <a:latin typeface="Garamond" pitchFamily="18" charset="0"/>
              </a:rPr>
              <a:t>|</a:t>
            </a:r>
            <a:r>
              <a:rPr lang="en-US" sz="2200" b="1" i="1" dirty="0" err="1">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8" name="Text Box 15"/>
          <p:cNvSpPr txBox="1">
            <a:spLocks noChangeArrowheads="1"/>
          </p:cNvSpPr>
          <p:nvPr/>
        </p:nvSpPr>
        <p:spPr bwMode="auto">
          <a:xfrm>
            <a:off x="3532573" y="1160748"/>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9" name="Text Box 15"/>
          <p:cNvSpPr txBox="1">
            <a:spLocks noChangeArrowheads="1"/>
          </p:cNvSpPr>
          <p:nvPr/>
        </p:nvSpPr>
        <p:spPr bwMode="auto">
          <a:xfrm>
            <a:off x="6160865" y="1161909"/>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a:solidFill>
                  <a:srgbClr val="FF0000"/>
                </a:solidFill>
                <a:latin typeface="Garamond" pitchFamily="18" charset="0"/>
              </a:rPr>
              <a:t>b</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90" name="Text Box 15"/>
          <p:cNvSpPr txBox="1">
            <a:spLocks noChangeArrowheads="1"/>
          </p:cNvSpPr>
          <p:nvPr/>
        </p:nvSpPr>
        <p:spPr bwMode="auto">
          <a:xfrm>
            <a:off x="2839895" y="4329100"/>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803182" y="551839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90552" y="594260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5978888" y="556010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5978888" y="423424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11618" y="379590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1</a:t>
            </a:r>
          </a:p>
        </p:txBody>
      </p:sp>
      <p:sp>
        <p:nvSpPr>
          <p:cNvPr id="98" name="Text Box 4"/>
          <p:cNvSpPr txBox="1">
            <a:spLocks noChangeArrowheads="1"/>
          </p:cNvSpPr>
          <p:nvPr/>
        </p:nvSpPr>
        <p:spPr bwMode="auto">
          <a:xfrm>
            <a:off x="508" y="2960948"/>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Find the </a:t>
            </a:r>
            <a:r>
              <a:rPr kumimoji="0" lang="en-US" sz="2400" b="0" i="0" u="none" strike="noStrike" kern="0" cap="none" spc="0" normalizeH="0" baseline="0" noProof="0" dirty="0" smtClean="0">
                <a:ln>
                  <a:noFill/>
                </a:ln>
                <a:solidFill>
                  <a:srgbClr val="FF0000"/>
                </a:solidFill>
                <a:effectLst/>
                <a:uLnTx/>
                <a:uFillTx/>
              </a:rPr>
              <a:t>maximum</a:t>
            </a:r>
            <a:r>
              <a:rPr kumimoji="0" lang="en-US" sz="2400" b="0" i="0" u="none" strike="noStrike" kern="0" cap="none" spc="0" normalizeH="0" noProof="0" dirty="0" smtClean="0">
                <a:ln>
                  <a:noFill/>
                </a:ln>
                <a:solidFill>
                  <a:srgbClr val="FF0000"/>
                </a:solidFill>
                <a:effectLst/>
                <a:uLnTx/>
                <a:uFillTx/>
              </a:rPr>
              <a:t> weight clique</a:t>
            </a:r>
            <a:r>
              <a:rPr kumimoji="0" lang="en-US" sz="2400" b="0" i="0" u="none" strike="noStrike" kern="0" cap="none" spc="0" normalizeH="0" noProof="0" dirty="0" smtClean="0">
                <a:ln>
                  <a:noFill/>
                </a:ln>
                <a:solidFill>
                  <a:schemeClr val="bg1"/>
                </a:solidFill>
                <a:effectLst/>
                <a:uLnTx/>
                <a:uFillTx/>
              </a:rPr>
              <a:t> of size </a:t>
            </a:r>
            <a:r>
              <a:rPr kumimoji="0" lang="en-US" sz="2400" b="0" i="0" u="none" strike="noStrike" kern="0" cap="none" spc="0" normalizeH="0" noProof="0" dirty="0" smtClean="0">
                <a:ln>
                  <a:noFill/>
                </a:ln>
                <a:solidFill>
                  <a:srgbClr val="FF0000"/>
                </a:solidFill>
                <a:effectLst/>
                <a:uLnTx/>
                <a:uFillTx/>
              </a:rPr>
              <a:t>n-1</a:t>
            </a:r>
            <a:endParaRPr kumimoji="0" lang="en-US" sz="2400" b="0" i="1" u="none" strike="noStrike" kern="0" cap="none" spc="0" normalizeH="0" baseline="0" noProof="0" dirty="0" smtClean="0">
              <a:ln>
                <a:noFill/>
              </a:ln>
              <a:solidFill>
                <a:srgbClr val="FF0000"/>
              </a:solidFill>
              <a:effectLst/>
              <a:uLnTx/>
              <a:uFillTx/>
            </a:endParaRPr>
          </a:p>
        </p:txBody>
      </p:sp>
      <p:sp>
        <p:nvSpPr>
          <p:cNvPr id="54" name="Freeform 53"/>
          <p:cNvSpPr/>
          <p:nvPr/>
        </p:nvSpPr>
        <p:spPr>
          <a:xfrm>
            <a:off x="8172400" y="5282944"/>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816803" y="4868721"/>
            <a:ext cx="1185945" cy="815546"/>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6804248" y="5325815"/>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V="1">
            <a:off x="6859116" y="4098475"/>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98078" y="4808707"/>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128284" y="5225611"/>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848364" y="4098475"/>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8293647" y="5209216"/>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79" name="Oval 4"/>
          <p:cNvSpPr>
            <a:spLocks noChangeArrowheads="1"/>
          </p:cNvSpPr>
          <p:nvPr/>
        </p:nvSpPr>
        <p:spPr bwMode="auto">
          <a:xfrm>
            <a:off x="7064660" y="516965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0" name="Oval 4"/>
          <p:cNvSpPr>
            <a:spLocks noChangeArrowheads="1"/>
          </p:cNvSpPr>
          <p:nvPr/>
        </p:nvSpPr>
        <p:spPr bwMode="auto">
          <a:xfrm>
            <a:off x="7332876" y="474284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1" name="Oval 4"/>
          <p:cNvSpPr>
            <a:spLocks noChangeArrowheads="1"/>
          </p:cNvSpPr>
          <p:nvPr/>
        </p:nvSpPr>
        <p:spPr bwMode="auto">
          <a:xfrm>
            <a:off x="8412996" y="5138893"/>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3373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down)">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p:tgtEl>
                                          <p:spTgt spid="62"/>
                                        </p:tgtEl>
                                        <p:attrNameLst>
                                          <p:attrName>ppt_y</p:attrName>
                                        </p:attrNameLst>
                                      </p:cBhvr>
                                      <p:tavLst>
                                        <p:tav tm="0">
                                          <p:val>
                                            <p:strVal val="#ppt_y+#ppt_h*1.125000"/>
                                          </p:val>
                                        </p:tav>
                                        <p:tav tm="100000">
                                          <p:val>
                                            <p:strVal val="#ppt_y"/>
                                          </p:val>
                                        </p:tav>
                                      </p:tavLst>
                                    </p:anim>
                                    <p:animEffect transition="in" filter="wipe(up)">
                                      <p:cBhvr>
                                        <p:cTn id="18" dur="500"/>
                                        <p:tgtEl>
                                          <p:spTgt spid="6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p:tgtEl>
                                          <p:spTgt spid="65"/>
                                        </p:tgtEl>
                                        <p:attrNameLst>
                                          <p:attrName>ppt_y</p:attrName>
                                        </p:attrNameLst>
                                      </p:cBhvr>
                                      <p:tavLst>
                                        <p:tav tm="0">
                                          <p:val>
                                            <p:strVal val="#ppt_y+#ppt_h*1.125000"/>
                                          </p:val>
                                        </p:tav>
                                        <p:tav tm="100000">
                                          <p:val>
                                            <p:strVal val="#ppt_y"/>
                                          </p:val>
                                        </p:tav>
                                      </p:tavLst>
                                    </p:anim>
                                    <p:animEffect transition="in" filter="wipe(up)">
                                      <p:cBhvr>
                                        <p:cTn id="26" dur="500"/>
                                        <p:tgtEl>
                                          <p:spTgt spid="65"/>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p:tgtEl>
                                          <p:spTgt spid="67"/>
                                        </p:tgtEl>
                                        <p:attrNameLst>
                                          <p:attrName>ppt_y</p:attrName>
                                        </p:attrNameLst>
                                      </p:cBhvr>
                                      <p:tavLst>
                                        <p:tav tm="0">
                                          <p:val>
                                            <p:strVal val="#ppt_y+#ppt_h*1.125000"/>
                                          </p:val>
                                        </p:tav>
                                        <p:tav tm="100000">
                                          <p:val>
                                            <p:strVal val="#ppt_y"/>
                                          </p:val>
                                        </p:tav>
                                      </p:tavLst>
                                    </p:anim>
                                    <p:animEffect transition="in" filter="wipe(up)">
                                      <p:cBhvr>
                                        <p:cTn id="30" dur="500"/>
                                        <p:tgtEl>
                                          <p:spTgt spid="6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ppt_y</p:attrName>
                                        </p:attrNameLst>
                                      </p:cBhvr>
                                      <p:tavLst>
                                        <p:tav tm="0">
                                          <p:val>
                                            <p:strVal val="#ppt_y+#ppt_h*1.125000"/>
                                          </p:val>
                                        </p:tav>
                                        <p:tav tm="100000">
                                          <p:val>
                                            <p:strVal val="#ppt_y"/>
                                          </p:val>
                                        </p:tav>
                                      </p:tavLst>
                                    </p:anim>
                                    <p:animEffect transition="in" filter="wipe(up)">
                                      <p:cBhvr>
                                        <p:cTn id="34" dur="500"/>
                                        <p:tgtEl>
                                          <p:spTgt spid="6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arn(inVertical)">
                                      <p:cBhvr>
                                        <p:cTn id="37" dur="500"/>
                                        <p:tgtEl>
                                          <p:spTgt spid="7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barn(inVertical)">
                                      <p:cBhvr>
                                        <p:cTn id="40" dur="500"/>
                                        <p:tgtEl>
                                          <p:spTgt spid="7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arn(inVertical)">
                                      <p:cBhvr>
                                        <p:cTn id="43" dur="500"/>
                                        <p:tgtEl>
                                          <p:spTgt spid="7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arn(inVertical)">
                                      <p:cBhvr>
                                        <p:cTn id="46" dur="500"/>
                                        <p:tgtEl>
                                          <p:spTgt spid="7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barn(inVertical)">
                                      <p:cBhvr>
                                        <p:cTn id="49" dur="500"/>
                                        <p:tgtEl>
                                          <p:spTgt spid="7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inVertical)">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1"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par>
                                <p:cTn id="61" presetID="22" presetClass="entr" presetSubtype="4"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down)">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up)">
                                      <p:cBhvr>
                                        <p:cTn id="68" dur="500"/>
                                        <p:tgtEl>
                                          <p:spTgt spid="60"/>
                                        </p:tgtEl>
                                      </p:cBhvr>
                                    </p:animEffect>
                                  </p:childTnLst>
                                </p:cTn>
                              </p:par>
                              <p:par>
                                <p:cTn id="69" presetID="22" presetClass="entr" presetSubtype="1"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up)">
                                      <p:cBhvr>
                                        <p:cTn id="71" dur="500"/>
                                        <p:tgtEl>
                                          <p:spTgt spid="78"/>
                                        </p:tgtEl>
                                      </p:cBhvr>
                                    </p:animEffect>
                                  </p:childTnLst>
                                </p:cTn>
                              </p:par>
                              <p:par>
                                <p:cTn id="72" presetID="22" presetClass="entr" presetSubtype="1"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up)">
                                      <p:cBhvr>
                                        <p:cTn id="74" dur="500"/>
                                        <p:tgtEl>
                                          <p:spTgt spid="69"/>
                                        </p:tgtEl>
                                      </p:cBhvr>
                                    </p:animEffect>
                                  </p:childTnLst>
                                </p:cTn>
                              </p:par>
                              <p:par>
                                <p:cTn id="75" presetID="22" presetClass="entr" presetSubtype="1"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par>
                                <p:cTn id="78" presetID="22" presetClass="entr" presetSubtype="1"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up)">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p:tgtEl>
                                          <p:spTgt spid="79"/>
                                        </p:tgtEl>
                                        <p:attrNameLst>
                                          <p:attrName>ppt_y</p:attrName>
                                        </p:attrNameLst>
                                      </p:cBhvr>
                                      <p:tavLst>
                                        <p:tav tm="0">
                                          <p:val>
                                            <p:strVal val="#ppt_y+#ppt_h*1.125000"/>
                                          </p:val>
                                        </p:tav>
                                        <p:tav tm="100000">
                                          <p:val>
                                            <p:strVal val="#ppt_y"/>
                                          </p:val>
                                        </p:tav>
                                      </p:tavLst>
                                    </p:anim>
                                    <p:animEffect transition="in" filter="wipe(up)">
                                      <p:cBhvr>
                                        <p:cTn id="86" dur="500"/>
                                        <p:tgtEl>
                                          <p:spTgt spid="79"/>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 calcmode="lin" valueType="num">
                                      <p:cBhvr additive="base">
                                        <p:cTn id="89" dur="500"/>
                                        <p:tgtEl>
                                          <p:spTgt spid="80"/>
                                        </p:tgtEl>
                                        <p:attrNameLst>
                                          <p:attrName>ppt_y</p:attrName>
                                        </p:attrNameLst>
                                      </p:cBhvr>
                                      <p:tavLst>
                                        <p:tav tm="0">
                                          <p:val>
                                            <p:strVal val="#ppt_y+#ppt_h*1.125000"/>
                                          </p:val>
                                        </p:tav>
                                        <p:tav tm="100000">
                                          <p:val>
                                            <p:strVal val="#ppt_y"/>
                                          </p:val>
                                        </p:tav>
                                      </p:tavLst>
                                    </p:anim>
                                    <p:animEffect transition="in" filter="wipe(up)">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barn(inVertical)">
                                      <p:cBhvr>
                                        <p:cTn id="95" dur="500"/>
                                        <p:tgtEl>
                                          <p:spTgt spid="58"/>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grpId="0" nodeType="click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barn(inVertical)">
                                      <p:cBhvr>
                                        <p:cTn id="100" dur="500"/>
                                        <p:tgtEl>
                                          <p:spTgt spid="5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55"/>
                                        </p:tgtEl>
                                      </p:cBhvr>
                                    </p:animEffect>
                                    <p:set>
                                      <p:cBhvr>
                                        <p:cTn id="105" dur="1" fill="hold">
                                          <p:stCondLst>
                                            <p:cond delay="499"/>
                                          </p:stCondLst>
                                        </p:cTn>
                                        <p:tgtEl>
                                          <p:spTgt spid="55"/>
                                        </p:tgtEl>
                                        <p:attrNameLst>
                                          <p:attrName>style.visibility</p:attrName>
                                        </p:attrNameLst>
                                      </p:cBhvr>
                                      <p:to>
                                        <p:strVal val="hidden"/>
                                      </p:to>
                                    </p:set>
                                  </p:childTnLst>
                                </p:cTn>
                              </p:par>
                              <p:par>
                                <p:cTn id="106" presetID="12" presetClass="exit" presetSubtype="4" fill="hold" grpId="1" nodeType="withEffect">
                                  <p:stCondLst>
                                    <p:cond delay="0"/>
                                  </p:stCondLst>
                                  <p:childTnLst>
                                    <p:anim calcmode="lin" valueType="num">
                                      <p:cBhvr additive="base">
                                        <p:cTn id="107" dur="500"/>
                                        <p:tgtEl>
                                          <p:spTgt spid="80"/>
                                        </p:tgtEl>
                                        <p:attrNameLst>
                                          <p:attrName>ppt_y</p:attrName>
                                        </p:attrNameLst>
                                      </p:cBhvr>
                                      <p:tavLst>
                                        <p:tav tm="0">
                                          <p:val>
                                            <p:strVal val="#ppt_y"/>
                                          </p:val>
                                        </p:tav>
                                        <p:tav tm="100000">
                                          <p:val>
                                            <p:strVal val="#ppt_y+#ppt_h*1.125000"/>
                                          </p:val>
                                        </p:tav>
                                      </p:tavLst>
                                    </p:anim>
                                    <p:animEffect transition="out" filter="wipe(down)">
                                      <p:cBhvr>
                                        <p:cTn id="108" dur="500"/>
                                        <p:tgtEl>
                                          <p:spTgt spid="80"/>
                                        </p:tgtEl>
                                      </p:cBhvr>
                                    </p:animEffect>
                                    <p:set>
                                      <p:cBhvr>
                                        <p:cTn id="109" dur="1" fill="hold">
                                          <p:stCondLst>
                                            <p:cond delay="499"/>
                                          </p:stCondLst>
                                        </p:cTn>
                                        <p:tgtEl>
                                          <p:spTgt spid="80"/>
                                        </p:tgtEl>
                                        <p:attrNameLst>
                                          <p:attrName>style.visibility</p:attrName>
                                        </p:attrNameLst>
                                      </p:cBhvr>
                                      <p:to>
                                        <p:strVal val="hidden"/>
                                      </p:to>
                                    </p:set>
                                  </p:childTnLst>
                                </p:cTn>
                              </p:par>
                            </p:childTnLst>
                          </p:cTn>
                        </p:par>
                        <p:par>
                          <p:cTn id="110" fill="hold">
                            <p:stCondLst>
                              <p:cond delay="500"/>
                            </p:stCondLst>
                            <p:childTnLst>
                              <p:par>
                                <p:cTn id="111" presetID="12" presetClass="entr" presetSubtype="4" fill="hold" grpId="0" nodeType="after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p:tgtEl>
                                          <p:spTgt spid="81"/>
                                        </p:tgtEl>
                                        <p:attrNameLst>
                                          <p:attrName>ppt_y</p:attrName>
                                        </p:attrNameLst>
                                      </p:cBhvr>
                                      <p:tavLst>
                                        <p:tav tm="0">
                                          <p:val>
                                            <p:strVal val="#ppt_y+#ppt_h*1.125000"/>
                                          </p:val>
                                        </p:tav>
                                        <p:tav tm="100000">
                                          <p:val>
                                            <p:strVal val="#ppt_y"/>
                                          </p:val>
                                        </p:tav>
                                      </p:tavLst>
                                    </p:anim>
                                    <p:animEffect transition="in" filter="wipe(up)">
                                      <p:cBhvr>
                                        <p:cTn id="114" dur="500"/>
                                        <p:tgtEl>
                                          <p:spTgt spid="81"/>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arn(inVertical)">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79"/>
                                        </p:tgtEl>
                                      </p:cBhvr>
                                    </p:animEffect>
                                    <p:set>
                                      <p:cBhvr>
                                        <p:cTn id="124" dur="1" fill="hold">
                                          <p:stCondLst>
                                            <p:cond delay="499"/>
                                          </p:stCondLst>
                                        </p:cTn>
                                        <p:tgtEl>
                                          <p:spTgt spid="79"/>
                                        </p:tgtEl>
                                        <p:attrNameLst>
                                          <p:attrName>style.visibility</p:attrName>
                                        </p:attrNameLst>
                                      </p:cBhvr>
                                      <p:to>
                                        <p:strVal val="hidden"/>
                                      </p:to>
                                    </p:set>
                                  </p:childTnLst>
                                </p:cTn>
                              </p:par>
                              <p:par>
                                <p:cTn id="125" presetID="10" presetClass="exit" presetSubtype="0" fill="hold" grpId="2" nodeType="withEffect">
                                  <p:stCondLst>
                                    <p:cond delay="0"/>
                                  </p:stCondLst>
                                  <p:childTnLst>
                                    <p:animEffect transition="out" filter="fade">
                                      <p:cBhvr>
                                        <p:cTn id="126" dur="500"/>
                                        <p:tgtEl>
                                          <p:spTgt spid="80"/>
                                        </p:tgtEl>
                                      </p:cBhvr>
                                    </p:animEffect>
                                    <p:set>
                                      <p:cBhvr>
                                        <p:cTn id="127" dur="1" fill="hold">
                                          <p:stCondLst>
                                            <p:cond delay="499"/>
                                          </p:stCondLst>
                                        </p:cTn>
                                        <p:tgtEl>
                                          <p:spTgt spid="80"/>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8"/>
                                        </p:tgtEl>
                                      </p:cBhvr>
                                    </p:animEffect>
                                    <p:set>
                                      <p:cBhvr>
                                        <p:cTn id="130" dur="1" fill="hold">
                                          <p:stCondLst>
                                            <p:cond delay="499"/>
                                          </p:stCondLst>
                                        </p:cTn>
                                        <p:tgtEl>
                                          <p:spTgt spid="58"/>
                                        </p:tgtEl>
                                        <p:attrNameLst>
                                          <p:attrName>style.visibility</p:attrName>
                                        </p:attrNameLst>
                                      </p:cBhvr>
                                      <p:to>
                                        <p:strVal val="hidden"/>
                                      </p:to>
                                    </p:set>
                                  </p:childTnLst>
                                </p:cTn>
                              </p:par>
                              <p:par>
                                <p:cTn id="131" presetID="10" presetClass="exit" presetSubtype="0" fill="hold" grpId="2" nodeType="withEffect">
                                  <p:stCondLst>
                                    <p:cond delay="0"/>
                                  </p:stCondLst>
                                  <p:childTnLst>
                                    <p:animEffect transition="out" filter="fade">
                                      <p:cBhvr>
                                        <p:cTn id="132" dur="500"/>
                                        <p:tgtEl>
                                          <p:spTgt spid="55"/>
                                        </p:tgtEl>
                                      </p:cBhvr>
                                    </p:animEffect>
                                    <p:set>
                                      <p:cBhvr>
                                        <p:cTn id="133" dur="1" fill="hold">
                                          <p:stCondLst>
                                            <p:cond delay="499"/>
                                          </p:stCondLst>
                                        </p:cTn>
                                        <p:tgtEl>
                                          <p:spTgt spid="5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81"/>
                                        </p:tgtEl>
                                      </p:cBhvr>
                                    </p:animEffect>
                                    <p:set>
                                      <p:cBhvr>
                                        <p:cTn id="136" dur="1" fill="hold">
                                          <p:stCondLst>
                                            <p:cond delay="499"/>
                                          </p:stCondLst>
                                        </p:cTn>
                                        <p:tgtEl>
                                          <p:spTgt spid="81"/>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54"/>
                                        </p:tgtEl>
                                      </p:cBhvr>
                                    </p:animEffect>
                                    <p:set>
                                      <p:cBhvr>
                                        <p:cTn id="139" dur="1" fill="hold">
                                          <p:stCondLst>
                                            <p:cond delay="499"/>
                                          </p:stCondLst>
                                        </p:cTn>
                                        <p:tgtEl>
                                          <p:spTgt spid="5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60"/>
                                        </p:tgtEl>
                                      </p:cBhvr>
                                    </p:animEffect>
                                    <p:set>
                                      <p:cBhvr>
                                        <p:cTn id="142" dur="1" fill="hold">
                                          <p:stCondLst>
                                            <p:cond delay="499"/>
                                          </p:stCondLst>
                                        </p:cTn>
                                        <p:tgtEl>
                                          <p:spTgt spid="60"/>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69"/>
                                        </p:tgtEl>
                                      </p:cBhvr>
                                    </p:animEffect>
                                    <p:set>
                                      <p:cBhvr>
                                        <p:cTn id="145" dur="1" fill="hold">
                                          <p:stCondLst>
                                            <p:cond delay="499"/>
                                          </p:stCondLst>
                                        </p:cTn>
                                        <p:tgtEl>
                                          <p:spTgt spid="69"/>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70"/>
                                        </p:tgtEl>
                                      </p:cBhvr>
                                    </p:animEffect>
                                    <p:set>
                                      <p:cBhvr>
                                        <p:cTn id="148" dur="1" fill="hold">
                                          <p:stCondLst>
                                            <p:cond delay="499"/>
                                          </p:stCondLst>
                                        </p:cTn>
                                        <p:tgtEl>
                                          <p:spTgt spid="70"/>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71"/>
                                        </p:tgtEl>
                                      </p:cBhvr>
                                    </p:animEffect>
                                    <p:set>
                                      <p:cBhvr>
                                        <p:cTn id="151" dur="1" fill="hold">
                                          <p:stCondLst>
                                            <p:cond delay="499"/>
                                          </p:stCondLst>
                                        </p:cTn>
                                        <p:tgtEl>
                                          <p:spTgt spid="71"/>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78"/>
                                        </p:tgtEl>
                                      </p:cBhvr>
                                    </p:animEffect>
                                    <p:set>
                                      <p:cBhvr>
                                        <p:cTn id="154" dur="1" fill="hold">
                                          <p:stCondLst>
                                            <p:cond delay="499"/>
                                          </p:stCondLst>
                                        </p:cTn>
                                        <p:tgtEl>
                                          <p:spTgt spid="78"/>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wipe(left)">
                                      <p:cBhvr>
                                        <p:cTn id="159" dur="500"/>
                                        <p:tgtEl>
                                          <p:spTgt spid="8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82"/>
                                        </p:tgtEl>
                                        <p:attrNameLst>
                                          <p:attrName>style.visibility</p:attrName>
                                        </p:attrNameLst>
                                      </p:cBhvr>
                                      <p:to>
                                        <p:strVal val="visible"/>
                                      </p:to>
                                    </p:set>
                                    <p:animEffect transition="in" filter="wipe(left)">
                                      <p:cBhvr>
                                        <p:cTn id="164" dur="500"/>
                                        <p:tgtEl>
                                          <p:spTgt spid="82"/>
                                        </p:tgtEl>
                                      </p:cBhvr>
                                    </p:animEffect>
                                  </p:childTnLst>
                                </p:cTn>
                              </p:par>
                            </p:childTnLst>
                          </p:cTn>
                        </p:par>
                      </p:childTnLst>
                    </p:cTn>
                  </p:par>
                  <p:par>
                    <p:cTn id="165" fill="hold">
                      <p:stCondLst>
                        <p:cond delay="indefinite"/>
                      </p:stCondLst>
                      <p:childTnLst>
                        <p:par>
                          <p:cTn id="166" fill="hold">
                            <p:stCondLst>
                              <p:cond delay="0"/>
                            </p:stCondLst>
                            <p:childTnLst>
                              <p:par>
                                <p:cTn id="167" presetID="12" presetClass="entr" presetSubtype="2" fill="hold" grpId="0" nodeType="clickEffect">
                                  <p:stCondLst>
                                    <p:cond delay="0"/>
                                  </p:stCondLst>
                                  <p:childTnLst>
                                    <p:set>
                                      <p:cBhvr>
                                        <p:cTn id="168" dur="1" fill="hold">
                                          <p:stCondLst>
                                            <p:cond delay="0"/>
                                          </p:stCondLst>
                                        </p:cTn>
                                        <p:tgtEl>
                                          <p:spTgt spid="90"/>
                                        </p:tgtEl>
                                        <p:attrNameLst>
                                          <p:attrName>style.visibility</p:attrName>
                                        </p:attrNameLst>
                                      </p:cBhvr>
                                      <p:to>
                                        <p:strVal val="visible"/>
                                      </p:to>
                                    </p:set>
                                    <p:anim calcmode="lin" valueType="num">
                                      <p:cBhvr additive="base">
                                        <p:cTn id="169" dur="500"/>
                                        <p:tgtEl>
                                          <p:spTgt spid="90"/>
                                        </p:tgtEl>
                                        <p:attrNameLst>
                                          <p:attrName>ppt_x</p:attrName>
                                        </p:attrNameLst>
                                      </p:cBhvr>
                                      <p:tavLst>
                                        <p:tav tm="0">
                                          <p:val>
                                            <p:strVal val="#ppt_x+#ppt_w*1.125000"/>
                                          </p:val>
                                        </p:tav>
                                        <p:tav tm="100000">
                                          <p:val>
                                            <p:strVal val="#ppt_x"/>
                                          </p:val>
                                        </p:tav>
                                      </p:tavLst>
                                    </p:anim>
                                    <p:animEffect transition="in" filter="wipe(left)">
                                      <p:cBhvr>
                                        <p:cTn id="170" dur="500"/>
                                        <p:tgtEl>
                                          <p:spTgt spid="90"/>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xit" presetSubtype="2" fill="hold" grpId="1" nodeType="clickEffect">
                                  <p:stCondLst>
                                    <p:cond delay="0"/>
                                  </p:stCondLst>
                                  <p:childTnLst>
                                    <p:animEffect transition="out" filter="wipe(right)">
                                      <p:cBhvr>
                                        <p:cTn id="174" dur="500"/>
                                        <p:tgtEl>
                                          <p:spTgt spid="84"/>
                                        </p:tgtEl>
                                      </p:cBhvr>
                                    </p:animEffect>
                                    <p:set>
                                      <p:cBhvr>
                                        <p:cTn id="175" dur="1" fill="hold">
                                          <p:stCondLst>
                                            <p:cond delay="499"/>
                                          </p:stCondLst>
                                        </p:cTn>
                                        <p:tgtEl>
                                          <p:spTgt spid="84"/>
                                        </p:tgtEl>
                                        <p:attrNameLst>
                                          <p:attrName>style.visibility</p:attrName>
                                        </p:attrNameLst>
                                      </p:cBhvr>
                                      <p:to>
                                        <p:strVal val="hidden"/>
                                      </p:to>
                                    </p:set>
                                  </p:childTnLst>
                                </p:cTn>
                              </p:par>
                              <p:par>
                                <p:cTn id="176" presetID="22" presetClass="exit" presetSubtype="4" fill="hold" grpId="1" nodeType="withEffect">
                                  <p:stCondLst>
                                    <p:cond delay="0"/>
                                  </p:stCondLst>
                                  <p:childTnLst>
                                    <p:animEffect transition="out" filter="wipe(down)">
                                      <p:cBhvr>
                                        <p:cTn id="177" dur="500"/>
                                        <p:tgtEl>
                                          <p:spTgt spid="82"/>
                                        </p:tgtEl>
                                      </p:cBhvr>
                                    </p:animEffect>
                                    <p:set>
                                      <p:cBhvr>
                                        <p:cTn id="178" dur="1" fill="hold">
                                          <p:stCondLst>
                                            <p:cond delay="499"/>
                                          </p:stCondLst>
                                        </p:cTn>
                                        <p:tgtEl>
                                          <p:spTgt spid="82"/>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83"/>
                                        </p:tgtEl>
                                        <p:attrNameLst>
                                          <p:attrName>style.visibility</p:attrName>
                                        </p:attrNameLst>
                                      </p:cBhvr>
                                      <p:to>
                                        <p:strVal val="visible"/>
                                      </p:to>
                                    </p:set>
                                    <p:animEffect transition="in" filter="wipe(left)">
                                      <p:cBhvr>
                                        <p:cTn id="182" dur="500"/>
                                        <p:tgtEl>
                                          <p:spTgt spid="83"/>
                                        </p:tgtEl>
                                      </p:cBhvr>
                                    </p:animEffect>
                                  </p:childTnLst>
                                </p:cTn>
                              </p:par>
                            </p:childTnLst>
                          </p:cTn>
                        </p:par>
                      </p:childTnLst>
                    </p:cTn>
                  </p:par>
                  <p:par>
                    <p:cTn id="183" fill="hold">
                      <p:stCondLst>
                        <p:cond delay="indefinite"/>
                      </p:stCondLst>
                      <p:childTnLst>
                        <p:par>
                          <p:cTn id="184" fill="hold">
                            <p:stCondLst>
                              <p:cond delay="0"/>
                            </p:stCondLst>
                            <p:childTnLst>
                              <p:par>
                                <p:cTn id="185" presetID="16" presetClass="entr" presetSubtype="21" fill="hold" grpId="0" nodeType="clickEffect">
                                  <p:stCondLst>
                                    <p:cond delay="0"/>
                                  </p:stCondLst>
                                  <p:childTnLst>
                                    <p:set>
                                      <p:cBhvr>
                                        <p:cTn id="186" dur="1" fill="hold">
                                          <p:stCondLst>
                                            <p:cond delay="0"/>
                                          </p:stCondLst>
                                        </p:cTn>
                                        <p:tgtEl>
                                          <p:spTgt spid="89"/>
                                        </p:tgtEl>
                                        <p:attrNameLst>
                                          <p:attrName>style.visibility</p:attrName>
                                        </p:attrNameLst>
                                      </p:cBhvr>
                                      <p:to>
                                        <p:strVal val="visible"/>
                                      </p:to>
                                    </p:set>
                                    <p:animEffect transition="in" filter="barn(inVertical)">
                                      <p:cBhvr>
                                        <p:cTn id="187" dur="500"/>
                                        <p:tgtEl>
                                          <p:spTgt spid="89"/>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barn(inVertical)">
                                      <p:cBhvr>
                                        <p:cTn id="190" dur="500"/>
                                        <p:tgtEl>
                                          <p:spTgt spid="88"/>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87"/>
                                        </p:tgtEl>
                                        <p:attrNameLst>
                                          <p:attrName>style.visibility</p:attrName>
                                        </p:attrNameLst>
                                      </p:cBhvr>
                                      <p:to>
                                        <p:strVal val="visible"/>
                                      </p:to>
                                    </p:set>
                                    <p:animEffect transition="in" filter="barn(inVertical)">
                                      <p:cBhvr>
                                        <p:cTn id="193" dur="500"/>
                                        <p:tgtEl>
                                          <p:spTgt spid="87"/>
                                        </p:tgtEl>
                                      </p:cBhvr>
                                    </p:animEffect>
                                  </p:childTnLst>
                                </p:cTn>
                              </p:par>
                            </p:childTnLst>
                          </p:cTn>
                        </p:par>
                      </p:childTnLst>
                    </p:cTn>
                  </p:par>
                  <p:par>
                    <p:cTn id="194" fill="hold">
                      <p:stCondLst>
                        <p:cond delay="indefinite"/>
                      </p:stCondLst>
                      <p:childTnLst>
                        <p:par>
                          <p:cTn id="195" fill="hold">
                            <p:stCondLst>
                              <p:cond delay="0"/>
                            </p:stCondLst>
                            <p:childTnLst>
                              <p:par>
                                <p:cTn id="196" presetID="12" presetClass="entr" presetSubtype="2" fill="hold" grpId="0" nodeType="clickEffect">
                                  <p:stCondLst>
                                    <p:cond delay="0"/>
                                  </p:stCondLst>
                                  <p:childTnLst>
                                    <p:set>
                                      <p:cBhvr>
                                        <p:cTn id="197" dur="1" fill="hold">
                                          <p:stCondLst>
                                            <p:cond delay="0"/>
                                          </p:stCondLst>
                                        </p:cTn>
                                        <p:tgtEl>
                                          <p:spTgt spid="91"/>
                                        </p:tgtEl>
                                        <p:attrNameLst>
                                          <p:attrName>style.visibility</p:attrName>
                                        </p:attrNameLst>
                                      </p:cBhvr>
                                      <p:to>
                                        <p:strVal val="visible"/>
                                      </p:to>
                                    </p:set>
                                    <p:anim calcmode="lin" valueType="num">
                                      <p:cBhvr additive="base">
                                        <p:cTn id="198" dur="500"/>
                                        <p:tgtEl>
                                          <p:spTgt spid="91"/>
                                        </p:tgtEl>
                                        <p:attrNameLst>
                                          <p:attrName>ppt_x</p:attrName>
                                        </p:attrNameLst>
                                      </p:cBhvr>
                                      <p:tavLst>
                                        <p:tav tm="0">
                                          <p:val>
                                            <p:strVal val="#ppt_x+#ppt_w*1.125000"/>
                                          </p:val>
                                        </p:tav>
                                        <p:tav tm="100000">
                                          <p:val>
                                            <p:strVal val="#ppt_x"/>
                                          </p:val>
                                        </p:tav>
                                      </p:tavLst>
                                    </p:anim>
                                    <p:animEffect transition="in" filter="wipe(left)">
                                      <p:cBhvr>
                                        <p:cTn id="199" dur="500"/>
                                        <p:tgtEl>
                                          <p:spTgt spid="9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xit" presetSubtype="2" fill="hold" grpId="1" nodeType="clickEffect">
                                  <p:stCondLst>
                                    <p:cond delay="0"/>
                                  </p:stCondLst>
                                  <p:childTnLst>
                                    <p:animEffect transition="out" filter="wipe(right)">
                                      <p:cBhvr>
                                        <p:cTn id="203" dur="500"/>
                                        <p:tgtEl>
                                          <p:spTgt spid="83"/>
                                        </p:tgtEl>
                                      </p:cBhvr>
                                    </p:animEffect>
                                    <p:set>
                                      <p:cBhvr>
                                        <p:cTn id="204" dur="1" fill="hold">
                                          <p:stCondLst>
                                            <p:cond delay="499"/>
                                          </p:stCondLst>
                                        </p:cTn>
                                        <p:tgtEl>
                                          <p:spTgt spid="83"/>
                                        </p:tgtEl>
                                        <p:attrNameLst>
                                          <p:attrName>style.visibility</p:attrName>
                                        </p:attrNameLst>
                                      </p:cBhvr>
                                      <p:to>
                                        <p:strVal val="hidden"/>
                                      </p:to>
                                    </p:set>
                                  </p:childTnLst>
                                </p:cTn>
                              </p:par>
                              <p:par>
                                <p:cTn id="205" presetID="16" presetClass="exit" presetSubtype="21" fill="hold" grpId="1" nodeType="withEffect">
                                  <p:stCondLst>
                                    <p:cond delay="0"/>
                                  </p:stCondLst>
                                  <p:childTnLst>
                                    <p:animEffect transition="out" filter="barn(inVertical)">
                                      <p:cBhvr>
                                        <p:cTn id="206" dur="500"/>
                                        <p:tgtEl>
                                          <p:spTgt spid="89"/>
                                        </p:tgtEl>
                                      </p:cBhvr>
                                    </p:animEffect>
                                    <p:set>
                                      <p:cBhvr>
                                        <p:cTn id="207" dur="1" fill="hold">
                                          <p:stCondLst>
                                            <p:cond delay="499"/>
                                          </p:stCondLst>
                                        </p:cTn>
                                        <p:tgtEl>
                                          <p:spTgt spid="89"/>
                                        </p:tgtEl>
                                        <p:attrNameLst>
                                          <p:attrName>style.visibility</p:attrName>
                                        </p:attrNameLst>
                                      </p:cBhvr>
                                      <p:to>
                                        <p:strVal val="hidden"/>
                                      </p:to>
                                    </p:set>
                                  </p:childTnLst>
                                </p:cTn>
                              </p:par>
                              <p:par>
                                <p:cTn id="208" presetID="16" presetClass="exit" presetSubtype="21" fill="hold" grpId="1" nodeType="withEffect">
                                  <p:stCondLst>
                                    <p:cond delay="0"/>
                                  </p:stCondLst>
                                  <p:childTnLst>
                                    <p:animEffect transition="out" filter="barn(inVertical)">
                                      <p:cBhvr>
                                        <p:cTn id="209" dur="500"/>
                                        <p:tgtEl>
                                          <p:spTgt spid="88"/>
                                        </p:tgtEl>
                                      </p:cBhvr>
                                    </p:animEffect>
                                    <p:set>
                                      <p:cBhvr>
                                        <p:cTn id="210" dur="1" fill="hold">
                                          <p:stCondLst>
                                            <p:cond delay="499"/>
                                          </p:stCondLst>
                                        </p:cTn>
                                        <p:tgtEl>
                                          <p:spTgt spid="88"/>
                                        </p:tgtEl>
                                        <p:attrNameLst>
                                          <p:attrName>style.visibility</p:attrName>
                                        </p:attrNameLst>
                                      </p:cBhvr>
                                      <p:to>
                                        <p:strVal val="hidden"/>
                                      </p:to>
                                    </p:set>
                                  </p:childTnLst>
                                </p:cTn>
                              </p:par>
                              <p:par>
                                <p:cTn id="211" presetID="16" presetClass="exit" presetSubtype="21" fill="hold" grpId="1" nodeType="withEffect">
                                  <p:stCondLst>
                                    <p:cond delay="0"/>
                                  </p:stCondLst>
                                  <p:childTnLst>
                                    <p:animEffect transition="out" filter="barn(inVertical)">
                                      <p:cBhvr>
                                        <p:cTn id="212" dur="500"/>
                                        <p:tgtEl>
                                          <p:spTgt spid="87"/>
                                        </p:tgtEl>
                                      </p:cBhvr>
                                    </p:animEffect>
                                    <p:set>
                                      <p:cBhvr>
                                        <p:cTn id="213" dur="1" fill="hold">
                                          <p:stCondLst>
                                            <p:cond delay="499"/>
                                          </p:stCondLst>
                                        </p:cTn>
                                        <p:tgtEl>
                                          <p:spTgt spid="87"/>
                                        </p:tgtEl>
                                        <p:attrNameLst>
                                          <p:attrName>style.visibility</p:attrName>
                                        </p:attrNameLst>
                                      </p:cBhvr>
                                      <p:to>
                                        <p:strVal val="hidden"/>
                                      </p:to>
                                    </p:set>
                                  </p:childTnLst>
                                </p:cTn>
                              </p:par>
                            </p:childTnLst>
                          </p:cTn>
                        </p:par>
                        <p:par>
                          <p:cTn id="214" fill="hold">
                            <p:stCondLst>
                              <p:cond delay="500"/>
                            </p:stCondLst>
                            <p:childTnLst>
                              <p:par>
                                <p:cTn id="215" presetID="12" presetClass="entr" presetSubtype="2" fill="hold" grpId="0" nodeType="afterEffect">
                                  <p:stCondLst>
                                    <p:cond delay="0"/>
                                  </p:stCondLst>
                                  <p:childTnLst>
                                    <p:set>
                                      <p:cBhvr>
                                        <p:cTn id="216" dur="1" fill="hold">
                                          <p:stCondLst>
                                            <p:cond delay="0"/>
                                          </p:stCondLst>
                                        </p:cTn>
                                        <p:tgtEl>
                                          <p:spTgt spid="92"/>
                                        </p:tgtEl>
                                        <p:attrNameLst>
                                          <p:attrName>style.visibility</p:attrName>
                                        </p:attrNameLst>
                                      </p:cBhvr>
                                      <p:to>
                                        <p:strVal val="visible"/>
                                      </p:to>
                                    </p:set>
                                    <p:anim calcmode="lin" valueType="num">
                                      <p:cBhvr additive="base">
                                        <p:cTn id="217" dur="500"/>
                                        <p:tgtEl>
                                          <p:spTgt spid="92"/>
                                        </p:tgtEl>
                                        <p:attrNameLst>
                                          <p:attrName>ppt_x</p:attrName>
                                        </p:attrNameLst>
                                      </p:cBhvr>
                                      <p:tavLst>
                                        <p:tav tm="0">
                                          <p:val>
                                            <p:strVal val="#ppt_x+#ppt_w*1.125000"/>
                                          </p:val>
                                        </p:tav>
                                        <p:tav tm="100000">
                                          <p:val>
                                            <p:strVal val="#ppt_x"/>
                                          </p:val>
                                        </p:tav>
                                      </p:tavLst>
                                    </p:anim>
                                    <p:animEffect transition="in" filter="wipe(left)">
                                      <p:cBhvr>
                                        <p:cTn id="218" dur="500"/>
                                        <p:tgtEl>
                                          <p:spTgt spid="92"/>
                                        </p:tgtEl>
                                      </p:cBhvr>
                                    </p:animEffect>
                                  </p:childTnLst>
                                </p:cTn>
                              </p:par>
                              <p:par>
                                <p:cTn id="219" presetID="12" presetClass="entr" presetSubtype="2" fill="hold" grpId="0" nodeType="withEffect">
                                  <p:stCondLst>
                                    <p:cond delay="0"/>
                                  </p:stCondLst>
                                  <p:childTnLst>
                                    <p:set>
                                      <p:cBhvr>
                                        <p:cTn id="220" dur="1" fill="hold">
                                          <p:stCondLst>
                                            <p:cond delay="0"/>
                                          </p:stCondLst>
                                        </p:cTn>
                                        <p:tgtEl>
                                          <p:spTgt spid="93"/>
                                        </p:tgtEl>
                                        <p:attrNameLst>
                                          <p:attrName>style.visibility</p:attrName>
                                        </p:attrNameLst>
                                      </p:cBhvr>
                                      <p:to>
                                        <p:strVal val="visible"/>
                                      </p:to>
                                    </p:set>
                                    <p:anim calcmode="lin" valueType="num">
                                      <p:cBhvr additive="base">
                                        <p:cTn id="221" dur="500"/>
                                        <p:tgtEl>
                                          <p:spTgt spid="93"/>
                                        </p:tgtEl>
                                        <p:attrNameLst>
                                          <p:attrName>ppt_x</p:attrName>
                                        </p:attrNameLst>
                                      </p:cBhvr>
                                      <p:tavLst>
                                        <p:tav tm="0">
                                          <p:val>
                                            <p:strVal val="#ppt_x+#ppt_w*1.125000"/>
                                          </p:val>
                                        </p:tav>
                                        <p:tav tm="100000">
                                          <p:val>
                                            <p:strVal val="#ppt_x"/>
                                          </p:val>
                                        </p:tav>
                                      </p:tavLst>
                                    </p:anim>
                                    <p:animEffect transition="in" filter="wipe(left)">
                                      <p:cBhvr>
                                        <p:cTn id="222" dur="500"/>
                                        <p:tgtEl>
                                          <p:spTgt spid="93"/>
                                        </p:tgtEl>
                                      </p:cBhvr>
                                    </p:animEffect>
                                  </p:childTnLst>
                                </p:cTn>
                              </p:par>
                              <p:par>
                                <p:cTn id="223" presetID="12" presetClass="entr" presetSubtype="2"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 calcmode="lin" valueType="num">
                                      <p:cBhvr additive="base">
                                        <p:cTn id="225" dur="500"/>
                                        <p:tgtEl>
                                          <p:spTgt spid="94"/>
                                        </p:tgtEl>
                                        <p:attrNameLst>
                                          <p:attrName>ppt_x</p:attrName>
                                        </p:attrNameLst>
                                      </p:cBhvr>
                                      <p:tavLst>
                                        <p:tav tm="0">
                                          <p:val>
                                            <p:strVal val="#ppt_x+#ppt_w*1.125000"/>
                                          </p:val>
                                        </p:tav>
                                        <p:tav tm="100000">
                                          <p:val>
                                            <p:strVal val="#ppt_x"/>
                                          </p:val>
                                        </p:tav>
                                      </p:tavLst>
                                    </p:anim>
                                    <p:animEffect transition="in" filter="wipe(left)">
                                      <p:cBhvr>
                                        <p:cTn id="226" dur="500"/>
                                        <p:tgtEl>
                                          <p:spTgt spid="94"/>
                                        </p:tgtEl>
                                      </p:cBhvr>
                                    </p:animEffect>
                                  </p:childTnLst>
                                </p:cTn>
                              </p:par>
                              <p:par>
                                <p:cTn id="227" presetID="12" presetClass="entr" presetSubtype="2" fill="hold" grpId="0" nodeType="withEffect">
                                  <p:stCondLst>
                                    <p:cond delay="0"/>
                                  </p:stCondLst>
                                  <p:childTnLst>
                                    <p:set>
                                      <p:cBhvr>
                                        <p:cTn id="228" dur="1" fill="hold">
                                          <p:stCondLst>
                                            <p:cond delay="0"/>
                                          </p:stCondLst>
                                        </p:cTn>
                                        <p:tgtEl>
                                          <p:spTgt spid="95"/>
                                        </p:tgtEl>
                                        <p:attrNameLst>
                                          <p:attrName>style.visibility</p:attrName>
                                        </p:attrNameLst>
                                      </p:cBhvr>
                                      <p:to>
                                        <p:strVal val="visible"/>
                                      </p:to>
                                    </p:set>
                                    <p:anim calcmode="lin" valueType="num">
                                      <p:cBhvr additive="base">
                                        <p:cTn id="229" dur="500"/>
                                        <p:tgtEl>
                                          <p:spTgt spid="95"/>
                                        </p:tgtEl>
                                        <p:attrNameLst>
                                          <p:attrName>ppt_x</p:attrName>
                                        </p:attrNameLst>
                                      </p:cBhvr>
                                      <p:tavLst>
                                        <p:tav tm="0">
                                          <p:val>
                                            <p:strVal val="#ppt_x+#ppt_w*1.125000"/>
                                          </p:val>
                                        </p:tav>
                                        <p:tav tm="100000">
                                          <p:val>
                                            <p:strVal val="#ppt_x"/>
                                          </p:val>
                                        </p:tav>
                                      </p:tavLst>
                                    </p:anim>
                                    <p:animEffect transition="in" filter="wipe(left)">
                                      <p:cBhvr>
                                        <p:cTn id="230" dur="500"/>
                                        <p:tgtEl>
                                          <p:spTgt spid="95"/>
                                        </p:tgtEl>
                                      </p:cBhvr>
                                    </p:animEffect>
                                  </p:childTnLst>
                                </p:cTn>
                              </p:par>
                            </p:childTnLst>
                          </p:cTn>
                        </p:par>
                      </p:childTnLst>
                    </p:cTn>
                  </p:par>
                  <p:par>
                    <p:cTn id="231" fill="hold">
                      <p:stCondLst>
                        <p:cond delay="indefinite"/>
                      </p:stCondLst>
                      <p:childTnLst>
                        <p:par>
                          <p:cTn id="232" fill="hold">
                            <p:stCondLst>
                              <p:cond delay="0"/>
                            </p:stCondLst>
                            <p:childTnLst>
                              <p:par>
                                <p:cTn id="233" presetID="12" presetClass="exit" presetSubtype="4" fill="hold" grpId="1" nodeType="clickEffect">
                                  <p:stCondLst>
                                    <p:cond delay="0"/>
                                  </p:stCondLst>
                                  <p:childTnLst>
                                    <p:anim calcmode="lin" valueType="num">
                                      <p:cBhvr additive="base">
                                        <p:cTn id="234" dur="500"/>
                                        <p:tgtEl>
                                          <p:spTgt spid="59"/>
                                        </p:tgtEl>
                                        <p:attrNameLst>
                                          <p:attrName>ppt_y</p:attrName>
                                        </p:attrNameLst>
                                      </p:cBhvr>
                                      <p:tavLst>
                                        <p:tav tm="0">
                                          <p:val>
                                            <p:strVal val="#ppt_y"/>
                                          </p:val>
                                        </p:tav>
                                        <p:tav tm="100000">
                                          <p:val>
                                            <p:strVal val="#ppt_y+#ppt_h*1.125000"/>
                                          </p:val>
                                        </p:tav>
                                      </p:tavLst>
                                    </p:anim>
                                    <p:animEffect transition="out" filter="wipe(down)">
                                      <p:cBhvr>
                                        <p:cTn id="235" dur="500"/>
                                        <p:tgtEl>
                                          <p:spTgt spid="59"/>
                                        </p:tgtEl>
                                      </p:cBhvr>
                                    </p:animEffect>
                                    <p:set>
                                      <p:cBhvr>
                                        <p:cTn id="236" dur="1" fill="hold">
                                          <p:stCondLst>
                                            <p:cond delay="499"/>
                                          </p:stCondLst>
                                        </p:cTn>
                                        <p:tgtEl>
                                          <p:spTgt spid="59"/>
                                        </p:tgtEl>
                                        <p:attrNameLst>
                                          <p:attrName>style.visibility</p:attrName>
                                        </p:attrNameLst>
                                      </p:cBhvr>
                                      <p:to>
                                        <p:strVal val="hidden"/>
                                      </p:to>
                                    </p:set>
                                  </p:childTnLst>
                                </p:cTn>
                              </p:par>
                            </p:childTnLst>
                          </p:cTn>
                        </p:par>
                        <p:par>
                          <p:cTn id="237" fill="hold">
                            <p:stCondLst>
                              <p:cond delay="500"/>
                            </p:stCondLst>
                            <p:childTnLst>
                              <p:par>
                                <p:cTn id="238" presetID="12" presetClass="entr" presetSubtype="4" fill="hold" grpId="0" nodeType="afterEffect">
                                  <p:stCondLst>
                                    <p:cond delay="0"/>
                                  </p:stCondLst>
                                  <p:childTnLst>
                                    <p:set>
                                      <p:cBhvr>
                                        <p:cTn id="239" dur="1" fill="hold">
                                          <p:stCondLst>
                                            <p:cond delay="0"/>
                                          </p:stCondLst>
                                        </p:cTn>
                                        <p:tgtEl>
                                          <p:spTgt spid="98"/>
                                        </p:tgtEl>
                                        <p:attrNameLst>
                                          <p:attrName>style.visibility</p:attrName>
                                        </p:attrNameLst>
                                      </p:cBhvr>
                                      <p:to>
                                        <p:strVal val="visible"/>
                                      </p:to>
                                    </p:set>
                                    <p:anim calcmode="lin" valueType="num">
                                      <p:cBhvr additive="base">
                                        <p:cTn id="240" dur="500"/>
                                        <p:tgtEl>
                                          <p:spTgt spid="98"/>
                                        </p:tgtEl>
                                        <p:attrNameLst>
                                          <p:attrName>ppt_y</p:attrName>
                                        </p:attrNameLst>
                                      </p:cBhvr>
                                      <p:tavLst>
                                        <p:tav tm="0">
                                          <p:val>
                                            <p:strVal val="#ppt_y+#ppt_h*1.125000"/>
                                          </p:val>
                                        </p:tav>
                                        <p:tav tm="100000">
                                          <p:val>
                                            <p:strVal val="#ppt_y"/>
                                          </p:val>
                                        </p:tav>
                                      </p:tavLst>
                                    </p:anim>
                                    <p:animEffect transition="in" filter="wipe(up)">
                                      <p:cBhvr>
                                        <p:cTn id="24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2" grpId="0" animBg="1"/>
      <p:bldP spid="64" grpId="0" animBg="1"/>
      <p:bldP spid="65" grpId="0" animBg="1"/>
      <p:bldP spid="67" grpId="0" animBg="1"/>
      <p:bldP spid="68" grpId="0" animBg="1"/>
      <p:bldP spid="72" grpId="0"/>
      <p:bldP spid="73" grpId="0"/>
      <p:bldP spid="74" grpId="0"/>
      <p:bldP spid="75" grpId="0"/>
      <p:bldP spid="76" grpId="0"/>
      <p:bldP spid="77" grpId="0"/>
      <p:bldP spid="82" grpId="0"/>
      <p:bldP spid="82" grpId="1"/>
      <p:bldP spid="83" grpId="0" animBg="1"/>
      <p:bldP spid="83" grpId="1" animBg="1"/>
      <p:bldP spid="84" grpId="0" animBg="1"/>
      <p:bldP spid="84" grpId="1" animBg="1"/>
      <p:bldP spid="87" grpId="0"/>
      <p:bldP spid="87" grpId="1"/>
      <p:bldP spid="88" grpId="0"/>
      <p:bldP spid="88" grpId="1"/>
      <p:bldP spid="89" grpId="0"/>
      <p:bldP spid="89" grpId="1"/>
      <p:bldP spid="90" grpId="0"/>
      <p:bldP spid="91" grpId="0"/>
      <p:bldP spid="92" grpId="0"/>
      <p:bldP spid="93" grpId="0"/>
      <p:bldP spid="94" grpId="0"/>
      <p:bldP spid="95" grpId="0"/>
      <p:bldP spid="98" grpId="0" animBg="1"/>
      <p:bldP spid="54" grpId="0" animBg="1"/>
      <p:bldP spid="54" grpId="1" animBg="1"/>
      <p:bldP spid="55" grpId="0" animBg="1"/>
      <p:bldP spid="55" grpId="1" animBg="1"/>
      <p:bldP spid="55" grpId="2" animBg="1"/>
      <p:bldP spid="58" grpId="0" animBg="1"/>
      <p:bldP spid="58" grpId="1" animBg="1"/>
      <p:bldP spid="79" grpId="0" animBg="1"/>
      <p:bldP spid="79" grpId="1" animBg="1"/>
      <p:bldP spid="80" grpId="0" animBg="1"/>
      <p:bldP spid="80" grpId="1" animBg="1"/>
      <p:bldP spid="80" grpId="2"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approach</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74068" y="692696"/>
            <a:ext cx="5976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Maximal clique problem is </a:t>
            </a:r>
            <a:r>
              <a:rPr lang="en-US" sz="2400" dirty="0" smtClean="0">
                <a:solidFill>
                  <a:srgbClr val="FF0000"/>
                </a:solidFill>
                <a:latin typeface="Garamond" pitchFamily="18" charset="0"/>
              </a:rPr>
              <a:t>NP-hard!</a:t>
            </a:r>
          </a:p>
        </p:txBody>
      </p:sp>
      <p:cxnSp>
        <p:nvCxnSpPr>
          <p:cNvPr id="10" name="Straight Connector 9"/>
          <p:cNvCxnSpPr/>
          <p:nvPr/>
        </p:nvCxnSpPr>
        <p:spPr>
          <a:xfrm flipV="1">
            <a:off x="3635896" y="1645532"/>
            <a:ext cx="540060" cy="6480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75956" y="1645530"/>
            <a:ext cx="540060" cy="648072"/>
          </a:xfrm>
          <a:prstGeom prst="line">
            <a:avLst/>
          </a:prstGeom>
          <a:ln w="38100" cap="rnd"/>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75856" y="2293602"/>
            <a:ext cx="720080" cy="499248"/>
            <a:chOff x="1547664" y="1844824"/>
            <a:chExt cx="720080" cy="499248"/>
          </a:xfrm>
        </p:grpSpPr>
        <p:cxnSp>
          <p:nvCxnSpPr>
            <p:cNvPr id="26" name="Straight Connector 25"/>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355976" y="2293602"/>
            <a:ext cx="720080" cy="499248"/>
            <a:chOff x="1547664" y="1844824"/>
            <a:chExt cx="720080" cy="499248"/>
          </a:xfrm>
        </p:grpSpPr>
        <p:cxnSp>
          <p:nvCxnSpPr>
            <p:cNvPr id="45" name="Straight Connector 44"/>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48" name="Text Box 15"/>
          <p:cNvSpPr txBox="1">
            <a:spLocks noChangeArrowheads="1"/>
          </p:cNvSpPr>
          <p:nvPr/>
        </p:nvSpPr>
        <p:spPr bwMode="auto">
          <a:xfrm>
            <a:off x="3284774" y="2816932"/>
            <a:ext cx="6211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smtClean="0">
                <a:latin typeface="Garamond" pitchFamily="18" charset="0"/>
              </a:rPr>
              <a:t>L</a:t>
            </a:r>
            <a:endParaRPr lang="en-US" sz="2200" b="1" i="1" baseline="-25000" dirty="0">
              <a:latin typeface="Garamond" pitchFamily="18" charset="0"/>
            </a:endParaRPr>
          </a:p>
        </p:txBody>
      </p:sp>
      <p:sp>
        <p:nvSpPr>
          <p:cNvPr id="49" name="Text Box 15"/>
          <p:cNvSpPr txBox="1">
            <a:spLocks noChangeArrowheads="1"/>
          </p:cNvSpPr>
          <p:nvPr/>
        </p:nvSpPr>
        <p:spPr bwMode="auto">
          <a:xfrm>
            <a:off x="4409982" y="2818093"/>
            <a:ext cx="6300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a:latin typeface="Garamond" pitchFamily="18" charset="0"/>
              </a:rPr>
              <a:t>R</a:t>
            </a:r>
          </a:p>
        </p:txBody>
      </p:sp>
      <p:sp>
        <p:nvSpPr>
          <p:cNvPr id="50" name="Text Box 15"/>
          <p:cNvSpPr txBox="1">
            <a:spLocks noChangeArrowheads="1"/>
          </p:cNvSpPr>
          <p:nvPr/>
        </p:nvSpPr>
        <p:spPr bwMode="auto">
          <a:xfrm>
            <a:off x="3995936" y="1232756"/>
            <a:ext cx="461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latin typeface="Garamond" pitchFamily="18" charset="0"/>
              </a:rPr>
              <a:t>u</a:t>
            </a:r>
            <a:endParaRPr lang="en-US" sz="2200" b="1" i="1" baseline="-25000" dirty="0">
              <a:latin typeface="Garamond" pitchFamily="18" charset="0"/>
            </a:endParaRPr>
          </a:p>
        </p:txBody>
      </p:sp>
      <p:sp>
        <p:nvSpPr>
          <p:cNvPr id="52" name="Text Box 55"/>
          <p:cNvSpPr txBox="1">
            <a:spLocks noChangeArrowheads="1"/>
          </p:cNvSpPr>
          <p:nvPr/>
        </p:nvSpPr>
        <p:spPr bwMode="auto">
          <a:xfrm>
            <a:off x="-508" y="3501008"/>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weight(T) = weight(T</a:t>
            </a:r>
            <a:r>
              <a:rPr lang="en-US" sz="2200" i="1" baseline="-25000" dirty="0" smtClean="0">
                <a:solidFill>
                  <a:schemeClr val="bg1"/>
                </a:solidFill>
                <a:latin typeface="Verdana" pitchFamily="34" charset="0"/>
              </a:rPr>
              <a:t>L</a:t>
            </a:r>
            <a:r>
              <a:rPr lang="en-US" sz="2200" i="1" dirty="0" smtClean="0">
                <a:solidFill>
                  <a:schemeClr val="bg1"/>
                </a:solidFill>
                <a:latin typeface="Verdana" pitchFamily="34" charset="0"/>
              </a:rPr>
              <a:t>) + weight(T</a:t>
            </a:r>
            <a:r>
              <a:rPr lang="en-US" sz="2200" i="1" baseline="-25000" dirty="0" smtClean="0">
                <a:solidFill>
                  <a:schemeClr val="bg1"/>
                </a:solidFill>
                <a:latin typeface="Verdana" pitchFamily="34" charset="0"/>
              </a:rPr>
              <a:t>R</a:t>
            </a:r>
            <a:r>
              <a:rPr lang="en-US" sz="2200" i="1" dirty="0" smtClean="0">
                <a:solidFill>
                  <a:schemeClr val="bg1"/>
                </a:solidFill>
                <a:latin typeface="Verdana" pitchFamily="34" charset="0"/>
              </a:rPr>
              <a:t>) + weight(u)</a:t>
            </a:r>
            <a:endParaRPr lang="el-GR" sz="2200" i="1" baseline="-25000" dirty="0">
              <a:solidFill>
                <a:schemeClr val="bg1"/>
              </a:solidFill>
              <a:latin typeface="Verdana" pitchFamily="34" charset="0"/>
            </a:endParaRPr>
          </a:p>
        </p:txBody>
      </p:sp>
      <p:sp>
        <p:nvSpPr>
          <p:cNvPr id="53" name="Rectangle 4"/>
          <p:cNvSpPr>
            <a:spLocks noChangeArrowheads="1"/>
          </p:cNvSpPr>
          <p:nvPr/>
        </p:nvSpPr>
        <p:spPr bwMode="auto">
          <a:xfrm>
            <a:off x="157708" y="4869160"/>
            <a:ext cx="850454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Running time is still </a:t>
            </a:r>
            <a:r>
              <a:rPr lang="en-US" sz="2400" dirty="0" smtClean="0">
                <a:solidFill>
                  <a:srgbClr val="FF0000"/>
                </a:solidFill>
                <a:latin typeface="Garamond" pitchFamily="18" charset="0"/>
              </a:rPr>
              <a:t>exponential</a:t>
            </a:r>
            <a:r>
              <a:rPr lang="en-US" sz="2400" dirty="0" smtClean="0">
                <a:solidFill>
                  <a:srgbClr val="000099"/>
                </a:solidFill>
                <a:latin typeface="Garamond" pitchFamily="18" charset="0"/>
              </a:rPr>
              <a:t>. But much better than searching </a:t>
            </a:r>
            <a:r>
              <a:rPr lang="en-US" sz="2400" dirty="0" smtClean="0">
                <a:solidFill>
                  <a:srgbClr val="FF0000"/>
                </a:solidFill>
                <a:latin typeface="Garamond" pitchFamily="18" charset="0"/>
              </a:rPr>
              <a:t>(2n-3)!! </a:t>
            </a:r>
            <a:r>
              <a:rPr lang="en-US" sz="2400" dirty="0" smtClean="0">
                <a:solidFill>
                  <a:srgbClr val="000099"/>
                </a:solidFill>
                <a:latin typeface="Garamond" pitchFamily="18" charset="0"/>
              </a:rPr>
              <a:t>binary rooted trees.</a:t>
            </a:r>
            <a:endParaRPr lang="en-US" sz="2400" dirty="0" smtClean="0">
              <a:solidFill>
                <a:srgbClr val="FF0000"/>
              </a:solidFill>
              <a:latin typeface="Garamond" pitchFamily="18" charset="0"/>
            </a:endParaRPr>
          </a:p>
        </p:txBody>
      </p:sp>
      <p:sp>
        <p:nvSpPr>
          <p:cNvPr id="54" name="Text Box 55"/>
          <p:cNvSpPr txBox="1">
            <a:spLocks noChangeArrowheads="1"/>
          </p:cNvSpPr>
          <p:nvPr/>
        </p:nvSpPr>
        <p:spPr bwMode="auto">
          <a:xfrm>
            <a:off x="0" y="4084295"/>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value(A) = </a:t>
            </a:r>
            <a:r>
              <a:rPr lang="en-US" sz="2200" i="1" dirty="0" smtClean="0">
                <a:solidFill>
                  <a:srgbClr val="000099"/>
                </a:solidFill>
                <a:latin typeface="Verdana" pitchFamily="34" charset="0"/>
              </a:rPr>
              <a:t>max</a:t>
            </a:r>
            <a:r>
              <a:rPr lang="en-US" sz="2200" i="1" dirty="0" smtClean="0">
                <a:solidFill>
                  <a:schemeClr val="bg1"/>
                </a:solidFill>
                <a:latin typeface="Verdana" pitchFamily="34" charset="0"/>
              </a:rPr>
              <a:t>{value(A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value(A-A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weight(A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endParaRPr lang="el-GR" sz="2200" i="1" baseline="-25000" dirty="0">
              <a:solidFill>
                <a:schemeClr val="bg1"/>
              </a:solidFill>
              <a:latin typeface="Verdana" pitchFamily="34" charset="0"/>
            </a:endParaRPr>
          </a:p>
        </p:txBody>
      </p:sp>
    </p:spTree>
    <p:extLst>
      <p:ext uri="{BB962C8B-B14F-4D97-AF65-F5344CB8AC3E}">
        <p14:creationId xmlns:p14="http://schemas.microsoft.com/office/powerpoint/2010/main" val="408308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2"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ppt_y</p:attrName>
                                        </p:attrNameLst>
                                      </p:cBhvr>
                                      <p:tavLst>
                                        <p:tav tm="0">
                                          <p:val>
                                            <p:strVal val="#ppt_y-#ppt_h*1.125000"/>
                                          </p:val>
                                        </p:tav>
                                        <p:tav tm="100000">
                                          <p:val>
                                            <p:strVal val="#ppt_y"/>
                                          </p:val>
                                        </p:tav>
                                      </p:tavLst>
                                    </p:anim>
                                    <p:animEffect transition="in" filter="wipe(down)">
                                      <p:cBhvr>
                                        <p:cTn id="8" dur="500"/>
                                        <p:tgtEl>
                                          <p:spTgt spid="5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Constrained version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62210" y="836712"/>
            <a:ext cx="83820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It is likely that clusters of the species tree come from any of the input gene trees. So we can constrain our search among those species trees that have clusters from gene trees.</a:t>
            </a:r>
          </a:p>
          <a:p>
            <a:pPr>
              <a:spcBef>
                <a:spcPts val="600"/>
              </a:spcBef>
              <a:buClr>
                <a:schemeClr val="accent1"/>
              </a:buClr>
              <a:buSzPct val="90000"/>
              <a:buFont typeface="Wingdings 3" pitchFamily="18" charset="2"/>
              <a:buChar char="}"/>
            </a:pPr>
            <a:endParaRPr lang="en-US" sz="2400" dirty="0">
              <a:solidFill>
                <a:srgbClr val="000099"/>
              </a:solidFill>
              <a:latin typeface="Garamond" pitchFamily="18" charset="0"/>
            </a:endParaRPr>
          </a:p>
          <a:p>
            <a:pPr>
              <a:spcBef>
                <a:spcPts val="600"/>
              </a:spcBef>
              <a:buClr>
                <a:schemeClr val="accent1"/>
              </a:buClr>
              <a:buSzPct val="90000"/>
              <a:buFont typeface="Wingdings 3" pitchFamily="18" charset="2"/>
              <a:buChar char="}"/>
            </a:pPr>
            <a:r>
              <a:rPr lang="en-US" sz="2400" dirty="0" smtClean="0">
                <a:solidFill>
                  <a:srgbClr val="000099"/>
                </a:solidFill>
                <a:latin typeface="Garamond" pitchFamily="18" charset="0"/>
              </a:rPr>
              <a:t>Instead of considering all possible </a:t>
            </a: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we can only consider the </a:t>
            </a: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present in the gene trees. That makes the problem polynomial-time solvable.</a:t>
            </a:r>
          </a:p>
          <a:p>
            <a:pPr>
              <a:spcBef>
                <a:spcPts val="600"/>
              </a:spcBef>
              <a:buClr>
                <a:schemeClr val="accent1"/>
              </a:buClr>
              <a:buSzPct val="90000"/>
              <a:buFont typeface="Wingdings 3" pitchFamily="18" charset="2"/>
              <a:buChar char="}"/>
            </a:pPr>
            <a:endParaRPr lang="en-US" sz="2400" dirty="0">
              <a:solidFill>
                <a:srgbClr val="000099"/>
              </a:solidFill>
              <a:latin typeface="Garamond" pitchFamily="18" charset="0"/>
            </a:endParaRPr>
          </a:p>
          <a:p>
            <a:pPr>
              <a:spcBef>
                <a:spcPts val="600"/>
              </a:spcBef>
              <a:buClr>
                <a:schemeClr val="accent1"/>
              </a:buClr>
              <a:buSzPct val="90000"/>
              <a:buFont typeface="Wingdings 3" pitchFamily="18" charset="2"/>
              <a:buChar char="}"/>
            </a:pPr>
            <a:r>
              <a:rPr lang="en-US" sz="2400" dirty="0" smtClean="0">
                <a:solidFill>
                  <a:srgbClr val="000099"/>
                </a:solidFill>
                <a:latin typeface="Garamond" pitchFamily="18" charset="0"/>
              </a:rPr>
              <a:t> k input gene trees with n-taxa </a:t>
            </a:r>
          </a:p>
          <a:p>
            <a:pPr lvl="1">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k(n-1) </a:t>
            </a: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a:t>
            </a:r>
          </a:p>
          <a:p>
            <a:pPr>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 </a:t>
            </a:r>
            <a:r>
              <a:rPr lang="en-US" sz="2400" dirty="0" smtClean="0">
                <a:solidFill>
                  <a:srgbClr val="000099"/>
                </a:solidFill>
                <a:latin typeface="Garamond" pitchFamily="18" charset="0"/>
              </a:rPr>
              <a:t>O(2</a:t>
            </a:r>
            <a:r>
              <a:rPr lang="en-US" sz="2400" baseline="30000" dirty="0" smtClean="0">
                <a:solidFill>
                  <a:srgbClr val="000099"/>
                </a:solidFill>
                <a:latin typeface="Garamond" pitchFamily="18" charset="0"/>
              </a:rPr>
              <a:t>n</a:t>
            </a:r>
            <a:r>
              <a:rPr lang="en-US" sz="2400" dirty="0" smtClean="0">
                <a:solidFill>
                  <a:srgbClr val="000099"/>
                </a:solidFill>
                <a:latin typeface="Garamond" pitchFamily="18" charset="0"/>
              </a:rPr>
              <a:t>) possible </a:t>
            </a: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a:t>
            </a:r>
            <a:endParaRPr lang="en-US" sz="2400" baseline="30000" dirty="0" smtClean="0">
              <a:solidFill>
                <a:srgbClr val="000099"/>
              </a:solidFill>
              <a:latin typeface="Garamond" pitchFamily="18" charset="0"/>
            </a:endParaRPr>
          </a:p>
        </p:txBody>
      </p:sp>
    </p:spTree>
    <p:extLst>
      <p:ext uri="{BB962C8B-B14F-4D97-AF65-F5344CB8AC3E}">
        <p14:creationId xmlns:p14="http://schemas.microsoft.com/office/powerpoint/2010/main" val="1031861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106746" y="4244514"/>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Alternate definition of Duplication</a:t>
            </a:r>
            <a:endParaRPr lang="en-US" altLang="ja-JP" sz="28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47667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380180"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92248"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31690"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51970"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189680"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89928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42429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720440"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43004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8" name="Text Box 15"/>
          <p:cNvSpPr txBox="1">
            <a:spLocks noChangeArrowheads="1"/>
          </p:cNvSpPr>
          <p:nvPr/>
        </p:nvSpPr>
        <p:spPr bwMode="auto">
          <a:xfrm>
            <a:off x="4839072"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c</a:t>
            </a:r>
          </a:p>
        </p:txBody>
      </p:sp>
      <p:sp>
        <p:nvSpPr>
          <p:cNvPr id="52" name="Text Box 45"/>
          <p:cNvSpPr txBox="1">
            <a:spLocks noChangeArrowheads="1"/>
          </p:cNvSpPr>
          <p:nvPr/>
        </p:nvSpPr>
        <p:spPr bwMode="auto">
          <a:xfrm>
            <a:off x="2080473" y="252890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528745" y="2456892"/>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7281048" y="249289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61" name="Oval 4"/>
          <p:cNvSpPr>
            <a:spLocks noChangeArrowheads="1"/>
          </p:cNvSpPr>
          <p:nvPr/>
        </p:nvSpPr>
        <p:spPr bwMode="auto">
          <a:xfrm>
            <a:off x="3028450"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2992446"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946083" y="4250802"/>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848923"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831783"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398128" y="6254450"/>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15"/>
          <p:cNvSpPr txBox="1">
            <a:spLocks noChangeArrowheads="1"/>
          </p:cNvSpPr>
          <p:nvPr/>
        </p:nvSpPr>
        <p:spPr bwMode="auto">
          <a:xfrm>
            <a:off x="3532716" y="296210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b</a:t>
            </a:r>
            <a:endParaRPr lang="en-US" sz="2200" b="1" i="1" dirty="0">
              <a:latin typeface="Garamond" pitchFamily="18" charset="0"/>
            </a:endParaRPr>
          </a:p>
        </p:txBody>
      </p:sp>
      <p:sp>
        <p:nvSpPr>
          <p:cNvPr id="74" name="Text Box 15"/>
          <p:cNvSpPr txBox="1">
            <a:spLocks noChangeArrowheads="1"/>
          </p:cNvSpPr>
          <p:nvPr/>
        </p:nvSpPr>
        <p:spPr bwMode="auto">
          <a:xfrm>
            <a:off x="5724128" y="3698166"/>
            <a:ext cx="97899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cd</a:t>
            </a:r>
            <a:r>
              <a:rPr lang="en-US" sz="2200" b="1" dirty="0" err="1" smtClean="0">
                <a:latin typeface="Garamond" pitchFamily="18" charset="0"/>
              </a:rPr>
              <a:t>|b</a:t>
            </a:r>
            <a:endParaRPr lang="en-US" sz="2200" b="1" i="1" dirty="0">
              <a:latin typeface="Garamond" pitchFamily="18" charset="0"/>
            </a:endParaRPr>
          </a:p>
        </p:txBody>
      </p:sp>
      <p:sp>
        <p:nvSpPr>
          <p:cNvPr id="75" name="Text Box 15"/>
          <p:cNvSpPr txBox="1">
            <a:spLocks noChangeArrowheads="1"/>
          </p:cNvSpPr>
          <p:nvPr/>
        </p:nvSpPr>
        <p:spPr bwMode="auto">
          <a:xfrm>
            <a:off x="5671768" y="5678386"/>
            <a:ext cx="10604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bcd</a:t>
            </a:r>
            <a:r>
              <a:rPr lang="en-US" sz="2200" b="1" dirty="0" err="1" smtClean="0">
                <a:latin typeface="Garamond" pitchFamily="18" charset="0"/>
              </a:rPr>
              <a:t>|</a:t>
            </a:r>
            <a:r>
              <a:rPr lang="en-US" sz="2200" b="1" i="1" dirty="0" err="1">
                <a:latin typeface="Garamond" pitchFamily="18" charset="0"/>
              </a:rPr>
              <a:t>a</a:t>
            </a:r>
            <a:endParaRPr lang="en-US" sz="2200" b="1" i="1" dirty="0">
              <a:latin typeface="Garamond" pitchFamily="18" charset="0"/>
            </a:endParaRPr>
          </a:p>
        </p:txBody>
      </p:sp>
      <p:sp>
        <p:nvSpPr>
          <p:cNvPr id="76" name="Text Box 15"/>
          <p:cNvSpPr txBox="1">
            <a:spLocks noChangeArrowheads="1"/>
          </p:cNvSpPr>
          <p:nvPr/>
        </p:nvSpPr>
        <p:spPr bwMode="auto">
          <a:xfrm>
            <a:off x="4031940" y="6427113"/>
            <a:ext cx="10801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|cd</a:t>
            </a:r>
            <a:endParaRPr lang="en-US" sz="2200" b="1" i="1" dirty="0">
              <a:latin typeface="Garamond" pitchFamily="18" charset="0"/>
            </a:endParaRPr>
          </a:p>
        </p:txBody>
      </p:sp>
      <p:sp>
        <p:nvSpPr>
          <p:cNvPr id="77" name="Text Box 15"/>
          <p:cNvSpPr txBox="1">
            <a:spLocks noChangeArrowheads="1"/>
          </p:cNvSpPr>
          <p:nvPr/>
        </p:nvSpPr>
        <p:spPr bwMode="auto">
          <a:xfrm>
            <a:off x="2411760" y="5678386"/>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90" name="Text Box 15"/>
          <p:cNvSpPr txBox="1">
            <a:spLocks noChangeArrowheads="1"/>
          </p:cNvSpPr>
          <p:nvPr/>
        </p:nvSpPr>
        <p:spPr bwMode="auto">
          <a:xfrm>
            <a:off x="2664497" y="413021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627784" y="531950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44008" y="574371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6048164" y="5337212"/>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6048164" y="403535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52020" y="3430161"/>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cxnSp>
        <p:nvCxnSpPr>
          <p:cNvPr id="55" name="Straight Connector 54"/>
          <p:cNvCxnSpPr/>
          <p:nvPr/>
        </p:nvCxnSpPr>
        <p:spPr>
          <a:xfrm>
            <a:off x="2231740"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900460"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752020"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040610" y="1700808"/>
            <a:ext cx="323478" cy="523289"/>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492748"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04816"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844258"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97" name="Text Box 15"/>
          <p:cNvSpPr txBox="1">
            <a:spLocks noChangeArrowheads="1"/>
          </p:cNvSpPr>
          <p:nvPr/>
        </p:nvSpPr>
        <p:spPr bwMode="auto">
          <a:xfrm>
            <a:off x="8125916"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99" name="Text Box 15"/>
          <p:cNvSpPr txBox="1">
            <a:spLocks noChangeArrowheads="1"/>
          </p:cNvSpPr>
          <p:nvPr/>
        </p:nvSpPr>
        <p:spPr bwMode="auto">
          <a:xfrm>
            <a:off x="7755396"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100" name="Text Box 15"/>
          <p:cNvSpPr txBox="1">
            <a:spLocks noChangeArrowheads="1"/>
          </p:cNvSpPr>
          <p:nvPr/>
        </p:nvSpPr>
        <p:spPr bwMode="auto">
          <a:xfrm>
            <a:off x="7020272"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cxnSp>
        <p:nvCxnSpPr>
          <p:cNvPr id="101" name="Straight Connector 100"/>
          <p:cNvCxnSpPr/>
          <p:nvPr/>
        </p:nvCxnSpPr>
        <p:spPr>
          <a:xfrm>
            <a:off x="7344308"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102" name="Text Box 15"/>
          <p:cNvSpPr txBox="1">
            <a:spLocks noChangeArrowheads="1"/>
          </p:cNvSpPr>
          <p:nvPr/>
        </p:nvSpPr>
        <p:spPr bwMode="auto">
          <a:xfrm>
            <a:off x="3002868"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3" name="Text Box 15"/>
          <p:cNvSpPr txBox="1">
            <a:spLocks noChangeArrowheads="1"/>
          </p:cNvSpPr>
          <p:nvPr/>
        </p:nvSpPr>
        <p:spPr bwMode="auto">
          <a:xfrm>
            <a:off x="5508104"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4" name="Text Box 15"/>
          <p:cNvSpPr txBox="1">
            <a:spLocks noChangeArrowheads="1"/>
          </p:cNvSpPr>
          <p:nvPr/>
        </p:nvSpPr>
        <p:spPr bwMode="auto">
          <a:xfrm>
            <a:off x="6300192"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5" name="Oval 4"/>
          <p:cNvSpPr>
            <a:spLocks noChangeArrowheads="1"/>
          </p:cNvSpPr>
          <p:nvPr/>
        </p:nvSpPr>
        <p:spPr bwMode="auto">
          <a:xfrm>
            <a:off x="3776110" y="335882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6" name="Oval 4"/>
          <p:cNvSpPr>
            <a:spLocks noChangeArrowheads="1"/>
          </p:cNvSpPr>
          <p:nvPr/>
        </p:nvSpPr>
        <p:spPr bwMode="auto">
          <a:xfrm>
            <a:off x="5112060" y="3362239"/>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108" name="Straight Connector 107"/>
          <p:cNvCxnSpPr>
            <a:stCxn id="105" idx="3"/>
            <a:endCxn id="61" idx="7"/>
          </p:cNvCxnSpPr>
          <p:nvPr/>
        </p:nvCxnSpPr>
        <p:spPr>
          <a:xfrm flipH="1">
            <a:off x="3223572" y="3553948"/>
            <a:ext cx="586016" cy="6691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6" idx="2"/>
            <a:endCxn id="105" idx="6"/>
          </p:cNvCxnSpPr>
          <p:nvPr/>
        </p:nvCxnSpPr>
        <p:spPr>
          <a:xfrm flipH="1" flipV="1">
            <a:off x="4004710" y="3473126"/>
            <a:ext cx="1107350" cy="34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4" idx="1"/>
            <a:endCxn id="106" idx="5"/>
          </p:cNvCxnSpPr>
          <p:nvPr/>
        </p:nvCxnSpPr>
        <p:spPr>
          <a:xfrm flipH="1" flipV="1">
            <a:off x="5307182" y="3557361"/>
            <a:ext cx="575219" cy="6657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2" idx="5"/>
            <a:endCxn id="68" idx="1"/>
          </p:cNvCxnSpPr>
          <p:nvPr/>
        </p:nvCxnSpPr>
        <p:spPr>
          <a:xfrm>
            <a:off x="3187568" y="5657484"/>
            <a:ext cx="1244038" cy="63044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5" idx="3"/>
            <a:endCxn id="68" idx="7"/>
          </p:cNvCxnSpPr>
          <p:nvPr/>
        </p:nvCxnSpPr>
        <p:spPr>
          <a:xfrm flipH="1">
            <a:off x="4593250" y="5657484"/>
            <a:ext cx="1272011" cy="63044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68" idx="0"/>
          </p:cNvCxnSpPr>
          <p:nvPr/>
        </p:nvCxnSpPr>
        <p:spPr>
          <a:xfrm>
            <a:off x="3890410" y="3587426"/>
            <a:ext cx="622018" cy="2667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6" idx="3"/>
            <a:endCxn id="68" idx="0"/>
          </p:cNvCxnSpPr>
          <p:nvPr/>
        </p:nvCxnSpPr>
        <p:spPr>
          <a:xfrm flipH="1">
            <a:off x="4512428" y="3557361"/>
            <a:ext cx="633110" cy="26970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5" idx="3"/>
            <a:endCxn id="62" idx="7"/>
          </p:cNvCxnSpPr>
          <p:nvPr/>
        </p:nvCxnSpPr>
        <p:spPr>
          <a:xfrm flipH="1">
            <a:off x="3187568" y="3553948"/>
            <a:ext cx="622020" cy="194189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6" idx="4"/>
            <a:endCxn id="65" idx="1"/>
          </p:cNvCxnSpPr>
          <p:nvPr/>
        </p:nvCxnSpPr>
        <p:spPr>
          <a:xfrm>
            <a:off x="5226360" y="3590839"/>
            <a:ext cx="638901" cy="19050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 Box 15"/>
          <p:cNvSpPr txBox="1">
            <a:spLocks noChangeArrowheads="1"/>
          </p:cNvSpPr>
          <p:nvPr/>
        </p:nvSpPr>
        <p:spPr bwMode="auto">
          <a:xfrm>
            <a:off x="2627784" y="3699327"/>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132" name="Text Box 15"/>
          <p:cNvSpPr txBox="1">
            <a:spLocks noChangeArrowheads="1"/>
          </p:cNvSpPr>
          <p:nvPr/>
        </p:nvSpPr>
        <p:spPr bwMode="auto">
          <a:xfrm>
            <a:off x="4902124" y="2956306"/>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133" name="Text Box 15"/>
          <p:cNvSpPr txBox="1">
            <a:spLocks noChangeArrowheads="1"/>
          </p:cNvSpPr>
          <p:nvPr/>
        </p:nvSpPr>
        <p:spPr bwMode="auto">
          <a:xfrm>
            <a:off x="3920015" y="3392996"/>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grpSp>
        <p:nvGrpSpPr>
          <p:cNvPr id="137" name="Group 136"/>
          <p:cNvGrpSpPr/>
          <p:nvPr/>
        </p:nvGrpSpPr>
        <p:grpSpPr>
          <a:xfrm>
            <a:off x="3892936" y="3465004"/>
            <a:ext cx="1255128" cy="2781324"/>
            <a:chOff x="6989280" y="3625526"/>
            <a:chExt cx="1255128" cy="2781324"/>
          </a:xfrm>
        </p:grpSpPr>
        <p:cxnSp>
          <p:nvCxnSpPr>
            <p:cNvPr id="134" name="Straight Connector 133"/>
            <p:cNvCxnSpPr/>
            <p:nvPr/>
          </p:nvCxnSpPr>
          <p:spPr>
            <a:xfrm flipH="1" flipV="1">
              <a:off x="7103580" y="3625526"/>
              <a:ext cx="1107350" cy="3413"/>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989280" y="3739826"/>
              <a:ext cx="622018" cy="2667024"/>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611298" y="3709761"/>
              <a:ext cx="633110" cy="2697089"/>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494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 …</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485883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185787" y="932927"/>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5417280" y="3993266"/>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5148064" y="3885254"/>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6516216" y="388525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7380312" y="3885254"/>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04448" y="3917192"/>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 name="Freeform 1"/>
          <p:cNvSpPr/>
          <p:nvPr/>
        </p:nvSpPr>
        <p:spPr>
          <a:xfrm>
            <a:off x="5526990" y="1436982"/>
            <a:ext cx="3137436" cy="2449782"/>
          </a:xfrm>
          <a:custGeom>
            <a:avLst/>
            <a:gdLst>
              <a:gd name="connsiteX0" fmla="*/ 3831220 w 3831220"/>
              <a:gd name="connsiteY0" fmla="*/ 2801073 h 2824223"/>
              <a:gd name="connsiteX1" fmla="*/ 1794076 w 3831220"/>
              <a:gd name="connsiteY1" fmla="*/ 0 h 2824223"/>
              <a:gd name="connsiteX2" fmla="*/ 0 w 3831220"/>
              <a:gd name="connsiteY2" fmla="*/ 2824223 h 2824223"/>
            </a:gdLst>
            <a:ahLst/>
            <a:cxnLst>
              <a:cxn ang="0">
                <a:pos x="connsiteX0" y="connsiteY0"/>
              </a:cxn>
              <a:cxn ang="0">
                <a:pos x="connsiteX1" y="connsiteY1"/>
              </a:cxn>
              <a:cxn ang="0">
                <a:pos x="connsiteX2" y="connsiteY2"/>
              </a:cxn>
            </a:cxnLst>
            <a:rect l="l" t="t" r="r" b="b"/>
            <a:pathLst>
              <a:path w="3831220" h="2824223">
                <a:moveTo>
                  <a:pt x="3831220" y="2801073"/>
                </a:moveTo>
                <a:lnTo>
                  <a:pt x="1794076" y="0"/>
                </a:lnTo>
                <a:lnTo>
                  <a:pt x="0" y="2824223"/>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p:cNvCxnSpPr/>
          <p:nvPr/>
        </p:nvCxnSpPr>
        <p:spPr>
          <a:xfrm>
            <a:off x="6384661" y="2445094"/>
            <a:ext cx="1019625" cy="1392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627242" y="3237182"/>
            <a:ext cx="344999" cy="6001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5004048" y="3408544"/>
            <a:ext cx="1656184" cy="944762"/>
          </a:xfrm>
          <a:prstGeom prst="arc">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p:cNvGrpSpPr/>
          <p:nvPr/>
        </p:nvGrpSpPr>
        <p:grpSpPr>
          <a:xfrm>
            <a:off x="6742591" y="3461590"/>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Horizontal Gene Transfer</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143508" y="1779198"/>
            <a:ext cx="500455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Renegade genes somehow break the confines of the species lineages and moved horizontally across the phylogeny.</a:t>
            </a:r>
          </a:p>
          <a:p>
            <a:pPr>
              <a:spcBef>
                <a:spcPts val="600"/>
              </a:spcBef>
              <a:buClr>
                <a:schemeClr val="accent1"/>
              </a:buClr>
              <a:buSzPct val="90000"/>
              <a:buFont typeface="Wingdings 3" pitchFamily="18" charset="2"/>
              <a:buChar char="}"/>
            </a:pPr>
            <a:endParaRPr lang="en-GB" sz="2800" dirty="0">
              <a:latin typeface="Garamond" pitchFamily="18" charset="0"/>
            </a:endParaRPr>
          </a:p>
          <a:p>
            <a:pPr>
              <a:spcBef>
                <a:spcPts val="600"/>
              </a:spcBef>
              <a:buClr>
                <a:schemeClr val="accent1"/>
              </a:buClr>
              <a:buSzPct val="90000"/>
              <a:buFont typeface="Wingdings 3" pitchFamily="18" charset="2"/>
              <a:buChar char="}"/>
            </a:pPr>
            <a:r>
              <a:rPr lang="en-GB" sz="2800" b="0" dirty="0" smtClean="0">
                <a:latin typeface="Garamond" pitchFamily="18" charset="0"/>
              </a:rPr>
              <a:t> Species history – </a:t>
            </a:r>
            <a:r>
              <a:rPr lang="en-GB" sz="2800" b="0" dirty="0" smtClean="0">
                <a:solidFill>
                  <a:srgbClr val="FF0000"/>
                </a:solidFill>
                <a:latin typeface="Garamond" pitchFamily="18" charset="0"/>
              </a:rPr>
              <a:t>more complex</a:t>
            </a:r>
            <a:r>
              <a:rPr lang="en-GB" sz="2800" b="0" dirty="0" smtClean="0">
                <a:latin typeface="Garamond" pitchFamily="18" charset="0"/>
              </a:rPr>
              <a:t>?</a:t>
            </a:r>
          </a:p>
          <a:p>
            <a:pPr lvl="1">
              <a:spcBef>
                <a:spcPts val="600"/>
              </a:spcBef>
              <a:buClr>
                <a:schemeClr val="accent1"/>
              </a:buClr>
              <a:buSzPct val="90000"/>
              <a:buFont typeface="Wingdings 3" pitchFamily="18" charset="2"/>
              <a:buChar char="}"/>
            </a:pPr>
            <a:r>
              <a:rPr lang="en-GB" sz="2800" dirty="0">
                <a:latin typeface="Garamond" pitchFamily="18" charset="0"/>
              </a:rPr>
              <a:t> </a:t>
            </a:r>
            <a:r>
              <a:rPr lang="en-GB" sz="2800" dirty="0" smtClean="0">
                <a:solidFill>
                  <a:srgbClr val="FF0000"/>
                </a:solidFill>
                <a:latin typeface="Garamond" pitchFamily="18" charset="0"/>
              </a:rPr>
              <a:t>Network</a:t>
            </a:r>
            <a:r>
              <a:rPr lang="en-GB" sz="2800" dirty="0" smtClean="0">
                <a:solidFill>
                  <a:srgbClr val="000099"/>
                </a:solidFill>
                <a:latin typeface="Garamond" pitchFamily="18" charset="0"/>
              </a:rPr>
              <a:t> </a:t>
            </a:r>
            <a:r>
              <a:rPr lang="en-GB" sz="2800" dirty="0" smtClean="0">
                <a:latin typeface="Garamond" pitchFamily="18" charset="0"/>
              </a:rPr>
              <a:t>instead of a </a:t>
            </a:r>
            <a:r>
              <a:rPr lang="en-GB" sz="2800" dirty="0" smtClean="0">
                <a:solidFill>
                  <a:srgbClr val="000099"/>
                </a:solidFill>
                <a:latin typeface="Garamond" pitchFamily="18" charset="0"/>
              </a:rPr>
              <a:t>tree</a:t>
            </a:r>
            <a:endParaRPr lang="en-GB" sz="2800" b="0" dirty="0" smtClean="0">
              <a:solidFill>
                <a:srgbClr val="000099"/>
              </a:solidFill>
              <a:latin typeface="Garamond" pitchFamily="18" charset="0"/>
            </a:endParaRPr>
          </a:p>
          <a:p>
            <a:pPr algn="l">
              <a:spcBef>
                <a:spcPts val="600"/>
              </a:spcBef>
              <a:buClr>
                <a:schemeClr val="accent1"/>
              </a:buClr>
              <a:buSzPct val="90000"/>
              <a:buFont typeface="Wingdings 3" pitchFamily="18" charset="2"/>
              <a:buChar char="}"/>
            </a:pPr>
            <a:endParaRPr lang="en-GB" sz="2800" b="0" dirty="0" smtClean="0">
              <a:solidFill>
                <a:srgbClr val="000099"/>
              </a:solidFill>
              <a:latin typeface="Garamond" pitchFamily="18" charset="0"/>
            </a:endParaRPr>
          </a:p>
          <a:p>
            <a:r>
              <a:rPr lang="en-GB" sz="2800" dirty="0" smtClean="0">
                <a:latin typeface="Garamond" pitchFamily="18" charset="0"/>
              </a:rPr>
              <a:t> </a:t>
            </a:r>
            <a:endParaRPr lang="en-US" sz="2800" dirty="0"/>
          </a:p>
        </p:txBody>
      </p:sp>
    </p:spTree>
    <p:extLst>
      <p:ext uri="{BB962C8B-B14F-4D97-AF65-F5344CB8AC3E}">
        <p14:creationId xmlns:p14="http://schemas.microsoft.com/office/powerpoint/2010/main" val="32367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10"/>
                                        </p:tgtEl>
                                        <p:attrNameLst>
                                          <p:attrName>style.opacity</p:attrName>
                                        </p:attrNameLst>
                                      </p:cBhvr>
                                      <p:to>
                                        <p:strVal val="0.5"/>
                                      </p:to>
                                    </p:set>
                                    <p:animEffect filter="image" prLst="opacity: 0.5">
                                      <p:cBhvr rctx="IE">
                                        <p:cTn id="12" dur="indefinite"/>
                                        <p:tgtEl>
                                          <p:spTgt spid="10"/>
                                        </p:tgtEl>
                                      </p:cBhvr>
                                    </p:animEffec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down)">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5527" y="1088740"/>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125054" y="4137282"/>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85583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4223990" y="4077072"/>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88086" y="4077072"/>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312222"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4103948" y="2528900"/>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12237" y="2697316"/>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3275856" y="2697316"/>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012442" y="1637731"/>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 by Deep Coalescence </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53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143508" y="-99392"/>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How CS is related to Phylogeny?</a:t>
            </a:r>
            <a:endParaRPr lang="en-US" altLang="ja-JP" sz="3600" b="1" dirty="0">
              <a:solidFill>
                <a:srgbClr val="A50021"/>
              </a:solidFill>
              <a:latin typeface="Verdana" pitchFamily="34" charset="0"/>
              <a:ea typeface="ＭＳ Ｐゴシック" pitchFamily="34" charset="-128"/>
            </a:endParaRPr>
          </a:p>
        </p:txBody>
      </p:sp>
      <p:sp>
        <p:nvSpPr>
          <p:cNvPr id="48133" name="Line 5"/>
          <p:cNvSpPr>
            <a:spLocks noChangeShapeType="1"/>
          </p:cNvSpPr>
          <p:nvPr/>
        </p:nvSpPr>
        <p:spPr bwMode="auto">
          <a:xfrm>
            <a:off x="245469"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298648" y="657270"/>
            <a:ext cx="83058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b="0" dirty="0" smtClean="0">
                <a:latin typeface="Bookman Old Style" pitchFamily="18" charset="0"/>
              </a:rPr>
              <a:t> </a:t>
            </a:r>
            <a:r>
              <a:rPr lang="en-GB" sz="2600" b="0" dirty="0" smtClean="0">
                <a:solidFill>
                  <a:srgbClr val="000099"/>
                </a:solidFill>
                <a:latin typeface="Bookman Old Style" pitchFamily="18" charset="0"/>
              </a:rPr>
              <a:t>Morphological data</a:t>
            </a:r>
          </a:p>
          <a:p>
            <a:pPr lvl="1">
              <a:spcBef>
                <a:spcPts val="600"/>
              </a:spcBef>
              <a:buClr>
                <a:schemeClr val="accent1"/>
              </a:buClr>
              <a:buSzPct val="90000"/>
              <a:buFont typeface="Wingdings 3" pitchFamily="18" charset="2"/>
              <a:buChar char="}"/>
            </a:pPr>
            <a:r>
              <a:rPr lang="en-US" sz="2000" dirty="0">
                <a:latin typeface="Bookman Old Style" pitchFamily="18" charset="0"/>
              </a:rPr>
              <a:t> Form and structure of organisms and their specific structural features.</a:t>
            </a:r>
          </a:p>
          <a:p>
            <a:pPr lvl="1">
              <a:spcBef>
                <a:spcPts val="600"/>
              </a:spcBef>
              <a:buClr>
                <a:schemeClr val="accent1"/>
              </a:buClr>
              <a:buSzPct val="90000"/>
              <a:buFont typeface="Wingdings 3" pitchFamily="18" charset="2"/>
              <a:buChar char="}"/>
            </a:pPr>
            <a:r>
              <a:rPr lang="en-US" sz="2000" dirty="0">
                <a:latin typeface="Bookman Old Style" pitchFamily="18" charset="0"/>
              </a:rPr>
              <a:t> </a:t>
            </a:r>
            <a:r>
              <a:rPr lang="en-GB" sz="2000" dirty="0">
                <a:latin typeface="Bookman Old Style" pitchFamily="18" charset="0"/>
              </a:rPr>
              <a:t>Number of legs, </a:t>
            </a:r>
            <a:r>
              <a:rPr lang="en-GB" sz="2000" dirty="0" err="1" smtClean="0">
                <a:latin typeface="Bookman Old Style" pitchFamily="18" charset="0"/>
              </a:rPr>
              <a:t>color</a:t>
            </a:r>
            <a:r>
              <a:rPr lang="en-GB" sz="2000" dirty="0" smtClean="0">
                <a:latin typeface="Bookman Old Style" pitchFamily="18" charset="0"/>
              </a:rPr>
              <a:t> of the eye etc.</a:t>
            </a:r>
            <a:endParaRPr lang="en-GB" sz="2600" b="0" dirty="0" smtClean="0">
              <a:latin typeface="Bookman Old Style" pitchFamily="18" charset="0"/>
            </a:endParaRPr>
          </a:p>
          <a:p>
            <a:pPr algn="l">
              <a:spcBef>
                <a:spcPts val="600"/>
              </a:spcBef>
              <a:buClr>
                <a:schemeClr val="accent1"/>
              </a:buClr>
              <a:buSzPct val="90000"/>
              <a:buFont typeface="Wingdings 3" pitchFamily="18" charset="2"/>
              <a:buChar char="}"/>
            </a:pPr>
            <a:r>
              <a:rPr lang="en-GB" sz="2600" dirty="0" smtClean="0">
                <a:latin typeface="Bookman Old Style" pitchFamily="18" charset="0"/>
              </a:rPr>
              <a:t> </a:t>
            </a:r>
            <a:r>
              <a:rPr lang="en-GB" sz="2600" dirty="0" err="1" smtClean="0">
                <a:solidFill>
                  <a:srgbClr val="000099"/>
                </a:solidFill>
                <a:latin typeface="Bookman Old Style" pitchFamily="18" charset="0"/>
              </a:rPr>
              <a:t>Biomolecular</a:t>
            </a:r>
            <a:r>
              <a:rPr lang="en-GB" sz="2600" dirty="0" smtClean="0">
                <a:solidFill>
                  <a:srgbClr val="000099"/>
                </a:solidFill>
                <a:latin typeface="Bookman Old Style" pitchFamily="18" charset="0"/>
              </a:rPr>
              <a:t> sequences</a:t>
            </a:r>
          </a:p>
          <a:p>
            <a:pPr lvl="1">
              <a:spcBef>
                <a:spcPts val="600"/>
              </a:spcBef>
              <a:buClr>
                <a:schemeClr val="accent1"/>
              </a:buClr>
              <a:buSzPct val="90000"/>
              <a:buFont typeface="Wingdings 3" pitchFamily="18" charset="2"/>
              <a:buChar char="}"/>
            </a:pPr>
            <a:r>
              <a:rPr lang="en-GB" sz="2000" b="0" dirty="0" smtClean="0">
                <a:latin typeface="Bookman Old Style" pitchFamily="18" charset="0"/>
              </a:rPr>
              <a:t>DNA, RNA, amino acids etc.</a:t>
            </a:r>
          </a:p>
        </p:txBody>
      </p:sp>
      <p:sp>
        <p:nvSpPr>
          <p:cNvPr id="9" name="AutoShape 2"/>
          <p:cNvSpPr>
            <a:spLocks noChangeArrowheads="1"/>
          </p:cNvSpPr>
          <p:nvPr/>
        </p:nvSpPr>
        <p:spPr bwMode="auto">
          <a:xfrm>
            <a:off x="2323492" y="5324562"/>
            <a:ext cx="4876800" cy="304800"/>
          </a:xfrm>
          <a:prstGeom prst="roundRect">
            <a:avLst>
              <a:gd name="adj" fmla="val 16667"/>
            </a:avLst>
          </a:prstGeom>
          <a:solidFill>
            <a:srgbClr val="808080">
              <a:alpha val="26000"/>
            </a:srgbClr>
          </a:solidFill>
          <a:ln w="28575">
            <a:solidFill>
              <a:schemeClr val="bg2"/>
            </a:solidFill>
            <a:round/>
            <a:headEnd/>
            <a:tailEnd/>
          </a:ln>
          <a:effectLst/>
        </p:spPr>
        <p:txBody>
          <a:bodyPr wrap="none" anchor="ctr"/>
          <a:lstStyle/>
          <a:p>
            <a:pPr algn="ctr"/>
            <a:endParaRPr lang="en-US" b="0" i="1" baseline="-25000">
              <a:solidFill>
                <a:srgbClr val="FF0000"/>
              </a:solidFill>
              <a:latin typeface="Book Antiqua" pitchFamily="18" charset="0"/>
            </a:endParaRPr>
          </a:p>
        </p:txBody>
      </p:sp>
      <p:sp>
        <p:nvSpPr>
          <p:cNvPr id="10" name="Line 8"/>
          <p:cNvSpPr>
            <a:spLocks noChangeShapeType="1"/>
          </p:cNvSpPr>
          <p:nvPr/>
        </p:nvSpPr>
        <p:spPr bwMode="auto">
          <a:xfrm flipH="1">
            <a:off x="25671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flipH="1">
            <a:off x="3557736" y="4801481"/>
            <a:ext cx="609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41673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H="1">
            <a:off x="31005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36339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flipH="1">
            <a:off x="5843736" y="4877681"/>
            <a:ext cx="228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a:off x="6072336" y="4877681"/>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a:off x="5462736" y="4115681"/>
            <a:ext cx="6096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3633936" y="3506081"/>
            <a:ext cx="990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a:off x="4624536" y="3506081"/>
            <a:ext cx="8382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Oval 4"/>
          <p:cNvSpPr>
            <a:spLocks noChangeArrowheads="1"/>
          </p:cNvSpPr>
          <p:nvPr/>
        </p:nvSpPr>
        <p:spPr bwMode="auto">
          <a:xfrm>
            <a:off x="3024336" y="47046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1" name="Oval 4"/>
          <p:cNvSpPr>
            <a:spLocks noChangeArrowheads="1"/>
          </p:cNvSpPr>
          <p:nvPr/>
        </p:nvSpPr>
        <p:spPr bwMode="auto">
          <a:xfrm>
            <a:off x="24909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2" name="Oval 4"/>
          <p:cNvSpPr>
            <a:spLocks noChangeArrowheads="1"/>
          </p:cNvSpPr>
          <p:nvPr/>
        </p:nvSpPr>
        <p:spPr bwMode="auto">
          <a:xfrm>
            <a:off x="4070499" y="47046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3" name="Oval 4"/>
          <p:cNvSpPr>
            <a:spLocks noChangeArrowheads="1"/>
          </p:cNvSpPr>
          <p:nvPr/>
        </p:nvSpPr>
        <p:spPr bwMode="auto">
          <a:xfrm>
            <a:off x="34815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4" name="Oval 4"/>
          <p:cNvSpPr>
            <a:spLocks noChangeArrowheads="1"/>
          </p:cNvSpPr>
          <p:nvPr/>
        </p:nvSpPr>
        <p:spPr bwMode="auto">
          <a:xfrm>
            <a:off x="4603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5" name="Oval 4"/>
          <p:cNvSpPr>
            <a:spLocks noChangeArrowheads="1"/>
          </p:cNvSpPr>
          <p:nvPr/>
        </p:nvSpPr>
        <p:spPr bwMode="auto">
          <a:xfrm>
            <a:off x="5746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6" name="Oval 4"/>
          <p:cNvSpPr>
            <a:spLocks noChangeArrowheads="1"/>
          </p:cNvSpPr>
          <p:nvPr/>
        </p:nvSpPr>
        <p:spPr bwMode="auto">
          <a:xfrm>
            <a:off x="6889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7" name="Text Box 26"/>
          <p:cNvSpPr txBox="1">
            <a:spLocks noChangeArrowheads="1"/>
          </p:cNvSpPr>
          <p:nvPr/>
        </p:nvSpPr>
        <p:spPr bwMode="auto">
          <a:xfrm>
            <a:off x="30243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TAGCCCA</a:t>
            </a:r>
          </a:p>
        </p:txBody>
      </p:sp>
      <p:sp>
        <p:nvSpPr>
          <p:cNvPr id="28" name="Text Box 27"/>
          <p:cNvSpPr txBox="1">
            <a:spLocks noChangeArrowheads="1"/>
          </p:cNvSpPr>
          <p:nvPr/>
        </p:nvSpPr>
        <p:spPr bwMode="auto">
          <a:xfrm>
            <a:off x="40911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TAGACTT</a:t>
            </a:r>
          </a:p>
        </p:txBody>
      </p:sp>
      <p:sp>
        <p:nvSpPr>
          <p:cNvPr id="29" name="Text Box 28"/>
          <p:cNvSpPr txBox="1">
            <a:spLocks noChangeArrowheads="1"/>
          </p:cNvSpPr>
          <p:nvPr/>
        </p:nvSpPr>
        <p:spPr bwMode="auto">
          <a:xfrm>
            <a:off x="1881336" y="57000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AGGGCAT</a:t>
            </a:r>
          </a:p>
        </p:txBody>
      </p:sp>
      <p:sp>
        <p:nvSpPr>
          <p:cNvPr id="30" name="Text Box 29"/>
          <p:cNvSpPr txBox="1">
            <a:spLocks noChangeArrowheads="1"/>
          </p:cNvSpPr>
          <p:nvPr/>
        </p:nvSpPr>
        <p:spPr bwMode="auto">
          <a:xfrm>
            <a:off x="4243536" y="46332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TAGCCCT</a:t>
            </a:r>
          </a:p>
        </p:txBody>
      </p:sp>
      <p:sp>
        <p:nvSpPr>
          <p:cNvPr id="31" name="Oval 4"/>
          <p:cNvSpPr>
            <a:spLocks noChangeArrowheads="1"/>
          </p:cNvSpPr>
          <p:nvPr/>
        </p:nvSpPr>
        <p:spPr bwMode="auto">
          <a:xfrm>
            <a:off x="3557736" y="4039481"/>
            <a:ext cx="173038" cy="17303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2" name="Text Box 31"/>
          <p:cNvSpPr txBox="1">
            <a:spLocks noChangeArrowheads="1"/>
          </p:cNvSpPr>
          <p:nvPr/>
        </p:nvSpPr>
        <p:spPr bwMode="auto">
          <a:xfrm>
            <a:off x="1881336" y="46332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AGGGCAT</a:t>
            </a:r>
          </a:p>
        </p:txBody>
      </p:sp>
      <p:sp>
        <p:nvSpPr>
          <p:cNvPr id="33" name="Text Box 32"/>
          <p:cNvSpPr txBox="1">
            <a:spLocks noChangeArrowheads="1"/>
          </p:cNvSpPr>
          <p:nvPr/>
        </p:nvSpPr>
        <p:spPr bwMode="auto">
          <a:xfrm>
            <a:off x="2414736" y="3963281"/>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AAGGCCT</a:t>
            </a:r>
          </a:p>
        </p:txBody>
      </p:sp>
      <p:sp>
        <p:nvSpPr>
          <p:cNvPr id="34" name="Text Box 33"/>
          <p:cNvSpPr txBox="1">
            <a:spLocks noChangeArrowheads="1"/>
          </p:cNvSpPr>
          <p:nvPr/>
        </p:nvSpPr>
        <p:spPr bwMode="auto">
          <a:xfrm>
            <a:off x="53103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AGCACAA</a:t>
            </a:r>
          </a:p>
        </p:txBody>
      </p:sp>
      <p:sp>
        <p:nvSpPr>
          <p:cNvPr id="35" name="Text Box 34"/>
          <p:cNvSpPr txBox="1">
            <a:spLocks noChangeArrowheads="1"/>
          </p:cNvSpPr>
          <p:nvPr/>
        </p:nvSpPr>
        <p:spPr bwMode="auto">
          <a:xfrm>
            <a:off x="63771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AGCGCTT</a:t>
            </a:r>
          </a:p>
        </p:txBody>
      </p:sp>
      <p:sp>
        <p:nvSpPr>
          <p:cNvPr id="36" name="Oval 4"/>
          <p:cNvSpPr>
            <a:spLocks noChangeArrowheads="1"/>
          </p:cNvSpPr>
          <p:nvPr/>
        </p:nvSpPr>
        <p:spPr bwMode="auto">
          <a:xfrm>
            <a:off x="5996136" y="47808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7" name="Text Box 36"/>
          <p:cNvSpPr txBox="1">
            <a:spLocks noChangeArrowheads="1"/>
          </p:cNvSpPr>
          <p:nvPr/>
        </p:nvSpPr>
        <p:spPr bwMode="auto">
          <a:xfrm>
            <a:off x="6224736" y="47094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AGCACTT</a:t>
            </a:r>
          </a:p>
        </p:txBody>
      </p:sp>
      <p:sp>
        <p:nvSpPr>
          <p:cNvPr id="38" name="Oval 4"/>
          <p:cNvSpPr>
            <a:spLocks noChangeArrowheads="1"/>
          </p:cNvSpPr>
          <p:nvPr/>
        </p:nvSpPr>
        <p:spPr bwMode="auto">
          <a:xfrm>
            <a:off x="5386536" y="4034718"/>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9" name="Text Box 38"/>
          <p:cNvSpPr txBox="1">
            <a:spLocks noChangeArrowheads="1"/>
          </p:cNvSpPr>
          <p:nvPr/>
        </p:nvSpPr>
        <p:spPr bwMode="auto">
          <a:xfrm>
            <a:off x="5615136" y="39632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TGGACTT</a:t>
            </a:r>
          </a:p>
        </p:txBody>
      </p:sp>
      <p:sp>
        <p:nvSpPr>
          <p:cNvPr id="40" name="Oval 4"/>
          <p:cNvSpPr>
            <a:spLocks noChangeArrowheads="1"/>
          </p:cNvSpPr>
          <p:nvPr/>
        </p:nvSpPr>
        <p:spPr bwMode="auto">
          <a:xfrm>
            <a:off x="4527699" y="34092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41" name="Text Box 40"/>
          <p:cNvSpPr txBox="1">
            <a:spLocks noChangeArrowheads="1"/>
          </p:cNvSpPr>
          <p:nvPr/>
        </p:nvSpPr>
        <p:spPr bwMode="auto">
          <a:xfrm>
            <a:off x="4091136" y="31250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AAGACTT</a:t>
            </a:r>
          </a:p>
        </p:txBody>
      </p:sp>
      <p:sp>
        <p:nvSpPr>
          <p:cNvPr id="42" name="Text Box 52"/>
          <p:cNvSpPr txBox="1">
            <a:spLocks noChangeArrowheads="1"/>
          </p:cNvSpPr>
          <p:nvPr/>
        </p:nvSpPr>
        <p:spPr bwMode="auto">
          <a:xfrm>
            <a:off x="2348061" y="5944481"/>
            <a:ext cx="600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dirty="0">
                <a:solidFill>
                  <a:srgbClr val="3333CC"/>
                </a:solidFill>
                <a:latin typeface="Garamond" pitchFamily="18" charset="0"/>
              </a:rPr>
              <a:t>a</a:t>
            </a:r>
            <a:endParaRPr lang="en-US" i="1" baseline="-25000" dirty="0">
              <a:solidFill>
                <a:srgbClr val="3333CC"/>
              </a:solidFill>
              <a:latin typeface="Garamond" pitchFamily="18" charset="0"/>
            </a:endParaRPr>
          </a:p>
        </p:txBody>
      </p:sp>
      <p:sp>
        <p:nvSpPr>
          <p:cNvPr id="43" name="Text Box 53"/>
          <p:cNvSpPr txBox="1">
            <a:spLocks noChangeArrowheads="1"/>
          </p:cNvSpPr>
          <p:nvPr/>
        </p:nvSpPr>
        <p:spPr bwMode="auto">
          <a:xfrm>
            <a:off x="3329136" y="5944481"/>
            <a:ext cx="3714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b</a:t>
            </a:r>
          </a:p>
        </p:txBody>
      </p:sp>
      <p:sp>
        <p:nvSpPr>
          <p:cNvPr id="44" name="Text Box 54"/>
          <p:cNvSpPr txBox="1">
            <a:spLocks noChangeArrowheads="1"/>
          </p:cNvSpPr>
          <p:nvPr/>
        </p:nvSpPr>
        <p:spPr bwMode="auto">
          <a:xfrm>
            <a:off x="4472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c</a:t>
            </a:r>
          </a:p>
        </p:txBody>
      </p:sp>
      <p:sp>
        <p:nvSpPr>
          <p:cNvPr id="45" name="Text Box 55"/>
          <p:cNvSpPr txBox="1">
            <a:spLocks noChangeArrowheads="1"/>
          </p:cNvSpPr>
          <p:nvPr/>
        </p:nvSpPr>
        <p:spPr bwMode="auto">
          <a:xfrm>
            <a:off x="5615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d</a:t>
            </a:r>
          </a:p>
        </p:txBody>
      </p:sp>
      <p:sp>
        <p:nvSpPr>
          <p:cNvPr id="46" name="Text Box 56"/>
          <p:cNvSpPr txBox="1">
            <a:spLocks noChangeArrowheads="1"/>
          </p:cNvSpPr>
          <p:nvPr/>
        </p:nvSpPr>
        <p:spPr bwMode="auto">
          <a:xfrm>
            <a:off x="6767661"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e</a:t>
            </a:r>
          </a:p>
        </p:txBody>
      </p:sp>
      <p:sp>
        <p:nvSpPr>
          <p:cNvPr id="47" name="Text Box 67"/>
          <p:cNvSpPr txBox="1">
            <a:spLocks noChangeArrowheads="1"/>
          </p:cNvSpPr>
          <p:nvPr/>
        </p:nvSpPr>
        <p:spPr bwMode="auto">
          <a:xfrm>
            <a:off x="2778224" y="6237312"/>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smtClean="0">
                <a:solidFill>
                  <a:srgbClr val="002060"/>
                </a:solidFill>
                <a:latin typeface="Book Antiqua" pitchFamily="18" charset="0"/>
              </a:rPr>
              <a:t>Evolutionary History</a:t>
            </a:r>
            <a:endParaRPr lang="en-US" sz="2400" i="1" dirty="0">
              <a:solidFill>
                <a:srgbClr val="002060"/>
              </a:solidFill>
              <a:latin typeface="Book Antiqua" pitchFamily="18" charset="0"/>
            </a:endParaRPr>
          </a:p>
        </p:txBody>
      </p:sp>
    </p:spTree>
    <p:custDataLst>
      <p:tags r:id="rId1"/>
    </p:custDataLst>
    <p:extLst>
      <p:ext uri="{BB962C8B-B14F-4D97-AF65-F5344CB8AC3E}">
        <p14:creationId xmlns:p14="http://schemas.microsoft.com/office/powerpoint/2010/main" val="18305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up)">
                                      <p:cBhvr>
                                        <p:cTn id="16" dur="500"/>
                                        <p:tgtEl>
                                          <p:spTgt spid="1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ppt_y</p:attrName>
                                        </p:attrNameLst>
                                      </p:cBhvr>
                                      <p:tavLst>
                                        <p:tav tm="0">
                                          <p:val>
                                            <p:strVal val="#ppt_y+#ppt_h*1.125000"/>
                                          </p:val>
                                        </p:tav>
                                        <p:tav tm="100000">
                                          <p:val>
                                            <p:strVal val="#ppt_y"/>
                                          </p:val>
                                        </p:tav>
                                      </p:tavLst>
                                    </p:anim>
                                    <p:animEffect transition="in" filter="wipe(up)">
                                      <p:cBhvr>
                                        <p:cTn id="44" dur="500"/>
                                        <p:tgtEl>
                                          <p:spTgt spid="1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up)">
                                      <p:cBhvr>
                                        <p:cTn id="52" dur="500"/>
                                        <p:tgtEl>
                                          <p:spTgt spid="2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p:tgtEl>
                                          <p:spTgt spid="24"/>
                                        </p:tgtEl>
                                        <p:attrNameLst>
                                          <p:attrName>ppt_y</p:attrName>
                                        </p:attrNameLst>
                                      </p:cBhvr>
                                      <p:tavLst>
                                        <p:tav tm="0">
                                          <p:val>
                                            <p:strVal val="#ppt_y+#ppt_h*1.125000"/>
                                          </p:val>
                                        </p:tav>
                                        <p:tav tm="100000">
                                          <p:val>
                                            <p:strVal val="#ppt_y"/>
                                          </p:val>
                                        </p:tav>
                                      </p:tavLst>
                                    </p:anim>
                                    <p:animEffect transition="in" filter="wipe(up)">
                                      <p:cBhvr>
                                        <p:cTn id="64" dur="500"/>
                                        <p:tgtEl>
                                          <p:spTgt spid="2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up)">
                                      <p:cBhvr>
                                        <p:cTn id="68" dur="500"/>
                                        <p:tgtEl>
                                          <p:spTgt spid="25"/>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p:tgtEl>
                                          <p:spTgt spid="26"/>
                                        </p:tgtEl>
                                        <p:attrNameLst>
                                          <p:attrName>ppt_y</p:attrName>
                                        </p:attrNameLst>
                                      </p:cBhvr>
                                      <p:tavLst>
                                        <p:tav tm="0">
                                          <p:val>
                                            <p:strVal val="#ppt_y+#ppt_h*1.125000"/>
                                          </p:val>
                                        </p:tav>
                                        <p:tav tm="100000">
                                          <p:val>
                                            <p:strVal val="#ppt_y"/>
                                          </p:val>
                                        </p:tav>
                                      </p:tavLst>
                                    </p:anim>
                                    <p:animEffect transition="in" filter="wipe(up)">
                                      <p:cBhvr>
                                        <p:cTn id="72" dur="500"/>
                                        <p:tgtEl>
                                          <p:spTgt spid="26"/>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p:tgtEl>
                                          <p:spTgt spid="27"/>
                                        </p:tgtEl>
                                        <p:attrNameLst>
                                          <p:attrName>ppt_y</p:attrName>
                                        </p:attrNameLst>
                                      </p:cBhvr>
                                      <p:tavLst>
                                        <p:tav tm="0">
                                          <p:val>
                                            <p:strVal val="#ppt_y+#ppt_h*1.125000"/>
                                          </p:val>
                                        </p:tav>
                                        <p:tav tm="100000">
                                          <p:val>
                                            <p:strVal val="#ppt_y"/>
                                          </p:val>
                                        </p:tav>
                                      </p:tavLst>
                                    </p:anim>
                                    <p:animEffect transition="in" filter="wipe(up)">
                                      <p:cBhvr>
                                        <p:cTn id="76" dur="500"/>
                                        <p:tgtEl>
                                          <p:spTgt spid="27"/>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p:tgtEl>
                                          <p:spTgt spid="28"/>
                                        </p:tgtEl>
                                        <p:attrNameLst>
                                          <p:attrName>ppt_y</p:attrName>
                                        </p:attrNameLst>
                                      </p:cBhvr>
                                      <p:tavLst>
                                        <p:tav tm="0">
                                          <p:val>
                                            <p:strVal val="#ppt_y+#ppt_h*1.125000"/>
                                          </p:val>
                                        </p:tav>
                                        <p:tav tm="100000">
                                          <p:val>
                                            <p:strVal val="#ppt_y"/>
                                          </p:val>
                                        </p:tav>
                                      </p:tavLst>
                                    </p:anim>
                                    <p:animEffect transition="in" filter="wipe(up)">
                                      <p:cBhvr>
                                        <p:cTn id="80" dur="500"/>
                                        <p:tgtEl>
                                          <p:spTgt spid="28"/>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p:tgtEl>
                                          <p:spTgt spid="29"/>
                                        </p:tgtEl>
                                        <p:attrNameLst>
                                          <p:attrName>ppt_y</p:attrName>
                                        </p:attrNameLst>
                                      </p:cBhvr>
                                      <p:tavLst>
                                        <p:tav tm="0">
                                          <p:val>
                                            <p:strVal val="#ppt_y+#ppt_h*1.125000"/>
                                          </p:val>
                                        </p:tav>
                                        <p:tav tm="100000">
                                          <p:val>
                                            <p:strVal val="#ppt_y"/>
                                          </p:val>
                                        </p:tav>
                                      </p:tavLst>
                                    </p:anim>
                                    <p:animEffect transition="in" filter="wipe(up)">
                                      <p:cBhvr>
                                        <p:cTn id="84" dur="500"/>
                                        <p:tgtEl>
                                          <p:spTgt spid="29"/>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ppt_y</p:attrName>
                                        </p:attrNameLst>
                                      </p:cBhvr>
                                      <p:tavLst>
                                        <p:tav tm="0">
                                          <p:val>
                                            <p:strVal val="#ppt_y+#ppt_h*1.125000"/>
                                          </p:val>
                                        </p:tav>
                                        <p:tav tm="100000">
                                          <p:val>
                                            <p:strVal val="#ppt_y"/>
                                          </p:val>
                                        </p:tav>
                                      </p:tavLst>
                                    </p:anim>
                                    <p:animEffect transition="in" filter="wipe(up)">
                                      <p:cBhvr>
                                        <p:cTn id="88" dur="500"/>
                                        <p:tgtEl>
                                          <p:spTgt spid="30"/>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p:tgtEl>
                                          <p:spTgt spid="31"/>
                                        </p:tgtEl>
                                        <p:attrNameLst>
                                          <p:attrName>ppt_y</p:attrName>
                                        </p:attrNameLst>
                                      </p:cBhvr>
                                      <p:tavLst>
                                        <p:tav tm="0">
                                          <p:val>
                                            <p:strVal val="#ppt_y+#ppt_h*1.125000"/>
                                          </p:val>
                                        </p:tav>
                                        <p:tav tm="100000">
                                          <p:val>
                                            <p:strVal val="#ppt_y"/>
                                          </p:val>
                                        </p:tav>
                                      </p:tavLst>
                                    </p:anim>
                                    <p:animEffect transition="in" filter="wipe(up)">
                                      <p:cBhvr>
                                        <p:cTn id="92" dur="500"/>
                                        <p:tgtEl>
                                          <p:spTgt spid="31"/>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p:tgtEl>
                                          <p:spTgt spid="32"/>
                                        </p:tgtEl>
                                        <p:attrNameLst>
                                          <p:attrName>ppt_y</p:attrName>
                                        </p:attrNameLst>
                                      </p:cBhvr>
                                      <p:tavLst>
                                        <p:tav tm="0">
                                          <p:val>
                                            <p:strVal val="#ppt_y+#ppt_h*1.125000"/>
                                          </p:val>
                                        </p:tav>
                                        <p:tav tm="100000">
                                          <p:val>
                                            <p:strVal val="#ppt_y"/>
                                          </p:val>
                                        </p:tav>
                                      </p:tavLst>
                                    </p:anim>
                                    <p:animEffect transition="in" filter="wipe(up)">
                                      <p:cBhvr>
                                        <p:cTn id="96" dur="500"/>
                                        <p:tgtEl>
                                          <p:spTgt spid="32"/>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additive="base">
                                        <p:cTn id="99" dur="500"/>
                                        <p:tgtEl>
                                          <p:spTgt spid="33"/>
                                        </p:tgtEl>
                                        <p:attrNameLst>
                                          <p:attrName>ppt_y</p:attrName>
                                        </p:attrNameLst>
                                      </p:cBhvr>
                                      <p:tavLst>
                                        <p:tav tm="0">
                                          <p:val>
                                            <p:strVal val="#ppt_y+#ppt_h*1.125000"/>
                                          </p:val>
                                        </p:tav>
                                        <p:tav tm="100000">
                                          <p:val>
                                            <p:strVal val="#ppt_y"/>
                                          </p:val>
                                        </p:tav>
                                      </p:tavLst>
                                    </p:anim>
                                    <p:animEffect transition="in" filter="wipe(up)">
                                      <p:cBhvr>
                                        <p:cTn id="100" dur="500"/>
                                        <p:tgtEl>
                                          <p:spTgt spid="3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p:tgtEl>
                                          <p:spTgt spid="34"/>
                                        </p:tgtEl>
                                        <p:attrNameLst>
                                          <p:attrName>ppt_y</p:attrName>
                                        </p:attrNameLst>
                                      </p:cBhvr>
                                      <p:tavLst>
                                        <p:tav tm="0">
                                          <p:val>
                                            <p:strVal val="#ppt_y+#ppt_h*1.125000"/>
                                          </p:val>
                                        </p:tav>
                                        <p:tav tm="100000">
                                          <p:val>
                                            <p:strVal val="#ppt_y"/>
                                          </p:val>
                                        </p:tav>
                                      </p:tavLst>
                                    </p:anim>
                                    <p:animEffect transition="in" filter="wipe(up)">
                                      <p:cBhvr>
                                        <p:cTn id="104" dur="500"/>
                                        <p:tgtEl>
                                          <p:spTgt spid="34"/>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p:tgtEl>
                                          <p:spTgt spid="35"/>
                                        </p:tgtEl>
                                        <p:attrNameLst>
                                          <p:attrName>ppt_y</p:attrName>
                                        </p:attrNameLst>
                                      </p:cBhvr>
                                      <p:tavLst>
                                        <p:tav tm="0">
                                          <p:val>
                                            <p:strVal val="#ppt_y+#ppt_h*1.125000"/>
                                          </p:val>
                                        </p:tav>
                                        <p:tav tm="100000">
                                          <p:val>
                                            <p:strVal val="#ppt_y"/>
                                          </p:val>
                                        </p:tav>
                                      </p:tavLst>
                                    </p:anim>
                                    <p:animEffect transition="in" filter="wipe(up)">
                                      <p:cBhvr>
                                        <p:cTn id="108" dur="500"/>
                                        <p:tgtEl>
                                          <p:spTgt spid="35"/>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p:tgtEl>
                                          <p:spTgt spid="36"/>
                                        </p:tgtEl>
                                        <p:attrNameLst>
                                          <p:attrName>ppt_y</p:attrName>
                                        </p:attrNameLst>
                                      </p:cBhvr>
                                      <p:tavLst>
                                        <p:tav tm="0">
                                          <p:val>
                                            <p:strVal val="#ppt_y+#ppt_h*1.125000"/>
                                          </p:val>
                                        </p:tav>
                                        <p:tav tm="100000">
                                          <p:val>
                                            <p:strVal val="#ppt_y"/>
                                          </p:val>
                                        </p:tav>
                                      </p:tavLst>
                                    </p:anim>
                                    <p:animEffect transition="in" filter="wipe(up)">
                                      <p:cBhvr>
                                        <p:cTn id="112" dur="500"/>
                                        <p:tgtEl>
                                          <p:spTgt spid="36"/>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p:tgtEl>
                                          <p:spTgt spid="37"/>
                                        </p:tgtEl>
                                        <p:attrNameLst>
                                          <p:attrName>ppt_y</p:attrName>
                                        </p:attrNameLst>
                                      </p:cBhvr>
                                      <p:tavLst>
                                        <p:tav tm="0">
                                          <p:val>
                                            <p:strVal val="#ppt_y+#ppt_h*1.125000"/>
                                          </p:val>
                                        </p:tav>
                                        <p:tav tm="100000">
                                          <p:val>
                                            <p:strVal val="#ppt_y"/>
                                          </p:val>
                                        </p:tav>
                                      </p:tavLst>
                                    </p:anim>
                                    <p:animEffect transition="in" filter="wipe(up)">
                                      <p:cBhvr>
                                        <p:cTn id="116" dur="500"/>
                                        <p:tgtEl>
                                          <p:spTgt spid="37"/>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p:tgtEl>
                                          <p:spTgt spid="38"/>
                                        </p:tgtEl>
                                        <p:attrNameLst>
                                          <p:attrName>ppt_y</p:attrName>
                                        </p:attrNameLst>
                                      </p:cBhvr>
                                      <p:tavLst>
                                        <p:tav tm="0">
                                          <p:val>
                                            <p:strVal val="#ppt_y+#ppt_h*1.125000"/>
                                          </p:val>
                                        </p:tav>
                                        <p:tav tm="100000">
                                          <p:val>
                                            <p:strVal val="#ppt_y"/>
                                          </p:val>
                                        </p:tav>
                                      </p:tavLst>
                                    </p:anim>
                                    <p:animEffect transition="in" filter="wipe(up)">
                                      <p:cBhvr>
                                        <p:cTn id="120" dur="500"/>
                                        <p:tgtEl>
                                          <p:spTgt spid="38"/>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 calcmode="lin" valueType="num">
                                      <p:cBhvr additive="base">
                                        <p:cTn id="123" dur="500"/>
                                        <p:tgtEl>
                                          <p:spTgt spid="39"/>
                                        </p:tgtEl>
                                        <p:attrNameLst>
                                          <p:attrName>ppt_y</p:attrName>
                                        </p:attrNameLst>
                                      </p:cBhvr>
                                      <p:tavLst>
                                        <p:tav tm="0">
                                          <p:val>
                                            <p:strVal val="#ppt_y+#ppt_h*1.125000"/>
                                          </p:val>
                                        </p:tav>
                                        <p:tav tm="100000">
                                          <p:val>
                                            <p:strVal val="#ppt_y"/>
                                          </p:val>
                                        </p:tav>
                                      </p:tavLst>
                                    </p:anim>
                                    <p:animEffect transition="in" filter="wipe(up)">
                                      <p:cBhvr>
                                        <p:cTn id="124" dur="500"/>
                                        <p:tgtEl>
                                          <p:spTgt spid="39"/>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p:tgtEl>
                                          <p:spTgt spid="40"/>
                                        </p:tgtEl>
                                        <p:attrNameLst>
                                          <p:attrName>ppt_y</p:attrName>
                                        </p:attrNameLst>
                                      </p:cBhvr>
                                      <p:tavLst>
                                        <p:tav tm="0">
                                          <p:val>
                                            <p:strVal val="#ppt_y+#ppt_h*1.125000"/>
                                          </p:val>
                                        </p:tav>
                                        <p:tav tm="100000">
                                          <p:val>
                                            <p:strVal val="#ppt_y"/>
                                          </p:val>
                                        </p:tav>
                                      </p:tavLst>
                                    </p:anim>
                                    <p:animEffect transition="in" filter="wipe(up)">
                                      <p:cBhvr>
                                        <p:cTn id="128" dur="500"/>
                                        <p:tgtEl>
                                          <p:spTgt spid="40"/>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anim calcmode="lin" valueType="num">
                                      <p:cBhvr additive="base">
                                        <p:cTn id="131" dur="500"/>
                                        <p:tgtEl>
                                          <p:spTgt spid="41"/>
                                        </p:tgtEl>
                                        <p:attrNameLst>
                                          <p:attrName>ppt_y</p:attrName>
                                        </p:attrNameLst>
                                      </p:cBhvr>
                                      <p:tavLst>
                                        <p:tav tm="0">
                                          <p:val>
                                            <p:strVal val="#ppt_y+#ppt_h*1.125000"/>
                                          </p:val>
                                        </p:tav>
                                        <p:tav tm="100000">
                                          <p:val>
                                            <p:strVal val="#ppt_y"/>
                                          </p:val>
                                        </p:tav>
                                      </p:tavLst>
                                    </p:anim>
                                    <p:animEffect transition="in" filter="wipe(up)">
                                      <p:cBhvr>
                                        <p:cTn id="132" dur="500"/>
                                        <p:tgtEl>
                                          <p:spTgt spid="41"/>
                                        </p:tgtEl>
                                      </p:cBhvr>
                                    </p:animEffect>
                                  </p:childTnLst>
                                </p:cTn>
                              </p:par>
                              <p:par>
                                <p:cTn id="133" presetID="12" presetClass="entr" presetSubtype="4"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 calcmode="lin" valueType="num">
                                      <p:cBhvr additive="base">
                                        <p:cTn id="135" dur="500"/>
                                        <p:tgtEl>
                                          <p:spTgt spid="42"/>
                                        </p:tgtEl>
                                        <p:attrNameLst>
                                          <p:attrName>ppt_y</p:attrName>
                                        </p:attrNameLst>
                                      </p:cBhvr>
                                      <p:tavLst>
                                        <p:tav tm="0">
                                          <p:val>
                                            <p:strVal val="#ppt_y+#ppt_h*1.125000"/>
                                          </p:val>
                                        </p:tav>
                                        <p:tav tm="100000">
                                          <p:val>
                                            <p:strVal val="#ppt_y"/>
                                          </p:val>
                                        </p:tav>
                                      </p:tavLst>
                                    </p:anim>
                                    <p:animEffect transition="in" filter="wipe(up)">
                                      <p:cBhvr>
                                        <p:cTn id="136" dur="500"/>
                                        <p:tgtEl>
                                          <p:spTgt spid="42"/>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additive="base">
                                        <p:cTn id="139" dur="500"/>
                                        <p:tgtEl>
                                          <p:spTgt spid="43"/>
                                        </p:tgtEl>
                                        <p:attrNameLst>
                                          <p:attrName>ppt_y</p:attrName>
                                        </p:attrNameLst>
                                      </p:cBhvr>
                                      <p:tavLst>
                                        <p:tav tm="0">
                                          <p:val>
                                            <p:strVal val="#ppt_y+#ppt_h*1.125000"/>
                                          </p:val>
                                        </p:tav>
                                        <p:tav tm="100000">
                                          <p:val>
                                            <p:strVal val="#ppt_y"/>
                                          </p:val>
                                        </p:tav>
                                      </p:tavLst>
                                    </p:anim>
                                    <p:animEffect transition="in" filter="wipe(up)">
                                      <p:cBhvr>
                                        <p:cTn id="140" dur="500"/>
                                        <p:tgtEl>
                                          <p:spTgt spid="43"/>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 calcmode="lin" valueType="num">
                                      <p:cBhvr additive="base">
                                        <p:cTn id="143" dur="500"/>
                                        <p:tgtEl>
                                          <p:spTgt spid="44"/>
                                        </p:tgtEl>
                                        <p:attrNameLst>
                                          <p:attrName>ppt_y</p:attrName>
                                        </p:attrNameLst>
                                      </p:cBhvr>
                                      <p:tavLst>
                                        <p:tav tm="0">
                                          <p:val>
                                            <p:strVal val="#ppt_y+#ppt_h*1.125000"/>
                                          </p:val>
                                        </p:tav>
                                        <p:tav tm="100000">
                                          <p:val>
                                            <p:strVal val="#ppt_y"/>
                                          </p:val>
                                        </p:tav>
                                      </p:tavLst>
                                    </p:anim>
                                    <p:animEffect transition="in" filter="wipe(up)">
                                      <p:cBhvr>
                                        <p:cTn id="144" dur="500"/>
                                        <p:tgtEl>
                                          <p:spTgt spid="44"/>
                                        </p:tgtEl>
                                      </p:cBhvr>
                                    </p:animEffect>
                                  </p:childTnLst>
                                </p:cTn>
                              </p:par>
                              <p:par>
                                <p:cTn id="145" presetID="12" presetClass="entr" presetSubtype="4"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 calcmode="lin" valueType="num">
                                      <p:cBhvr additive="base">
                                        <p:cTn id="147" dur="500"/>
                                        <p:tgtEl>
                                          <p:spTgt spid="45"/>
                                        </p:tgtEl>
                                        <p:attrNameLst>
                                          <p:attrName>ppt_y</p:attrName>
                                        </p:attrNameLst>
                                      </p:cBhvr>
                                      <p:tavLst>
                                        <p:tav tm="0">
                                          <p:val>
                                            <p:strVal val="#ppt_y+#ppt_h*1.125000"/>
                                          </p:val>
                                        </p:tav>
                                        <p:tav tm="100000">
                                          <p:val>
                                            <p:strVal val="#ppt_y"/>
                                          </p:val>
                                        </p:tav>
                                      </p:tavLst>
                                    </p:anim>
                                    <p:animEffect transition="in" filter="wipe(up)">
                                      <p:cBhvr>
                                        <p:cTn id="148" dur="500"/>
                                        <p:tgtEl>
                                          <p:spTgt spid="45"/>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anim calcmode="lin" valueType="num">
                                      <p:cBhvr additive="base">
                                        <p:cTn id="151" dur="500"/>
                                        <p:tgtEl>
                                          <p:spTgt spid="46"/>
                                        </p:tgtEl>
                                        <p:attrNameLst>
                                          <p:attrName>ppt_y</p:attrName>
                                        </p:attrNameLst>
                                      </p:cBhvr>
                                      <p:tavLst>
                                        <p:tav tm="0">
                                          <p:val>
                                            <p:strVal val="#ppt_y+#ppt_h*1.125000"/>
                                          </p:val>
                                        </p:tav>
                                        <p:tav tm="100000">
                                          <p:val>
                                            <p:strVal val="#ppt_y"/>
                                          </p:val>
                                        </p:tav>
                                      </p:tavLst>
                                    </p:anim>
                                    <p:animEffect transition="in" filter="wipe(up)">
                                      <p:cBhvr>
                                        <p:cTn id="152" dur="500"/>
                                        <p:tgtEl>
                                          <p:spTgt spid="46"/>
                                        </p:tgtEl>
                                      </p:cBhvr>
                                    </p:animEffect>
                                  </p:childTnLst>
                                </p:cTn>
                              </p:par>
                              <p:par>
                                <p:cTn id="153" presetID="12" presetClass="entr" presetSubtype="4" fill="hold" grpId="0" nodeType="withEffect">
                                  <p:stCondLst>
                                    <p:cond delay="0"/>
                                  </p:stCondLst>
                                  <p:childTnLst>
                                    <p:set>
                                      <p:cBhvr>
                                        <p:cTn id="154" dur="1" fill="hold">
                                          <p:stCondLst>
                                            <p:cond delay="0"/>
                                          </p:stCondLst>
                                        </p:cTn>
                                        <p:tgtEl>
                                          <p:spTgt spid="47"/>
                                        </p:tgtEl>
                                        <p:attrNameLst>
                                          <p:attrName>style.visibility</p:attrName>
                                        </p:attrNameLst>
                                      </p:cBhvr>
                                      <p:to>
                                        <p:strVal val="visible"/>
                                      </p:to>
                                    </p:set>
                                    <p:anim calcmode="lin" valueType="num">
                                      <p:cBhvr additive="base">
                                        <p:cTn id="155" dur="500"/>
                                        <p:tgtEl>
                                          <p:spTgt spid="47"/>
                                        </p:tgtEl>
                                        <p:attrNameLst>
                                          <p:attrName>ppt_y</p:attrName>
                                        </p:attrNameLst>
                                      </p:cBhvr>
                                      <p:tavLst>
                                        <p:tav tm="0">
                                          <p:val>
                                            <p:strVal val="#ppt_y+#ppt_h*1.125000"/>
                                          </p:val>
                                        </p:tav>
                                        <p:tav tm="100000">
                                          <p:val>
                                            <p:strVal val="#ppt_y"/>
                                          </p:val>
                                        </p:tav>
                                      </p:tavLst>
                                    </p:anim>
                                    <p:animEffect transition="in" filter="wipe(up)">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10" fill="hold" grpId="0" nodeType="clickEffect">
                                  <p:stCondLst>
                                    <p:cond delay="0"/>
                                  </p:stCondLst>
                                  <p:childTnLst>
                                    <p:set>
                                      <p:cBhvr>
                                        <p:cTn id="160" dur="1" fill="hold">
                                          <p:stCondLst>
                                            <p:cond delay="0"/>
                                          </p:stCondLst>
                                        </p:cTn>
                                        <p:tgtEl>
                                          <p:spTgt spid="9"/>
                                        </p:tgtEl>
                                        <p:attrNameLst>
                                          <p:attrName>style.visibility</p:attrName>
                                        </p:attrNameLst>
                                      </p:cBhvr>
                                      <p:to>
                                        <p:strVal val="visible"/>
                                      </p:to>
                                    </p:set>
                                    <p:anim calcmode="lin" valueType="num">
                                      <p:cBhvr>
                                        <p:cTn id="161" dur="500" fill="hold"/>
                                        <p:tgtEl>
                                          <p:spTgt spid="9"/>
                                        </p:tgtEl>
                                        <p:attrNameLst>
                                          <p:attrName>ppt_w</p:attrName>
                                        </p:attrNameLst>
                                      </p:cBhvr>
                                      <p:tavLst>
                                        <p:tav tm="0">
                                          <p:val>
                                            <p:fltVal val="0"/>
                                          </p:val>
                                        </p:tav>
                                        <p:tav tm="100000">
                                          <p:val>
                                            <p:strVal val="#ppt_w"/>
                                          </p:val>
                                        </p:tav>
                                      </p:tavLst>
                                    </p:anim>
                                    <p:anim calcmode="lin" valueType="num">
                                      <p:cBhvr>
                                        <p:cTn id="162"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animBg="1"/>
      <p:bldP spid="32" grpId="0"/>
      <p:bldP spid="33" grpId="0"/>
      <p:bldP spid="34" grpId="0"/>
      <p:bldP spid="35" grpId="0"/>
      <p:bldP spid="36" grpId="0" animBg="1"/>
      <p:bldP spid="37" grpId="0"/>
      <p:bldP spid="38" grpId="0" animBg="1"/>
      <p:bldP spid="39" grpId="0"/>
      <p:bldP spid="40" grpId="0" animBg="1"/>
      <p:bldP spid="41" grpId="0"/>
      <p:bldP spid="42" grpId="0"/>
      <p:bldP spid="43" grpId="0"/>
      <p:bldP spid="44" grpId="0"/>
      <p:bldP spid="45" grpId="0"/>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Line 2"/>
          <p:cNvSpPr>
            <a:spLocks noChangeShapeType="1"/>
          </p:cNvSpPr>
          <p:nvPr/>
        </p:nvSpPr>
        <p:spPr bwMode="auto">
          <a:xfrm>
            <a:off x="228600" y="6858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884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38500"/>
            <a:ext cx="6915150" cy="2373312"/>
          </a:xfrm>
          <a:prstGeom prst="rect">
            <a:avLst/>
          </a:prstGeom>
          <a:noFill/>
          <a:extLst>
            <a:ext uri="{909E8E84-426E-40DD-AFC4-6F175D3DCCD1}">
              <a14:hiddenFill xmlns:a14="http://schemas.microsoft.com/office/drawing/2010/main">
                <a:solidFill>
                  <a:srgbClr val="FFFFFF"/>
                </a:solidFill>
              </a14:hiddenFill>
            </a:ext>
          </a:extLst>
        </p:spPr>
      </p:pic>
      <p:sp>
        <p:nvSpPr>
          <p:cNvPr id="188426" name="Line 10"/>
          <p:cNvSpPr>
            <a:spLocks noChangeShapeType="1"/>
          </p:cNvSpPr>
          <p:nvPr/>
        </p:nvSpPr>
        <p:spPr bwMode="auto">
          <a:xfrm flipV="1">
            <a:off x="5071542" y="2208312"/>
            <a:ext cx="9144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7" name="Line 11"/>
          <p:cNvSpPr>
            <a:spLocks noChangeShapeType="1"/>
          </p:cNvSpPr>
          <p:nvPr/>
        </p:nvSpPr>
        <p:spPr bwMode="auto">
          <a:xfrm>
            <a:off x="5985942" y="2208312"/>
            <a:ext cx="10668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8" name="Line 12"/>
          <p:cNvSpPr>
            <a:spLocks noChangeShapeType="1"/>
          </p:cNvSpPr>
          <p:nvPr/>
        </p:nvSpPr>
        <p:spPr bwMode="auto">
          <a:xfrm flipH="1" flipV="1">
            <a:off x="4233342" y="836712"/>
            <a:ext cx="1752600" cy="13716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9" name="Line 13"/>
          <p:cNvSpPr>
            <a:spLocks noChangeShapeType="1"/>
          </p:cNvSpPr>
          <p:nvPr/>
        </p:nvSpPr>
        <p:spPr bwMode="auto">
          <a:xfrm flipH="1">
            <a:off x="1794942" y="836712"/>
            <a:ext cx="2438400" cy="22098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p:cNvSpPr>
            <a:spLocks noChangeShapeType="1"/>
          </p:cNvSpPr>
          <p:nvPr/>
        </p:nvSpPr>
        <p:spPr bwMode="auto">
          <a:xfrm flipV="1">
            <a:off x="3471342" y="1522512"/>
            <a:ext cx="1600200" cy="15240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50" name="Picture 2" descr="C:\USA\Research\presentations\beautiful baby 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7000" y="3478560"/>
            <a:ext cx="1424378" cy="17494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14364" y="2615334"/>
            <a:ext cx="6114764" cy="646331"/>
          </a:xfrm>
          <a:prstGeom prst="rect">
            <a:avLst/>
          </a:prstGeom>
        </p:spPr>
        <p:txBody>
          <a:bodyPr wrap="square">
            <a:spAutoFit/>
          </a:bodyPr>
          <a:lstStyle/>
          <a:p>
            <a:pPr algn="ctr"/>
            <a:r>
              <a:rPr lang="en-US" sz="3600" dirty="0" smtClean="0">
                <a:latin typeface="Book Antiqua" pitchFamily="18" charset="0"/>
              </a:rPr>
              <a:t>What is a                    </a:t>
            </a:r>
            <a:r>
              <a:rPr lang="en-US" altLang="ja-JP" sz="3600" dirty="0" smtClean="0">
                <a:solidFill>
                  <a:srgbClr val="A50021"/>
                </a:solidFill>
                <a:latin typeface="Verdana" pitchFamily="34" charset="0"/>
                <a:ea typeface="ＭＳ Ｐゴシック" pitchFamily="34" charset="-128"/>
              </a:rPr>
              <a:t>  </a:t>
            </a:r>
            <a:r>
              <a:rPr lang="en-US" sz="3600" dirty="0" smtClean="0">
                <a:latin typeface="Book Antiqua" pitchFamily="18" charset="0"/>
              </a:rPr>
              <a:t>?</a:t>
            </a:r>
            <a:endParaRPr lang="en-US" sz="3600" dirty="0"/>
          </a:p>
        </p:txBody>
      </p:sp>
      <p:sp>
        <p:nvSpPr>
          <p:cNvPr id="14" name="Rectangle 7"/>
          <p:cNvSpPr>
            <a:spLocks noChangeArrowheads="1"/>
          </p:cNvSpPr>
          <p:nvPr/>
        </p:nvSpPr>
        <p:spPr bwMode="auto">
          <a:xfrm>
            <a:off x="4018483" y="2578460"/>
            <a:ext cx="31226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lang="en-US" altLang="ja-JP" sz="3600" dirty="0">
                <a:solidFill>
                  <a:srgbClr val="A50021"/>
                </a:solidFill>
                <a:latin typeface="Verdana" pitchFamily="34" charset="0"/>
                <a:ea typeface="ＭＳ Ｐゴシック" pitchFamily="34" charset="-128"/>
              </a:rPr>
              <a:t>Phylogeny</a:t>
            </a:r>
          </a:p>
        </p:txBody>
      </p:sp>
      <p:pic>
        <p:nvPicPr>
          <p:cNvPr id="1026" name="Picture 2" descr="C:\USA\Research\presentations\LeavesAndAncesto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109" y="852996"/>
            <a:ext cx="6705251" cy="5312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a:spLocks noChangeArrowheads="1"/>
          </p:cNvSpPr>
          <p:nvPr/>
        </p:nvSpPr>
        <p:spPr bwMode="auto">
          <a:xfrm>
            <a:off x="886338" y="5481228"/>
            <a:ext cx="83058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dirty="0">
                <a:latin typeface="Garamond" pitchFamily="18" charset="0"/>
              </a:rPr>
              <a:t> </a:t>
            </a:r>
            <a:r>
              <a:rPr lang="en-GB" sz="2600" dirty="0" smtClean="0">
                <a:latin typeface="Garamond" pitchFamily="18" charset="0"/>
              </a:rPr>
              <a:t>Study of </a:t>
            </a:r>
            <a:r>
              <a:rPr lang="en-GB" sz="2600" dirty="0" smtClean="0">
                <a:solidFill>
                  <a:srgbClr val="FF0000"/>
                </a:solidFill>
                <a:latin typeface="Garamond" pitchFamily="18" charset="0"/>
              </a:rPr>
              <a:t>evolutionary relatedness</a:t>
            </a:r>
            <a:r>
              <a:rPr lang="en-GB" sz="2600" dirty="0" smtClean="0">
                <a:latin typeface="Garamond" pitchFamily="18" charset="0"/>
              </a:rPr>
              <a:t> among a group of organisms</a:t>
            </a:r>
            <a:endParaRPr lang="en-GB" sz="2600" b="0" dirty="0" smtClean="0">
              <a:solidFill>
                <a:srgbClr val="000099"/>
              </a:solidFill>
              <a:latin typeface="Garamond" pitchFamily="18" charset="0"/>
            </a:endParaRPr>
          </a:p>
        </p:txBody>
      </p:sp>
    </p:spTree>
    <p:custDataLst>
      <p:tags r:id="rId1"/>
    </p:custDataLst>
    <p:extLst>
      <p:ext uri="{BB962C8B-B14F-4D97-AF65-F5344CB8AC3E}">
        <p14:creationId xmlns:p14="http://schemas.microsoft.com/office/powerpoint/2010/main" val="1919343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4" presetClass="path" presetSubtype="0" accel="50000" decel="50000" fill="hold" grpId="0" nodeType="withEffect">
                                  <p:stCondLst>
                                    <p:cond delay="0"/>
                                  </p:stCondLst>
                                  <p:childTnLst>
                                    <p:animMotion origin="layout" path="M 5.55556E-7 -1.49861E-6 L -0.40938 -0.38205 " pathEditMode="relative" rAng="0" ptsTypes="AA">
                                      <p:cBhvr>
                                        <p:cTn id="11" dur="1000" fill="hold"/>
                                        <p:tgtEl>
                                          <p:spTgt spid="14"/>
                                        </p:tgtEl>
                                        <p:attrNameLst>
                                          <p:attrName>ppt_x</p:attrName>
                                          <p:attrName>ppt_y</p:attrName>
                                        </p:attrNameLst>
                                      </p:cBhvr>
                                      <p:rCtr x="-20469" y="-19103"/>
                                    </p:animMotion>
                                  </p:childTnLst>
                                </p:cTn>
                              </p:par>
                              <p:par>
                                <p:cTn id="12" presetID="22" presetClass="entr" presetSubtype="8" fill="hold" grpId="0" nodeType="withEffect">
                                  <p:stCondLst>
                                    <p:cond delay="0"/>
                                  </p:stCondLst>
                                  <p:childTnLst>
                                    <p:set>
                                      <p:cBhvr>
                                        <p:cTn id="13" dur="1" fill="hold">
                                          <p:stCondLst>
                                            <p:cond delay="0"/>
                                          </p:stCondLst>
                                        </p:cTn>
                                        <p:tgtEl>
                                          <p:spTgt spid="188418"/>
                                        </p:tgtEl>
                                        <p:attrNameLst>
                                          <p:attrName>style.visibility</p:attrName>
                                        </p:attrNameLst>
                                      </p:cBhvr>
                                      <p:to>
                                        <p:strVal val="visible"/>
                                      </p:to>
                                    </p:set>
                                    <p:animEffect transition="in" filter="wipe(left)">
                                      <p:cBhvr>
                                        <p:cTn id="14" dur="1000"/>
                                        <p:tgtEl>
                                          <p:spTgt spid="188418"/>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dissolve">
                                      <p:cBhvr>
                                        <p:cTn id="18" dur="500"/>
                                        <p:tgtEl>
                                          <p:spTgt spid="2050"/>
                                        </p:tgtEl>
                                      </p:cBhvr>
                                    </p:animEffect>
                                  </p:childTnLst>
                                </p:cTn>
                              </p:par>
                              <p:par>
                                <p:cTn id="19" presetID="9" presetClass="entr" presetSubtype="0" fill="hold" nodeType="withEffect">
                                  <p:stCondLst>
                                    <p:cond delay="0"/>
                                  </p:stCondLst>
                                  <p:childTnLst>
                                    <p:set>
                                      <p:cBhvr>
                                        <p:cTn id="20" dur="1" fill="hold">
                                          <p:stCondLst>
                                            <p:cond delay="0"/>
                                          </p:stCondLst>
                                        </p:cTn>
                                        <p:tgtEl>
                                          <p:spTgt spid="188425"/>
                                        </p:tgtEl>
                                        <p:attrNameLst>
                                          <p:attrName>style.visibility</p:attrName>
                                        </p:attrNameLst>
                                      </p:cBhvr>
                                      <p:to>
                                        <p:strVal val="visible"/>
                                      </p:to>
                                    </p:set>
                                    <p:animEffect transition="in" filter="dissolve">
                                      <p:cBhvr>
                                        <p:cTn id="21" dur="500"/>
                                        <p:tgtEl>
                                          <p:spTgt spid="188425"/>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8427"/>
                                        </p:tgtEl>
                                        <p:attrNameLst>
                                          <p:attrName>style.visibility</p:attrName>
                                        </p:attrNameLst>
                                      </p:cBhvr>
                                      <p:to>
                                        <p:strVal val="visible"/>
                                      </p:to>
                                    </p:set>
                                    <p:animEffect transition="in" filter="wipe(down)">
                                      <p:cBhvr>
                                        <p:cTn id="29" dur="500"/>
                                        <p:tgtEl>
                                          <p:spTgt spid="1884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down)">
                                      <p:cBhvr>
                                        <p:cTn id="32" dur="500"/>
                                        <p:tgtEl>
                                          <p:spTgt spid="188426"/>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88428"/>
                                        </p:tgtEl>
                                        <p:attrNameLst>
                                          <p:attrName>style.visibility</p:attrName>
                                        </p:attrNameLst>
                                      </p:cBhvr>
                                      <p:to>
                                        <p:strVal val="visible"/>
                                      </p:to>
                                    </p:set>
                                    <p:animEffect transition="in" filter="wipe(down)">
                                      <p:cBhvr>
                                        <p:cTn id="36" dur="500"/>
                                        <p:tgtEl>
                                          <p:spTgt spid="1884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8430"/>
                                        </p:tgtEl>
                                        <p:attrNameLst>
                                          <p:attrName>style.visibility</p:attrName>
                                        </p:attrNameLst>
                                      </p:cBhvr>
                                      <p:to>
                                        <p:strVal val="visible"/>
                                      </p:to>
                                    </p:set>
                                    <p:animEffect transition="in" filter="wipe(down)">
                                      <p:cBhvr>
                                        <p:cTn id="39" dur="500"/>
                                        <p:tgtEl>
                                          <p:spTgt spid="1884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8429"/>
                                        </p:tgtEl>
                                        <p:attrNameLst>
                                          <p:attrName>style.visibility</p:attrName>
                                        </p:attrNameLst>
                                      </p:cBhvr>
                                      <p:to>
                                        <p:strVal val="visible"/>
                                      </p:to>
                                    </p:set>
                                    <p:animEffect transition="in" filter="wipe(down)">
                                      <p:cBhvr>
                                        <p:cTn id="42" dur="500"/>
                                        <p:tgtEl>
                                          <p:spTgt spid="18842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2050"/>
                                        </p:tgtEl>
                                        <p:attrNameLst>
                                          <p:attrName>style.opacity</p:attrName>
                                        </p:attrNameLst>
                                      </p:cBhvr>
                                      <p:to>
                                        <p:strVal val="0.25"/>
                                      </p:to>
                                    </p:set>
                                    <p:animEffect filter="image" prLst="opacity: 0.25">
                                      <p:cBhvr rctx="IE">
                                        <p:cTn id="47" dur="indefinite"/>
                                        <p:tgtEl>
                                          <p:spTgt spid="2050"/>
                                        </p:tgtEl>
                                      </p:cBhvr>
                                    </p:animEffect>
                                  </p:childTnLst>
                                </p:cTn>
                              </p:par>
                              <p:par>
                                <p:cTn id="48" presetID="9" presetClass="emph" presetSubtype="0" nodeType="withEffect">
                                  <p:stCondLst>
                                    <p:cond delay="0"/>
                                  </p:stCondLst>
                                  <p:childTnLst>
                                    <p:set>
                                      <p:cBhvr rctx="PPT">
                                        <p:cTn id="49" dur="indefinite"/>
                                        <p:tgtEl>
                                          <p:spTgt spid="188425"/>
                                        </p:tgtEl>
                                        <p:attrNameLst>
                                          <p:attrName>style.opacity</p:attrName>
                                        </p:attrNameLst>
                                      </p:cBhvr>
                                      <p:to>
                                        <p:strVal val="0.25"/>
                                      </p:to>
                                    </p:set>
                                    <p:animEffect filter="image" prLst="opacity: 0.25">
                                      <p:cBhvr rctx="IE">
                                        <p:cTn id="50" dur="indefinite"/>
                                        <p:tgtEl>
                                          <p:spTgt spid="188425"/>
                                        </p:tgtEl>
                                      </p:cBhvr>
                                    </p:animEffect>
                                  </p:childTnLst>
                                </p:cTn>
                              </p:par>
                              <p:par>
                                <p:cTn id="51" presetID="9" presetClass="emph" presetSubtype="0" grpId="1" nodeType="withEffect">
                                  <p:stCondLst>
                                    <p:cond delay="0"/>
                                  </p:stCondLst>
                                  <p:childTnLst>
                                    <p:set>
                                      <p:cBhvr rctx="PPT">
                                        <p:cTn id="52" dur="indefinite"/>
                                        <p:tgtEl>
                                          <p:spTgt spid="188427"/>
                                        </p:tgtEl>
                                        <p:attrNameLst>
                                          <p:attrName>style.opacity</p:attrName>
                                        </p:attrNameLst>
                                      </p:cBhvr>
                                      <p:to>
                                        <p:strVal val="0.25"/>
                                      </p:to>
                                    </p:set>
                                    <p:animEffect filter="image" prLst="opacity: 0.25">
                                      <p:cBhvr rctx="IE">
                                        <p:cTn id="53" dur="indefinite"/>
                                        <p:tgtEl>
                                          <p:spTgt spid="188427"/>
                                        </p:tgtEl>
                                      </p:cBhvr>
                                    </p:animEffect>
                                  </p:childTnLst>
                                </p:cTn>
                              </p:par>
                              <p:par>
                                <p:cTn id="54" presetID="9" presetClass="emph" presetSubtype="0" grpId="1" nodeType="withEffect">
                                  <p:stCondLst>
                                    <p:cond delay="0"/>
                                  </p:stCondLst>
                                  <p:childTnLst>
                                    <p:set>
                                      <p:cBhvr rctx="PPT">
                                        <p:cTn id="55" dur="indefinite"/>
                                        <p:tgtEl>
                                          <p:spTgt spid="188426"/>
                                        </p:tgtEl>
                                        <p:attrNameLst>
                                          <p:attrName>style.opacity</p:attrName>
                                        </p:attrNameLst>
                                      </p:cBhvr>
                                      <p:to>
                                        <p:strVal val="0.25"/>
                                      </p:to>
                                    </p:set>
                                    <p:animEffect filter="image" prLst="opacity: 0.25">
                                      <p:cBhvr rctx="IE">
                                        <p:cTn id="56" dur="indefinite"/>
                                        <p:tgtEl>
                                          <p:spTgt spid="188426"/>
                                        </p:tgtEl>
                                      </p:cBhvr>
                                    </p:animEffect>
                                  </p:childTnLst>
                                </p:cTn>
                              </p:par>
                              <p:par>
                                <p:cTn id="57" presetID="9" presetClass="emph" presetSubtype="0" grpId="1" nodeType="withEffect">
                                  <p:stCondLst>
                                    <p:cond delay="0"/>
                                  </p:stCondLst>
                                  <p:childTnLst>
                                    <p:set>
                                      <p:cBhvr rctx="PPT">
                                        <p:cTn id="58" dur="indefinite"/>
                                        <p:tgtEl>
                                          <p:spTgt spid="188428"/>
                                        </p:tgtEl>
                                        <p:attrNameLst>
                                          <p:attrName>style.opacity</p:attrName>
                                        </p:attrNameLst>
                                      </p:cBhvr>
                                      <p:to>
                                        <p:strVal val="0.25"/>
                                      </p:to>
                                    </p:set>
                                    <p:animEffect filter="image" prLst="opacity: 0.25">
                                      <p:cBhvr rctx="IE">
                                        <p:cTn id="59" dur="indefinite"/>
                                        <p:tgtEl>
                                          <p:spTgt spid="188428"/>
                                        </p:tgtEl>
                                      </p:cBhvr>
                                    </p:animEffect>
                                  </p:childTnLst>
                                </p:cTn>
                              </p:par>
                              <p:par>
                                <p:cTn id="60" presetID="9" presetClass="emph" presetSubtype="0" grpId="1" nodeType="withEffect">
                                  <p:stCondLst>
                                    <p:cond delay="0"/>
                                  </p:stCondLst>
                                  <p:childTnLst>
                                    <p:set>
                                      <p:cBhvr rctx="PPT">
                                        <p:cTn id="61" dur="indefinite"/>
                                        <p:tgtEl>
                                          <p:spTgt spid="188430"/>
                                        </p:tgtEl>
                                        <p:attrNameLst>
                                          <p:attrName>style.opacity</p:attrName>
                                        </p:attrNameLst>
                                      </p:cBhvr>
                                      <p:to>
                                        <p:strVal val="0.25"/>
                                      </p:to>
                                    </p:set>
                                    <p:animEffect filter="image" prLst="opacity: 0.25">
                                      <p:cBhvr rctx="IE">
                                        <p:cTn id="62" dur="indefinite"/>
                                        <p:tgtEl>
                                          <p:spTgt spid="188430"/>
                                        </p:tgtEl>
                                      </p:cBhvr>
                                    </p:animEffect>
                                  </p:childTnLst>
                                </p:cTn>
                              </p:par>
                              <p:par>
                                <p:cTn id="63" presetID="9" presetClass="emph" presetSubtype="0" grpId="1" nodeType="withEffect">
                                  <p:stCondLst>
                                    <p:cond delay="0"/>
                                  </p:stCondLst>
                                  <p:childTnLst>
                                    <p:set>
                                      <p:cBhvr rctx="PPT">
                                        <p:cTn id="64" dur="indefinite"/>
                                        <p:tgtEl>
                                          <p:spTgt spid="188429"/>
                                        </p:tgtEl>
                                        <p:attrNameLst>
                                          <p:attrName>style.opacity</p:attrName>
                                        </p:attrNameLst>
                                      </p:cBhvr>
                                      <p:to>
                                        <p:strVal val="0.25"/>
                                      </p:to>
                                    </p:set>
                                    <p:animEffect filter="image" prLst="opacity: 0.25">
                                      <p:cBhvr rctx="IE">
                                        <p:cTn id="65" dur="indefinite"/>
                                        <p:tgtEl>
                                          <p:spTgt spid="188429"/>
                                        </p:tgtEl>
                                      </p:cBhvr>
                                    </p:animEffect>
                                  </p:childTnLst>
                                </p:cTn>
                              </p:par>
                              <p:par>
                                <p:cTn id="66" presetID="9" presetClass="emph" presetSubtype="0" grpId="1" nodeType="withEffect">
                                  <p:stCondLst>
                                    <p:cond delay="0"/>
                                  </p:stCondLst>
                                  <p:childTnLst>
                                    <p:set>
                                      <p:cBhvr rctx="PPT">
                                        <p:cTn id="67" dur="indefinite"/>
                                        <p:tgtEl>
                                          <p:spTgt spid="13"/>
                                        </p:tgtEl>
                                        <p:attrNameLst>
                                          <p:attrName>style.opacity</p:attrName>
                                        </p:attrNameLst>
                                      </p:cBhvr>
                                      <p:to>
                                        <p:strVal val="0.5"/>
                                      </p:to>
                                    </p:set>
                                    <p:animEffect filter="image" prLst="opacity: 0.5">
                                      <p:cBhvr rctx="IE">
                                        <p:cTn id="68" dur="indefinite"/>
                                        <p:tgtEl>
                                          <p:spTgt spid="13"/>
                                        </p:tgtEl>
                                      </p:cBhvr>
                                    </p:animEffect>
                                  </p:childTnLst>
                                </p:cTn>
                              </p:par>
                            </p:childTnLst>
                          </p:cTn>
                        </p:par>
                        <p:par>
                          <p:cTn id="69" fill="hold">
                            <p:stCondLst>
                              <p:cond delay="0"/>
                            </p:stCondLst>
                            <p:childTnLst>
                              <p:par>
                                <p:cTn id="70" presetID="10" presetClass="entr" presetSubtype="0" fill="hold" nodeType="after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fade">
                                      <p:cBhvr>
                                        <p:cTn id="7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26" grpId="0" animBg="1"/>
      <p:bldP spid="188426" grpId="1" animBg="1"/>
      <p:bldP spid="188427" grpId="0" animBg="1"/>
      <p:bldP spid="188427" grpId="1" animBg="1"/>
      <p:bldP spid="188428" grpId="0" animBg="1"/>
      <p:bldP spid="188428" grpId="1" animBg="1"/>
      <p:bldP spid="188429" grpId="0" animBg="1"/>
      <p:bldP spid="188429" grpId="1" animBg="1"/>
      <p:bldP spid="188430" grpId="0" animBg="1"/>
      <p:bldP spid="188430" grpId="1" animBg="1"/>
      <p:bldP spid="2" grpId="0"/>
      <p:bldP spid="14" grpId="0"/>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97317" y="728700"/>
            <a:ext cx="3910687" cy="3224945"/>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1000818" y="4019648"/>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11560" y="3919368"/>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210780" y="3951306"/>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074876" y="3955372"/>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4227004" y="3951306"/>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5040052" y="2487309"/>
            <a:ext cx="3852428"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Gene trees </a:t>
            </a:r>
            <a:r>
              <a:rPr lang="en-GB" sz="2800" b="0" dirty="0" smtClean="0">
                <a:solidFill>
                  <a:srgbClr val="FF0000"/>
                </a:solidFill>
                <a:latin typeface="Garamond" pitchFamily="18" charset="0"/>
              </a:rPr>
              <a:t>don’t</a:t>
            </a:r>
            <a:r>
              <a:rPr lang="en-GB" sz="2800" b="0" dirty="0" smtClean="0">
                <a:latin typeface="Garamond" pitchFamily="18" charset="0"/>
              </a:rPr>
              <a:t> necessarily show the same branching pattern as their containing species tree</a:t>
            </a:r>
          </a:p>
          <a:p>
            <a:pPr algn="l">
              <a:spcBef>
                <a:spcPts val="600"/>
              </a:spcBef>
              <a:buClr>
                <a:schemeClr val="accent1"/>
              </a:buClr>
              <a:buSzPct val="90000"/>
              <a:buFont typeface="Wingdings 3" pitchFamily="18" charset="2"/>
              <a:buChar char="}"/>
            </a:pPr>
            <a:endParaRPr lang="en-GB" sz="2800" b="0" dirty="0" smtClean="0">
              <a:latin typeface="Garamond" pitchFamily="18" charset="0"/>
            </a:endParaRPr>
          </a:p>
          <a:p>
            <a:r>
              <a:rPr lang="en-GB" sz="2800" dirty="0" smtClean="0">
                <a:latin typeface="Garamond" pitchFamily="18" charset="0"/>
              </a:rPr>
              <a:t> </a:t>
            </a:r>
            <a:endParaRPr lang="en-US" sz="2800" dirty="0"/>
          </a:p>
        </p:txBody>
      </p:sp>
      <p:sp>
        <p:nvSpPr>
          <p:cNvPr id="2" name="TextBox 1"/>
          <p:cNvSpPr txBox="1"/>
          <p:nvPr/>
        </p:nvSpPr>
        <p:spPr>
          <a:xfrm rot="16200000">
            <a:off x="-7561" y="1900487"/>
            <a:ext cx="1391550" cy="369332"/>
          </a:xfrm>
          <a:prstGeom prst="rect">
            <a:avLst/>
          </a:prstGeom>
          <a:noFill/>
        </p:spPr>
        <p:txBody>
          <a:bodyPr wrap="square" rtlCol="0">
            <a:spAutoFit/>
          </a:bodyPr>
          <a:lstStyle/>
          <a:p>
            <a:r>
              <a:rPr lang="en-US" dirty="0" smtClean="0"/>
              <a:t>Species tree</a:t>
            </a:r>
            <a:endParaRPr lang="en-US" dirty="0"/>
          </a:p>
        </p:txBody>
      </p:sp>
      <p:sp>
        <p:nvSpPr>
          <p:cNvPr id="27" name="TextBox 26"/>
          <p:cNvSpPr txBox="1"/>
          <p:nvPr/>
        </p:nvSpPr>
        <p:spPr>
          <a:xfrm rot="16200000">
            <a:off x="-16853" y="5104843"/>
            <a:ext cx="1391550" cy="369332"/>
          </a:xfrm>
          <a:prstGeom prst="rect">
            <a:avLst/>
          </a:prstGeom>
          <a:noFill/>
        </p:spPr>
        <p:txBody>
          <a:bodyPr wrap="square" rtlCol="0">
            <a:spAutoFit/>
          </a:bodyPr>
          <a:lstStyle/>
          <a:p>
            <a:r>
              <a:rPr lang="en-US" dirty="0" smtClean="0"/>
              <a:t>Gene tree</a:t>
            </a:r>
            <a:endParaRPr lang="en-US" dirty="0"/>
          </a:p>
        </p:txBody>
      </p:sp>
    </p:spTree>
    <p:extLst>
      <p:ext uri="{BB962C8B-B14F-4D97-AF65-F5344CB8AC3E}">
        <p14:creationId xmlns:p14="http://schemas.microsoft.com/office/powerpoint/2010/main" val="283589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714" y="1738185"/>
            <a:ext cx="4065998" cy="374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reeform 1"/>
          <p:cNvSpPr/>
          <p:nvPr/>
        </p:nvSpPr>
        <p:spPr>
          <a:xfrm>
            <a:off x="2703854" y="2204864"/>
            <a:ext cx="4060880" cy="3237271"/>
          </a:xfrm>
          <a:custGeom>
            <a:avLst/>
            <a:gdLst>
              <a:gd name="connsiteX0" fmla="*/ 1319514 w 5393803"/>
              <a:gd name="connsiteY0" fmla="*/ 4375231 h 4375231"/>
              <a:gd name="connsiteX1" fmla="*/ 2060294 w 5393803"/>
              <a:gd name="connsiteY1" fmla="*/ 3240912 h 4375231"/>
              <a:gd name="connsiteX2" fmla="*/ 0 w 5393803"/>
              <a:gd name="connsiteY2" fmla="*/ 46299 h 4375231"/>
              <a:gd name="connsiteX3" fmla="*/ 1273215 w 5393803"/>
              <a:gd name="connsiteY3" fmla="*/ 34725 h 4375231"/>
              <a:gd name="connsiteX4" fmla="*/ 2673752 w 5393803"/>
              <a:gd name="connsiteY4" fmla="*/ 2257064 h 4375231"/>
              <a:gd name="connsiteX5" fmla="*/ 3032567 w 5393803"/>
              <a:gd name="connsiteY5" fmla="*/ 1678330 h 4375231"/>
              <a:gd name="connsiteX6" fmla="*/ 1990846 w 5393803"/>
              <a:gd name="connsiteY6" fmla="*/ 57874 h 4375231"/>
              <a:gd name="connsiteX7" fmla="*/ 3275636 w 5393803"/>
              <a:gd name="connsiteY7" fmla="*/ 46299 h 4375231"/>
              <a:gd name="connsiteX8" fmla="*/ 3680750 w 5393803"/>
              <a:gd name="connsiteY8" fmla="*/ 706056 h 4375231"/>
              <a:gd name="connsiteX9" fmla="*/ 4120588 w 5393803"/>
              <a:gd name="connsiteY9" fmla="*/ 0 h 4375231"/>
              <a:gd name="connsiteX10" fmla="*/ 5393803 w 5393803"/>
              <a:gd name="connsiteY10" fmla="*/ 23150 h 4375231"/>
              <a:gd name="connsiteX11" fmla="*/ 2581155 w 5393803"/>
              <a:gd name="connsiteY11" fmla="*/ 4363656 h 4375231"/>
              <a:gd name="connsiteX12" fmla="*/ 1319514 w 5393803"/>
              <a:gd name="connsiteY12" fmla="*/ 4375231 h 437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93803" h="4375231">
                <a:moveTo>
                  <a:pt x="1319514" y="4375231"/>
                </a:moveTo>
                <a:lnTo>
                  <a:pt x="2060294" y="3240912"/>
                </a:lnTo>
                <a:lnTo>
                  <a:pt x="0" y="46299"/>
                </a:lnTo>
                <a:lnTo>
                  <a:pt x="1273215" y="34725"/>
                </a:lnTo>
                <a:lnTo>
                  <a:pt x="2673752" y="2257064"/>
                </a:lnTo>
                <a:lnTo>
                  <a:pt x="3032567" y="1678330"/>
                </a:lnTo>
                <a:lnTo>
                  <a:pt x="1990846" y="57874"/>
                </a:lnTo>
                <a:lnTo>
                  <a:pt x="3275636" y="46299"/>
                </a:lnTo>
                <a:lnTo>
                  <a:pt x="3680750" y="706056"/>
                </a:lnTo>
                <a:lnTo>
                  <a:pt x="4120588" y="0"/>
                </a:lnTo>
                <a:lnTo>
                  <a:pt x="5393803" y="23150"/>
                </a:lnTo>
                <a:lnTo>
                  <a:pt x="2581155" y="4363656"/>
                </a:lnTo>
                <a:lnTo>
                  <a:pt x="1319514" y="437523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in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95536"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7698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11560" y="1617181"/>
            <a:ext cx="81729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latin typeface="Garamond" pitchFamily="18" charset="0"/>
              </a:rPr>
              <a:t>The </a:t>
            </a:r>
            <a:r>
              <a:rPr lang="en-US" sz="2400" dirty="0">
                <a:latin typeface="Garamond" pitchFamily="18" charset="0"/>
              </a:rPr>
              <a:t>estimation of species trees typically involves the estimation of trees and alignments on </a:t>
            </a:r>
            <a:r>
              <a:rPr lang="en-US" sz="2400" dirty="0" smtClean="0">
                <a:solidFill>
                  <a:srgbClr val="FF0000"/>
                </a:solidFill>
                <a:latin typeface="Garamond" pitchFamily="18" charset="0"/>
              </a:rPr>
              <a:t>many</a:t>
            </a:r>
            <a:r>
              <a:rPr lang="en-US" sz="2400" dirty="0" smtClean="0">
                <a:latin typeface="Garamond" pitchFamily="18" charset="0"/>
              </a:rPr>
              <a:t> different </a:t>
            </a:r>
            <a:r>
              <a:rPr lang="en-US" sz="2400" dirty="0">
                <a:latin typeface="Garamond" pitchFamily="18" charset="0"/>
              </a:rPr>
              <a:t>genes, so that the species tree can be based upon many different parts of the genome</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Species </a:t>
            </a:r>
            <a:r>
              <a:rPr lang="en-US" sz="2400" dirty="0">
                <a:latin typeface="Garamond" pitchFamily="18" charset="0"/>
              </a:rPr>
              <a:t>tree estimations need to take </a:t>
            </a:r>
            <a:r>
              <a:rPr lang="en-US" sz="2400" dirty="0">
                <a:solidFill>
                  <a:srgbClr val="FF0000"/>
                </a:solidFill>
                <a:latin typeface="Garamond" pitchFamily="18" charset="0"/>
              </a:rPr>
              <a:t>causes of discord </a:t>
            </a:r>
            <a:r>
              <a:rPr lang="en-US" sz="2400" dirty="0">
                <a:latin typeface="Garamond" pitchFamily="18" charset="0"/>
              </a:rPr>
              <a:t>between gene trees and species trees </a:t>
            </a:r>
            <a:r>
              <a:rPr lang="en-US" sz="2400" dirty="0" smtClean="0">
                <a:latin typeface="Garamond" pitchFamily="18" charset="0"/>
              </a:rPr>
              <a:t>into consideration</a:t>
            </a:r>
            <a:r>
              <a:rPr lang="en-US" sz="2400" dirty="0">
                <a:latin typeface="Garamond" pitchFamily="18" charset="0"/>
              </a:rPr>
              <a:t>, in order to produce reasonably accurate estimates of the species tree</a:t>
            </a:r>
            <a:r>
              <a:rPr lang="en-US" sz="2400" dirty="0" smtClean="0">
                <a:latin typeface="Garamond" pitchFamily="18" charset="0"/>
              </a:rPr>
              <a:t>.</a:t>
            </a:r>
            <a:r>
              <a:rPr lang="en-GB" sz="2800" dirty="0" smtClean="0">
                <a:latin typeface="Garamond" pitchFamily="18" charset="0"/>
              </a:rPr>
              <a:t> </a:t>
            </a:r>
            <a:endParaRPr lang="en-US" sz="28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Challenges in constructing species trees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8067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827584" y="3212976"/>
            <a:ext cx="4800600" cy="67741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endParaRPr>
          </a:p>
        </p:txBody>
      </p:sp>
      <p:sp>
        <p:nvSpPr>
          <p:cNvPr id="7" name="Rectangle 4"/>
          <p:cNvSpPr>
            <a:spLocks noChangeArrowheads="1"/>
          </p:cNvSpPr>
          <p:nvPr/>
        </p:nvSpPr>
        <p:spPr bwMode="auto">
          <a:xfrm>
            <a:off x="431540" y="1736812"/>
            <a:ext cx="8316924"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800" b="0" dirty="0" smtClean="0">
                <a:solidFill>
                  <a:srgbClr val="000000"/>
                </a:solidFill>
                <a:latin typeface="Garamond" pitchFamily="18" charset="0"/>
              </a:rPr>
              <a:t> </a:t>
            </a:r>
            <a:r>
              <a:rPr lang="en-GB" sz="3200" b="0" dirty="0" smtClean="0">
                <a:solidFill>
                  <a:srgbClr val="FF0000"/>
                </a:solidFill>
                <a:latin typeface="Garamond" pitchFamily="18" charset="0"/>
              </a:rPr>
              <a:t>Discord</a:t>
            </a:r>
            <a:r>
              <a:rPr lang="en-GB" sz="3200" b="0" dirty="0" smtClean="0">
                <a:solidFill>
                  <a:srgbClr val="000000"/>
                </a:solidFill>
                <a:latin typeface="Garamond" pitchFamily="18" charset="0"/>
              </a:rPr>
              <a:t> can arise from -</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Horizontal Gene Transfer (HGT)</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Deep Coalescence </a:t>
            </a:r>
          </a:p>
          <a:p>
            <a:pPr lvl="1">
              <a:spcBef>
                <a:spcPts val="600"/>
              </a:spcBef>
              <a:buClr>
                <a:schemeClr val="accent1"/>
              </a:buClr>
              <a:buSzPct val="90000"/>
              <a:buFont typeface="Wingdings 3" pitchFamily="18" charset="2"/>
              <a:buChar char="}"/>
            </a:pPr>
            <a:r>
              <a:rPr lang="en-GB" sz="2800" b="0" dirty="0">
                <a:solidFill>
                  <a:srgbClr val="000000"/>
                </a:solidFill>
                <a:latin typeface="Garamond" pitchFamily="18" charset="0"/>
              </a:rPr>
              <a:t> </a:t>
            </a:r>
            <a:r>
              <a:rPr lang="en-GB" sz="2800" b="0" dirty="0" smtClean="0">
                <a:solidFill>
                  <a:srgbClr val="000000"/>
                </a:solidFill>
                <a:latin typeface="Garamond" pitchFamily="18" charset="0"/>
              </a:rPr>
              <a:t>Gene Duplication/Extinction</a:t>
            </a:r>
          </a:p>
          <a:p>
            <a:pPr lvl="1">
              <a:spcBef>
                <a:spcPts val="600"/>
              </a:spcBef>
              <a:buClr>
                <a:schemeClr val="accent1"/>
              </a:buClr>
              <a:buSzPct val="90000"/>
              <a:buFont typeface="Wingdings 3" pitchFamily="18" charset="2"/>
              <a:buChar char="}"/>
            </a:pPr>
            <a:endParaRPr lang="en-GB" sz="2800" b="0" dirty="0" smtClean="0">
              <a:solidFill>
                <a:srgbClr val="000000"/>
              </a:solidFill>
              <a:latin typeface="Garamond" pitchFamily="18" charset="0"/>
            </a:endParaRPr>
          </a:p>
          <a:p>
            <a:pPr algn="l">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a:t>
            </a:r>
            <a:r>
              <a:rPr lang="en-GB" sz="3200" dirty="0" smtClean="0">
                <a:solidFill>
                  <a:srgbClr val="FF0000"/>
                </a:solidFill>
                <a:latin typeface="Garamond" pitchFamily="18" charset="0"/>
              </a:rPr>
              <a:t>Estimation error</a:t>
            </a:r>
            <a:r>
              <a:rPr lang="en-GB" sz="3200" dirty="0" smtClean="0">
                <a:solidFill>
                  <a:srgbClr val="000000"/>
                </a:solidFill>
                <a:latin typeface="Garamond" pitchFamily="18" charset="0"/>
              </a:rPr>
              <a:t> may also introduce discordance. </a:t>
            </a:r>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Processes </a:t>
            </a:r>
            <a:r>
              <a:rPr lang="en-US" altLang="ja-JP" sz="3600" b="1" dirty="0" smtClean="0">
                <a:solidFill>
                  <a:srgbClr val="A50021"/>
                </a:solidFill>
                <a:latin typeface="Verdana" pitchFamily="34" charset="0"/>
                <a:ea typeface="ＭＳ Ｐゴシック" pitchFamily="34" charset="-128"/>
              </a:rPr>
              <a:t>of discordance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544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35896" y="108874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995936" y="417328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4817740"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976019" y="659778"/>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2896633" y="6165304"/>
            <a:ext cx="2719483" cy="369332"/>
          </a:xfrm>
          <a:prstGeom prst="rect">
            <a:avLst/>
          </a:prstGeom>
          <a:noFill/>
        </p:spPr>
        <p:txBody>
          <a:bodyPr wrap="square" rtlCol="0">
            <a:spAutoFit/>
          </a:bodyPr>
          <a:lstStyle/>
          <a:p>
            <a:r>
              <a:rPr lang="en-US" b="1" dirty="0" smtClean="0">
                <a:solidFill>
                  <a:srgbClr val="531FE7"/>
                </a:solidFill>
              </a:rPr>
              <a:t>1 Duplication and 3 losses</a:t>
            </a:r>
            <a:endParaRPr lang="en-US" b="1" dirty="0">
              <a:solidFill>
                <a:srgbClr val="531FE7"/>
              </a:solidFill>
            </a:endParaRPr>
          </a:p>
        </p:txBody>
      </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Duplication/Loss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4" name="Rectangle 4"/>
          <p:cNvSpPr>
            <a:spLocks noChangeArrowheads="1"/>
          </p:cNvSpPr>
          <p:nvPr/>
        </p:nvSpPr>
        <p:spPr bwMode="auto">
          <a:xfrm>
            <a:off x="323528" y="1230136"/>
            <a:ext cx="3024998"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solidFill>
                  <a:srgbClr val="000000"/>
                </a:solidFill>
                <a:latin typeface="+mj-lt"/>
              </a:rPr>
              <a:t> </a:t>
            </a:r>
            <a:r>
              <a:rPr lang="en-US" sz="2400" dirty="0">
                <a:solidFill>
                  <a:srgbClr val="000000"/>
                </a:solidFill>
                <a:latin typeface="+mj-lt"/>
              </a:rPr>
              <a:t>A gene might get duplicated and both copies </a:t>
            </a:r>
            <a:r>
              <a:rPr lang="en-US" sz="2400" dirty="0" smtClean="0">
                <a:solidFill>
                  <a:srgbClr val="000000"/>
                </a:solidFill>
                <a:latin typeface="+mj-lt"/>
              </a:rPr>
              <a:t>descend </a:t>
            </a:r>
            <a:r>
              <a:rPr lang="en-US" sz="2400" dirty="0">
                <a:solidFill>
                  <a:srgbClr val="000000"/>
                </a:solidFill>
                <a:latin typeface="+mj-lt"/>
              </a:rPr>
              <a:t>and evolve </a:t>
            </a:r>
            <a:r>
              <a:rPr lang="en-US" sz="2400" dirty="0">
                <a:solidFill>
                  <a:srgbClr val="000099"/>
                </a:solidFill>
                <a:latin typeface="+mj-lt"/>
              </a:rPr>
              <a:t>independently</a:t>
            </a:r>
            <a:r>
              <a:rPr lang="en-US" sz="2400" dirty="0">
                <a:solidFill>
                  <a:srgbClr val="000000"/>
                </a:solidFill>
                <a:latin typeface="+mj-lt"/>
              </a:rPr>
              <a:t>.</a:t>
            </a:r>
          </a:p>
          <a:p>
            <a:pPr>
              <a:spcBef>
                <a:spcPts val="600"/>
              </a:spcBef>
              <a:buClr>
                <a:schemeClr val="accent1"/>
              </a:buClr>
              <a:buSzPct val="90000"/>
              <a:buFont typeface="Wingdings 3" pitchFamily="18" charset="2"/>
              <a:buChar char="}"/>
            </a:pPr>
            <a:endParaRPr lang="en-GB" sz="2400" dirty="0">
              <a:solidFill>
                <a:srgbClr val="000000"/>
              </a:solidFill>
              <a:latin typeface="+mj-lt"/>
            </a:endParaRPr>
          </a:p>
          <a:p>
            <a:pPr>
              <a:spcBef>
                <a:spcPts val="600"/>
              </a:spcBef>
              <a:buClr>
                <a:schemeClr val="accent1"/>
              </a:buClr>
              <a:buSzPct val="90000"/>
              <a:buFont typeface="Wingdings 3" pitchFamily="18" charset="2"/>
              <a:buChar char="}"/>
            </a:pPr>
            <a:r>
              <a:rPr lang="en-GB" sz="2400" b="0" dirty="0" smtClean="0">
                <a:solidFill>
                  <a:srgbClr val="000000"/>
                </a:solidFill>
                <a:latin typeface="+mj-lt"/>
              </a:rPr>
              <a:t> </a:t>
            </a:r>
            <a:r>
              <a:rPr lang="en-US" sz="2400" dirty="0" smtClean="0">
                <a:solidFill>
                  <a:srgbClr val="000000"/>
                </a:solidFill>
                <a:latin typeface="+mj-lt"/>
              </a:rPr>
              <a:t>Discordance can occur if some sampled copies come from one locus and others come from another locus</a:t>
            </a:r>
            <a:endParaRPr lang="en-US" sz="2400" dirty="0">
              <a:solidFill>
                <a:srgbClr val="000000"/>
              </a:solidFill>
              <a:latin typeface="+mj-lt"/>
            </a:endParaRPr>
          </a:p>
          <a:p>
            <a:pPr algn="l">
              <a:spcBef>
                <a:spcPts val="600"/>
              </a:spcBef>
              <a:buClr>
                <a:schemeClr val="accent1"/>
              </a:buClr>
              <a:buSzPct val="90000"/>
              <a:buFont typeface="Wingdings 3" pitchFamily="18" charset="2"/>
              <a:buChar char="}"/>
            </a:pPr>
            <a:endParaRPr lang="en-GB" sz="2400" b="0" dirty="0" smtClean="0">
              <a:solidFill>
                <a:srgbClr val="000000"/>
              </a:solidFill>
              <a:latin typeface="+mj-lt"/>
            </a:endParaRPr>
          </a:p>
          <a:p>
            <a:r>
              <a:rPr lang="en-GB" sz="2400" dirty="0" smtClean="0">
                <a:solidFill>
                  <a:srgbClr val="000000"/>
                </a:solidFill>
                <a:latin typeface="+mj-lt"/>
              </a:rPr>
              <a:t> </a:t>
            </a:r>
            <a:endParaRPr lang="en-US" sz="2400" dirty="0">
              <a:solidFill>
                <a:srgbClr val="000000"/>
              </a:solidFill>
              <a:latin typeface="+mj-lt"/>
            </a:endParaRPr>
          </a:p>
        </p:txBody>
      </p:sp>
      <p:sp>
        <p:nvSpPr>
          <p:cNvPr id="2" name="Freeform 1"/>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5904148"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7137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1000"/>
                                        <p:tgtEl>
                                          <p:spTgt spid="4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1000"/>
                                        <p:tgtEl>
                                          <p:spTgt spid="46"/>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6" grpId="0" animBg="1"/>
      <p:bldP spid="41" grpId="0" animBg="1"/>
      <p:bldP spid="42" grpId="0" animBg="1"/>
      <p:bldP spid="43" grpId="0" animBg="1"/>
      <p:bldP spid="44" grpId="0" animBg="1"/>
      <p:bldP spid="46" grpId="0" animBg="1"/>
      <p:bldP spid="59"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11560" y="1617181"/>
            <a:ext cx="81729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latin typeface="Garamond" pitchFamily="18" charset="0"/>
              </a:rPr>
              <a:t>The </a:t>
            </a:r>
            <a:r>
              <a:rPr lang="en-US" sz="2400" dirty="0">
                <a:latin typeface="Garamond" pitchFamily="18" charset="0"/>
              </a:rPr>
              <a:t>estimation of species trees typically involves the estimation of trees and alignments on </a:t>
            </a:r>
            <a:r>
              <a:rPr lang="en-US" sz="2400" dirty="0" smtClean="0">
                <a:solidFill>
                  <a:srgbClr val="FF0000"/>
                </a:solidFill>
                <a:latin typeface="Garamond" pitchFamily="18" charset="0"/>
              </a:rPr>
              <a:t>many</a:t>
            </a:r>
            <a:r>
              <a:rPr lang="en-US" sz="2400" dirty="0" smtClean="0">
                <a:latin typeface="Garamond" pitchFamily="18" charset="0"/>
              </a:rPr>
              <a:t> different </a:t>
            </a:r>
            <a:r>
              <a:rPr lang="en-US" sz="2400" dirty="0">
                <a:latin typeface="Garamond" pitchFamily="18" charset="0"/>
              </a:rPr>
              <a:t>genes, so that the species tree can be based upon many different parts of the genome</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Species </a:t>
            </a:r>
            <a:r>
              <a:rPr lang="en-US" sz="2400" dirty="0">
                <a:latin typeface="Garamond" pitchFamily="18" charset="0"/>
              </a:rPr>
              <a:t>tree estimations need to take </a:t>
            </a:r>
            <a:r>
              <a:rPr lang="en-US" sz="2400" dirty="0">
                <a:solidFill>
                  <a:srgbClr val="FF0000"/>
                </a:solidFill>
                <a:latin typeface="Garamond" pitchFamily="18" charset="0"/>
              </a:rPr>
              <a:t>causes of discord </a:t>
            </a:r>
            <a:r>
              <a:rPr lang="en-US" sz="2400" dirty="0">
                <a:latin typeface="Garamond" pitchFamily="18" charset="0"/>
              </a:rPr>
              <a:t>between gene trees and species trees </a:t>
            </a:r>
            <a:r>
              <a:rPr lang="en-US" sz="2400" dirty="0" smtClean="0">
                <a:latin typeface="Garamond" pitchFamily="18" charset="0"/>
              </a:rPr>
              <a:t>into consideration</a:t>
            </a:r>
            <a:r>
              <a:rPr lang="en-US" sz="2400" dirty="0">
                <a:latin typeface="Garamond" pitchFamily="18" charset="0"/>
              </a:rPr>
              <a:t>, in order to produce reasonably accurate estimates of the species tree</a:t>
            </a:r>
            <a:r>
              <a:rPr lang="en-US" sz="2400" dirty="0" smtClean="0">
                <a:latin typeface="Garamond" pitchFamily="18" charset="0"/>
              </a:rPr>
              <a:t>.</a:t>
            </a:r>
            <a:r>
              <a:rPr lang="en-GB" sz="2800" dirty="0" smtClean="0">
                <a:latin typeface="Garamond" pitchFamily="18" charset="0"/>
              </a:rPr>
              <a:t> </a:t>
            </a:r>
            <a:endParaRPr lang="en-US" sz="28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Challenges in constructing species trees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2502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cxnSp>
        <p:nvCxnSpPr>
          <p:cNvPr id="103" name="Straight Connector 102"/>
          <p:cNvCxnSpPr/>
          <p:nvPr/>
        </p:nvCxnSpPr>
        <p:spPr>
          <a:xfrm>
            <a:off x="1702160" y="2348880"/>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730052" y="2353722"/>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426987" y="2785770"/>
            <a:ext cx="624733" cy="90010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39552" y="3681804"/>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08" name="TextBox 107"/>
          <p:cNvSpPr txBox="1"/>
          <p:nvPr/>
        </p:nvSpPr>
        <p:spPr>
          <a:xfrm>
            <a:off x="1152905" y="3681804"/>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09" name="TextBox 108"/>
          <p:cNvSpPr txBox="1"/>
          <p:nvPr/>
        </p:nvSpPr>
        <p:spPr>
          <a:xfrm>
            <a:off x="1897224" y="3681804"/>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10" name="TextBox 109"/>
          <p:cNvSpPr txBox="1"/>
          <p:nvPr/>
        </p:nvSpPr>
        <p:spPr>
          <a:xfrm>
            <a:off x="2437284" y="3685870"/>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cxnSp>
        <p:nvCxnSpPr>
          <p:cNvPr id="126" name="Straight Connector 125"/>
          <p:cNvCxnSpPr/>
          <p:nvPr/>
        </p:nvCxnSpPr>
        <p:spPr>
          <a:xfrm flipH="1">
            <a:off x="1322888" y="3200119"/>
            <a:ext cx="379272" cy="485751"/>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653300" y="2335906"/>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6681192" y="2340748"/>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401272" y="2726558"/>
            <a:ext cx="637495" cy="95040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113240" y="3136902"/>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934408" y="2348880"/>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962300" y="2353722"/>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394348" y="3149876"/>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4114428" y="3149876"/>
            <a:ext cx="374896" cy="54006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771800" y="3681804"/>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9" name="TextBox 158"/>
          <p:cNvSpPr txBox="1"/>
          <p:nvPr/>
        </p:nvSpPr>
        <p:spPr>
          <a:xfrm>
            <a:off x="3553408" y="3681804"/>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0" name="TextBox 159"/>
          <p:cNvSpPr txBox="1"/>
          <p:nvPr/>
        </p:nvSpPr>
        <p:spPr>
          <a:xfrm>
            <a:off x="3934408" y="3681804"/>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1" name="TextBox 160"/>
          <p:cNvSpPr txBox="1"/>
          <p:nvPr/>
        </p:nvSpPr>
        <p:spPr>
          <a:xfrm>
            <a:off x="4669532" y="3685870"/>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62" name="TextBox 161"/>
          <p:cNvSpPr txBox="1"/>
          <p:nvPr/>
        </p:nvSpPr>
        <p:spPr>
          <a:xfrm>
            <a:off x="6516216" y="3676962"/>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63" name="TextBox 162"/>
          <p:cNvSpPr txBox="1"/>
          <p:nvPr/>
        </p:nvSpPr>
        <p:spPr>
          <a:xfrm>
            <a:off x="7293260" y="3676962"/>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4" name="TextBox 163"/>
          <p:cNvSpPr txBox="1"/>
          <p:nvPr/>
        </p:nvSpPr>
        <p:spPr>
          <a:xfrm>
            <a:off x="7884368" y="3676962"/>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5" name="TextBox 164"/>
          <p:cNvSpPr txBox="1"/>
          <p:nvPr/>
        </p:nvSpPr>
        <p:spPr>
          <a:xfrm>
            <a:off x="8619492" y="3685870"/>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71" name="Text Box 45"/>
          <p:cNvSpPr txBox="1">
            <a:spLocks noChangeArrowheads="1"/>
          </p:cNvSpPr>
          <p:nvPr/>
        </p:nvSpPr>
        <p:spPr bwMode="auto">
          <a:xfrm>
            <a:off x="1426987" y="409004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172" name="Rectangle 3"/>
          <p:cNvSpPr txBox="1">
            <a:spLocks noChangeArrowheads="1"/>
          </p:cNvSpPr>
          <p:nvPr/>
        </p:nvSpPr>
        <p:spPr>
          <a:xfrm>
            <a:off x="185563" y="-24916"/>
            <a:ext cx="7770813" cy="609600"/>
          </a:xfrm>
          <a:prstGeom prst="rect">
            <a:avLst/>
          </a:prstGeom>
          <a:effectLst>
            <a:outerShdw dist="35921" dir="2700000" algn="ctr" rotWithShape="0">
              <a:schemeClr val="bg2"/>
            </a:outerShdw>
          </a:effectLst>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definition</a:t>
            </a:r>
            <a:endParaRPr lang="en-US" altLang="ja-JP" sz="3600" b="1" dirty="0">
              <a:solidFill>
                <a:srgbClr val="A50021"/>
              </a:solidFill>
              <a:latin typeface="Verdana" pitchFamily="34" charset="0"/>
              <a:ea typeface="ＭＳ Ｐゴシック" pitchFamily="34" charset="-128"/>
            </a:endParaRPr>
          </a:p>
        </p:txBody>
      </p:sp>
      <p:sp>
        <p:nvSpPr>
          <p:cNvPr id="173" name="Line 5"/>
          <p:cNvSpPr>
            <a:spLocks noChangeShapeType="1"/>
          </p:cNvSpPr>
          <p:nvPr/>
        </p:nvSpPr>
        <p:spPr bwMode="auto">
          <a:xfrm>
            <a:off x="245469"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6" name="Text Box 45"/>
          <p:cNvSpPr txBox="1">
            <a:spLocks noChangeArrowheads="1"/>
          </p:cNvSpPr>
          <p:nvPr/>
        </p:nvSpPr>
        <p:spPr bwMode="auto">
          <a:xfrm>
            <a:off x="3995936" y="5461774"/>
            <a:ext cx="66292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002060"/>
                </a:solidFill>
                <a:latin typeface="Bookman Old Style" pitchFamily="18" charset="0"/>
              </a:rPr>
              <a:t>ST</a:t>
            </a:r>
            <a:endParaRPr lang="en-US" sz="2100" b="0" i="1" baseline="-25000" dirty="0">
              <a:solidFill>
                <a:srgbClr val="002060"/>
              </a:solidFill>
              <a:latin typeface="Bookman Old Style" pitchFamily="18" charset="0"/>
            </a:endParaRPr>
          </a:p>
        </p:txBody>
      </p:sp>
      <p:sp>
        <p:nvSpPr>
          <p:cNvPr id="3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 set of rooted binary gene trees</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duplications.</a:t>
            </a:r>
            <a:endParaRPr lang="en-US" sz="2800" dirty="0"/>
          </a:p>
        </p:txBody>
      </p:sp>
      <p:cxnSp>
        <p:nvCxnSpPr>
          <p:cNvPr id="3" name="Straight Connector 2"/>
          <p:cNvCxnSpPr/>
          <p:nvPr/>
        </p:nvCxnSpPr>
        <p:spPr>
          <a:xfrm>
            <a:off x="5580112" y="3154623"/>
            <a:ext cx="540060" cy="0"/>
          </a:xfrm>
          <a:prstGeom prst="line">
            <a:avLst/>
          </a:prstGeom>
          <a:ln w="38100" cap="rnd">
            <a:prstDash val="sysDot"/>
          </a:ln>
        </p:spPr>
        <p:style>
          <a:lnRef idx="1">
            <a:schemeClr val="accent1"/>
          </a:lnRef>
          <a:fillRef idx="0">
            <a:schemeClr val="accent1"/>
          </a:fillRef>
          <a:effectRef idx="0">
            <a:schemeClr val="accent1"/>
          </a:effectRef>
          <a:fontRef idx="minor">
            <a:schemeClr val="tx1"/>
          </a:fontRef>
        </p:style>
      </p:cxnSp>
      <p:sp>
        <p:nvSpPr>
          <p:cNvPr id="42" name="Text Box 45"/>
          <p:cNvSpPr txBox="1">
            <a:spLocks noChangeArrowheads="1"/>
          </p:cNvSpPr>
          <p:nvPr/>
        </p:nvSpPr>
        <p:spPr bwMode="auto">
          <a:xfrm>
            <a:off x="3660752" y="410497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43" name="Text Box 45"/>
          <p:cNvSpPr txBox="1">
            <a:spLocks noChangeArrowheads="1"/>
          </p:cNvSpPr>
          <p:nvPr/>
        </p:nvSpPr>
        <p:spPr bwMode="auto">
          <a:xfrm>
            <a:off x="7524328" y="4077072"/>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3333CC"/>
                </a:solidFill>
                <a:latin typeface="Bookman Old Style" pitchFamily="18" charset="0"/>
              </a:rPr>
              <a:t>gt</a:t>
            </a:r>
            <a:r>
              <a:rPr lang="en-US" sz="2100" i="1" baseline="-25000" dirty="0" err="1" smtClean="0">
                <a:solidFill>
                  <a:srgbClr val="3333CC"/>
                </a:solidFill>
                <a:latin typeface="Bookman Old Style" pitchFamily="18" charset="0"/>
              </a:rPr>
              <a:t>k</a:t>
            </a:r>
            <a:endParaRPr lang="en-US" sz="2100" b="0" i="1" baseline="-25000" dirty="0">
              <a:solidFill>
                <a:srgbClr val="3333CC"/>
              </a:solidFill>
              <a:latin typeface="Bookman Old Style" pitchFamily="18" charset="0"/>
            </a:endParaRPr>
          </a:p>
        </p:txBody>
      </p:sp>
      <p:cxnSp>
        <p:nvCxnSpPr>
          <p:cNvPr id="11" name="Straight Arrow Connector 10"/>
          <p:cNvCxnSpPr/>
          <p:nvPr/>
        </p:nvCxnSpPr>
        <p:spPr>
          <a:xfrm>
            <a:off x="2087724" y="4545124"/>
            <a:ext cx="1846683" cy="88064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01876" y="4545124"/>
            <a:ext cx="0" cy="7920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824028" y="4384733"/>
            <a:ext cx="1846684" cy="102448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0" name="Text Box 45"/>
          <p:cNvSpPr txBox="1">
            <a:spLocks noChangeArrowheads="1"/>
          </p:cNvSpPr>
          <p:nvPr/>
        </p:nvSpPr>
        <p:spPr bwMode="auto">
          <a:xfrm>
            <a:off x="3160593" y="476114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a:solidFill>
                  <a:srgbClr val="FF0000"/>
                </a:solidFill>
                <a:latin typeface="Bookman Old Style" pitchFamily="18" charset="0"/>
              </a:rPr>
              <a:t>C</a:t>
            </a:r>
            <a:r>
              <a:rPr lang="en-US" sz="2100" i="1" baseline="-25000" dirty="0" smtClean="0">
                <a:solidFill>
                  <a:srgbClr val="FF0000"/>
                </a:solidFill>
                <a:latin typeface="Bookman Old Style" pitchFamily="18" charset="0"/>
              </a:rPr>
              <a:t>1</a:t>
            </a:r>
            <a:endParaRPr lang="en-US" sz="2100" b="0" i="1" baseline="-25000" dirty="0">
              <a:solidFill>
                <a:srgbClr val="FF0000"/>
              </a:solidFill>
              <a:latin typeface="Bookman Old Style" pitchFamily="18" charset="0"/>
            </a:endParaRPr>
          </a:p>
        </p:txBody>
      </p:sp>
      <p:sp>
        <p:nvSpPr>
          <p:cNvPr id="51" name="Text Box 45"/>
          <p:cNvSpPr txBox="1">
            <a:spLocks noChangeArrowheads="1"/>
          </p:cNvSpPr>
          <p:nvPr/>
        </p:nvSpPr>
        <p:spPr bwMode="auto">
          <a:xfrm>
            <a:off x="4361530" y="474169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FF0000"/>
                </a:solidFill>
                <a:latin typeface="Bookman Old Style" pitchFamily="18" charset="0"/>
              </a:rPr>
              <a:t>C</a:t>
            </a:r>
            <a:r>
              <a:rPr lang="en-US" sz="2100" i="1" baseline="-25000" dirty="0">
                <a:solidFill>
                  <a:srgbClr val="FF0000"/>
                </a:solidFill>
                <a:latin typeface="Bookman Old Style" pitchFamily="18" charset="0"/>
              </a:rPr>
              <a:t>2</a:t>
            </a:r>
            <a:endParaRPr lang="en-US" sz="2100" b="0" i="1" baseline="-25000" dirty="0">
              <a:solidFill>
                <a:srgbClr val="FF0000"/>
              </a:solidFill>
              <a:latin typeface="Bookman Old Style" pitchFamily="18" charset="0"/>
            </a:endParaRPr>
          </a:p>
        </p:txBody>
      </p:sp>
      <p:sp>
        <p:nvSpPr>
          <p:cNvPr id="52" name="Text Box 45"/>
          <p:cNvSpPr txBox="1">
            <a:spLocks noChangeArrowheads="1"/>
          </p:cNvSpPr>
          <p:nvPr/>
        </p:nvSpPr>
        <p:spPr bwMode="auto">
          <a:xfrm>
            <a:off x="5932901" y="465313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FF0000"/>
                </a:solidFill>
                <a:latin typeface="Bookman Old Style" pitchFamily="18" charset="0"/>
              </a:rPr>
              <a:t>C</a:t>
            </a:r>
            <a:r>
              <a:rPr lang="en-US" sz="2100" i="1" baseline="-25000" dirty="0" err="1">
                <a:solidFill>
                  <a:srgbClr val="FF0000"/>
                </a:solidFill>
                <a:latin typeface="Bookman Old Style" pitchFamily="18" charset="0"/>
              </a:rPr>
              <a:t>k</a:t>
            </a:r>
            <a:endParaRPr lang="en-US" sz="2100" b="0" i="1" baseline="-25000" dirty="0">
              <a:solidFill>
                <a:srgbClr val="FF0000"/>
              </a:solidFill>
              <a:latin typeface="Bookman Old Style" pitchFamily="18" charset="0"/>
            </a:endParaRPr>
          </a:p>
        </p:txBody>
      </p:sp>
      <p:sp>
        <p:nvSpPr>
          <p:cNvPr id="56" name="Text Box 17"/>
          <p:cNvSpPr txBox="1">
            <a:spLocks noChangeArrowheads="1"/>
          </p:cNvSpPr>
          <p:nvPr/>
        </p:nvSpPr>
        <p:spPr bwMode="auto">
          <a:xfrm>
            <a:off x="3046618" y="6165304"/>
            <a:ext cx="2929538" cy="461665"/>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2400" i="1" dirty="0">
                <a:solidFill>
                  <a:srgbClr val="FF0000"/>
                </a:solidFill>
                <a:latin typeface="Century Schoolbook" pitchFamily="18" charset="0"/>
              </a:rPr>
              <a:t>∑</a:t>
            </a:r>
            <a:r>
              <a:rPr lang="en-US" sz="2400" i="1" dirty="0" err="1">
                <a:solidFill>
                  <a:srgbClr val="FF0000"/>
                </a:solidFill>
                <a:latin typeface="Century Schoolbook" pitchFamily="18" charset="0"/>
              </a:rPr>
              <a:t>C</a:t>
            </a:r>
            <a:r>
              <a:rPr lang="en-US" sz="2400" i="1" baseline="-25000" dirty="0" err="1">
                <a:solidFill>
                  <a:srgbClr val="FF0000"/>
                </a:solidFill>
                <a:latin typeface="Century Schoolbook" pitchFamily="18" charset="0"/>
              </a:rPr>
              <a:t>i</a:t>
            </a:r>
            <a:r>
              <a:rPr lang="en-US" sz="2400" i="1" baseline="-25000" dirty="0">
                <a:solidFill>
                  <a:srgbClr val="FF0000"/>
                </a:solidFill>
                <a:latin typeface="Century Schoolbook" pitchFamily="18" charset="0"/>
              </a:rPr>
              <a:t> </a:t>
            </a:r>
            <a:r>
              <a:rPr lang="en-US" sz="2400" i="1" dirty="0">
                <a:solidFill>
                  <a:srgbClr val="FF0000"/>
                </a:solidFill>
                <a:latin typeface="Century Schoolbook" pitchFamily="18" charset="0"/>
              </a:rPr>
              <a:t> </a:t>
            </a:r>
            <a:r>
              <a:rPr lang="en-US" sz="2400" i="1" dirty="0">
                <a:latin typeface="Century Schoolbook" pitchFamily="18" charset="0"/>
              </a:rPr>
              <a:t>is </a:t>
            </a:r>
            <a:r>
              <a:rPr lang="en-US" sz="2400" i="1" dirty="0">
                <a:solidFill>
                  <a:srgbClr val="531FE7"/>
                </a:solidFill>
                <a:latin typeface="Century Schoolbook" pitchFamily="18" charset="0"/>
              </a:rPr>
              <a:t>minimized</a:t>
            </a:r>
            <a:endParaRPr lang="en-US" sz="2400" i="1" baseline="-25000" dirty="0">
              <a:solidFill>
                <a:srgbClr val="531FE7"/>
              </a:solidFill>
              <a:latin typeface="Century Schoolbook" pitchFamily="18" charset="0"/>
            </a:endParaRPr>
          </a:p>
        </p:txBody>
      </p:sp>
    </p:spTree>
    <p:custDataLst>
      <p:tags r:id="rId1"/>
    </p:custDataLst>
    <p:extLst>
      <p:ext uri="{BB962C8B-B14F-4D97-AF65-F5344CB8AC3E}">
        <p14:creationId xmlns:p14="http://schemas.microsoft.com/office/powerpoint/2010/main" val="415209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6.7|12|10.9|8.4|5.5|6.9|4.4|7.5"/>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4|2.8|4.8|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4110</TotalTime>
  <Words>1455</Words>
  <Application>Microsoft Office PowerPoint</Application>
  <PresentationFormat>On-screen Show (4:3)</PresentationFormat>
  <Paragraphs>369</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CS is related to Phylogeny?</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Md. Shamsuzzoha Bayzid</cp:lastModifiedBy>
  <cp:revision>253</cp:revision>
  <dcterms:created xsi:type="dcterms:W3CDTF">2010-11-23T03:59:37Z</dcterms:created>
  <dcterms:modified xsi:type="dcterms:W3CDTF">2012-03-30T06:45:47Z</dcterms:modified>
</cp:coreProperties>
</file>