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337" r:id="rId3"/>
    <p:sldId id="388" r:id="rId4"/>
    <p:sldId id="389" r:id="rId5"/>
    <p:sldId id="390" r:id="rId6"/>
    <p:sldId id="391" r:id="rId7"/>
    <p:sldId id="400" r:id="rId8"/>
    <p:sldId id="396" r:id="rId9"/>
    <p:sldId id="397" r:id="rId10"/>
    <p:sldId id="398" r:id="rId11"/>
    <p:sldId id="399" r:id="rId12"/>
    <p:sldId id="401" r:id="rId13"/>
    <p:sldId id="375" r:id="rId14"/>
    <p:sldId id="376" r:id="rId15"/>
    <p:sldId id="402" r:id="rId16"/>
    <p:sldId id="377" r:id="rId17"/>
    <p:sldId id="378" r:id="rId18"/>
    <p:sldId id="403" r:id="rId19"/>
    <p:sldId id="380" r:id="rId20"/>
    <p:sldId id="381" r:id="rId21"/>
    <p:sldId id="383" r:id="rId22"/>
    <p:sldId id="409" r:id="rId23"/>
    <p:sldId id="384" r:id="rId24"/>
    <p:sldId id="385" r:id="rId25"/>
    <p:sldId id="386" r:id="rId26"/>
    <p:sldId id="387" r:id="rId27"/>
    <p:sldId id="406" r:id="rId28"/>
    <p:sldId id="407" r:id="rId29"/>
    <p:sldId id="382" r:id="rId30"/>
    <p:sldId id="408" r:id="rId31"/>
    <p:sldId id="405" r:id="rId32"/>
    <p:sldId id="404" r:id="rId33"/>
    <p:sldId id="372" r:id="rId34"/>
    <p:sldId id="352" r:id="rId35"/>
    <p:sldId id="291" r:id="rId36"/>
    <p:sldId id="350" r:id="rId37"/>
    <p:sldId id="351" r:id="rId38"/>
    <p:sldId id="363" r:id="rId39"/>
    <p:sldId id="354" r:id="rId40"/>
    <p:sldId id="359" r:id="rId41"/>
    <p:sldId id="365" r:id="rId42"/>
    <p:sldId id="356" r:id="rId43"/>
    <p:sldId id="346" r:id="rId44"/>
    <p:sldId id="326" r:id="rId45"/>
    <p:sldId id="305" r:id="rId46"/>
    <p:sldId id="347" r:id="rId47"/>
    <p:sldId id="348" r:id="rId48"/>
    <p:sldId id="349" r:id="rId49"/>
    <p:sldId id="306" r:id="rId50"/>
    <p:sldId id="295" r:id="rId51"/>
    <p:sldId id="29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57E1B"/>
    <a:srgbClr val="F68B32"/>
    <a:srgbClr val="EF8011"/>
    <a:srgbClr val="F79B4F"/>
    <a:srgbClr val="E08726"/>
    <a:srgbClr val="79C1D5"/>
    <a:srgbClr val="235F6F"/>
    <a:srgbClr val="BC8B10"/>
    <a:srgbClr val="DD97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88040" autoAdjust="0"/>
  </p:normalViewPr>
  <p:slideViewPr>
    <p:cSldViewPr snapToObjects="1">
      <p:cViewPr>
        <p:scale>
          <a:sx n="63" d="100"/>
          <a:sy n="63" d="100"/>
        </p:scale>
        <p:origin x="-398" y="-5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B012-B5C3-4AB8-9024-926D9DAB021B}" type="datetimeFigureOut">
              <a:rPr lang="en-US" smtClean="0"/>
              <a:t>11/24/2013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1CD36-F340-44C8-AD7C-1580A806C5A9}" type="slidenum">
              <a:rPr lang="en-US" smtClean="0"/>
              <a:t>‹#›</a:t>
            </a:fld>
            <a:endParaRPr lang="en-US"/>
          </a:p>
        </p:txBody>
      </p:sp>
    </p:spTree>
    <p:extLst>
      <p:ext uri="{BB962C8B-B14F-4D97-AF65-F5344CB8AC3E}">
        <p14:creationId xmlns:p14="http://schemas.microsoft.com/office/powerpoint/2010/main" val="47260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new technique to improve the accuracy of coalescent-based species tree methods.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a:t>
            </a:fld>
            <a:endParaRPr lang="en-US"/>
          </a:p>
        </p:txBody>
      </p:sp>
    </p:spTree>
    <p:extLst>
      <p:ext uri="{BB962C8B-B14F-4D97-AF65-F5344CB8AC3E}">
        <p14:creationId xmlns:p14="http://schemas.microsoft.com/office/powerpoint/2010/main" val="4176101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Book Antiqua" pitchFamily="18" charset="0"/>
              </a:rPr>
              <a:t>However,  since sequence evolution models assume a </a:t>
            </a:r>
            <a:r>
              <a:rPr lang="en-US" sz="1200" dirty="0" smtClean="0">
                <a:solidFill>
                  <a:srgbClr val="FF0000"/>
                </a:solidFill>
                <a:latin typeface="Book Antiqua" pitchFamily="18" charset="0"/>
              </a:rPr>
              <a:t>single</a:t>
            </a:r>
            <a:r>
              <a:rPr lang="en-US" sz="1200" dirty="0" smtClean="0">
                <a:latin typeface="Book Antiqua" pitchFamily="18" charset="0"/>
              </a:rPr>
              <a:t> underlying tree, concatenation in the presence of gene tree discordance creates </a:t>
            </a:r>
            <a:r>
              <a:rPr lang="en-US" sz="1200" dirty="0" smtClean="0">
                <a:solidFill>
                  <a:srgbClr val="002060"/>
                </a:solidFill>
                <a:latin typeface="Book Antiqua" pitchFamily="18" charset="0"/>
              </a:rPr>
              <a:t>model misspecification</a:t>
            </a:r>
            <a:r>
              <a:rPr lang="en-US" sz="1200" dirty="0" smtClean="0">
                <a:latin typeface="Book Antiqua" pitchFamily="18" charset="0"/>
              </a:rPr>
              <a:t> and can result into </a:t>
            </a:r>
            <a:r>
              <a:rPr lang="en-US" sz="1200" dirty="0" smtClean="0">
                <a:solidFill>
                  <a:srgbClr val="FF0000"/>
                </a:solidFill>
                <a:latin typeface="Book Antiqua" pitchFamily="18" charset="0"/>
              </a:rPr>
              <a:t>wrong</a:t>
            </a:r>
            <a:r>
              <a:rPr lang="en-US" sz="1200" dirty="0" smtClean="0">
                <a:latin typeface="Book Antiqua" pitchFamily="18" charset="0"/>
              </a:rPr>
              <a:t> answer</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15</a:t>
            </a:fld>
            <a:endParaRPr lang="en-US"/>
          </a:p>
        </p:txBody>
      </p:sp>
    </p:spTree>
    <p:extLst>
      <p:ext uri="{BB962C8B-B14F-4D97-AF65-F5344CB8AC3E}">
        <p14:creationId xmlns:p14="http://schemas.microsoft.com/office/powerpoint/2010/main" val="110800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idea is we are trying to combine genes that are similar if not identical.</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16</a:t>
            </a:fld>
            <a:endParaRPr lang="en-US"/>
          </a:p>
        </p:txBody>
      </p:sp>
    </p:spTree>
    <p:extLst>
      <p:ext uri="{BB962C8B-B14F-4D97-AF65-F5344CB8AC3E}">
        <p14:creationId xmlns:p14="http://schemas.microsoft.com/office/powerpoint/2010/main" val="17339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17</a:t>
            </a:fld>
            <a:endParaRPr lang="en-US"/>
          </a:p>
        </p:txBody>
      </p:sp>
    </p:spTree>
    <p:extLst>
      <p:ext uri="{BB962C8B-B14F-4D97-AF65-F5344CB8AC3E}">
        <p14:creationId xmlns:p14="http://schemas.microsoft.com/office/powerpoint/2010/main" val="1364253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 the discordance</a:t>
            </a:r>
            <a:r>
              <a:rPr lang="en-US" baseline="0" dirty="0" smtClean="0"/>
              <a:t> at a support level which we call a threshold. If two genes have a conflicting edge and their support value is higher than a particular threshold, we call those gene trees conflicting at that level.</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18</a:t>
            </a:fld>
            <a:endParaRPr lang="en-US"/>
          </a:p>
        </p:txBody>
      </p:sp>
    </p:spTree>
    <p:extLst>
      <p:ext uri="{BB962C8B-B14F-4D97-AF65-F5344CB8AC3E}">
        <p14:creationId xmlns:p14="http://schemas.microsoft.com/office/powerpoint/2010/main" val="375204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show</a:t>
            </a:r>
            <a:r>
              <a:rPr lang="en-US" baseline="0" dirty="0" smtClean="0"/>
              <a:t> you the algorithmic construct of the statistical binning with an example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20</a:t>
            </a:fld>
            <a:endParaRPr lang="en-US"/>
          </a:p>
        </p:txBody>
      </p:sp>
    </p:spTree>
    <p:extLst>
      <p:ext uri="{BB962C8B-B14F-4D97-AF65-F5344CB8AC3E}">
        <p14:creationId xmlns:p14="http://schemas.microsoft.com/office/powerpoint/2010/main" val="2209070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22</a:t>
            </a:fld>
            <a:endParaRPr lang="en-US"/>
          </a:p>
        </p:txBody>
      </p:sp>
    </p:spTree>
    <p:extLst>
      <p:ext uri="{BB962C8B-B14F-4D97-AF65-F5344CB8AC3E}">
        <p14:creationId xmlns:p14="http://schemas.microsoft.com/office/powerpoint/2010/main" val="1334494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34</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a:t>
            </a:r>
            <a:r>
              <a:rPr lang="en-US" baseline="0" dirty="0" err="1" smtClean="0"/>
              <a:t>tree.First</a:t>
            </a:r>
            <a:r>
              <a:rPr lang="en-US" baseline="0" dirty="0" smtClean="0"/>
              <a:t>… Second we need to consider the reasons of discordance into account so that the species that we are constructing does make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38</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developing</a:t>
            </a:r>
            <a:r>
              <a:rPr lang="en-US" baseline="0" dirty="0" smtClean="0"/>
              <a:t> an efficient exact algorithm for this problem. However, since this problem is NP-hard, solving it exactly is computationally intense. So we have designed a constrained version where instead of searching through the entire tree-space, we restrict our search within a subset of all possible species trees. We find the optimal species tree within this restricted search space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39</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a:t>
            </a:r>
            <a:r>
              <a:rPr lang="en-US" baseline="0" dirty="0" err="1" smtClean="0"/>
              <a:t>tree.First</a:t>
            </a:r>
            <a:r>
              <a:rPr lang="en-US" baseline="0" dirty="0" smtClean="0"/>
              <a:t>… Second we need to consider the reasons of discordance into account so that the species that we are constructing does make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40</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describing</a:t>
            </a:r>
            <a:r>
              <a:rPr lang="en-US" baseline="0" dirty="0" smtClean="0"/>
              <a:t> our binning technique, I will talk about gene tree discordance and different species tree estimation techniques. Prof. </a:t>
            </a:r>
            <a:r>
              <a:rPr lang="en-US" baseline="0" dirty="0" err="1" smtClean="0"/>
              <a:t>warnow</a:t>
            </a:r>
            <a:r>
              <a:rPr lang="en-US" baseline="0" dirty="0" smtClean="0"/>
              <a:t> has discussed these topics in the last class. But I will touch these very briefly just to refresh your memories.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a:t>
            </a:fld>
            <a:endParaRPr lang="en-US"/>
          </a:p>
        </p:txBody>
      </p:sp>
    </p:spTree>
    <p:extLst>
      <p:ext uri="{BB962C8B-B14F-4D97-AF65-F5344CB8AC3E}">
        <p14:creationId xmlns:p14="http://schemas.microsoft.com/office/powerpoint/2010/main" val="2331816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design an efficient DP based algorithm, we give an alternative definition of Duplication. For this we need some terminologies. Everybody here knows what is a bipartitions. .. Since a binary tree with n leaves has n-1 internal nodes, we can characterize this tree with n-1 </a:t>
            </a:r>
            <a:r>
              <a:rPr lang="en-US" baseline="0" dirty="0" err="1" smtClean="0"/>
              <a:t>subtree</a:t>
            </a:r>
            <a:r>
              <a:rPr lang="en-US" baseline="0" dirty="0" smtClean="0"/>
              <a:t>-bipartitions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41</a:t>
            </a:fld>
            <a:endParaRPr lang="en-US"/>
          </a:p>
        </p:txBody>
      </p:sp>
    </p:spTree>
    <p:extLst>
      <p:ext uri="{BB962C8B-B14F-4D97-AF65-F5344CB8AC3E}">
        <p14:creationId xmlns:p14="http://schemas.microsoft.com/office/powerpoint/2010/main" val="616616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design an efficient DP based algorithm, we give an alternative definition of Duplication. For this we need some terminologies. Everybody here knows what is a bipartitions.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42</a:t>
            </a:fld>
            <a:endParaRPr lang="en-US"/>
          </a:p>
        </p:txBody>
      </p:sp>
    </p:spTree>
    <p:extLst>
      <p:ext uri="{BB962C8B-B14F-4D97-AF65-F5344CB8AC3E}">
        <p14:creationId xmlns:p14="http://schemas.microsoft.com/office/powerpoint/2010/main" val="616616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diffe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43</a:t>
            </a:fld>
            <a:endParaRPr lang="en-US"/>
          </a:p>
        </p:txBody>
      </p:sp>
    </p:spTree>
    <p:extLst>
      <p:ext uri="{BB962C8B-B14F-4D97-AF65-F5344CB8AC3E}">
        <p14:creationId xmlns:p14="http://schemas.microsoft.com/office/powerpoint/2010/main" val="286363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gene tree that agrees. But if a branch of the gene tree jumps</a:t>
            </a:r>
            <a:r>
              <a:rPr lang="en-US" baseline="0" dirty="0" smtClean="0"/>
              <a:t> between species lineages and the receiving species lineage goes extinct or not sampled, then there will be discordance. One might argue that this is not discordance but the species history is more complex than just a tree. It might be a network.</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45</a:t>
            </a:fld>
            <a:endParaRPr lang="en-US"/>
          </a:p>
        </p:txBody>
      </p:sp>
    </p:spTree>
    <p:extLst>
      <p:ext uri="{BB962C8B-B14F-4D97-AF65-F5344CB8AC3E}">
        <p14:creationId xmlns:p14="http://schemas.microsoft.com/office/powerpoint/2010/main" val="390225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ancestry extends</a:t>
            </a:r>
            <a:r>
              <a:rPr lang="en-US" baseline="0" dirty="0" smtClean="0"/>
              <a:t> deeper than the speciation events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46</a:t>
            </a:fld>
            <a:endParaRPr lang="en-US"/>
          </a:p>
        </p:txBody>
      </p:sp>
    </p:spTree>
    <p:extLst>
      <p:ext uri="{BB962C8B-B14F-4D97-AF65-F5344CB8AC3E}">
        <p14:creationId xmlns:p14="http://schemas.microsoft.com/office/powerpoint/2010/main" val="181716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Gene tree</a:t>
            </a:r>
            <a:r>
              <a:rPr lang="en-US" dirty="0" smtClean="0"/>
              <a:t>. Shows the evolutionary history of a single gene. It shows how a particular gene</a:t>
            </a:r>
            <a:r>
              <a:rPr lang="en-US" baseline="0" dirty="0" smtClean="0"/>
              <a:t> evolves through time within different species. </a:t>
            </a:r>
            <a:r>
              <a:rPr lang="en-US" dirty="0" smtClean="0"/>
              <a:t>Gene trees</a:t>
            </a:r>
            <a:r>
              <a:rPr lang="en-US" baseline="0" dirty="0" smtClean="0"/>
              <a:t> continue to branching and descending through time within the branches of species tree…. One might expect that sister species would have sister copies in the gene tree.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might expect that sister species would have sister copies in the gene tree. However, this is not the case. </a:t>
            </a:r>
            <a:r>
              <a:rPr lang="en-US" dirty="0" smtClean="0"/>
              <a:t>When gene copies are sampled</a:t>
            </a:r>
            <a:r>
              <a:rPr lang="en-US" baseline="0" dirty="0" smtClean="0"/>
              <a:t> from various species, the gene tree relating these copies might disagree with the species </a:t>
            </a:r>
            <a:r>
              <a:rPr lang="en-US" baseline="0" dirty="0" err="1" smtClean="0"/>
              <a:t>philogeny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a:t>
            </a:fld>
            <a:endParaRPr lang="en-US"/>
          </a:p>
        </p:txBody>
      </p:sp>
    </p:spTree>
    <p:extLst>
      <p:ext uri="{BB962C8B-B14F-4D97-AF65-F5344CB8AC3E}">
        <p14:creationId xmlns:p14="http://schemas.microsoft.com/office/powerpoint/2010/main" val="159923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 trees</a:t>
            </a:r>
            <a:r>
              <a:rPr lang="en-US" baseline="0" dirty="0" smtClean="0"/>
              <a:t> continue to branching and descending through time within the branches of species tree…. And a gene tree may or may not agree with the containing species trees. Here we can see a species tree a bunch of gene trees within these species. Some of them agree with the species tree while others don’t. In that sense, species history should be a meaningful summary of the gene histories.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paper, we assume that there</a:t>
            </a:r>
            <a:r>
              <a:rPr lang="en-US" baseline="0" dirty="0" smtClean="0"/>
              <a:t> is no estimation error</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a:t>
            </a:fld>
            <a:endParaRPr lang="en-US"/>
          </a:p>
        </p:txBody>
      </p:sp>
    </p:spTree>
    <p:extLst>
      <p:ext uri="{BB962C8B-B14F-4D97-AF65-F5344CB8AC3E}">
        <p14:creationId xmlns:p14="http://schemas.microsoft.com/office/powerpoint/2010/main" val="2232233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Although you already know about duplication, deep coalescence etc. I would like to show you with an example how gene duplication and loss works and gives rise to discordance. If you trace back the gene history, you can see that B and C are no longer sister copies, rather C and D are sister copies. So the gene tree looks like this</a:t>
            </a:r>
          </a:p>
        </p:txBody>
      </p:sp>
      <p:sp>
        <p:nvSpPr>
          <p:cNvPr id="583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4D12D23-2DA4-4F0B-B2AD-628304A2606A}"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ancestry extends</a:t>
            </a:r>
            <a:r>
              <a:rPr lang="en-US" baseline="0" dirty="0" smtClean="0"/>
              <a:t> deeper than the speciation events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a:t>
            </a:fld>
            <a:endParaRPr lang="en-US"/>
          </a:p>
        </p:txBody>
      </p:sp>
    </p:spTree>
    <p:extLst>
      <p:ext uri="{BB962C8B-B14F-4D97-AF65-F5344CB8AC3E}">
        <p14:creationId xmlns:p14="http://schemas.microsoft.com/office/powerpoint/2010/main" val="181716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a:t>
            </a:r>
            <a:r>
              <a:rPr lang="en-US" baseline="0" dirty="0" err="1" smtClean="0"/>
              <a:t>tree.First</a:t>
            </a:r>
            <a:r>
              <a:rPr lang="en-US" baseline="0" dirty="0" smtClean="0"/>
              <a:t>… Second we need to consider the reasons of discordance into account so that the species that we are constructing does make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12</a:t>
            </a:fld>
            <a:endParaRPr lang="en-US"/>
          </a:p>
        </p:txBody>
      </p:sp>
    </p:spTree>
    <p:extLst>
      <p:ext uri="{BB962C8B-B14F-4D97-AF65-F5344CB8AC3E}">
        <p14:creationId xmlns:p14="http://schemas.microsoft.com/office/powerpoint/2010/main" val="371861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7364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2967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66687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9775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CE682-3BF7-4D5D-89CD-B603906EEBE5}" type="datetimeFigureOut">
              <a:rPr lang="en-US" smtClean="0"/>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303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CE682-3BF7-4D5D-89CD-B603906EEBE5}" type="datetimeFigureOut">
              <a:rPr lang="en-US" smtClean="0"/>
              <a:t>11/24/2013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137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CE682-3BF7-4D5D-89CD-B603906EEBE5}" type="datetimeFigureOut">
              <a:rPr lang="en-US" smtClean="0"/>
              <a:t>11/24/2013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4734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CE682-3BF7-4D5D-89CD-B603906EEBE5}" type="datetimeFigureOut">
              <a:rPr lang="en-US" smtClean="0"/>
              <a:t>11/24/2013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169487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E682-3BF7-4D5D-89CD-B603906EEBE5}" type="datetimeFigureOut">
              <a:rPr lang="en-US" smtClean="0"/>
              <a:t>11/24/2013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5138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11/24/2013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1538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11/24/2013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2973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CE682-3BF7-4D5D-89CD-B603906EEBE5}" type="datetimeFigureOut">
              <a:rPr lang="en-US" smtClean="0"/>
              <a:t>11/24/2013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296F1-322C-4821-B1F0-89FC5C408B21}" type="slidenum">
              <a:rPr lang="en-US" smtClean="0"/>
              <a:t>‹#›</a:t>
            </a:fld>
            <a:endParaRPr lang="en-US"/>
          </a:p>
        </p:txBody>
      </p:sp>
    </p:spTree>
    <p:extLst>
      <p:ext uri="{BB962C8B-B14F-4D97-AF65-F5344CB8AC3E}">
        <p14:creationId xmlns:p14="http://schemas.microsoft.com/office/powerpoint/2010/main" val="120991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1.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2.xml"/><Relationship Id="rId7" Type="http://schemas.openxmlformats.org/officeDocument/2006/relationships/oleObject" Target="../embeddings/oleObject5.bin"/><Relationship Id="rId2" Type="http://schemas.openxmlformats.org/officeDocument/2006/relationships/tags" Target="../tags/tag3.xml"/><Relationship Id="rId1" Type="http://schemas.openxmlformats.org/officeDocument/2006/relationships/vmlDrawing" Target="../drawings/vmlDrawing5.v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ChangeArrowheads="1"/>
          </p:cNvSpPr>
          <p:nvPr/>
        </p:nvSpPr>
        <p:spPr bwMode="auto">
          <a:xfrm>
            <a:off x="0" y="0"/>
            <a:ext cx="9144000" cy="3276600"/>
          </a:xfrm>
          <a:prstGeom prst="rect">
            <a:avLst/>
          </a:prstGeom>
          <a:solidFill>
            <a:schemeClr val="accent6">
              <a:lumMod val="75000"/>
            </a:schemeClr>
          </a:solidFill>
          <a:ln w="9525">
            <a:solidFill>
              <a:srgbClr val="333399"/>
            </a:solidFill>
            <a:miter lim="800000"/>
            <a:headEnd/>
            <a:tailEnd/>
          </a:ln>
          <a:effectLst/>
        </p:spPr>
        <p:txBody>
          <a:bodyPr wrap="none" anchor="ctr"/>
          <a:lstStyle/>
          <a:p>
            <a:endParaRPr lang="en-US"/>
          </a:p>
        </p:txBody>
      </p:sp>
      <p:sp>
        <p:nvSpPr>
          <p:cNvPr id="4" name="Subtitle 2"/>
          <p:cNvSpPr txBox="1">
            <a:spLocks/>
          </p:cNvSpPr>
          <p:nvPr/>
        </p:nvSpPr>
        <p:spPr>
          <a:xfrm>
            <a:off x="1953491" y="5410200"/>
            <a:ext cx="7114309" cy="1295400"/>
          </a:xfrm>
          <a:prstGeom prst="rect">
            <a:avLst/>
          </a:prstGeom>
        </p:spPr>
        <p:txBody>
          <a:bodyPr tIns="0"/>
          <a:lstStyle>
            <a:lvl1pPr marL="26988">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spcBef>
                <a:spcPts val="600"/>
              </a:spcBef>
              <a:buClr>
                <a:schemeClr val="accent1"/>
              </a:buClr>
              <a:buSzPct val="80000"/>
              <a:buFont typeface="Wingdings 2" pitchFamily="18" charset="2"/>
              <a:buNone/>
            </a:pPr>
            <a:r>
              <a:rPr lang="en-US" sz="2800" dirty="0">
                <a:solidFill>
                  <a:srgbClr val="5F5F5F"/>
                </a:solidFill>
                <a:latin typeface="Bookman Old Style" pitchFamily="18" charset="0"/>
              </a:rPr>
              <a:t>Department of Computer </a:t>
            </a:r>
            <a:r>
              <a:rPr lang="en-US" sz="2800" dirty="0" smtClean="0">
                <a:solidFill>
                  <a:srgbClr val="5F5F5F"/>
                </a:solidFill>
                <a:latin typeface="Bookman Old Style" pitchFamily="18" charset="0"/>
              </a:rPr>
              <a:t>Science </a:t>
            </a:r>
          </a:p>
          <a:p>
            <a:pPr algn="r">
              <a:spcBef>
                <a:spcPts val="600"/>
              </a:spcBef>
              <a:buClr>
                <a:schemeClr val="accent1"/>
              </a:buClr>
              <a:buSzPct val="80000"/>
              <a:buFont typeface="Wingdings 2" pitchFamily="18" charset="2"/>
              <a:buNone/>
            </a:pPr>
            <a:r>
              <a:rPr lang="en-US" sz="2800" dirty="0" smtClean="0">
                <a:solidFill>
                  <a:srgbClr val="5F5F5F"/>
                </a:solidFill>
                <a:latin typeface="Bookman Old Style" pitchFamily="18" charset="0"/>
              </a:rPr>
              <a:t>University of Texas at Austin</a:t>
            </a:r>
            <a:endParaRPr lang="en-US" sz="2800" dirty="0">
              <a:solidFill>
                <a:srgbClr val="5F5F5F"/>
              </a:solidFill>
              <a:latin typeface="Bookman Old Style" pitchFamily="18" charset="0"/>
            </a:endParaRPr>
          </a:p>
        </p:txBody>
      </p:sp>
      <p:sp>
        <p:nvSpPr>
          <p:cNvPr id="4105" name="Text Box 9"/>
          <p:cNvSpPr txBox="1">
            <a:spLocks noChangeArrowheads="1"/>
          </p:cNvSpPr>
          <p:nvPr/>
        </p:nvSpPr>
        <p:spPr bwMode="auto">
          <a:xfrm>
            <a:off x="179512" y="506286"/>
            <a:ext cx="880789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4400" dirty="0" smtClean="0">
                <a:solidFill>
                  <a:schemeClr val="bg1"/>
                </a:solidFill>
                <a:latin typeface="Trebuchet MS" pitchFamily="34" charset="0"/>
              </a:rPr>
              <a:t>Statistical Binning</a:t>
            </a:r>
            <a:endParaRPr lang="en-US" sz="4400" dirty="0">
              <a:solidFill>
                <a:schemeClr val="bg1"/>
              </a:solidFill>
              <a:latin typeface="Trebuchet MS" pitchFamily="34" charset="0"/>
            </a:endParaRPr>
          </a:p>
        </p:txBody>
      </p:sp>
      <p:pic>
        <p:nvPicPr>
          <p:cNvPr id="1026" name="Picture 2" descr="G:\Research\Presentation_Network\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0"/>
            <a:ext cx="1295400" cy="12575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24508" y="2600908"/>
            <a:ext cx="7075884" cy="400110"/>
          </a:xfrm>
          <a:prstGeom prst="rect">
            <a:avLst/>
          </a:prstGeom>
          <a:noFill/>
        </p:spPr>
        <p:txBody>
          <a:bodyPr wrap="square" rtlCol="0">
            <a:spAutoFit/>
          </a:bodyPr>
          <a:lstStyle/>
          <a:p>
            <a:pPr algn="ctr"/>
            <a:r>
              <a:rPr lang="en-US" sz="2000" dirty="0" err="1">
                <a:latin typeface="Georgia" pitchFamily="18" charset="0"/>
              </a:rPr>
              <a:t>Siavash</a:t>
            </a:r>
            <a:r>
              <a:rPr lang="en-US" sz="2000" dirty="0">
                <a:latin typeface="Georgia" pitchFamily="18" charset="0"/>
              </a:rPr>
              <a:t> </a:t>
            </a:r>
            <a:r>
              <a:rPr lang="en-US" sz="2000" dirty="0" err="1" smtClean="0">
                <a:latin typeface="Georgia" pitchFamily="18" charset="0"/>
              </a:rPr>
              <a:t>Mirarab</a:t>
            </a:r>
            <a:r>
              <a:rPr lang="en-US" sz="2000" dirty="0" smtClean="0">
                <a:latin typeface="Georgia" pitchFamily="18" charset="0"/>
              </a:rPr>
              <a:t>, </a:t>
            </a:r>
            <a:r>
              <a:rPr lang="en-US" sz="2000" dirty="0">
                <a:latin typeface="Georgia" pitchFamily="18" charset="0"/>
              </a:rPr>
              <a:t>Md</a:t>
            </a:r>
            <a:r>
              <a:rPr lang="en-US" sz="2000" dirty="0" smtClean="0">
                <a:latin typeface="Georgia" pitchFamily="18" charset="0"/>
              </a:rPr>
              <a:t>. </a:t>
            </a:r>
            <a:r>
              <a:rPr lang="en-US" sz="2000" dirty="0" err="1" smtClean="0">
                <a:latin typeface="Georgia" pitchFamily="18" charset="0"/>
              </a:rPr>
              <a:t>Shamsuzzoha</a:t>
            </a:r>
            <a:r>
              <a:rPr lang="en-US" sz="2000" dirty="0" smtClean="0">
                <a:latin typeface="Georgia" pitchFamily="18" charset="0"/>
              </a:rPr>
              <a:t> </a:t>
            </a:r>
            <a:r>
              <a:rPr lang="en-US" sz="2000" dirty="0" err="1" smtClean="0">
                <a:latin typeface="Georgia" pitchFamily="18" charset="0"/>
              </a:rPr>
              <a:t>Bayzid</a:t>
            </a:r>
            <a:r>
              <a:rPr lang="en-US" sz="2000" dirty="0" smtClean="0">
                <a:latin typeface="Georgia" pitchFamily="18" charset="0"/>
              </a:rPr>
              <a:t>, Tandy </a:t>
            </a:r>
            <a:r>
              <a:rPr lang="en-US" sz="2000" dirty="0" err="1" smtClean="0">
                <a:latin typeface="Georgia" pitchFamily="18" charset="0"/>
              </a:rPr>
              <a:t>Warnow</a:t>
            </a:r>
            <a:endParaRPr lang="en-US" sz="2000" dirty="0">
              <a:latin typeface="Georgia" pitchFamily="18" charset="0"/>
            </a:endParaRPr>
          </a:p>
        </p:txBody>
      </p:sp>
    </p:spTree>
    <p:extLst>
      <p:ext uri="{BB962C8B-B14F-4D97-AF65-F5344CB8AC3E}">
        <p14:creationId xmlns:p14="http://schemas.microsoft.com/office/powerpoint/2010/main" val="1386285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a:spLocks noChangeArrowheads="1"/>
          </p:cNvSpPr>
          <p:nvPr/>
        </p:nvSpPr>
        <p:spPr bwMode="auto">
          <a:xfrm>
            <a:off x="6551894"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803922"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7091954"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553610"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805638"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7093670"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553610"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805638"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7093670"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551894"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803922"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7091954"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587898"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839926"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19050">
            <a:solidFill>
              <a:schemeClr val="tx1"/>
            </a:solidFill>
            <a:round/>
            <a:headEnd/>
            <a:tailEnd/>
          </a:ln>
        </p:spPr>
        <p:txBody>
          <a:bodyPr wrap="none" anchor="ctr"/>
          <a:lstStyle/>
          <a:p>
            <a:endParaRPr lang="en-US" sz="1800"/>
          </a:p>
        </p:txBody>
      </p:sp>
      <p:sp>
        <p:nvSpPr>
          <p:cNvPr id="43" name="Oval 42"/>
          <p:cNvSpPr>
            <a:spLocks noChangeArrowheads="1"/>
          </p:cNvSpPr>
          <p:nvPr/>
        </p:nvSpPr>
        <p:spPr bwMode="auto">
          <a:xfrm>
            <a:off x="7127958"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584466"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836494"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7124526"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5" name="Line 20"/>
          <p:cNvSpPr>
            <a:spLocks noChangeShapeType="1"/>
          </p:cNvSpPr>
          <p:nvPr/>
        </p:nvSpPr>
        <p:spPr bwMode="auto">
          <a:xfrm flipV="1">
            <a:off x="5904148" y="2474861"/>
            <a:ext cx="0" cy="1714289"/>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6408204" y="2208930"/>
            <a:ext cx="1793206"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6372200" y="1700808"/>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4876001" y="3088996"/>
            <a:ext cx="1512168" cy="400110"/>
          </a:xfrm>
          <a:prstGeom prst="rect">
            <a:avLst/>
          </a:prstGeom>
          <a:noFill/>
        </p:spPr>
        <p:txBody>
          <a:bodyPr wrap="square" rtlCol="0">
            <a:spAutoFit/>
          </a:bodyPr>
          <a:lstStyle/>
          <a:p>
            <a:r>
              <a:rPr lang="en-US" sz="2000" dirty="0" smtClean="0"/>
              <a:t>Generation</a:t>
            </a:r>
            <a:endParaRPr lang="en-US" sz="2000" dirty="0"/>
          </a:p>
        </p:txBody>
      </p:sp>
      <p:cxnSp>
        <p:nvCxnSpPr>
          <p:cNvPr id="44" name="Straight Connector 43"/>
          <p:cNvCxnSpPr/>
          <p:nvPr/>
        </p:nvCxnSpPr>
        <p:spPr>
          <a:xfrm>
            <a:off x="6481602" y="2496962"/>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173790" y="2532966"/>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6" name="Oval 45"/>
          <p:cNvSpPr>
            <a:spLocks noChangeArrowheads="1"/>
          </p:cNvSpPr>
          <p:nvPr/>
        </p:nvSpPr>
        <p:spPr bwMode="auto">
          <a:xfrm>
            <a:off x="6551894"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7" name="Oval 46"/>
          <p:cNvSpPr>
            <a:spLocks noChangeArrowheads="1"/>
          </p:cNvSpPr>
          <p:nvPr/>
        </p:nvSpPr>
        <p:spPr bwMode="auto">
          <a:xfrm>
            <a:off x="6803922"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8" name="Oval 47"/>
          <p:cNvSpPr>
            <a:spLocks noChangeArrowheads="1"/>
          </p:cNvSpPr>
          <p:nvPr/>
        </p:nvSpPr>
        <p:spPr bwMode="auto">
          <a:xfrm>
            <a:off x="7091954"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9" name="Oval 48"/>
          <p:cNvSpPr>
            <a:spLocks noChangeArrowheads="1"/>
          </p:cNvSpPr>
          <p:nvPr/>
        </p:nvSpPr>
        <p:spPr bwMode="auto">
          <a:xfrm>
            <a:off x="7379986"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0" name="Oval 49"/>
          <p:cNvSpPr>
            <a:spLocks noChangeArrowheads="1"/>
          </p:cNvSpPr>
          <p:nvPr/>
        </p:nvSpPr>
        <p:spPr bwMode="auto">
          <a:xfrm>
            <a:off x="7668018"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1" name="Oval 50"/>
          <p:cNvSpPr>
            <a:spLocks noChangeArrowheads="1"/>
          </p:cNvSpPr>
          <p:nvPr/>
        </p:nvSpPr>
        <p:spPr bwMode="auto">
          <a:xfrm>
            <a:off x="7956050"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2" name="Oval 51"/>
          <p:cNvSpPr>
            <a:spLocks noChangeArrowheads="1"/>
          </p:cNvSpPr>
          <p:nvPr/>
        </p:nvSpPr>
        <p:spPr bwMode="auto">
          <a:xfrm>
            <a:off x="6553610"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3" name="Oval 52"/>
          <p:cNvSpPr>
            <a:spLocks noChangeArrowheads="1"/>
          </p:cNvSpPr>
          <p:nvPr/>
        </p:nvSpPr>
        <p:spPr bwMode="auto">
          <a:xfrm>
            <a:off x="6805638"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4" name="Oval 53"/>
          <p:cNvSpPr>
            <a:spLocks noChangeArrowheads="1"/>
          </p:cNvSpPr>
          <p:nvPr/>
        </p:nvSpPr>
        <p:spPr bwMode="auto">
          <a:xfrm>
            <a:off x="7093670"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5" name="Oval 54"/>
          <p:cNvSpPr>
            <a:spLocks noChangeArrowheads="1"/>
          </p:cNvSpPr>
          <p:nvPr/>
        </p:nvSpPr>
        <p:spPr bwMode="auto">
          <a:xfrm>
            <a:off x="7381702"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6" name="Oval 55"/>
          <p:cNvSpPr>
            <a:spLocks noChangeArrowheads="1"/>
          </p:cNvSpPr>
          <p:nvPr/>
        </p:nvSpPr>
        <p:spPr bwMode="auto">
          <a:xfrm>
            <a:off x="7669734"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7" name="Oval 56"/>
          <p:cNvSpPr>
            <a:spLocks noChangeArrowheads="1"/>
          </p:cNvSpPr>
          <p:nvPr/>
        </p:nvSpPr>
        <p:spPr bwMode="auto">
          <a:xfrm>
            <a:off x="7957766"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8" name="Oval 57"/>
          <p:cNvSpPr>
            <a:spLocks noChangeArrowheads="1"/>
          </p:cNvSpPr>
          <p:nvPr/>
        </p:nvSpPr>
        <p:spPr bwMode="auto">
          <a:xfrm>
            <a:off x="6553610"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9" name="Oval 58"/>
          <p:cNvSpPr>
            <a:spLocks noChangeArrowheads="1"/>
          </p:cNvSpPr>
          <p:nvPr/>
        </p:nvSpPr>
        <p:spPr bwMode="auto">
          <a:xfrm>
            <a:off x="6805638"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0" name="Oval 59"/>
          <p:cNvSpPr>
            <a:spLocks noChangeArrowheads="1"/>
          </p:cNvSpPr>
          <p:nvPr/>
        </p:nvSpPr>
        <p:spPr bwMode="auto">
          <a:xfrm>
            <a:off x="7093670"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1" name="Oval 60"/>
          <p:cNvSpPr>
            <a:spLocks noChangeArrowheads="1"/>
          </p:cNvSpPr>
          <p:nvPr/>
        </p:nvSpPr>
        <p:spPr bwMode="auto">
          <a:xfrm>
            <a:off x="7381702"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5" name="Oval 64"/>
          <p:cNvSpPr>
            <a:spLocks noChangeArrowheads="1"/>
          </p:cNvSpPr>
          <p:nvPr/>
        </p:nvSpPr>
        <p:spPr bwMode="auto">
          <a:xfrm>
            <a:off x="7669734"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6" name="Oval 65"/>
          <p:cNvSpPr>
            <a:spLocks noChangeArrowheads="1"/>
          </p:cNvSpPr>
          <p:nvPr/>
        </p:nvSpPr>
        <p:spPr bwMode="auto">
          <a:xfrm>
            <a:off x="7957766"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7" name="Oval 66"/>
          <p:cNvSpPr>
            <a:spLocks noChangeArrowheads="1"/>
          </p:cNvSpPr>
          <p:nvPr/>
        </p:nvSpPr>
        <p:spPr bwMode="auto">
          <a:xfrm>
            <a:off x="6551894"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8" name="Oval 67"/>
          <p:cNvSpPr>
            <a:spLocks noChangeArrowheads="1"/>
          </p:cNvSpPr>
          <p:nvPr/>
        </p:nvSpPr>
        <p:spPr bwMode="auto">
          <a:xfrm>
            <a:off x="6803922"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9" name="Oval 68"/>
          <p:cNvSpPr>
            <a:spLocks noChangeArrowheads="1"/>
          </p:cNvSpPr>
          <p:nvPr/>
        </p:nvSpPr>
        <p:spPr bwMode="auto">
          <a:xfrm>
            <a:off x="7091954"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0" name="Oval 69"/>
          <p:cNvSpPr>
            <a:spLocks noChangeArrowheads="1"/>
          </p:cNvSpPr>
          <p:nvPr/>
        </p:nvSpPr>
        <p:spPr bwMode="auto">
          <a:xfrm>
            <a:off x="7379986"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1" name="Oval 70"/>
          <p:cNvSpPr>
            <a:spLocks noChangeArrowheads="1"/>
          </p:cNvSpPr>
          <p:nvPr/>
        </p:nvSpPr>
        <p:spPr bwMode="auto">
          <a:xfrm>
            <a:off x="7668018"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2" name="Oval 71"/>
          <p:cNvSpPr>
            <a:spLocks noChangeArrowheads="1"/>
          </p:cNvSpPr>
          <p:nvPr/>
        </p:nvSpPr>
        <p:spPr bwMode="auto">
          <a:xfrm>
            <a:off x="7956050"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3" name="Oval 72"/>
          <p:cNvSpPr>
            <a:spLocks noChangeArrowheads="1"/>
          </p:cNvSpPr>
          <p:nvPr/>
        </p:nvSpPr>
        <p:spPr bwMode="auto">
          <a:xfrm>
            <a:off x="6587898"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4" name="Oval 73"/>
          <p:cNvSpPr>
            <a:spLocks noChangeArrowheads="1"/>
          </p:cNvSpPr>
          <p:nvPr/>
        </p:nvSpPr>
        <p:spPr bwMode="auto">
          <a:xfrm>
            <a:off x="6839926"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5" name="Oval 74"/>
          <p:cNvSpPr>
            <a:spLocks noChangeArrowheads="1"/>
          </p:cNvSpPr>
          <p:nvPr/>
        </p:nvSpPr>
        <p:spPr bwMode="auto">
          <a:xfrm>
            <a:off x="7127958"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6" name="Oval 75"/>
          <p:cNvSpPr>
            <a:spLocks noChangeArrowheads="1"/>
          </p:cNvSpPr>
          <p:nvPr/>
        </p:nvSpPr>
        <p:spPr bwMode="auto">
          <a:xfrm>
            <a:off x="7415990"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7" name="Oval 76"/>
          <p:cNvSpPr>
            <a:spLocks noChangeArrowheads="1"/>
          </p:cNvSpPr>
          <p:nvPr/>
        </p:nvSpPr>
        <p:spPr bwMode="auto">
          <a:xfrm>
            <a:off x="7704022"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8" name="Oval 77"/>
          <p:cNvSpPr>
            <a:spLocks noChangeArrowheads="1"/>
          </p:cNvSpPr>
          <p:nvPr/>
        </p:nvSpPr>
        <p:spPr bwMode="auto">
          <a:xfrm>
            <a:off x="7992054"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2" name="Oval 81"/>
          <p:cNvSpPr>
            <a:spLocks noChangeArrowheads="1"/>
          </p:cNvSpPr>
          <p:nvPr/>
        </p:nvSpPr>
        <p:spPr bwMode="auto">
          <a:xfrm>
            <a:off x="6587898"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3" name="Oval 82"/>
          <p:cNvSpPr>
            <a:spLocks noChangeArrowheads="1"/>
          </p:cNvSpPr>
          <p:nvPr/>
        </p:nvSpPr>
        <p:spPr bwMode="auto">
          <a:xfrm>
            <a:off x="6839926"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2" name="Oval 91"/>
          <p:cNvSpPr>
            <a:spLocks noChangeArrowheads="1"/>
          </p:cNvSpPr>
          <p:nvPr/>
        </p:nvSpPr>
        <p:spPr bwMode="auto">
          <a:xfrm>
            <a:off x="7127958"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3" name="Oval 92"/>
          <p:cNvSpPr>
            <a:spLocks noChangeArrowheads="1"/>
          </p:cNvSpPr>
          <p:nvPr/>
        </p:nvSpPr>
        <p:spPr bwMode="auto">
          <a:xfrm>
            <a:off x="7415990"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4" name="Oval 93"/>
          <p:cNvSpPr>
            <a:spLocks noChangeArrowheads="1"/>
          </p:cNvSpPr>
          <p:nvPr/>
        </p:nvSpPr>
        <p:spPr bwMode="auto">
          <a:xfrm>
            <a:off x="7704022"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8" name="Oval 97"/>
          <p:cNvSpPr>
            <a:spLocks noChangeArrowheads="1"/>
          </p:cNvSpPr>
          <p:nvPr/>
        </p:nvSpPr>
        <p:spPr bwMode="auto">
          <a:xfrm>
            <a:off x="7992054"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 name="Freeform 1"/>
          <p:cNvSpPr/>
          <p:nvPr/>
        </p:nvSpPr>
        <p:spPr>
          <a:xfrm>
            <a:off x="6660508" y="2601860"/>
            <a:ext cx="509286" cy="1400536"/>
          </a:xfrm>
          <a:custGeom>
            <a:avLst/>
            <a:gdLst>
              <a:gd name="connsiteX0" fmla="*/ 0 w 509286"/>
              <a:gd name="connsiteY0" fmla="*/ 1400536 h 1400536"/>
              <a:gd name="connsiteX1" fmla="*/ 185195 w 509286"/>
              <a:gd name="connsiteY1" fmla="*/ 1134319 h 1400536"/>
              <a:gd name="connsiteX2" fmla="*/ 486136 w 509286"/>
              <a:gd name="connsiteY2" fmla="*/ 856526 h 1400536"/>
              <a:gd name="connsiteX3" fmla="*/ 509286 w 509286"/>
              <a:gd name="connsiteY3" fmla="*/ 567159 h 1400536"/>
              <a:gd name="connsiteX4" fmla="*/ 208344 w 509286"/>
              <a:gd name="connsiteY4" fmla="*/ 277792 h 1400536"/>
              <a:gd name="connsiteX5" fmla="*/ 243068 w 509286"/>
              <a:gd name="connsiteY5" fmla="*/ 0 h 14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286" h="1400536">
                <a:moveTo>
                  <a:pt x="0" y="1400536"/>
                </a:moveTo>
                <a:lnTo>
                  <a:pt x="185195" y="1134319"/>
                </a:lnTo>
                <a:lnTo>
                  <a:pt x="486136" y="856526"/>
                </a:lnTo>
                <a:lnTo>
                  <a:pt x="509286" y="567159"/>
                </a:lnTo>
                <a:lnTo>
                  <a:pt x="208344" y="277792"/>
                </a:lnTo>
                <a:lnTo>
                  <a:pt x="243068"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7436011" y="2625009"/>
            <a:ext cx="347241" cy="1377387"/>
          </a:xfrm>
          <a:custGeom>
            <a:avLst/>
            <a:gdLst>
              <a:gd name="connsiteX0" fmla="*/ 335666 w 347241"/>
              <a:gd name="connsiteY0" fmla="*/ 1377387 h 1377387"/>
              <a:gd name="connsiteX1" fmla="*/ 324092 w 347241"/>
              <a:gd name="connsiteY1" fmla="*/ 1134319 h 1377387"/>
              <a:gd name="connsiteX2" fmla="*/ 23150 w 347241"/>
              <a:gd name="connsiteY2" fmla="*/ 856527 h 1377387"/>
              <a:gd name="connsiteX3" fmla="*/ 0 w 347241"/>
              <a:gd name="connsiteY3" fmla="*/ 520861 h 1377387"/>
              <a:gd name="connsiteX4" fmla="*/ 254644 w 347241"/>
              <a:gd name="connsiteY4" fmla="*/ 243068 h 1377387"/>
              <a:gd name="connsiteX5" fmla="*/ 347241 w 347241"/>
              <a:gd name="connsiteY5" fmla="*/ 0 h 137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241" h="1377387">
                <a:moveTo>
                  <a:pt x="335666" y="1377387"/>
                </a:moveTo>
                <a:lnTo>
                  <a:pt x="324092" y="1134319"/>
                </a:lnTo>
                <a:lnTo>
                  <a:pt x="23150" y="856527"/>
                </a:lnTo>
                <a:lnTo>
                  <a:pt x="0" y="520861"/>
                </a:lnTo>
                <a:lnTo>
                  <a:pt x="254644" y="243068"/>
                </a:lnTo>
                <a:lnTo>
                  <a:pt x="34724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515901" y="2202236"/>
            <a:ext cx="3528392" cy="2092881"/>
          </a:xfrm>
          <a:prstGeom prst="rect">
            <a:avLst/>
          </a:prstGeom>
          <a:noFill/>
        </p:spPr>
        <p:txBody>
          <a:bodyPr wrap="square" rtlCol="0">
            <a:spAutoFit/>
          </a:bodyPr>
          <a:lstStyle/>
          <a:p>
            <a:r>
              <a:rPr lang="en-US" sz="2600" dirty="0">
                <a:solidFill>
                  <a:srgbClr val="531FE7"/>
                </a:solidFill>
              </a:rPr>
              <a:t>Larger</a:t>
            </a:r>
            <a:r>
              <a:rPr lang="en-US" sz="2600" dirty="0">
                <a:solidFill>
                  <a:srgbClr val="000000"/>
                </a:solidFill>
              </a:rPr>
              <a:t> population size and </a:t>
            </a:r>
            <a:r>
              <a:rPr lang="en-US" sz="2600" dirty="0">
                <a:solidFill>
                  <a:srgbClr val="531FE7"/>
                </a:solidFill>
              </a:rPr>
              <a:t>shorter</a:t>
            </a:r>
            <a:r>
              <a:rPr lang="en-US" sz="2600" dirty="0">
                <a:solidFill>
                  <a:srgbClr val="000000"/>
                </a:solidFill>
              </a:rPr>
              <a:t> branch increase the chances that gene copies will </a:t>
            </a:r>
            <a:r>
              <a:rPr lang="en-US" sz="2600" dirty="0">
                <a:solidFill>
                  <a:srgbClr val="FF0000"/>
                </a:solidFill>
              </a:rPr>
              <a:t>fail</a:t>
            </a:r>
            <a:r>
              <a:rPr lang="en-US" sz="2600" dirty="0">
                <a:solidFill>
                  <a:srgbClr val="000000"/>
                </a:solidFill>
              </a:rPr>
              <a:t> to coalesce</a:t>
            </a:r>
          </a:p>
        </p:txBody>
      </p:sp>
      <p:sp>
        <p:nvSpPr>
          <p:cNvPr id="81"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(cont.)</a:t>
            </a:r>
            <a:endParaRPr lang="en-US" altLang="ja-JP" sz="3600" b="1" dirty="0">
              <a:solidFill>
                <a:srgbClr val="A50021"/>
              </a:solidFill>
              <a:latin typeface="Verdana" pitchFamily="34" charset="0"/>
              <a:ea typeface="ＭＳ Ｐゴシック" pitchFamily="34" charset="-128"/>
            </a:endParaRPr>
          </a:p>
        </p:txBody>
      </p:sp>
      <p:sp>
        <p:nvSpPr>
          <p:cNvPr id="89"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7390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45527" y="1088740"/>
            <a:ext cx="3792195"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3125054" y="4137282"/>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285583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4223990" y="4077072"/>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5088086" y="4077072"/>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6312222"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cxnSp>
        <p:nvCxnSpPr>
          <p:cNvPr id="4" name="Straight Connector 3"/>
          <p:cNvCxnSpPr/>
          <p:nvPr/>
        </p:nvCxnSpPr>
        <p:spPr>
          <a:xfrm>
            <a:off x="4103948" y="2528900"/>
            <a:ext cx="1068133"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4012237" y="2697316"/>
            <a:ext cx="573206" cy="1323833"/>
          </a:xfrm>
          <a:custGeom>
            <a:avLst/>
            <a:gdLst>
              <a:gd name="connsiteX0" fmla="*/ 286603 w 573206"/>
              <a:gd name="connsiteY0" fmla="*/ 1323833 h 1323833"/>
              <a:gd name="connsiteX1" fmla="*/ 573206 w 573206"/>
              <a:gd name="connsiteY1" fmla="*/ 818866 h 1323833"/>
              <a:gd name="connsiteX2" fmla="*/ 0 w 573206"/>
              <a:gd name="connsiteY2" fmla="*/ 0 h 1323833"/>
            </a:gdLst>
            <a:ahLst/>
            <a:cxnLst>
              <a:cxn ang="0">
                <a:pos x="connsiteX0" y="connsiteY0"/>
              </a:cxn>
              <a:cxn ang="0">
                <a:pos x="connsiteX1" y="connsiteY1"/>
              </a:cxn>
              <a:cxn ang="0">
                <a:pos x="connsiteX2" y="connsiteY2"/>
              </a:cxn>
            </a:cxnLst>
            <a:rect l="l" t="t" r="r" b="b"/>
            <a:pathLst>
              <a:path w="573206" h="1323833">
                <a:moveTo>
                  <a:pt x="286603" y="1323833"/>
                </a:moveTo>
                <a:lnTo>
                  <a:pt x="573206" y="818866"/>
                </a:lnTo>
                <a:lnTo>
                  <a:pt x="0" y="0"/>
                </a:lnTo>
              </a:path>
            </a:pathLst>
          </a:cu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a:stCxn id="5" idx="2"/>
          </p:cNvCxnSpPr>
          <p:nvPr/>
        </p:nvCxnSpPr>
        <p:spPr>
          <a:xfrm flipH="1">
            <a:off x="3275856" y="2697316"/>
            <a:ext cx="736381" cy="1235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4012442" y="1637731"/>
            <a:ext cx="2251880" cy="2374711"/>
          </a:xfrm>
          <a:custGeom>
            <a:avLst/>
            <a:gdLst>
              <a:gd name="connsiteX0" fmla="*/ 0 w 2251880"/>
              <a:gd name="connsiteY0" fmla="*/ 1078173 h 2374711"/>
              <a:gd name="connsiteX1" fmla="*/ 641445 w 2251880"/>
              <a:gd name="connsiteY1" fmla="*/ 0 h 2374711"/>
              <a:gd name="connsiteX2" fmla="*/ 2251880 w 2251880"/>
              <a:gd name="connsiteY2" fmla="*/ 2374711 h 2374711"/>
            </a:gdLst>
            <a:ahLst/>
            <a:cxnLst>
              <a:cxn ang="0">
                <a:pos x="connsiteX0" y="connsiteY0"/>
              </a:cxn>
              <a:cxn ang="0">
                <a:pos x="connsiteX1" y="connsiteY1"/>
              </a:cxn>
              <a:cxn ang="0">
                <a:pos x="connsiteX2" y="connsiteY2"/>
              </a:cxn>
            </a:cxnLst>
            <a:rect l="l" t="t" r="r" b="b"/>
            <a:pathLst>
              <a:path w="2251880" h="2374711">
                <a:moveTo>
                  <a:pt x="0" y="1078173"/>
                </a:moveTo>
                <a:lnTo>
                  <a:pt x="641445" y="0"/>
                </a:lnTo>
                <a:lnTo>
                  <a:pt x="2251880" y="2374711"/>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Discordance by Deep Coalescence </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4685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Species Tree Estimation</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1663602" y="2168860"/>
            <a:ext cx="5932734"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600"/>
              </a:spcBef>
              <a:spcAft>
                <a:spcPts val="0"/>
              </a:spcAft>
              <a:buClr>
                <a:schemeClr val="accent1"/>
              </a:buClr>
              <a:buSzPct val="90000"/>
              <a:buFont typeface="Wingdings 3" pitchFamily="18" charset="2"/>
              <a:buChar char="}"/>
              <a:defRPr/>
            </a:pPr>
            <a:r>
              <a:rPr lang="en-GB" sz="2400" dirty="0">
                <a:solidFill>
                  <a:srgbClr val="000000"/>
                </a:solidFill>
                <a:latin typeface="+mj-lt"/>
                <a:cs typeface="+mn-cs"/>
              </a:rPr>
              <a:t> </a:t>
            </a:r>
            <a:r>
              <a:rPr lang="en-GB" sz="2400" dirty="0" smtClean="0">
                <a:solidFill>
                  <a:srgbClr val="0033CC"/>
                </a:solidFill>
                <a:latin typeface="+mj-lt"/>
                <a:cs typeface="+mn-cs"/>
              </a:rPr>
              <a:t>Combined Analyses (</a:t>
            </a:r>
            <a:r>
              <a:rPr lang="en-US" sz="2400" dirty="0" smtClean="0">
                <a:solidFill>
                  <a:srgbClr val="0033CC"/>
                </a:solidFill>
                <a:latin typeface="+mj-lt"/>
                <a:cs typeface="+mn-cs"/>
              </a:rPr>
              <a:t>Concatenation): </a:t>
            </a:r>
            <a:r>
              <a:rPr lang="en-US" sz="2400" dirty="0" smtClean="0">
                <a:solidFill>
                  <a:srgbClr val="000000"/>
                </a:solidFill>
                <a:latin typeface="+mj-lt"/>
                <a:cs typeface="+mn-cs"/>
              </a:rPr>
              <a:t>Combining genes to create a “supergene</a:t>
            </a:r>
            <a:r>
              <a:rPr lang="en-US" sz="2400" dirty="0" smtClean="0">
                <a:solidFill>
                  <a:srgbClr val="000000"/>
                </a:solidFill>
                <a:latin typeface="+mj-lt"/>
                <a:cs typeface="+mn-cs"/>
              </a:rPr>
              <a:t>”</a:t>
            </a:r>
          </a:p>
          <a:p>
            <a:pPr fontAlgn="auto">
              <a:spcBef>
                <a:spcPts val="600"/>
              </a:spcBef>
              <a:spcAft>
                <a:spcPts val="0"/>
              </a:spcAft>
              <a:buClr>
                <a:schemeClr val="accent1"/>
              </a:buClr>
              <a:buSzPct val="90000"/>
              <a:buFont typeface="Wingdings 3" pitchFamily="18" charset="2"/>
              <a:buChar char="}"/>
              <a:defRPr/>
            </a:pPr>
            <a:endParaRPr lang="en-GB" sz="2400" dirty="0">
              <a:solidFill>
                <a:srgbClr val="000000"/>
              </a:solidFill>
              <a:latin typeface="+mj-lt"/>
              <a:cs typeface="+mn-cs"/>
            </a:endParaRPr>
          </a:p>
          <a:p>
            <a:pPr fontAlgn="auto">
              <a:spcBef>
                <a:spcPts val="600"/>
              </a:spcBef>
              <a:spcAft>
                <a:spcPts val="0"/>
              </a:spcAft>
              <a:buClr>
                <a:schemeClr val="accent1"/>
              </a:buClr>
              <a:buSzPct val="90000"/>
              <a:buFont typeface="Wingdings 3" pitchFamily="18" charset="2"/>
              <a:buChar char="}"/>
              <a:defRPr/>
            </a:pPr>
            <a:r>
              <a:rPr lang="en-GB" sz="2400" dirty="0">
                <a:solidFill>
                  <a:srgbClr val="000000"/>
                </a:solidFill>
                <a:latin typeface="+mj-lt"/>
                <a:cs typeface="+mn-cs"/>
              </a:rPr>
              <a:t> </a:t>
            </a:r>
            <a:r>
              <a:rPr lang="en-US" sz="2400" dirty="0" smtClean="0">
                <a:solidFill>
                  <a:srgbClr val="000099"/>
                </a:solidFill>
                <a:latin typeface="+mj-lt"/>
                <a:cs typeface="+mn-cs"/>
              </a:rPr>
              <a:t>Summary Methods: </a:t>
            </a:r>
            <a:r>
              <a:rPr lang="en-US" sz="2400" dirty="0" smtClean="0">
                <a:latin typeface="+mj-lt"/>
                <a:cs typeface="+mn-cs"/>
              </a:rPr>
              <a:t>summarizing individual </a:t>
            </a:r>
            <a:r>
              <a:rPr lang="en-US" sz="2400" dirty="0" smtClean="0">
                <a:latin typeface="+mj-lt"/>
                <a:cs typeface="+mn-cs"/>
              </a:rPr>
              <a:t>Gene trees.</a:t>
            </a:r>
            <a:endParaRPr lang="en-US" sz="2400" dirty="0">
              <a:latin typeface="+mj-lt"/>
              <a:cs typeface="+mn-cs"/>
            </a:endParaRPr>
          </a:p>
          <a:p>
            <a:pPr fontAlgn="auto">
              <a:spcBef>
                <a:spcPts val="600"/>
              </a:spcBef>
              <a:spcAft>
                <a:spcPts val="0"/>
              </a:spcAft>
              <a:buClr>
                <a:schemeClr val="accent1"/>
              </a:buClr>
              <a:buSzPct val="90000"/>
              <a:buFont typeface="Wingdings 3" pitchFamily="18" charset="2"/>
              <a:buChar char="}"/>
              <a:defRPr/>
            </a:pPr>
            <a:endParaRPr lang="en-GB" sz="2400" dirty="0">
              <a:solidFill>
                <a:srgbClr val="000000"/>
              </a:solidFill>
              <a:latin typeface="+mj-lt"/>
              <a:cs typeface="+mn-cs"/>
            </a:endParaRPr>
          </a:p>
          <a:p>
            <a:pPr fontAlgn="auto">
              <a:spcBef>
                <a:spcPts val="0"/>
              </a:spcBef>
              <a:spcAft>
                <a:spcPts val="0"/>
              </a:spcAft>
              <a:defRPr/>
            </a:pPr>
            <a:r>
              <a:rPr lang="en-GB" sz="2400" dirty="0">
                <a:solidFill>
                  <a:srgbClr val="000000"/>
                </a:solidFill>
                <a:latin typeface="+mj-lt"/>
                <a:cs typeface="+mn-cs"/>
              </a:rPr>
              <a:t> </a:t>
            </a:r>
            <a:endParaRPr lang="en-US" sz="2400" dirty="0">
              <a:solidFill>
                <a:srgbClr val="000000"/>
              </a:solidFill>
              <a:latin typeface="+mj-lt"/>
              <a:cs typeface="+mn-cs"/>
            </a:endParaRPr>
          </a:p>
        </p:txBody>
      </p:sp>
    </p:spTree>
    <p:extLst>
      <p:ext uri="{BB962C8B-B14F-4D97-AF65-F5344CB8AC3E}">
        <p14:creationId xmlns:p14="http://schemas.microsoft.com/office/powerpoint/2010/main" val="177351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 name="Group 252"/>
          <p:cNvGrpSpPr/>
          <p:nvPr/>
        </p:nvGrpSpPr>
        <p:grpSpPr>
          <a:xfrm>
            <a:off x="6984268" y="1556792"/>
            <a:ext cx="684076" cy="504056"/>
            <a:chOff x="2375756" y="2348880"/>
            <a:chExt cx="684076" cy="504056"/>
          </a:xfrm>
          <a:solidFill>
            <a:schemeClr val="accent6">
              <a:lumMod val="75000"/>
            </a:schemeClr>
          </a:solidFill>
        </p:grpSpPr>
        <p:sp>
          <p:nvSpPr>
            <p:cNvPr id="259" name="Rectangle 2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0" name="Rectangle 2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1" name="Rectangle 2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2" name="Rectangle 2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63" name="Group 262"/>
          <p:cNvGrpSpPr/>
          <p:nvPr/>
        </p:nvGrpSpPr>
        <p:grpSpPr>
          <a:xfrm>
            <a:off x="4319972" y="1556792"/>
            <a:ext cx="684076" cy="504056"/>
            <a:chOff x="2375756" y="2348880"/>
            <a:chExt cx="684076" cy="504056"/>
          </a:xfrm>
          <a:solidFill>
            <a:srgbClr val="F79B4F"/>
          </a:solidFill>
        </p:grpSpPr>
        <p:sp>
          <p:nvSpPr>
            <p:cNvPr id="264" name="Rectangle 2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5" name="Rectangle 2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6" name="Rectangle 2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7" name="Rectangle 2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68" name="Group 267"/>
          <p:cNvGrpSpPr/>
          <p:nvPr/>
        </p:nvGrpSpPr>
        <p:grpSpPr>
          <a:xfrm>
            <a:off x="1583668" y="1556792"/>
            <a:ext cx="684076" cy="504056"/>
            <a:chOff x="2375756" y="2348880"/>
            <a:chExt cx="684076" cy="504056"/>
          </a:xfrm>
          <a:solidFill>
            <a:schemeClr val="accent6">
              <a:lumMod val="60000"/>
              <a:lumOff val="40000"/>
            </a:schemeClr>
          </a:solidFill>
        </p:grpSpPr>
        <p:sp>
          <p:nvSpPr>
            <p:cNvPr id="269" name="Rectangle 26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0" name="Rectangle 26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1" name="Rectangle 27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2" name="Rectangle 27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73" name="Group 272"/>
          <p:cNvGrpSpPr/>
          <p:nvPr/>
        </p:nvGrpSpPr>
        <p:grpSpPr>
          <a:xfrm>
            <a:off x="6120172" y="1556792"/>
            <a:ext cx="684076" cy="504056"/>
            <a:chOff x="2375756" y="2348880"/>
            <a:chExt cx="684076" cy="504056"/>
          </a:xfrm>
          <a:solidFill>
            <a:srgbClr val="235F6F"/>
          </a:solidFill>
        </p:grpSpPr>
        <p:sp>
          <p:nvSpPr>
            <p:cNvPr id="274" name="Rectangle 27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5" name="Rectangle 27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6" name="Rectangle 27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7" name="Rectangle 27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78" name="Group 277"/>
          <p:cNvGrpSpPr/>
          <p:nvPr/>
        </p:nvGrpSpPr>
        <p:grpSpPr>
          <a:xfrm>
            <a:off x="7848364" y="1556792"/>
            <a:ext cx="684076" cy="504056"/>
            <a:chOff x="2375756" y="2348880"/>
            <a:chExt cx="684076" cy="504056"/>
          </a:xfrm>
          <a:solidFill>
            <a:srgbClr val="79C1D5"/>
          </a:solidFill>
        </p:grpSpPr>
        <p:sp>
          <p:nvSpPr>
            <p:cNvPr id="279" name="Rectangle 27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0" name="Rectangle 27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1" name="Rectangle 28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2" name="Rectangle 28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83" name="Group 282"/>
          <p:cNvGrpSpPr/>
          <p:nvPr/>
        </p:nvGrpSpPr>
        <p:grpSpPr>
          <a:xfrm>
            <a:off x="2483768" y="1556792"/>
            <a:ext cx="684076" cy="504056"/>
            <a:chOff x="2375756" y="2348880"/>
            <a:chExt cx="684076" cy="504056"/>
          </a:xfrm>
          <a:solidFill>
            <a:schemeClr val="accent5">
              <a:lumMod val="75000"/>
            </a:schemeClr>
          </a:solidFill>
        </p:grpSpPr>
        <p:sp>
          <p:nvSpPr>
            <p:cNvPr id="284" name="Rectangle 28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5" name="Rectangle 28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6" name="Rectangle 28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7" name="Rectangle 28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88" name="Group 287"/>
          <p:cNvGrpSpPr/>
          <p:nvPr/>
        </p:nvGrpSpPr>
        <p:grpSpPr>
          <a:xfrm>
            <a:off x="647564" y="1556792"/>
            <a:ext cx="684076" cy="504056"/>
            <a:chOff x="2375756" y="2348880"/>
            <a:chExt cx="684076" cy="504056"/>
          </a:xfrm>
          <a:solidFill>
            <a:schemeClr val="accent3">
              <a:lumMod val="50000"/>
            </a:schemeClr>
          </a:solidFill>
        </p:grpSpPr>
        <p:sp>
          <p:nvSpPr>
            <p:cNvPr id="289" name="Rectangle 28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0" name="Rectangle 28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1" name="Rectangle 29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2" name="Rectangle 29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93" name="Group 292"/>
          <p:cNvGrpSpPr/>
          <p:nvPr/>
        </p:nvGrpSpPr>
        <p:grpSpPr>
          <a:xfrm>
            <a:off x="5220072" y="1556792"/>
            <a:ext cx="684076" cy="504056"/>
            <a:chOff x="2375756" y="2348880"/>
            <a:chExt cx="684076" cy="504056"/>
          </a:xfrm>
          <a:solidFill>
            <a:schemeClr val="accent3">
              <a:lumMod val="60000"/>
              <a:lumOff val="40000"/>
            </a:schemeClr>
          </a:solidFill>
        </p:grpSpPr>
        <p:sp>
          <p:nvSpPr>
            <p:cNvPr id="294" name="Rectangle 29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5" name="Rectangle 29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6" name="Rectangle 29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7" name="Rectangle 29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98" name="Group 297"/>
          <p:cNvGrpSpPr/>
          <p:nvPr/>
        </p:nvGrpSpPr>
        <p:grpSpPr>
          <a:xfrm>
            <a:off x="3383868" y="1556792"/>
            <a:ext cx="684076" cy="504056"/>
            <a:chOff x="2375756" y="2348880"/>
            <a:chExt cx="684076" cy="504056"/>
          </a:xfrm>
          <a:solidFill>
            <a:schemeClr val="accent3">
              <a:lumMod val="75000"/>
            </a:schemeClr>
          </a:solidFill>
        </p:grpSpPr>
        <p:sp>
          <p:nvSpPr>
            <p:cNvPr id="299" name="Rectangle 29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0" name="Rectangle 29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1" name="Rectangle 30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2" name="Rectangle 30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74" name="Group 373"/>
          <p:cNvGrpSpPr/>
          <p:nvPr/>
        </p:nvGrpSpPr>
        <p:grpSpPr>
          <a:xfrm>
            <a:off x="6984268" y="1520788"/>
            <a:ext cx="684076" cy="504056"/>
            <a:chOff x="2375756" y="2348880"/>
            <a:chExt cx="684076" cy="504056"/>
          </a:xfrm>
          <a:solidFill>
            <a:schemeClr val="accent6">
              <a:lumMod val="75000"/>
            </a:schemeClr>
          </a:solidFill>
        </p:grpSpPr>
        <p:sp>
          <p:nvSpPr>
            <p:cNvPr id="375" name="Rectangle 37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6" name="Rectangle 37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7" name="Rectangle 37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8" name="Rectangle 37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79" name="Group 378"/>
          <p:cNvGrpSpPr/>
          <p:nvPr/>
        </p:nvGrpSpPr>
        <p:grpSpPr>
          <a:xfrm>
            <a:off x="4319972" y="1520788"/>
            <a:ext cx="684076" cy="504056"/>
            <a:chOff x="2375756" y="2348880"/>
            <a:chExt cx="684076" cy="504056"/>
          </a:xfrm>
          <a:solidFill>
            <a:srgbClr val="F79B4F"/>
          </a:solidFill>
        </p:grpSpPr>
        <p:sp>
          <p:nvSpPr>
            <p:cNvPr id="380" name="Rectangle 37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1" name="Rectangle 38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2" name="Rectangle 38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3" name="Rectangle 38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84" name="Group 383"/>
          <p:cNvGrpSpPr/>
          <p:nvPr/>
        </p:nvGrpSpPr>
        <p:grpSpPr>
          <a:xfrm>
            <a:off x="1583668" y="1520788"/>
            <a:ext cx="684076" cy="504056"/>
            <a:chOff x="2375756" y="2348880"/>
            <a:chExt cx="684076" cy="504056"/>
          </a:xfrm>
          <a:solidFill>
            <a:schemeClr val="accent6">
              <a:lumMod val="60000"/>
              <a:lumOff val="40000"/>
            </a:schemeClr>
          </a:solidFill>
        </p:grpSpPr>
        <p:sp>
          <p:nvSpPr>
            <p:cNvPr id="385" name="Rectangle 38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6" name="Rectangle 38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7" name="Rectangle 38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8" name="Rectangle 38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89" name="Group 388"/>
          <p:cNvGrpSpPr/>
          <p:nvPr/>
        </p:nvGrpSpPr>
        <p:grpSpPr>
          <a:xfrm>
            <a:off x="6120172" y="1520788"/>
            <a:ext cx="684076" cy="504056"/>
            <a:chOff x="2375756" y="2348880"/>
            <a:chExt cx="684076" cy="504056"/>
          </a:xfrm>
          <a:solidFill>
            <a:srgbClr val="235F6F"/>
          </a:solidFill>
        </p:grpSpPr>
        <p:sp>
          <p:nvSpPr>
            <p:cNvPr id="390" name="Rectangle 38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1" name="Rectangle 39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2" name="Rectangle 39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3" name="Rectangle 39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94" name="Group 393"/>
          <p:cNvGrpSpPr/>
          <p:nvPr/>
        </p:nvGrpSpPr>
        <p:grpSpPr>
          <a:xfrm>
            <a:off x="7848364" y="1520788"/>
            <a:ext cx="684076" cy="504056"/>
            <a:chOff x="2375756" y="2348880"/>
            <a:chExt cx="684076" cy="504056"/>
          </a:xfrm>
          <a:solidFill>
            <a:srgbClr val="79C1D5"/>
          </a:solidFill>
        </p:grpSpPr>
        <p:sp>
          <p:nvSpPr>
            <p:cNvPr id="395" name="Rectangle 39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6" name="Rectangle 39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7" name="Rectangle 39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8" name="Rectangle 39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99" name="Group 398"/>
          <p:cNvGrpSpPr/>
          <p:nvPr/>
        </p:nvGrpSpPr>
        <p:grpSpPr>
          <a:xfrm>
            <a:off x="2483768" y="1520788"/>
            <a:ext cx="684076" cy="504056"/>
            <a:chOff x="2375756" y="2348880"/>
            <a:chExt cx="684076" cy="504056"/>
          </a:xfrm>
          <a:solidFill>
            <a:schemeClr val="accent5">
              <a:lumMod val="75000"/>
            </a:schemeClr>
          </a:solidFill>
        </p:grpSpPr>
        <p:sp>
          <p:nvSpPr>
            <p:cNvPr id="400" name="Rectangle 39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1" name="Rectangle 40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2" name="Rectangle 40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3" name="Rectangle 40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404" name="Group 403"/>
          <p:cNvGrpSpPr/>
          <p:nvPr/>
        </p:nvGrpSpPr>
        <p:grpSpPr>
          <a:xfrm>
            <a:off x="647564" y="1520788"/>
            <a:ext cx="684076" cy="504056"/>
            <a:chOff x="2375756" y="2348880"/>
            <a:chExt cx="684076" cy="504056"/>
          </a:xfrm>
          <a:solidFill>
            <a:schemeClr val="accent3">
              <a:lumMod val="50000"/>
            </a:schemeClr>
          </a:solidFill>
        </p:grpSpPr>
        <p:sp>
          <p:nvSpPr>
            <p:cNvPr id="405" name="Rectangle 40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6" name="Rectangle 40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7" name="Rectangle 40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8" name="Rectangle 40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409" name="Group 408"/>
          <p:cNvGrpSpPr/>
          <p:nvPr/>
        </p:nvGrpSpPr>
        <p:grpSpPr>
          <a:xfrm>
            <a:off x="5220072" y="1520788"/>
            <a:ext cx="684076" cy="504056"/>
            <a:chOff x="2375756" y="2348880"/>
            <a:chExt cx="684076" cy="504056"/>
          </a:xfrm>
          <a:solidFill>
            <a:schemeClr val="accent3">
              <a:lumMod val="60000"/>
              <a:lumOff val="40000"/>
            </a:schemeClr>
          </a:solidFill>
        </p:grpSpPr>
        <p:sp>
          <p:nvSpPr>
            <p:cNvPr id="410" name="Rectangle 40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1" name="Rectangle 41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2" name="Rectangle 41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3" name="Rectangle 41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414" name="Group 413"/>
          <p:cNvGrpSpPr/>
          <p:nvPr/>
        </p:nvGrpSpPr>
        <p:grpSpPr>
          <a:xfrm>
            <a:off x="3383868" y="1520788"/>
            <a:ext cx="684076" cy="504056"/>
            <a:chOff x="2375756" y="2348880"/>
            <a:chExt cx="684076" cy="504056"/>
          </a:xfrm>
          <a:solidFill>
            <a:schemeClr val="accent3">
              <a:lumMod val="75000"/>
            </a:schemeClr>
          </a:solidFill>
        </p:grpSpPr>
        <p:sp>
          <p:nvSpPr>
            <p:cNvPr id="415" name="Rectangle 41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6" name="Rectangle 41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7" name="Rectangle 41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8" name="Rectangle 41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419" name="TextBox 418"/>
          <p:cNvSpPr txBox="1"/>
          <p:nvPr/>
        </p:nvSpPr>
        <p:spPr>
          <a:xfrm>
            <a:off x="719572" y="1065962"/>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420" name="TextBox 419"/>
          <p:cNvSpPr txBox="1"/>
          <p:nvPr/>
        </p:nvSpPr>
        <p:spPr>
          <a:xfrm>
            <a:off x="17276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421" name="TextBox 420"/>
          <p:cNvSpPr txBox="1"/>
          <p:nvPr/>
        </p:nvSpPr>
        <p:spPr>
          <a:xfrm>
            <a:off x="2663788"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422" name="TextBox 421"/>
          <p:cNvSpPr txBox="1"/>
          <p:nvPr/>
        </p:nvSpPr>
        <p:spPr>
          <a:xfrm>
            <a:off x="35278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423" name="TextBox 422"/>
          <p:cNvSpPr txBox="1"/>
          <p:nvPr/>
        </p:nvSpPr>
        <p:spPr>
          <a:xfrm>
            <a:off x="4499992"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424" name="TextBox 423"/>
          <p:cNvSpPr txBox="1"/>
          <p:nvPr/>
        </p:nvSpPr>
        <p:spPr>
          <a:xfrm>
            <a:off x="5400092"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425" name="TextBox 424"/>
          <p:cNvSpPr txBox="1"/>
          <p:nvPr/>
        </p:nvSpPr>
        <p:spPr>
          <a:xfrm>
            <a:off x="6264188"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426" name="TextBox 425"/>
          <p:cNvSpPr txBox="1"/>
          <p:nvPr/>
        </p:nvSpPr>
        <p:spPr>
          <a:xfrm>
            <a:off x="80283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427" name="TextBox 426"/>
          <p:cNvSpPr txBox="1"/>
          <p:nvPr/>
        </p:nvSpPr>
        <p:spPr>
          <a:xfrm>
            <a:off x="71282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sp>
        <p:nvSpPr>
          <p:cNvPr id="428" name="TextBox 427"/>
          <p:cNvSpPr txBox="1"/>
          <p:nvPr/>
        </p:nvSpPr>
        <p:spPr>
          <a:xfrm>
            <a:off x="3419872" y="3284984"/>
            <a:ext cx="2700300"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Supergene alignment </a:t>
            </a:r>
            <a:r>
              <a:rPr lang="en-US" b="1" i="1" dirty="0" smtClean="0">
                <a:solidFill>
                  <a:srgbClr val="FF0000"/>
                </a:solidFill>
                <a:latin typeface="Book Antiqua" pitchFamily="18" charset="0"/>
                <a:ea typeface="Verdana" pitchFamily="34" charset="0"/>
                <a:cs typeface="Verdana" pitchFamily="34" charset="0"/>
              </a:rPr>
              <a:t>g*</a:t>
            </a:r>
            <a:endParaRPr lang="en-US" baseline="-25000" dirty="0">
              <a:solidFill>
                <a:srgbClr val="FF0000"/>
              </a:solidFill>
              <a:latin typeface="Georgia" pitchFamily="18" charset="0"/>
            </a:endParaRPr>
          </a:p>
        </p:txBody>
      </p:sp>
      <p:sp>
        <p:nvSpPr>
          <p:cNvPr id="429" name="AutoShape 34"/>
          <p:cNvSpPr>
            <a:spLocks noChangeArrowheads="1"/>
          </p:cNvSpPr>
          <p:nvPr/>
        </p:nvSpPr>
        <p:spPr bwMode="auto">
          <a:xfrm rot="5400000">
            <a:off x="3930999" y="4142009"/>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grpSp>
        <p:nvGrpSpPr>
          <p:cNvPr id="430" name="Group 429"/>
          <p:cNvGrpSpPr/>
          <p:nvPr/>
        </p:nvGrpSpPr>
        <p:grpSpPr>
          <a:xfrm>
            <a:off x="3995936" y="5229820"/>
            <a:ext cx="1125908" cy="1007492"/>
            <a:chOff x="971600" y="3104964"/>
            <a:chExt cx="621852" cy="647452"/>
          </a:xfrm>
        </p:grpSpPr>
        <p:cxnSp>
          <p:nvCxnSpPr>
            <p:cNvPr id="431" name="Straight Connector 430"/>
            <p:cNvCxnSpPr/>
            <p:nvPr/>
          </p:nvCxnSpPr>
          <p:spPr>
            <a:xfrm flipV="1">
              <a:off x="971600" y="3104964"/>
              <a:ext cx="281395" cy="643274"/>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a:off x="1089396" y="3524746"/>
              <a:ext cx="121444" cy="227670"/>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1252995" y="3104964"/>
              <a:ext cx="340457" cy="623094"/>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flipH="1">
              <a:off x="1341424" y="3524746"/>
              <a:ext cx="108013" cy="227670"/>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grpSp>
      <p:sp>
        <p:nvSpPr>
          <p:cNvPr id="435" name="TextBox 434"/>
          <p:cNvSpPr txBox="1"/>
          <p:nvPr/>
        </p:nvSpPr>
        <p:spPr>
          <a:xfrm>
            <a:off x="3851920" y="6381328"/>
            <a:ext cx="1836204" cy="369332"/>
          </a:xfrm>
          <a:prstGeom prst="rect">
            <a:avLst/>
          </a:prstGeom>
          <a:noFill/>
        </p:spPr>
        <p:txBody>
          <a:bodyPr wrap="square" rtlCol="0">
            <a:spAutoFit/>
          </a:bodyPr>
          <a:lstStyle/>
          <a:p>
            <a:r>
              <a:rPr lang="en-US" dirty="0" smtClean="0">
                <a:latin typeface="Georgia" pitchFamily="18" charset="0"/>
                <a:ea typeface="Verdana" pitchFamily="34" charset="0"/>
                <a:cs typeface="Verdana" pitchFamily="34" charset="0"/>
              </a:rPr>
              <a:t>Species Tree</a:t>
            </a:r>
            <a:endParaRPr lang="en-US" baseline="-25000" dirty="0">
              <a:solidFill>
                <a:srgbClr val="FF0000"/>
              </a:solidFill>
              <a:latin typeface="Georgia" pitchFamily="18" charset="0"/>
            </a:endParaRPr>
          </a:p>
        </p:txBody>
      </p:sp>
      <p:sp>
        <p:nvSpPr>
          <p:cNvPr id="109"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Combined Analyses</a:t>
            </a:r>
            <a:endParaRPr lang="en-US" altLang="ja-JP" sz="3600" b="1" dirty="0">
              <a:solidFill>
                <a:srgbClr val="A50021"/>
              </a:solidFill>
              <a:latin typeface="Verdana" pitchFamily="34" charset="0"/>
              <a:ea typeface="ＭＳ Ｐゴシック" pitchFamily="34" charset="-128"/>
            </a:endParaRPr>
          </a:p>
        </p:txBody>
      </p:sp>
      <p:sp>
        <p:nvSpPr>
          <p:cNvPr id="110"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5004048" y="3861048"/>
            <a:ext cx="2556284" cy="707886"/>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dirty="0" smtClean="0">
                <a:latin typeface="Garamond" pitchFamily="18" charset="0"/>
              </a:rPr>
              <a:t>Sequence based tree estimation method</a:t>
            </a:r>
            <a:endParaRPr lang="en-US" sz="2000" b="1" dirty="0">
              <a:latin typeface="Garamond" pitchFamily="18" charset="0"/>
            </a:endParaRPr>
          </a:p>
        </p:txBody>
      </p:sp>
    </p:spTree>
    <p:extLst>
      <p:ext uri="{BB962C8B-B14F-4D97-AF65-F5344CB8AC3E}">
        <p14:creationId xmlns:p14="http://schemas.microsoft.com/office/powerpoint/2010/main" val="375811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8"/>
                                        </p:tgtEl>
                                        <p:attrNameLst>
                                          <p:attrName>style.visibility</p:attrName>
                                        </p:attrNameLst>
                                      </p:cBhvr>
                                      <p:to>
                                        <p:strVal val="visible"/>
                                      </p:to>
                                    </p:set>
                                  </p:childTnLst>
                                </p:cTn>
                              </p:par>
                              <p:par>
                                <p:cTn id="23" presetID="49" presetClass="path" presetSubtype="0" accel="50000" decel="50000" fill="hold" nodeType="withEffect">
                                  <p:stCondLst>
                                    <p:cond delay="0"/>
                                  </p:stCondLst>
                                  <p:childTnLst>
                                    <p:animMotion origin="layout" path="M 2.77778E-7 -3.7037E-6 L 0.10052 0.16274 " pathEditMode="relative" rAng="0" ptsTypes="AA">
                                      <p:cBhvr>
                                        <p:cTn id="24" dur="2000" fill="hold"/>
                                        <p:tgtEl>
                                          <p:spTgt spid="288"/>
                                        </p:tgtEl>
                                        <p:attrNameLst>
                                          <p:attrName>ppt_x</p:attrName>
                                          <p:attrName>ppt_y</p:attrName>
                                        </p:attrNameLst>
                                      </p:cBhvr>
                                      <p:rCtr x="5017" y="8125"/>
                                    </p:animMotion>
                                  </p:childTnLst>
                                </p:cTn>
                              </p:par>
                              <p:par>
                                <p:cTn id="25" presetID="42" presetClass="path" presetSubtype="0" accel="50000" decel="50000" fill="hold" nodeType="withEffect">
                                  <p:stCondLst>
                                    <p:cond delay="0"/>
                                  </p:stCondLst>
                                  <p:childTnLst>
                                    <p:animMotion origin="layout" path="M -2.77778E-7 -3.7037E-6 L 0.07292 0.16274 " pathEditMode="relative" rAng="0" ptsTypes="AA">
                                      <p:cBhvr>
                                        <p:cTn id="26" dur="2000" fill="hold"/>
                                        <p:tgtEl>
                                          <p:spTgt spid="268"/>
                                        </p:tgtEl>
                                        <p:attrNameLst>
                                          <p:attrName>ppt_x</p:attrName>
                                          <p:attrName>ppt_y</p:attrName>
                                        </p:attrNameLst>
                                      </p:cBhvr>
                                      <p:rCtr x="3646" y="8125"/>
                                    </p:animMotion>
                                  </p:childTnLst>
                                </p:cTn>
                              </p:par>
                              <p:par>
                                <p:cTn id="27" presetID="49" presetClass="path" presetSubtype="0" accel="50000" decel="50000" fill="hold" nodeType="withEffect">
                                  <p:stCondLst>
                                    <p:cond delay="0"/>
                                  </p:stCondLst>
                                  <p:childTnLst>
                                    <p:animMotion origin="layout" path="M 2.22222E-6 -3.7037E-6 L 0.0493 0.16274 " pathEditMode="relative" rAng="0" ptsTypes="AA">
                                      <p:cBhvr>
                                        <p:cTn id="28" dur="2000" fill="hold"/>
                                        <p:tgtEl>
                                          <p:spTgt spid="283"/>
                                        </p:tgtEl>
                                        <p:attrNameLst>
                                          <p:attrName>ppt_x</p:attrName>
                                          <p:attrName>ppt_y</p:attrName>
                                        </p:attrNameLst>
                                      </p:cBhvr>
                                      <p:rCtr x="2465" y="8125"/>
                                    </p:animMotion>
                                  </p:childTnLst>
                                </p:cTn>
                              </p:par>
                              <p:par>
                                <p:cTn id="29" presetID="49" presetClass="path" presetSubtype="0" accel="50000" decel="50000" fill="hold" nodeType="withEffect">
                                  <p:stCondLst>
                                    <p:cond delay="0"/>
                                  </p:stCondLst>
                                  <p:childTnLst>
                                    <p:animMotion origin="layout" path="M 4.72222E-6 -3.7037E-6 L 0.02552 0.16274 " pathEditMode="relative" rAng="0" ptsTypes="AA">
                                      <p:cBhvr>
                                        <p:cTn id="30" dur="2000" fill="hold"/>
                                        <p:tgtEl>
                                          <p:spTgt spid="298"/>
                                        </p:tgtEl>
                                        <p:attrNameLst>
                                          <p:attrName>ppt_x</p:attrName>
                                          <p:attrName>ppt_y</p:attrName>
                                        </p:attrNameLst>
                                      </p:cBhvr>
                                      <p:rCtr x="1267" y="8125"/>
                                    </p:animMotion>
                                  </p:childTnLst>
                                </p:cTn>
                              </p:par>
                              <p:par>
                                <p:cTn id="31" presetID="42" presetClass="path" presetSubtype="0" accel="50000" decel="50000" fill="hold" nodeType="withEffect">
                                  <p:stCondLst>
                                    <p:cond delay="0"/>
                                  </p:stCondLst>
                                  <p:childTnLst>
                                    <p:animMotion origin="layout" path="M -2.22222E-6 -3.7037E-6 L -2.22222E-6 0.16274 " pathEditMode="relative" rAng="0" ptsTypes="AA">
                                      <p:cBhvr>
                                        <p:cTn id="32" dur="2000" fill="hold"/>
                                        <p:tgtEl>
                                          <p:spTgt spid="263"/>
                                        </p:tgtEl>
                                        <p:attrNameLst>
                                          <p:attrName>ppt_x</p:attrName>
                                          <p:attrName>ppt_y</p:attrName>
                                        </p:attrNameLst>
                                      </p:cBhvr>
                                      <p:rCtr x="0" y="8125"/>
                                    </p:animMotion>
                                  </p:childTnLst>
                                </p:cTn>
                              </p:par>
                              <p:par>
                                <p:cTn id="33" presetID="42" presetClass="path" presetSubtype="0" accel="50000" decel="50000" fill="hold" nodeType="withEffect">
                                  <p:stCondLst>
                                    <p:cond delay="0"/>
                                  </p:stCondLst>
                                  <p:childTnLst>
                                    <p:animMotion origin="layout" path="M 2.77778E-7 -3.7037E-6 L -0.02552 0.16274 " pathEditMode="relative" rAng="0" ptsTypes="AA">
                                      <p:cBhvr>
                                        <p:cTn id="34" dur="2000" fill="hold"/>
                                        <p:tgtEl>
                                          <p:spTgt spid="293"/>
                                        </p:tgtEl>
                                        <p:attrNameLst>
                                          <p:attrName>ppt_x</p:attrName>
                                          <p:attrName>ppt_y</p:attrName>
                                        </p:attrNameLst>
                                      </p:cBhvr>
                                      <p:rCtr x="-1285" y="8125"/>
                                    </p:animMotion>
                                  </p:childTnLst>
                                </p:cTn>
                              </p:par>
                              <p:par>
                                <p:cTn id="35" presetID="42" presetClass="path" presetSubtype="0" accel="50000" decel="50000" fill="hold" nodeType="withEffect">
                                  <p:stCondLst>
                                    <p:cond delay="0"/>
                                  </p:stCondLst>
                                  <p:childTnLst>
                                    <p:animMotion origin="layout" path="M 2.77778E-6 -3.7037E-6 L -0.04913 0.16274 " pathEditMode="relative" rAng="0" ptsTypes="AA">
                                      <p:cBhvr>
                                        <p:cTn id="36" dur="2000" fill="hold"/>
                                        <p:tgtEl>
                                          <p:spTgt spid="273"/>
                                        </p:tgtEl>
                                        <p:attrNameLst>
                                          <p:attrName>ppt_x</p:attrName>
                                          <p:attrName>ppt_y</p:attrName>
                                        </p:attrNameLst>
                                      </p:cBhvr>
                                      <p:rCtr x="-2465" y="8125"/>
                                    </p:animMotion>
                                  </p:childTnLst>
                                </p:cTn>
                              </p:par>
                              <p:par>
                                <p:cTn id="37" presetID="42" presetClass="path" presetSubtype="0" accel="50000" decel="50000" fill="hold" nodeType="withEffect">
                                  <p:stCondLst>
                                    <p:cond delay="0"/>
                                  </p:stCondLst>
                                  <p:childTnLst>
                                    <p:animMotion origin="layout" path="M 4.72222E-6 -3.7037E-6 L -0.06893 0.16274 " pathEditMode="relative" rAng="0" ptsTypes="AA">
                                      <p:cBhvr>
                                        <p:cTn id="38" dur="2000" fill="hold"/>
                                        <p:tgtEl>
                                          <p:spTgt spid="253"/>
                                        </p:tgtEl>
                                        <p:attrNameLst>
                                          <p:attrName>ppt_x</p:attrName>
                                          <p:attrName>ppt_y</p:attrName>
                                        </p:attrNameLst>
                                      </p:cBhvr>
                                      <p:rCtr x="-3455" y="8125"/>
                                    </p:animMotion>
                                  </p:childTnLst>
                                </p:cTn>
                              </p:par>
                              <p:par>
                                <p:cTn id="39" presetID="42" presetClass="path" presetSubtype="0" accel="50000" decel="50000" fill="hold" nodeType="withEffect">
                                  <p:stCondLst>
                                    <p:cond delay="0"/>
                                  </p:stCondLst>
                                  <p:childTnLst>
                                    <p:animMotion origin="layout" path="M 2.77778E-7 -3.7037E-6 L -0.09444 0.16274 " pathEditMode="relative" rAng="0" ptsTypes="AA">
                                      <p:cBhvr>
                                        <p:cTn id="40" dur="2000" fill="hold"/>
                                        <p:tgtEl>
                                          <p:spTgt spid="278"/>
                                        </p:tgtEl>
                                        <p:attrNameLst>
                                          <p:attrName>ppt_x</p:attrName>
                                          <p:attrName>ppt_y</p:attrName>
                                        </p:attrNameLst>
                                      </p:cBhvr>
                                      <p:rCtr x="-4722" y="8125"/>
                                    </p:animMotion>
                                  </p:childTnLst>
                                </p:cTn>
                              </p:par>
                            </p:childTnLst>
                          </p:cTn>
                        </p:par>
                        <p:par>
                          <p:cTn id="41" fill="hold">
                            <p:stCondLst>
                              <p:cond delay="2000"/>
                            </p:stCondLst>
                            <p:childTnLst>
                              <p:par>
                                <p:cTn id="42" presetID="12" presetClass="entr" presetSubtype="1" fill="hold" grpId="0" nodeType="afterEffect">
                                  <p:stCondLst>
                                    <p:cond delay="0"/>
                                  </p:stCondLst>
                                  <p:childTnLst>
                                    <p:set>
                                      <p:cBhvr>
                                        <p:cTn id="43" dur="1" fill="hold">
                                          <p:stCondLst>
                                            <p:cond delay="0"/>
                                          </p:stCondLst>
                                        </p:cTn>
                                        <p:tgtEl>
                                          <p:spTgt spid="428"/>
                                        </p:tgtEl>
                                        <p:attrNameLst>
                                          <p:attrName>style.visibility</p:attrName>
                                        </p:attrNameLst>
                                      </p:cBhvr>
                                      <p:to>
                                        <p:strVal val="visible"/>
                                      </p:to>
                                    </p:set>
                                    <p:anim calcmode="lin" valueType="num">
                                      <p:cBhvr additive="base">
                                        <p:cTn id="44" dur="500"/>
                                        <p:tgtEl>
                                          <p:spTgt spid="428"/>
                                        </p:tgtEl>
                                        <p:attrNameLst>
                                          <p:attrName>ppt_y</p:attrName>
                                        </p:attrNameLst>
                                      </p:cBhvr>
                                      <p:tavLst>
                                        <p:tav tm="0">
                                          <p:val>
                                            <p:strVal val="#ppt_y-#ppt_h*1.125000"/>
                                          </p:val>
                                        </p:tav>
                                        <p:tav tm="100000">
                                          <p:val>
                                            <p:strVal val="#ppt_y"/>
                                          </p:val>
                                        </p:tav>
                                      </p:tavLst>
                                    </p:anim>
                                    <p:animEffect transition="in" filter="wipe(down)">
                                      <p:cBhvr>
                                        <p:cTn id="45" dur="500"/>
                                        <p:tgtEl>
                                          <p:spTgt spid="42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29"/>
                                        </p:tgtEl>
                                        <p:attrNameLst>
                                          <p:attrName>style.visibility</p:attrName>
                                        </p:attrNameLst>
                                      </p:cBhvr>
                                      <p:to>
                                        <p:strVal val="visible"/>
                                      </p:to>
                                    </p:set>
                                    <p:animEffect transition="in" filter="wipe(up)">
                                      <p:cBhvr>
                                        <p:cTn id="50" dur="500"/>
                                        <p:tgtEl>
                                          <p:spTgt spid="429"/>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p:tgtEl>
                                          <p:spTgt spid="2"/>
                                        </p:tgtEl>
                                        <p:attrNameLst>
                                          <p:attrName>ppt_x</p:attrName>
                                        </p:attrNameLst>
                                      </p:cBhvr>
                                      <p:tavLst>
                                        <p:tav tm="0">
                                          <p:val>
                                            <p:strVal val="#ppt_x-#ppt_w*1.125000"/>
                                          </p:val>
                                        </p:tav>
                                        <p:tav tm="100000">
                                          <p:val>
                                            <p:strVal val="#ppt_x"/>
                                          </p:val>
                                        </p:tav>
                                      </p:tavLst>
                                    </p:anim>
                                    <p:animEffect transition="in" filter="wipe(right)">
                                      <p:cBhvr>
                                        <p:cTn id="54" dur="500"/>
                                        <p:tgtEl>
                                          <p:spTgt spid="2"/>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430"/>
                                        </p:tgtEl>
                                        <p:attrNameLst>
                                          <p:attrName>style.visibility</p:attrName>
                                        </p:attrNameLst>
                                      </p:cBhvr>
                                      <p:to>
                                        <p:strVal val="visible"/>
                                      </p:to>
                                    </p:set>
                                    <p:animEffect transition="in" filter="wipe(down)">
                                      <p:cBhvr>
                                        <p:cTn id="58" dur="500"/>
                                        <p:tgtEl>
                                          <p:spTgt spid="430"/>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 grpId="0"/>
      <p:bldP spid="429" grpId="0" animBg="1"/>
      <p:bldP spid="435"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6984268" y="1484784"/>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319972" y="1484784"/>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583668" y="1484784"/>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6120172" y="1484784"/>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848364" y="1484784"/>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483768" y="1484784"/>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647564" y="1484784"/>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5220072" y="1484784"/>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83868" y="1484784"/>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20" name="TextBox 319"/>
          <p:cNvSpPr txBox="1"/>
          <p:nvPr/>
        </p:nvSpPr>
        <p:spPr>
          <a:xfrm>
            <a:off x="719572" y="1029958"/>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321" name="TextBox 320"/>
          <p:cNvSpPr txBox="1"/>
          <p:nvPr/>
        </p:nvSpPr>
        <p:spPr>
          <a:xfrm>
            <a:off x="17276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322" name="TextBox 321"/>
          <p:cNvSpPr txBox="1"/>
          <p:nvPr/>
        </p:nvSpPr>
        <p:spPr>
          <a:xfrm>
            <a:off x="2663788"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323" name="TextBox 322"/>
          <p:cNvSpPr txBox="1"/>
          <p:nvPr/>
        </p:nvSpPr>
        <p:spPr>
          <a:xfrm>
            <a:off x="35278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324" name="TextBox 323"/>
          <p:cNvSpPr txBox="1"/>
          <p:nvPr/>
        </p:nvSpPr>
        <p:spPr>
          <a:xfrm>
            <a:off x="4499992"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325" name="TextBox 324"/>
          <p:cNvSpPr txBox="1"/>
          <p:nvPr/>
        </p:nvSpPr>
        <p:spPr>
          <a:xfrm>
            <a:off x="5400092"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326" name="TextBox 325"/>
          <p:cNvSpPr txBox="1"/>
          <p:nvPr/>
        </p:nvSpPr>
        <p:spPr>
          <a:xfrm>
            <a:off x="6264188"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327" name="TextBox 326"/>
          <p:cNvSpPr txBox="1"/>
          <p:nvPr/>
        </p:nvSpPr>
        <p:spPr>
          <a:xfrm>
            <a:off x="80283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328" name="TextBox 327"/>
          <p:cNvSpPr txBox="1"/>
          <p:nvPr/>
        </p:nvSpPr>
        <p:spPr>
          <a:xfrm>
            <a:off x="71282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grpSp>
        <p:nvGrpSpPr>
          <p:cNvPr id="168" name="Group 167"/>
          <p:cNvGrpSpPr/>
          <p:nvPr/>
        </p:nvGrpSpPr>
        <p:grpSpPr>
          <a:xfrm>
            <a:off x="673784" y="2565524"/>
            <a:ext cx="621852" cy="467432"/>
            <a:chOff x="971600" y="3104964"/>
            <a:chExt cx="621852" cy="647452"/>
          </a:xfrm>
        </p:grpSpPr>
        <p:cxnSp>
          <p:nvCxnSpPr>
            <p:cNvPr id="169" name="Straight Connector 168"/>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583668" y="2556731"/>
            <a:ext cx="621852" cy="467432"/>
            <a:chOff x="971600" y="4149700"/>
            <a:chExt cx="621852" cy="467432"/>
          </a:xfrm>
        </p:grpSpPr>
        <p:cxnSp>
          <p:nvCxnSpPr>
            <p:cNvPr id="174" name="Straight Connector 173"/>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346192" y="2529520"/>
            <a:ext cx="621852" cy="467432"/>
            <a:chOff x="971600" y="4149700"/>
            <a:chExt cx="621852" cy="467432"/>
          </a:xfrm>
        </p:grpSpPr>
        <p:cxnSp>
          <p:nvCxnSpPr>
            <p:cNvPr id="179" name="Straight Connector 178"/>
            <p:cNvCxnSpPr/>
            <p:nvPr/>
          </p:nvCxnSpPr>
          <p:spPr>
            <a:xfrm flipV="1">
              <a:off x="971600" y="4149700"/>
              <a:ext cx="281395" cy="464416"/>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4452764"/>
              <a:ext cx="121444" cy="164368"/>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4149700"/>
              <a:ext cx="340457" cy="4498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176337" y="4329100"/>
              <a:ext cx="219093" cy="2704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3410088" y="2565524"/>
            <a:ext cx="621852" cy="467432"/>
            <a:chOff x="971600" y="3104964"/>
            <a:chExt cx="621852" cy="647452"/>
          </a:xfrm>
        </p:grpSpPr>
        <p:cxnSp>
          <p:nvCxnSpPr>
            <p:cNvPr id="184" name="Straight Connector 183"/>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5256076" y="2529520"/>
            <a:ext cx="621852" cy="467432"/>
            <a:chOff x="971600" y="3104964"/>
            <a:chExt cx="621852" cy="647452"/>
          </a:xfrm>
        </p:grpSpPr>
        <p:cxnSp>
          <p:nvCxnSpPr>
            <p:cNvPr id="189" name="Straight Connector 188"/>
            <p:cNvCxnSpPr/>
            <p:nvPr/>
          </p:nvCxnSpPr>
          <p:spPr>
            <a:xfrm flipV="1">
              <a:off x="971600" y="3104964"/>
              <a:ext cx="281395" cy="64327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089396" y="3524746"/>
              <a:ext cx="121444"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252995" y="3104964"/>
              <a:ext cx="340457" cy="62309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1341424" y="3524746"/>
              <a:ext cx="108013"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6182396" y="2530140"/>
            <a:ext cx="621852" cy="467432"/>
            <a:chOff x="971600" y="4149700"/>
            <a:chExt cx="621852" cy="467432"/>
          </a:xfrm>
        </p:grpSpPr>
        <p:cxnSp>
          <p:nvCxnSpPr>
            <p:cNvPr id="194" name="Straight Connector 193"/>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7010488" y="2529520"/>
            <a:ext cx="621852" cy="467432"/>
            <a:chOff x="971600" y="3104964"/>
            <a:chExt cx="621852" cy="647452"/>
          </a:xfrm>
        </p:grpSpPr>
        <p:cxnSp>
          <p:nvCxnSpPr>
            <p:cNvPr id="199" name="Straight Connector 198"/>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2519772" y="2539146"/>
            <a:ext cx="621852" cy="467432"/>
            <a:chOff x="1916088" y="4725764"/>
            <a:chExt cx="621852" cy="467432"/>
          </a:xfrm>
        </p:grpSpPr>
        <p:cxnSp>
          <p:nvCxnSpPr>
            <p:cNvPr id="204" name="Straight Connector 203"/>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7884368" y="2529520"/>
            <a:ext cx="621852" cy="467432"/>
            <a:chOff x="1916088" y="4725764"/>
            <a:chExt cx="621852" cy="467432"/>
          </a:xfrm>
        </p:grpSpPr>
        <p:cxnSp>
          <p:nvCxnSpPr>
            <p:cNvPr id="209" name="Straight Connector 208"/>
            <p:cNvCxnSpPr/>
            <p:nvPr/>
          </p:nvCxnSpPr>
          <p:spPr>
            <a:xfrm flipV="1">
              <a:off x="1916088" y="4725764"/>
              <a:ext cx="281395" cy="464416"/>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197483" y="4725764"/>
              <a:ext cx="340457" cy="449847"/>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2105726" y="4898031"/>
              <a:ext cx="198440" cy="292149"/>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2303748" y="5047122"/>
              <a:ext cx="99220" cy="146074"/>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3887924" y="5049180"/>
            <a:ext cx="1125908" cy="1007492"/>
            <a:chOff x="971600" y="3104964"/>
            <a:chExt cx="621852" cy="647452"/>
          </a:xfrm>
        </p:grpSpPr>
        <p:cxnSp>
          <p:nvCxnSpPr>
            <p:cNvPr id="214" name="Straight Connector 213"/>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106"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Summary Methods</a:t>
            </a:r>
            <a:endParaRPr lang="en-US" altLang="ja-JP" sz="3600" b="1" dirty="0">
              <a:solidFill>
                <a:srgbClr val="A50021"/>
              </a:solidFill>
              <a:latin typeface="Verdana" pitchFamily="34" charset="0"/>
              <a:ea typeface="ＭＳ Ｐゴシック" pitchFamily="34" charset="-128"/>
            </a:endParaRPr>
          </a:p>
        </p:txBody>
      </p:sp>
      <p:sp>
        <p:nvSpPr>
          <p:cNvPr id="107"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8" name="AutoShape 34"/>
          <p:cNvSpPr>
            <a:spLocks noChangeArrowheads="1"/>
          </p:cNvSpPr>
          <p:nvPr/>
        </p:nvSpPr>
        <p:spPr bwMode="auto">
          <a:xfrm rot="5400000">
            <a:off x="3786983" y="3925985"/>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09" name="TextBox 108"/>
          <p:cNvSpPr txBox="1"/>
          <p:nvPr/>
        </p:nvSpPr>
        <p:spPr>
          <a:xfrm>
            <a:off x="4878034" y="3609020"/>
            <a:ext cx="2556284" cy="707886"/>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dirty="0" smtClean="0">
                <a:latin typeface="Garamond" pitchFamily="18" charset="0"/>
              </a:rPr>
              <a:t>Gene Tree Parsimony, ML etc.</a:t>
            </a:r>
            <a:endParaRPr lang="en-US" sz="2000" b="1" dirty="0">
              <a:latin typeface="Garamond" pitchFamily="18" charset="0"/>
            </a:endParaRPr>
          </a:p>
        </p:txBody>
      </p:sp>
      <p:sp>
        <p:nvSpPr>
          <p:cNvPr id="110" name="TextBox 109"/>
          <p:cNvSpPr txBox="1"/>
          <p:nvPr/>
        </p:nvSpPr>
        <p:spPr>
          <a:xfrm>
            <a:off x="3743908" y="6381328"/>
            <a:ext cx="1836204" cy="369332"/>
          </a:xfrm>
          <a:prstGeom prst="rect">
            <a:avLst/>
          </a:prstGeom>
          <a:noFill/>
        </p:spPr>
        <p:txBody>
          <a:bodyPr wrap="square" rtlCol="0">
            <a:spAutoFit/>
          </a:bodyPr>
          <a:lstStyle/>
          <a:p>
            <a:r>
              <a:rPr lang="en-US" dirty="0" smtClean="0">
                <a:latin typeface="Georgia" pitchFamily="18" charset="0"/>
                <a:ea typeface="Verdana" pitchFamily="34" charset="0"/>
                <a:cs typeface="Verdana" pitchFamily="34" charset="0"/>
              </a:rPr>
              <a:t>Species Tree</a:t>
            </a:r>
            <a:endParaRPr lang="en-US" baseline="-25000" dirty="0">
              <a:solidFill>
                <a:srgbClr val="FF0000"/>
              </a:solidFill>
              <a:latin typeface="Georgia" pitchFamily="18" charset="0"/>
            </a:endParaRPr>
          </a:p>
        </p:txBody>
      </p:sp>
    </p:spTree>
    <p:extLst>
      <p:ext uri="{BB962C8B-B14F-4D97-AF65-F5344CB8AC3E}">
        <p14:creationId xmlns:p14="http://schemas.microsoft.com/office/powerpoint/2010/main" val="21375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500"/>
                                        <p:tgtEl>
                                          <p:spTgt spid="168"/>
                                        </p:tgtEl>
                                        <p:attrNameLst>
                                          <p:attrName>ppt_y</p:attrName>
                                        </p:attrNameLst>
                                      </p:cBhvr>
                                      <p:tavLst>
                                        <p:tav tm="0">
                                          <p:val>
                                            <p:strVal val="#ppt_y-#ppt_h*1.125000"/>
                                          </p:val>
                                        </p:tav>
                                        <p:tav tm="100000">
                                          <p:val>
                                            <p:strVal val="#ppt_y"/>
                                          </p:val>
                                        </p:tav>
                                      </p:tavLst>
                                    </p:anim>
                                    <p:animEffect transition="in" filter="wipe(down)">
                                      <p:cBhvr>
                                        <p:cTn id="8" dur="500"/>
                                        <p:tgtEl>
                                          <p:spTgt spid="168"/>
                                        </p:tgtEl>
                                      </p:cBhvr>
                                    </p:animEffect>
                                  </p:childTnLst>
                                </p:cTn>
                              </p:par>
                              <p:par>
                                <p:cTn id="9" presetID="12" presetClass="entr" presetSubtype="1" fill="hold" nodeType="withEffect">
                                  <p:stCondLst>
                                    <p:cond delay="0"/>
                                  </p:stCondLst>
                                  <p:childTnLst>
                                    <p:set>
                                      <p:cBhvr>
                                        <p:cTn id="10" dur="1" fill="hold">
                                          <p:stCondLst>
                                            <p:cond delay="0"/>
                                          </p:stCondLst>
                                        </p:cTn>
                                        <p:tgtEl>
                                          <p:spTgt spid="208"/>
                                        </p:tgtEl>
                                        <p:attrNameLst>
                                          <p:attrName>style.visibility</p:attrName>
                                        </p:attrNameLst>
                                      </p:cBhvr>
                                      <p:to>
                                        <p:strVal val="visible"/>
                                      </p:to>
                                    </p:set>
                                    <p:anim calcmode="lin" valueType="num">
                                      <p:cBhvr additive="base">
                                        <p:cTn id="11" dur="500"/>
                                        <p:tgtEl>
                                          <p:spTgt spid="208"/>
                                        </p:tgtEl>
                                        <p:attrNameLst>
                                          <p:attrName>ppt_y</p:attrName>
                                        </p:attrNameLst>
                                      </p:cBhvr>
                                      <p:tavLst>
                                        <p:tav tm="0">
                                          <p:val>
                                            <p:strVal val="#ppt_y-#ppt_h*1.125000"/>
                                          </p:val>
                                        </p:tav>
                                        <p:tav tm="100000">
                                          <p:val>
                                            <p:strVal val="#ppt_y"/>
                                          </p:val>
                                        </p:tav>
                                      </p:tavLst>
                                    </p:anim>
                                    <p:animEffect transition="in" filter="wipe(down)">
                                      <p:cBhvr>
                                        <p:cTn id="12" dur="500"/>
                                        <p:tgtEl>
                                          <p:spTgt spid="208"/>
                                        </p:tgtEl>
                                      </p:cBhvr>
                                    </p:animEffect>
                                  </p:childTnLst>
                                </p:cTn>
                              </p:par>
                              <p:par>
                                <p:cTn id="13" presetID="12" presetClass="entr" presetSubtype="1"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anim calcmode="lin" valueType="num">
                                      <p:cBhvr additive="base">
                                        <p:cTn id="15" dur="500"/>
                                        <p:tgtEl>
                                          <p:spTgt spid="173"/>
                                        </p:tgtEl>
                                        <p:attrNameLst>
                                          <p:attrName>ppt_y</p:attrName>
                                        </p:attrNameLst>
                                      </p:cBhvr>
                                      <p:tavLst>
                                        <p:tav tm="0">
                                          <p:val>
                                            <p:strVal val="#ppt_y-#ppt_h*1.125000"/>
                                          </p:val>
                                        </p:tav>
                                        <p:tav tm="100000">
                                          <p:val>
                                            <p:strVal val="#ppt_y"/>
                                          </p:val>
                                        </p:tav>
                                      </p:tavLst>
                                    </p:anim>
                                    <p:animEffect transition="in" filter="wipe(down)">
                                      <p:cBhvr>
                                        <p:cTn id="16" dur="500"/>
                                        <p:tgtEl>
                                          <p:spTgt spid="173"/>
                                        </p:tgtEl>
                                      </p:cBhvr>
                                    </p:animEffect>
                                  </p:childTnLst>
                                </p:cTn>
                              </p:par>
                              <p:par>
                                <p:cTn id="17" presetID="12" presetClass="entr" presetSubtype="1"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 calcmode="lin" valueType="num">
                                      <p:cBhvr additive="base">
                                        <p:cTn id="19" dur="500"/>
                                        <p:tgtEl>
                                          <p:spTgt spid="198"/>
                                        </p:tgtEl>
                                        <p:attrNameLst>
                                          <p:attrName>ppt_y</p:attrName>
                                        </p:attrNameLst>
                                      </p:cBhvr>
                                      <p:tavLst>
                                        <p:tav tm="0">
                                          <p:val>
                                            <p:strVal val="#ppt_y-#ppt_h*1.125000"/>
                                          </p:val>
                                        </p:tav>
                                        <p:tav tm="100000">
                                          <p:val>
                                            <p:strVal val="#ppt_y"/>
                                          </p:val>
                                        </p:tav>
                                      </p:tavLst>
                                    </p:anim>
                                    <p:animEffect transition="in" filter="wipe(down)">
                                      <p:cBhvr>
                                        <p:cTn id="20" dur="500"/>
                                        <p:tgtEl>
                                          <p:spTgt spid="198"/>
                                        </p:tgtEl>
                                      </p:cBhvr>
                                    </p:animEffect>
                                  </p:childTnLst>
                                </p:cTn>
                              </p:par>
                              <p:par>
                                <p:cTn id="21" presetID="12" presetClass="entr" presetSubtype="1" fill="hold" nodeType="withEffect">
                                  <p:stCondLst>
                                    <p:cond delay="0"/>
                                  </p:stCondLst>
                                  <p:childTnLst>
                                    <p:set>
                                      <p:cBhvr>
                                        <p:cTn id="22" dur="1" fill="hold">
                                          <p:stCondLst>
                                            <p:cond delay="0"/>
                                          </p:stCondLst>
                                        </p:cTn>
                                        <p:tgtEl>
                                          <p:spTgt spid="203"/>
                                        </p:tgtEl>
                                        <p:attrNameLst>
                                          <p:attrName>style.visibility</p:attrName>
                                        </p:attrNameLst>
                                      </p:cBhvr>
                                      <p:to>
                                        <p:strVal val="visible"/>
                                      </p:to>
                                    </p:set>
                                    <p:anim calcmode="lin" valueType="num">
                                      <p:cBhvr additive="base">
                                        <p:cTn id="23" dur="500"/>
                                        <p:tgtEl>
                                          <p:spTgt spid="203"/>
                                        </p:tgtEl>
                                        <p:attrNameLst>
                                          <p:attrName>ppt_y</p:attrName>
                                        </p:attrNameLst>
                                      </p:cBhvr>
                                      <p:tavLst>
                                        <p:tav tm="0">
                                          <p:val>
                                            <p:strVal val="#ppt_y-#ppt_h*1.125000"/>
                                          </p:val>
                                        </p:tav>
                                        <p:tav tm="100000">
                                          <p:val>
                                            <p:strVal val="#ppt_y"/>
                                          </p:val>
                                        </p:tav>
                                      </p:tavLst>
                                    </p:anim>
                                    <p:animEffect transition="in" filter="wipe(down)">
                                      <p:cBhvr>
                                        <p:cTn id="24" dur="500"/>
                                        <p:tgtEl>
                                          <p:spTgt spid="203"/>
                                        </p:tgtEl>
                                      </p:cBhvr>
                                    </p:animEffect>
                                  </p:childTnLst>
                                </p:cTn>
                              </p:par>
                              <p:par>
                                <p:cTn id="25" presetID="12" presetClass="entr" presetSubtype="1" fill="hold" nodeType="withEffect">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cBhvr additive="base">
                                        <p:cTn id="27" dur="500"/>
                                        <p:tgtEl>
                                          <p:spTgt spid="193"/>
                                        </p:tgtEl>
                                        <p:attrNameLst>
                                          <p:attrName>ppt_y</p:attrName>
                                        </p:attrNameLst>
                                      </p:cBhvr>
                                      <p:tavLst>
                                        <p:tav tm="0">
                                          <p:val>
                                            <p:strVal val="#ppt_y-#ppt_h*1.125000"/>
                                          </p:val>
                                        </p:tav>
                                        <p:tav tm="100000">
                                          <p:val>
                                            <p:strVal val="#ppt_y"/>
                                          </p:val>
                                        </p:tav>
                                      </p:tavLst>
                                    </p:anim>
                                    <p:animEffect transition="in" filter="wipe(down)">
                                      <p:cBhvr>
                                        <p:cTn id="28" dur="500"/>
                                        <p:tgtEl>
                                          <p:spTgt spid="193"/>
                                        </p:tgtEl>
                                      </p:cBhvr>
                                    </p:animEffect>
                                  </p:childTnLst>
                                </p:cTn>
                              </p:par>
                              <p:par>
                                <p:cTn id="29" presetID="12" presetClass="entr" presetSubtype="1" fill="hold" nodeType="withEffect">
                                  <p:stCondLst>
                                    <p:cond delay="0"/>
                                  </p:stCondLst>
                                  <p:childTnLst>
                                    <p:set>
                                      <p:cBhvr>
                                        <p:cTn id="30" dur="1" fill="hold">
                                          <p:stCondLst>
                                            <p:cond delay="0"/>
                                          </p:stCondLst>
                                        </p:cTn>
                                        <p:tgtEl>
                                          <p:spTgt spid="183"/>
                                        </p:tgtEl>
                                        <p:attrNameLst>
                                          <p:attrName>style.visibility</p:attrName>
                                        </p:attrNameLst>
                                      </p:cBhvr>
                                      <p:to>
                                        <p:strVal val="visible"/>
                                      </p:to>
                                    </p:set>
                                    <p:anim calcmode="lin" valueType="num">
                                      <p:cBhvr additive="base">
                                        <p:cTn id="31" dur="500"/>
                                        <p:tgtEl>
                                          <p:spTgt spid="183"/>
                                        </p:tgtEl>
                                        <p:attrNameLst>
                                          <p:attrName>ppt_y</p:attrName>
                                        </p:attrNameLst>
                                      </p:cBhvr>
                                      <p:tavLst>
                                        <p:tav tm="0">
                                          <p:val>
                                            <p:strVal val="#ppt_y-#ppt_h*1.125000"/>
                                          </p:val>
                                        </p:tav>
                                        <p:tav tm="100000">
                                          <p:val>
                                            <p:strVal val="#ppt_y"/>
                                          </p:val>
                                        </p:tav>
                                      </p:tavLst>
                                    </p:anim>
                                    <p:animEffect transition="in" filter="wipe(down)">
                                      <p:cBhvr>
                                        <p:cTn id="32" dur="500"/>
                                        <p:tgtEl>
                                          <p:spTgt spid="183"/>
                                        </p:tgtEl>
                                      </p:cBhvr>
                                    </p:animEffect>
                                  </p:childTnLst>
                                </p:cTn>
                              </p:par>
                              <p:par>
                                <p:cTn id="33" presetID="12" presetClass="entr" presetSubtype="1" fill="hold" nodeType="withEffect">
                                  <p:stCondLst>
                                    <p:cond delay="0"/>
                                  </p:stCondLst>
                                  <p:childTnLst>
                                    <p:set>
                                      <p:cBhvr>
                                        <p:cTn id="34" dur="1" fill="hold">
                                          <p:stCondLst>
                                            <p:cond delay="0"/>
                                          </p:stCondLst>
                                        </p:cTn>
                                        <p:tgtEl>
                                          <p:spTgt spid="188"/>
                                        </p:tgtEl>
                                        <p:attrNameLst>
                                          <p:attrName>style.visibility</p:attrName>
                                        </p:attrNameLst>
                                      </p:cBhvr>
                                      <p:to>
                                        <p:strVal val="visible"/>
                                      </p:to>
                                    </p:set>
                                    <p:anim calcmode="lin" valueType="num">
                                      <p:cBhvr additive="base">
                                        <p:cTn id="35" dur="500"/>
                                        <p:tgtEl>
                                          <p:spTgt spid="188"/>
                                        </p:tgtEl>
                                        <p:attrNameLst>
                                          <p:attrName>ppt_y</p:attrName>
                                        </p:attrNameLst>
                                      </p:cBhvr>
                                      <p:tavLst>
                                        <p:tav tm="0">
                                          <p:val>
                                            <p:strVal val="#ppt_y-#ppt_h*1.125000"/>
                                          </p:val>
                                        </p:tav>
                                        <p:tav tm="100000">
                                          <p:val>
                                            <p:strVal val="#ppt_y"/>
                                          </p:val>
                                        </p:tav>
                                      </p:tavLst>
                                    </p:anim>
                                    <p:animEffect transition="in" filter="wipe(down)">
                                      <p:cBhvr>
                                        <p:cTn id="36" dur="500"/>
                                        <p:tgtEl>
                                          <p:spTgt spid="188"/>
                                        </p:tgtEl>
                                      </p:cBhvr>
                                    </p:animEffect>
                                  </p:childTnLst>
                                </p:cTn>
                              </p:par>
                              <p:par>
                                <p:cTn id="37" presetID="12" presetClass="entr" presetSubtype="1" fill="hold" nodeType="withEffect">
                                  <p:stCondLst>
                                    <p:cond delay="0"/>
                                  </p:stCondLst>
                                  <p:childTnLst>
                                    <p:set>
                                      <p:cBhvr>
                                        <p:cTn id="38" dur="1" fill="hold">
                                          <p:stCondLst>
                                            <p:cond delay="0"/>
                                          </p:stCondLst>
                                        </p:cTn>
                                        <p:tgtEl>
                                          <p:spTgt spid="178"/>
                                        </p:tgtEl>
                                        <p:attrNameLst>
                                          <p:attrName>style.visibility</p:attrName>
                                        </p:attrNameLst>
                                      </p:cBhvr>
                                      <p:to>
                                        <p:strVal val="visible"/>
                                      </p:to>
                                    </p:set>
                                    <p:anim calcmode="lin" valueType="num">
                                      <p:cBhvr additive="base">
                                        <p:cTn id="39" dur="500"/>
                                        <p:tgtEl>
                                          <p:spTgt spid="178"/>
                                        </p:tgtEl>
                                        <p:attrNameLst>
                                          <p:attrName>ppt_y</p:attrName>
                                        </p:attrNameLst>
                                      </p:cBhvr>
                                      <p:tavLst>
                                        <p:tav tm="0">
                                          <p:val>
                                            <p:strVal val="#ppt_y-#ppt_h*1.125000"/>
                                          </p:val>
                                        </p:tav>
                                        <p:tav tm="100000">
                                          <p:val>
                                            <p:strVal val="#ppt_y"/>
                                          </p:val>
                                        </p:tav>
                                      </p:tavLst>
                                    </p:anim>
                                    <p:animEffect transition="in" filter="wipe(down)">
                                      <p:cBhvr>
                                        <p:cTn id="40" dur="500"/>
                                        <p:tgtEl>
                                          <p:spTgt spid="17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wipe(up)">
                                      <p:cBhvr>
                                        <p:cTn id="45" dur="500"/>
                                        <p:tgtEl>
                                          <p:spTgt spid="108"/>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109"/>
                                        </p:tgtEl>
                                        <p:attrNameLst>
                                          <p:attrName>style.visibility</p:attrName>
                                        </p:attrNameLst>
                                      </p:cBhvr>
                                      <p:to>
                                        <p:strVal val="visible"/>
                                      </p:to>
                                    </p:set>
                                    <p:anim calcmode="lin" valueType="num">
                                      <p:cBhvr additive="base">
                                        <p:cTn id="48" dur="500"/>
                                        <p:tgtEl>
                                          <p:spTgt spid="109"/>
                                        </p:tgtEl>
                                        <p:attrNameLst>
                                          <p:attrName>ppt_x</p:attrName>
                                        </p:attrNameLst>
                                      </p:cBhvr>
                                      <p:tavLst>
                                        <p:tav tm="0">
                                          <p:val>
                                            <p:strVal val="#ppt_x-#ppt_w*1.125000"/>
                                          </p:val>
                                        </p:tav>
                                        <p:tav tm="100000">
                                          <p:val>
                                            <p:strVal val="#ppt_x"/>
                                          </p:val>
                                        </p:tav>
                                      </p:tavLst>
                                    </p:anim>
                                    <p:animEffect transition="in" filter="wipe(right)">
                                      <p:cBhvr>
                                        <p:cTn id="49" dur="500"/>
                                        <p:tgtEl>
                                          <p:spTgt spid="109"/>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213"/>
                                        </p:tgtEl>
                                        <p:attrNameLst>
                                          <p:attrName>style.visibility</p:attrName>
                                        </p:attrNameLst>
                                      </p:cBhvr>
                                      <p:to>
                                        <p:strVal val="visible"/>
                                      </p:to>
                                    </p:set>
                                    <p:animEffect transition="in" filter="wipe(down)">
                                      <p:cBhvr>
                                        <p:cTn id="53" dur="500"/>
                                        <p:tgtEl>
                                          <p:spTgt spid="213"/>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Concatenation vs. summary methods</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573760" y="1556792"/>
            <a:ext cx="8172908"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smtClean="0">
                <a:solidFill>
                  <a:srgbClr val="FF0000"/>
                </a:solidFill>
                <a:latin typeface="Book Antiqua" pitchFamily="18" charset="0"/>
              </a:rPr>
              <a:t>Concatenation</a:t>
            </a:r>
            <a:r>
              <a:rPr lang="en-US" sz="2400" dirty="0" smtClean="0">
                <a:latin typeface="Book Antiqua" pitchFamily="18" charset="0"/>
              </a:rPr>
              <a:t> </a:t>
            </a:r>
            <a:r>
              <a:rPr lang="en-US" sz="2400" dirty="0">
                <a:latin typeface="Book Antiqua" pitchFamily="18" charset="0"/>
              </a:rPr>
              <a:t>provides the </a:t>
            </a:r>
            <a:r>
              <a:rPr lang="en-US" sz="2400" dirty="0">
                <a:solidFill>
                  <a:srgbClr val="002060"/>
                </a:solidFill>
                <a:latin typeface="Book Antiqua" pitchFamily="18" charset="0"/>
              </a:rPr>
              <a:t>advantage </a:t>
            </a:r>
            <a:r>
              <a:rPr lang="en-US" sz="2400" dirty="0">
                <a:latin typeface="Book Antiqua" pitchFamily="18" charset="0"/>
              </a:rPr>
              <a:t>of </a:t>
            </a:r>
            <a:r>
              <a:rPr lang="en-US" sz="2400" dirty="0">
                <a:solidFill>
                  <a:srgbClr val="002060"/>
                </a:solidFill>
                <a:latin typeface="Book Antiqua" pitchFamily="18" charset="0"/>
              </a:rPr>
              <a:t>high level of signal</a:t>
            </a:r>
            <a:r>
              <a:rPr lang="en-US" sz="2400" dirty="0">
                <a:latin typeface="Book Antiqua" pitchFamily="18" charset="0"/>
              </a:rPr>
              <a:t>. </a:t>
            </a:r>
            <a:endParaRPr lang="en-US" sz="2400" dirty="0" smtClean="0">
              <a:latin typeface="Book Antiqua" pitchFamily="18" charset="0"/>
            </a:endParaRPr>
          </a:p>
          <a:p>
            <a:pPr lvl="1">
              <a:spcBef>
                <a:spcPts val="600"/>
              </a:spcBef>
              <a:buClr>
                <a:schemeClr val="accent1"/>
              </a:buClr>
              <a:buSzPct val="90000"/>
              <a:buFont typeface="Wingdings 3" pitchFamily="18" charset="2"/>
              <a:buChar char="}"/>
            </a:pPr>
            <a:r>
              <a:rPr lang="en-US" sz="2400" dirty="0">
                <a:latin typeface="Book Antiqua" pitchFamily="18" charset="0"/>
              </a:rPr>
              <a:t> C</a:t>
            </a:r>
            <a:r>
              <a:rPr lang="en-US" sz="2400" dirty="0" smtClean="0">
                <a:latin typeface="Book Antiqua" pitchFamily="18" charset="0"/>
              </a:rPr>
              <a:t>oncatenation </a:t>
            </a:r>
            <a:r>
              <a:rPr lang="en-US" sz="2400" dirty="0">
                <a:latin typeface="Book Antiqua" pitchFamily="18" charset="0"/>
              </a:rPr>
              <a:t>in the presence of gene tree discordance creates </a:t>
            </a:r>
            <a:r>
              <a:rPr lang="en-US" sz="2400" dirty="0">
                <a:solidFill>
                  <a:srgbClr val="002060"/>
                </a:solidFill>
                <a:latin typeface="Book Antiqua" pitchFamily="18" charset="0"/>
              </a:rPr>
              <a:t>model misspecification</a:t>
            </a:r>
            <a:r>
              <a:rPr lang="en-US" sz="2400" dirty="0">
                <a:latin typeface="Book Antiqua" pitchFamily="18" charset="0"/>
              </a:rPr>
              <a:t> and can result into </a:t>
            </a:r>
            <a:r>
              <a:rPr lang="en-US" sz="2400" dirty="0">
                <a:solidFill>
                  <a:srgbClr val="FF0000"/>
                </a:solidFill>
                <a:latin typeface="Book Antiqua" pitchFamily="18" charset="0"/>
              </a:rPr>
              <a:t>wrong</a:t>
            </a:r>
            <a:r>
              <a:rPr lang="en-US" sz="2400" dirty="0">
                <a:latin typeface="Book Antiqua" pitchFamily="18" charset="0"/>
              </a:rPr>
              <a:t> answer.</a:t>
            </a:r>
          </a:p>
          <a:p>
            <a:pPr>
              <a:spcBef>
                <a:spcPts val="600"/>
              </a:spcBef>
              <a:buClr>
                <a:schemeClr val="accent1"/>
              </a:buClr>
              <a:buSzPct val="90000"/>
              <a:buFont typeface="Wingdings 3" pitchFamily="18" charset="2"/>
              <a:buChar char="}"/>
            </a:pPr>
            <a:endParaRPr lang="en-US" sz="2200" dirty="0" smtClean="0">
              <a:latin typeface="Book Antiqua" pitchFamily="18" charset="0"/>
            </a:endParaRPr>
          </a:p>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a:latin typeface="Book Antiqua" pitchFamily="18" charset="0"/>
              </a:rPr>
              <a:t>Species tree estimation from a set of gene trees can </a:t>
            </a:r>
            <a:r>
              <a:rPr lang="en-US" sz="2400" dirty="0">
                <a:solidFill>
                  <a:srgbClr val="002060"/>
                </a:solidFill>
                <a:latin typeface="Book Antiqua" pitchFamily="18" charset="0"/>
              </a:rPr>
              <a:t>take into account </a:t>
            </a:r>
            <a:r>
              <a:rPr lang="en-US" sz="2400" dirty="0">
                <a:latin typeface="Book Antiqua" pitchFamily="18" charset="0"/>
              </a:rPr>
              <a:t>the </a:t>
            </a:r>
            <a:r>
              <a:rPr lang="en-US" sz="2400" dirty="0">
                <a:solidFill>
                  <a:srgbClr val="FF0000"/>
                </a:solidFill>
                <a:latin typeface="Book Antiqua" pitchFamily="18" charset="0"/>
              </a:rPr>
              <a:t>gene tree discordance</a:t>
            </a:r>
            <a:r>
              <a:rPr lang="en-US" sz="2400" dirty="0">
                <a:latin typeface="Book Antiqua" pitchFamily="18" charset="0"/>
              </a:rPr>
              <a:t>. </a:t>
            </a:r>
            <a:endParaRPr lang="en-US" sz="2400" dirty="0" smtClean="0">
              <a:latin typeface="Book Antiqua" pitchFamily="18" charset="0"/>
            </a:endParaRPr>
          </a:p>
          <a:p>
            <a:pPr lvl="1">
              <a:spcBef>
                <a:spcPts val="600"/>
              </a:spcBef>
              <a:buClr>
                <a:schemeClr val="accent1"/>
              </a:buClr>
              <a:buSzPct val="90000"/>
              <a:buFont typeface="Wingdings 3" pitchFamily="18" charset="2"/>
              <a:buChar char="}"/>
            </a:pPr>
            <a:r>
              <a:rPr lang="en-US" sz="2400" dirty="0" smtClean="0">
                <a:latin typeface="Book Antiqua" pitchFamily="18" charset="0"/>
              </a:rPr>
              <a:t> But </a:t>
            </a:r>
            <a:r>
              <a:rPr lang="en-US" sz="2400" dirty="0">
                <a:solidFill>
                  <a:srgbClr val="FF0000"/>
                </a:solidFill>
                <a:latin typeface="Book Antiqua" pitchFamily="18" charset="0"/>
              </a:rPr>
              <a:t>suffers</a:t>
            </a:r>
            <a:r>
              <a:rPr lang="en-US" sz="2400" dirty="0">
                <a:latin typeface="Book Antiqua" pitchFamily="18" charset="0"/>
              </a:rPr>
              <a:t> </a:t>
            </a:r>
            <a:r>
              <a:rPr lang="en-US" sz="2400" dirty="0">
                <a:solidFill>
                  <a:srgbClr val="FF0000"/>
                </a:solidFill>
                <a:latin typeface="Book Antiqua" pitchFamily="18" charset="0"/>
              </a:rPr>
              <a:t>poor signal </a:t>
            </a:r>
            <a:r>
              <a:rPr lang="en-US" sz="2400" dirty="0">
                <a:latin typeface="Book Antiqua" pitchFamily="18" charset="0"/>
              </a:rPr>
              <a:t>per gene.</a:t>
            </a:r>
          </a:p>
          <a:p>
            <a:pPr>
              <a:spcBef>
                <a:spcPts val="600"/>
              </a:spcBef>
              <a:buClr>
                <a:schemeClr val="accent1"/>
              </a:buClr>
              <a:buSzPct val="90000"/>
              <a:buFont typeface="Wingdings 3" pitchFamily="18" charset="2"/>
              <a:buChar char="}"/>
            </a:pPr>
            <a:endParaRPr lang="en-US" sz="2200" dirty="0" smtClean="0">
              <a:latin typeface="Book Antiqua" pitchFamily="18" charset="0"/>
            </a:endParaRPr>
          </a:p>
        </p:txBody>
      </p:sp>
    </p:spTree>
    <p:extLst>
      <p:ext uri="{BB962C8B-B14F-4D97-AF65-F5344CB8AC3E}">
        <p14:creationId xmlns:p14="http://schemas.microsoft.com/office/powerpoint/2010/main" val="2111215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6984268" y="1124744"/>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319972" y="1124744"/>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583668" y="1124744"/>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6120172" y="1124744"/>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848364" y="1124744"/>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483768" y="1124744"/>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647564" y="1124744"/>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5220072" y="1124744"/>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83868" y="1124744"/>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20" name="TextBox 319"/>
          <p:cNvSpPr txBox="1"/>
          <p:nvPr/>
        </p:nvSpPr>
        <p:spPr>
          <a:xfrm>
            <a:off x="719572" y="705922"/>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321" name="TextBox 320"/>
          <p:cNvSpPr txBox="1"/>
          <p:nvPr/>
        </p:nvSpPr>
        <p:spPr>
          <a:xfrm>
            <a:off x="17276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322" name="TextBox 321"/>
          <p:cNvSpPr txBox="1"/>
          <p:nvPr/>
        </p:nvSpPr>
        <p:spPr>
          <a:xfrm>
            <a:off x="2663788"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323" name="TextBox 322"/>
          <p:cNvSpPr txBox="1"/>
          <p:nvPr/>
        </p:nvSpPr>
        <p:spPr>
          <a:xfrm>
            <a:off x="35278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324" name="TextBox 323"/>
          <p:cNvSpPr txBox="1"/>
          <p:nvPr/>
        </p:nvSpPr>
        <p:spPr>
          <a:xfrm>
            <a:off x="4499992"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325" name="TextBox 324"/>
          <p:cNvSpPr txBox="1"/>
          <p:nvPr/>
        </p:nvSpPr>
        <p:spPr>
          <a:xfrm>
            <a:off x="5400092"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326" name="TextBox 325"/>
          <p:cNvSpPr txBox="1"/>
          <p:nvPr/>
        </p:nvSpPr>
        <p:spPr>
          <a:xfrm>
            <a:off x="6264188"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327" name="TextBox 326"/>
          <p:cNvSpPr txBox="1"/>
          <p:nvPr/>
        </p:nvSpPr>
        <p:spPr>
          <a:xfrm>
            <a:off x="80283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328" name="TextBox 327"/>
          <p:cNvSpPr txBox="1"/>
          <p:nvPr/>
        </p:nvSpPr>
        <p:spPr>
          <a:xfrm>
            <a:off x="71282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grpSp>
        <p:nvGrpSpPr>
          <p:cNvPr id="213" name="Group 212"/>
          <p:cNvGrpSpPr/>
          <p:nvPr/>
        </p:nvGrpSpPr>
        <p:grpSpPr>
          <a:xfrm>
            <a:off x="3950148" y="5409220"/>
            <a:ext cx="1125908" cy="1007492"/>
            <a:chOff x="971600" y="3104964"/>
            <a:chExt cx="621852" cy="647452"/>
          </a:xfrm>
        </p:grpSpPr>
        <p:cxnSp>
          <p:nvCxnSpPr>
            <p:cNvPr id="214" name="Straight Connector 213"/>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23528" y="2456892"/>
            <a:ext cx="2592288" cy="828092"/>
            <a:chOff x="1295400" y="4800600"/>
            <a:chExt cx="1066800" cy="685800"/>
          </a:xfrm>
        </p:grpSpPr>
        <p:cxnSp>
          <p:nvCxnSpPr>
            <p:cNvPr id="107" name="Straight Connector 106"/>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Straight Connector 108"/>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14" name="Group 113"/>
          <p:cNvGrpSpPr/>
          <p:nvPr/>
        </p:nvGrpSpPr>
        <p:grpSpPr>
          <a:xfrm>
            <a:off x="4031940" y="3897052"/>
            <a:ext cx="1044116" cy="833396"/>
            <a:chOff x="971600" y="3104964"/>
            <a:chExt cx="621852" cy="647452"/>
          </a:xfrm>
        </p:grpSpPr>
        <p:cxnSp>
          <p:nvCxnSpPr>
            <p:cNvPr id="115" name="Straight Connector 114"/>
            <p:cNvCxnSpPr/>
            <p:nvPr/>
          </p:nvCxnSpPr>
          <p:spPr>
            <a:xfrm flipV="1">
              <a:off x="971600" y="3104964"/>
              <a:ext cx="281395" cy="643274"/>
            </a:xfrm>
            <a:prstGeom prst="line">
              <a:avLst/>
            </a:prstGeom>
            <a:ln w="5715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089396" y="3524746"/>
              <a:ext cx="121444" cy="227670"/>
            </a:xfrm>
            <a:prstGeom prst="line">
              <a:avLst/>
            </a:prstGeom>
            <a:ln w="571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252995" y="3104964"/>
              <a:ext cx="340457" cy="623094"/>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1341424" y="3524746"/>
              <a:ext cx="108013" cy="227670"/>
            </a:xfrm>
            <a:prstGeom prst="line">
              <a:avLst/>
            </a:prstGeom>
            <a:ln w="571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1079612" y="3902356"/>
            <a:ext cx="1095382" cy="863476"/>
            <a:chOff x="1916088" y="4725764"/>
            <a:chExt cx="621852" cy="467432"/>
          </a:xfrm>
        </p:grpSpPr>
        <p:cxnSp>
          <p:nvCxnSpPr>
            <p:cNvPr id="120" name="Straight Connector 119"/>
            <p:cNvCxnSpPr/>
            <p:nvPr/>
          </p:nvCxnSpPr>
          <p:spPr>
            <a:xfrm flipV="1">
              <a:off x="1916088" y="4725764"/>
              <a:ext cx="281395" cy="464416"/>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197483" y="4725764"/>
              <a:ext cx="340457" cy="449847"/>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2105726" y="4898031"/>
              <a:ext cx="198440" cy="292149"/>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2303748" y="5047122"/>
              <a:ext cx="99220" cy="146074"/>
            </a:xfrm>
            <a:prstGeom prst="line">
              <a:avLst/>
            </a:prstGeom>
            <a:ln w="5715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27" name="Group 226"/>
          <p:cNvGrpSpPr/>
          <p:nvPr/>
        </p:nvGrpSpPr>
        <p:grpSpPr>
          <a:xfrm>
            <a:off x="3275856" y="2456892"/>
            <a:ext cx="2592288" cy="828092"/>
            <a:chOff x="1295400" y="4800600"/>
            <a:chExt cx="1066800" cy="685800"/>
          </a:xfrm>
        </p:grpSpPr>
        <p:cxnSp>
          <p:nvCxnSpPr>
            <p:cNvPr id="228" name="Straight Connector 227"/>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9" name="Straight Connector 228"/>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0" name="Straight Connector 229"/>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31" name="Group 230"/>
          <p:cNvGrpSpPr/>
          <p:nvPr/>
        </p:nvGrpSpPr>
        <p:grpSpPr>
          <a:xfrm>
            <a:off x="6264188" y="2456892"/>
            <a:ext cx="2592288" cy="828092"/>
            <a:chOff x="1295400" y="4800600"/>
            <a:chExt cx="1066800" cy="685800"/>
          </a:xfrm>
        </p:grpSpPr>
        <p:cxnSp>
          <p:nvCxnSpPr>
            <p:cNvPr id="232" name="Straight Connector 231"/>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3" name="Straight Connector 232"/>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4" name="Straight Connector 233"/>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354" name="TextBox 353"/>
          <p:cNvSpPr txBox="1"/>
          <p:nvPr/>
        </p:nvSpPr>
        <p:spPr>
          <a:xfrm>
            <a:off x="1226368" y="3429000"/>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1</a:t>
            </a:r>
            <a:endParaRPr lang="en-US" baseline="-25000" dirty="0">
              <a:solidFill>
                <a:srgbClr val="002060"/>
              </a:solidFill>
              <a:latin typeface="Georgia" pitchFamily="18" charset="0"/>
            </a:endParaRPr>
          </a:p>
        </p:txBody>
      </p:sp>
      <p:sp>
        <p:nvSpPr>
          <p:cNvPr id="355" name="TextBox 354"/>
          <p:cNvSpPr txBox="1"/>
          <p:nvPr/>
        </p:nvSpPr>
        <p:spPr>
          <a:xfrm>
            <a:off x="1043608" y="4869160"/>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a:solidFill>
                  <a:srgbClr val="002060"/>
                </a:solidFill>
                <a:latin typeface="Georgia" pitchFamily="18" charset="0"/>
              </a:rPr>
              <a:t>1</a:t>
            </a:r>
          </a:p>
        </p:txBody>
      </p:sp>
      <p:sp>
        <p:nvSpPr>
          <p:cNvPr id="363" name="TextBox 362"/>
          <p:cNvSpPr txBox="1"/>
          <p:nvPr/>
        </p:nvSpPr>
        <p:spPr>
          <a:xfrm>
            <a:off x="4178696" y="3392996"/>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a:solidFill>
                  <a:srgbClr val="002060"/>
                </a:solidFill>
                <a:latin typeface="Book Antiqua" pitchFamily="18" charset="0"/>
              </a:rPr>
              <a:t>2</a:t>
            </a:r>
            <a:endParaRPr lang="en-US" baseline="-25000" dirty="0">
              <a:solidFill>
                <a:srgbClr val="002060"/>
              </a:solidFill>
              <a:latin typeface="Georgia" pitchFamily="18" charset="0"/>
            </a:endParaRPr>
          </a:p>
        </p:txBody>
      </p:sp>
      <p:sp>
        <p:nvSpPr>
          <p:cNvPr id="364" name="TextBox 363"/>
          <p:cNvSpPr txBox="1"/>
          <p:nvPr/>
        </p:nvSpPr>
        <p:spPr>
          <a:xfrm>
            <a:off x="7272300" y="3429000"/>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3</a:t>
            </a:r>
            <a:endParaRPr lang="en-US" baseline="-25000" dirty="0">
              <a:solidFill>
                <a:srgbClr val="002060"/>
              </a:solidFill>
              <a:latin typeface="Georgia" pitchFamily="18" charset="0"/>
            </a:endParaRPr>
          </a:p>
        </p:txBody>
      </p:sp>
      <p:grpSp>
        <p:nvGrpSpPr>
          <p:cNvPr id="365" name="Group 364"/>
          <p:cNvGrpSpPr/>
          <p:nvPr/>
        </p:nvGrpSpPr>
        <p:grpSpPr>
          <a:xfrm>
            <a:off x="7128284" y="3902356"/>
            <a:ext cx="1017896" cy="818180"/>
            <a:chOff x="971600" y="4149700"/>
            <a:chExt cx="621852" cy="467432"/>
          </a:xfrm>
        </p:grpSpPr>
        <p:cxnSp>
          <p:nvCxnSpPr>
            <p:cNvPr id="366" name="Straight Connector 365"/>
            <p:cNvCxnSpPr/>
            <p:nvPr/>
          </p:nvCxnSpPr>
          <p:spPr>
            <a:xfrm flipV="1">
              <a:off x="971600" y="4149700"/>
              <a:ext cx="281395" cy="464416"/>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1089396" y="4452764"/>
              <a:ext cx="121444" cy="164368"/>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1252995" y="4149700"/>
              <a:ext cx="340457" cy="449847"/>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a:off x="1176337" y="4329100"/>
              <a:ext cx="219093" cy="270447"/>
            </a:xfrm>
            <a:prstGeom prst="line">
              <a:avLst/>
            </a:prstGeom>
            <a:ln w="5715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0" name="TextBox 369"/>
          <p:cNvSpPr txBox="1"/>
          <p:nvPr/>
        </p:nvSpPr>
        <p:spPr>
          <a:xfrm>
            <a:off x="4067944" y="4871605"/>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2</a:t>
            </a:r>
            <a:endParaRPr lang="en-US" baseline="-25000" dirty="0">
              <a:solidFill>
                <a:srgbClr val="002060"/>
              </a:solidFill>
              <a:latin typeface="Georgia" pitchFamily="18" charset="0"/>
            </a:endParaRPr>
          </a:p>
        </p:txBody>
      </p:sp>
      <p:sp>
        <p:nvSpPr>
          <p:cNvPr id="371" name="TextBox 370"/>
          <p:cNvSpPr txBox="1"/>
          <p:nvPr/>
        </p:nvSpPr>
        <p:spPr>
          <a:xfrm>
            <a:off x="7164288" y="4871605"/>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3</a:t>
            </a:r>
            <a:endParaRPr lang="en-US" baseline="-25000" dirty="0">
              <a:solidFill>
                <a:srgbClr val="002060"/>
              </a:solidFill>
              <a:latin typeface="Georgia" pitchFamily="18" charset="0"/>
            </a:endParaRPr>
          </a:p>
        </p:txBody>
      </p:sp>
      <p:sp>
        <p:nvSpPr>
          <p:cNvPr id="372" name="TextBox 371"/>
          <p:cNvSpPr txBox="1"/>
          <p:nvPr/>
        </p:nvSpPr>
        <p:spPr>
          <a:xfrm>
            <a:off x="4268177" y="6483473"/>
            <a:ext cx="55612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ST</a:t>
            </a:r>
            <a:endParaRPr lang="en-US" baseline="-25000" dirty="0">
              <a:solidFill>
                <a:srgbClr val="002060"/>
              </a:solidFill>
              <a:latin typeface="Georgia" pitchFamily="18" charset="0"/>
            </a:endParaRPr>
          </a:p>
        </p:txBody>
      </p:sp>
      <p:sp>
        <p:nvSpPr>
          <p:cNvPr id="96"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Naïve Binning</a:t>
            </a:r>
            <a:endParaRPr lang="en-US" altLang="ja-JP" sz="3600" b="1" dirty="0">
              <a:solidFill>
                <a:srgbClr val="A50021"/>
              </a:solidFill>
              <a:latin typeface="Verdana" pitchFamily="34" charset="0"/>
              <a:ea typeface="ＭＳ Ｐゴシック" pitchFamily="34" charset="-128"/>
            </a:endParaRPr>
          </a:p>
        </p:txBody>
      </p:sp>
      <p:sp>
        <p:nvSpPr>
          <p:cNvPr id="97"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5002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down)">
                                      <p:cBhvr>
                                        <p:cTn id="7" dur="500"/>
                                        <p:tgtEl>
                                          <p:spTgt spid="10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wipe(down)">
                                      <p:cBhvr>
                                        <p:cTn id="10" dur="500"/>
                                        <p:tgtEl>
                                          <p:spTgt spid="354"/>
                                        </p:tgtEl>
                                      </p:cBhvr>
                                    </p:animEffect>
                                  </p:childTnLst>
                                </p:cTn>
                              </p:par>
                              <p:par>
                                <p:cTn id="11" presetID="22" presetClass="entr" presetSubtype="4"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wipe(down)">
                                      <p:cBhvr>
                                        <p:cTn id="13" dur="500"/>
                                        <p:tgtEl>
                                          <p:spTgt spid="2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3"/>
                                        </p:tgtEl>
                                        <p:attrNameLst>
                                          <p:attrName>style.visibility</p:attrName>
                                        </p:attrNameLst>
                                      </p:cBhvr>
                                      <p:to>
                                        <p:strVal val="visible"/>
                                      </p:to>
                                    </p:set>
                                    <p:animEffect transition="in" filter="wipe(down)">
                                      <p:cBhvr>
                                        <p:cTn id="16" dur="500"/>
                                        <p:tgtEl>
                                          <p:spTgt spid="363"/>
                                        </p:tgtEl>
                                      </p:cBhvr>
                                    </p:animEffect>
                                  </p:childTnLst>
                                </p:cTn>
                              </p:par>
                              <p:par>
                                <p:cTn id="17" presetID="22" presetClass="entr" presetSubtype="4" fill="hold" nodeType="withEffect">
                                  <p:stCondLst>
                                    <p:cond delay="0"/>
                                  </p:stCondLst>
                                  <p:childTnLst>
                                    <p:set>
                                      <p:cBhvr>
                                        <p:cTn id="18" dur="1" fill="hold">
                                          <p:stCondLst>
                                            <p:cond delay="0"/>
                                          </p:stCondLst>
                                        </p:cTn>
                                        <p:tgtEl>
                                          <p:spTgt spid="231"/>
                                        </p:tgtEl>
                                        <p:attrNameLst>
                                          <p:attrName>style.visibility</p:attrName>
                                        </p:attrNameLst>
                                      </p:cBhvr>
                                      <p:to>
                                        <p:strVal val="visible"/>
                                      </p:to>
                                    </p:set>
                                    <p:animEffect transition="in" filter="wipe(down)">
                                      <p:cBhvr>
                                        <p:cTn id="19" dur="500"/>
                                        <p:tgtEl>
                                          <p:spTgt spid="23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64"/>
                                        </p:tgtEl>
                                        <p:attrNameLst>
                                          <p:attrName>style.visibility</p:attrName>
                                        </p:attrNameLst>
                                      </p:cBhvr>
                                      <p:to>
                                        <p:strVal val="visible"/>
                                      </p:to>
                                    </p:set>
                                    <p:animEffect transition="in" filter="wipe(down)">
                                      <p:cBhvr>
                                        <p:cTn id="22" dur="500"/>
                                        <p:tgtEl>
                                          <p:spTgt spid="36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2.77778E-6 -7.40741E-7 L -0.59844 0.21528 " pathEditMode="relative" rAng="0" ptsTypes="AA">
                                      <p:cBhvr>
                                        <p:cTn id="26" dur="2000" fill="hold"/>
                                        <p:tgtEl>
                                          <p:spTgt spid="138"/>
                                        </p:tgtEl>
                                        <p:attrNameLst>
                                          <p:attrName>ppt_x</p:attrName>
                                          <p:attrName>ppt_y</p:attrName>
                                        </p:attrNameLst>
                                      </p:cBhvr>
                                      <p:rCtr x="-29931" y="10764"/>
                                    </p:animMotion>
                                  </p:childTnLst>
                                </p:cTn>
                              </p:par>
                              <p:par>
                                <p:cTn id="27" presetID="42" presetClass="path" presetSubtype="0" accel="50000" decel="50000" fill="hold" nodeType="withEffect">
                                  <p:stCondLst>
                                    <p:cond delay="0"/>
                                  </p:stCondLst>
                                  <p:childTnLst>
                                    <p:animMotion origin="layout" path="M -2.77778E-7 -7.40741E-7 L -0.02951 0.21528 " pathEditMode="relative" rAng="0" ptsTypes="AA">
                                      <p:cBhvr>
                                        <p:cTn id="28" dur="2000" fill="hold"/>
                                        <p:tgtEl>
                                          <p:spTgt spid="133"/>
                                        </p:tgtEl>
                                        <p:attrNameLst>
                                          <p:attrName>ppt_x</p:attrName>
                                          <p:attrName>ppt_y</p:attrName>
                                        </p:attrNameLst>
                                      </p:cBhvr>
                                      <p:rCtr x="-1476" y="10764"/>
                                    </p:animMotion>
                                  </p:childTnLst>
                                </p:cTn>
                              </p:par>
                              <p:par>
                                <p:cTn id="29" presetID="42" presetClass="path" presetSubtype="0" accel="50000" decel="50000" fill="hold" nodeType="withEffect">
                                  <p:stCondLst>
                                    <p:cond delay="0"/>
                                  </p:stCondLst>
                                  <p:childTnLst>
                                    <p:animMotion origin="layout" path="M 4.72222E-6 -7.40741E-7 L -0.15157 0.21528 " pathEditMode="relative" rAng="0" ptsTypes="AA">
                                      <p:cBhvr>
                                        <p:cTn id="30" dur="2000" fill="hold"/>
                                        <p:tgtEl>
                                          <p:spTgt spid="163"/>
                                        </p:tgtEl>
                                        <p:attrNameLst>
                                          <p:attrName>ppt_x</p:attrName>
                                          <p:attrName>ppt_y</p:attrName>
                                        </p:attrNameLst>
                                      </p:cBhvr>
                                      <p:rCtr x="-7587" y="10764"/>
                                    </p:animMotion>
                                  </p:childTnLst>
                                </p:cTn>
                              </p:par>
                              <p:par>
                                <p:cTn id="31" presetID="9" presetClass="exit" presetSubtype="0" fill="hold" grpId="0" nodeType="withEffect">
                                  <p:stCondLst>
                                    <p:cond delay="0"/>
                                  </p:stCondLst>
                                  <p:childTnLst>
                                    <p:animEffect transition="out" filter="dissolve">
                                      <p:cBhvr>
                                        <p:cTn id="32" dur="500"/>
                                        <p:tgtEl>
                                          <p:spTgt spid="326"/>
                                        </p:tgtEl>
                                      </p:cBhvr>
                                    </p:animEffect>
                                    <p:set>
                                      <p:cBhvr>
                                        <p:cTn id="33" dur="1" fill="hold">
                                          <p:stCondLst>
                                            <p:cond delay="499"/>
                                          </p:stCondLst>
                                        </p:cTn>
                                        <p:tgtEl>
                                          <p:spTgt spid="326"/>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321"/>
                                        </p:tgtEl>
                                      </p:cBhvr>
                                    </p:animEffect>
                                    <p:set>
                                      <p:cBhvr>
                                        <p:cTn id="36" dur="1" fill="hold">
                                          <p:stCondLst>
                                            <p:cond delay="499"/>
                                          </p:stCondLst>
                                        </p:cTn>
                                        <p:tgtEl>
                                          <p:spTgt spid="321"/>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323"/>
                                        </p:tgtEl>
                                      </p:cBhvr>
                                    </p:animEffect>
                                    <p:set>
                                      <p:cBhvr>
                                        <p:cTn id="39" dur="1" fill="hold">
                                          <p:stCondLst>
                                            <p:cond delay="499"/>
                                          </p:stCondLst>
                                        </p:cTn>
                                        <p:tgtEl>
                                          <p:spTgt spid="323"/>
                                        </p:tgtEl>
                                        <p:attrNameLst>
                                          <p:attrName>style.visibility</p:attrName>
                                        </p:attrNameLst>
                                      </p:cBhvr>
                                      <p:to>
                                        <p:strVal val="hidden"/>
                                      </p:to>
                                    </p:set>
                                  </p:childTnLst>
                                </p:cTn>
                              </p:par>
                            </p:childTnLst>
                          </p:cTn>
                        </p:par>
                        <p:par>
                          <p:cTn id="40" fill="hold">
                            <p:stCondLst>
                              <p:cond delay="2000"/>
                            </p:stCondLst>
                            <p:childTnLst>
                              <p:par>
                                <p:cTn id="41" presetID="42" presetClass="path" presetSubtype="0" accel="50000" decel="50000" fill="hold" nodeType="afterEffect">
                                  <p:stCondLst>
                                    <p:cond delay="0"/>
                                  </p:stCondLst>
                                  <p:childTnLst>
                                    <p:animMotion origin="layout" path="M 2.77778E-7 -4.44444E-6 L 0.32483 0.21528 " pathEditMode="relative" rAng="0" ptsTypes="AA">
                                      <p:cBhvr>
                                        <p:cTn id="42" dur="2000" fill="hold"/>
                                        <p:tgtEl>
                                          <p:spTgt spid="153"/>
                                        </p:tgtEl>
                                        <p:attrNameLst>
                                          <p:attrName>ppt_x</p:attrName>
                                          <p:attrName>ppt_y</p:attrName>
                                        </p:attrNameLst>
                                      </p:cBhvr>
                                      <p:rCtr x="16233" y="10764"/>
                                    </p:animMotion>
                                  </p:childTnLst>
                                </p:cTn>
                              </p:par>
                              <p:par>
                                <p:cTn id="43" presetID="42" presetClass="path" presetSubtype="0" accel="50000" decel="50000" fill="hold" nodeType="withEffect">
                                  <p:stCondLst>
                                    <p:cond delay="0"/>
                                  </p:stCondLst>
                                  <p:childTnLst>
                                    <p:animMotion origin="layout" path="M 4.72222E-6 -7.40741E-7 L -0.2915 0.21528 " pathEditMode="relative" rAng="0" ptsTypes="AA">
                                      <p:cBhvr>
                                        <p:cTn id="44" dur="2000" fill="hold"/>
                                        <p:tgtEl>
                                          <p:spTgt spid="123"/>
                                        </p:tgtEl>
                                        <p:attrNameLst>
                                          <p:attrName>ppt_x</p:attrName>
                                          <p:attrName>ppt_y</p:attrName>
                                        </p:attrNameLst>
                                      </p:cBhvr>
                                      <p:rCtr x="-14583" y="10764"/>
                                    </p:animMotion>
                                  </p:childTnLst>
                                </p:cTn>
                              </p:par>
                              <p:par>
                                <p:cTn id="45" presetID="42" presetClass="path" presetSubtype="0" accel="50000" decel="50000" fill="hold" nodeType="withEffect">
                                  <p:stCondLst>
                                    <p:cond delay="0"/>
                                  </p:stCondLst>
                                  <p:childTnLst>
                                    <p:animMotion origin="layout" path="M 2.22222E-6 -7.40741E-7 L 0.26979 0.21528 " pathEditMode="relative" rAng="0" ptsTypes="AA">
                                      <p:cBhvr>
                                        <p:cTn id="46" dur="2000" fill="hold"/>
                                        <p:tgtEl>
                                          <p:spTgt spid="148"/>
                                        </p:tgtEl>
                                        <p:attrNameLst>
                                          <p:attrName>ppt_x</p:attrName>
                                          <p:attrName>ppt_y</p:attrName>
                                        </p:attrNameLst>
                                      </p:cBhvr>
                                      <p:rCtr x="13490" y="10764"/>
                                    </p:animMotion>
                                  </p:childTnLst>
                                </p:cTn>
                              </p:par>
                              <p:par>
                                <p:cTn id="47" presetID="9" presetClass="exit" presetSubtype="0" fill="hold" grpId="0" nodeType="withEffect">
                                  <p:stCondLst>
                                    <p:cond delay="0"/>
                                  </p:stCondLst>
                                  <p:childTnLst>
                                    <p:animEffect transition="out" filter="dissolve">
                                      <p:cBhvr>
                                        <p:cTn id="48" dur="500"/>
                                        <p:tgtEl>
                                          <p:spTgt spid="320"/>
                                        </p:tgtEl>
                                      </p:cBhvr>
                                    </p:animEffect>
                                    <p:set>
                                      <p:cBhvr>
                                        <p:cTn id="49" dur="1" fill="hold">
                                          <p:stCondLst>
                                            <p:cond delay="499"/>
                                          </p:stCondLst>
                                        </p:cTn>
                                        <p:tgtEl>
                                          <p:spTgt spid="320"/>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322"/>
                                        </p:tgtEl>
                                      </p:cBhvr>
                                    </p:animEffect>
                                    <p:set>
                                      <p:cBhvr>
                                        <p:cTn id="52" dur="1" fill="hold">
                                          <p:stCondLst>
                                            <p:cond delay="499"/>
                                          </p:stCondLst>
                                        </p:cTn>
                                        <p:tgtEl>
                                          <p:spTgt spid="322"/>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328"/>
                                        </p:tgtEl>
                                      </p:cBhvr>
                                    </p:animEffect>
                                    <p:set>
                                      <p:cBhvr>
                                        <p:cTn id="55" dur="1" fill="hold">
                                          <p:stCondLst>
                                            <p:cond delay="499"/>
                                          </p:stCondLst>
                                        </p:cTn>
                                        <p:tgtEl>
                                          <p:spTgt spid="328"/>
                                        </p:tgtEl>
                                        <p:attrNameLst>
                                          <p:attrName>style.visibility</p:attrName>
                                        </p:attrNameLst>
                                      </p:cBhvr>
                                      <p:to>
                                        <p:strVal val="hidden"/>
                                      </p:to>
                                    </p:set>
                                  </p:childTnLst>
                                </p:cTn>
                              </p:par>
                            </p:childTnLst>
                          </p:cTn>
                        </p:par>
                        <p:par>
                          <p:cTn id="56" fill="hold">
                            <p:stCondLst>
                              <p:cond delay="4000"/>
                            </p:stCondLst>
                            <p:childTnLst>
                              <p:par>
                                <p:cTn id="57" presetID="42" presetClass="path" presetSubtype="0" accel="50000" decel="50000" fill="hold" nodeType="afterEffect">
                                  <p:stCondLst>
                                    <p:cond delay="0"/>
                                  </p:stCondLst>
                                  <p:childTnLst>
                                    <p:animMotion origin="layout" path="M -2.22222E-6 -7.40741E-7 L 0.24618 0.21528 " pathEditMode="relative" rAng="0" ptsTypes="AA">
                                      <p:cBhvr>
                                        <p:cTn id="58" dur="2000" fill="hold"/>
                                        <p:tgtEl>
                                          <p:spTgt spid="128"/>
                                        </p:tgtEl>
                                        <p:attrNameLst>
                                          <p:attrName>ppt_x</p:attrName>
                                          <p:attrName>ppt_y</p:attrName>
                                        </p:attrNameLst>
                                      </p:cBhvr>
                                      <p:rCtr x="12309" y="10764"/>
                                    </p:animMotion>
                                  </p:childTnLst>
                                </p:cTn>
                              </p:par>
                              <p:par>
                                <p:cTn id="59" presetID="42" presetClass="path" presetSubtype="0" accel="50000" decel="50000" fill="hold" nodeType="withEffect">
                                  <p:stCondLst>
                                    <p:cond delay="0"/>
                                  </p:stCondLst>
                                  <p:childTnLst>
                                    <p:animMotion origin="layout" path="M 2.77778E-7 -7.40741E-7 L -0.06493 0.21528 " pathEditMode="relative" rAng="0" ptsTypes="AA">
                                      <p:cBhvr>
                                        <p:cTn id="60" dur="2000" fill="hold"/>
                                        <p:tgtEl>
                                          <p:spTgt spid="143"/>
                                        </p:tgtEl>
                                        <p:attrNameLst>
                                          <p:attrName>ppt_x</p:attrName>
                                          <p:attrName>ppt_y</p:attrName>
                                        </p:attrNameLst>
                                      </p:cBhvr>
                                      <p:rCtr x="-3247" y="10764"/>
                                    </p:animMotion>
                                  </p:childTnLst>
                                </p:cTn>
                              </p:par>
                              <p:par>
                                <p:cTn id="61" presetID="42" presetClass="path" presetSubtype="0" accel="50000" decel="50000" fill="hold" nodeType="withEffect">
                                  <p:stCondLst>
                                    <p:cond delay="0"/>
                                  </p:stCondLst>
                                  <p:childTnLst>
                                    <p:animMotion origin="layout" path="M 2.77778E-7 -7.40741E-7 L 0.2875 0.21528 " pathEditMode="relative" rAng="0" ptsTypes="AA">
                                      <p:cBhvr>
                                        <p:cTn id="62" dur="2000" fill="hold"/>
                                        <p:tgtEl>
                                          <p:spTgt spid="158"/>
                                        </p:tgtEl>
                                        <p:attrNameLst>
                                          <p:attrName>ppt_x</p:attrName>
                                          <p:attrName>ppt_y</p:attrName>
                                        </p:attrNameLst>
                                      </p:cBhvr>
                                      <p:rCtr x="14375" y="10764"/>
                                    </p:animMotion>
                                  </p:childTnLst>
                                </p:cTn>
                              </p:par>
                              <p:par>
                                <p:cTn id="63" presetID="9" presetClass="exit" presetSubtype="0" fill="hold" grpId="0" nodeType="withEffect">
                                  <p:stCondLst>
                                    <p:cond delay="0"/>
                                  </p:stCondLst>
                                  <p:childTnLst>
                                    <p:animEffect transition="out" filter="dissolve">
                                      <p:cBhvr>
                                        <p:cTn id="64" dur="500"/>
                                        <p:tgtEl>
                                          <p:spTgt spid="324"/>
                                        </p:tgtEl>
                                      </p:cBhvr>
                                    </p:animEffect>
                                    <p:set>
                                      <p:cBhvr>
                                        <p:cTn id="65" dur="1" fill="hold">
                                          <p:stCondLst>
                                            <p:cond delay="499"/>
                                          </p:stCondLst>
                                        </p:cTn>
                                        <p:tgtEl>
                                          <p:spTgt spid="324"/>
                                        </p:tgtEl>
                                        <p:attrNameLst>
                                          <p:attrName>style.visibility</p:attrName>
                                        </p:attrNameLst>
                                      </p:cBhvr>
                                      <p:to>
                                        <p:strVal val="hidden"/>
                                      </p:to>
                                    </p:set>
                                  </p:childTnLst>
                                </p:cTn>
                              </p:par>
                              <p:par>
                                <p:cTn id="66" presetID="9" presetClass="exit" presetSubtype="0" fill="hold" grpId="0" nodeType="withEffect">
                                  <p:stCondLst>
                                    <p:cond delay="0"/>
                                  </p:stCondLst>
                                  <p:childTnLst>
                                    <p:animEffect transition="out" filter="dissolve">
                                      <p:cBhvr>
                                        <p:cTn id="67" dur="500"/>
                                        <p:tgtEl>
                                          <p:spTgt spid="325"/>
                                        </p:tgtEl>
                                      </p:cBhvr>
                                    </p:animEffect>
                                    <p:set>
                                      <p:cBhvr>
                                        <p:cTn id="68" dur="1" fill="hold">
                                          <p:stCondLst>
                                            <p:cond delay="499"/>
                                          </p:stCondLst>
                                        </p:cTn>
                                        <p:tgtEl>
                                          <p:spTgt spid="325"/>
                                        </p:tgtEl>
                                        <p:attrNameLst>
                                          <p:attrName>style.visibility</p:attrName>
                                        </p:attrNameLst>
                                      </p:cBhvr>
                                      <p:to>
                                        <p:strVal val="hidden"/>
                                      </p:to>
                                    </p:set>
                                  </p:childTnLst>
                                </p:cTn>
                              </p:par>
                              <p:par>
                                <p:cTn id="69" presetID="9" presetClass="exit" presetSubtype="0" fill="hold" grpId="0" nodeType="withEffect">
                                  <p:stCondLst>
                                    <p:cond delay="0"/>
                                  </p:stCondLst>
                                  <p:childTnLst>
                                    <p:animEffect transition="out" filter="dissolve">
                                      <p:cBhvr>
                                        <p:cTn id="70" dur="500"/>
                                        <p:tgtEl>
                                          <p:spTgt spid="327"/>
                                        </p:tgtEl>
                                      </p:cBhvr>
                                    </p:animEffect>
                                    <p:set>
                                      <p:cBhvr>
                                        <p:cTn id="71" dur="1" fill="hold">
                                          <p:stCondLst>
                                            <p:cond delay="499"/>
                                          </p:stCondLst>
                                        </p:cTn>
                                        <p:tgtEl>
                                          <p:spTgt spid="32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2" presetClass="entr" presetSubtype="1" fill="hold" nodeType="clickEffect">
                                  <p:stCondLst>
                                    <p:cond delay="0"/>
                                  </p:stCondLst>
                                  <p:childTnLst>
                                    <p:set>
                                      <p:cBhvr>
                                        <p:cTn id="75" dur="1" fill="hold">
                                          <p:stCondLst>
                                            <p:cond delay="0"/>
                                          </p:stCondLst>
                                        </p:cTn>
                                        <p:tgtEl>
                                          <p:spTgt spid="119"/>
                                        </p:tgtEl>
                                        <p:attrNameLst>
                                          <p:attrName>style.visibility</p:attrName>
                                        </p:attrNameLst>
                                      </p:cBhvr>
                                      <p:to>
                                        <p:strVal val="visible"/>
                                      </p:to>
                                    </p:set>
                                    <p:anim calcmode="lin" valueType="num">
                                      <p:cBhvr additive="base">
                                        <p:cTn id="76" dur="500"/>
                                        <p:tgtEl>
                                          <p:spTgt spid="119"/>
                                        </p:tgtEl>
                                        <p:attrNameLst>
                                          <p:attrName>ppt_y</p:attrName>
                                        </p:attrNameLst>
                                      </p:cBhvr>
                                      <p:tavLst>
                                        <p:tav tm="0">
                                          <p:val>
                                            <p:strVal val="#ppt_y-#ppt_h*1.125000"/>
                                          </p:val>
                                        </p:tav>
                                        <p:tav tm="100000">
                                          <p:val>
                                            <p:strVal val="#ppt_y"/>
                                          </p:val>
                                        </p:tav>
                                      </p:tavLst>
                                    </p:anim>
                                    <p:animEffect transition="in" filter="wipe(down)">
                                      <p:cBhvr>
                                        <p:cTn id="77" dur="500"/>
                                        <p:tgtEl>
                                          <p:spTgt spid="119"/>
                                        </p:tgtEl>
                                      </p:cBhvr>
                                    </p:animEffect>
                                  </p:childTnLst>
                                </p:cTn>
                              </p:par>
                              <p:par>
                                <p:cTn id="78" presetID="12" presetClass="entr" presetSubtype="1" fill="hold" nodeType="withEffect">
                                  <p:stCondLst>
                                    <p:cond delay="0"/>
                                  </p:stCondLst>
                                  <p:childTnLst>
                                    <p:set>
                                      <p:cBhvr>
                                        <p:cTn id="79" dur="1" fill="hold">
                                          <p:stCondLst>
                                            <p:cond delay="0"/>
                                          </p:stCondLst>
                                        </p:cTn>
                                        <p:tgtEl>
                                          <p:spTgt spid="114"/>
                                        </p:tgtEl>
                                        <p:attrNameLst>
                                          <p:attrName>style.visibility</p:attrName>
                                        </p:attrNameLst>
                                      </p:cBhvr>
                                      <p:to>
                                        <p:strVal val="visible"/>
                                      </p:to>
                                    </p:set>
                                    <p:anim calcmode="lin" valueType="num">
                                      <p:cBhvr additive="base">
                                        <p:cTn id="80" dur="500"/>
                                        <p:tgtEl>
                                          <p:spTgt spid="114"/>
                                        </p:tgtEl>
                                        <p:attrNameLst>
                                          <p:attrName>ppt_y</p:attrName>
                                        </p:attrNameLst>
                                      </p:cBhvr>
                                      <p:tavLst>
                                        <p:tav tm="0">
                                          <p:val>
                                            <p:strVal val="#ppt_y-#ppt_h*1.125000"/>
                                          </p:val>
                                        </p:tav>
                                        <p:tav tm="100000">
                                          <p:val>
                                            <p:strVal val="#ppt_y"/>
                                          </p:val>
                                        </p:tav>
                                      </p:tavLst>
                                    </p:anim>
                                    <p:animEffect transition="in" filter="wipe(down)">
                                      <p:cBhvr>
                                        <p:cTn id="81" dur="500"/>
                                        <p:tgtEl>
                                          <p:spTgt spid="114"/>
                                        </p:tgtEl>
                                      </p:cBhvr>
                                    </p:animEffect>
                                  </p:childTnLst>
                                </p:cTn>
                              </p:par>
                              <p:par>
                                <p:cTn id="82" presetID="12" presetClass="entr" presetSubtype="1" fill="hold" nodeType="withEffect">
                                  <p:stCondLst>
                                    <p:cond delay="0"/>
                                  </p:stCondLst>
                                  <p:childTnLst>
                                    <p:set>
                                      <p:cBhvr>
                                        <p:cTn id="83" dur="1" fill="hold">
                                          <p:stCondLst>
                                            <p:cond delay="0"/>
                                          </p:stCondLst>
                                        </p:cTn>
                                        <p:tgtEl>
                                          <p:spTgt spid="365"/>
                                        </p:tgtEl>
                                        <p:attrNameLst>
                                          <p:attrName>style.visibility</p:attrName>
                                        </p:attrNameLst>
                                      </p:cBhvr>
                                      <p:to>
                                        <p:strVal val="visible"/>
                                      </p:to>
                                    </p:set>
                                    <p:anim calcmode="lin" valueType="num">
                                      <p:cBhvr additive="base">
                                        <p:cTn id="84" dur="500"/>
                                        <p:tgtEl>
                                          <p:spTgt spid="365"/>
                                        </p:tgtEl>
                                        <p:attrNameLst>
                                          <p:attrName>ppt_y</p:attrName>
                                        </p:attrNameLst>
                                      </p:cBhvr>
                                      <p:tavLst>
                                        <p:tav tm="0">
                                          <p:val>
                                            <p:strVal val="#ppt_y-#ppt_h*1.125000"/>
                                          </p:val>
                                        </p:tav>
                                        <p:tav tm="100000">
                                          <p:val>
                                            <p:strVal val="#ppt_y"/>
                                          </p:val>
                                        </p:tav>
                                      </p:tavLst>
                                    </p:anim>
                                    <p:animEffect transition="in" filter="wipe(down)">
                                      <p:cBhvr>
                                        <p:cTn id="85" dur="500"/>
                                        <p:tgtEl>
                                          <p:spTgt spid="365"/>
                                        </p:tgtEl>
                                      </p:cBhvr>
                                    </p:animEffec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371"/>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370"/>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3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213"/>
                                        </p:tgtEl>
                                        <p:attrNameLst>
                                          <p:attrName>style.visibility</p:attrName>
                                        </p:attrNameLst>
                                      </p:cBhvr>
                                      <p:to>
                                        <p:strVal val="visible"/>
                                      </p:to>
                                    </p:set>
                                    <p:animEffect transition="in" filter="wipe(up)">
                                      <p:cBhvr>
                                        <p:cTn id="99" dur="500"/>
                                        <p:tgtEl>
                                          <p:spTgt spid="213"/>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72"/>
                                        </p:tgtEl>
                                        <p:attrNameLst>
                                          <p:attrName>style.visibility</p:attrName>
                                        </p:attrNameLst>
                                      </p:cBhvr>
                                      <p:to>
                                        <p:strVal val="visible"/>
                                      </p:to>
                                    </p:set>
                                    <p:animEffect transition="in" filter="wipe(down)">
                                      <p:cBhvr>
                                        <p:cTn id="102"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321" grpId="0"/>
      <p:bldP spid="322" grpId="0"/>
      <p:bldP spid="323" grpId="0"/>
      <p:bldP spid="324" grpId="0"/>
      <p:bldP spid="325" grpId="0"/>
      <p:bldP spid="326" grpId="0"/>
      <p:bldP spid="327" grpId="0"/>
      <p:bldP spid="328" grpId="0"/>
      <p:bldP spid="354" grpId="0"/>
      <p:bldP spid="355" grpId="0"/>
      <p:bldP spid="363" grpId="0"/>
      <p:bldP spid="364" grpId="0"/>
      <p:bldP spid="370" grpId="0"/>
      <p:bldP spid="371" grpId="0"/>
      <p:bldP spid="37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6984268" y="1003811"/>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319972" y="1003811"/>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583668" y="1003811"/>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6120172" y="1003811"/>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848364" y="1003811"/>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483768" y="1003811"/>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647564" y="1003811"/>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5220072" y="1003811"/>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83868" y="1003811"/>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20" name="TextBox 319"/>
          <p:cNvSpPr txBox="1"/>
          <p:nvPr/>
        </p:nvSpPr>
        <p:spPr>
          <a:xfrm>
            <a:off x="719572" y="548985"/>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321" name="TextBox 320"/>
          <p:cNvSpPr txBox="1"/>
          <p:nvPr/>
        </p:nvSpPr>
        <p:spPr>
          <a:xfrm>
            <a:off x="1727684"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322" name="TextBox 321"/>
          <p:cNvSpPr txBox="1"/>
          <p:nvPr/>
        </p:nvSpPr>
        <p:spPr>
          <a:xfrm>
            <a:off x="2663788"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323" name="TextBox 322"/>
          <p:cNvSpPr txBox="1"/>
          <p:nvPr/>
        </p:nvSpPr>
        <p:spPr>
          <a:xfrm>
            <a:off x="3527884"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324" name="TextBox 323"/>
          <p:cNvSpPr txBox="1"/>
          <p:nvPr/>
        </p:nvSpPr>
        <p:spPr>
          <a:xfrm>
            <a:off x="4499992"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325" name="TextBox 324"/>
          <p:cNvSpPr txBox="1"/>
          <p:nvPr/>
        </p:nvSpPr>
        <p:spPr>
          <a:xfrm>
            <a:off x="5400092"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326" name="TextBox 325"/>
          <p:cNvSpPr txBox="1"/>
          <p:nvPr/>
        </p:nvSpPr>
        <p:spPr>
          <a:xfrm>
            <a:off x="6264188"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327" name="TextBox 326"/>
          <p:cNvSpPr txBox="1"/>
          <p:nvPr/>
        </p:nvSpPr>
        <p:spPr>
          <a:xfrm>
            <a:off x="8028384"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328" name="TextBox 327"/>
          <p:cNvSpPr txBox="1"/>
          <p:nvPr/>
        </p:nvSpPr>
        <p:spPr>
          <a:xfrm>
            <a:off x="7128284" y="535759"/>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grpSp>
        <p:nvGrpSpPr>
          <p:cNvPr id="4" name="Group 3"/>
          <p:cNvGrpSpPr/>
          <p:nvPr/>
        </p:nvGrpSpPr>
        <p:grpSpPr>
          <a:xfrm>
            <a:off x="3914144" y="5396299"/>
            <a:ext cx="1125908" cy="1034789"/>
            <a:chOff x="3878140" y="5445224"/>
            <a:chExt cx="1125908" cy="1034789"/>
          </a:xfrm>
        </p:grpSpPr>
        <p:cxnSp>
          <p:nvCxnSpPr>
            <p:cNvPr id="214" name="Straight Connector 213"/>
            <p:cNvCxnSpPr/>
            <p:nvPr/>
          </p:nvCxnSpPr>
          <p:spPr>
            <a:xfrm flipV="1">
              <a:off x="3878140" y="5445224"/>
              <a:ext cx="509486" cy="1000991"/>
            </a:xfrm>
            <a:prstGeom prst="line">
              <a:avLst/>
            </a:prstGeom>
            <a:ln w="104775" cap="rnd" cmpd="sng">
              <a:solidFill>
                <a:schemeClr val="accent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4280109" y="5812385"/>
              <a:ext cx="415728" cy="640951"/>
            </a:xfrm>
            <a:prstGeom prst="line">
              <a:avLst/>
            </a:prstGeom>
            <a:ln w="104775" cap="rnd" cmpd="sng">
              <a:solidFill>
                <a:schemeClr val="accent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4387626" y="5445224"/>
              <a:ext cx="616422" cy="969589"/>
            </a:xfrm>
            <a:prstGeom prst="line">
              <a:avLst/>
            </a:prstGeom>
            <a:ln w="104775" cap="rnd" cmpd="sng">
              <a:solidFill>
                <a:schemeClr val="accent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253368" y="6125739"/>
              <a:ext cx="195565" cy="354274"/>
            </a:xfrm>
            <a:prstGeom prst="line">
              <a:avLst/>
            </a:prstGeom>
            <a:ln w="104775" cap="rnd" cmpd="sng">
              <a:solidFill>
                <a:schemeClr val="accent2">
                  <a:lumMod val="75000"/>
                </a:schemeClr>
              </a:solidFill>
              <a:miter lim="800000"/>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23528" y="2299955"/>
            <a:ext cx="2592288" cy="828092"/>
            <a:chOff x="1295400" y="4800600"/>
            <a:chExt cx="1066800" cy="685800"/>
          </a:xfrm>
        </p:grpSpPr>
        <p:cxnSp>
          <p:nvCxnSpPr>
            <p:cNvPr id="107" name="Straight Connector 106"/>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Straight Connector 108"/>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27" name="Group 226"/>
          <p:cNvGrpSpPr/>
          <p:nvPr/>
        </p:nvGrpSpPr>
        <p:grpSpPr>
          <a:xfrm>
            <a:off x="3275856" y="2299955"/>
            <a:ext cx="2592288" cy="828092"/>
            <a:chOff x="1295400" y="4800600"/>
            <a:chExt cx="1066800" cy="685800"/>
          </a:xfrm>
        </p:grpSpPr>
        <p:cxnSp>
          <p:nvCxnSpPr>
            <p:cNvPr id="228" name="Straight Connector 227"/>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9" name="Straight Connector 228"/>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0" name="Straight Connector 229"/>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31" name="Group 230"/>
          <p:cNvGrpSpPr/>
          <p:nvPr/>
        </p:nvGrpSpPr>
        <p:grpSpPr>
          <a:xfrm>
            <a:off x="6264188" y="2299955"/>
            <a:ext cx="2592288" cy="828092"/>
            <a:chOff x="1295400" y="4800600"/>
            <a:chExt cx="1066800" cy="685800"/>
          </a:xfrm>
        </p:grpSpPr>
        <p:cxnSp>
          <p:nvCxnSpPr>
            <p:cNvPr id="232" name="Straight Connector 231"/>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3" name="Straight Connector 232"/>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4" name="Straight Connector 233"/>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354" name="TextBox 353"/>
          <p:cNvSpPr txBox="1"/>
          <p:nvPr/>
        </p:nvSpPr>
        <p:spPr>
          <a:xfrm>
            <a:off x="1172362" y="3272063"/>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1</a:t>
            </a:r>
            <a:endParaRPr lang="en-US" baseline="-25000" dirty="0">
              <a:solidFill>
                <a:srgbClr val="002060"/>
              </a:solidFill>
              <a:latin typeface="Georgia" pitchFamily="18" charset="0"/>
            </a:endParaRPr>
          </a:p>
        </p:txBody>
      </p:sp>
      <p:sp>
        <p:nvSpPr>
          <p:cNvPr id="363" name="TextBox 362"/>
          <p:cNvSpPr txBox="1"/>
          <p:nvPr/>
        </p:nvSpPr>
        <p:spPr>
          <a:xfrm>
            <a:off x="4178696" y="3236059"/>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a:solidFill>
                  <a:srgbClr val="002060"/>
                </a:solidFill>
                <a:latin typeface="Book Antiqua" pitchFamily="18" charset="0"/>
              </a:rPr>
              <a:t>2</a:t>
            </a:r>
            <a:endParaRPr lang="en-US" baseline="-25000" dirty="0">
              <a:solidFill>
                <a:srgbClr val="002060"/>
              </a:solidFill>
              <a:latin typeface="Georgia" pitchFamily="18" charset="0"/>
            </a:endParaRPr>
          </a:p>
        </p:txBody>
      </p:sp>
      <p:sp>
        <p:nvSpPr>
          <p:cNvPr id="364" name="TextBox 363"/>
          <p:cNvSpPr txBox="1"/>
          <p:nvPr/>
        </p:nvSpPr>
        <p:spPr>
          <a:xfrm>
            <a:off x="7272300" y="3272063"/>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3</a:t>
            </a:r>
            <a:endParaRPr lang="en-US" baseline="-25000" dirty="0">
              <a:solidFill>
                <a:srgbClr val="002060"/>
              </a:solidFill>
              <a:latin typeface="Georgia" pitchFamily="18" charset="0"/>
            </a:endParaRPr>
          </a:p>
        </p:txBody>
      </p:sp>
      <p:grpSp>
        <p:nvGrpSpPr>
          <p:cNvPr id="185" name="Group 184"/>
          <p:cNvGrpSpPr/>
          <p:nvPr/>
        </p:nvGrpSpPr>
        <p:grpSpPr>
          <a:xfrm>
            <a:off x="4031940" y="3656370"/>
            <a:ext cx="1044116" cy="833396"/>
            <a:chOff x="971600" y="3104964"/>
            <a:chExt cx="621852" cy="647452"/>
          </a:xfrm>
        </p:grpSpPr>
        <p:cxnSp>
          <p:nvCxnSpPr>
            <p:cNvPr id="186" name="Straight Connector 185"/>
            <p:cNvCxnSpPr/>
            <p:nvPr/>
          </p:nvCxnSpPr>
          <p:spPr>
            <a:xfrm flipV="1">
              <a:off x="971600" y="3104964"/>
              <a:ext cx="281395" cy="643274"/>
            </a:xfrm>
            <a:prstGeom prst="line">
              <a:avLst/>
            </a:prstGeom>
            <a:ln w="5715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089396" y="3524746"/>
              <a:ext cx="121444" cy="227670"/>
            </a:xfrm>
            <a:prstGeom prst="line">
              <a:avLst/>
            </a:prstGeom>
            <a:ln w="57150" cap="rnd">
              <a:solidFill>
                <a:srgbClr val="F57E1B"/>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52995" y="3104964"/>
              <a:ext cx="340457" cy="623094"/>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1341424" y="3524746"/>
              <a:ext cx="108013" cy="227670"/>
            </a:xfrm>
            <a:prstGeom prst="line">
              <a:avLst/>
            </a:prstGeom>
            <a:ln w="57150" cap="rnd">
              <a:solidFill>
                <a:srgbClr val="F79B4F"/>
              </a:solidFill>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1079612" y="3661674"/>
            <a:ext cx="1095382" cy="863476"/>
            <a:chOff x="1916088" y="4725764"/>
            <a:chExt cx="621852" cy="467432"/>
          </a:xfrm>
        </p:grpSpPr>
        <p:cxnSp>
          <p:nvCxnSpPr>
            <p:cNvPr id="191" name="Straight Connector 190"/>
            <p:cNvCxnSpPr/>
            <p:nvPr/>
          </p:nvCxnSpPr>
          <p:spPr>
            <a:xfrm flipV="1">
              <a:off x="1916088" y="4725764"/>
              <a:ext cx="281395" cy="464416"/>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2197483" y="4725764"/>
              <a:ext cx="340457" cy="449847"/>
            </a:xfrm>
            <a:prstGeom prst="line">
              <a:avLst/>
            </a:prstGeom>
            <a:ln w="5715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105726" y="4898031"/>
              <a:ext cx="198440" cy="292149"/>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303748" y="5047122"/>
              <a:ext cx="99220" cy="146074"/>
            </a:xfrm>
            <a:prstGeom prst="line">
              <a:avLst/>
            </a:prstGeom>
            <a:ln w="5715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043608" y="4628478"/>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a:solidFill>
                  <a:srgbClr val="002060"/>
                </a:solidFill>
                <a:latin typeface="Georgia" pitchFamily="18" charset="0"/>
              </a:rPr>
              <a:t>1</a:t>
            </a:r>
          </a:p>
        </p:txBody>
      </p:sp>
      <p:grpSp>
        <p:nvGrpSpPr>
          <p:cNvPr id="196" name="Group 195"/>
          <p:cNvGrpSpPr/>
          <p:nvPr/>
        </p:nvGrpSpPr>
        <p:grpSpPr>
          <a:xfrm>
            <a:off x="7128284" y="3661674"/>
            <a:ext cx="1017896" cy="818180"/>
            <a:chOff x="971600" y="4149700"/>
            <a:chExt cx="621852" cy="467432"/>
          </a:xfrm>
        </p:grpSpPr>
        <p:cxnSp>
          <p:nvCxnSpPr>
            <p:cNvPr id="197" name="Straight Connector 196"/>
            <p:cNvCxnSpPr/>
            <p:nvPr/>
          </p:nvCxnSpPr>
          <p:spPr>
            <a:xfrm flipV="1">
              <a:off x="971600" y="4149700"/>
              <a:ext cx="281395" cy="464416"/>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1089396" y="4452764"/>
              <a:ext cx="121444" cy="164368"/>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252995" y="4149700"/>
              <a:ext cx="340457" cy="449847"/>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176337" y="4329100"/>
              <a:ext cx="219093" cy="270447"/>
            </a:xfrm>
            <a:prstGeom prst="line">
              <a:avLst/>
            </a:prstGeom>
            <a:ln w="5715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01" name="TextBox 200"/>
          <p:cNvSpPr txBox="1"/>
          <p:nvPr/>
        </p:nvSpPr>
        <p:spPr>
          <a:xfrm>
            <a:off x="4067944" y="4630923"/>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2</a:t>
            </a:r>
            <a:endParaRPr lang="en-US" baseline="-25000" dirty="0">
              <a:solidFill>
                <a:srgbClr val="002060"/>
              </a:solidFill>
              <a:latin typeface="Georgia" pitchFamily="18" charset="0"/>
            </a:endParaRPr>
          </a:p>
        </p:txBody>
      </p:sp>
      <p:sp>
        <p:nvSpPr>
          <p:cNvPr id="202" name="TextBox 201"/>
          <p:cNvSpPr txBox="1"/>
          <p:nvPr/>
        </p:nvSpPr>
        <p:spPr>
          <a:xfrm>
            <a:off x="7164288" y="4630923"/>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3</a:t>
            </a:r>
            <a:endParaRPr lang="en-US" baseline="-25000" dirty="0">
              <a:solidFill>
                <a:srgbClr val="002060"/>
              </a:solidFill>
              <a:latin typeface="Georgia" pitchFamily="18" charset="0"/>
            </a:endParaRPr>
          </a:p>
        </p:txBody>
      </p:sp>
      <p:sp>
        <p:nvSpPr>
          <p:cNvPr id="206" name="TextBox 205"/>
          <p:cNvSpPr txBox="1"/>
          <p:nvPr/>
        </p:nvSpPr>
        <p:spPr>
          <a:xfrm>
            <a:off x="4247964" y="6588060"/>
            <a:ext cx="723103"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ST</a:t>
            </a:r>
            <a:endParaRPr lang="en-US" baseline="-25000" dirty="0">
              <a:solidFill>
                <a:srgbClr val="002060"/>
              </a:solidFill>
              <a:latin typeface="Georgia" pitchFamily="18" charset="0"/>
            </a:endParaRPr>
          </a:p>
        </p:txBody>
      </p:sp>
      <p:sp>
        <p:nvSpPr>
          <p:cNvPr id="96"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Statistical Binning</a:t>
            </a:r>
            <a:endParaRPr lang="en-US" altLang="ja-JP" sz="2800" b="1" dirty="0">
              <a:solidFill>
                <a:srgbClr val="A50021"/>
              </a:solidFill>
              <a:latin typeface="Verdana" pitchFamily="34" charset="0"/>
              <a:ea typeface="ＭＳ Ｐゴシック" pitchFamily="34" charset="-128"/>
            </a:endParaRPr>
          </a:p>
        </p:txBody>
      </p:sp>
      <p:sp>
        <p:nvSpPr>
          <p:cNvPr id="97"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99" name="AutoShape 5"/>
          <p:cNvSpPr>
            <a:spLocks noChangeArrowheads="1"/>
          </p:cNvSpPr>
          <p:nvPr/>
        </p:nvSpPr>
        <p:spPr bwMode="auto">
          <a:xfrm>
            <a:off x="2284473" y="3886038"/>
            <a:ext cx="4782020" cy="45720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r>
              <a:rPr lang="en-US" sz="2400" dirty="0"/>
              <a:t>Combining genes that are “similar”</a:t>
            </a:r>
          </a:p>
        </p:txBody>
      </p:sp>
    </p:spTree>
    <p:extLst>
      <p:ext uri="{BB962C8B-B14F-4D97-AF65-F5344CB8AC3E}">
        <p14:creationId xmlns:p14="http://schemas.microsoft.com/office/powerpoint/2010/main" val="102587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down)">
                                      <p:cBhvr>
                                        <p:cTn id="7" dur="500"/>
                                        <p:tgtEl>
                                          <p:spTgt spid="10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wipe(down)">
                                      <p:cBhvr>
                                        <p:cTn id="10" dur="500"/>
                                        <p:tgtEl>
                                          <p:spTgt spid="354"/>
                                        </p:tgtEl>
                                      </p:cBhvr>
                                    </p:animEffect>
                                  </p:childTnLst>
                                </p:cTn>
                              </p:par>
                              <p:par>
                                <p:cTn id="11" presetID="22" presetClass="entr" presetSubtype="4"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wipe(down)">
                                      <p:cBhvr>
                                        <p:cTn id="13" dur="500"/>
                                        <p:tgtEl>
                                          <p:spTgt spid="2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3"/>
                                        </p:tgtEl>
                                        <p:attrNameLst>
                                          <p:attrName>style.visibility</p:attrName>
                                        </p:attrNameLst>
                                      </p:cBhvr>
                                      <p:to>
                                        <p:strVal val="visible"/>
                                      </p:to>
                                    </p:set>
                                    <p:animEffect transition="in" filter="wipe(down)">
                                      <p:cBhvr>
                                        <p:cTn id="16" dur="500"/>
                                        <p:tgtEl>
                                          <p:spTgt spid="363"/>
                                        </p:tgtEl>
                                      </p:cBhvr>
                                    </p:animEffect>
                                  </p:childTnLst>
                                </p:cTn>
                              </p:par>
                              <p:par>
                                <p:cTn id="17" presetID="22" presetClass="entr" presetSubtype="4" fill="hold" nodeType="withEffect">
                                  <p:stCondLst>
                                    <p:cond delay="0"/>
                                  </p:stCondLst>
                                  <p:childTnLst>
                                    <p:set>
                                      <p:cBhvr>
                                        <p:cTn id="18" dur="1" fill="hold">
                                          <p:stCondLst>
                                            <p:cond delay="0"/>
                                          </p:stCondLst>
                                        </p:cTn>
                                        <p:tgtEl>
                                          <p:spTgt spid="231"/>
                                        </p:tgtEl>
                                        <p:attrNameLst>
                                          <p:attrName>style.visibility</p:attrName>
                                        </p:attrNameLst>
                                      </p:cBhvr>
                                      <p:to>
                                        <p:strVal val="visible"/>
                                      </p:to>
                                    </p:set>
                                    <p:animEffect transition="in" filter="wipe(down)">
                                      <p:cBhvr>
                                        <p:cTn id="19" dur="500"/>
                                        <p:tgtEl>
                                          <p:spTgt spid="23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64"/>
                                        </p:tgtEl>
                                        <p:attrNameLst>
                                          <p:attrName>style.visibility</p:attrName>
                                        </p:attrNameLst>
                                      </p:cBhvr>
                                      <p:to>
                                        <p:strVal val="visible"/>
                                      </p:to>
                                    </p:set>
                                    <p:animEffect transition="in" filter="wipe(down)">
                                      <p:cBhvr>
                                        <p:cTn id="22" dur="500"/>
                                        <p:tgtEl>
                                          <p:spTgt spid="36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2.77778E-7 -7.40741E-7 L 2.77778E-7 0.21528 " pathEditMode="relative" rAng="0" ptsTypes="AA">
                                      <p:cBhvr>
                                        <p:cTn id="26" dur="2000" fill="hold"/>
                                        <p:tgtEl>
                                          <p:spTgt spid="153"/>
                                        </p:tgtEl>
                                        <p:attrNameLst>
                                          <p:attrName>ppt_x</p:attrName>
                                          <p:attrName>ppt_y</p:attrName>
                                        </p:attrNameLst>
                                      </p:cBhvr>
                                      <p:rCtr x="0" y="10764"/>
                                    </p:animMotion>
                                  </p:childTnLst>
                                </p:cTn>
                              </p:par>
                              <p:par>
                                <p:cTn id="27" presetID="42" presetClass="path" presetSubtype="0" accel="50000" decel="50000" fill="hold" nodeType="withEffect">
                                  <p:stCondLst>
                                    <p:cond delay="0"/>
                                  </p:stCondLst>
                                  <p:childTnLst>
                                    <p:animMotion origin="layout" path="M 4.72222E-6 -7.40741E-7 L -0.23039 0.21528 " pathEditMode="relative" rAng="0" ptsTypes="AA">
                                      <p:cBhvr>
                                        <p:cTn id="28" dur="2000" fill="hold"/>
                                        <p:tgtEl>
                                          <p:spTgt spid="163"/>
                                        </p:tgtEl>
                                        <p:attrNameLst>
                                          <p:attrName>ppt_x</p:attrName>
                                          <p:attrName>ppt_y</p:attrName>
                                        </p:attrNameLst>
                                      </p:cBhvr>
                                      <p:rCtr x="-11528" y="10764"/>
                                    </p:animMotion>
                                  </p:childTnLst>
                                </p:cTn>
                              </p:par>
                              <p:par>
                                <p:cTn id="29" presetID="42" presetClass="path" presetSubtype="0" accel="50000" decel="50000" fill="hold" nodeType="withEffect">
                                  <p:stCondLst>
                                    <p:cond delay="0"/>
                                  </p:stCondLst>
                                  <p:childTnLst>
                                    <p:animMotion origin="layout" path="M 2.77778E-7 -7.40741E-7 L -0.36806 0.21528 " pathEditMode="relative" rAng="0" ptsTypes="AA">
                                      <p:cBhvr>
                                        <p:cTn id="30" dur="2000" fill="hold"/>
                                        <p:tgtEl>
                                          <p:spTgt spid="158"/>
                                        </p:tgtEl>
                                        <p:attrNameLst>
                                          <p:attrName>ppt_x</p:attrName>
                                          <p:attrName>ppt_y</p:attrName>
                                        </p:attrNameLst>
                                      </p:cBhvr>
                                      <p:rCtr x="-18403" y="10764"/>
                                    </p:animMotion>
                                  </p:childTnLst>
                                </p:cTn>
                              </p:par>
                              <p:par>
                                <p:cTn id="31" presetID="9" presetClass="exit" presetSubtype="0" fill="hold" grpId="0" nodeType="withEffect">
                                  <p:stCondLst>
                                    <p:cond delay="0"/>
                                  </p:stCondLst>
                                  <p:childTnLst>
                                    <p:animEffect transition="out" filter="dissolve">
                                      <p:cBhvr>
                                        <p:cTn id="32" dur="500"/>
                                        <p:tgtEl>
                                          <p:spTgt spid="320"/>
                                        </p:tgtEl>
                                      </p:cBhvr>
                                    </p:animEffect>
                                    <p:set>
                                      <p:cBhvr>
                                        <p:cTn id="33" dur="1" fill="hold">
                                          <p:stCondLst>
                                            <p:cond delay="499"/>
                                          </p:stCondLst>
                                        </p:cTn>
                                        <p:tgtEl>
                                          <p:spTgt spid="320"/>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323"/>
                                        </p:tgtEl>
                                      </p:cBhvr>
                                    </p:animEffect>
                                    <p:set>
                                      <p:cBhvr>
                                        <p:cTn id="36" dur="1" fill="hold">
                                          <p:stCondLst>
                                            <p:cond delay="499"/>
                                          </p:stCondLst>
                                        </p:cTn>
                                        <p:tgtEl>
                                          <p:spTgt spid="323"/>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325"/>
                                        </p:tgtEl>
                                      </p:cBhvr>
                                    </p:animEffect>
                                    <p:set>
                                      <p:cBhvr>
                                        <p:cTn id="39" dur="1" fill="hold">
                                          <p:stCondLst>
                                            <p:cond delay="499"/>
                                          </p:stCondLst>
                                        </p:cTn>
                                        <p:tgtEl>
                                          <p:spTgt spid="325"/>
                                        </p:tgtEl>
                                        <p:attrNameLst>
                                          <p:attrName>style.visibility</p:attrName>
                                        </p:attrNameLst>
                                      </p:cBhvr>
                                      <p:to>
                                        <p:strVal val="hidden"/>
                                      </p:to>
                                    </p:set>
                                  </p:childTnLst>
                                </p:cTn>
                              </p:par>
                            </p:childTnLst>
                          </p:cTn>
                        </p:par>
                        <p:par>
                          <p:cTn id="40" fill="hold">
                            <p:stCondLst>
                              <p:cond delay="2000"/>
                            </p:stCondLst>
                            <p:childTnLst>
                              <p:par>
                                <p:cTn id="41" presetID="42" presetClass="path" presetSubtype="0" accel="50000" decel="50000" fill="hold" nodeType="afterEffect">
                                  <p:stCondLst>
                                    <p:cond delay="0"/>
                                  </p:stCondLst>
                                  <p:childTnLst>
                                    <p:animMotion origin="layout" path="M 4.72222E-6 -7.40741E-7 L -0.35643 0.21528 " pathEditMode="relative" rAng="0" ptsTypes="AA">
                                      <p:cBhvr>
                                        <p:cTn id="42" dur="2000" fill="hold"/>
                                        <p:tgtEl>
                                          <p:spTgt spid="123"/>
                                        </p:tgtEl>
                                        <p:attrNameLst>
                                          <p:attrName>ppt_x</p:attrName>
                                          <p:attrName>ppt_y</p:attrName>
                                        </p:attrNameLst>
                                      </p:cBhvr>
                                      <p:rCtr x="-17830" y="10764"/>
                                    </p:animMotion>
                                  </p:childTnLst>
                                </p:cTn>
                              </p:par>
                              <p:par>
                                <p:cTn id="43" presetID="42" presetClass="path" presetSubtype="0" accel="50000" decel="50000" fill="hold" nodeType="withEffect">
                                  <p:stCondLst>
                                    <p:cond delay="0"/>
                                  </p:stCondLst>
                                  <p:childTnLst>
                                    <p:animMotion origin="layout" path="M -2.22222E-6 -7.40741E-7 L -2.22222E-6 0.21528 " pathEditMode="relative" rAng="0" ptsTypes="AA">
                                      <p:cBhvr>
                                        <p:cTn id="44" dur="2000" fill="hold"/>
                                        <p:tgtEl>
                                          <p:spTgt spid="128"/>
                                        </p:tgtEl>
                                        <p:attrNameLst>
                                          <p:attrName>ppt_x</p:attrName>
                                          <p:attrName>ppt_y</p:attrName>
                                        </p:attrNameLst>
                                      </p:cBhvr>
                                      <p:rCtr x="0" y="10764"/>
                                    </p:animMotion>
                                  </p:childTnLst>
                                </p:cTn>
                              </p:par>
                              <p:par>
                                <p:cTn id="45" presetID="42" presetClass="path" presetSubtype="0" accel="50000" decel="50000" fill="hold" nodeType="withEffect">
                                  <p:stCondLst>
                                    <p:cond delay="0"/>
                                  </p:stCondLst>
                                  <p:childTnLst>
                                    <p:animMotion origin="layout" path="M -2.77778E-7 -7.40741E-7 L 0.36823 0.21528 " pathEditMode="relative" rAng="0" ptsTypes="AA">
                                      <p:cBhvr>
                                        <p:cTn id="46" dur="2000" fill="hold"/>
                                        <p:tgtEl>
                                          <p:spTgt spid="133"/>
                                        </p:tgtEl>
                                        <p:attrNameLst>
                                          <p:attrName>ppt_x</p:attrName>
                                          <p:attrName>ppt_y</p:attrName>
                                        </p:attrNameLst>
                                      </p:cBhvr>
                                      <p:rCtr x="18403" y="10764"/>
                                    </p:animMotion>
                                  </p:childTnLst>
                                </p:cTn>
                              </p:par>
                              <p:par>
                                <p:cTn id="47" presetID="9" presetClass="exit" presetSubtype="0" fill="hold" grpId="0" nodeType="withEffect">
                                  <p:stCondLst>
                                    <p:cond delay="0"/>
                                  </p:stCondLst>
                                  <p:childTnLst>
                                    <p:animEffect transition="out" filter="dissolve">
                                      <p:cBhvr>
                                        <p:cTn id="48" dur="500"/>
                                        <p:tgtEl>
                                          <p:spTgt spid="321"/>
                                        </p:tgtEl>
                                      </p:cBhvr>
                                    </p:animEffect>
                                    <p:set>
                                      <p:cBhvr>
                                        <p:cTn id="49" dur="1" fill="hold">
                                          <p:stCondLst>
                                            <p:cond delay="499"/>
                                          </p:stCondLst>
                                        </p:cTn>
                                        <p:tgtEl>
                                          <p:spTgt spid="321"/>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328"/>
                                        </p:tgtEl>
                                      </p:cBhvr>
                                    </p:animEffect>
                                    <p:set>
                                      <p:cBhvr>
                                        <p:cTn id="52" dur="1" fill="hold">
                                          <p:stCondLst>
                                            <p:cond delay="499"/>
                                          </p:stCondLst>
                                        </p:cTn>
                                        <p:tgtEl>
                                          <p:spTgt spid="328"/>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324"/>
                                        </p:tgtEl>
                                      </p:cBhvr>
                                    </p:animEffect>
                                    <p:set>
                                      <p:cBhvr>
                                        <p:cTn id="55" dur="1" fill="hold">
                                          <p:stCondLst>
                                            <p:cond delay="499"/>
                                          </p:stCondLst>
                                        </p:cTn>
                                        <p:tgtEl>
                                          <p:spTgt spid="324"/>
                                        </p:tgtEl>
                                        <p:attrNameLst>
                                          <p:attrName>style.visibility</p:attrName>
                                        </p:attrNameLst>
                                      </p:cBhvr>
                                      <p:to>
                                        <p:strVal val="hidden"/>
                                      </p:to>
                                    </p:set>
                                  </p:childTnLst>
                                </p:cTn>
                              </p:par>
                            </p:childTnLst>
                          </p:cTn>
                        </p:par>
                        <p:par>
                          <p:cTn id="56" fill="hold">
                            <p:stCondLst>
                              <p:cond delay="4000"/>
                            </p:stCondLst>
                            <p:childTnLst>
                              <p:par>
                                <p:cTn id="57" presetID="42" presetClass="path" presetSubtype="0" accel="50000" decel="50000" fill="hold" nodeType="afterEffect">
                                  <p:stCondLst>
                                    <p:cond delay="0"/>
                                  </p:stCondLst>
                                  <p:childTnLst>
                                    <p:animMotion origin="layout" path="M 2.77778E-6 -7.40741E-7 L 0.0493 0.21528 " pathEditMode="relative" rAng="0" ptsTypes="AA">
                                      <p:cBhvr>
                                        <p:cTn id="58" dur="2000" fill="hold"/>
                                        <p:tgtEl>
                                          <p:spTgt spid="138"/>
                                        </p:tgtEl>
                                        <p:attrNameLst>
                                          <p:attrName>ppt_x</p:attrName>
                                          <p:attrName>ppt_y</p:attrName>
                                        </p:attrNameLst>
                                      </p:cBhvr>
                                      <p:rCtr x="2465" y="10764"/>
                                    </p:animMotion>
                                  </p:childTnLst>
                                </p:cTn>
                              </p:par>
                              <p:par>
                                <p:cTn id="59" presetID="42" presetClass="path" presetSubtype="0" accel="50000" decel="50000" fill="hold" nodeType="withEffect">
                                  <p:stCondLst>
                                    <p:cond delay="0"/>
                                  </p:stCondLst>
                                  <p:childTnLst>
                                    <p:animMotion origin="layout" path="M 2.22222E-6 -7.40741E-7 L 0.5217 0.21528 " pathEditMode="relative" rAng="0" ptsTypes="AA">
                                      <p:cBhvr>
                                        <p:cTn id="60" dur="2000" fill="hold"/>
                                        <p:tgtEl>
                                          <p:spTgt spid="148"/>
                                        </p:tgtEl>
                                        <p:attrNameLst>
                                          <p:attrName>ppt_x</p:attrName>
                                          <p:attrName>ppt_y</p:attrName>
                                        </p:attrNameLst>
                                      </p:cBhvr>
                                      <p:rCtr x="26076" y="10764"/>
                                    </p:animMotion>
                                  </p:childTnLst>
                                </p:cTn>
                              </p:par>
                              <p:par>
                                <p:cTn id="61" presetID="42" presetClass="path" presetSubtype="0" accel="50000" decel="50000" fill="hold" nodeType="withEffect">
                                  <p:stCondLst>
                                    <p:cond delay="0"/>
                                  </p:stCondLst>
                                  <p:childTnLst>
                                    <p:animMotion origin="layout" path="M 2.77778E-7 -7.40741E-7 L 2.77778E-7 0.21528 " pathEditMode="relative" rAng="0" ptsTypes="AA">
                                      <p:cBhvr>
                                        <p:cTn id="62" dur="2000" fill="hold"/>
                                        <p:tgtEl>
                                          <p:spTgt spid="143"/>
                                        </p:tgtEl>
                                        <p:attrNameLst>
                                          <p:attrName>ppt_x</p:attrName>
                                          <p:attrName>ppt_y</p:attrName>
                                        </p:attrNameLst>
                                      </p:cBhvr>
                                      <p:rCtr x="0" y="10764"/>
                                    </p:animMotion>
                                  </p:childTnLst>
                                </p:cTn>
                              </p:par>
                              <p:par>
                                <p:cTn id="63" presetID="9" presetClass="exit" presetSubtype="0" fill="hold" grpId="0" nodeType="withEffect">
                                  <p:stCondLst>
                                    <p:cond delay="0"/>
                                  </p:stCondLst>
                                  <p:childTnLst>
                                    <p:animEffect transition="out" filter="dissolve">
                                      <p:cBhvr>
                                        <p:cTn id="64" dur="500"/>
                                        <p:tgtEl>
                                          <p:spTgt spid="326"/>
                                        </p:tgtEl>
                                      </p:cBhvr>
                                    </p:animEffect>
                                    <p:set>
                                      <p:cBhvr>
                                        <p:cTn id="65" dur="1" fill="hold">
                                          <p:stCondLst>
                                            <p:cond delay="499"/>
                                          </p:stCondLst>
                                        </p:cTn>
                                        <p:tgtEl>
                                          <p:spTgt spid="326"/>
                                        </p:tgtEl>
                                        <p:attrNameLst>
                                          <p:attrName>style.visibility</p:attrName>
                                        </p:attrNameLst>
                                      </p:cBhvr>
                                      <p:to>
                                        <p:strVal val="hidden"/>
                                      </p:to>
                                    </p:set>
                                  </p:childTnLst>
                                </p:cTn>
                              </p:par>
                              <p:par>
                                <p:cTn id="66" presetID="9" presetClass="exit" presetSubtype="0" fill="hold" grpId="0" nodeType="withEffect">
                                  <p:stCondLst>
                                    <p:cond delay="0"/>
                                  </p:stCondLst>
                                  <p:childTnLst>
                                    <p:animEffect transition="out" filter="dissolve">
                                      <p:cBhvr>
                                        <p:cTn id="67" dur="500"/>
                                        <p:tgtEl>
                                          <p:spTgt spid="322"/>
                                        </p:tgtEl>
                                      </p:cBhvr>
                                    </p:animEffect>
                                    <p:set>
                                      <p:cBhvr>
                                        <p:cTn id="68" dur="1" fill="hold">
                                          <p:stCondLst>
                                            <p:cond delay="499"/>
                                          </p:stCondLst>
                                        </p:cTn>
                                        <p:tgtEl>
                                          <p:spTgt spid="322"/>
                                        </p:tgtEl>
                                        <p:attrNameLst>
                                          <p:attrName>style.visibility</p:attrName>
                                        </p:attrNameLst>
                                      </p:cBhvr>
                                      <p:to>
                                        <p:strVal val="hidden"/>
                                      </p:to>
                                    </p:set>
                                  </p:childTnLst>
                                </p:cTn>
                              </p:par>
                              <p:par>
                                <p:cTn id="69" presetID="9" presetClass="exit" presetSubtype="0" fill="hold" grpId="0" nodeType="withEffect">
                                  <p:stCondLst>
                                    <p:cond delay="0"/>
                                  </p:stCondLst>
                                  <p:childTnLst>
                                    <p:animEffect transition="out" filter="dissolve">
                                      <p:cBhvr>
                                        <p:cTn id="70" dur="500"/>
                                        <p:tgtEl>
                                          <p:spTgt spid="327"/>
                                        </p:tgtEl>
                                      </p:cBhvr>
                                    </p:animEffect>
                                    <p:set>
                                      <p:cBhvr>
                                        <p:cTn id="71" dur="1" fill="hold">
                                          <p:stCondLst>
                                            <p:cond delay="499"/>
                                          </p:stCondLst>
                                        </p:cTn>
                                        <p:tgtEl>
                                          <p:spTgt spid="32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2" presetClass="exit" presetSubtype="4" fill="hold" grpId="0" nodeType="clickEffect">
                                  <p:stCondLst>
                                    <p:cond delay="0"/>
                                  </p:stCondLst>
                                  <p:childTnLst>
                                    <p:anim calcmode="lin" valueType="num">
                                      <p:cBhvr additive="base">
                                        <p:cTn id="75" dur="500"/>
                                        <p:tgtEl>
                                          <p:spTgt spid="99"/>
                                        </p:tgtEl>
                                        <p:attrNameLst>
                                          <p:attrName>ppt_y</p:attrName>
                                        </p:attrNameLst>
                                      </p:cBhvr>
                                      <p:tavLst>
                                        <p:tav tm="0">
                                          <p:val>
                                            <p:strVal val="#ppt_y"/>
                                          </p:val>
                                        </p:tav>
                                        <p:tav tm="100000">
                                          <p:val>
                                            <p:strVal val="#ppt_y+#ppt_h*1.125000"/>
                                          </p:val>
                                        </p:tav>
                                      </p:tavLst>
                                    </p:anim>
                                    <p:animEffect transition="out" filter="wipe(down)">
                                      <p:cBhvr>
                                        <p:cTn id="76" dur="500"/>
                                        <p:tgtEl>
                                          <p:spTgt spid="99"/>
                                        </p:tgtEl>
                                      </p:cBhvr>
                                    </p:animEffect>
                                    <p:set>
                                      <p:cBhvr>
                                        <p:cTn id="77" dur="1" fill="hold">
                                          <p:stCondLst>
                                            <p:cond delay="499"/>
                                          </p:stCondLst>
                                        </p:cTn>
                                        <p:tgtEl>
                                          <p:spTgt spid="99"/>
                                        </p:tgtEl>
                                        <p:attrNameLst>
                                          <p:attrName>style.visibility</p:attrName>
                                        </p:attrNameLst>
                                      </p:cBhvr>
                                      <p:to>
                                        <p:strVal val="hidden"/>
                                      </p:to>
                                    </p:set>
                                  </p:childTnLst>
                                </p:cTn>
                              </p:par>
                            </p:childTnLst>
                          </p:cTn>
                        </p:par>
                        <p:par>
                          <p:cTn id="78" fill="hold">
                            <p:stCondLst>
                              <p:cond delay="500"/>
                            </p:stCondLst>
                            <p:childTnLst>
                              <p:par>
                                <p:cTn id="79" presetID="12" presetClass="entr" presetSubtype="1" fill="hold" nodeType="afterEffect">
                                  <p:stCondLst>
                                    <p:cond delay="0"/>
                                  </p:stCondLst>
                                  <p:childTnLst>
                                    <p:set>
                                      <p:cBhvr>
                                        <p:cTn id="80" dur="1" fill="hold">
                                          <p:stCondLst>
                                            <p:cond delay="0"/>
                                          </p:stCondLst>
                                        </p:cTn>
                                        <p:tgtEl>
                                          <p:spTgt spid="190"/>
                                        </p:tgtEl>
                                        <p:attrNameLst>
                                          <p:attrName>style.visibility</p:attrName>
                                        </p:attrNameLst>
                                      </p:cBhvr>
                                      <p:to>
                                        <p:strVal val="visible"/>
                                      </p:to>
                                    </p:set>
                                    <p:anim calcmode="lin" valueType="num">
                                      <p:cBhvr additive="base">
                                        <p:cTn id="81" dur="500"/>
                                        <p:tgtEl>
                                          <p:spTgt spid="190"/>
                                        </p:tgtEl>
                                        <p:attrNameLst>
                                          <p:attrName>ppt_y</p:attrName>
                                        </p:attrNameLst>
                                      </p:cBhvr>
                                      <p:tavLst>
                                        <p:tav tm="0">
                                          <p:val>
                                            <p:strVal val="#ppt_y-#ppt_h*1.125000"/>
                                          </p:val>
                                        </p:tav>
                                        <p:tav tm="100000">
                                          <p:val>
                                            <p:strVal val="#ppt_y"/>
                                          </p:val>
                                        </p:tav>
                                      </p:tavLst>
                                    </p:anim>
                                    <p:animEffect transition="in" filter="wipe(down)">
                                      <p:cBhvr>
                                        <p:cTn id="82" dur="500"/>
                                        <p:tgtEl>
                                          <p:spTgt spid="190"/>
                                        </p:tgtEl>
                                      </p:cBhvr>
                                    </p:animEffect>
                                  </p:childTnLst>
                                </p:cTn>
                              </p:par>
                              <p:par>
                                <p:cTn id="83" presetID="12" presetClass="entr" presetSubtype="1" fill="hold" nodeType="withEffect">
                                  <p:stCondLst>
                                    <p:cond delay="0"/>
                                  </p:stCondLst>
                                  <p:childTnLst>
                                    <p:set>
                                      <p:cBhvr>
                                        <p:cTn id="84" dur="1" fill="hold">
                                          <p:stCondLst>
                                            <p:cond delay="0"/>
                                          </p:stCondLst>
                                        </p:cTn>
                                        <p:tgtEl>
                                          <p:spTgt spid="185"/>
                                        </p:tgtEl>
                                        <p:attrNameLst>
                                          <p:attrName>style.visibility</p:attrName>
                                        </p:attrNameLst>
                                      </p:cBhvr>
                                      <p:to>
                                        <p:strVal val="visible"/>
                                      </p:to>
                                    </p:set>
                                    <p:anim calcmode="lin" valueType="num">
                                      <p:cBhvr additive="base">
                                        <p:cTn id="85" dur="500"/>
                                        <p:tgtEl>
                                          <p:spTgt spid="185"/>
                                        </p:tgtEl>
                                        <p:attrNameLst>
                                          <p:attrName>ppt_y</p:attrName>
                                        </p:attrNameLst>
                                      </p:cBhvr>
                                      <p:tavLst>
                                        <p:tav tm="0">
                                          <p:val>
                                            <p:strVal val="#ppt_y-#ppt_h*1.125000"/>
                                          </p:val>
                                        </p:tav>
                                        <p:tav tm="100000">
                                          <p:val>
                                            <p:strVal val="#ppt_y"/>
                                          </p:val>
                                        </p:tav>
                                      </p:tavLst>
                                    </p:anim>
                                    <p:animEffect transition="in" filter="wipe(down)">
                                      <p:cBhvr>
                                        <p:cTn id="86" dur="500"/>
                                        <p:tgtEl>
                                          <p:spTgt spid="185"/>
                                        </p:tgtEl>
                                      </p:cBhvr>
                                    </p:animEffect>
                                  </p:childTnLst>
                                </p:cTn>
                              </p:par>
                              <p:par>
                                <p:cTn id="87" presetID="12" presetClass="entr" presetSubtype="1" fill="hold" nodeType="withEffect">
                                  <p:stCondLst>
                                    <p:cond delay="0"/>
                                  </p:stCondLst>
                                  <p:childTnLst>
                                    <p:set>
                                      <p:cBhvr>
                                        <p:cTn id="88" dur="1" fill="hold">
                                          <p:stCondLst>
                                            <p:cond delay="0"/>
                                          </p:stCondLst>
                                        </p:cTn>
                                        <p:tgtEl>
                                          <p:spTgt spid="196"/>
                                        </p:tgtEl>
                                        <p:attrNameLst>
                                          <p:attrName>style.visibility</p:attrName>
                                        </p:attrNameLst>
                                      </p:cBhvr>
                                      <p:to>
                                        <p:strVal val="visible"/>
                                      </p:to>
                                    </p:set>
                                    <p:anim calcmode="lin" valueType="num">
                                      <p:cBhvr additive="base">
                                        <p:cTn id="89" dur="500"/>
                                        <p:tgtEl>
                                          <p:spTgt spid="196"/>
                                        </p:tgtEl>
                                        <p:attrNameLst>
                                          <p:attrName>ppt_y</p:attrName>
                                        </p:attrNameLst>
                                      </p:cBhvr>
                                      <p:tavLst>
                                        <p:tav tm="0">
                                          <p:val>
                                            <p:strVal val="#ppt_y-#ppt_h*1.125000"/>
                                          </p:val>
                                        </p:tav>
                                        <p:tav tm="100000">
                                          <p:val>
                                            <p:strVal val="#ppt_y"/>
                                          </p:val>
                                        </p:tav>
                                      </p:tavLst>
                                    </p:anim>
                                    <p:animEffect transition="in" filter="wipe(down)">
                                      <p:cBhvr>
                                        <p:cTn id="90" dur="500"/>
                                        <p:tgtEl>
                                          <p:spTgt spid="196"/>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202"/>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201"/>
                                        </p:tgtEl>
                                        <p:attrNameLst>
                                          <p:attrName>style.visibility</p:attrName>
                                        </p:attrNameLst>
                                      </p:cBhvr>
                                      <p:to>
                                        <p:strVal val="visible"/>
                                      </p:to>
                                    </p:se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19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wipe(up)">
                                      <p:cBhvr>
                                        <p:cTn id="104" dur="500"/>
                                        <p:tgtEl>
                                          <p:spTgt spid="4"/>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206"/>
                                        </p:tgtEl>
                                        <p:attrNameLst>
                                          <p:attrName>style.visibility</p:attrName>
                                        </p:attrNameLst>
                                      </p:cBhvr>
                                      <p:to>
                                        <p:strVal val="visible"/>
                                      </p:to>
                                    </p:set>
                                    <p:animEffect transition="in" filter="wipe(down)">
                                      <p:cBhvr>
                                        <p:cTn id="107"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321" grpId="0"/>
      <p:bldP spid="322" grpId="0"/>
      <p:bldP spid="323" grpId="0"/>
      <p:bldP spid="324" grpId="0"/>
      <p:bldP spid="325" grpId="0"/>
      <p:bldP spid="326" grpId="0"/>
      <p:bldP spid="327" grpId="0"/>
      <p:bldP spid="328" grpId="0"/>
      <p:bldP spid="354" grpId="0"/>
      <p:bldP spid="363" grpId="0"/>
      <p:bldP spid="364" grpId="0"/>
      <p:bldP spid="195" grpId="0"/>
      <p:bldP spid="201" grpId="0"/>
      <p:bldP spid="202" grpId="0"/>
      <p:bldP spid="206" grpId="0"/>
      <p:bldP spid="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Basic Idea: binning criteria</a:t>
            </a:r>
            <a:endParaRPr lang="en-US" altLang="ja-JP" sz="2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935596" y="1556792"/>
            <a:ext cx="7381328"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a:latin typeface="Book Antiqua" pitchFamily="18" charset="0"/>
              </a:rPr>
              <a:t>Trees that have </a:t>
            </a:r>
            <a:r>
              <a:rPr lang="en-US" sz="2400" i="1" dirty="0">
                <a:solidFill>
                  <a:schemeClr val="tx2"/>
                </a:solidFill>
                <a:latin typeface="Book Antiqua" pitchFamily="18" charset="0"/>
              </a:rPr>
              <a:t>clear</a:t>
            </a:r>
            <a:r>
              <a:rPr lang="en-US" sz="2400" dirty="0">
                <a:latin typeface="Book Antiqua" pitchFamily="18" charset="0"/>
              </a:rPr>
              <a:t> </a:t>
            </a:r>
            <a:r>
              <a:rPr lang="en-US" sz="2400" dirty="0">
                <a:solidFill>
                  <a:srgbClr val="FF0000"/>
                </a:solidFill>
                <a:latin typeface="Book Antiqua" pitchFamily="18" charset="0"/>
              </a:rPr>
              <a:t>differences</a:t>
            </a:r>
            <a:r>
              <a:rPr lang="en-US" sz="2400" dirty="0">
                <a:latin typeface="Book Antiqua" pitchFamily="18" charset="0"/>
              </a:rPr>
              <a:t> in their topologies should not be </a:t>
            </a:r>
            <a:r>
              <a:rPr lang="en-US" sz="2400" dirty="0" smtClean="0">
                <a:latin typeface="Book Antiqua" pitchFamily="18" charset="0"/>
              </a:rPr>
              <a:t>combined.</a:t>
            </a:r>
          </a:p>
          <a:p>
            <a:pPr>
              <a:spcBef>
                <a:spcPts val="600"/>
              </a:spcBef>
              <a:buClr>
                <a:schemeClr val="accent1"/>
              </a:buClr>
              <a:buSzPct val="90000"/>
              <a:buFont typeface="Wingdings 3" pitchFamily="18" charset="2"/>
              <a:buChar char="}"/>
            </a:pPr>
            <a:endParaRPr lang="en-US" sz="2400" dirty="0">
              <a:latin typeface="Book Antiqua" pitchFamily="18" charset="0"/>
            </a:endParaRPr>
          </a:p>
          <a:p>
            <a:pPr>
              <a:spcBef>
                <a:spcPts val="600"/>
              </a:spcBef>
              <a:buClr>
                <a:schemeClr val="accent1"/>
              </a:buClr>
              <a:buSzPct val="90000"/>
              <a:buFont typeface="Wingdings 3" pitchFamily="18" charset="2"/>
              <a:buChar char="}"/>
            </a:pPr>
            <a:r>
              <a:rPr lang="en-US" sz="2400" dirty="0" smtClean="0">
                <a:latin typeface="Book Antiqua" pitchFamily="18" charset="0"/>
              </a:rPr>
              <a:t> We </a:t>
            </a:r>
            <a:r>
              <a:rPr lang="en-US" sz="2400" dirty="0">
                <a:latin typeface="Book Antiqua" pitchFamily="18" charset="0"/>
              </a:rPr>
              <a:t>do not bin two genes together if they have any </a:t>
            </a:r>
            <a:r>
              <a:rPr lang="en-US" sz="2400" dirty="0">
                <a:solidFill>
                  <a:srgbClr val="FF0000"/>
                </a:solidFill>
                <a:latin typeface="Book Antiqua" pitchFamily="18" charset="0"/>
              </a:rPr>
              <a:t>conflicting</a:t>
            </a:r>
            <a:r>
              <a:rPr lang="en-US" sz="2400" dirty="0">
                <a:latin typeface="Book Antiqua" pitchFamily="18" charset="0"/>
              </a:rPr>
              <a:t> edge with </a:t>
            </a:r>
            <a:r>
              <a:rPr lang="en-US" sz="2400" i="1" dirty="0">
                <a:solidFill>
                  <a:schemeClr val="tx2"/>
                </a:solidFill>
                <a:latin typeface="Book Antiqua" pitchFamily="18" charset="0"/>
              </a:rPr>
              <a:t>statistical</a:t>
            </a:r>
            <a:r>
              <a:rPr lang="en-US" sz="2400" dirty="0">
                <a:latin typeface="Book Antiqua" pitchFamily="18" charset="0"/>
              </a:rPr>
              <a:t> </a:t>
            </a:r>
            <a:r>
              <a:rPr lang="en-US" sz="2400" i="1" dirty="0">
                <a:solidFill>
                  <a:schemeClr val="tx2"/>
                </a:solidFill>
                <a:latin typeface="Book Antiqua" pitchFamily="18" charset="0"/>
              </a:rPr>
              <a:t>support</a:t>
            </a:r>
            <a:r>
              <a:rPr lang="en-US" sz="2400" dirty="0">
                <a:latin typeface="Book Antiqua" pitchFamily="18" charset="0"/>
              </a:rPr>
              <a:t> </a:t>
            </a:r>
            <a:r>
              <a:rPr lang="en-US" sz="2400" dirty="0">
                <a:solidFill>
                  <a:srgbClr val="FF0000"/>
                </a:solidFill>
                <a:latin typeface="Book Antiqua" pitchFamily="18" charset="0"/>
              </a:rPr>
              <a:t>above</a:t>
            </a:r>
            <a:r>
              <a:rPr lang="en-US" sz="2400" dirty="0">
                <a:latin typeface="Book Antiqua" pitchFamily="18" charset="0"/>
              </a:rPr>
              <a:t> a given </a:t>
            </a:r>
            <a:r>
              <a:rPr lang="en-US" sz="2400" dirty="0">
                <a:solidFill>
                  <a:srgbClr val="0033CC"/>
                </a:solidFill>
                <a:latin typeface="Book Antiqua" pitchFamily="18" charset="0"/>
              </a:rPr>
              <a:t>threshold (T</a:t>
            </a:r>
            <a:r>
              <a:rPr lang="en-US" sz="2400" dirty="0" smtClean="0">
                <a:solidFill>
                  <a:srgbClr val="0033CC"/>
                </a:solidFill>
                <a:latin typeface="Book Antiqua" pitchFamily="18" charset="0"/>
              </a:rPr>
              <a:t>).</a:t>
            </a:r>
          </a:p>
          <a:p>
            <a:pPr>
              <a:spcBef>
                <a:spcPts val="600"/>
              </a:spcBef>
              <a:buClr>
                <a:schemeClr val="accent1"/>
              </a:buClr>
              <a:buSzPct val="90000"/>
              <a:buFont typeface="Wingdings 3" pitchFamily="18" charset="2"/>
              <a:buChar char="}"/>
            </a:pPr>
            <a:endParaRPr lang="en-US" sz="2400" dirty="0" smtClean="0">
              <a:solidFill>
                <a:srgbClr val="0033CC"/>
              </a:solidFill>
              <a:latin typeface="Book Antiqua" pitchFamily="18" charset="0"/>
            </a:endParaRPr>
          </a:p>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a:latin typeface="Book Antiqua" pitchFamily="18" charset="0"/>
              </a:rPr>
              <a:t>Controlling the threshold (T) enables more </a:t>
            </a:r>
            <a:r>
              <a:rPr lang="en-US" sz="2400" dirty="0">
                <a:solidFill>
                  <a:srgbClr val="FF0000"/>
                </a:solidFill>
                <a:latin typeface="Book Antiqua" pitchFamily="18" charset="0"/>
              </a:rPr>
              <a:t>aggressive</a:t>
            </a:r>
            <a:r>
              <a:rPr lang="en-US" sz="2400" dirty="0">
                <a:latin typeface="Book Antiqua" pitchFamily="18" charset="0"/>
              </a:rPr>
              <a:t> or </a:t>
            </a:r>
            <a:r>
              <a:rPr lang="en-US" sz="2400" dirty="0">
                <a:solidFill>
                  <a:srgbClr val="002060"/>
                </a:solidFill>
                <a:latin typeface="Book Antiqua" pitchFamily="18" charset="0"/>
              </a:rPr>
              <a:t>conservative</a:t>
            </a:r>
            <a:r>
              <a:rPr lang="en-US" sz="2400" dirty="0">
                <a:latin typeface="Book Antiqua" pitchFamily="18" charset="0"/>
              </a:rPr>
              <a:t> binning.</a:t>
            </a:r>
          </a:p>
          <a:p>
            <a:pPr>
              <a:spcBef>
                <a:spcPts val="600"/>
              </a:spcBef>
              <a:buClr>
                <a:schemeClr val="accent1"/>
              </a:buClr>
              <a:buSzPct val="90000"/>
              <a:buFont typeface="Wingdings 3" pitchFamily="18" charset="2"/>
              <a:buChar char="}"/>
            </a:pPr>
            <a:endParaRPr lang="en-US" sz="2200" dirty="0" smtClean="0">
              <a:latin typeface="Book Antiqua" pitchFamily="18" charset="0"/>
            </a:endParaRPr>
          </a:p>
        </p:txBody>
      </p:sp>
    </p:spTree>
    <p:extLst>
      <p:ext uri="{BB962C8B-B14F-4D97-AF65-F5344CB8AC3E}">
        <p14:creationId xmlns:p14="http://schemas.microsoft.com/office/powerpoint/2010/main" val="1772877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2158300" y="2814292"/>
            <a:ext cx="1755911" cy="1604089"/>
            <a:chOff x="2158300" y="2524519"/>
            <a:chExt cx="1755911" cy="1604089"/>
          </a:xfrm>
        </p:grpSpPr>
        <p:cxnSp>
          <p:nvCxnSpPr>
            <p:cNvPr id="2" name="Straight Connector 1"/>
            <p:cNvCxnSpPr/>
            <p:nvPr/>
          </p:nvCxnSpPr>
          <p:spPr>
            <a:xfrm flipV="1">
              <a:off x="2158300" y="3052023"/>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2459273" y="3551973"/>
              <a:ext cx="339417" cy="576635"/>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962688" y="2524519"/>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675165" y="3084207"/>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675165" y="2542063"/>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888270" y="4418381"/>
            <a:ext cx="538651" cy="461665"/>
          </a:xfrm>
          <a:prstGeom prst="rect">
            <a:avLst/>
          </a:prstGeom>
          <a:noFill/>
        </p:spPr>
        <p:txBody>
          <a:bodyPr wrap="square" rtlCol="0">
            <a:spAutoFit/>
          </a:bodyPr>
          <a:lstStyle/>
          <a:p>
            <a:r>
              <a:rPr lang="en-US" sz="2400" b="1" i="1" dirty="0">
                <a:latin typeface="Book Antiqua" pitchFamily="18" charset="0"/>
              </a:rPr>
              <a:t>a</a:t>
            </a:r>
            <a:endParaRPr lang="en-US" sz="2400" baseline="-25000" dirty="0">
              <a:latin typeface="Georgia" pitchFamily="18" charset="0"/>
            </a:endParaRPr>
          </a:p>
        </p:txBody>
      </p:sp>
      <p:sp>
        <p:nvSpPr>
          <p:cNvPr id="14" name="TextBox 13"/>
          <p:cNvSpPr txBox="1"/>
          <p:nvPr/>
        </p:nvSpPr>
        <p:spPr>
          <a:xfrm>
            <a:off x="2619476" y="4454385"/>
            <a:ext cx="538651" cy="461665"/>
          </a:xfrm>
          <a:prstGeom prst="rect">
            <a:avLst/>
          </a:prstGeom>
          <a:noFill/>
        </p:spPr>
        <p:txBody>
          <a:bodyPr wrap="square" rtlCol="0">
            <a:spAutoFit/>
          </a:bodyPr>
          <a:lstStyle/>
          <a:p>
            <a:r>
              <a:rPr lang="en-US" sz="2400" b="1" i="1" dirty="0" smtClean="0">
                <a:latin typeface="Book Antiqua" pitchFamily="18" charset="0"/>
              </a:rPr>
              <a:t>b</a:t>
            </a:r>
            <a:endParaRPr lang="en-US" sz="2400" baseline="-25000" dirty="0">
              <a:latin typeface="Georgia" pitchFamily="18" charset="0"/>
            </a:endParaRPr>
          </a:p>
        </p:txBody>
      </p:sp>
      <p:sp>
        <p:nvSpPr>
          <p:cNvPr id="15" name="TextBox 14"/>
          <p:cNvSpPr txBox="1"/>
          <p:nvPr/>
        </p:nvSpPr>
        <p:spPr>
          <a:xfrm>
            <a:off x="3158127" y="4454385"/>
            <a:ext cx="538651" cy="461665"/>
          </a:xfrm>
          <a:prstGeom prst="rect">
            <a:avLst/>
          </a:prstGeom>
          <a:noFill/>
        </p:spPr>
        <p:txBody>
          <a:bodyPr wrap="square" rtlCol="0">
            <a:spAutoFit/>
          </a:bodyPr>
          <a:lstStyle/>
          <a:p>
            <a:r>
              <a:rPr lang="en-US" sz="2400" b="1" i="1" dirty="0">
                <a:latin typeface="Book Antiqua" pitchFamily="18" charset="0"/>
              </a:rPr>
              <a:t>c</a:t>
            </a:r>
            <a:endParaRPr lang="en-US" sz="2400" baseline="-25000" dirty="0">
              <a:latin typeface="Georgia" pitchFamily="18" charset="0"/>
            </a:endParaRPr>
          </a:p>
        </p:txBody>
      </p:sp>
      <p:sp>
        <p:nvSpPr>
          <p:cNvPr id="16" name="TextBox 15"/>
          <p:cNvSpPr txBox="1"/>
          <p:nvPr/>
        </p:nvSpPr>
        <p:spPr>
          <a:xfrm>
            <a:off x="3771604" y="4454385"/>
            <a:ext cx="538651" cy="461665"/>
          </a:xfrm>
          <a:prstGeom prst="rect">
            <a:avLst/>
          </a:prstGeom>
          <a:noFill/>
        </p:spPr>
        <p:txBody>
          <a:bodyPr wrap="square" rtlCol="0">
            <a:spAutoFit/>
          </a:bodyPr>
          <a:lstStyle/>
          <a:p>
            <a:r>
              <a:rPr lang="en-US" sz="2400" b="1" i="1" dirty="0" smtClean="0">
                <a:latin typeface="Book Antiqua" pitchFamily="18" charset="0"/>
              </a:rPr>
              <a:t>d</a:t>
            </a:r>
            <a:endParaRPr lang="en-US" sz="2400" baseline="-25000" dirty="0">
              <a:latin typeface="Georgia" pitchFamily="18" charset="0"/>
            </a:endParaRPr>
          </a:p>
        </p:txBody>
      </p:sp>
      <p:grpSp>
        <p:nvGrpSpPr>
          <p:cNvPr id="37" name="Group 36"/>
          <p:cNvGrpSpPr/>
          <p:nvPr/>
        </p:nvGrpSpPr>
        <p:grpSpPr>
          <a:xfrm>
            <a:off x="5974724" y="2798201"/>
            <a:ext cx="1755911" cy="1604089"/>
            <a:chOff x="5974724" y="2508428"/>
            <a:chExt cx="1755911" cy="1604089"/>
          </a:xfrm>
        </p:grpSpPr>
        <p:cxnSp>
          <p:nvCxnSpPr>
            <p:cNvPr id="8" name="Straight Connector 7"/>
            <p:cNvCxnSpPr/>
            <p:nvPr/>
          </p:nvCxnSpPr>
          <p:spPr>
            <a:xfrm flipV="1">
              <a:off x="5974724" y="3035932"/>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75697" y="3535882"/>
              <a:ext cx="339417" cy="576635"/>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79112" y="2508428"/>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91589" y="3068116"/>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491589" y="2525972"/>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5750415" y="4418381"/>
            <a:ext cx="538651" cy="461665"/>
          </a:xfrm>
          <a:prstGeom prst="rect">
            <a:avLst/>
          </a:prstGeom>
          <a:noFill/>
        </p:spPr>
        <p:txBody>
          <a:bodyPr wrap="square" rtlCol="0">
            <a:spAutoFit/>
          </a:bodyPr>
          <a:lstStyle/>
          <a:p>
            <a:r>
              <a:rPr lang="en-US" sz="2400" b="1" i="1" dirty="0">
                <a:latin typeface="Book Antiqua" pitchFamily="18" charset="0"/>
              </a:rPr>
              <a:t>a</a:t>
            </a:r>
            <a:endParaRPr lang="en-US" sz="2400" baseline="-25000" dirty="0">
              <a:latin typeface="Georgia" pitchFamily="18" charset="0"/>
            </a:endParaRPr>
          </a:p>
        </p:txBody>
      </p:sp>
      <p:sp>
        <p:nvSpPr>
          <p:cNvPr id="18" name="TextBox 17"/>
          <p:cNvSpPr txBox="1"/>
          <p:nvPr/>
        </p:nvSpPr>
        <p:spPr>
          <a:xfrm>
            <a:off x="6481621" y="4454385"/>
            <a:ext cx="538651" cy="461665"/>
          </a:xfrm>
          <a:prstGeom prst="rect">
            <a:avLst/>
          </a:prstGeom>
          <a:noFill/>
        </p:spPr>
        <p:txBody>
          <a:bodyPr wrap="square" rtlCol="0">
            <a:spAutoFit/>
          </a:bodyPr>
          <a:lstStyle/>
          <a:p>
            <a:r>
              <a:rPr lang="en-US" sz="2400" b="1" i="1" dirty="0">
                <a:latin typeface="Book Antiqua" pitchFamily="18" charset="0"/>
              </a:rPr>
              <a:t>c</a:t>
            </a:r>
            <a:endParaRPr lang="en-US" sz="2400" baseline="-25000" dirty="0">
              <a:latin typeface="Georgia" pitchFamily="18" charset="0"/>
            </a:endParaRPr>
          </a:p>
        </p:txBody>
      </p:sp>
      <p:sp>
        <p:nvSpPr>
          <p:cNvPr id="19" name="TextBox 18"/>
          <p:cNvSpPr txBox="1"/>
          <p:nvPr/>
        </p:nvSpPr>
        <p:spPr>
          <a:xfrm>
            <a:off x="7020272" y="4454385"/>
            <a:ext cx="538651" cy="461665"/>
          </a:xfrm>
          <a:prstGeom prst="rect">
            <a:avLst/>
          </a:prstGeom>
          <a:noFill/>
        </p:spPr>
        <p:txBody>
          <a:bodyPr wrap="square" rtlCol="0">
            <a:spAutoFit/>
          </a:bodyPr>
          <a:lstStyle/>
          <a:p>
            <a:r>
              <a:rPr lang="en-US" sz="2400" b="1" i="1" dirty="0" smtClean="0">
                <a:latin typeface="Book Antiqua" pitchFamily="18" charset="0"/>
              </a:rPr>
              <a:t>b</a:t>
            </a:r>
            <a:endParaRPr lang="en-US" sz="2400" baseline="-25000" dirty="0">
              <a:latin typeface="Georgia" pitchFamily="18" charset="0"/>
            </a:endParaRPr>
          </a:p>
        </p:txBody>
      </p:sp>
      <p:sp>
        <p:nvSpPr>
          <p:cNvPr id="20" name="TextBox 19"/>
          <p:cNvSpPr txBox="1"/>
          <p:nvPr/>
        </p:nvSpPr>
        <p:spPr>
          <a:xfrm>
            <a:off x="7633749" y="4454385"/>
            <a:ext cx="538651" cy="461665"/>
          </a:xfrm>
          <a:prstGeom prst="rect">
            <a:avLst/>
          </a:prstGeom>
          <a:noFill/>
        </p:spPr>
        <p:txBody>
          <a:bodyPr wrap="square" rtlCol="0">
            <a:spAutoFit/>
          </a:bodyPr>
          <a:lstStyle/>
          <a:p>
            <a:r>
              <a:rPr lang="en-US" sz="2400" b="1" i="1" dirty="0" smtClean="0">
                <a:latin typeface="Book Antiqua" pitchFamily="18" charset="0"/>
              </a:rPr>
              <a:t>d</a:t>
            </a:r>
            <a:endParaRPr lang="en-US" sz="2400" baseline="-25000" dirty="0">
              <a:latin typeface="Georgia" pitchFamily="18" charset="0"/>
            </a:endParaRPr>
          </a:p>
        </p:txBody>
      </p:sp>
      <p:sp>
        <p:nvSpPr>
          <p:cNvPr id="21" name="TextBox 20"/>
          <p:cNvSpPr txBox="1"/>
          <p:nvPr/>
        </p:nvSpPr>
        <p:spPr>
          <a:xfrm>
            <a:off x="1125083" y="3084227"/>
            <a:ext cx="1060353" cy="461665"/>
          </a:xfrm>
          <a:prstGeom prst="rect">
            <a:avLst/>
          </a:prstGeom>
          <a:noFill/>
        </p:spPr>
        <p:txBody>
          <a:bodyPr wrap="square" rtlCol="0">
            <a:spAutoFit/>
          </a:bodyPr>
          <a:lstStyle/>
          <a:p>
            <a:r>
              <a:rPr lang="en-US" sz="2400" i="1" dirty="0" err="1" smtClean="0">
                <a:latin typeface="Georgia" pitchFamily="18" charset="0"/>
                <a:ea typeface="Verdana" pitchFamily="34" charset="0"/>
                <a:cs typeface="Verdana" pitchFamily="34" charset="0"/>
              </a:rPr>
              <a:t>a</a:t>
            </a:r>
            <a:r>
              <a:rPr lang="en-US" sz="2400" i="1" dirty="0" err="1" smtClean="0">
                <a:solidFill>
                  <a:srgbClr val="FF0000"/>
                </a:solidFill>
                <a:latin typeface="Georgia" pitchFamily="18" charset="0"/>
                <a:ea typeface="Verdana" pitchFamily="34" charset="0"/>
                <a:cs typeface="Verdana" pitchFamily="34" charset="0"/>
              </a:rPr>
              <a:t>b|c</a:t>
            </a:r>
            <a:r>
              <a:rPr lang="en-US" sz="2400" i="1" dirty="0" err="1" smtClean="0">
                <a:latin typeface="Georgia" pitchFamily="18" charset="0"/>
                <a:ea typeface="Verdana" pitchFamily="34" charset="0"/>
                <a:cs typeface="Verdana" pitchFamily="34" charset="0"/>
              </a:rPr>
              <a:t>d</a:t>
            </a:r>
            <a:endParaRPr lang="en-US" sz="2400" i="1" dirty="0">
              <a:latin typeface="Georgia" pitchFamily="18" charset="0"/>
              <a:ea typeface="Verdana" pitchFamily="34" charset="0"/>
              <a:cs typeface="Verdana" pitchFamily="34" charset="0"/>
            </a:endParaRPr>
          </a:p>
        </p:txBody>
      </p:sp>
      <p:cxnSp>
        <p:nvCxnSpPr>
          <p:cNvPr id="22" name="Straight Connector 21"/>
          <p:cNvCxnSpPr/>
          <p:nvPr/>
        </p:nvCxnSpPr>
        <p:spPr>
          <a:xfrm flipV="1">
            <a:off x="2459273" y="3341796"/>
            <a:ext cx="255196" cy="472946"/>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256770" y="3341796"/>
            <a:ext cx="255196" cy="472946"/>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82825" y="3106705"/>
            <a:ext cx="1060353" cy="461665"/>
          </a:xfrm>
          <a:prstGeom prst="rect">
            <a:avLst/>
          </a:prstGeom>
          <a:noFill/>
        </p:spPr>
        <p:txBody>
          <a:bodyPr wrap="square" rtlCol="0">
            <a:spAutoFit/>
          </a:bodyPr>
          <a:lstStyle/>
          <a:p>
            <a:r>
              <a:rPr lang="en-US" sz="2400" i="1" dirty="0" err="1" smtClean="0">
                <a:latin typeface="Georgia" pitchFamily="18" charset="0"/>
                <a:ea typeface="Verdana" pitchFamily="34" charset="0"/>
                <a:cs typeface="Verdana" pitchFamily="34" charset="0"/>
              </a:rPr>
              <a:t>a</a:t>
            </a:r>
            <a:r>
              <a:rPr lang="en-US" sz="2400" i="1" dirty="0" err="1" smtClean="0">
                <a:solidFill>
                  <a:srgbClr val="FF0000"/>
                </a:solidFill>
                <a:latin typeface="Georgia" pitchFamily="18" charset="0"/>
                <a:ea typeface="Verdana" pitchFamily="34" charset="0"/>
                <a:cs typeface="Verdana" pitchFamily="34" charset="0"/>
              </a:rPr>
              <a:t>c|b</a:t>
            </a:r>
            <a:r>
              <a:rPr lang="en-US" sz="2400" i="1" dirty="0" err="1" smtClean="0">
                <a:latin typeface="Georgia" pitchFamily="18" charset="0"/>
                <a:ea typeface="Verdana" pitchFamily="34" charset="0"/>
                <a:cs typeface="Verdana" pitchFamily="34" charset="0"/>
              </a:rPr>
              <a:t>d</a:t>
            </a:r>
            <a:endParaRPr lang="en-US" sz="2400" i="1" dirty="0">
              <a:latin typeface="Georgia" pitchFamily="18" charset="0"/>
              <a:ea typeface="Verdana" pitchFamily="34" charset="0"/>
              <a:cs typeface="Verdana" pitchFamily="34" charset="0"/>
            </a:endParaRPr>
          </a:p>
        </p:txBody>
      </p:sp>
      <p:sp>
        <p:nvSpPr>
          <p:cNvPr id="25" name="TextBox 24"/>
          <p:cNvSpPr txBox="1"/>
          <p:nvPr/>
        </p:nvSpPr>
        <p:spPr>
          <a:xfrm>
            <a:off x="1286434" y="3495503"/>
            <a:ext cx="737650" cy="400110"/>
          </a:xfrm>
          <a:prstGeom prst="rect">
            <a:avLst/>
          </a:prstGeom>
          <a:noFill/>
        </p:spPr>
        <p:txBody>
          <a:bodyPr wrap="square" rtlCol="0">
            <a:spAutoFit/>
          </a:bodyPr>
          <a:lstStyle/>
          <a:p>
            <a:r>
              <a:rPr lang="en-US" sz="2000" b="1" i="1" dirty="0" smtClean="0">
                <a:solidFill>
                  <a:srgbClr val="002060"/>
                </a:solidFill>
                <a:latin typeface="Book Antiqua" pitchFamily="18" charset="0"/>
                <a:ea typeface="Verdana" pitchFamily="34" charset="0"/>
                <a:cs typeface="Verdana" pitchFamily="34" charset="0"/>
              </a:rPr>
              <a:t>60%</a:t>
            </a:r>
            <a:endParaRPr lang="en-US" sz="2000" b="1" i="1" dirty="0">
              <a:solidFill>
                <a:srgbClr val="002060"/>
              </a:solidFill>
              <a:latin typeface="Book Antiqua" pitchFamily="18" charset="0"/>
              <a:ea typeface="Verdana" pitchFamily="34" charset="0"/>
              <a:cs typeface="Verdana" pitchFamily="34" charset="0"/>
            </a:endParaRPr>
          </a:p>
        </p:txBody>
      </p:sp>
      <p:sp>
        <p:nvSpPr>
          <p:cNvPr id="26" name="TextBox 25"/>
          <p:cNvSpPr txBox="1"/>
          <p:nvPr/>
        </p:nvSpPr>
        <p:spPr>
          <a:xfrm>
            <a:off x="5344176" y="3498683"/>
            <a:ext cx="737650" cy="400110"/>
          </a:xfrm>
          <a:prstGeom prst="rect">
            <a:avLst/>
          </a:prstGeom>
          <a:noFill/>
        </p:spPr>
        <p:txBody>
          <a:bodyPr wrap="square" rtlCol="0">
            <a:spAutoFit/>
          </a:bodyPr>
          <a:lstStyle/>
          <a:p>
            <a:r>
              <a:rPr lang="en-US" sz="2000" b="1" i="1" dirty="0" smtClean="0">
                <a:solidFill>
                  <a:srgbClr val="002060"/>
                </a:solidFill>
                <a:latin typeface="Book Antiqua" pitchFamily="18" charset="0"/>
                <a:ea typeface="Verdana" pitchFamily="34" charset="0"/>
                <a:cs typeface="Verdana" pitchFamily="34" charset="0"/>
              </a:rPr>
              <a:t>55%</a:t>
            </a:r>
            <a:endParaRPr lang="en-US" sz="2000" b="1" i="1" dirty="0">
              <a:solidFill>
                <a:srgbClr val="002060"/>
              </a:solidFill>
              <a:latin typeface="Book Antiqua" pitchFamily="18" charset="0"/>
              <a:ea typeface="Verdana" pitchFamily="34" charset="0"/>
              <a:cs typeface="Verdana" pitchFamily="34" charset="0"/>
            </a:endParaRPr>
          </a:p>
        </p:txBody>
      </p:sp>
      <p:sp>
        <p:nvSpPr>
          <p:cNvPr id="27" name="TextBox 26"/>
          <p:cNvSpPr txBox="1"/>
          <p:nvPr/>
        </p:nvSpPr>
        <p:spPr>
          <a:xfrm>
            <a:off x="3616586" y="5127575"/>
            <a:ext cx="2611598" cy="461665"/>
          </a:xfrm>
          <a:prstGeom prst="rect">
            <a:avLst/>
          </a:prstGeom>
          <a:solidFill>
            <a:schemeClr val="accent2">
              <a:lumMod val="60000"/>
              <a:lumOff val="40000"/>
            </a:schemeClr>
          </a:solidFill>
        </p:spPr>
        <p:txBody>
          <a:bodyPr wrap="square" rtlCol="0">
            <a:spAutoFit/>
          </a:bodyPr>
          <a:lstStyle/>
          <a:p>
            <a:r>
              <a:rPr lang="en-US" sz="2400" b="1" dirty="0" smtClean="0">
                <a:solidFill>
                  <a:schemeClr val="bg1"/>
                </a:solidFill>
                <a:latin typeface="Book Antiqua" pitchFamily="18" charset="0"/>
                <a:ea typeface="Verdana" pitchFamily="34" charset="0"/>
                <a:cs typeface="Verdana" pitchFamily="34" charset="0"/>
              </a:rPr>
              <a:t>Threshold = 50%</a:t>
            </a:r>
            <a:endParaRPr lang="en-US" sz="2400" b="1" dirty="0">
              <a:solidFill>
                <a:schemeClr val="bg1"/>
              </a:solidFill>
              <a:latin typeface="Book Antiqua" pitchFamily="18" charset="0"/>
              <a:ea typeface="Verdana" pitchFamily="34" charset="0"/>
              <a:cs typeface="Verdana" pitchFamily="34" charset="0"/>
            </a:endParaRPr>
          </a:p>
        </p:txBody>
      </p:sp>
      <p:grpSp>
        <p:nvGrpSpPr>
          <p:cNvPr id="38" name="Group 37"/>
          <p:cNvGrpSpPr/>
          <p:nvPr/>
        </p:nvGrpSpPr>
        <p:grpSpPr>
          <a:xfrm>
            <a:off x="2165321" y="2815745"/>
            <a:ext cx="1755911" cy="1578152"/>
            <a:chOff x="2159732" y="728700"/>
            <a:chExt cx="1755911" cy="1578152"/>
          </a:xfrm>
        </p:grpSpPr>
        <p:cxnSp>
          <p:nvCxnSpPr>
            <p:cNvPr id="28" name="Straight Connector 27"/>
            <p:cNvCxnSpPr/>
            <p:nvPr/>
          </p:nvCxnSpPr>
          <p:spPr>
            <a:xfrm flipV="1">
              <a:off x="2159732" y="1256204"/>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94325" y="1369850"/>
              <a:ext cx="15184" cy="93700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64120" y="728700"/>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6597" y="1288388"/>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676597" y="746244"/>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635896" y="5127575"/>
            <a:ext cx="2611598" cy="461665"/>
          </a:xfrm>
          <a:prstGeom prst="rect">
            <a:avLst/>
          </a:prstGeom>
          <a:solidFill>
            <a:schemeClr val="accent3">
              <a:lumMod val="75000"/>
            </a:schemeClr>
          </a:solidFill>
        </p:spPr>
        <p:txBody>
          <a:bodyPr wrap="square" rtlCol="0">
            <a:spAutoFit/>
          </a:bodyPr>
          <a:lstStyle/>
          <a:p>
            <a:r>
              <a:rPr lang="en-US" sz="2400" b="1" dirty="0" smtClean="0">
                <a:solidFill>
                  <a:schemeClr val="bg1"/>
                </a:solidFill>
                <a:latin typeface="Book Antiqua" pitchFamily="18" charset="0"/>
                <a:ea typeface="Verdana" pitchFamily="34" charset="0"/>
                <a:cs typeface="Verdana" pitchFamily="34" charset="0"/>
              </a:rPr>
              <a:t>Threshold = 75%</a:t>
            </a:r>
            <a:endParaRPr lang="en-US" sz="2400" b="1" dirty="0">
              <a:solidFill>
                <a:schemeClr val="bg1"/>
              </a:solidFill>
              <a:latin typeface="Book Antiqua" pitchFamily="18" charset="0"/>
              <a:ea typeface="Verdana" pitchFamily="34" charset="0"/>
              <a:cs typeface="Verdana" pitchFamily="34" charset="0"/>
            </a:endParaRPr>
          </a:p>
        </p:txBody>
      </p:sp>
      <p:grpSp>
        <p:nvGrpSpPr>
          <p:cNvPr id="39" name="Group 38"/>
          <p:cNvGrpSpPr/>
          <p:nvPr/>
        </p:nvGrpSpPr>
        <p:grpSpPr>
          <a:xfrm>
            <a:off x="5974724" y="2789193"/>
            <a:ext cx="1755911" cy="1578152"/>
            <a:chOff x="2159732" y="728700"/>
            <a:chExt cx="1755911" cy="1578152"/>
          </a:xfrm>
        </p:grpSpPr>
        <p:cxnSp>
          <p:nvCxnSpPr>
            <p:cNvPr id="40" name="Straight Connector 39"/>
            <p:cNvCxnSpPr/>
            <p:nvPr/>
          </p:nvCxnSpPr>
          <p:spPr>
            <a:xfrm flipV="1">
              <a:off x="2159732" y="1256204"/>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94325" y="1369850"/>
              <a:ext cx="15184" cy="93700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64120" y="728700"/>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76597" y="1288388"/>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676597" y="746244"/>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572570" y="2667872"/>
            <a:ext cx="1060353" cy="461665"/>
          </a:xfrm>
          <a:prstGeom prst="rect">
            <a:avLst/>
          </a:prstGeom>
          <a:noFill/>
        </p:spPr>
        <p:txBody>
          <a:bodyPr wrap="square" rtlCol="0">
            <a:spAutoFit/>
          </a:bodyPr>
          <a:lstStyle/>
          <a:p>
            <a:r>
              <a:rPr lang="en-US" sz="2400" i="1" dirty="0" err="1" smtClean="0">
                <a:solidFill>
                  <a:schemeClr val="tx2"/>
                </a:solidFill>
                <a:latin typeface="Georgia" pitchFamily="18" charset="0"/>
                <a:ea typeface="Verdana" pitchFamily="34" charset="0"/>
                <a:cs typeface="Verdana" pitchFamily="34" charset="0"/>
              </a:rPr>
              <a:t>abc|d</a:t>
            </a:r>
            <a:endParaRPr lang="en-US" sz="2400" i="1" dirty="0">
              <a:solidFill>
                <a:schemeClr val="tx2"/>
              </a:solidFill>
              <a:latin typeface="Georgia" pitchFamily="18" charset="0"/>
              <a:ea typeface="Verdana" pitchFamily="34" charset="0"/>
              <a:cs typeface="Verdana" pitchFamily="34" charset="0"/>
            </a:endParaRPr>
          </a:p>
        </p:txBody>
      </p:sp>
      <p:sp>
        <p:nvSpPr>
          <p:cNvPr id="46" name="TextBox 45"/>
          <p:cNvSpPr txBox="1"/>
          <p:nvPr/>
        </p:nvSpPr>
        <p:spPr>
          <a:xfrm>
            <a:off x="5431236" y="2627698"/>
            <a:ext cx="1060353" cy="461665"/>
          </a:xfrm>
          <a:prstGeom prst="rect">
            <a:avLst/>
          </a:prstGeom>
          <a:noFill/>
        </p:spPr>
        <p:txBody>
          <a:bodyPr wrap="square" rtlCol="0">
            <a:spAutoFit/>
          </a:bodyPr>
          <a:lstStyle/>
          <a:p>
            <a:r>
              <a:rPr lang="en-US" sz="2400" i="1" dirty="0" err="1" smtClean="0">
                <a:solidFill>
                  <a:schemeClr val="tx2"/>
                </a:solidFill>
                <a:latin typeface="Georgia" pitchFamily="18" charset="0"/>
                <a:ea typeface="Verdana" pitchFamily="34" charset="0"/>
                <a:cs typeface="Verdana" pitchFamily="34" charset="0"/>
              </a:rPr>
              <a:t>abc|d</a:t>
            </a:r>
            <a:endParaRPr lang="en-US" sz="2400" i="1" dirty="0">
              <a:solidFill>
                <a:schemeClr val="tx2"/>
              </a:solidFill>
              <a:latin typeface="Georgia" pitchFamily="18" charset="0"/>
              <a:ea typeface="Verdana" pitchFamily="34" charset="0"/>
              <a:cs typeface="Verdana" pitchFamily="34" charset="0"/>
            </a:endParaRPr>
          </a:p>
        </p:txBody>
      </p:sp>
      <p:sp>
        <p:nvSpPr>
          <p:cNvPr id="51" name="Freeform 50"/>
          <p:cNvSpPr/>
          <p:nvPr/>
        </p:nvSpPr>
        <p:spPr>
          <a:xfrm>
            <a:off x="3206877" y="1585724"/>
            <a:ext cx="3356810" cy="1118986"/>
          </a:xfrm>
          <a:custGeom>
            <a:avLst/>
            <a:gdLst>
              <a:gd name="connsiteX0" fmla="*/ 0 w 3356810"/>
              <a:gd name="connsiteY0" fmla="*/ 1118986 h 1118986"/>
              <a:gd name="connsiteX1" fmla="*/ 1648326 w 3356810"/>
              <a:gd name="connsiteY1" fmla="*/ 49 h 1118986"/>
              <a:gd name="connsiteX2" fmla="*/ 3356810 w 3356810"/>
              <a:gd name="connsiteY2" fmla="*/ 1082892 h 1118986"/>
            </a:gdLst>
            <a:ahLst/>
            <a:cxnLst>
              <a:cxn ang="0">
                <a:pos x="connsiteX0" y="connsiteY0"/>
              </a:cxn>
              <a:cxn ang="0">
                <a:pos x="connsiteX1" y="connsiteY1"/>
              </a:cxn>
              <a:cxn ang="0">
                <a:pos x="connsiteX2" y="connsiteY2"/>
              </a:cxn>
            </a:cxnLst>
            <a:rect l="l" t="t" r="r" b="b"/>
            <a:pathLst>
              <a:path w="3356810" h="1118986">
                <a:moveTo>
                  <a:pt x="0" y="1118986"/>
                </a:moveTo>
                <a:cubicBezTo>
                  <a:pt x="544429" y="562525"/>
                  <a:pt x="1088858" y="6065"/>
                  <a:pt x="1648326" y="49"/>
                </a:cubicBezTo>
                <a:cubicBezTo>
                  <a:pt x="2207794" y="-5967"/>
                  <a:pt x="2782302" y="538462"/>
                  <a:pt x="3356810" y="1082892"/>
                </a:cubicBezTo>
              </a:path>
            </a:pathLst>
          </a:custGeom>
          <a:ln w="69850">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3205079" y="1605493"/>
            <a:ext cx="3356810" cy="1118986"/>
          </a:xfrm>
          <a:custGeom>
            <a:avLst/>
            <a:gdLst>
              <a:gd name="connsiteX0" fmla="*/ 0 w 3356810"/>
              <a:gd name="connsiteY0" fmla="*/ 1118986 h 1118986"/>
              <a:gd name="connsiteX1" fmla="*/ 1648326 w 3356810"/>
              <a:gd name="connsiteY1" fmla="*/ 49 h 1118986"/>
              <a:gd name="connsiteX2" fmla="*/ 3356810 w 3356810"/>
              <a:gd name="connsiteY2" fmla="*/ 1082892 h 1118986"/>
            </a:gdLst>
            <a:ahLst/>
            <a:cxnLst>
              <a:cxn ang="0">
                <a:pos x="connsiteX0" y="connsiteY0"/>
              </a:cxn>
              <a:cxn ang="0">
                <a:pos x="connsiteX1" y="connsiteY1"/>
              </a:cxn>
              <a:cxn ang="0">
                <a:pos x="connsiteX2" y="connsiteY2"/>
              </a:cxn>
            </a:cxnLst>
            <a:rect l="l" t="t" r="r" b="b"/>
            <a:pathLst>
              <a:path w="3356810" h="1118986">
                <a:moveTo>
                  <a:pt x="0" y="1118986"/>
                </a:moveTo>
                <a:cubicBezTo>
                  <a:pt x="544429" y="562525"/>
                  <a:pt x="1088858" y="6065"/>
                  <a:pt x="1648326" y="49"/>
                </a:cubicBezTo>
                <a:cubicBezTo>
                  <a:pt x="2207794" y="-5967"/>
                  <a:pt x="2782302" y="538462"/>
                  <a:pt x="3356810" y="1082892"/>
                </a:cubicBezTo>
              </a:path>
            </a:pathLst>
          </a:custGeom>
          <a:ln w="698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utoShape 60"/>
          <p:cNvSpPr>
            <a:spLocks noChangeArrowheads="1"/>
          </p:cNvSpPr>
          <p:nvPr/>
        </p:nvSpPr>
        <p:spPr bwMode="auto">
          <a:xfrm rot="18592865">
            <a:off x="4027476" y="1304475"/>
            <a:ext cx="1945443" cy="562499"/>
          </a:xfrm>
          <a:prstGeom prst="roundRect">
            <a:avLst>
              <a:gd name="adj" fmla="val 16667"/>
            </a:avLst>
          </a:prstGeom>
          <a:solidFill>
            <a:schemeClr val="tx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lang="en-US" sz="3200" i="1" dirty="0" smtClean="0">
                <a:solidFill>
                  <a:srgbClr val="FF0000"/>
                </a:solidFill>
                <a:latin typeface="Verdana" pitchFamily="34" charset="0"/>
              </a:rPr>
              <a:t> conflict</a:t>
            </a:r>
            <a:endParaRPr lang="en-US" sz="3200" i="1" dirty="0">
              <a:solidFill>
                <a:srgbClr val="FF0000"/>
              </a:solidFill>
              <a:latin typeface="Verdana" pitchFamily="34" charset="0"/>
            </a:endParaRPr>
          </a:p>
        </p:txBody>
      </p:sp>
      <p:sp>
        <p:nvSpPr>
          <p:cNvPr id="54" name="AutoShape 60"/>
          <p:cNvSpPr>
            <a:spLocks noChangeArrowheads="1"/>
          </p:cNvSpPr>
          <p:nvPr/>
        </p:nvSpPr>
        <p:spPr bwMode="auto">
          <a:xfrm rot="18497856">
            <a:off x="3802169" y="1266152"/>
            <a:ext cx="2396055" cy="562499"/>
          </a:xfrm>
          <a:prstGeom prst="roundRect">
            <a:avLst>
              <a:gd name="adj" fmla="val 16667"/>
            </a:avLst>
          </a:prstGeom>
          <a:solidFill>
            <a:schemeClr val="tx2">
              <a:lumMod val="75000"/>
            </a:schemeClr>
          </a:solidFill>
          <a:ln>
            <a:noFill/>
          </a:ln>
          <a:effectLst>
            <a:outerShdw dist="35921" dir="2700000" algn="ctr" rotWithShape="0">
              <a:schemeClr val="bg2"/>
            </a:outerShdw>
          </a:effectLst>
        </p:spPr>
        <p:txBody>
          <a:bodyPr wrap="none" anchor="ctr"/>
          <a:lstStyle/>
          <a:p>
            <a:pPr algn="ctr"/>
            <a:r>
              <a:rPr lang="en-US" sz="3200" i="1" dirty="0" smtClean="0">
                <a:solidFill>
                  <a:schemeClr val="bg1"/>
                </a:solidFill>
                <a:latin typeface="Verdana" pitchFamily="34" charset="0"/>
              </a:rPr>
              <a:t>compatible</a:t>
            </a:r>
            <a:endParaRPr lang="en-US" sz="3200" b="1" i="1" dirty="0">
              <a:solidFill>
                <a:schemeClr val="bg1"/>
              </a:solidFill>
              <a:latin typeface="Verdana" pitchFamily="34" charset="0"/>
            </a:endParaRPr>
          </a:p>
        </p:txBody>
      </p:sp>
      <p:sp>
        <p:nvSpPr>
          <p:cNvPr id="49"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Statistical Discordance/Conflict</a:t>
            </a:r>
            <a:endParaRPr lang="en-US" altLang="ja-JP" sz="2800" b="1" dirty="0">
              <a:solidFill>
                <a:srgbClr val="A50021"/>
              </a:solidFill>
              <a:latin typeface="Verdana" pitchFamily="34" charset="0"/>
              <a:ea typeface="ＭＳ Ｐゴシック" pitchFamily="34" charset="-128"/>
            </a:endParaRPr>
          </a:p>
        </p:txBody>
      </p:sp>
      <p:sp>
        <p:nvSpPr>
          <p:cNvPr id="50"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5" name="AutoShape 5"/>
          <p:cNvSpPr>
            <a:spLocks noChangeArrowheads="1"/>
          </p:cNvSpPr>
          <p:nvPr/>
        </p:nvSpPr>
        <p:spPr bwMode="auto">
          <a:xfrm>
            <a:off x="683568" y="5769259"/>
            <a:ext cx="7892480" cy="86801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r>
              <a:rPr lang="en-US" sz="2400" dirty="0" smtClean="0">
                <a:latin typeface="Times New Roman" pitchFamily="18" charset="0"/>
                <a:cs typeface="Times New Roman" pitchFamily="18" charset="0"/>
              </a:rPr>
              <a:t>We </a:t>
            </a:r>
            <a:r>
              <a:rPr lang="en-US" sz="2400" dirty="0">
                <a:solidFill>
                  <a:srgbClr val="00B050"/>
                </a:solidFill>
                <a:latin typeface="Times New Roman" pitchFamily="18" charset="0"/>
                <a:cs typeface="Times New Roman" pitchFamily="18" charset="0"/>
              </a:rPr>
              <a:t>allow</a:t>
            </a:r>
            <a:r>
              <a:rPr lang="en-US" sz="2400" dirty="0">
                <a:latin typeface="Times New Roman" pitchFamily="18" charset="0"/>
                <a:cs typeface="Times New Roman" pitchFamily="18" charset="0"/>
              </a:rPr>
              <a:t> two genes to be in the </a:t>
            </a:r>
            <a:r>
              <a:rPr lang="en-US" sz="2400" dirty="0">
                <a:solidFill>
                  <a:srgbClr val="002060"/>
                </a:solidFill>
                <a:latin typeface="Times New Roman" pitchFamily="18" charset="0"/>
                <a:cs typeface="Times New Roman" pitchFamily="18" charset="0"/>
              </a:rPr>
              <a:t>same bin </a:t>
            </a:r>
            <a:r>
              <a:rPr lang="en-US" sz="2400" dirty="0">
                <a:latin typeface="Times New Roman" pitchFamily="18" charset="0"/>
                <a:cs typeface="Times New Roman" pitchFamily="18" charset="0"/>
              </a:rPr>
              <a:t>if their </a:t>
            </a:r>
            <a:r>
              <a:rPr lang="en-US" sz="2400" dirty="0" smtClean="0">
                <a:solidFill>
                  <a:srgbClr val="0033CC"/>
                </a:solidFill>
                <a:latin typeface="Times New Roman" pitchFamily="18" charset="0"/>
                <a:cs typeface="Times New Roman" pitchFamily="18" charset="0"/>
              </a:rPr>
              <a:t>contracted</a:t>
            </a:r>
          </a:p>
          <a:p>
            <a:r>
              <a:rPr lang="en-US" sz="2400" dirty="0" smtClean="0">
                <a:solidFill>
                  <a:srgbClr val="0033CC"/>
                </a:solidFill>
                <a:latin typeface="Times New Roman" pitchFamily="18" charset="0"/>
                <a:cs typeface="Times New Roman" pitchFamily="18" charset="0"/>
              </a:rPr>
              <a:t> </a:t>
            </a:r>
            <a:r>
              <a:rPr lang="en-US" sz="2400" dirty="0">
                <a:solidFill>
                  <a:srgbClr val="0033CC"/>
                </a:solidFill>
                <a:latin typeface="Times New Roman" pitchFamily="18" charset="0"/>
                <a:cs typeface="Times New Roman" pitchFamily="18" charset="0"/>
              </a:rPr>
              <a:t>versions</a:t>
            </a:r>
            <a:r>
              <a:rPr lang="en-US" sz="2400" dirty="0">
                <a:latin typeface="Times New Roman" pitchFamily="18" charset="0"/>
                <a:cs typeface="Times New Roman" pitchFamily="18" charset="0"/>
              </a:rPr>
              <a:t> (collapsing edges with support </a:t>
            </a:r>
            <a:r>
              <a:rPr lang="en-US" sz="2400" dirty="0" smtClean="0">
                <a:latin typeface="Times New Roman" pitchFamily="18" charset="0"/>
                <a:cs typeface="Times New Roman" pitchFamily="18" charset="0"/>
              </a:rPr>
              <a:t>&lt;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are </a:t>
            </a:r>
            <a:r>
              <a:rPr lang="en-US" sz="2400" i="1" dirty="0">
                <a:solidFill>
                  <a:srgbClr val="0033CC"/>
                </a:solidFill>
                <a:latin typeface="Times New Roman" pitchFamily="18" charset="0"/>
                <a:cs typeface="Times New Roman" pitchFamily="18" charset="0"/>
              </a:rPr>
              <a:t>compatible</a:t>
            </a:r>
            <a:r>
              <a:rPr lang="en-US" sz="2400" dirty="0">
                <a:latin typeface="Times New Roman" pitchFamily="18" charset="0"/>
                <a:cs typeface="Times New Roman" pitchFamily="18" charset="0"/>
              </a:rPr>
              <a:t>.</a:t>
            </a:r>
          </a:p>
        </p:txBody>
      </p:sp>
      <p:sp>
        <p:nvSpPr>
          <p:cNvPr id="7" name="TextBox 6"/>
          <p:cNvSpPr txBox="1"/>
          <p:nvPr/>
        </p:nvSpPr>
        <p:spPr>
          <a:xfrm>
            <a:off x="1004541" y="5481228"/>
            <a:ext cx="1812982" cy="369332"/>
          </a:xfrm>
          <a:prstGeom prst="rect">
            <a:avLst/>
          </a:prstGeom>
          <a:solidFill>
            <a:srgbClr val="FF0000"/>
          </a:solidFill>
          <a:ln w="31750">
            <a:solidFill>
              <a:schemeClr val="tx1">
                <a:lumMod val="75000"/>
                <a:lumOff val="25000"/>
              </a:schemeClr>
            </a:solidFill>
          </a:ln>
        </p:spPr>
        <p:txBody>
          <a:bodyPr wrap="square" rtlCol="0">
            <a:spAutoFit/>
          </a:bodyPr>
          <a:lstStyle/>
          <a:p>
            <a:r>
              <a:rPr lang="en-US" b="1" i="1" dirty="0" smtClean="0">
                <a:solidFill>
                  <a:schemeClr val="bg1"/>
                </a:solidFill>
                <a:latin typeface="Book Antiqua" pitchFamily="18" charset="0"/>
              </a:rPr>
              <a:t>Combinability</a:t>
            </a:r>
            <a:endParaRPr lang="en-US" b="1" i="1" dirty="0">
              <a:solidFill>
                <a:schemeClr val="bg1"/>
              </a:solidFill>
              <a:latin typeface="Book Antiqua" pitchFamily="18" charset="0"/>
            </a:endParaRPr>
          </a:p>
        </p:txBody>
      </p:sp>
    </p:spTree>
    <p:extLst>
      <p:ext uri="{BB962C8B-B14F-4D97-AF65-F5344CB8AC3E}">
        <p14:creationId xmlns:p14="http://schemas.microsoft.com/office/powerpoint/2010/main" val="45325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p:tgtEl>
                                          <p:spTgt spid="21"/>
                                        </p:tgtEl>
                                        <p:attrNameLst>
                                          <p:attrName>ppt_x</p:attrName>
                                        </p:attrNameLst>
                                      </p:cBhvr>
                                      <p:tavLst>
                                        <p:tav tm="0">
                                          <p:val>
                                            <p:strVal val="#ppt_x+#ppt_w*1.125000"/>
                                          </p:val>
                                        </p:tav>
                                        <p:tav tm="100000">
                                          <p:val>
                                            <p:strVal val="#ppt_x"/>
                                          </p:val>
                                        </p:tav>
                                      </p:tavLst>
                                    </p:anim>
                                    <p:animEffect transition="in" filter="wipe(left)">
                                      <p:cBhvr>
                                        <p:cTn id="14" dur="500"/>
                                        <p:tgtEl>
                                          <p:spTgt spid="21"/>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left)">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arn(inVertical)">
                                      <p:cBhvr>
                                        <p:cTn id="23" dur="500"/>
                                        <p:tgtEl>
                                          <p:spTgt spid="2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up)">
                                      <p:cBhvr>
                                        <p:cTn id="36" dur="500"/>
                                        <p:tgtEl>
                                          <p:spTgt spid="5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arn(inVertical)">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52"/>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53"/>
                                        </p:tgtEl>
                                        <p:attrNameLst>
                                          <p:attrName>style.visibility</p:attrName>
                                        </p:attrNameLst>
                                      </p:cBhvr>
                                      <p:to>
                                        <p:strVal val="hidden"/>
                                      </p:to>
                                    </p:set>
                                  </p:childTnLst>
                                </p:cTn>
                              </p:par>
                              <p:par>
                                <p:cTn id="46" presetID="22" presetClass="exit" presetSubtype="2" fill="hold" grpId="1" nodeType="withEffect">
                                  <p:stCondLst>
                                    <p:cond delay="0"/>
                                  </p:stCondLst>
                                  <p:childTnLst>
                                    <p:animEffect transition="out" filter="wipe(right)">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nodeType="clickEffect">
                                  <p:stCondLst>
                                    <p:cond delay="0"/>
                                  </p:stCondLst>
                                  <p:childTnLst>
                                    <p:animEffect transition="out" filter="wipe(down)">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36"/>
                                        </p:tgtEl>
                                      </p:cBhvr>
                                    </p:animEffect>
                                    <p:set>
                                      <p:cBhvr>
                                        <p:cTn id="63" dur="1" fill="hold">
                                          <p:stCondLst>
                                            <p:cond delay="499"/>
                                          </p:stCondLst>
                                        </p:cTn>
                                        <p:tgtEl>
                                          <p:spTgt spid="36"/>
                                        </p:tgtEl>
                                        <p:attrNameLst>
                                          <p:attrName>style.visibility</p:attrName>
                                        </p:attrNameLst>
                                      </p:cBhvr>
                                      <p:to>
                                        <p:strVal val="hidden"/>
                                      </p:to>
                                    </p:set>
                                  </p:childTnLst>
                                </p:cTn>
                              </p:par>
                              <p:par>
                                <p:cTn id="64" presetID="22" presetClass="exit" presetSubtype="4" fill="hold" nodeType="withEffect">
                                  <p:stCondLst>
                                    <p:cond delay="0"/>
                                  </p:stCondLst>
                                  <p:childTnLst>
                                    <p:animEffect transition="out" filter="wipe(down)">
                                      <p:cBhvr>
                                        <p:cTn id="65" dur="500"/>
                                        <p:tgtEl>
                                          <p:spTgt spid="37"/>
                                        </p:tgtEl>
                                      </p:cBhvr>
                                    </p:animEffect>
                                    <p:set>
                                      <p:cBhvr>
                                        <p:cTn id="66" dur="1" fill="hold">
                                          <p:stCondLst>
                                            <p:cond delay="499"/>
                                          </p:stCondLst>
                                        </p:cTn>
                                        <p:tgtEl>
                                          <p:spTgt spid="37"/>
                                        </p:tgtEl>
                                        <p:attrNameLst>
                                          <p:attrName>style.visibility</p:attrName>
                                        </p:attrNameLst>
                                      </p:cBhvr>
                                      <p:to>
                                        <p:strVal val="hidden"/>
                                      </p:to>
                                    </p:set>
                                  </p:childTnLst>
                                </p:cTn>
                              </p:par>
                              <p:par>
                                <p:cTn id="67" presetID="22" presetClass="exit" presetSubtype="4" fill="hold" nodeType="withEffect">
                                  <p:stCondLst>
                                    <p:cond delay="0"/>
                                  </p:stCondLst>
                                  <p:childTnLst>
                                    <p:animEffect transition="out" filter="wipe(down)">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par>
                                <p:cTn id="70" presetID="22" presetClass="entr" presetSubtype="1"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up)">
                                      <p:cBhvr>
                                        <p:cTn id="72" dur="500"/>
                                        <p:tgtEl>
                                          <p:spTgt spid="38"/>
                                        </p:tgtEl>
                                      </p:cBhvr>
                                    </p:animEffect>
                                  </p:childTnLst>
                                </p:cTn>
                              </p:par>
                              <p:par>
                                <p:cTn id="73" presetID="22" presetClass="entr" presetSubtype="1"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ipe(up)">
                                      <p:cBhvr>
                                        <p:cTn id="75" dur="500"/>
                                        <p:tgtEl>
                                          <p:spTgt spid="39"/>
                                        </p:tgtEl>
                                      </p:cBhvr>
                                    </p:animEffect>
                                  </p:childTnLst>
                                </p:cTn>
                              </p:par>
                              <p:par>
                                <p:cTn id="76" presetID="9" presetClass="exit" presetSubtype="0" fill="hold" grpId="1" nodeType="withEffect">
                                  <p:stCondLst>
                                    <p:cond delay="0"/>
                                  </p:stCondLst>
                                  <p:childTnLst>
                                    <p:animEffect transition="out" filter="dissolv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par>
                                <p:cTn id="79" presetID="9" presetClass="exit" presetSubtype="0" fill="hold" grpId="1" nodeType="withEffect">
                                  <p:stCondLst>
                                    <p:cond delay="0"/>
                                  </p:stCondLst>
                                  <p:childTnLst>
                                    <p:animEffect transition="out" filter="dissolve">
                                      <p:cBhvr>
                                        <p:cTn id="80" dur="500"/>
                                        <p:tgtEl>
                                          <p:spTgt spid="24"/>
                                        </p:tgtEl>
                                      </p:cBhvr>
                                    </p:animEffect>
                                    <p:set>
                                      <p:cBhvr>
                                        <p:cTn id="81" dur="1" fill="hold">
                                          <p:stCondLst>
                                            <p:cond delay="499"/>
                                          </p:stCondLst>
                                        </p:cTn>
                                        <p:tgtEl>
                                          <p:spTgt spid="24"/>
                                        </p:tgtEl>
                                        <p:attrNameLst>
                                          <p:attrName>style.visibility</p:attrName>
                                        </p:attrNameLst>
                                      </p:cBhvr>
                                      <p:to>
                                        <p:strVal val="hidden"/>
                                      </p:to>
                                    </p:set>
                                  </p:childTnLst>
                                </p:cTn>
                              </p:par>
                              <p:par>
                                <p:cTn id="82" presetID="9" presetClass="exit" presetSubtype="0" fill="hold" grpId="1" nodeType="withEffect">
                                  <p:stCondLst>
                                    <p:cond delay="0"/>
                                  </p:stCondLst>
                                  <p:childTnLst>
                                    <p:animEffect transition="out" filter="dissolv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par>
                                <p:cTn id="85" presetID="9" presetClass="exit" presetSubtype="0" fill="hold" grpId="1" nodeType="withEffect">
                                  <p:stCondLst>
                                    <p:cond delay="0"/>
                                  </p:stCondLst>
                                  <p:childTnLst>
                                    <p:animEffect transition="out" filter="dissolve">
                                      <p:cBhvr>
                                        <p:cTn id="86" dur="500"/>
                                        <p:tgtEl>
                                          <p:spTgt spid="25"/>
                                        </p:tgtEl>
                                      </p:cBhvr>
                                    </p:animEffect>
                                    <p:set>
                                      <p:cBhvr>
                                        <p:cTn id="87" dur="1" fill="hold">
                                          <p:stCondLst>
                                            <p:cond delay="499"/>
                                          </p:stCondLst>
                                        </p:cTn>
                                        <p:tgtEl>
                                          <p:spTgt spid="25"/>
                                        </p:tgtEl>
                                        <p:attrNameLst>
                                          <p:attrName>style.visibility</p:attrName>
                                        </p:attrNameLst>
                                      </p:cBhvr>
                                      <p:to>
                                        <p:strVal val="hidden"/>
                                      </p:to>
                                    </p:set>
                                  </p:childTnLst>
                                </p:cTn>
                              </p:par>
                            </p:childTnLst>
                          </p:cTn>
                        </p:par>
                        <p:par>
                          <p:cTn id="88" fill="hold">
                            <p:stCondLst>
                              <p:cond delay="500"/>
                            </p:stCondLst>
                            <p:childTnLst>
                              <p:par>
                                <p:cTn id="89" presetID="12" presetClass="entr" presetSubtype="2"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500"/>
                                        <p:tgtEl>
                                          <p:spTgt spid="45"/>
                                        </p:tgtEl>
                                        <p:attrNameLst>
                                          <p:attrName>ppt_x</p:attrName>
                                        </p:attrNameLst>
                                      </p:cBhvr>
                                      <p:tavLst>
                                        <p:tav tm="0">
                                          <p:val>
                                            <p:strVal val="#ppt_x+#ppt_w*1.125000"/>
                                          </p:val>
                                        </p:tav>
                                        <p:tav tm="100000">
                                          <p:val>
                                            <p:strVal val="#ppt_x"/>
                                          </p:val>
                                        </p:tav>
                                      </p:tavLst>
                                    </p:anim>
                                    <p:animEffect transition="in" filter="wipe(left)">
                                      <p:cBhvr>
                                        <p:cTn id="92" dur="500"/>
                                        <p:tgtEl>
                                          <p:spTgt spid="45"/>
                                        </p:tgtEl>
                                      </p:cBhvr>
                                    </p:animEffect>
                                  </p:childTnLst>
                                </p:cTn>
                              </p:par>
                              <p:par>
                                <p:cTn id="93" presetID="12" presetClass="entr" presetSubtype="2"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500"/>
                                        <p:tgtEl>
                                          <p:spTgt spid="46"/>
                                        </p:tgtEl>
                                        <p:attrNameLst>
                                          <p:attrName>ppt_x</p:attrName>
                                        </p:attrNameLst>
                                      </p:cBhvr>
                                      <p:tavLst>
                                        <p:tav tm="0">
                                          <p:val>
                                            <p:strVal val="#ppt_x+#ppt_w*1.125000"/>
                                          </p:val>
                                        </p:tav>
                                        <p:tav tm="100000">
                                          <p:val>
                                            <p:strVal val="#ppt_x"/>
                                          </p:val>
                                        </p:tav>
                                      </p:tavLst>
                                    </p:anim>
                                    <p:animEffect transition="in" filter="wipe(left)">
                                      <p:cBhvr>
                                        <p:cTn id="96" dur="500"/>
                                        <p:tgtEl>
                                          <p:spTgt spid="4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wipe(up)">
                                      <p:cBhvr>
                                        <p:cTn id="101" dur="500"/>
                                        <p:tgtEl>
                                          <p:spTgt spid="51"/>
                                        </p:tgtEl>
                                      </p:cBhvr>
                                    </p:animEffect>
                                  </p:childTnLst>
                                </p:cTn>
                              </p:par>
                              <p:par>
                                <p:cTn id="102" presetID="16" presetClass="entr" presetSubtype="21" fill="hold" grpId="1"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barn(inVertical)">
                                      <p:cBhvr>
                                        <p:cTn id="104" dur="500"/>
                                        <p:tgtEl>
                                          <p:spTgt spid="51"/>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barn(inVertical)">
                                      <p:cBhvr>
                                        <p:cTn id="107" dur="500"/>
                                        <p:tgtEl>
                                          <p:spTgt spid="54"/>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55"/>
                                        </p:tgtEl>
                                        <p:attrNameLst>
                                          <p:attrName>style.visibility</p:attrName>
                                        </p:attrNameLst>
                                      </p:cBhvr>
                                      <p:to>
                                        <p:strVal val="visible"/>
                                      </p:to>
                                    </p:set>
                                    <p:anim calcmode="lin" valueType="num">
                                      <p:cBhvr additive="base">
                                        <p:cTn id="112" dur="500"/>
                                        <p:tgtEl>
                                          <p:spTgt spid="55"/>
                                        </p:tgtEl>
                                        <p:attrNameLst>
                                          <p:attrName>ppt_y</p:attrName>
                                        </p:attrNameLst>
                                      </p:cBhvr>
                                      <p:tavLst>
                                        <p:tav tm="0">
                                          <p:val>
                                            <p:strVal val="#ppt_y+#ppt_h*1.125000"/>
                                          </p:val>
                                        </p:tav>
                                        <p:tav tm="100000">
                                          <p:val>
                                            <p:strVal val="#ppt_y"/>
                                          </p:val>
                                        </p:tav>
                                      </p:tavLst>
                                    </p:anim>
                                    <p:animEffect transition="in" filter="wipe(up)">
                                      <p:cBhvr>
                                        <p:cTn id="113" dur="500"/>
                                        <p:tgtEl>
                                          <p:spTgt spid="55"/>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wipe(left)">
                                      <p:cBhvr>
                                        <p:cTn id="1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4" grpId="0"/>
      <p:bldP spid="24" grpId="1"/>
      <p:bldP spid="25" grpId="0"/>
      <p:bldP spid="25" grpId="1"/>
      <p:bldP spid="26" grpId="0"/>
      <p:bldP spid="26" grpId="1"/>
      <p:bldP spid="27" grpId="0" animBg="1"/>
      <p:bldP spid="27" grpId="1" animBg="1"/>
      <p:bldP spid="35" grpId="0" animBg="1"/>
      <p:bldP spid="45" grpId="0"/>
      <p:bldP spid="46" grpId="0"/>
      <p:bldP spid="51" grpId="0" animBg="1"/>
      <p:bldP spid="51" grpId="1" animBg="1"/>
      <p:bldP spid="52" grpId="0" animBg="1"/>
      <p:bldP spid="52" grpId="1" animBg="1"/>
      <p:bldP spid="53" grpId="0" animBg="1"/>
      <p:bldP spid="53" grpId="1" animBg="1"/>
      <p:bldP spid="54" grpId="0" animBg="1"/>
      <p:bldP spid="5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1130536" y="1700808"/>
            <a:ext cx="7770813" cy="3240360"/>
          </a:xfrm>
        </p:spPr>
        <p:txBody>
          <a:bodyPr>
            <a:normAutofit fontScale="92500" lnSpcReduction="20000"/>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p>
          <a:p>
            <a:pPr lvl="1">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Gene tree discordance</a:t>
            </a:r>
          </a:p>
          <a:p>
            <a:pPr lvl="1">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Species tree estimation</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Binning</a:t>
            </a:r>
          </a:p>
          <a:p>
            <a:pPr lvl="1">
              <a:buClr>
                <a:srgbClr val="9966FF"/>
              </a:buClr>
              <a:buFont typeface="Times New Roman" pitchFamily="18" charset="0"/>
              <a:buChar char="▒"/>
            </a:pPr>
            <a:r>
              <a:rPr lang="en-US" altLang="ja-JP" dirty="0" smtClean="0">
                <a:latin typeface="Trebuchet MS" pitchFamily="34" charset="0"/>
                <a:ea typeface="ＭＳ Ｐゴシック" pitchFamily="34" charset="-128"/>
              </a:rPr>
              <a:t>Naïve Binning (</a:t>
            </a:r>
            <a:r>
              <a:rPr lang="en-US" altLang="ja-JP" sz="2100" dirty="0" err="1" smtClean="0">
                <a:latin typeface="Trebuchet MS" pitchFamily="34" charset="0"/>
                <a:ea typeface="ＭＳ Ｐゴシック" pitchFamily="34" charset="-128"/>
              </a:rPr>
              <a:t>Bayzid</a:t>
            </a:r>
            <a:r>
              <a:rPr lang="en-US" altLang="ja-JP" sz="2100" dirty="0" smtClean="0">
                <a:latin typeface="Trebuchet MS" pitchFamily="34" charset="0"/>
                <a:ea typeface="ＭＳ Ｐゴシック" pitchFamily="34" charset="-128"/>
              </a:rPr>
              <a:t> and </a:t>
            </a:r>
            <a:r>
              <a:rPr lang="en-US" altLang="ja-JP" sz="2100" dirty="0" err="1" smtClean="0">
                <a:latin typeface="Trebuchet MS" pitchFamily="34" charset="0"/>
                <a:ea typeface="ＭＳ Ｐゴシック" pitchFamily="34" charset="-128"/>
              </a:rPr>
              <a:t>Warnow</a:t>
            </a:r>
            <a:r>
              <a:rPr lang="en-US" altLang="ja-JP" sz="2100" dirty="0" smtClean="0">
                <a:latin typeface="Trebuchet MS" pitchFamily="34" charset="0"/>
                <a:ea typeface="ＭＳ Ｐゴシック" pitchFamily="34" charset="-128"/>
              </a:rPr>
              <a:t>, Bioinformatics 2013</a:t>
            </a:r>
            <a:r>
              <a:rPr lang="en-US" altLang="ja-JP" dirty="0" smtClean="0">
                <a:latin typeface="Trebuchet MS" pitchFamily="34" charset="0"/>
                <a:ea typeface="ＭＳ Ｐゴシック" pitchFamily="34" charset="-128"/>
              </a:rPr>
              <a:t>)</a:t>
            </a:r>
          </a:p>
          <a:p>
            <a:pPr lvl="1">
              <a:buClr>
                <a:srgbClr val="9966FF"/>
              </a:buClr>
              <a:buFont typeface="Times New Roman" pitchFamily="18" charset="0"/>
              <a:buChar char="▒"/>
            </a:pPr>
            <a:r>
              <a:rPr lang="en-US" altLang="ja-JP" dirty="0" smtClean="0">
                <a:latin typeface="Trebuchet MS" pitchFamily="34" charset="0"/>
                <a:ea typeface="ＭＳ Ｐゴシック" pitchFamily="34" charset="-128"/>
              </a:rPr>
              <a:t>Statistical Binning (</a:t>
            </a:r>
            <a:r>
              <a:rPr lang="en-US" altLang="ja-JP" sz="2100" dirty="0" err="1" smtClean="0">
                <a:latin typeface="Trebuchet MS" pitchFamily="34" charset="0"/>
                <a:ea typeface="ＭＳ Ｐゴシック" pitchFamily="34" charset="-128"/>
              </a:rPr>
              <a:t>Mirarab</a:t>
            </a:r>
            <a:r>
              <a:rPr lang="en-US" altLang="ja-JP" sz="2100" dirty="0" smtClean="0">
                <a:latin typeface="Trebuchet MS" pitchFamily="34" charset="0"/>
                <a:ea typeface="ＭＳ Ｐゴシック" pitchFamily="34" charset="-128"/>
              </a:rPr>
              <a:t>, </a:t>
            </a:r>
            <a:r>
              <a:rPr lang="en-US" altLang="ja-JP" sz="2100" dirty="0" err="1" smtClean="0">
                <a:latin typeface="Trebuchet MS" pitchFamily="34" charset="0"/>
                <a:ea typeface="ＭＳ Ｐゴシック" pitchFamily="34" charset="-128"/>
              </a:rPr>
              <a:t>Bayzid</a:t>
            </a:r>
            <a:r>
              <a:rPr lang="en-US" altLang="ja-JP" sz="2100" dirty="0" smtClean="0">
                <a:latin typeface="Trebuchet MS" pitchFamily="34" charset="0"/>
                <a:ea typeface="ＭＳ Ｐゴシック" pitchFamily="34" charset="-128"/>
              </a:rPr>
              <a:t>, </a:t>
            </a:r>
            <a:r>
              <a:rPr lang="en-US" altLang="ja-JP" sz="2100" dirty="0" err="1" smtClean="0">
                <a:latin typeface="Trebuchet MS" pitchFamily="34" charset="0"/>
                <a:ea typeface="ＭＳ Ｐゴシック" pitchFamily="34" charset="-128"/>
              </a:rPr>
              <a:t>Warnow</a:t>
            </a:r>
            <a:r>
              <a:rPr lang="en-US" altLang="ja-JP" sz="2100" dirty="0" smtClean="0">
                <a:latin typeface="Trebuchet MS" pitchFamily="34" charset="0"/>
                <a:ea typeface="ＭＳ Ｐゴシック" pitchFamily="34" charset="-128"/>
              </a:rPr>
              <a:t>, in </a:t>
            </a:r>
            <a:r>
              <a:rPr lang="en-US" altLang="ja-JP" sz="2100" dirty="0" smtClean="0">
                <a:latin typeface="Trebuchet MS" pitchFamily="34" charset="0"/>
                <a:ea typeface="ＭＳ Ｐゴシック" pitchFamily="34" charset="-128"/>
              </a:rPr>
              <a:t>prep.</a:t>
            </a:r>
            <a:r>
              <a:rPr lang="en-US" altLang="ja-JP" dirty="0" smtClean="0">
                <a:latin typeface="Trebuchet MS" pitchFamily="34" charset="0"/>
                <a:ea typeface="ＭＳ Ｐゴシック" pitchFamily="34" charset="-128"/>
              </a:rPr>
              <a:t>)</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Future Work</a:t>
            </a:r>
          </a:p>
          <a:p>
            <a:pPr>
              <a:buClr>
                <a:srgbClr val="9966FF"/>
              </a:buClr>
              <a:buFont typeface="Times New Roman" pitchFamily="18" charset="0"/>
              <a:buChar char="▒"/>
            </a:pPr>
            <a:endParaRPr lang="en-US" altLang="ja-JP" dirty="0" smtClean="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2197693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36008" y="1520788"/>
            <a:ext cx="621852" cy="467432"/>
            <a:chOff x="971600" y="3104964"/>
            <a:chExt cx="621852" cy="647452"/>
          </a:xfrm>
        </p:grpSpPr>
        <p:cxnSp>
          <p:nvCxnSpPr>
            <p:cNvPr id="4" name="Straight Connector 3"/>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645892" y="1511995"/>
            <a:ext cx="621852" cy="467432"/>
            <a:chOff x="971600" y="4149700"/>
            <a:chExt cx="621852" cy="467432"/>
          </a:xfrm>
        </p:grpSpPr>
        <p:cxnSp>
          <p:nvCxnSpPr>
            <p:cNvPr id="9" name="Straight Connector 8"/>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408416" y="1484784"/>
            <a:ext cx="621852" cy="467432"/>
            <a:chOff x="971600" y="4149700"/>
            <a:chExt cx="621852" cy="467432"/>
          </a:xfrm>
        </p:grpSpPr>
        <p:cxnSp>
          <p:nvCxnSpPr>
            <p:cNvPr id="14" name="Straight Connector 13"/>
            <p:cNvCxnSpPr/>
            <p:nvPr/>
          </p:nvCxnSpPr>
          <p:spPr>
            <a:xfrm flipV="1">
              <a:off x="971600" y="4149700"/>
              <a:ext cx="281395" cy="464416"/>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89396" y="4452764"/>
              <a:ext cx="121444" cy="164368"/>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52995" y="4149700"/>
              <a:ext cx="340457" cy="4498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76337" y="4329100"/>
              <a:ext cx="219093" cy="2704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3472312" y="1520788"/>
            <a:ext cx="621852" cy="467432"/>
            <a:chOff x="971600" y="3104964"/>
            <a:chExt cx="621852" cy="647452"/>
          </a:xfrm>
        </p:grpSpPr>
        <p:cxnSp>
          <p:nvCxnSpPr>
            <p:cNvPr id="19" name="Straight Connector 18"/>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318300" y="1484784"/>
            <a:ext cx="621852" cy="467432"/>
            <a:chOff x="971600" y="3104964"/>
            <a:chExt cx="621852" cy="647452"/>
          </a:xfrm>
        </p:grpSpPr>
        <p:cxnSp>
          <p:nvCxnSpPr>
            <p:cNvPr id="24" name="Straight Connector 23"/>
            <p:cNvCxnSpPr/>
            <p:nvPr/>
          </p:nvCxnSpPr>
          <p:spPr>
            <a:xfrm flipV="1">
              <a:off x="971600" y="3104964"/>
              <a:ext cx="281395" cy="64327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89396" y="3524746"/>
              <a:ext cx="121444"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52995" y="3104964"/>
              <a:ext cx="340457" cy="62309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341424" y="3524746"/>
              <a:ext cx="108013"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244620" y="1485404"/>
            <a:ext cx="621852" cy="467432"/>
            <a:chOff x="971600" y="4149700"/>
            <a:chExt cx="621852" cy="467432"/>
          </a:xfrm>
        </p:grpSpPr>
        <p:cxnSp>
          <p:nvCxnSpPr>
            <p:cNvPr id="29" name="Straight Connector 28"/>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072712" y="1484784"/>
            <a:ext cx="621852" cy="467432"/>
            <a:chOff x="971600" y="3104964"/>
            <a:chExt cx="621852" cy="647452"/>
          </a:xfrm>
        </p:grpSpPr>
        <p:cxnSp>
          <p:nvCxnSpPr>
            <p:cNvPr id="34" name="Straight Connector 33"/>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2581996" y="1494410"/>
            <a:ext cx="621852" cy="467432"/>
            <a:chOff x="1916088" y="4725764"/>
            <a:chExt cx="621852" cy="467432"/>
          </a:xfrm>
        </p:grpSpPr>
        <p:cxnSp>
          <p:nvCxnSpPr>
            <p:cNvPr id="39" name="Straight Connector 38"/>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7946592" y="1484784"/>
            <a:ext cx="621852" cy="467432"/>
            <a:chOff x="1916088" y="4725764"/>
            <a:chExt cx="621852" cy="467432"/>
          </a:xfrm>
        </p:grpSpPr>
        <p:cxnSp>
          <p:nvCxnSpPr>
            <p:cNvPr id="44" name="Straight Connector 43"/>
            <p:cNvCxnSpPr/>
            <p:nvPr/>
          </p:nvCxnSpPr>
          <p:spPr>
            <a:xfrm flipV="1">
              <a:off x="1916088" y="4725764"/>
              <a:ext cx="281395" cy="464416"/>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97483" y="4725764"/>
              <a:ext cx="340457" cy="449847"/>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105726" y="4898031"/>
              <a:ext cx="198440" cy="292149"/>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303748" y="5047122"/>
              <a:ext cx="99220" cy="146074"/>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52" name="Oval 4"/>
          <p:cNvSpPr>
            <a:spLocks noChangeArrowheads="1"/>
          </p:cNvSpPr>
          <p:nvPr/>
        </p:nvSpPr>
        <p:spPr bwMode="auto">
          <a:xfrm>
            <a:off x="3131840" y="483315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2" name="Oval 4"/>
          <p:cNvSpPr>
            <a:spLocks noChangeArrowheads="1"/>
          </p:cNvSpPr>
          <p:nvPr/>
        </p:nvSpPr>
        <p:spPr bwMode="auto">
          <a:xfrm>
            <a:off x="5856140" y="483315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3" name="Oval 4"/>
          <p:cNvSpPr>
            <a:spLocks noChangeArrowheads="1"/>
          </p:cNvSpPr>
          <p:nvPr/>
        </p:nvSpPr>
        <p:spPr bwMode="auto">
          <a:xfrm>
            <a:off x="4442204" y="3645024"/>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4" name="Oval 4"/>
          <p:cNvSpPr>
            <a:spLocks noChangeArrowheads="1"/>
          </p:cNvSpPr>
          <p:nvPr/>
        </p:nvSpPr>
        <p:spPr bwMode="auto">
          <a:xfrm>
            <a:off x="6768244" y="287693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5" name="Oval 4"/>
          <p:cNvSpPr>
            <a:spLocks noChangeArrowheads="1"/>
          </p:cNvSpPr>
          <p:nvPr/>
        </p:nvSpPr>
        <p:spPr bwMode="auto">
          <a:xfrm>
            <a:off x="2123728" y="287693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6" name="Oval 4"/>
          <p:cNvSpPr>
            <a:spLocks noChangeArrowheads="1"/>
          </p:cNvSpPr>
          <p:nvPr/>
        </p:nvSpPr>
        <p:spPr bwMode="auto">
          <a:xfrm>
            <a:off x="4451984" y="6189304"/>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7" name="Oval 4"/>
          <p:cNvSpPr>
            <a:spLocks noChangeArrowheads="1"/>
          </p:cNvSpPr>
          <p:nvPr/>
        </p:nvSpPr>
        <p:spPr bwMode="auto">
          <a:xfrm>
            <a:off x="3923928" y="4425108"/>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8" name="Oval 4"/>
          <p:cNvSpPr>
            <a:spLocks noChangeArrowheads="1"/>
          </p:cNvSpPr>
          <p:nvPr/>
        </p:nvSpPr>
        <p:spPr bwMode="auto">
          <a:xfrm>
            <a:off x="4442204" y="287693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9" name="Oval 4"/>
          <p:cNvSpPr>
            <a:spLocks noChangeArrowheads="1"/>
          </p:cNvSpPr>
          <p:nvPr/>
        </p:nvSpPr>
        <p:spPr bwMode="auto">
          <a:xfrm>
            <a:off x="4992044" y="4425108"/>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cxnSp>
        <p:nvCxnSpPr>
          <p:cNvPr id="71" name="Straight Connector 70"/>
          <p:cNvCxnSpPr>
            <a:stCxn id="68" idx="6"/>
            <a:endCxn id="62" idx="1"/>
          </p:cNvCxnSpPr>
          <p:nvPr/>
        </p:nvCxnSpPr>
        <p:spPr>
          <a:xfrm>
            <a:off x="4634228" y="2972948"/>
            <a:ext cx="1250033" cy="188832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8" idx="2"/>
            <a:endCxn id="52" idx="7"/>
          </p:cNvCxnSpPr>
          <p:nvPr/>
        </p:nvCxnSpPr>
        <p:spPr>
          <a:xfrm flipH="1">
            <a:off x="3295743" y="2972948"/>
            <a:ext cx="1146461" cy="188832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2" idx="6"/>
            <a:endCxn id="62" idx="2"/>
          </p:cNvCxnSpPr>
          <p:nvPr/>
        </p:nvCxnSpPr>
        <p:spPr>
          <a:xfrm>
            <a:off x="3323864" y="4929168"/>
            <a:ext cx="253227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68" idx="6"/>
            <a:endCxn id="64" idx="2"/>
          </p:cNvCxnSpPr>
          <p:nvPr/>
        </p:nvCxnSpPr>
        <p:spPr>
          <a:xfrm>
            <a:off x="4634228" y="2972948"/>
            <a:ext cx="213401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68" idx="2"/>
            <a:endCxn id="65" idx="6"/>
          </p:cNvCxnSpPr>
          <p:nvPr/>
        </p:nvCxnSpPr>
        <p:spPr>
          <a:xfrm flipH="1">
            <a:off x="2315752" y="2972948"/>
            <a:ext cx="212645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64" idx="2"/>
            <a:endCxn id="62" idx="0"/>
          </p:cNvCxnSpPr>
          <p:nvPr/>
        </p:nvCxnSpPr>
        <p:spPr>
          <a:xfrm flipH="1">
            <a:off x="5952152" y="2972948"/>
            <a:ext cx="816092" cy="186020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65" idx="6"/>
            <a:endCxn id="52" idx="1"/>
          </p:cNvCxnSpPr>
          <p:nvPr/>
        </p:nvCxnSpPr>
        <p:spPr>
          <a:xfrm>
            <a:off x="2315752" y="2972948"/>
            <a:ext cx="844209" cy="188832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67" idx="6"/>
            <a:endCxn id="69" idx="2"/>
          </p:cNvCxnSpPr>
          <p:nvPr/>
        </p:nvCxnSpPr>
        <p:spPr>
          <a:xfrm>
            <a:off x="4115952" y="4521120"/>
            <a:ext cx="87609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63" idx="3"/>
            <a:endCxn id="67" idx="7"/>
          </p:cNvCxnSpPr>
          <p:nvPr/>
        </p:nvCxnSpPr>
        <p:spPr>
          <a:xfrm flipH="1">
            <a:off x="4087831" y="3808927"/>
            <a:ext cx="382494" cy="6443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3" idx="5"/>
            <a:endCxn id="69" idx="1"/>
          </p:cNvCxnSpPr>
          <p:nvPr/>
        </p:nvCxnSpPr>
        <p:spPr>
          <a:xfrm>
            <a:off x="4606107" y="3808927"/>
            <a:ext cx="414058" cy="6443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68" idx="4"/>
            <a:endCxn id="63" idx="0"/>
          </p:cNvCxnSpPr>
          <p:nvPr/>
        </p:nvCxnSpPr>
        <p:spPr>
          <a:xfrm>
            <a:off x="4538216" y="3068960"/>
            <a:ext cx="0" cy="57606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52" idx="6"/>
            <a:endCxn id="67" idx="3"/>
          </p:cNvCxnSpPr>
          <p:nvPr/>
        </p:nvCxnSpPr>
        <p:spPr>
          <a:xfrm flipV="1">
            <a:off x="3323864" y="4589011"/>
            <a:ext cx="628185" cy="34015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69" idx="6"/>
            <a:endCxn id="62" idx="1"/>
          </p:cNvCxnSpPr>
          <p:nvPr/>
        </p:nvCxnSpPr>
        <p:spPr>
          <a:xfrm>
            <a:off x="5184068" y="4521120"/>
            <a:ext cx="700193" cy="34015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62" idx="3"/>
            <a:endCxn id="66" idx="7"/>
          </p:cNvCxnSpPr>
          <p:nvPr/>
        </p:nvCxnSpPr>
        <p:spPr>
          <a:xfrm flipH="1">
            <a:off x="4615887" y="4997059"/>
            <a:ext cx="1268374" cy="122036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2" idx="5"/>
            <a:endCxn id="66" idx="1"/>
          </p:cNvCxnSpPr>
          <p:nvPr/>
        </p:nvCxnSpPr>
        <p:spPr>
          <a:xfrm>
            <a:off x="3295743" y="4997059"/>
            <a:ext cx="1184362" cy="122036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69" idx="3"/>
            <a:endCxn id="66" idx="7"/>
          </p:cNvCxnSpPr>
          <p:nvPr/>
        </p:nvCxnSpPr>
        <p:spPr>
          <a:xfrm flipH="1">
            <a:off x="4615887" y="4589011"/>
            <a:ext cx="404278" cy="16284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67" idx="4"/>
            <a:endCxn id="66" idx="1"/>
          </p:cNvCxnSpPr>
          <p:nvPr/>
        </p:nvCxnSpPr>
        <p:spPr>
          <a:xfrm>
            <a:off x="4019940" y="4617132"/>
            <a:ext cx="460165" cy="160029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65" idx="0"/>
            <a:endCxn id="67" idx="1"/>
          </p:cNvCxnSpPr>
          <p:nvPr/>
        </p:nvCxnSpPr>
        <p:spPr>
          <a:xfrm>
            <a:off x="2219740" y="2876936"/>
            <a:ext cx="1732309" cy="157629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65" idx="6"/>
            <a:endCxn id="63" idx="1"/>
          </p:cNvCxnSpPr>
          <p:nvPr/>
        </p:nvCxnSpPr>
        <p:spPr>
          <a:xfrm>
            <a:off x="2315752" y="2972948"/>
            <a:ext cx="2154573" cy="70019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69" idx="7"/>
            <a:endCxn id="64" idx="2"/>
          </p:cNvCxnSpPr>
          <p:nvPr/>
        </p:nvCxnSpPr>
        <p:spPr>
          <a:xfrm flipV="1">
            <a:off x="5155947" y="2972948"/>
            <a:ext cx="1612297" cy="148028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63" idx="6"/>
            <a:endCxn id="64" idx="2"/>
          </p:cNvCxnSpPr>
          <p:nvPr/>
        </p:nvCxnSpPr>
        <p:spPr>
          <a:xfrm flipV="1">
            <a:off x="4634228" y="2972948"/>
            <a:ext cx="2134016" cy="76808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94" name="Oval 4"/>
          <p:cNvSpPr>
            <a:spLocks noChangeArrowheads="1"/>
          </p:cNvSpPr>
          <p:nvPr/>
        </p:nvSpPr>
        <p:spPr bwMode="auto">
          <a:xfrm>
            <a:off x="5004048" y="4424536"/>
            <a:ext cx="228600" cy="228600"/>
          </a:xfrm>
          <a:prstGeom prst="ellipse">
            <a:avLst/>
          </a:prstGeom>
          <a:gradFill rotWithShape="1">
            <a:gsLst>
              <a:gs pos="0">
                <a:srgbClr val="FF0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3</a:t>
            </a:r>
            <a:endParaRPr lang="en-US" sz="1600" b="1" dirty="0">
              <a:solidFill>
                <a:schemeClr val="bg1"/>
              </a:solidFill>
            </a:endParaRPr>
          </a:p>
        </p:txBody>
      </p:sp>
      <p:sp>
        <p:nvSpPr>
          <p:cNvPr id="195" name="Oval 4"/>
          <p:cNvSpPr>
            <a:spLocks noChangeArrowheads="1"/>
          </p:cNvSpPr>
          <p:nvPr/>
        </p:nvSpPr>
        <p:spPr bwMode="auto">
          <a:xfrm>
            <a:off x="4427984" y="3632448"/>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196" name="Oval 4"/>
          <p:cNvSpPr>
            <a:spLocks noChangeArrowheads="1"/>
          </p:cNvSpPr>
          <p:nvPr/>
        </p:nvSpPr>
        <p:spPr bwMode="auto">
          <a:xfrm>
            <a:off x="3911352" y="4424536"/>
            <a:ext cx="228600" cy="228600"/>
          </a:xfrm>
          <a:prstGeom prst="ellipse">
            <a:avLst/>
          </a:prstGeom>
          <a:gradFill rotWithShape="1">
            <a:gsLst>
              <a:gs pos="0">
                <a:srgbClr val="0033CC"/>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2</a:t>
            </a:r>
            <a:endParaRPr lang="en-US" sz="1600" b="1" dirty="0">
              <a:solidFill>
                <a:schemeClr val="bg1"/>
              </a:solidFill>
            </a:endParaRPr>
          </a:p>
        </p:txBody>
      </p:sp>
      <p:sp>
        <p:nvSpPr>
          <p:cNvPr id="201" name="Oval 4"/>
          <p:cNvSpPr>
            <a:spLocks noChangeArrowheads="1"/>
          </p:cNvSpPr>
          <p:nvPr/>
        </p:nvSpPr>
        <p:spPr bwMode="auto">
          <a:xfrm>
            <a:off x="4451412" y="6188732"/>
            <a:ext cx="228600" cy="228600"/>
          </a:xfrm>
          <a:prstGeom prst="ellipse">
            <a:avLst/>
          </a:prstGeom>
          <a:gradFill rotWithShape="1">
            <a:gsLst>
              <a:gs pos="0">
                <a:srgbClr val="FFC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a:solidFill>
                  <a:schemeClr val="bg1"/>
                </a:solidFill>
              </a:rPr>
              <a:t>4</a:t>
            </a:r>
          </a:p>
        </p:txBody>
      </p:sp>
      <p:sp>
        <p:nvSpPr>
          <p:cNvPr id="202" name="Oval 4"/>
          <p:cNvSpPr>
            <a:spLocks noChangeArrowheads="1"/>
          </p:cNvSpPr>
          <p:nvPr/>
        </p:nvSpPr>
        <p:spPr bwMode="auto">
          <a:xfrm>
            <a:off x="3095836" y="4820580"/>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203" name="Oval 4"/>
          <p:cNvSpPr>
            <a:spLocks noChangeArrowheads="1"/>
          </p:cNvSpPr>
          <p:nvPr/>
        </p:nvSpPr>
        <p:spPr bwMode="auto">
          <a:xfrm>
            <a:off x="5855568" y="4820580"/>
            <a:ext cx="228600" cy="228600"/>
          </a:xfrm>
          <a:prstGeom prst="ellipse">
            <a:avLst/>
          </a:prstGeom>
          <a:gradFill rotWithShape="1">
            <a:gsLst>
              <a:gs pos="0">
                <a:srgbClr val="0033CC"/>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2</a:t>
            </a:r>
            <a:endParaRPr lang="en-US" sz="1600" b="1" dirty="0">
              <a:solidFill>
                <a:schemeClr val="bg1"/>
              </a:solidFill>
            </a:endParaRPr>
          </a:p>
        </p:txBody>
      </p:sp>
      <p:sp>
        <p:nvSpPr>
          <p:cNvPr id="204" name="Oval 4"/>
          <p:cNvSpPr>
            <a:spLocks noChangeArrowheads="1"/>
          </p:cNvSpPr>
          <p:nvPr/>
        </p:nvSpPr>
        <p:spPr bwMode="auto">
          <a:xfrm>
            <a:off x="4427984" y="2876364"/>
            <a:ext cx="228600" cy="228600"/>
          </a:xfrm>
          <a:prstGeom prst="ellipse">
            <a:avLst/>
          </a:prstGeom>
          <a:gradFill rotWithShape="1">
            <a:gsLst>
              <a:gs pos="0">
                <a:srgbClr val="FF0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3</a:t>
            </a:r>
            <a:endParaRPr lang="en-US" sz="1600" b="1" dirty="0">
              <a:solidFill>
                <a:schemeClr val="bg1"/>
              </a:solidFill>
            </a:endParaRPr>
          </a:p>
        </p:txBody>
      </p:sp>
      <p:sp>
        <p:nvSpPr>
          <p:cNvPr id="206" name="Oval 4"/>
          <p:cNvSpPr>
            <a:spLocks noChangeArrowheads="1"/>
          </p:cNvSpPr>
          <p:nvPr/>
        </p:nvSpPr>
        <p:spPr bwMode="auto">
          <a:xfrm>
            <a:off x="2087724" y="2852936"/>
            <a:ext cx="228600" cy="228600"/>
          </a:xfrm>
          <a:prstGeom prst="ellipse">
            <a:avLst/>
          </a:prstGeom>
          <a:gradFill rotWithShape="1">
            <a:gsLst>
              <a:gs pos="0">
                <a:srgbClr val="FFC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a:solidFill>
                  <a:schemeClr val="bg1"/>
                </a:solidFill>
              </a:rPr>
              <a:t>4</a:t>
            </a:r>
          </a:p>
        </p:txBody>
      </p:sp>
      <p:sp>
        <p:nvSpPr>
          <p:cNvPr id="207" name="Oval 4"/>
          <p:cNvSpPr>
            <a:spLocks noChangeArrowheads="1"/>
          </p:cNvSpPr>
          <p:nvPr/>
        </p:nvSpPr>
        <p:spPr bwMode="auto">
          <a:xfrm>
            <a:off x="6755668" y="2876364"/>
            <a:ext cx="228600" cy="228600"/>
          </a:xfrm>
          <a:prstGeom prst="ellipse">
            <a:avLst/>
          </a:prstGeom>
          <a:gradFill rotWithShape="1">
            <a:gsLst>
              <a:gs pos="0">
                <a:srgbClr val="FFC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a:solidFill>
                  <a:schemeClr val="bg1"/>
                </a:solidFill>
              </a:rPr>
              <a:t>4</a:t>
            </a:r>
          </a:p>
        </p:txBody>
      </p:sp>
      <p:grpSp>
        <p:nvGrpSpPr>
          <p:cNvPr id="208" name="Group 207"/>
          <p:cNvGrpSpPr/>
          <p:nvPr/>
        </p:nvGrpSpPr>
        <p:grpSpPr>
          <a:xfrm>
            <a:off x="683568" y="3753036"/>
            <a:ext cx="914400" cy="457200"/>
            <a:chOff x="1295400" y="4800600"/>
            <a:chExt cx="1066800" cy="685800"/>
          </a:xfrm>
        </p:grpSpPr>
        <p:cxnSp>
          <p:nvCxnSpPr>
            <p:cNvPr id="209" name="Straight Connector 208"/>
            <p:cNvCxnSpPr/>
            <p:nvPr/>
          </p:nvCxnSpPr>
          <p:spPr>
            <a:xfrm>
              <a:off x="1295400" y="4800600"/>
              <a:ext cx="0" cy="685800"/>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210" name="Straight Connector 209"/>
            <p:cNvCxnSpPr/>
            <p:nvPr/>
          </p:nvCxnSpPr>
          <p:spPr>
            <a:xfrm>
              <a:off x="1295400" y="5486400"/>
              <a:ext cx="1066800" cy="0"/>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211" name="Straight Connector 210"/>
            <p:cNvCxnSpPr/>
            <p:nvPr/>
          </p:nvCxnSpPr>
          <p:spPr>
            <a:xfrm>
              <a:off x="2362200" y="4800600"/>
              <a:ext cx="0" cy="685800"/>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grpSp>
      <p:grpSp>
        <p:nvGrpSpPr>
          <p:cNvPr id="212" name="Group 211"/>
          <p:cNvGrpSpPr/>
          <p:nvPr/>
        </p:nvGrpSpPr>
        <p:grpSpPr>
          <a:xfrm>
            <a:off x="705272" y="4833156"/>
            <a:ext cx="914400" cy="457200"/>
            <a:chOff x="1295400" y="4800600"/>
            <a:chExt cx="1066800" cy="685800"/>
          </a:xfrm>
        </p:grpSpPr>
        <p:cxnSp>
          <p:nvCxnSpPr>
            <p:cNvPr id="213" name="Straight Connector 212"/>
            <p:cNvCxnSpPr/>
            <p:nvPr/>
          </p:nvCxnSpPr>
          <p:spPr>
            <a:xfrm>
              <a:off x="1295400" y="4800600"/>
              <a:ext cx="0" cy="685800"/>
            </a:xfrm>
            <a:prstGeom prst="line">
              <a:avLst/>
            </a:prstGeom>
            <a:ln>
              <a:solidFill>
                <a:srgbClr val="0033CC"/>
              </a:solidFill>
            </a:ln>
          </p:spPr>
          <p:style>
            <a:lnRef idx="3">
              <a:schemeClr val="accent6"/>
            </a:lnRef>
            <a:fillRef idx="0">
              <a:schemeClr val="accent6"/>
            </a:fillRef>
            <a:effectRef idx="2">
              <a:schemeClr val="accent6"/>
            </a:effectRef>
            <a:fontRef idx="minor">
              <a:schemeClr val="tx1"/>
            </a:fontRef>
          </p:style>
        </p:cxnSp>
        <p:cxnSp>
          <p:nvCxnSpPr>
            <p:cNvPr id="214" name="Straight Connector 213"/>
            <p:cNvCxnSpPr/>
            <p:nvPr/>
          </p:nvCxnSpPr>
          <p:spPr>
            <a:xfrm>
              <a:off x="1295400" y="5486400"/>
              <a:ext cx="1066800" cy="0"/>
            </a:xfrm>
            <a:prstGeom prst="line">
              <a:avLst/>
            </a:prstGeom>
            <a:ln>
              <a:solidFill>
                <a:srgbClr val="0033CC"/>
              </a:solidFill>
            </a:ln>
          </p:spPr>
          <p:style>
            <a:lnRef idx="3">
              <a:schemeClr val="accent6"/>
            </a:lnRef>
            <a:fillRef idx="0">
              <a:schemeClr val="accent6"/>
            </a:fillRef>
            <a:effectRef idx="2">
              <a:schemeClr val="accent6"/>
            </a:effectRef>
            <a:fontRef idx="minor">
              <a:schemeClr val="tx1"/>
            </a:fontRef>
          </p:style>
        </p:cxnSp>
        <p:cxnSp>
          <p:nvCxnSpPr>
            <p:cNvPr id="215" name="Straight Connector 214"/>
            <p:cNvCxnSpPr/>
            <p:nvPr/>
          </p:nvCxnSpPr>
          <p:spPr>
            <a:xfrm>
              <a:off x="2362200" y="4800600"/>
              <a:ext cx="0" cy="685800"/>
            </a:xfrm>
            <a:prstGeom prst="line">
              <a:avLst/>
            </a:prstGeom>
            <a:ln>
              <a:solidFill>
                <a:srgbClr val="0033CC"/>
              </a:solidFill>
            </a:ln>
          </p:spPr>
          <p:style>
            <a:lnRef idx="3">
              <a:schemeClr val="accent6"/>
            </a:lnRef>
            <a:fillRef idx="0">
              <a:schemeClr val="accent6"/>
            </a:fillRef>
            <a:effectRef idx="2">
              <a:schemeClr val="accent6"/>
            </a:effectRef>
            <a:fontRef idx="minor">
              <a:schemeClr val="tx1"/>
            </a:fontRef>
          </p:style>
        </p:cxnSp>
      </p:grpSp>
      <p:grpSp>
        <p:nvGrpSpPr>
          <p:cNvPr id="216" name="Group 215"/>
          <p:cNvGrpSpPr/>
          <p:nvPr/>
        </p:nvGrpSpPr>
        <p:grpSpPr>
          <a:xfrm>
            <a:off x="7632340" y="3763888"/>
            <a:ext cx="914400" cy="457200"/>
            <a:chOff x="1295400" y="4800600"/>
            <a:chExt cx="1066800" cy="685800"/>
          </a:xfrm>
        </p:grpSpPr>
        <p:cxnSp>
          <p:nvCxnSpPr>
            <p:cNvPr id="217" name="Straight Connector 216"/>
            <p:cNvCxnSpPr/>
            <p:nvPr/>
          </p:nvCxnSpPr>
          <p:spPr>
            <a:xfrm>
              <a:off x="1295400" y="4800600"/>
              <a:ext cx="0" cy="68580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218" name="Straight Connector 217"/>
            <p:cNvCxnSpPr/>
            <p:nvPr/>
          </p:nvCxnSpPr>
          <p:spPr>
            <a:xfrm>
              <a:off x="1295400" y="5486400"/>
              <a:ext cx="10668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219" name="Straight Connector 218"/>
            <p:cNvCxnSpPr/>
            <p:nvPr/>
          </p:nvCxnSpPr>
          <p:spPr>
            <a:xfrm>
              <a:off x="2362200" y="4800600"/>
              <a:ext cx="0" cy="68580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grpSp>
        <p:nvGrpSpPr>
          <p:cNvPr id="220" name="Group 219"/>
          <p:cNvGrpSpPr/>
          <p:nvPr/>
        </p:nvGrpSpPr>
        <p:grpSpPr>
          <a:xfrm>
            <a:off x="7654044" y="4844008"/>
            <a:ext cx="914400" cy="457200"/>
            <a:chOff x="1295400" y="4800600"/>
            <a:chExt cx="1066800" cy="685800"/>
          </a:xfrm>
        </p:grpSpPr>
        <p:cxnSp>
          <p:nvCxnSpPr>
            <p:cNvPr id="221" name="Straight Connector 220"/>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2" name="Straight Connector 221"/>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3" name="Straight Connector 222"/>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226" name="TextBox 225"/>
          <p:cNvSpPr txBox="1"/>
          <p:nvPr/>
        </p:nvSpPr>
        <p:spPr>
          <a:xfrm>
            <a:off x="3383868" y="6453336"/>
            <a:ext cx="2700300"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In</a:t>
            </a:r>
            <a:r>
              <a:rPr lang="en-US" b="1" i="1" dirty="0" smtClean="0">
                <a:solidFill>
                  <a:srgbClr val="00B050"/>
                </a:solidFill>
                <a:latin typeface="Book Antiqua" pitchFamily="18" charset="0"/>
                <a:ea typeface="Verdana" pitchFamily="34" charset="0"/>
                <a:cs typeface="Verdana" pitchFamily="34" charset="0"/>
              </a:rPr>
              <a:t>compatibility</a:t>
            </a:r>
            <a:r>
              <a:rPr lang="en-US" b="1" i="1" dirty="0" smtClean="0">
                <a:latin typeface="Book Antiqua" pitchFamily="18" charset="0"/>
                <a:ea typeface="Verdana" pitchFamily="34" charset="0"/>
                <a:cs typeface="Verdana" pitchFamily="34" charset="0"/>
              </a:rPr>
              <a:t> Graph</a:t>
            </a:r>
            <a:endParaRPr lang="en-US" baseline="-25000" dirty="0">
              <a:solidFill>
                <a:srgbClr val="FF0000"/>
              </a:solidFill>
              <a:latin typeface="Georgia" pitchFamily="18" charset="0"/>
            </a:endParaRPr>
          </a:p>
        </p:txBody>
      </p:sp>
      <p:sp>
        <p:nvSpPr>
          <p:cNvPr id="108"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Algorithm: Statistical Binning</a:t>
            </a:r>
            <a:endParaRPr lang="en-US" altLang="ja-JP" sz="2800" b="1" dirty="0">
              <a:solidFill>
                <a:srgbClr val="A50021"/>
              </a:solidFill>
              <a:latin typeface="Verdana" pitchFamily="34" charset="0"/>
              <a:ea typeface="ＭＳ Ｐゴシック" pitchFamily="34" charset="-128"/>
            </a:endParaRPr>
          </a:p>
        </p:txBody>
      </p:sp>
      <p:sp>
        <p:nvSpPr>
          <p:cNvPr id="109"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1839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p:tgtEl>
                                          <p:spTgt spid="43"/>
                                        </p:tgtEl>
                                        <p:attrNameLst>
                                          <p:attrName>ppt_y</p:attrName>
                                        </p:attrNameLst>
                                      </p:cBhvr>
                                      <p:tavLst>
                                        <p:tav tm="0">
                                          <p:val>
                                            <p:strVal val="#ppt_y-#ppt_h*1.125000"/>
                                          </p:val>
                                        </p:tav>
                                        <p:tav tm="100000">
                                          <p:val>
                                            <p:strVal val="#ppt_y"/>
                                          </p:val>
                                        </p:tav>
                                      </p:tavLst>
                                    </p:anim>
                                    <p:animEffect transition="in" filter="wipe(down)">
                                      <p:cBhvr>
                                        <p:cTn id="12" dur="500"/>
                                        <p:tgtEl>
                                          <p:spTgt spid="43"/>
                                        </p:tgtEl>
                                      </p:cBhvr>
                                    </p:animEffect>
                                  </p:childTnLst>
                                </p:cTn>
                              </p:par>
                              <p:par>
                                <p:cTn id="13" presetID="1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down)">
                                      <p:cBhvr>
                                        <p:cTn id="16" dur="500"/>
                                        <p:tgtEl>
                                          <p:spTgt spid="8"/>
                                        </p:tgtEl>
                                      </p:cBhvr>
                                    </p:animEffect>
                                  </p:childTnLst>
                                </p:cTn>
                              </p:par>
                              <p:par>
                                <p:cTn id="17" presetID="12" presetClass="entr" presetSubtype="1"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ppt_y</p:attrName>
                                        </p:attrNameLst>
                                      </p:cBhvr>
                                      <p:tavLst>
                                        <p:tav tm="0">
                                          <p:val>
                                            <p:strVal val="#ppt_y-#ppt_h*1.125000"/>
                                          </p:val>
                                        </p:tav>
                                        <p:tav tm="100000">
                                          <p:val>
                                            <p:strVal val="#ppt_y"/>
                                          </p:val>
                                        </p:tav>
                                      </p:tavLst>
                                    </p:anim>
                                    <p:animEffect transition="in" filter="wipe(down)">
                                      <p:cBhvr>
                                        <p:cTn id="20" dur="500"/>
                                        <p:tgtEl>
                                          <p:spTgt spid="33"/>
                                        </p:tgtEl>
                                      </p:cBhvr>
                                    </p:animEffect>
                                  </p:childTnLst>
                                </p:cTn>
                              </p:par>
                              <p:par>
                                <p:cTn id="21" presetID="12" presetClass="entr" presetSubtype="1"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p:tgtEl>
                                          <p:spTgt spid="38"/>
                                        </p:tgtEl>
                                        <p:attrNameLst>
                                          <p:attrName>ppt_y</p:attrName>
                                        </p:attrNameLst>
                                      </p:cBhvr>
                                      <p:tavLst>
                                        <p:tav tm="0">
                                          <p:val>
                                            <p:strVal val="#ppt_y-#ppt_h*1.125000"/>
                                          </p:val>
                                        </p:tav>
                                        <p:tav tm="100000">
                                          <p:val>
                                            <p:strVal val="#ppt_y"/>
                                          </p:val>
                                        </p:tav>
                                      </p:tavLst>
                                    </p:anim>
                                    <p:animEffect transition="in" filter="wipe(down)">
                                      <p:cBhvr>
                                        <p:cTn id="24" dur="500"/>
                                        <p:tgtEl>
                                          <p:spTgt spid="38"/>
                                        </p:tgtEl>
                                      </p:cBhvr>
                                    </p:animEffect>
                                  </p:childTnLst>
                                </p:cTn>
                              </p:par>
                              <p:par>
                                <p:cTn id="25" presetID="12" presetClass="entr" presetSubtype="1"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p:tgtEl>
                                          <p:spTgt spid="28"/>
                                        </p:tgtEl>
                                        <p:attrNameLst>
                                          <p:attrName>ppt_y</p:attrName>
                                        </p:attrNameLst>
                                      </p:cBhvr>
                                      <p:tavLst>
                                        <p:tav tm="0">
                                          <p:val>
                                            <p:strVal val="#ppt_y-#ppt_h*1.125000"/>
                                          </p:val>
                                        </p:tav>
                                        <p:tav tm="100000">
                                          <p:val>
                                            <p:strVal val="#ppt_y"/>
                                          </p:val>
                                        </p:tav>
                                      </p:tavLst>
                                    </p:anim>
                                    <p:animEffect transition="in" filter="wipe(down)">
                                      <p:cBhvr>
                                        <p:cTn id="28" dur="500"/>
                                        <p:tgtEl>
                                          <p:spTgt spid="28"/>
                                        </p:tgtEl>
                                      </p:cBhvr>
                                    </p:animEffect>
                                  </p:childTnLst>
                                </p:cTn>
                              </p:par>
                              <p:par>
                                <p:cTn id="29" presetID="1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ppt_y</p:attrName>
                                        </p:attrNameLst>
                                      </p:cBhvr>
                                      <p:tavLst>
                                        <p:tav tm="0">
                                          <p:val>
                                            <p:strVal val="#ppt_y-#ppt_h*1.125000"/>
                                          </p:val>
                                        </p:tav>
                                        <p:tav tm="100000">
                                          <p:val>
                                            <p:strVal val="#ppt_y"/>
                                          </p:val>
                                        </p:tav>
                                      </p:tavLst>
                                    </p:anim>
                                    <p:animEffect transition="in" filter="wipe(down)">
                                      <p:cBhvr>
                                        <p:cTn id="32" dur="500"/>
                                        <p:tgtEl>
                                          <p:spTgt spid="18"/>
                                        </p:tgtEl>
                                      </p:cBhvr>
                                    </p:animEffect>
                                  </p:childTnLst>
                                </p:cTn>
                              </p:par>
                              <p:par>
                                <p:cTn id="33" presetID="12" presetClass="entr" presetSubtype="1"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p:tgtEl>
                                          <p:spTgt spid="23"/>
                                        </p:tgtEl>
                                        <p:attrNameLst>
                                          <p:attrName>ppt_y</p:attrName>
                                        </p:attrNameLst>
                                      </p:cBhvr>
                                      <p:tavLst>
                                        <p:tav tm="0">
                                          <p:val>
                                            <p:strVal val="#ppt_y-#ppt_h*1.125000"/>
                                          </p:val>
                                        </p:tav>
                                        <p:tav tm="100000">
                                          <p:val>
                                            <p:strVal val="#ppt_y"/>
                                          </p:val>
                                        </p:tav>
                                      </p:tavLst>
                                    </p:anim>
                                    <p:animEffect transition="in" filter="wipe(down)">
                                      <p:cBhvr>
                                        <p:cTn id="36" dur="500"/>
                                        <p:tgtEl>
                                          <p:spTgt spid="23"/>
                                        </p:tgtEl>
                                      </p:cBhvr>
                                    </p:animEffect>
                                  </p:childTnLst>
                                </p:cTn>
                              </p:par>
                              <p:par>
                                <p:cTn id="37" presetID="12" presetClass="entr" presetSubtype="1"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p:tgtEl>
                                          <p:spTgt spid="13"/>
                                        </p:tgtEl>
                                        <p:attrNameLst>
                                          <p:attrName>ppt_y</p:attrName>
                                        </p:attrNameLst>
                                      </p:cBhvr>
                                      <p:tavLst>
                                        <p:tav tm="0">
                                          <p:val>
                                            <p:strVal val="#ppt_y-#ppt_h*1.125000"/>
                                          </p:val>
                                        </p:tav>
                                        <p:tav tm="100000">
                                          <p:val>
                                            <p:strVal val="#ppt_y"/>
                                          </p:val>
                                        </p:tav>
                                      </p:tavLst>
                                    </p:anim>
                                    <p:animEffect transition="in" filter="wipe(down)">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p:cTn id="45" dur="500" fill="hold"/>
                                        <p:tgtEl>
                                          <p:spTgt spid="62"/>
                                        </p:tgtEl>
                                        <p:attrNameLst>
                                          <p:attrName>ppt_w</p:attrName>
                                        </p:attrNameLst>
                                      </p:cBhvr>
                                      <p:tavLst>
                                        <p:tav tm="0">
                                          <p:val>
                                            <p:fltVal val="0"/>
                                          </p:val>
                                        </p:tav>
                                        <p:tav tm="100000">
                                          <p:val>
                                            <p:strVal val="#ppt_w"/>
                                          </p:val>
                                        </p:tav>
                                      </p:tavLst>
                                    </p:anim>
                                    <p:anim calcmode="lin" valueType="num">
                                      <p:cBhvr>
                                        <p:cTn id="46" dur="500" fill="hold"/>
                                        <p:tgtEl>
                                          <p:spTgt spid="62"/>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p:cTn id="49" dur="500" fill="hold"/>
                                        <p:tgtEl>
                                          <p:spTgt spid="66"/>
                                        </p:tgtEl>
                                        <p:attrNameLst>
                                          <p:attrName>ppt_w</p:attrName>
                                        </p:attrNameLst>
                                      </p:cBhvr>
                                      <p:tavLst>
                                        <p:tav tm="0">
                                          <p:val>
                                            <p:fltVal val="0"/>
                                          </p:val>
                                        </p:tav>
                                        <p:tav tm="100000">
                                          <p:val>
                                            <p:strVal val="#ppt_w"/>
                                          </p:val>
                                        </p:tav>
                                      </p:tavLst>
                                    </p:anim>
                                    <p:anim calcmode="lin" valueType="num">
                                      <p:cBhvr>
                                        <p:cTn id="50" dur="500" fill="hold"/>
                                        <p:tgtEl>
                                          <p:spTgt spid="66"/>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cBhvr>
                                        <p:cTn id="61" dur="500" fill="hold"/>
                                        <p:tgtEl>
                                          <p:spTgt spid="69"/>
                                        </p:tgtEl>
                                        <p:attrNameLst>
                                          <p:attrName>ppt_w</p:attrName>
                                        </p:attrNameLst>
                                      </p:cBhvr>
                                      <p:tavLst>
                                        <p:tav tm="0">
                                          <p:val>
                                            <p:fltVal val="0"/>
                                          </p:val>
                                        </p:tav>
                                        <p:tav tm="100000">
                                          <p:val>
                                            <p:strVal val="#ppt_w"/>
                                          </p:val>
                                        </p:tav>
                                      </p:tavLst>
                                    </p:anim>
                                    <p:anim calcmode="lin" valueType="num">
                                      <p:cBhvr>
                                        <p:cTn id="62" dur="500" fill="hold"/>
                                        <p:tgtEl>
                                          <p:spTgt spid="69"/>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 calcmode="lin" valueType="num">
                                      <p:cBhvr>
                                        <p:cTn id="65" dur="500" fill="hold"/>
                                        <p:tgtEl>
                                          <p:spTgt spid="63"/>
                                        </p:tgtEl>
                                        <p:attrNameLst>
                                          <p:attrName>ppt_w</p:attrName>
                                        </p:attrNameLst>
                                      </p:cBhvr>
                                      <p:tavLst>
                                        <p:tav tm="0">
                                          <p:val>
                                            <p:fltVal val="0"/>
                                          </p:val>
                                        </p:tav>
                                        <p:tav tm="100000">
                                          <p:val>
                                            <p:strVal val="#ppt_w"/>
                                          </p:val>
                                        </p:tav>
                                      </p:tavLst>
                                    </p:anim>
                                    <p:anim calcmode="lin" valueType="num">
                                      <p:cBhvr>
                                        <p:cTn id="66" dur="500" fill="hold"/>
                                        <p:tgtEl>
                                          <p:spTgt spid="63"/>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p:cTn id="69" dur="500" fill="hold"/>
                                        <p:tgtEl>
                                          <p:spTgt spid="64"/>
                                        </p:tgtEl>
                                        <p:attrNameLst>
                                          <p:attrName>ppt_w</p:attrName>
                                        </p:attrNameLst>
                                      </p:cBhvr>
                                      <p:tavLst>
                                        <p:tav tm="0">
                                          <p:val>
                                            <p:fltVal val="0"/>
                                          </p:val>
                                        </p:tav>
                                        <p:tav tm="100000">
                                          <p:val>
                                            <p:strVal val="#ppt_w"/>
                                          </p:val>
                                        </p:tav>
                                      </p:tavLst>
                                    </p:anim>
                                    <p:anim calcmode="lin" valueType="num">
                                      <p:cBhvr>
                                        <p:cTn id="70" dur="500" fill="hold"/>
                                        <p:tgtEl>
                                          <p:spTgt spid="64"/>
                                        </p:tgtEl>
                                        <p:attrNameLst>
                                          <p:attrName>ppt_h</p:attrName>
                                        </p:attrNameLst>
                                      </p:cBhvr>
                                      <p:tavLst>
                                        <p:tav tm="0">
                                          <p:val>
                                            <p:fltVal val="0"/>
                                          </p:val>
                                        </p:tav>
                                        <p:tav tm="100000">
                                          <p:val>
                                            <p:strVal val="#ppt_h"/>
                                          </p:val>
                                        </p:tav>
                                      </p:tavLst>
                                    </p:anim>
                                  </p:childTnLst>
                                </p:cTn>
                              </p:par>
                              <p:par>
                                <p:cTn id="71" presetID="23" presetClass="entr" presetSubtype="16"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ppt_w</p:attrName>
                                        </p:attrNameLst>
                                      </p:cBhvr>
                                      <p:tavLst>
                                        <p:tav tm="0">
                                          <p:val>
                                            <p:fltVal val="0"/>
                                          </p:val>
                                        </p:tav>
                                        <p:tav tm="100000">
                                          <p:val>
                                            <p:strVal val="#ppt_w"/>
                                          </p:val>
                                        </p:tav>
                                      </p:tavLst>
                                    </p:anim>
                                    <p:anim calcmode="lin" valueType="num">
                                      <p:cBhvr>
                                        <p:cTn id="74" dur="500" fill="hold"/>
                                        <p:tgtEl>
                                          <p:spTgt spid="65"/>
                                        </p:tgtEl>
                                        <p:attrNameLst>
                                          <p:attrName>ppt_h</p:attrName>
                                        </p:attrNameLst>
                                      </p:cBhvr>
                                      <p:tavLst>
                                        <p:tav tm="0">
                                          <p:val>
                                            <p:fltVal val="0"/>
                                          </p:val>
                                        </p:tav>
                                        <p:tav tm="100000">
                                          <p:val>
                                            <p:strVal val="#ppt_h"/>
                                          </p:val>
                                        </p:tav>
                                      </p:tavLst>
                                    </p:anim>
                                  </p:childTnLst>
                                </p:cTn>
                              </p:par>
                              <p:par>
                                <p:cTn id="75" presetID="23" presetClass="entr" presetSubtype="16"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wipe(up)">
                                      <p:cBhvr>
                                        <p:cTn id="83" dur="500"/>
                                        <p:tgtEl>
                                          <p:spTgt spid="98"/>
                                        </p:tgtEl>
                                      </p:cBhvr>
                                    </p:animEffect>
                                  </p:childTnLst>
                                </p:cTn>
                              </p:par>
                              <p:par>
                                <p:cTn id="84" presetID="22" presetClass="entr" presetSubtype="1" fill="hold" nodeType="withEffect">
                                  <p:stCondLst>
                                    <p:cond delay="0"/>
                                  </p:stCondLst>
                                  <p:childTnLst>
                                    <p:set>
                                      <p:cBhvr>
                                        <p:cTn id="85" dur="1" fill="hold">
                                          <p:stCondLst>
                                            <p:cond delay="0"/>
                                          </p:stCondLst>
                                        </p:cTn>
                                        <p:tgtEl>
                                          <p:spTgt spid="170"/>
                                        </p:tgtEl>
                                        <p:attrNameLst>
                                          <p:attrName>style.visibility</p:attrName>
                                        </p:attrNameLst>
                                      </p:cBhvr>
                                      <p:to>
                                        <p:strVal val="visible"/>
                                      </p:to>
                                    </p:set>
                                    <p:animEffect transition="in" filter="wipe(up)">
                                      <p:cBhvr>
                                        <p:cTn id="86" dur="500"/>
                                        <p:tgtEl>
                                          <p:spTgt spid="170"/>
                                        </p:tgtEl>
                                      </p:cBhvr>
                                    </p:animEffect>
                                  </p:childTnLst>
                                </p:cTn>
                              </p:par>
                              <p:par>
                                <p:cTn id="87" presetID="22" presetClass="entr" presetSubtype="1" fill="hold" nodeType="withEffect">
                                  <p:stCondLst>
                                    <p:cond delay="0"/>
                                  </p:stCondLst>
                                  <p:childTnLst>
                                    <p:set>
                                      <p:cBhvr>
                                        <p:cTn id="88" dur="1" fill="hold">
                                          <p:stCondLst>
                                            <p:cond delay="0"/>
                                          </p:stCondLst>
                                        </p:cTn>
                                        <p:tgtEl>
                                          <p:spTgt spid="167"/>
                                        </p:tgtEl>
                                        <p:attrNameLst>
                                          <p:attrName>style.visibility</p:attrName>
                                        </p:attrNameLst>
                                      </p:cBhvr>
                                      <p:to>
                                        <p:strVal val="visible"/>
                                      </p:to>
                                    </p:set>
                                    <p:animEffect transition="in" filter="wipe(up)">
                                      <p:cBhvr>
                                        <p:cTn id="89" dur="500"/>
                                        <p:tgtEl>
                                          <p:spTgt spid="167"/>
                                        </p:tgtEl>
                                      </p:cBhvr>
                                    </p:animEffect>
                                  </p:childTnLst>
                                </p:cTn>
                              </p:par>
                              <p:par>
                                <p:cTn id="90" presetID="22" presetClass="entr" presetSubtype="1" fill="hold" nodeType="withEffect">
                                  <p:stCondLst>
                                    <p:cond delay="0"/>
                                  </p:stCondLst>
                                  <p:childTnLst>
                                    <p:set>
                                      <p:cBhvr>
                                        <p:cTn id="91" dur="1" fill="hold">
                                          <p:stCondLst>
                                            <p:cond delay="0"/>
                                          </p:stCondLst>
                                        </p:cTn>
                                        <p:tgtEl>
                                          <p:spTgt spid="106"/>
                                        </p:tgtEl>
                                        <p:attrNameLst>
                                          <p:attrName>style.visibility</p:attrName>
                                        </p:attrNameLst>
                                      </p:cBhvr>
                                      <p:to>
                                        <p:strVal val="visible"/>
                                      </p:to>
                                    </p:set>
                                    <p:animEffect transition="in" filter="wipe(up)">
                                      <p:cBhvr>
                                        <p:cTn id="92" dur="500"/>
                                        <p:tgtEl>
                                          <p:spTgt spid="106"/>
                                        </p:tgtEl>
                                      </p:cBhvr>
                                    </p:animEffect>
                                  </p:childTnLst>
                                </p:cTn>
                              </p:par>
                              <p:par>
                                <p:cTn id="93" presetID="22" presetClass="entr" presetSubtype="1"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wipe(up)">
                                      <p:cBhvr>
                                        <p:cTn id="95" dur="500"/>
                                        <p:tgtEl>
                                          <p:spTgt spid="91"/>
                                        </p:tgtEl>
                                      </p:cBhvr>
                                    </p:animEffect>
                                  </p:childTnLst>
                                </p:cTn>
                              </p:par>
                              <p:par>
                                <p:cTn id="96" presetID="22" presetClass="entr" presetSubtype="1" fill="hold" nodeType="withEffect">
                                  <p:stCondLst>
                                    <p:cond delay="0"/>
                                  </p:stCondLst>
                                  <p:childTnLst>
                                    <p:set>
                                      <p:cBhvr>
                                        <p:cTn id="97" dur="1" fill="hold">
                                          <p:stCondLst>
                                            <p:cond delay="0"/>
                                          </p:stCondLst>
                                        </p:cTn>
                                        <p:tgtEl>
                                          <p:spTgt spid="177"/>
                                        </p:tgtEl>
                                        <p:attrNameLst>
                                          <p:attrName>style.visibility</p:attrName>
                                        </p:attrNameLst>
                                      </p:cBhvr>
                                      <p:to>
                                        <p:strVal val="visible"/>
                                      </p:to>
                                    </p:set>
                                    <p:animEffect transition="in" filter="wipe(up)">
                                      <p:cBhvr>
                                        <p:cTn id="98" dur="500"/>
                                        <p:tgtEl>
                                          <p:spTgt spid="177"/>
                                        </p:tgtEl>
                                      </p:cBhvr>
                                    </p:animEffect>
                                  </p:childTnLst>
                                </p:cTn>
                              </p:par>
                              <p:par>
                                <p:cTn id="99" presetID="22" presetClass="entr" presetSubtype="1" fill="hold" nodeType="withEffect">
                                  <p:stCondLst>
                                    <p:cond delay="0"/>
                                  </p:stCondLst>
                                  <p:childTnLst>
                                    <p:set>
                                      <p:cBhvr>
                                        <p:cTn id="100" dur="1" fill="hold">
                                          <p:stCondLst>
                                            <p:cond delay="0"/>
                                          </p:stCondLst>
                                        </p:cTn>
                                        <p:tgtEl>
                                          <p:spTgt spid="173"/>
                                        </p:tgtEl>
                                        <p:attrNameLst>
                                          <p:attrName>style.visibility</p:attrName>
                                        </p:attrNameLst>
                                      </p:cBhvr>
                                      <p:to>
                                        <p:strVal val="visible"/>
                                      </p:to>
                                    </p:set>
                                    <p:animEffect transition="in" filter="wipe(up)">
                                      <p:cBhvr>
                                        <p:cTn id="101" dur="500"/>
                                        <p:tgtEl>
                                          <p:spTgt spid="173"/>
                                        </p:tgtEl>
                                      </p:cBhvr>
                                    </p:animEffect>
                                  </p:childTnLst>
                                </p:cTn>
                              </p:par>
                              <p:par>
                                <p:cTn id="102" presetID="22" presetClass="entr" presetSubtype="1" fill="hold"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wipe(up)">
                                      <p:cBhvr>
                                        <p:cTn id="104" dur="500"/>
                                        <p:tgtEl>
                                          <p:spTgt spid="102"/>
                                        </p:tgtEl>
                                      </p:cBhvr>
                                    </p:animEffect>
                                  </p:childTnLst>
                                </p:cTn>
                              </p:par>
                              <p:par>
                                <p:cTn id="105" presetID="22" presetClass="entr" presetSubtype="4" fill="hold" nodeType="withEffect">
                                  <p:stCondLst>
                                    <p:cond delay="0"/>
                                  </p:stCondLst>
                                  <p:childTnLst>
                                    <p:set>
                                      <p:cBhvr>
                                        <p:cTn id="106" dur="1" fill="hold">
                                          <p:stCondLst>
                                            <p:cond delay="0"/>
                                          </p:stCondLst>
                                        </p:cTn>
                                        <p:tgtEl>
                                          <p:spTgt spid="152"/>
                                        </p:tgtEl>
                                        <p:attrNameLst>
                                          <p:attrName>style.visibility</p:attrName>
                                        </p:attrNameLst>
                                      </p:cBhvr>
                                      <p:to>
                                        <p:strVal val="visible"/>
                                      </p:to>
                                    </p:set>
                                    <p:animEffect transition="in" filter="wipe(down)">
                                      <p:cBhvr>
                                        <p:cTn id="107" dur="500"/>
                                        <p:tgtEl>
                                          <p:spTgt spid="152"/>
                                        </p:tgtEl>
                                      </p:cBhvr>
                                    </p:animEffect>
                                  </p:childTnLst>
                                </p:cTn>
                              </p:par>
                              <p:par>
                                <p:cTn id="108" presetID="22" presetClass="entr" presetSubtype="4" fill="hold" nodeType="withEffect">
                                  <p:stCondLst>
                                    <p:cond delay="0"/>
                                  </p:stCondLst>
                                  <p:childTnLst>
                                    <p:set>
                                      <p:cBhvr>
                                        <p:cTn id="109" dur="1" fill="hold">
                                          <p:stCondLst>
                                            <p:cond delay="0"/>
                                          </p:stCondLst>
                                        </p:cTn>
                                        <p:tgtEl>
                                          <p:spTgt spid="158"/>
                                        </p:tgtEl>
                                        <p:attrNameLst>
                                          <p:attrName>style.visibility</p:attrName>
                                        </p:attrNameLst>
                                      </p:cBhvr>
                                      <p:to>
                                        <p:strVal val="visible"/>
                                      </p:to>
                                    </p:set>
                                    <p:animEffect transition="in" filter="wipe(down)">
                                      <p:cBhvr>
                                        <p:cTn id="110" dur="500"/>
                                        <p:tgtEl>
                                          <p:spTgt spid="158"/>
                                        </p:tgtEl>
                                      </p:cBhvr>
                                    </p:animEffect>
                                  </p:childTnLst>
                                </p:cTn>
                              </p:par>
                              <p:par>
                                <p:cTn id="111" presetID="22" presetClass="entr" presetSubtype="4" fill="hold" nodeType="withEffect">
                                  <p:stCondLst>
                                    <p:cond delay="0"/>
                                  </p:stCondLst>
                                  <p:childTnLst>
                                    <p:set>
                                      <p:cBhvr>
                                        <p:cTn id="112" dur="1" fill="hold">
                                          <p:stCondLst>
                                            <p:cond delay="0"/>
                                          </p:stCondLst>
                                        </p:cTn>
                                        <p:tgtEl>
                                          <p:spTgt spid="155"/>
                                        </p:tgtEl>
                                        <p:attrNameLst>
                                          <p:attrName>style.visibility</p:attrName>
                                        </p:attrNameLst>
                                      </p:cBhvr>
                                      <p:to>
                                        <p:strVal val="visible"/>
                                      </p:to>
                                    </p:set>
                                    <p:animEffect transition="in" filter="wipe(down)">
                                      <p:cBhvr>
                                        <p:cTn id="113" dur="500"/>
                                        <p:tgtEl>
                                          <p:spTgt spid="155"/>
                                        </p:tgtEl>
                                      </p:cBhvr>
                                    </p:animEffect>
                                  </p:childTnLst>
                                </p:cTn>
                              </p:par>
                              <p:par>
                                <p:cTn id="114" presetID="22" presetClass="entr" presetSubtype="4" fill="hold" nodeType="withEffect">
                                  <p:stCondLst>
                                    <p:cond delay="0"/>
                                  </p:stCondLst>
                                  <p:childTnLst>
                                    <p:set>
                                      <p:cBhvr>
                                        <p:cTn id="115" dur="1" fill="hold">
                                          <p:stCondLst>
                                            <p:cond delay="0"/>
                                          </p:stCondLst>
                                        </p:cTn>
                                        <p:tgtEl>
                                          <p:spTgt spid="148"/>
                                        </p:tgtEl>
                                        <p:attrNameLst>
                                          <p:attrName>style.visibility</p:attrName>
                                        </p:attrNameLst>
                                      </p:cBhvr>
                                      <p:to>
                                        <p:strVal val="visible"/>
                                      </p:to>
                                    </p:set>
                                    <p:animEffect transition="in" filter="wipe(down)">
                                      <p:cBhvr>
                                        <p:cTn id="116" dur="500"/>
                                        <p:tgtEl>
                                          <p:spTgt spid="148"/>
                                        </p:tgtEl>
                                      </p:cBhvr>
                                    </p:animEffect>
                                  </p:childTnLst>
                                </p:cTn>
                              </p:par>
                            </p:childTnLst>
                          </p:cTn>
                        </p:par>
                        <p:par>
                          <p:cTn id="117" fill="hold">
                            <p:stCondLst>
                              <p:cond delay="500"/>
                            </p:stCondLst>
                            <p:childTnLst>
                              <p:par>
                                <p:cTn id="118" presetID="16" presetClass="entr" presetSubtype="21" fill="hold" nodeType="afterEffect">
                                  <p:stCondLst>
                                    <p:cond delay="0"/>
                                  </p:stCondLst>
                                  <p:childTnLst>
                                    <p:set>
                                      <p:cBhvr>
                                        <p:cTn id="119" dur="1" fill="hold">
                                          <p:stCondLst>
                                            <p:cond delay="0"/>
                                          </p:stCondLst>
                                        </p:cTn>
                                        <p:tgtEl>
                                          <p:spTgt spid="111"/>
                                        </p:tgtEl>
                                        <p:attrNameLst>
                                          <p:attrName>style.visibility</p:attrName>
                                        </p:attrNameLst>
                                      </p:cBhvr>
                                      <p:to>
                                        <p:strVal val="visible"/>
                                      </p:to>
                                    </p:set>
                                    <p:animEffect transition="in" filter="barn(inVertical)">
                                      <p:cBhvr>
                                        <p:cTn id="120" dur="500"/>
                                        <p:tgtEl>
                                          <p:spTgt spid="111"/>
                                        </p:tgtEl>
                                      </p:cBhvr>
                                    </p:animEffect>
                                  </p:childTnLst>
                                </p:cTn>
                              </p:par>
                              <p:par>
                                <p:cTn id="121" presetID="16" presetClass="entr" presetSubtype="21" fill="hold"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barn(inVertical)">
                                      <p:cBhvr>
                                        <p:cTn id="123" dur="500"/>
                                        <p:tgtEl>
                                          <p:spTgt spid="117"/>
                                        </p:tgtEl>
                                      </p:cBhvr>
                                    </p:animEffect>
                                  </p:childTnLst>
                                </p:cTn>
                              </p:par>
                              <p:par>
                                <p:cTn id="124" presetID="16" presetClass="entr" presetSubtype="21" fill="hold" nodeType="withEffect">
                                  <p:stCondLst>
                                    <p:cond delay="0"/>
                                  </p:stCondLst>
                                  <p:childTnLst>
                                    <p:set>
                                      <p:cBhvr>
                                        <p:cTn id="125" dur="1" fill="hold">
                                          <p:stCondLst>
                                            <p:cond delay="0"/>
                                          </p:stCondLst>
                                        </p:cTn>
                                        <p:tgtEl>
                                          <p:spTgt spid="122"/>
                                        </p:tgtEl>
                                        <p:attrNameLst>
                                          <p:attrName>style.visibility</p:attrName>
                                        </p:attrNameLst>
                                      </p:cBhvr>
                                      <p:to>
                                        <p:strVal val="visible"/>
                                      </p:to>
                                    </p:set>
                                    <p:animEffect transition="in" filter="barn(inVertical)">
                                      <p:cBhvr>
                                        <p:cTn id="126" dur="500"/>
                                        <p:tgtEl>
                                          <p:spTgt spid="122"/>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barn(inVertical)">
                                      <p:cBhvr>
                                        <p:cTn id="130" dur="500"/>
                                        <p:tgtEl>
                                          <p:spTgt spid="78"/>
                                        </p:tgtEl>
                                      </p:cBhvr>
                                    </p:animEffect>
                                  </p:childTnLst>
                                </p:cTn>
                              </p:par>
                              <p:par>
                                <p:cTn id="131" presetID="16" presetClass="entr" presetSubtype="21" fill="hold" nodeType="withEffect">
                                  <p:stCondLst>
                                    <p:cond delay="0"/>
                                  </p:stCondLst>
                                  <p:childTnLst>
                                    <p:set>
                                      <p:cBhvr>
                                        <p:cTn id="132" dur="1" fill="hold">
                                          <p:stCondLst>
                                            <p:cond delay="0"/>
                                          </p:stCondLst>
                                        </p:cTn>
                                        <p:tgtEl>
                                          <p:spTgt spid="71"/>
                                        </p:tgtEl>
                                        <p:attrNameLst>
                                          <p:attrName>style.visibility</p:attrName>
                                        </p:attrNameLst>
                                      </p:cBhvr>
                                      <p:to>
                                        <p:strVal val="visible"/>
                                      </p:to>
                                    </p:set>
                                    <p:animEffect transition="in" filter="barn(inVertical)">
                                      <p:cBhvr>
                                        <p:cTn id="133" dur="500"/>
                                        <p:tgtEl>
                                          <p:spTgt spid="71"/>
                                        </p:tgtEl>
                                      </p:cBhvr>
                                    </p:animEffect>
                                  </p:childTnLst>
                                </p:cTn>
                              </p:par>
                              <p:par>
                                <p:cTn id="134" presetID="16" presetClass="entr" presetSubtype="21" fill="hold" nodeType="with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barn(inVertical)">
                                      <p:cBhvr>
                                        <p:cTn id="136" dur="500"/>
                                        <p:tgtEl>
                                          <p:spTgt spid="76"/>
                                        </p:tgtEl>
                                      </p:cBhvr>
                                    </p:animEffect>
                                  </p:childTnLst>
                                </p:cTn>
                              </p:par>
                            </p:childTnLst>
                          </p:cTn>
                        </p:par>
                        <p:par>
                          <p:cTn id="137" fill="hold">
                            <p:stCondLst>
                              <p:cond delay="1500"/>
                            </p:stCondLst>
                            <p:childTnLst>
                              <p:par>
                                <p:cTn id="138" presetID="22" presetClass="entr" presetSubtype="4" fill="hold" nodeType="afterEffect">
                                  <p:stCondLst>
                                    <p:cond delay="0"/>
                                  </p:stCondLst>
                                  <p:childTnLst>
                                    <p:set>
                                      <p:cBhvr>
                                        <p:cTn id="139" dur="1" fill="hold">
                                          <p:stCondLst>
                                            <p:cond delay="0"/>
                                          </p:stCondLst>
                                        </p:cTn>
                                        <p:tgtEl>
                                          <p:spTgt spid="145"/>
                                        </p:tgtEl>
                                        <p:attrNameLst>
                                          <p:attrName>style.visibility</p:attrName>
                                        </p:attrNameLst>
                                      </p:cBhvr>
                                      <p:to>
                                        <p:strVal val="visible"/>
                                      </p:to>
                                    </p:set>
                                    <p:animEffect transition="in" filter="wipe(down)">
                                      <p:cBhvr>
                                        <p:cTn id="140" dur="500"/>
                                        <p:tgtEl>
                                          <p:spTgt spid="145"/>
                                        </p:tgtEl>
                                      </p:cBhvr>
                                    </p:animEffect>
                                  </p:childTnLst>
                                </p:cTn>
                              </p:par>
                              <p:par>
                                <p:cTn id="141" presetID="22" presetClass="entr" presetSubtype="4" fill="hold" nodeType="with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wipe(down)">
                                      <p:cBhvr>
                                        <p:cTn id="143" dur="500"/>
                                        <p:tgtEl>
                                          <p:spTgt spid="139"/>
                                        </p:tgtEl>
                                      </p:cBhvr>
                                    </p:animEffect>
                                  </p:childTnLst>
                                </p:cTn>
                              </p:par>
                              <p:par>
                                <p:cTn id="144" presetID="22" presetClass="entr" presetSubtype="4" fill="hold" nodeType="withEffect">
                                  <p:stCondLst>
                                    <p:cond delay="0"/>
                                  </p:stCondLst>
                                  <p:childTnLst>
                                    <p:set>
                                      <p:cBhvr>
                                        <p:cTn id="145" dur="1" fill="hold">
                                          <p:stCondLst>
                                            <p:cond delay="0"/>
                                          </p:stCondLst>
                                        </p:cTn>
                                        <p:tgtEl>
                                          <p:spTgt spid="134"/>
                                        </p:tgtEl>
                                        <p:attrNameLst>
                                          <p:attrName>style.visibility</p:attrName>
                                        </p:attrNameLst>
                                      </p:cBhvr>
                                      <p:to>
                                        <p:strVal val="visible"/>
                                      </p:to>
                                    </p:set>
                                    <p:animEffect transition="in" filter="wipe(down)">
                                      <p:cBhvr>
                                        <p:cTn id="146" dur="500"/>
                                        <p:tgtEl>
                                          <p:spTgt spid="134"/>
                                        </p:tgtEl>
                                      </p:cBhvr>
                                    </p:animEffect>
                                  </p:childTnLst>
                                </p:cTn>
                              </p:par>
                            </p:childTnLst>
                          </p:cTn>
                        </p:par>
                        <p:par>
                          <p:cTn id="147" fill="hold">
                            <p:stCondLst>
                              <p:cond delay="2000"/>
                            </p:stCondLst>
                            <p:childTnLst>
                              <p:par>
                                <p:cTn id="148" presetID="1" presetClass="entr" presetSubtype="0" fill="hold" grpId="0" nodeType="afterEffect">
                                  <p:stCondLst>
                                    <p:cond delay="0"/>
                                  </p:stCondLst>
                                  <p:childTnLst>
                                    <p:set>
                                      <p:cBhvr>
                                        <p:cTn id="149" dur="1" fill="hold">
                                          <p:stCondLst>
                                            <p:cond delay="0"/>
                                          </p:stCondLst>
                                        </p:cTn>
                                        <p:tgtEl>
                                          <p:spTgt spid="226"/>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grpId="0" nodeType="clickEffect">
                                  <p:stCondLst>
                                    <p:cond delay="0"/>
                                  </p:stCondLst>
                                  <p:childTnLst>
                                    <p:set>
                                      <p:cBhvr>
                                        <p:cTn id="153" dur="1" fill="hold">
                                          <p:stCondLst>
                                            <p:cond delay="0"/>
                                          </p:stCondLst>
                                        </p:cTn>
                                        <p:tgtEl>
                                          <p:spTgt spid="195"/>
                                        </p:tgtEl>
                                        <p:attrNameLst>
                                          <p:attrName>style.visibility</p:attrName>
                                        </p:attrNameLst>
                                      </p:cBhvr>
                                      <p:to>
                                        <p:strVal val="visible"/>
                                      </p:to>
                                    </p:set>
                                    <p:anim calcmode="lin" valueType="num">
                                      <p:cBhvr>
                                        <p:cTn id="154" dur="500" fill="hold"/>
                                        <p:tgtEl>
                                          <p:spTgt spid="195"/>
                                        </p:tgtEl>
                                        <p:attrNameLst>
                                          <p:attrName>ppt_w</p:attrName>
                                        </p:attrNameLst>
                                      </p:cBhvr>
                                      <p:tavLst>
                                        <p:tav tm="0">
                                          <p:val>
                                            <p:fltVal val="0"/>
                                          </p:val>
                                        </p:tav>
                                        <p:tav tm="100000">
                                          <p:val>
                                            <p:strVal val="#ppt_w"/>
                                          </p:val>
                                        </p:tav>
                                      </p:tavLst>
                                    </p:anim>
                                    <p:anim calcmode="lin" valueType="num">
                                      <p:cBhvr>
                                        <p:cTn id="155" dur="500" fill="hold"/>
                                        <p:tgtEl>
                                          <p:spTgt spid="195"/>
                                        </p:tgtEl>
                                        <p:attrNameLst>
                                          <p:attrName>ppt_h</p:attrName>
                                        </p:attrNameLst>
                                      </p:cBhvr>
                                      <p:tavLst>
                                        <p:tav tm="0">
                                          <p:val>
                                            <p:fltVal val="0"/>
                                          </p:val>
                                        </p:tav>
                                        <p:tav tm="100000">
                                          <p:val>
                                            <p:strVal val="#ppt_h"/>
                                          </p:val>
                                        </p:tav>
                                      </p:tavLst>
                                    </p:anim>
                                    <p:animEffect transition="in" filter="fade">
                                      <p:cBhvr>
                                        <p:cTn id="156" dur="500"/>
                                        <p:tgtEl>
                                          <p:spTgt spid="195"/>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196"/>
                                        </p:tgtEl>
                                        <p:attrNameLst>
                                          <p:attrName>style.visibility</p:attrName>
                                        </p:attrNameLst>
                                      </p:cBhvr>
                                      <p:to>
                                        <p:strVal val="visible"/>
                                      </p:to>
                                    </p:set>
                                    <p:anim calcmode="lin" valueType="num">
                                      <p:cBhvr>
                                        <p:cTn id="159" dur="500" fill="hold"/>
                                        <p:tgtEl>
                                          <p:spTgt spid="196"/>
                                        </p:tgtEl>
                                        <p:attrNameLst>
                                          <p:attrName>ppt_w</p:attrName>
                                        </p:attrNameLst>
                                      </p:cBhvr>
                                      <p:tavLst>
                                        <p:tav tm="0">
                                          <p:val>
                                            <p:fltVal val="0"/>
                                          </p:val>
                                        </p:tav>
                                        <p:tav tm="100000">
                                          <p:val>
                                            <p:strVal val="#ppt_w"/>
                                          </p:val>
                                        </p:tav>
                                      </p:tavLst>
                                    </p:anim>
                                    <p:anim calcmode="lin" valueType="num">
                                      <p:cBhvr>
                                        <p:cTn id="160" dur="500" fill="hold"/>
                                        <p:tgtEl>
                                          <p:spTgt spid="196"/>
                                        </p:tgtEl>
                                        <p:attrNameLst>
                                          <p:attrName>ppt_h</p:attrName>
                                        </p:attrNameLst>
                                      </p:cBhvr>
                                      <p:tavLst>
                                        <p:tav tm="0">
                                          <p:val>
                                            <p:fltVal val="0"/>
                                          </p:val>
                                        </p:tav>
                                        <p:tav tm="100000">
                                          <p:val>
                                            <p:strVal val="#ppt_h"/>
                                          </p:val>
                                        </p:tav>
                                      </p:tavLst>
                                    </p:anim>
                                    <p:animEffect transition="in" filter="fade">
                                      <p:cBhvr>
                                        <p:cTn id="161" dur="500"/>
                                        <p:tgtEl>
                                          <p:spTgt spid="196"/>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194"/>
                                        </p:tgtEl>
                                        <p:attrNameLst>
                                          <p:attrName>style.visibility</p:attrName>
                                        </p:attrNameLst>
                                      </p:cBhvr>
                                      <p:to>
                                        <p:strVal val="visible"/>
                                      </p:to>
                                    </p:set>
                                    <p:anim calcmode="lin" valueType="num">
                                      <p:cBhvr>
                                        <p:cTn id="164" dur="500" fill="hold"/>
                                        <p:tgtEl>
                                          <p:spTgt spid="194"/>
                                        </p:tgtEl>
                                        <p:attrNameLst>
                                          <p:attrName>ppt_w</p:attrName>
                                        </p:attrNameLst>
                                      </p:cBhvr>
                                      <p:tavLst>
                                        <p:tav tm="0">
                                          <p:val>
                                            <p:fltVal val="0"/>
                                          </p:val>
                                        </p:tav>
                                        <p:tav tm="100000">
                                          <p:val>
                                            <p:strVal val="#ppt_w"/>
                                          </p:val>
                                        </p:tav>
                                      </p:tavLst>
                                    </p:anim>
                                    <p:anim calcmode="lin" valueType="num">
                                      <p:cBhvr>
                                        <p:cTn id="165" dur="500" fill="hold"/>
                                        <p:tgtEl>
                                          <p:spTgt spid="194"/>
                                        </p:tgtEl>
                                        <p:attrNameLst>
                                          <p:attrName>ppt_h</p:attrName>
                                        </p:attrNameLst>
                                      </p:cBhvr>
                                      <p:tavLst>
                                        <p:tav tm="0">
                                          <p:val>
                                            <p:fltVal val="0"/>
                                          </p:val>
                                        </p:tav>
                                        <p:tav tm="100000">
                                          <p:val>
                                            <p:strVal val="#ppt_h"/>
                                          </p:val>
                                        </p:tav>
                                      </p:tavLst>
                                    </p:anim>
                                    <p:animEffect transition="in" filter="fade">
                                      <p:cBhvr>
                                        <p:cTn id="166" dur="500"/>
                                        <p:tgtEl>
                                          <p:spTgt spid="194"/>
                                        </p:tgtEl>
                                      </p:cBhvr>
                                    </p:animEffect>
                                  </p:childTnLst>
                                </p:cTn>
                              </p:par>
                            </p:childTnLst>
                          </p:cTn>
                        </p:par>
                      </p:childTnLst>
                    </p:cTn>
                  </p:par>
                  <p:par>
                    <p:cTn id="167" fill="hold">
                      <p:stCondLst>
                        <p:cond delay="indefinite"/>
                      </p:stCondLst>
                      <p:childTnLst>
                        <p:par>
                          <p:cTn id="168" fill="hold">
                            <p:stCondLst>
                              <p:cond delay="0"/>
                            </p:stCondLst>
                            <p:childTnLst>
                              <p:par>
                                <p:cTn id="169" presetID="53" presetClass="entr" presetSubtype="16" fill="hold" grpId="0" nodeType="clickEffect">
                                  <p:stCondLst>
                                    <p:cond delay="0"/>
                                  </p:stCondLst>
                                  <p:childTnLst>
                                    <p:set>
                                      <p:cBhvr>
                                        <p:cTn id="170" dur="1" fill="hold">
                                          <p:stCondLst>
                                            <p:cond delay="0"/>
                                          </p:stCondLst>
                                        </p:cTn>
                                        <p:tgtEl>
                                          <p:spTgt spid="202"/>
                                        </p:tgtEl>
                                        <p:attrNameLst>
                                          <p:attrName>style.visibility</p:attrName>
                                        </p:attrNameLst>
                                      </p:cBhvr>
                                      <p:to>
                                        <p:strVal val="visible"/>
                                      </p:to>
                                    </p:set>
                                    <p:anim calcmode="lin" valueType="num">
                                      <p:cBhvr>
                                        <p:cTn id="171" dur="500" fill="hold"/>
                                        <p:tgtEl>
                                          <p:spTgt spid="202"/>
                                        </p:tgtEl>
                                        <p:attrNameLst>
                                          <p:attrName>ppt_w</p:attrName>
                                        </p:attrNameLst>
                                      </p:cBhvr>
                                      <p:tavLst>
                                        <p:tav tm="0">
                                          <p:val>
                                            <p:fltVal val="0"/>
                                          </p:val>
                                        </p:tav>
                                        <p:tav tm="100000">
                                          <p:val>
                                            <p:strVal val="#ppt_w"/>
                                          </p:val>
                                        </p:tav>
                                      </p:tavLst>
                                    </p:anim>
                                    <p:anim calcmode="lin" valueType="num">
                                      <p:cBhvr>
                                        <p:cTn id="172" dur="500" fill="hold"/>
                                        <p:tgtEl>
                                          <p:spTgt spid="202"/>
                                        </p:tgtEl>
                                        <p:attrNameLst>
                                          <p:attrName>ppt_h</p:attrName>
                                        </p:attrNameLst>
                                      </p:cBhvr>
                                      <p:tavLst>
                                        <p:tav tm="0">
                                          <p:val>
                                            <p:fltVal val="0"/>
                                          </p:val>
                                        </p:tav>
                                        <p:tav tm="100000">
                                          <p:val>
                                            <p:strVal val="#ppt_h"/>
                                          </p:val>
                                        </p:tav>
                                      </p:tavLst>
                                    </p:anim>
                                    <p:animEffect transition="in" filter="fade">
                                      <p:cBhvr>
                                        <p:cTn id="173" dur="500"/>
                                        <p:tgtEl>
                                          <p:spTgt spid="202"/>
                                        </p:tgtEl>
                                      </p:cBhvr>
                                    </p:animEffect>
                                  </p:childTnLst>
                                </p:cTn>
                              </p:par>
                              <p:par>
                                <p:cTn id="174" presetID="53" presetClass="entr" presetSubtype="16" fill="hold" grpId="0" nodeType="withEffect">
                                  <p:stCondLst>
                                    <p:cond delay="0"/>
                                  </p:stCondLst>
                                  <p:childTnLst>
                                    <p:set>
                                      <p:cBhvr>
                                        <p:cTn id="175" dur="1" fill="hold">
                                          <p:stCondLst>
                                            <p:cond delay="0"/>
                                          </p:stCondLst>
                                        </p:cTn>
                                        <p:tgtEl>
                                          <p:spTgt spid="203"/>
                                        </p:tgtEl>
                                        <p:attrNameLst>
                                          <p:attrName>style.visibility</p:attrName>
                                        </p:attrNameLst>
                                      </p:cBhvr>
                                      <p:to>
                                        <p:strVal val="visible"/>
                                      </p:to>
                                    </p:set>
                                    <p:anim calcmode="lin" valueType="num">
                                      <p:cBhvr>
                                        <p:cTn id="176" dur="500" fill="hold"/>
                                        <p:tgtEl>
                                          <p:spTgt spid="203"/>
                                        </p:tgtEl>
                                        <p:attrNameLst>
                                          <p:attrName>ppt_w</p:attrName>
                                        </p:attrNameLst>
                                      </p:cBhvr>
                                      <p:tavLst>
                                        <p:tav tm="0">
                                          <p:val>
                                            <p:fltVal val="0"/>
                                          </p:val>
                                        </p:tav>
                                        <p:tav tm="100000">
                                          <p:val>
                                            <p:strVal val="#ppt_w"/>
                                          </p:val>
                                        </p:tav>
                                      </p:tavLst>
                                    </p:anim>
                                    <p:anim calcmode="lin" valueType="num">
                                      <p:cBhvr>
                                        <p:cTn id="177" dur="500" fill="hold"/>
                                        <p:tgtEl>
                                          <p:spTgt spid="203"/>
                                        </p:tgtEl>
                                        <p:attrNameLst>
                                          <p:attrName>ppt_h</p:attrName>
                                        </p:attrNameLst>
                                      </p:cBhvr>
                                      <p:tavLst>
                                        <p:tav tm="0">
                                          <p:val>
                                            <p:fltVal val="0"/>
                                          </p:val>
                                        </p:tav>
                                        <p:tav tm="100000">
                                          <p:val>
                                            <p:strVal val="#ppt_h"/>
                                          </p:val>
                                        </p:tav>
                                      </p:tavLst>
                                    </p:anim>
                                    <p:animEffect transition="in" filter="fade">
                                      <p:cBhvr>
                                        <p:cTn id="178" dur="500"/>
                                        <p:tgtEl>
                                          <p:spTgt spid="203"/>
                                        </p:tgtEl>
                                      </p:cBhvr>
                                    </p:animEffect>
                                  </p:childTnLst>
                                </p:cTn>
                              </p:par>
                              <p:par>
                                <p:cTn id="179" presetID="53" presetClass="entr" presetSubtype="16" fill="hold" grpId="0" nodeType="withEffect">
                                  <p:stCondLst>
                                    <p:cond delay="0"/>
                                  </p:stCondLst>
                                  <p:childTnLst>
                                    <p:set>
                                      <p:cBhvr>
                                        <p:cTn id="180" dur="1" fill="hold">
                                          <p:stCondLst>
                                            <p:cond delay="0"/>
                                          </p:stCondLst>
                                        </p:cTn>
                                        <p:tgtEl>
                                          <p:spTgt spid="204"/>
                                        </p:tgtEl>
                                        <p:attrNameLst>
                                          <p:attrName>style.visibility</p:attrName>
                                        </p:attrNameLst>
                                      </p:cBhvr>
                                      <p:to>
                                        <p:strVal val="visible"/>
                                      </p:to>
                                    </p:set>
                                    <p:anim calcmode="lin" valueType="num">
                                      <p:cBhvr>
                                        <p:cTn id="181" dur="500" fill="hold"/>
                                        <p:tgtEl>
                                          <p:spTgt spid="204"/>
                                        </p:tgtEl>
                                        <p:attrNameLst>
                                          <p:attrName>ppt_w</p:attrName>
                                        </p:attrNameLst>
                                      </p:cBhvr>
                                      <p:tavLst>
                                        <p:tav tm="0">
                                          <p:val>
                                            <p:fltVal val="0"/>
                                          </p:val>
                                        </p:tav>
                                        <p:tav tm="100000">
                                          <p:val>
                                            <p:strVal val="#ppt_w"/>
                                          </p:val>
                                        </p:tav>
                                      </p:tavLst>
                                    </p:anim>
                                    <p:anim calcmode="lin" valueType="num">
                                      <p:cBhvr>
                                        <p:cTn id="182" dur="500" fill="hold"/>
                                        <p:tgtEl>
                                          <p:spTgt spid="204"/>
                                        </p:tgtEl>
                                        <p:attrNameLst>
                                          <p:attrName>ppt_h</p:attrName>
                                        </p:attrNameLst>
                                      </p:cBhvr>
                                      <p:tavLst>
                                        <p:tav tm="0">
                                          <p:val>
                                            <p:fltVal val="0"/>
                                          </p:val>
                                        </p:tav>
                                        <p:tav tm="100000">
                                          <p:val>
                                            <p:strVal val="#ppt_h"/>
                                          </p:val>
                                        </p:tav>
                                      </p:tavLst>
                                    </p:anim>
                                    <p:animEffect transition="in" filter="fade">
                                      <p:cBhvr>
                                        <p:cTn id="183" dur="500"/>
                                        <p:tgtEl>
                                          <p:spTgt spid="204"/>
                                        </p:tgtEl>
                                      </p:cBhvr>
                                    </p:animEffect>
                                  </p:childTnLst>
                                </p:cTn>
                              </p:par>
                            </p:childTnLst>
                          </p:cTn>
                        </p:par>
                      </p:childTnLst>
                    </p:cTn>
                  </p:par>
                  <p:par>
                    <p:cTn id="184" fill="hold">
                      <p:stCondLst>
                        <p:cond delay="indefinite"/>
                      </p:stCondLst>
                      <p:childTnLst>
                        <p:par>
                          <p:cTn id="185" fill="hold">
                            <p:stCondLst>
                              <p:cond delay="0"/>
                            </p:stCondLst>
                            <p:childTnLst>
                              <p:par>
                                <p:cTn id="186" presetID="53" presetClass="entr" presetSubtype="16" fill="hold" grpId="0" nodeType="clickEffect">
                                  <p:stCondLst>
                                    <p:cond delay="0"/>
                                  </p:stCondLst>
                                  <p:childTnLst>
                                    <p:set>
                                      <p:cBhvr>
                                        <p:cTn id="187" dur="1" fill="hold">
                                          <p:stCondLst>
                                            <p:cond delay="0"/>
                                          </p:stCondLst>
                                        </p:cTn>
                                        <p:tgtEl>
                                          <p:spTgt spid="201"/>
                                        </p:tgtEl>
                                        <p:attrNameLst>
                                          <p:attrName>style.visibility</p:attrName>
                                        </p:attrNameLst>
                                      </p:cBhvr>
                                      <p:to>
                                        <p:strVal val="visible"/>
                                      </p:to>
                                    </p:set>
                                    <p:anim calcmode="lin" valueType="num">
                                      <p:cBhvr>
                                        <p:cTn id="188" dur="500" fill="hold"/>
                                        <p:tgtEl>
                                          <p:spTgt spid="201"/>
                                        </p:tgtEl>
                                        <p:attrNameLst>
                                          <p:attrName>ppt_w</p:attrName>
                                        </p:attrNameLst>
                                      </p:cBhvr>
                                      <p:tavLst>
                                        <p:tav tm="0">
                                          <p:val>
                                            <p:fltVal val="0"/>
                                          </p:val>
                                        </p:tav>
                                        <p:tav tm="100000">
                                          <p:val>
                                            <p:strVal val="#ppt_w"/>
                                          </p:val>
                                        </p:tav>
                                      </p:tavLst>
                                    </p:anim>
                                    <p:anim calcmode="lin" valueType="num">
                                      <p:cBhvr>
                                        <p:cTn id="189" dur="500" fill="hold"/>
                                        <p:tgtEl>
                                          <p:spTgt spid="201"/>
                                        </p:tgtEl>
                                        <p:attrNameLst>
                                          <p:attrName>ppt_h</p:attrName>
                                        </p:attrNameLst>
                                      </p:cBhvr>
                                      <p:tavLst>
                                        <p:tav tm="0">
                                          <p:val>
                                            <p:fltVal val="0"/>
                                          </p:val>
                                        </p:tav>
                                        <p:tav tm="100000">
                                          <p:val>
                                            <p:strVal val="#ppt_h"/>
                                          </p:val>
                                        </p:tav>
                                      </p:tavLst>
                                    </p:anim>
                                    <p:animEffect transition="in" filter="fade">
                                      <p:cBhvr>
                                        <p:cTn id="190" dur="500"/>
                                        <p:tgtEl>
                                          <p:spTgt spid="201"/>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06"/>
                                        </p:tgtEl>
                                        <p:attrNameLst>
                                          <p:attrName>style.visibility</p:attrName>
                                        </p:attrNameLst>
                                      </p:cBhvr>
                                      <p:to>
                                        <p:strVal val="visible"/>
                                      </p:to>
                                    </p:set>
                                    <p:anim calcmode="lin" valueType="num">
                                      <p:cBhvr>
                                        <p:cTn id="193" dur="500" fill="hold"/>
                                        <p:tgtEl>
                                          <p:spTgt spid="206"/>
                                        </p:tgtEl>
                                        <p:attrNameLst>
                                          <p:attrName>ppt_w</p:attrName>
                                        </p:attrNameLst>
                                      </p:cBhvr>
                                      <p:tavLst>
                                        <p:tav tm="0">
                                          <p:val>
                                            <p:fltVal val="0"/>
                                          </p:val>
                                        </p:tav>
                                        <p:tav tm="100000">
                                          <p:val>
                                            <p:strVal val="#ppt_w"/>
                                          </p:val>
                                        </p:tav>
                                      </p:tavLst>
                                    </p:anim>
                                    <p:anim calcmode="lin" valueType="num">
                                      <p:cBhvr>
                                        <p:cTn id="194" dur="500" fill="hold"/>
                                        <p:tgtEl>
                                          <p:spTgt spid="206"/>
                                        </p:tgtEl>
                                        <p:attrNameLst>
                                          <p:attrName>ppt_h</p:attrName>
                                        </p:attrNameLst>
                                      </p:cBhvr>
                                      <p:tavLst>
                                        <p:tav tm="0">
                                          <p:val>
                                            <p:fltVal val="0"/>
                                          </p:val>
                                        </p:tav>
                                        <p:tav tm="100000">
                                          <p:val>
                                            <p:strVal val="#ppt_h"/>
                                          </p:val>
                                        </p:tav>
                                      </p:tavLst>
                                    </p:anim>
                                    <p:animEffect transition="in" filter="fade">
                                      <p:cBhvr>
                                        <p:cTn id="195" dur="500"/>
                                        <p:tgtEl>
                                          <p:spTgt spid="206"/>
                                        </p:tgtEl>
                                      </p:cBhvr>
                                    </p:animEffect>
                                  </p:childTnLst>
                                </p:cTn>
                              </p:par>
                              <p:par>
                                <p:cTn id="196" presetID="53" presetClass="entr" presetSubtype="16" fill="hold" grpId="0" nodeType="withEffect">
                                  <p:stCondLst>
                                    <p:cond delay="0"/>
                                  </p:stCondLst>
                                  <p:childTnLst>
                                    <p:set>
                                      <p:cBhvr>
                                        <p:cTn id="197" dur="1" fill="hold">
                                          <p:stCondLst>
                                            <p:cond delay="0"/>
                                          </p:stCondLst>
                                        </p:cTn>
                                        <p:tgtEl>
                                          <p:spTgt spid="207"/>
                                        </p:tgtEl>
                                        <p:attrNameLst>
                                          <p:attrName>style.visibility</p:attrName>
                                        </p:attrNameLst>
                                      </p:cBhvr>
                                      <p:to>
                                        <p:strVal val="visible"/>
                                      </p:to>
                                    </p:set>
                                    <p:anim calcmode="lin" valueType="num">
                                      <p:cBhvr>
                                        <p:cTn id="198" dur="500" fill="hold"/>
                                        <p:tgtEl>
                                          <p:spTgt spid="207"/>
                                        </p:tgtEl>
                                        <p:attrNameLst>
                                          <p:attrName>ppt_w</p:attrName>
                                        </p:attrNameLst>
                                      </p:cBhvr>
                                      <p:tavLst>
                                        <p:tav tm="0">
                                          <p:val>
                                            <p:fltVal val="0"/>
                                          </p:val>
                                        </p:tav>
                                        <p:tav tm="100000">
                                          <p:val>
                                            <p:strVal val="#ppt_w"/>
                                          </p:val>
                                        </p:tav>
                                      </p:tavLst>
                                    </p:anim>
                                    <p:anim calcmode="lin" valueType="num">
                                      <p:cBhvr>
                                        <p:cTn id="199" dur="500" fill="hold"/>
                                        <p:tgtEl>
                                          <p:spTgt spid="207"/>
                                        </p:tgtEl>
                                        <p:attrNameLst>
                                          <p:attrName>ppt_h</p:attrName>
                                        </p:attrNameLst>
                                      </p:cBhvr>
                                      <p:tavLst>
                                        <p:tav tm="0">
                                          <p:val>
                                            <p:fltVal val="0"/>
                                          </p:val>
                                        </p:tav>
                                        <p:tav tm="100000">
                                          <p:val>
                                            <p:strVal val="#ppt_h"/>
                                          </p:val>
                                        </p:tav>
                                      </p:tavLst>
                                    </p:anim>
                                    <p:animEffect transition="in" filter="fade">
                                      <p:cBhvr>
                                        <p:cTn id="200" dur="500"/>
                                        <p:tgtEl>
                                          <p:spTgt spid="207"/>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4" fill="hold" nodeType="clickEffect">
                                  <p:stCondLst>
                                    <p:cond delay="0"/>
                                  </p:stCondLst>
                                  <p:childTnLst>
                                    <p:set>
                                      <p:cBhvr>
                                        <p:cTn id="204" dur="1" fill="hold">
                                          <p:stCondLst>
                                            <p:cond delay="0"/>
                                          </p:stCondLst>
                                        </p:cTn>
                                        <p:tgtEl>
                                          <p:spTgt spid="208"/>
                                        </p:tgtEl>
                                        <p:attrNameLst>
                                          <p:attrName>style.visibility</p:attrName>
                                        </p:attrNameLst>
                                      </p:cBhvr>
                                      <p:to>
                                        <p:strVal val="visible"/>
                                      </p:to>
                                    </p:set>
                                    <p:animEffect transition="in" filter="wipe(down)">
                                      <p:cBhvr>
                                        <p:cTn id="205" dur="500"/>
                                        <p:tgtEl>
                                          <p:spTgt spid="208"/>
                                        </p:tgtEl>
                                      </p:cBhvr>
                                    </p:animEffect>
                                  </p:childTnLst>
                                </p:cTn>
                              </p:par>
                              <p:par>
                                <p:cTn id="206" presetID="22" presetClass="entr" presetSubtype="4" fill="hold" nodeType="withEffect">
                                  <p:stCondLst>
                                    <p:cond delay="0"/>
                                  </p:stCondLst>
                                  <p:childTnLst>
                                    <p:set>
                                      <p:cBhvr>
                                        <p:cTn id="207" dur="1" fill="hold">
                                          <p:stCondLst>
                                            <p:cond delay="0"/>
                                          </p:stCondLst>
                                        </p:cTn>
                                        <p:tgtEl>
                                          <p:spTgt spid="212"/>
                                        </p:tgtEl>
                                        <p:attrNameLst>
                                          <p:attrName>style.visibility</p:attrName>
                                        </p:attrNameLst>
                                      </p:cBhvr>
                                      <p:to>
                                        <p:strVal val="visible"/>
                                      </p:to>
                                    </p:set>
                                    <p:animEffect transition="in" filter="wipe(down)">
                                      <p:cBhvr>
                                        <p:cTn id="208" dur="500"/>
                                        <p:tgtEl>
                                          <p:spTgt spid="212"/>
                                        </p:tgtEl>
                                      </p:cBhvr>
                                    </p:animEffect>
                                  </p:childTnLst>
                                </p:cTn>
                              </p:par>
                              <p:par>
                                <p:cTn id="209" presetID="22" presetClass="entr" presetSubtype="4" fill="hold" nodeType="withEffect">
                                  <p:stCondLst>
                                    <p:cond delay="0"/>
                                  </p:stCondLst>
                                  <p:childTnLst>
                                    <p:set>
                                      <p:cBhvr>
                                        <p:cTn id="210" dur="1" fill="hold">
                                          <p:stCondLst>
                                            <p:cond delay="0"/>
                                          </p:stCondLst>
                                        </p:cTn>
                                        <p:tgtEl>
                                          <p:spTgt spid="220"/>
                                        </p:tgtEl>
                                        <p:attrNameLst>
                                          <p:attrName>style.visibility</p:attrName>
                                        </p:attrNameLst>
                                      </p:cBhvr>
                                      <p:to>
                                        <p:strVal val="visible"/>
                                      </p:to>
                                    </p:set>
                                    <p:animEffect transition="in" filter="wipe(down)">
                                      <p:cBhvr>
                                        <p:cTn id="211" dur="500"/>
                                        <p:tgtEl>
                                          <p:spTgt spid="220"/>
                                        </p:tgtEl>
                                      </p:cBhvr>
                                    </p:animEffect>
                                  </p:childTnLst>
                                </p:cTn>
                              </p:par>
                              <p:par>
                                <p:cTn id="212" presetID="22" presetClass="entr" presetSubtype="4" fill="hold" nodeType="withEffect">
                                  <p:stCondLst>
                                    <p:cond delay="0"/>
                                  </p:stCondLst>
                                  <p:childTnLst>
                                    <p:set>
                                      <p:cBhvr>
                                        <p:cTn id="213" dur="1" fill="hold">
                                          <p:stCondLst>
                                            <p:cond delay="0"/>
                                          </p:stCondLst>
                                        </p:cTn>
                                        <p:tgtEl>
                                          <p:spTgt spid="216"/>
                                        </p:tgtEl>
                                        <p:attrNameLst>
                                          <p:attrName>style.visibility</p:attrName>
                                        </p:attrNameLst>
                                      </p:cBhvr>
                                      <p:to>
                                        <p:strVal val="visible"/>
                                      </p:to>
                                    </p:set>
                                    <p:animEffect transition="in" filter="wipe(down)">
                                      <p:cBhvr>
                                        <p:cTn id="214" dur="500"/>
                                        <p:tgtEl>
                                          <p:spTgt spid="216"/>
                                        </p:tgtEl>
                                      </p:cBhvr>
                                    </p:animEffect>
                                  </p:childTnLst>
                                </p:cTn>
                              </p:par>
                            </p:childTnLst>
                          </p:cTn>
                        </p:par>
                      </p:childTnLst>
                    </p:cTn>
                  </p:par>
                  <p:par>
                    <p:cTn id="215" fill="hold">
                      <p:stCondLst>
                        <p:cond delay="indefinite"/>
                      </p:stCondLst>
                      <p:childTnLst>
                        <p:par>
                          <p:cTn id="216" fill="hold">
                            <p:stCondLst>
                              <p:cond delay="0"/>
                            </p:stCondLst>
                            <p:childTnLst>
                              <p:par>
                                <p:cTn id="217" presetID="35" presetClass="path" presetSubtype="0" accel="50000" decel="50000" fill="hold" grpId="1" nodeType="clickEffect">
                                  <p:stCondLst>
                                    <p:cond delay="0"/>
                                  </p:stCondLst>
                                  <p:childTnLst>
                                    <p:animMotion origin="layout" path="M -1.38889E-6 3.7037E-6 L -0.39444 0.0324 " pathEditMode="relative" rAng="0" ptsTypes="AA">
                                      <p:cBhvr>
                                        <p:cTn id="218" dur="2000" fill="hold"/>
                                        <p:tgtEl>
                                          <p:spTgt spid="195"/>
                                        </p:tgtEl>
                                        <p:attrNameLst>
                                          <p:attrName>ppt_x</p:attrName>
                                          <p:attrName>ppt_y</p:attrName>
                                        </p:attrNameLst>
                                      </p:cBhvr>
                                      <p:rCtr x="-19722" y="1620"/>
                                    </p:animMotion>
                                  </p:childTnLst>
                                </p:cTn>
                              </p:par>
                              <p:par>
                                <p:cTn id="219" presetID="35" presetClass="path" presetSubtype="0" accel="50000" decel="50000" fill="hold" grpId="1" nodeType="withEffect">
                                  <p:stCondLst>
                                    <p:cond delay="0"/>
                                  </p:stCondLst>
                                  <p:childTnLst>
                                    <p:animMotion origin="layout" path="M -1.66667E-6 4.07407E-6 L -0.19757 -0.14098 " pathEditMode="relative" rAng="0" ptsTypes="AA">
                                      <p:cBhvr>
                                        <p:cTn id="220" dur="2000" fill="hold"/>
                                        <p:tgtEl>
                                          <p:spTgt spid="202"/>
                                        </p:tgtEl>
                                        <p:attrNameLst>
                                          <p:attrName>ppt_x</p:attrName>
                                          <p:attrName>ppt_y</p:attrName>
                                        </p:attrNameLst>
                                      </p:cBhvr>
                                      <p:rCtr x="-9878" y="-7060"/>
                                    </p:animMotion>
                                  </p:childTnLst>
                                </p:cTn>
                              </p:par>
                              <p:par>
                                <p:cTn id="221" presetID="35" presetClass="path" presetSubtype="0" accel="50000" decel="50000" fill="hold" grpId="1" nodeType="withEffect">
                                  <p:stCondLst>
                                    <p:cond delay="0"/>
                                  </p:stCondLst>
                                  <p:childTnLst>
                                    <p:animMotion origin="layout" path="M 2.22222E-6 4.44444E-6 L -0.33802 0.07963 " pathEditMode="relative" rAng="0" ptsTypes="AA">
                                      <p:cBhvr>
                                        <p:cTn id="222" dur="2000" fill="hold"/>
                                        <p:tgtEl>
                                          <p:spTgt spid="196"/>
                                        </p:tgtEl>
                                        <p:attrNameLst>
                                          <p:attrName>ppt_x</p:attrName>
                                          <p:attrName>ppt_y</p:attrName>
                                        </p:attrNameLst>
                                      </p:cBhvr>
                                      <p:rCtr x="-16910" y="3981"/>
                                    </p:animMotion>
                                  </p:childTnLst>
                                </p:cTn>
                              </p:par>
                              <p:par>
                                <p:cTn id="223" presetID="35" presetClass="path" presetSubtype="0" accel="50000" decel="50000" fill="hold" grpId="1" nodeType="withEffect">
                                  <p:stCondLst>
                                    <p:cond delay="0"/>
                                  </p:stCondLst>
                                  <p:childTnLst>
                                    <p:animMotion origin="layout" path="M -1.38889E-6 4.07407E-6 L -0.49948 0.02176 " pathEditMode="relative" rAng="0" ptsTypes="AA">
                                      <p:cBhvr>
                                        <p:cTn id="224" dur="2000" fill="hold"/>
                                        <p:tgtEl>
                                          <p:spTgt spid="203"/>
                                        </p:tgtEl>
                                        <p:attrNameLst>
                                          <p:attrName>ppt_x</p:attrName>
                                          <p:attrName>ppt_y</p:attrName>
                                        </p:attrNameLst>
                                      </p:cBhvr>
                                      <p:rCtr x="-24983" y="1088"/>
                                    </p:animMotion>
                                  </p:childTnLst>
                                </p:cTn>
                              </p:par>
                              <p:par>
                                <p:cTn id="225" presetID="63" presetClass="path" presetSubtype="0" accel="50000" decel="50000" fill="hold" grpId="1" nodeType="withEffect">
                                  <p:stCondLst>
                                    <p:cond delay="0"/>
                                  </p:stCondLst>
                                  <p:childTnLst>
                                    <p:animMotion origin="layout" path="M -1.38889E-6 -1.11111E-6 L 0.41285 0.14259 " pathEditMode="relative" rAng="0" ptsTypes="AA">
                                      <p:cBhvr>
                                        <p:cTn id="226" dur="2000" fill="hold"/>
                                        <p:tgtEl>
                                          <p:spTgt spid="204"/>
                                        </p:tgtEl>
                                        <p:attrNameLst>
                                          <p:attrName>ppt_x</p:attrName>
                                          <p:attrName>ppt_y</p:attrName>
                                        </p:attrNameLst>
                                      </p:cBhvr>
                                      <p:rCtr x="20642" y="7130"/>
                                    </p:animMotion>
                                  </p:childTnLst>
                                </p:cTn>
                              </p:par>
                              <p:par>
                                <p:cTn id="227" presetID="63" presetClass="path" presetSubtype="0" accel="50000" decel="50000" fill="hold" grpId="1" nodeType="withEffect">
                                  <p:stCondLst>
                                    <p:cond delay="0"/>
                                  </p:stCondLst>
                                  <p:childTnLst>
                                    <p:animMotion origin="layout" path="M -2.22222E-6 4.44444E-6 L 0.31042 -0.08311 " pathEditMode="relative" rAng="0" ptsTypes="AA">
                                      <p:cBhvr>
                                        <p:cTn id="228" dur="2000" fill="hold"/>
                                        <p:tgtEl>
                                          <p:spTgt spid="194"/>
                                        </p:tgtEl>
                                        <p:attrNameLst>
                                          <p:attrName>ppt_x</p:attrName>
                                          <p:attrName>ppt_y</p:attrName>
                                        </p:attrNameLst>
                                      </p:cBhvr>
                                      <p:rCtr x="15521" y="-4167"/>
                                    </p:animMotion>
                                  </p:childTnLst>
                                </p:cTn>
                              </p:par>
                              <p:par>
                                <p:cTn id="229" presetID="63" presetClass="path" presetSubtype="0" accel="50000" decel="50000" fill="hold" grpId="1" nodeType="withEffect">
                                  <p:stCondLst>
                                    <p:cond delay="0"/>
                                  </p:stCondLst>
                                  <p:childTnLst>
                                    <p:animMotion origin="layout" path="M 1.11111E-6 -1.11111E-6 L 0.11875 0.28357 " pathEditMode="relative" rAng="0" ptsTypes="AA">
                                      <p:cBhvr>
                                        <p:cTn id="230" dur="2000" fill="hold"/>
                                        <p:tgtEl>
                                          <p:spTgt spid="207"/>
                                        </p:tgtEl>
                                        <p:attrNameLst>
                                          <p:attrName>ppt_x</p:attrName>
                                          <p:attrName>ppt_y</p:attrName>
                                        </p:attrNameLst>
                                      </p:cBhvr>
                                      <p:rCtr x="5937" y="14167"/>
                                    </p:animMotion>
                                  </p:childTnLst>
                                </p:cTn>
                              </p:par>
                              <p:par>
                                <p:cTn id="231" presetID="63" presetClass="path" presetSubtype="0" accel="50000" decel="50000" fill="hold" grpId="1" nodeType="withEffect">
                                  <p:stCondLst>
                                    <p:cond delay="0"/>
                                  </p:stCondLst>
                                  <p:childTnLst>
                                    <p:animMotion origin="layout" path="M 4.44444E-6 -1.48148E-6 L 0.38663 -0.1743 " pathEditMode="relative" rAng="0" ptsTypes="AA">
                                      <p:cBhvr>
                                        <p:cTn id="232" dur="2000" fill="hold"/>
                                        <p:tgtEl>
                                          <p:spTgt spid="201"/>
                                        </p:tgtEl>
                                        <p:attrNameLst>
                                          <p:attrName>ppt_x</p:attrName>
                                          <p:attrName>ppt_y</p:attrName>
                                        </p:attrNameLst>
                                      </p:cBhvr>
                                      <p:rCtr x="19323" y="-8727"/>
                                    </p:animMotion>
                                  </p:childTnLst>
                                </p:cTn>
                              </p:par>
                              <p:par>
                                <p:cTn id="233" presetID="63" presetClass="path" presetSubtype="0" accel="50000" decel="50000" fill="hold" grpId="1" nodeType="withEffect">
                                  <p:stCondLst>
                                    <p:cond delay="0"/>
                                  </p:stCondLst>
                                  <p:childTnLst>
                                    <p:animMotion origin="layout" path="M 1.38889E-6 1.11111E-6 L 0.66875 0.28704 " pathEditMode="relative" rAng="0" ptsTypes="AA">
                                      <p:cBhvr>
                                        <p:cTn id="234" dur="2000" fill="hold"/>
                                        <p:tgtEl>
                                          <p:spTgt spid="206"/>
                                        </p:tgtEl>
                                        <p:attrNameLst>
                                          <p:attrName>ppt_x</p:attrName>
                                          <p:attrName>ppt_y</p:attrName>
                                        </p:attrNameLst>
                                      </p:cBhvr>
                                      <p:rCtr x="33437" y="14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2" grpId="0" animBg="1"/>
      <p:bldP spid="63" grpId="0" animBg="1"/>
      <p:bldP spid="64" grpId="0" animBg="1"/>
      <p:bldP spid="65" grpId="0" animBg="1"/>
      <p:bldP spid="66" grpId="0" animBg="1"/>
      <p:bldP spid="67" grpId="0" animBg="1"/>
      <p:bldP spid="68" grpId="0" animBg="1"/>
      <p:bldP spid="69" grpId="0" animBg="1"/>
      <p:bldP spid="194" grpId="0" animBg="1"/>
      <p:bldP spid="194" grpId="1" animBg="1"/>
      <p:bldP spid="195" grpId="0" animBg="1"/>
      <p:bldP spid="195" grpId="1" animBg="1"/>
      <p:bldP spid="196" grpId="0" animBg="1"/>
      <p:bldP spid="196" grpId="1" animBg="1"/>
      <p:bldP spid="201" grpId="0" animBg="1"/>
      <p:bldP spid="201" grpId="1" animBg="1"/>
      <p:bldP spid="202" grpId="0" animBg="1"/>
      <p:bldP spid="202" grpId="1" animBg="1"/>
      <p:bldP spid="203" grpId="0" animBg="1"/>
      <p:bldP spid="203" grpId="1" animBg="1"/>
      <p:bldP spid="204" grpId="0" animBg="1"/>
      <p:bldP spid="204" grpId="1" animBg="1"/>
      <p:bldP spid="206" grpId="0" animBg="1"/>
      <p:bldP spid="206" grpId="1" animBg="1"/>
      <p:bldP spid="207" grpId="0" animBg="1"/>
      <p:bldP spid="207" grpId="1" animBg="1"/>
      <p:bldP spid="2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362254" y="835253"/>
            <a:ext cx="8172908" cy="5186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b="1" dirty="0" smtClean="0">
                <a:latin typeface="Garamond" pitchFamily="18" charset="0"/>
              </a:rPr>
              <a:t>Input</a:t>
            </a:r>
            <a:r>
              <a:rPr lang="en-US" sz="2200" dirty="0" smtClean="0">
                <a:latin typeface="Garamond" pitchFamily="18" charset="0"/>
              </a:rPr>
              <a:t>: A set of gene trees with </a:t>
            </a:r>
            <a:r>
              <a:rPr lang="en-US" sz="2200" dirty="0" smtClean="0">
                <a:solidFill>
                  <a:srgbClr val="002060"/>
                </a:solidFill>
                <a:latin typeface="Garamond" pitchFamily="18" charset="0"/>
              </a:rPr>
              <a:t>support value </a:t>
            </a:r>
            <a:r>
              <a:rPr lang="en-US" sz="2200" dirty="0" smtClean="0">
                <a:latin typeface="Garamond" pitchFamily="18" charset="0"/>
              </a:rPr>
              <a:t>and a </a:t>
            </a:r>
            <a:r>
              <a:rPr lang="en-US" sz="2200" dirty="0" smtClean="0">
                <a:solidFill>
                  <a:srgbClr val="002060"/>
                </a:solidFill>
                <a:latin typeface="Garamond" pitchFamily="18" charset="0"/>
              </a:rPr>
              <a:t>threshold value (</a:t>
            </a:r>
            <a:r>
              <a:rPr lang="en-US" sz="2200" i="1" dirty="0" smtClean="0">
                <a:solidFill>
                  <a:srgbClr val="002060"/>
                </a:solidFill>
                <a:latin typeface="Garamond" pitchFamily="18" charset="0"/>
              </a:rPr>
              <a:t>T</a:t>
            </a:r>
            <a:r>
              <a:rPr lang="en-US" sz="2200" dirty="0" smtClean="0">
                <a:solidFill>
                  <a:srgbClr val="002060"/>
                </a:solidFill>
                <a:latin typeface="Garamond" pitchFamily="18" charset="0"/>
              </a:rPr>
              <a:t>)</a:t>
            </a:r>
            <a:endParaRPr lang="en-US" sz="2200" dirty="0" smtClean="0">
              <a:solidFill>
                <a:srgbClr val="002060"/>
              </a:solidFill>
              <a:latin typeface="Trebuchet MS" pitchFamily="34" charset="0"/>
            </a:endParaRPr>
          </a:p>
          <a:p>
            <a:pPr>
              <a:spcBef>
                <a:spcPts val="600"/>
              </a:spcBef>
              <a:buClr>
                <a:schemeClr val="accent1"/>
              </a:buClr>
              <a:buSzPct val="90000"/>
              <a:buFont typeface="Wingdings 3" pitchFamily="18" charset="2"/>
              <a:buChar char="}"/>
            </a:pPr>
            <a:endParaRPr lang="en-US" sz="2200" dirty="0" smtClean="0">
              <a:latin typeface="Garamond" pitchFamily="18" charset="0"/>
            </a:endParaRPr>
          </a:p>
          <a:p>
            <a:pPr>
              <a:spcBef>
                <a:spcPts val="600"/>
              </a:spcBef>
              <a:buClr>
                <a:schemeClr val="accent1"/>
              </a:buClr>
              <a:buSzPct val="90000"/>
              <a:buFont typeface="Wingdings 3" pitchFamily="18" charset="2"/>
              <a:buChar char="}"/>
            </a:pPr>
            <a:r>
              <a:rPr lang="en-US" sz="2200" dirty="0" smtClean="0">
                <a:latin typeface="Garamond" pitchFamily="18" charset="0"/>
              </a:rPr>
              <a:t> </a:t>
            </a:r>
            <a:r>
              <a:rPr lang="en-US" sz="2200" dirty="0" smtClean="0">
                <a:solidFill>
                  <a:srgbClr val="000099"/>
                </a:solidFill>
                <a:latin typeface="Trebuchet MS" pitchFamily="34" charset="0"/>
              </a:rPr>
              <a:t>Algorithm</a:t>
            </a:r>
          </a:p>
          <a:p>
            <a:pPr lvl="1">
              <a:spcBef>
                <a:spcPts val="600"/>
              </a:spcBef>
              <a:buClr>
                <a:schemeClr val="accent1"/>
              </a:buClr>
              <a:buSzPct val="90000"/>
              <a:buFont typeface="Wingdings 3" pitchFamily="18" charset="2"/>
              <a:buChar char="}"/>
            </a:pPr>
            <a:r>
              <a:rPr lang="en-US" sz="2200" dirty="0" smtClean="0">
                <a:latin typeface="Garamond" pitchFamily="18" charset="0"/>
              </a:rPr>
              <a:t> Collapse all edges with support &lt;= </a:t>
            </a:r>
            <a:r>
              <a:rPr lang="en-US" sz="2200" i="1" dirty="0" smtClean="0">
                <a:latin typeface="Garamond" pitchFamily="18" charset="0"/>
              </a:rPr>
              <a:t>T</a:t>
            </a:r>
          </a:p>
          <a:p>
            <a:pPr lvl="1">
              <a:spcBef>
                <a:spcPts val="600"/>
              </a:spcBef>
              <a:buClr>
                <a:schemeClr val="accent1"/>
              </a:buClr>
              <a:buSzPct val="90000"/>
              <a:buFont typeface="Wingdings 3" pitchFamily="18" charset="2"/>
              <a:buChar char="}"/>
            </a:pPr>
            <a:r>
              <a:rPr lang="en-US" sz="2200" dirty="0">
                <a:latin typeface="Garamond" pitchFamily="18" charset="0"/>
              </a:rPr>
              <a:t> Construct the </a:t>
            </a:r>
            <a:r>
              <a:rPr lang="en-US" sz="2200" dirty="0">
                <a:solidFill>
                  <a:srgbClr val="FF0000"/>
                </a:solidFill>
                <a:latin typeface="Garamond" pitchFamily="18" charset="0"/>
              </a:rPr>
              <a:t>In</a:t>
            </a:r>
            <a:r>
              <a:rPr lang="en-US" sz="2200" dirty="0">
                <a:solidFill>
                  <a:schemeClr val="tx2"/>
                </a:solidFill>
                <a:latin typeface="Garamond" pitchFamily="18" charset="0"/>
              </a:rPr>
              <a:t>compatibility</a:t>
            </a:r>
            <a:r>
              <a:rPr lang="en-US" sz="2200" dirty="0">
                <a:latin typeface="Garamond" pitchFamily="18" charset="0"/>
              </a:rPr>
              <a:t> </a:t>
            </a:r>
            <a:r>
              <a:rPr lang="en-US" sz="2200" dirty="0" smtClean="0">
                <a:latin typeface="Garamond" pitchFamily="18" charset="0"/>
              </a:rPr>
              <a:t>Graph </a:t>
            </a:r>
            <a:r>
              <a:rPr lang="en-US" sz="2200" i="1" dirty="0" smtClean="0">
                <a:latin typeface="Garamond" pitchFamily="18" charset="0"/>
              </a:rPr>
              <a:t>G</a:t>
            </a:r>
            <a:endParaRPr lang="en-US" sz="2200" i="1" dirty="0">
              <a:latin typeface="Garamond" pitchFamily="18" charset="0"/>
            </a:endParaRPr>
          </a:p>
          <a:p>
            <a:pPr lvl="2">
              <a:spcBef>
                <a:spcPts val="600"/>
              </a:spcBef>
              <a:buClr>
                <a:schemeClr val="accent1"/>
              </a:buClr>
              <a:buSzPct val="90000"/>
              <a:buFont typeface="Wingdings 3" pitchFamily="18" charset="2"/>
              <a:buChar char="}"/>
            </a:pPr>
            <a:r>
              <a:rPr lang="en-US" sz="2200" dirty="0">
                <a:latin typeface="Garamond" pitchFamily="18" charset="0"/>
              </a:rPr>
              <a:t> Each </a:t>
            </a:r>
            <a:r>
              <a:rPr lang="en-US" sz="2200" dirty="0" smtClean="0">
                <a:latin typeface="Garamond" pitchFamily="18" charset="0"/>
              </a:rPr>
              <a:t>node </a:t>
            </a:r>
            <a:r>
              <a:rPr lang="en-US" sz="2200" dirty="0">
                <a:latin typeface="Garamond" pitchFamily="18" charset="0"/>
              </a:rPr>
              <a:t>corresponds to a gene. There is an edge between two nodes if the corresponding gene trees are incompatible (after contracting the low support edges)</a:t>
            </a:r>
          </a:p>
          <a:p>
            <a:pPr lvl="1">
              <a:spcBef>
                <a:spcPts val="600"/>
              </a:spcBef>
              <a:buClr>
                <a:schemeClr val="accent1"/>
              </a:buClr>
              <a:buSzPct val="90000"/>
              <a:buFont typeface="Wingdings 3" pitchFamily="18" charset="2"/>
              <a:buChar char="}"/>
            </a:pPr>
            <a:r>
              <a:rPr lang="en-US" sz="2200" dirty="0" smtClean="0">
                <a:latin typeface="Garamond" pitchFamily="18" charset="0"/>
              </a:rPr>
              <a:t> Find the </a:t>
            </a:r>
            <a:r>
              <a:rPr lang="en-US" sz="2200" i="1" dirty="0" smtClean="0">
                <a:solidFill>
                  <a:schemeClr val="tx2"/>
                </a:solidFill>
                <a:latin typeface="Garamond" pitchFamily="18" charset="0"/>
              </a:rPr>
              <a:t>independent sets </a:t>
            </a:r>
            <a:r>
              <a:rPr lang="en-US" sz="2200" dirty="0" smtClean="0">
                <a:latin typeface="Garamond" pitchFamily="18" charset="0"/>
              </a:rPr>
              <a:t>from </a:t>
            </a:r>
            <a:r>
              <a:rPr lang="en-US" sz="2200" i="1" dirty="0" smtClean="0">
                <a:latin typeface="Garamond" pitchFamily="18" charset="0"/>
              </a:rPr>
              <a:t>G</a:t>
            </a:r>
            <a:r>
              <a:rPr lang="en-US" sz="2200" dirty="0" smtClean="0">
                <a:latin typeface="Garamond" pitchFamily="18" charset="0"/>
              </a:rPr>
              <a:t>. </a:t>
            </a:r>
          </a:p>
          <a:p>
            <a:pPr lvl="2">
              <a:spcBef>
                <a:spcPts val="600"/>
              </a:spcBef>
              <a:buClr>
                <a:schemeClr val="accent1"/>
              </a:buClr>
              <a:buSzPct val="90000"/>
              <a:buFont typeface="Wingdings 3" pitchFamily="18" charset="2"/>
              <a:buChar char="}"/>
            </a:pPr>
            <a:r>
              <a:rPr lang="en-US" sz="2200" dirty="0" smtClean="0">
                <a:latin typeface="Garamond" pitchFamily="18" charset="0"/>
              </a:rPr>
              <a:t> </a:t>
            </a:r>
            <a:r>
              <a:rPr lang="en-US" sz="2200" i="1" dirty="0" smtClean="0">
                <a:solidFill>
                  <a:schemeClr val="tx2"/>
                </a:solidFill>
                <a:latin typeface="Garamond" pitchFamily="18" charset="0"/>
              </a:rPr>
              <a:t>Vertex Coloring</a:t>
            </a:r>
            <a:r>
              <a:rPr lang="en-US" sz="2200" dirty="0" smtClean="0">
                <a:latin typeface="Garamond" pitchFamily="18" charset="0"/>
              </a:rPr>
              <a:t>. </a:t>
            </a:r>
          </a:p>
          <a:p>
            <a:pPr lvl="2">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Each color defines a bin (containing the genes with that particular color).</a:t>
            </a:r>
          </a:p>
          <a:p>
            <a:pPr lvl="2">
              <a:spcBef>
                <a:spcPts val="600"/>
              </a:spcBef>
              <a:buClr>
                <a:schemeClr val="accent1"/>
              </a:buClr>
              <a:buSzPct val="90000"/>
              <a:buFont typeface="Wingdings 3" pitchFamily="18" charset="2"/>
              <a:buChar char="}"/>
            </a:pPr>
            <a:endParaRPr lang="en-US" sz="2200" dirty="0" smtClean="0">
              <a:latin typeface="Garamond" pitchFamily="18" charset="0"/>
            </a:endParaRPr>
          </a:p>
        </p:txBody>
      </p:sp>
      <p:sp>
        <p:nvSpPr>
          <p:cNvPr id="4"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err="1" smtClean="0">
                <a:solidFill>
                  <a:srgbClr val="A50021"/>
                </a:solidFill>
                <a:latin typeface="Verdana" pitchFamily="34" charset="0"/>
                <a:ea typeface="ＭＳ Ｐゴシック" pitchFamily="34" charset="-128"/>
              </a:rPr>
              <a:t>Algorthm</a:t>
            </a:r>
            <a:r>
              <a:rPr lang="en-US" altLang="ja-JP" sz="2800" b="1" dirty="0" smtClean="0">
                <a:solidFill>
                  <a:srgbClr val="A50021"/>
                </a:solidFill>
                <a:latin typeface="Verdana" pitchFamily="34" charset="0"/>
                <a:ea typeface="ＭＳ Ｐゴシック" pitchFamily="34" charset="-128"/>
              </a:rPr>
              <a:t>: Statistical Binning</a:t>
            </a:r>
            <a:endParaRPr lang="en-US" altLang="ja-JP" sz="28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p:nvPr/>
        </p:nvSpPr>
        <p:spPr>
          <a:xfrm rot="16200000">
            <a:off x="5850142" y="2042846"/>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6200000">
            <a:off x="5850142" y="2438891"/>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6200000">
            <a:off x="5850142" y="3879051"/>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16200000">
            <a:off x="4698014" y="4311098"/>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61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62254" y="637525"/>
            <a:ext cx="8172908"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dirty="0" smtClean="0">
                <a:latin typeface="Garamond" pitchFamily="18" charset="0"/>
              </a:rPr>
              <a:t> We try to avoid </a:t>
            </a:r>
            <a:r>
              <a:rPr lang="en-US" sz="2200" dirty="0" smtClean="0">
                <a:solidFill>
                  <a:srgbClr val="FF0000"/>
                </a:solidFill>
                <a:latin typeface="Garamond" pitchFamily="18" charset="0"/>
              </a:rPr>
              <a:t>un</a:t>
            </a:r>
            <a:r>
              <a:rPr lang="en-US" sz="2200" dirty="0" smtClean="0">
                <a:solidFill>
                  <a:schemeClr val="tx2"/>
                </a:solidFill>
                <a:latin typeface="Garamond" pitchFamily="18" charset="0"/>
              </a:rPr>
              <a:t>balanced </a:t>
            </a:r>
            <a:r>
              <a:rPr lang="en-US" sz="2200" dirty="0" smtClean="0">
                <a:latin typeface="Garamond" pitchFamily="18" charset="0"/>
              </a:rPr>
              <a:t>bin sizes </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Some </a:t>
            </a:r>
            <a:r>
              <a:rPr lang="en-US" sz="2200" dirty="0" smtClean="0">
                <a:solidFill>
                  <a:srgbClr val="FF0000"/>
                </a:solidFill>
                <a:latin typeface="Garamond" pitchFamily="18" charset="0"/>
              </a:rPr>
              <a:t>very small</a:t>
            </a:r>
            <a:r>
              <a:rPr lang="en-US" sz="2200" dirty="0" smtClean="0">
                <a:latin typeface="Garamond" pitchFamily="18" charset="0"/>
              </a:rPr>
              <a:t>, and some </a:t>
            </a:r>
            <a:r>
              <a:rPr lang="en-US" sz="2200" dirty="0" smtClean="0">
                <a:solidFill>
                  <a:srgbClr val="FF0000"/>
                </a:solidFill>
                <a:latin typeface="Garamond" pitchFamily="18" charset="0"/>
              </a:rPr>
              <a:t>very large</a:t>
            </a:r>
            <a:r>
              <a:rPr lang="en-US" sz="2200" dirty="0" smtClean="0">
                <a:latin typeface="Garamond" pitchFamily="18" charset="0"/>
              </a:rPr>
              <a:t> bins</a:t>
            </a:r>
            <a:r>
              <a:rPr lang="en-US" sz="2200" dirty="0">
                <a:latin typeface="Garamond" pitchFamily="18" charset="0"/>
              </a:rPr>
              <a:t>.</a:t>
            </a:r>
            <a:endParaRPr lang="en-US" sz="2200" dirty="0" smtClean="0">
              <a:latin typeface="Garamond" pitchFamily="18" charset="0"/>
            </a:endParaRPr>
          </a:p>
          <a:p>
            <a:pPr>
              <a:spcBef>
                <a:spcPts val="600"/>
              </a:spcBef>
              <a:buClr>
                <a:schemeClr val="accent1"/>
              </a:buClr>
              <a:buSzPct val="90000"/>
              <a:buFont typeface="Wingdings 3" pitchFamily="18" charset="2"/>
              <a:buChar char="}"/>
            </a:pPr>
            <a:r>
              <a:rPr lang="en-US" sz="2200" dirty="0" smtClean="0">
                <a:latin typeface="Garamond" pitchFamily="18" charset="0"/>
              </a:rPr>
              <a:t> Unbalanced bins are </a:t>
            </a:r>
            <a:r>
              <a:rPr lang="en-US" sz="2200" dirty="0" smtClean="0">
                <a:solidFill>
                  <a:srgbClr val="FF0000"/>
                </a:solidFill>
                <a:latin typeface="Garamond" pitchFamily="18" charset="0"/>
              </a:rPr>
              <a:t>problematic</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b="1" dirty="0" smtClean="0">
                <a:solidFill>
                  <a:srgbClr val="FF0000"/>
                </a:solidFill>
                <a:latin typeface="Garamond" pitchFamily="18" charset="0"/>
              </a:rPr>
              <a:t>Large</a:t>
            </a:r>
            <a:r>
              <a:rPr lang="en-US" sz="2200" b="1" dirty="0" smtClean="0">
                <a:latin typeface="Garamond" pitchFamily="18" charset="0"/>
              </a:rPr>
              <a:t> </a:t>
            </a:r>
            <a:r>
              <a:rPr lang="en-US" sz="2200" dirty="0" smtClean="0">
                <a:latin typeface="Garamond" pitchFamily="18" charset="0"/>
              </a:rPr>
              <a:t>bins</a:t>
            </a:r>
            <a:r>
              <a:rPr lang="en-US" sz="2200" b="1" dirty="0" smtClean="0">
                <a:latin typeface="Garamond" pitchFamily="18" charset="0"/>
              </a:rPr>
              <a:t> </a:t>
            </a:r>
            <a:r>
              <a:rPr lang="en-US" sz="2200" dirty="0" smtClean="0">
                <a:latin typeface="Garamond" pitchFamily="18" charset="0"/>
              </a:rPr>
              <a:t>are problematic due to the </a:t>
            </a:r>
            <a:r>
              <a:rPr lang="en-US" sz="2200" dirty="0" smtClean="0">
                <a:solidFill>
                  <a:srgbClr val="FF0000"/>
                </a:solidFill>
                <a:latin typeface="Garamond" pitchFamily="18" charset="0"/>
              </a:rPr>
              <a:t>undesirable properties </a:t>
            </a:r>
            <a:r>
              <a:rPr lang="en-US" sz="2200" dirty="0" smtClean="0">
                <a:latin typeface="Garamond" pitchFamily="18" charset="0"/>
              </a:rPr>
              <a:t>of concatenation</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b="1" dirty="0" smtClean="0">
                <a:solidFill>
                  <a:srgbClr val="FF0000"/>
                </a:solidFill>
                <a:latin typeface="Garamond" pitchFamily="18" charset="0"/>
              </a:rPr>
              <a:t>Small</a:t>
            </a:r>
            <a:r>
              <a:rPr lang="en-US" sz="2200" b="1" dirty="0" smtClean="0">
                <a:latin typeface="Garamond" pitchFamily="18" charset="0"/>
              </a:rPr>
              <a:t> </a:t>
            </a:r>
            <a:r>
              <a:rPr lang="en-US" sz="2200" dirty="0" smtClean="0">
                <a:latin typeface="Garamond" pitchFamily="18" charset="0"/>
              </a:rPr>
              <a:t>bins would </a:t>
            </a:r>
            <a:r>
              <a:rPr lang="en-US" sz="2200" dirty="0" smtClean="0">
                <a:solidFill>
                  <a:srgbClr val="FF0000"/>
                </a:solidFill>
                <a:latin typeface="Garamond" pitchFamily="18" charset="0"/>
              </a:rPr>
              <a:t>not</a:t>
            </a:r>
            <a:r>
              <a:rPr lang="en-US" sz="2200" dirty="0" smtClean="0">
                <a:latin typeface="Garamond" pitchFamily="18" charset="0"/>
              </a:rPr>
              <a:t> provide </a:t>
            </a:r>
            <a:r>
              <a:rPr lang="en-US" sz="2200" dirty="0" smtClean="0">
                <a:solidFill>
                  <a:srgbClr val="002060"/>
                </a:solidFill>
                <a:latin typeface="Garamond" pitchFamily="18" charset="0"/>
              </a:rPr>
              <a:t>increased signal</a:t>
            </a:r>
            <a:r>
              <a:rPr lang="en-US" sz="2200" dirty="0" smtClean="0">
                <a:latin typeface="Garamond" pitchFamily="18" charset="0"/>
              </a:rPr>
              <a:t>.</a:t>
            </a:r>
          </a:p>
        </p:txBody>
      </p:sp>
      <p:grpSp>
        <p:nvGrpSpPr>
          <p:cNvPr id="3" name="Group 2"/>
          <p:cNvGrpSpPr/>
          <p:nvPr/>
        </p:nvGrpSpPr>
        <p:grpSpPr>
          <a:xfrm>
            <a:off x="1223628" y="3725796"/>
            <a:ext cx="1310135" cy="603303"/>
            <a:chOff x="1295400" y="4800600"/>
            <a:chExt cx="1066800" cy="685800"/>
          </a:xfrm>
        </p:grpSpPr>
        <p:cxnSp>
          <p:nvCxnSpPr>
            <p:cNvPr id="4" name="Straight Connector 3"/>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5" name="Straight Connector 4"/>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 name="Straight Connector 5"/>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5" name="Group 14"/>
          <p:cNvGrpSpPr/>
          <p:nvPr/>
        </p:nvGrpSpPr>
        <p:grpSpPr>
          <a:xfrm>
            <a:off x="3815917" y="3717032"/>
            <a:ext cx="1310135" cy="603303"/>
            <a:chOff x="1295400" y="4800600"/>
            <a:chExt cx="1066800" cy="685800"/>
          </a:xfrm>
        </p:grpSpPr>
        <p:cxnSp>
          <p:nvCxnSpPr>
            <p:cNvPr id="16" name="Straight Connector 15"/>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9" name="Group 18"/>
          <p:cNvGrpSpPr/>
          <p:nvPr/>
        </p:nvGrpSpPr>
        <p:grpSpPr>
          <a:xfrm>
            <a:off x="6372200" y="3717032"/>
            <a:ext cx="1310135" cy="603303"/>
            <a:chOff x="1295400" y="4800600"/>
            <a:chExt cx="1066800" cy="685800"/>
          </a:xfrm>
        </p:grpSpPr>
        <p:cxnSp>
          <p:nvCxnSpPr>
            <p:cNvPr id="20" name="Straight Connector 19"/>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23" name="Oval 4"/>
          <p:cNvSpPr>
            <a:spLocks noChangeArrowheads="1"/>
          </p:cNvSpPr>
          <p:nvPr/>
        </p:nvSpPr>
        <p:spPr bwMode="auto">
          <a:xfrm>
            <a:off x="4355976" y="5648672"/>
            <a:ext cx="228600" cy="228600"/>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ctr"/>
            <a:endParaRPr lang="en-US" sz="1600" b="1" dirty="0"/>
          </a:p>
        </p:txBody>
      </p:sp>
      <p:sp>
        <p:nvSpPr>
          <p:cNvPr id="24" name="Oval 4"/>
          <p:cNvSpPr>
            <a:spLocks noChangeArrowheads="1"/>
          </p:cNvSpPr>
          <p:nvPr/>
        </p:nvSpPr>
        <p:spPr bwMode="auto">
          <a:xfrm>
            <a:off x="7151712" y="3920480"/>
            <a:ext cx="228600" cy="228600"/>
          </a:xfrm>
          <a:prstGeom prst="ellipse">
            <a:avLst/>
          </a:prstGeom>
          <a:gradFill rotWithShape="1">
            <a:gsLst>
              <a:gs pos="0">
                <a:srgbClr val="FF0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3</a:t>
            </a:r>
            <a:endParaRPr lang="en-US" sz="1600" b="1" dirty="0">
              <a:solidFill>
                <a:schemeClr val="bg1"/>
              </a:solidFill>
            </a:endParaRPr>
          </a:p>
        </p:txBody>
      </p:sp>
      <p:sp>
        <p:nvSpPr>
          <p:cNvPr id="25" name="Oval 4"/>
          <p:cNvSpPr>
            <a:spLocks noChangeArrowheads="1"/>
          </p:cNvSpPr>
          <p:nvPr/>
        </p:nvSpPr>
        <p:spPr bwMode="auto">
          <a:xfrm>
            <a:off x="1787116" y="3740459"/>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26" name="Oval 4"/>
          <p:cNvSpPr>
            <a:spLocks noChangeArrowheads="1"/>
          </p:cNvSpPr>
          <p:nvPr/>
        </p:nvSpPr>
        <p:spPr bwMode="auto">
          <a:xfrm>
            <a:off x="4188296" y="3884475"/>
            <a:ext cx="228600" cy="228600"/>
          </a:xfrm>
          <a:prstGeom prst="ellipse">
            <a:avLst/>
          </a:prstGeom>
          <a:gradFill rotWithShape="1">
            <a:gsLst>
              <a:gs pos="0">
                <a:srgbClr val="0033CC"/>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2</a:t>
            </a:r>
            <a:endParaRPr lang="en-US" sz="1600" b="1" dirty="0">
              <a:solidFill>
                <a:schemeClr val="bg1"/>
              </a:solidFill>
            </a:endParaRPr>
          </a:p>
        </p:txBody>
      </p:sp>
      <p:sp>
        <p:nvSpPr>
          <p:cNvPr id="27" name="Oval 4"/>
          <p:cNvSpPr>
            <a:spLocks noChangeArrowheads="1"/>
          </p:cNvSpPr>
          <p:nvPr/>
        </p:nvSpPr>
        <p:spPr bwMode="auto">
          <a:xfrm>
            <a:off x="1511660" y="3992487"/>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28" name="Oval 4"/>
          <p:cNvSpPr>
            <a:spLocks noChangeArrowheads="1"/>
          </p:cNvSpPr>
          <p:nvPr/>
        </p:nvSpPr>
        <p:spPr bwMode="auto">
          <a:xfrm>
            <a:off x="2015716" y="3992487"/>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29" name="Oval 4"/>
          <p:cNvSpPr>
            <a:spLocks noChangeArrowheads="1"/>
          </p:cNvSpPr>
          <p:nvPr/>
        </p:nvSpPr>
        <p:spPr bwMode="auto">
          <a:xfrm>
            <a:off x="4595428" y="3897051"/>
            <a:ext cx="228600" cy="228600"/>
          </a:xfrm>
          <a:prstGeom prst="ellipse">
            <a:avLst/>
          </a:prstGeom>
          <a:gradFill rotWithShape="1">
            <a:gsLst>
              <a:gs pos="0">
                <a:srgbClr val="0033CC"/>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2</a:t>
            </a:r>
            <a:endParaRPr lang="en-US" sz="1600" b="1" dirty="0">
              <a:solidFill>
                <a:schemeClr val="bg1"/>
              </a:solidFill>
            </a:endParaRPr>
          </a:p>
        </p:txBody>
      </p:sp>
      <p:sp>
        <p:nvSpPr>
          <p:cNvPr id="35" name="Right Arrow 34"/>
          <p:cNvSpPr/>
          <p:nvPr/>
        </p:nvSpPr>
        <p:spPr>
          <a:xfrm rot="16200000">
            <a:off x="3873676" y="4728149"/>
            <a:ext cx="1235525" cy="502108"/>
          </a:xfrm>
          <a:prstGeom prst="rightArrow">
            <a:avLst/>
          </a:prstGeom>
          <a:gradFill flip="none" rotWithShape="1">
            <a:gsLst>
              <a:gs pos="15000">
                <a:schemeClr val="tx2"/>
              </a:gs>
              <a:gs pos="10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endParaRPr>
          </a:p>
        </p:txBody>
      </p:sp>
      <p:sp>
        <p:nvSpPr>
          <p:cNvPr id="36" name="Right Arrow 35"/>
          <p:cNvSpPr/>
          <p:nvPr/>
        </p:nvSpPr>
        <p:spPr>
          <a:xfrm rot="19411823">
            <a:off x="4536476" y="4866952"/>
            <a:ext cx="1692992" cy="502108"/>
          </a:xfrm>
          <a:prstGeom prst="rightArrow">
            <a:avLst/>
          </a:prstGeom>
          <a:gradFill flip="none" rotWithShape="1">
            <a:gsLst>
              <a:gs pos="20000">
                <a:srgbClr val="FF0000"/>
              </a:gs>
              <a:gs pos="10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endParaRPr>
          </a:p>
        </p:txBody>
      </p:sp>
      <p:sp>
        <p:nvSpPr>
          <p:cNvPr id="37" name="Right Arrow 36"/>
          <p:cNvSpPr/>
          <p:nvPr/>
        </p:nvSpPr>
        <p:spPr>
          <a:xfrm rot="12682960">
            <a:off x="2547693" y="4881762"/>
            <a:ext cx="1848780" cy="502108"/>
          </a:xfrm>
          <a:prstGeom prst="rightArrow">
            <a:avLst/>
          </a:prstGeom>
          <a:gradFill flip="none" rotWithShape="1">
            <a:gsLst>
              <a:gs pos="39000">
                <a:srgbClr val="00B050"/>
              </a:gs>
              <a:gs pos="10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endParaRPr>
          </a:p>
        </p:txBody>
      </p:sp>
      <p:sp>
        <p:nvSpPr>
          <p:cNvPr id="40" name="Oval 4"/>
          <p:cNvSpPr>
            <a:spLocks noChangeArrowheads="1"/>
          </p:cNvSpPr>
          <p:nvPr/>
        </p:nvSpPr>
        <p:spPr bwMode="auto">
          <a:xfrm>
            <a:off x="4366828" y="5648672"/>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42" name="Oval 4"/>
          <p:cNvSpPr>
            <a:spLocks noChangeArrowheads="1"/>
          </p:cNvSpPr>
          <p:nvPr/>
        </p:nvSpPr>
        <p:spPr bwMode="auto">
          <a:xfrm>
            <a:off x="2159732" y="3740460"/>
            <a:ext cx="228600" cy="228600"/>
          </a:xfrm>
          <a:prstGeom prst="ellipse">
            <a:avLst/>
          </a:prstGeom>
          <a:gradFill rotWithShape="1">
            <a:gsLst>
              <a:gs pos="0">
                <a:srgbClr val="FF0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3</a:t>
            </a:r>
            <a:endParaRPr lang="en-US" sz="1600" b="1" dirty="0">
              <a:solidFill>
                <a:schemeClr val="bg1"/>
              </a:solidFill>
            </a:endParaRPr>
          </a:p>
        </p:txBody>
      </p:sp>
      <p:sp>
        <p:nvSpPr>
          <p:cNvPr id="43" name="AutoShape 5"/>
          <p:cNvSpPr>
            <a:spLocks noChangeArrowheads="1"/>
          </p:cNvSpPr>
          <p:nvPr/>
        </p:nvSpPr>
        <p:spPr bwMode="auto">
          <a:xfrm>
            <a:off x="3275047" y="6129300"/>
            <a:ext cx="2557093" cy="432048"/>
          </a:xfrm>
          <a:prstGeom prst="roundRect">
            <a:avLst>
              <a:gd name="adj" fmla="val 16667"/>
            </a:avLst>
          </a:prstGeom>
          <a:solidFill>
            <a:schemeClr val="bg1"/>
          </a:solidFill>
          <a:ln w="57150">
            <a:solidFill>
              <a:schemeClr val="tx1">
                <a:lumMod val="65000"/>
                <a:lumOff val="35000"/>
              </a:schemeClr>
            </a:solidFill>
            <a:round/>
            <a:headEnd/>
            <a:tailEnd/>
          </a:ln>
          <a:effectLst>
            <a:outerShdw blurRad="50800" dist="50800" dir="2700000" algn="tl" rotWithShape="0">
              <a:prstClr val="black">
                <a:alpha val="40000"/>
              </a:prstClr>
            </a:outerShdw>
          </a:effectLst>
        </p:spPr>
        <p:txBody>
          <a:bodyPr wrap="none" anchor="ctr"/>
          <a:lstStyle/>
          <a:p>
            <a:r>
              <a:rPr lang="en-US" sz="2200" dirty="0" smtClean="0">
                <a:solidFill>
                  <a:schemeClr val="accent5">
                    <a:lumMod val="50000"/>
                  </a:schemeClr>
                </a:solidFill>
              </a:rPr>
              <a:t>Vertex to be colored</a:t>
            </a:r>
            <a:endParaRPr lang="en-US" sz="2200" dirty="0">
              <a:solidFill>
                <a:schemeClr val="accent5">
                  <a:lumMod val="50000"/>
                </a:schemeClr>
              </a:solidFill>
            </a:endParaRPr>
          </a:p>
        </p:txBody>
      </p:sp>
      <p:sp>
        <p:nvSpPr>
          <p:cNvPr id="44" name="AutoShape 5"/>
          <p:cNvSpPr>
            <a:spLocks noChangeArrowheads="1"/>
          </p:cNvSpPr>
          <p:nvPr/>
        </p:nvSpPr>
        <p:spPr bwMode="auto">
          <a:xfrm>
            <a:off x="3377386" y="5164918"/>
            <a:ext cx="2142643" cy="432048"/>
          </a:xfrm>
          <a:prstGeom prst="roundRect">
            <a:avLst>
              <a:gd name="adj" fmla="val 16667"/>
            </a:avLst>
          </a:prstGeom>
          <a:solidFill>
            <a:srgbClr val="FF0000"/>
          </a:solidFill>
          <a:ln w="57150">
            <a:solidFill>
              <a:schemeClr val="tx1">
                <a:lumMod val="65000"/>
                <a:lumOff val="35000"/>
              </a:schemeClr>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smtClean="0"/>
              <a:t>Un</a:t>
            </a:r>
            <a:r>
              <a:rPr lang="en-US" sz="2200" dirty="0" smtClean="0">
                <a:solidFill>
                  <a:schemeClr val="bg1"/>
                </a:solidFill>
              </a:rPr>
              <a:t>balanced bins</a:t>
            </a:r>
            <a:endParaRPr lang="en-US" sz="2200" dirty="0">
              <a:solidFill>
                <a:schemeClr val="bg1"/>
              </a:solidFill>
            </a:endParaRPr>
          </a:p>
        </p:txBody>
      </p:sp>
      <p:sp>
        <p:nvSpPr>
          <p:cNvPr id="45" name="AutoShape 5"/>
          <p:cNvSpPr>
            <a:spLocks noChangeArrowheads="1"/>
          </p:cNvSpPr>
          <p:nvPr/>
        </p:nvSpPr>
        <p:spPr bwMode="auto">
          <a:xfrm>
            <a:off x="3383868" y="5157192"/>
            <a:ext cx="2142643" cy="432048"/>
          </a:xfrm>
          <a:prstGeom prst="roundRect">
            <a:avLst>
              <a:gd name="adj" fmla="val 16667"/>
            </a:avLst>
          </a:prstGeom>
          <a:solidFill>
            <a:srgbClr val="FF0000"/>
          </a:solidFill>
          <a:ln w="57150">
            <a:solidFill>
              <a:schemeClr val="tx1">
                <a:lumMod val="65000"/>
                <a:lumOff val="35000"/>
              </a:schemeClr>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smtClean="0">
                <a:solidFill>
                  <a:schemeClr val="bg1"/>
                </a:solidFill>
              </a:rPr>
              <a:t>Balanced bins</a:t>
            </a:r>
            <a:endParaRPr lang="en-US" sz="2200" dirty="0">
              <a:solidFill>
                <a:schemeClr val="bg1"/>
              </a:solidFill>
            </a:endParaRPr>
          </a:p>
        </p:txBody>
      </p:sp>
      <p:sp>
        <p:nvSpPr>
          <p:cNvPr id="47"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Balanced vs. Unbalanced Bins</a:t>
            </a:r>
            <a:endParaRPr lang="en-US" altLang="ja-JP" sz="2800" b="1" dirty="0">
              <a:solidFill>
                <a:srgbClr val="A50021"/>
              </a:solidFill>
              <a:latin typeface="Verdana" pitchFamily="34" charset="0"/>
              <a:ea typeface="ＭＳ Ｐゴシック" pitchFamily="34" charset="-128"/>
            </a:endParaRPr>
          </a:p>
        </p:txBody>
      </p:sp>
      <p:sp>
        <p:nvSpPr>
          <p:cNvPr id="48"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49" name="AutoShape 5"/>
          <p:cNvSpPr>
            <a:spLocks noChangeArrowheads="1"/>
          </p:cNvSpPr>
          <p:nvPr/>
        </p:nvSpPr>
        <p:spPr bwMode="auto">
          <a:xfrm>
            <a:off x="226586" y="6129300"/>
            <a:ext cx="8676964" cy="432048"/>
          </a:xfrm>
          <a:prstGeom prst="roundRect">
            <a:avLst>
              <a:gd name="adj" fmla="val 16667"/>
            </a:avLst>
          </a:prstGeom>
          <a:solidFill>
            <a:schemeClr val="accent3">
              <a:lumMod val="50000"/>
            </a:schemeClr>
          </a:solidFill>
          <a:ln w="57150">
            <a:solidFill>
              <a:schemeClr val="tx1">
                <a:lumMod val="65000"/>
                <a:lumOff val="35000"/>
              </a:schemeClr>
            </a:solidFill>
            <a:round/>
            <a:headEnd/>
            <a:tailEnd/>
          </a:ln>
          <a:effectLst>
            <a:outerShdw blurRad="50800" dist="50800" dir="2700000" algn="tl" rotWithShape="0">
              <a:prstClr val="black">
                <a:alpha val="40000"/>
              </a:prstClr>
            </a:outerShdw>
          </a:effectLst>
        </p:spPr>
        <p:txBody>
          <a:bodyPr wrap="none" anchor="ctr"/>
          <a:lstStyle/>
          <a:p>
            <a:pPr algn="ctr"/>
            <a:r>
              <a:rPr lang="en-US" sz="2400" b="1" dirty="0">
                <a:solidFill>
                  <a:schemeClr val="bg1"/>
                </a:solidFill>
                <a:latin typeface="Garamond" pitchFamily="18" charset="0"/>
              </a:rPr>
              <a:t>New vertex is added to the </a:t>
            </a:r>
            <a:r>
              <a:rPr lang="en-US" sz="2400" b="1" dirty="0">
                <a:solidFill>
                  <a:srgbClr val="FF0000"/>
                </a:solidFill>
                <a:latin typeface="Garamond" pitchFamily="18" charset="0"/>
              </a:rPr>
              <a:t>smallest</a:t>
            </a:r>
            <a:r>
              <a:rPr lang="en-US" sz="2400" b="1" dirty="0">
                <a:solidFill>
                  <a:schemeClr val="bg1"/>
                </a:solidFill>
                <a:latin typeface="Garamond" pitchFamily="18" charset="0"/>
              </a:rPr>
              <a:t> subset that it can be added to</a:t>
            </a:r>
          </a:p>
        </p:txBody>
      </p:sp>
    </p:spTree>
    <p:extLst>
      <p:ext uri="{BB962C8B-B14F-4D97-AF65-F5344CB8AC3E}">
        <p14:creationId xmlns:p14="http://schemas.microsoft.com/office/powerpoint/2010/main" val="44720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down)">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Effect transition="in" filter="fade">
                                      <p:cBhvr>
                                        <p:cTn id="49" dur="500"/>
                                        <p:tgtEl>
                                          <p:spTgt spid="2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500"/>
                                        <p:tgtEl>
                                          <p:spTgt spid="23"/>
                                        </p:tgtEl>
                                      </p:cBhvr>
                                    </p:animEffect>
                                  </p:childTnLst>
                                </p:cTn>
                              </p:par>
                            </p:childTnLst>
                          </p:cTn>
                        </p:par>
                        <p:par>
                          <p:cTn id="60" fill="hold">
                            <p:stCondLst>
                              <p:cond delay="5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down)">
                                      <p:cBhvr>
                                        <p:cTn id="72" dur="500"/>
                                        <p:tgtEl>
                                          <p:spTgt spid="35"/>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down)">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down)">
                                      <p:cBhvr>
                                        <p:cTn id="80" dur="500"/>
                                        <p:tgtEl>
                                          <p:spTgt spid="40"/>
                                        </p:tgtEl>
                                      </p:cBhvr>
                                    </p:animEffect>
                                  </p:childTnLst>
                                </p:cTn>
                              </p:par>
                            </p:childTnLst>
                          </p:cTn>
                        </p:par>
                        <p:par>
                          <p:cTn id="81" fill="hold">
                            <p:stCondLst>
                              <p:cond delay="500"/>
                            </p:stCondLst>
                            <p:childTnLst>
                              <p:par>
                                <p:cTn id="82" presetID="1" presetClass="exit" presetSubtype="0" fill="hold" grpId="1" nodeType="afterEffect">
                                  <p:stCondLst>
                                    <p:cond delay="0"/>
                                  </p:stCondLst>
                                  <p:childTnLst>
                                    <p:set>
                                      <p:cBhvr>
                                        <p:cTn id="83" dur="1" fill="hold">
                                          <p:stCondLst>
                                            <p:cond delay="0"/>
                                          </p:stCondLst>
                                        </p:cTn>
                                        <p:tgtEl>
                                          <p:spTgt spid="23"/>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xit" presetSubtype="1" fill="hold" grpId="1" nodeType="clickEffect">
                                  <p:stCondLst>
                                    <p:cond delay="0"/>
                                  </p:stCondLst>
                                  <p:childTnLst>
                                    <p:animEffect transition="out" filter="wipe(up)">
                                      <p:cBhvr>
                                        <p:cTn id="87" dur="500"/>
                                        <p:tgtEl>
                                          <p:spTgt spid="37"/>
                                        </p:tgtEl>
                                      </p:cBhvr>
                                    </p:animEffect>
                                    <p:set>
                                      <p:cBhvr>
                                        <p:cTn id="88" dur="1" fill="hold">
                                          <p:stCondLst>
                                            <p:cond delay="499"/>
                                          </p:stCondLst>
                                        </p:cTn>
                                        <p:tgtEl>
                                          <p:spTgt spid="37"/>
                                        </p:tgtEl>
                                        <p:attrNameLst>
                                          <p:attrName>style.visibility</p:attrName>
                                        </p:attrNameLst>
                                      </p:cBhvr>
                                      <p:to>
                                        <p:strVal val="hidden"/>
                                      </p:to>
                                    </p:set>
                                  </p:childTnLst>
                                </p:cTn>
                              </p:par>
                              <p:par>
                                <p:cTn id="89" presetID="22" presetClass="exit" presetSubtype="1" fill="hold" grpId="1" nodeType="withEffect">
                                  <p:stCondLst>
                                    <p:cond delay="0"/>
                                  </p:stCondLst>
                                  <p:childTnLst>
                                    <p:animEffect transition="out" filter="wipe(up)">
                                      <p:cBhvr>
                                        <p:cTn id="90" dur="500"/>
                                        <p:tgtEl>
                                          <p:spTgt spid="35"/>
                                        </p:tgtEl>
                                      </p:cBhvr>
                                    </p:animEffect>
                                    <p:set>
                                      <p:cBhvr>
                                        <p:cTn id="91" dur="1" fill="hold">
                                          <p:stCondLst>
                                            <p:cond delay="499"/>
                                          </p:stCondLst>
                                        </p:cTn>
                                        <p:tgtEl>
                                          <p:spTgt spid="35"/>
                                        </p:tgtEl>
                                        <p:attrNameLst>
                                          <p:attrName>style.visibility</p:attrName>
                                        </p:attrNameLst>
                                      </p:cBhvr>
                                      <p:to>
                                        <p:strVal val="hidden"/>
                                      </p:to>
                                    </p:set>
                                  </p:childTnLst>
                                </p:cTn>
                              </p:par>
                              <p:par>
                                <p:cTn id="92" presetID="22" presetClass="exit" presetSubtype="1" fill="hold" grpId="1" nodeType="withEffect">
                                  <p:stCondLst>
                                    <p:cond delay="0"/>
                                  </p:stCondLst>
                                  <p:childTnLst>
                                    <p:animEffect transition="out" filter="wipe(up)">
                                      <p:cBhvr>
                                        <p:cTn id="93" dur="500"/>
                                        <p:tgtEl>
                                          <p:spTgt spid="36"/>
                                        </p:tgtEl>
                                      </p:cBhvr>
                                    </p:animEffect>
                                    <p:set>
                                      <p:cBhvr>
                                        <p:cTn id="94" dur="1" fill="hold">
                                          <p:stCondLst>
                                            <p:cond delay="499"/>
                                          </p:stCondLst>
                                        </p:cTn>
                                        <p:tgtEl>
                                          <p:spTgt spid="36"/>
                                        </p:tgtEl>
                                        <p:attrNameLst>
                                          <p:attrName>style.visibility</p:attrName>
                                        </p:attrNameLst>
                                      </p:cBhvr>
                                      <p:to>
                                        <p:strVal val="hidden"/>
                                      </p:to>
                                    </p:set>
                                  </p:childTnLst>
                                </p:cTn>
                              </p:par>
                              <p:par>
                                <p:cTn id="95" presetID="64" presetClass="path" presetSubtype="0" accel="50000" decel="50000" fill="hold" grpId="1" nodeType="withEffect">
                                  <p:stCondLst>
                                    <p:cond delay="0"/>
                                  </p:stCondLst>
                                  <p:childTnLst>
                                    <p:animMotion origin="layout" path="M -4.16667E-6 2.22222E-6 L -0.23819 -0.27732 " pathEditMode="relative" rAng="0" ptsTypes="AA">
                                      <p:cBhvr>
                                        <p:cTn id="96" dur="2000" fill="hold"/>
                                        <p:tgtEl>
                                          <p:spTgt spid="40"/>
                                        </p:tgtEl>
                                        <p:attrNameLst>
                                          <p:attrName>ppt_x</p:attrName>
                                          <p:attrName>ppt_y</p:attrName>
                                        </p:attrNameLst>
                                      </p:cBhvr>
                                      <p:rCtr x="-11910" y="-13866"/>
                                    </p:animMotion>
                                  </p:childTnLst>
                                </p:cTn>
                              </p:par>
                              <p:par>
                                <p:cTn id="97" presetID="1" presetClass="exit" presetSubtype="0" fill="hold" grpId="1" nodeType="withEffect">
                                  <p:stCondLst>
                                    <p:cond delay="0"/>
                                  </p:stCondLst>
                                  <p:childTnLst>
                                    <p:set>
                                      <p:cBhvr>
                                        <p:cTn id="98" dur="1" fill="hold">
                                          <p:stCondLst>
                                            <p:cond delay="0"/>
                                          </p:stCondLst>
                                        </p:cTn>
                                        <p:tgtEl>
                                          <p:spTgt spid="4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wipe(down)">
                                      <p:cBhvr>
                                        <p:cTn id="103" dur="500"/>
                                        <p:tgtEl>
                                          <p:spTgt spid="4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40"/>
                                        </p:tgtEl>
                                        <p:attrNameLst>
                                          <p:attrName>style.visibility</p:attrName>
                                        </p:attrNameLst>
                                      </p:cBhvr>
                                      <p:to>
                                        <p:strVal val="hidden"/>
                                      </p:to>
                                    </p:set>
                                  </p:childTnLst>
                                </p:cTn>
                              </p:par>
                              <p:par>
                                <p:cTn id="108" presetID="22" presetClass="entr" presetSubtype="4" fill="hold" grpId="0" nodeType="with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childTnLst>
                          </p:cTn>
                        </p:par>
                      </p:childTnLst>
                    </p:cTn>
                  </p:par>
                  <p:par>
                    <p:cTn id="111" fill="hold">
                      <p:stCondLst>
                        <p:cond delay="indefinite"/>
                      </p:stCondLst>
                      <p:childTnLst>
                        <p:par>
                          <p:cTn id="112" fill="hold">
                            <p:stCondLst>
                              <p:cond delay="0"/>
                            </p:stCondLst>
                            <p:childTnLst>
                              <p:par>
                                <p:cTn id="113" presetID="35" presetClass="path" presetSubtype="0" accel="50000" decel="50000" fill="hold" grpId="1" nodeType="clickEffect">
                                  <p:stCondLst>
                                    <p:cond delay="0"/>
                                  </p:stCondLst>
                                  <p:childTnLst>
                                    <p:animMotion origin="layout" path="M 2.77778E-7 -2.96296E-6 L 0.49549 0.02732 " pathEditMode="relative" rAng="0" ptsTypes="AA">
                                      <p:cBhvr>
                                        <p:cTn id="114" dur="2000" fill="hold"/>
                                        <p:tgtEl>
                                          <p:spTgt spid="42"/>
                                        </p:tgtEl>
                                        <p:attrNameLst>
                                          <p:attrName>ppt_x</p:attrName>
                                          <p:attrName>ppt_y</p:attrName>
                                        </p:attrNameLst>
                                      </p:cBhvr>
                                      <p:rCtr x="24774" y="1366"/>
                                    </p:animMotion>
                                  </p:childTnLst>
                                </p:cTn>
                              </p:par>
                            </p:childTnLst>
                          </p:cTn>
                        </p:par>
                      </p:childTnLst>
                    </p:cTn>
                  </p:par>
                  <p:par>
                    <p:cTn id="115" fill="hold">
                      <p:stCondLst>
                        <p:cond delay="indefinite"/>
                      </p:stCondLst>
                      <p:childTnLst>
                        <p:par>
                          <p:cTn id="116" fill="hold">
                            <p:stCondLst>
                              <p:cond delay="0"/>
                            </p:stCondLst>
                            <p:childTnLst>
                              <p:par>
                                <p:cTn id="117" presetID="12" presetClass="exit" presetSubtype="4" fill="hold" grpId="1" nodeType="clickEffect">
                                  <p:stCondLst>
                                    <p:cond delay="0"/>
                                  </p:stCondLst>
                                  <p:childTnLst>
                                    <p:anim calcmode="lin" valueType="num">
                                      <p:cBhvr additive="base">
                                        <p:cTn id="118" dur="500"/>
                                        <p:tgtEl>
                                          <p:spTgt spid="44"/>
                                        </p:tgtEl>
                                        <p:attrNameLst>
                                          <p:attrName>ppt_y</p:attrName>
                                        </p:attrNameLst>
                                      </p:cBhvr>
                                      <p:tavLst>
                                        <p:tav tm="0">
                                          <p:val>
                                            <p:strVal val="#ppt_y"/>
                                          </p:val>
                                        </p:tav>
                                        <p:tav tm="100000">
                                          <p:val>
                                            <p:strVal val="#ppt_y+#ppt_h*1.125000"/>
                                          </p:val>
                                        </p:tav>
                                      </p:tavLst>
                                    </p:anim>
                                    <p:animEffect transition="out" filter="wipe(down)">
                                      <p:cBhvr>
                                        <p:cTn id="119" dur="500"/>
                                        <p:tgtEl>
                                          <p:spTgt spid="44"/>
                                        </p:tgtEl>
                                      </p:cBhvr>
                                    </p:animEffect>
                                    <p:set>
                                      <p:cBhvr>
                                        <p:cTn id="120" dur="1" fill="hold">
                                          <p:stCondLst>
                                            <p:cond delay="499"/>
                                          </p:stCondLst>
                                        </p:cTn>
                                        <p:tgtEl>
                                          <p:spTgt spid="44"/>
                                        </p:tgtEl>
                                        <p:attrNameLst>
                                          <p:attrName>style.visibility</p:attrName>
                                        </p:attrNameLst>
                                      </p:cBhvr>
                                      <p:to>
                                        <p:strVal val="hidden"/>
                                      </p:to>
                                    </p:set>
                                  </p:childTnLst>
                                </p:cTn>
                              </p:par>
                              <p:par>
                                <p:cTn id="121" presetID="22" presetClass="entr" presetSubtype="4"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wipe(down)">
                                      <p:cBhvr>
                                        <p:cTn id="123" dur="500"/>
                                        <p:tgtEl>
                                          <p:spTgt spid="4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5" grpId="0" animBg="1"/>
      <p:bldP spid="26" grpId="0" animBg="1"/>
      <p:bldP spid="27" grpId="0" animBg="1"/>
      <p:bldP spid="28" grpId="0" animBg="1"/>
      <p:bldP spid="29" grpId="0" animBg="1"/>
      <p:bldP spid="35" grpId="0" animBg="1"/>
      <p:bldP spid="35" grpId="1" animBg="1"/>
      <p:bldP spid="36" grpId="0" animBg="1"/>
      <p:bldP spid="36" grpId="1" animBg="1"/>
      <p:bldP spid="37" grpId="0" animBg="1"/>
      <p:bldP spid="37" grpId="1" animBg="1"/>
      <p:bldP spid="40" grpId="0" animBg="1"/>
      <p:bldP spid="40" grpId="1" animBg="1"/>
      <p:bldP spid="40" grpId="2" animBg="1"/>
      <p:bldP spid="42" grpId="0" animBg="1"/>
      <p:bldP spid="42" grpId="1" animBg="1"/>
      <p:bldP spid="43" grpId="0" animBg="1"/>
      <p:bldP spid="43" grpId="1" animBg="1"/>
      <p:bldP spid="44" grpId="0" animBg="1"/>
      <p:bldP spid="44" grpId="1" animBg="1"/>
      <p:bldP spid="45" grpId="0" animBg="1"/>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4139952" y="4365105"/>
            <a:ext cx="3240360" cy="828092"/>
          </a:xfrm>
          <a:prstGeom prst="rightArrow">
            <a:avLst/>
          </a:prstGeom>
          <a:gradFill flip="none" rotWithShape="1">
            <a:gsLst>
              <a:gs pos="3900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85000"/>
                    <a:lumOff val="15000"/>
                  </a:schemeClr>
                </a:solidFill>
              </a:rPr>
              <a:t>Aggressive Binning</a:t>
            </a:r>
            <a:endParaRPr lang="en-US" b="1" dirty="0">
              <a:solidFill>
                <a:schemeClr val="tx1">
                  <a:lumMod val="85000"/>
                  <a:lumOff val="15000"/>
                </a:schemeClr>
              </a:solidFill>
            </a:endParaRPr>
          </a:p>
        </p:txBody>
      </p:sp>
      <p:sp>
        <p:nvSpPr>
          <p:cNvPr id="4" name="Right Arrow 3"/>
          <p:cNvSpPr/>
          <p:nvPr/>
        </p:nvSpPr>
        <p:spPr>
          <a:xfrm rot="10800000">
            <a:off x="1151621" y="4365104"/>
            <a:ext cx="3124763" cy="828092"/>
          </a:xfrm>
          <a:prstGeom prst="rightArrow">
            <a:avLst/>
          </a:prstGeom>
          <a:gradFill flip="none" rotWithShape="1">
            <a:gsLst>
              <a:gs pos="3900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828112" y="4594484"/>
            <a:ext cx="2232248" cy="369332"/>
          </a:xfrm>
          <a:prstGeom prst="rect">
            <a:avLst/>
          </a:prstGeom>
          <a:noFill/>
        </p:spPr>
        <p:txBody>
          <a:bodyPr wrap="square" rtlCol="0">
            <a:spAutoFit/>
          </a:bodyPr>
          <a:lstStyle/>
          <a:p>
            <a:r>
              <a:rPr lang="en-US" b="1" dirty="0" smtClean="0"/>
              <a:t>Conservative binning</a:t>
            </a:r>
            <a:endParaRPr lang="en-US" b="1" dirty="0"/>
          </a:p>
        </p:txBody>
      </p:sp>
      <p:cxnSp>
        <p:nvCxnSpPr>
          <p:cNvPr id="7" name="Straight Arrow Connector 6"/>
          <p:cNvCxnSpPr/>
          <p:nvPr/>
        </p:nvCxnSpPr>
        <p:spPr>
          <a:xfrm>
            <a:off x="1079612" y="3753036"/>
            <a:ext cx="644471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07604" y="3887760"/>
            <a:ext cx="2664296" cy="646331"/>
          </a:xfrm>
          <a:prstGeom prst="rect">
            <a:avLst/>
          </a:prstGeom>
          <a:noFill/>
        </p:spPr>
        <p:txBody>
          <a:bodyPr wrap="square" rtlCol="0">
            <a:spAutoFit/>
          </a:bodyPr>
          <a:lstStyle/>
          <a:p>
            <a:r>
              <a:rPr lang="en-US" dirty="0" smtClean="0"/>
              <a:t>T= 0 (combining only identical genes)</a:t>
            </a:r>
          </a:p>
        </p:txBody>
      </p:sp>
      <p:sp>
        <p:nvSpPr>
          <p:cNvPr id="11" name="TextBox 10"/>
          <p:cNvSpPr txBox="1"/>
          <p:nvPr/>
        </p:nvSpPr>
        <p:spPr>
          <a:xfrm>
            <a:off x="6696236" y="3887760"/>
            <a:ext cx="1224136" cy="369332"/>
          </a:xfrm>
          <a:prstGeom prst="rect">
            <a:avLst/>
          </a:prstGeom>
          <a:noFill/>
        </p:spPr>
        <p:txBody>
          <a:bodyPr wrap="square" rtlCol="0">
            <a:spAutoFit/>
          </a:bodyPr>
          <a:lstStyle/>
          <a:p>
            <a:r>
              <a:rPr lang="en-US" dirty="0" smtClean="0"/>
              <a:t>T= 100</a:t>
            </a:r>
          </a:p>
        </p:txBody>
      </p:sp>
      <p:cxnSp>
        <p:nvCxnSpPr>
          <p:cNvPr id="14" name="Straight Arrow Connector 13"/>
          <p:cNvCxnSpPr/>
          <p:nvPr/>
        </p:nvCxnSpPr>
        <p:spPr>
          <a:xfrm flipV="1">
            <a:off x="1079612" y="1015861"/>
            <a:ext cx="0" cy="2737175"/>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6200000">
            <a:off x="184158" y="2199782"/>
            <a:ext cx="1080120" cy="369332"/>
          </a:xfrm>
          <a:prstGeom prst="rect">
            <a:avLst/>
          </a:prstGeom>
          <a:noFill/>
        </p:spPr>
        <p:txBody>
          <a:bodyPr wrap="square" rtlCol="0">
            <a:spAutoFit/>
          </a:bodyPr>
          <a:lstStyle/>
          <a:p>
            <a:r>
              <a:rPr lang="en-US" dirty="0" smtClean="0"/>
              <a:t>Error</a:t>
            </a:r>
            <a:endParaRPr lang="en-US" dirty="0"/>
          </a:p>
        </p:txBody>
      </p:sp>
      <p:sp>
        <p:nvSpPr>
          <p:cNvPr id="17" name="Freeform 16"/>
          <p:cNvSpPr/>
          <p:nvPr/>
        </p:nvSpPr>
        <p:spPr>
          <a:xfrm>
            <a:off x="1263316" y="1732547"/>
            <a:ext cx="6027821" cy="1864895"/>
          </a:xfrm>
          <a:custGeom>
            <a:avLst/>
            <a:gdLst>
              <a:gd name="connsiteX0" fmla="*/ 0 w 6027821"/>
              <a:gd name="connsiteY0" fmla="*/ 0 h 1864895"/>
              <a:gd name="connsiteX1" fmla="*/ 2045368 w 6027821"/>
              <a:gd name="connsiteY1" fmla="*/ 1203158 h 1864895"/>
              <a:gd name="connsiteX2" fmla="*/ 6027821 w 6027821"/>
              <a:gd name="connsiteY2" fmla="*/ 1864895 h 1864895"/>
              <a:gd name="connsiteX3" fmla="*/ 6027821 w 6027821"/>
              <a:gd name="connsiteY3" fmla="*/ 1864895 h 1864895"/>
            </a:gdLst>
            <a:ahLst/>
            <a:cxnLst>
              <a:cxn ang="0">
                <a:pos x="connsiteX0" y="connsiteY0"/>
              </a:cxn>
              <a:cxn ang="0">
                <a:pos x="connsiteX1" y="connsiteY1"/>
              </a:cxn>
              <a:cxn ang="0">
                <a:pos x="connsiteX2" y="connsiteY2"/>
              </a:cxn>
              <a:cxn ang="0">
                <a:pos x="connsiteX3" y="connsiteY3"/>
              </a:cxn>
            </a:cxnLst>
            <a:rect l="l" t="t" r="r" b="b"/>
            <a:pathLst>
              <a:path w="6027821" h="1864895">
                <a:moveTo>
                  <a:pt x="0" y="0"/>
                </a:moveTo>
                <a:cubicBezTo>
                  <a:pt x="520365" y="446171"/>
                  <a:pt x="1040731" y="892342"/>
                  <a:pt x="2045368" y="1203158"/>
                </a:cubicBezTo>
                <a:cubicBezTo>
                  <a:pt x="3050005" y="1513974"/>
                  <a:pt x="6027821" y="1864895"/>
                  <a:pt x="6027821" y="1864895"/>
                </a:cubicBezTo>
                <a:lnTo>
                  <a:pt x="6027821" y="186489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lumMod val="85000"/>
                  <a:lumOff val="15000"/>
                </a:schemeClr>
              </a:solidFill>
            </a:endParaRPr>
          </a:p>
        </p:txBody>
      </p:sp>
      <p:sp>
        <p:nvSpPr>
          <p:cNvPr id="18" name="Freeform 17"/>
          <p:cNvSpPr/>
          <p:nvPr/>
        </p:nvSpPr>
        <p:spPr>
          <a:xfrm>
            <a:off x="1215189" y="1720516"/>
            <a:ext cx="6039853" cy="1668268"/>
          </a:xfrm>
          <a:custGeom>
            <a:avLst/>
            <a:gdLst>
              <a:gd name="connsiteX0" fmla="*/ 0 w 6039853"/>
              <a:gd name="connsiteY0" fmla="*/ 0 h 1668268"/>
              <a:gd name="connsiteX1" fmla="*/ 2586790 w 6039853"/>
              <a:gd name="connsiteY1" fmla="*/ 1612231 h 1668268"/>
              <a:gd name="connsiteX2" fmla="*/ 6039853 w 6039853"/>
              <a:gd name="connsiteY2" fmla="*/ 1143000 h 1668268"/>
            </a:gdLst>
            <a:ahLst/>
            <a:cxnLst>
              <a:cxn ang="0">
                <a:pos x="connsiteX0" y="connsiteY0"/>
              </a:cxn>
              <a:cxn ang="0">
                <a:pos x="connsiteX1" y="connsiteY1"/>
              </a:cxn>
              <a:cxn ang="0">
                <a:pos x="connsiteX2" y="connsiteY2"/>
              </a:cxn>
            </a:cxnLst>
            <a:rect l="l" t="t" r="r" b="b"/>
            <a:pathLst>
              <a:path w="6039853" h="1668268">
                <a:moveTo>
                  <a:pt x="0" y="0"/>
                </a:moveTo>
                <a:cubicBezTo>
                  <a:pt x="790074" y="710865"/>
                  <a:pt x="1580148" y="1421731"/>
                  <a:pt x="2586790" y="1612231"/>
                </a:cubicBezTo>
                <a:cubicBezTo>
                  <a:pt x="3593432" y="1802731"/>
                  <a:pt x="4816642" y="1472865"/>
                  <a:pt x="6039853" y="1143000"/>
                </a:cubicBezTo>
              </a:path>
            </a:pathLst>
          </a:cu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rot="16200000">
            <a:off x="40143" y="4540477"/>
            <a:ext cx="1296143" cy="369332"/>
          </a:xfrm>
          <a:prstGeom prst="rect">
            <a:avLst/>
          </a:prstGeom>
          <a:noFill/>
        </p:spPr>
        <p:txBody>
          <a:bodyPr wrap="square" rtlCol="0">
            <a:spAutoFit/>
          </a:bodyPr>
          <a:lstStyle/>
          <a:p>
            <a:r>
              <a:rPr lang="en-US" dirty="0" err="1" smtClean="0"/>
              <a:t>Unbinned</a:t>
            </a:r>
            <a:endParaRPr lang="en-US" dirty="0"/>
          </a:p>
        </p:txBody>
      </p:sp>
      <p:sp>
        <p:nvSpPr>
          <p:cNvPr id="20" name="TextBox 19"/>
          <p:cNvSpPr txBox="1"/>
          <p:nvPr/>
        </p:nvSpPr>
        <p:spPr>
          <a:xfrm rot="16200000">
            <a:off x="7064986" y="4553833"/>
            <a:ext cx="1701479" cy="369332"/>
          </a:xfrm>
          <a:prstGeom prst="rect">
            <a:avLst/>
          </a:prstGeom>
          <a:noFill/>
        </p:spPr>
        <p:txBody>
          <a:bodyPr wrap="square" rtlCol="0">
            <a:spAutoFit/>
          </a:bodyPr>
          <a:lstStyle/>
          <a:p>
            <a:r>
              <a:rPr lang="en-US" dirty="0"/>
              <a:t>C</a:t>
            </a:r>
            <a:r>
              <a:rPr lang="en-US" dirty="0" smtClean="0"/>
              <a:t>oncatenation</a:t>
            </a:r>
            <a:endParaRPr lang="en-US" dirty="0"/>
          </a:p>
        </p:txBody>
      </p:sp>
      <p:sp>
        <p:nvSpPr>
          <p:cNvPr id="15"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Impact of threshold</a:t>
            </a:r>
            <a:endParaRPr lang="en-US" altLang="ja-JP" sz="2800" b="1" dirty="0">
              <a:solidFill>
                <a:srgbClr val="A50021"/>
              </a:solidFill>
              <a:latin typeface="Verdana" pitchFamily="34" charset="0"/>
              <a:ea typeface="ＭＳ Ｐゴシック" pitchFamily="34" charset="-128"/>
            </a:endParaRPr>
          </a:p>
        </p:txBody>
      </p:sp>
      <p:sp>
        <p:nvSpPr>
          <p:cNvPr id="21"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5364088" y="1720516"/>
            <a:ext cx="2551637" cy="1015663"/>
          </a:xfrm>
          <a:prstGeom prst="rect">
            <a:avLst/>
          </a:prstGeom>
          <a:solidFill>
            <a:srgbClr val="FF0000">
              <a:alpha val="58000"/>
            </a:srgbClr>
          </a:solidFill>
          <a:effectLst>
            <a:softEdge rad="63500"/>
          </a:effectLst>
        </p:spPr>
        <p:txBody>
          <a:bodyPr wrap="square" rtlCol="0">
            <a:spAutoFit/>
          </a:bodyPr>
          <a:lstStyle/>
          <a:p>
            <a:pPr algn="ctr"/>
            <a:r>
              <a:rPr lang="en-US" sz="2000" b="1" dirty="0" smtClean="0"/>
              <a:t>Not expected with significant amount of discordance.</a:t>
            </a:r>
            <a:endParaRPr lang="en-US" sz="2000" b="1" dirty="0"/>
          </a:p>
        </p:txBody>
      </p:sp>
      <p:sp>
        <p:nvSpPr>
          <p:cNvPr id="24" name="TextBox 23"/>
          <p:cNvSpPr txBox="1"/>
          <p:nvPr/>
        </p:nvSpPr>
        <p:spPr>
          <a:xfrm>
            <a:off x="5368735" y="2028292"/>
            <a:ext cx="2551637" cy="400110"/>
          </a:xfrm>
          <a:prstGeom prst="rect">
            <a:avLst/>
          </a:prstGeom>
          <a:solidFill>
            <a:schemeClr val="accent3">
              <a:lumMod val="75000"/>
            </a:schemeClr>
          </a:solidFill>
          <a:effectLst>
            <a:softEdge rad="63500"/>
          </a:effectLst>
        </p:spPr>
        <p:txBody>
          <a:bodyPr wrap="square" rtlCol="0">
            <a:spAutoFit/>
          </a:bodyPr>
          <a:lstStyle/>
          <a:p>
            <a:pPr algn="ctr"/>
            <a:r>
              <a:rPr lang="en-US" sz="2000" b="1" dirty="0" smtClean="0"/>
              <a:t>Expected</a:t>
            </a:r>
            <a:endParaRPr lang="en-US" sz="2000" b="1" dirty="0"/>
          </a:p>
        </p:txBody>
      </p:sp>
    </p:spTree>
    <p:extLst>
      <p:ext uri="{BB962C8B-B14F-4D97-AF65-F5344CB8AC3E}">
        <p14:creationId xmlns:p14="http://schemas.microsoft.com/office/powerpoint/2010/main" val="248965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ppt_x</p:attrName>
                                        </p:attrNameLst>
                                      </p:cBhvr>
                                      <p:tavLst>
                                        <p:tav tm="0">
                                          <p:val>
                                            <p:strVal val="#ppt_x+#ppt_w*1.125000"/>
                                          </p:val>
                                        </p:tav>
                                        <p:tav tm="100000">
                                          <p:val>
                                            <p:strVal val="#ppt_x"/>
                                          </p:val>
                                        </p:tav>
                                      </p:tavLst>
                                    </p:anim>
                                    <p:animEffect transition="in" filter="wipe(left)">
                                      <p:cBhvr>
                                        <p:cTn id="19" dur="500"/>
                                        <p:tgtEl>
                                          <p:spTgt spid="19"/>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p:tgtEl>
                                          <p:spTgt spid="20"/>
                                        </p:tgtEl>
                                        <p:attrNameLst>
                                          <p:attrName>ppt_x</p:attrName>
                                        </p:attrNameLst>
                                      </p:cBhvr>
                                      <p:tavLst>
                                        <p:tav tm="0">
                                          <p:val>
                                            <p:strVal val="#ppt_x-#ppt_w*1.125000"/>
                                          </p:val>
                                        </p:tav>
                                        <p:tav tm="100000">
                                          <p:val>
                                            <p:strVal val="#ppt_x"/>
                                          </p:val>
                                        </p:tav>
                                      </p:tavLst>
                                    </p:anim>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xit" presetSubtype="0" fill="hold" grpId="1" nodeType="clickEffect">
                                  <p:stCondLst>
                                    <p:cond delay="0"/>
                                  </p:stCondLst>
                                  <p:childTnLst>
                                    <p:animEffect transition="out" filter="dissolv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16" grpId="0"/>
      <p:bldP spid="17" grpId="0" animBg="1"/>
      <p:bldP spid="18" grpId="0" animBg="1"/>
      <p:bldP spid="19" grpId="0"/>
      <p:bldP spid="20" grpId="0"/>
      <p:bldP spid="6" grpId="0" animBg="1"/>
      <p:bldP spid="6" grpId="1"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243808525"/>
              </p:ext>
            </p:extLst>
          </p:nvPr>
        </p:nvGraphicFramePr>
        <p:xfrm>
          <a:off x="719572" y="620688"/>
          <a:ext cx="7288686" cy="5760640"/>
        </p:xfrm>
        <a:graphic>
          <a:graphicData uri="http://schemas.openxmlformats.org/presentationml/2006/ole">
            <mc:AlternateContent xmlns:mc="http://schemas.openxmlformats.org/markup-compatibility/2006">
              <mc:Choice xmlns:v="urn:schemas-microsoft-com:vml" Requires="v">
                <p:oleObj spid="_x0000_s4160" name="Acrobat Document" r:id="rId3" imgW="4937758" imgH="3901296" progId="AcroExch.Document.7">
                  <p:embed/>
                </p:oleObj>
              </mc:Choice>
              <mc:Fallback>
                <p:oleObj name="Acrobat Document" r:id="rId3" imgW="4937758" imgH="3901296" progId="AcroExch.Document.7">
                  <p:embed/>
                  <p:pic>
                    <p:nvPicPr>
                      <p:cNvPr id="0" name=""/>
                      <p:cNvPicPr/>
                      <p:nvPr/>
                    </p:nvPicPr>
                    <p:blipFill>
                      <a:blip r:embed="rId4"/>
                      <a:stretch>
                        <a:fillRect/>
                      </a:stretch>
                    </p:blipFill>
                    <p:spPr>
                      <a:xfrm>
                        <a:off x="719572" y="620688"/>
                        <a:ext cx="7288686" cy="5760640"/>
                      </a:xfrm>
                      <a:prstGeom prst="rect">
                        <a:avLst/>
                      </a:prstGeom>
                    </p:spPr>
                  </p:pic>
                </p:oleObj>
              </mc:Fallback>
            </mc:AlternateContent>
          </a:graphicData>
        </a:graphic>
      </p:graphicFrame>
      <p:sp>
        <p:nvSpPr>
          <p:cNvPr id="4"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Results</a:t>
            </a:r>
            <a:endParaRPr lang="en-US" altLang="ja-JP" sz="28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44953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632510749"/>
              </p:ext>
            </p:extLst>
          </p:nvPr>
        </p:nvGraphicFramePr>
        <p:xfrm>
          <a:off x="1979712" y="693446"/>
          <a:ext cx="5339415" cy="5795894"/>
        </p:xfrm>
        <a:graphic>
          <a:graphicData uri="http://schemas.openxmlformats.org/presentationml/2006/ole">
            <mc:AlternateContent xmlns:mc="http://schemas.openxmlformats.org/markup-compatibility/2006">
              <mc:Choice xmlns:v="urn:schemas-microsoft-com:vml" Requires="v">
                <p:oleObj spid="_x0000_s5184" name="Acrobat Document" r:id="rId3" imgW="1981150" imgH="2651612" progId="AcroExch.Document.7">
                  <p:embed/>
                </p:oleObj>
              </mc:Choice>
              <mc:Fallback>
                <p:oleObj name="Acrobat Document" r:id="rId3" imgW="1981150" imgH="2651612" progId="AcroExch.Document.7">
                  <p:embed/>
                  <p:pic>
                    <p:nvPicPr>
                      <p:cNvPr id="0" name=""/>
                      <p:cNvPicPr/>
                      <p:nvPr/>
                    </p:nvPicPr>
                    <p:blipFill>
                      <a:blip r:embed="rId4"/>
                      <a:stretch>
                        <a:fillRect/>
                      </a:stretch>
                    </p:blipFill>
                    <p:spPr>
                      <a:xfrm>
                        <a:off x="1979712" y="693446"/>
                        <a:ext cx="5339415" cy="5795894"/>
                      </a:xfrm>
                      <a:prstGeom prst="rect">
                        <a:avLst/>
                      </a:prstGeom>
                    </p:spPr>
                  </p:pic>
                </p:oleObj>
              </mc:Fallback>
            </mc:AlternateContent>
          </a:graphicData>
        </a:graphic>
      </p:graphicFrame>
      <p:sp>
        <p:nvSpPr>
          <p:cNvPr id="4"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Results contd.</a:t>
            </a:r>
            <a:endParaRPr lang="en-US" altLang="ja-JP" sz="28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42489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291693306"/>
              </p:ext>
            </p:extLst>
          </p:nvPr>
        </p:nvGraphicFramePr>
        <p:xfrm>
          <a:off x="1835696" y="1160748"/>
          <a:ext cx="5580620" cy="4369147"/>
        </p:xfrm>
        <a:graphic>
          <a:graphicData uri="http://schemas.openxmlformats.org/presentationml/2006/ole">
            <mc:AlternateContent xmlns:mc="http://schemas.openxmlformats.org/markup-compatibility/2006">
              <mc:Choice xmlns:v="urn:schemas-microsoft-com:vml" Requires="v">
                <p:oleObj spid="_x0000_s6208" name="Acrobat Document" r:id="rId3" imgW="3840287" imgH="3840399" progId="AcroExch.Document.7">
                  <p:embed/>
                </p:oleObj>
              </mc:Choice>
              <mc:Fallback>
                <p:oleObj name="Acrobat Document" r:id="rId3" imgW="3840287" imgH="3840399" progId="AcroExch.Document.7">
                  <p:embed/>
                  <p:pic>
                    <p:nvPicPr>
                      <p:cNvPr id="0" name=""/>
                      <p:cNvPicPr/>
                      <p:nvPr/>
                    </p:nvPicPr>
                    <p:blipFill>
                      <a:blip r:embed="rId4"/>
                      <a:stretch>
                        <a:fillRect/>
                      </a:stretch>
                    </p:blipFill>
                    <p:spPr>
                      <a:xfrm>
                        <a:off x="1835696" y="1160748"/>
                        <a:ext cx="5580620" cy="4369147"/>
                      </a:xfrm>
                      <a:prstGeom prst="rect">
                        <a:avLst/>
                      </a:prstGeom>
                    </p:spPr>
                  </p:pic>
                </p:oleObj>
              </mc:Fallback>
            </mc:AlternateContent>
          </a:graphicData>
        </a:graphic>
      </p:graphicFrame>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Gene tree estimation error</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35164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Future Work</a:t>
            </a:r>
            <a:endParaRPr lang="en-US" altLang="ja-JP" sz="2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Rectangle 4"/>
          <p:cNvSpPr>
            <a:spLocks noChangeArrowheads="1"/>
          </p:cNvSpPr>
          <p:nvPr/>
        </p:nvSpPr>
        <p:spPr bwMode="auto">
          <a:xfrm>
            <a:off x="1115108" y="1844824"/>
            <a:ext cx="7381328"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smtClean="0">
                <a:latin typeface="Book Antiqua" pitchFamily="18" charset="0"/>
              </a:rPr>
              <a:t>Theoretical </a:t>
            </a:r>
            <a:r>
              <a:rPr lang="en-US" sz="2400" dirty="0">
                <a:latin typeface="Book Antiqua" pitchFamily="18" charset="0"/>
              </a:rPr>
              <a:t>analyses of the impact of the threshold and how to pick a suitable threshold for a given datasets.</a:t>
            </a:r>
          </a:p>
          <a:p>
            <a:pPr>
              <a:spcBef>
                <a:spcPts val="600"/>
              </a:spcBef>
              <a:buClr>
                <a:schemeClr val="accent1"/>
              </a:buClr>
              <a:buSzPct val="90000"/>
              <a:buFont typeface="Wingdings 3" pitchFamily="18" charset="2"/>
              <a:buChar char="}"/>
            </a:pPr>
            <a:endParaRPr lang="en-US" sz="2400" dirty="0">
              <a:latin typeface="Book Antiqua" pitchFamily="18" charset="0"/>
            </a:endParaRPr>
          </a:p>
        </p:txBody>
      </p:sp>
    </p:spTree>
    <p:extLst>
      <p:ext uri="{BB962C8B-B14F-4D97-AF65-F5344CB8AC3E}">
        <p14:creationId xmlns:p14="http://schemas.microsoft.com/office/powerpoint/2010/main" val="998545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9600" y="15240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dirty="0">
                <a:solidFill>
                  <a:schemeClr val="accent2"/>
                </a:solidFill>
                <a:latin typeface="Trebuchet MS" pitchFamily="34" charset="0"/>
              </a:rPr>
              <a:t>Thank </a:t>
            </a:r>
            <a:r>
              <a:rPr lang="en-US" sz="4400" dirty="0" smtClean="0">
                <a:solidFill>
                  <a:schemeClr val="accent2"/>
                </a:solidFill>
                <a:latin typeface="Trebuchet MS" pitchFamily="34" charset="0"/>
              </a:rPr>
              <a:t>You</a:t>
            </a:r>
            <a:endParaRPr lang="en-US" sz="4400" dirty="0">
              <a:solidFill>
                <a:schemeClr val="accent2"/>
              </a:solidFill>
              <a:latin typeface="Trebuchet MS" pitchFamily="34" charset="0"/>
            </a:endParaRPr>
          </a:p>
        </p:txBody>
      </p:sp>
      <p:sp>
        <p:nvSpPr>
          <p:cNvPr id="58372" name="Rectangle 2"/>
          <p:cNvSpPr>
            <a:spLocks noChangeArrowheads="1"/>
          </p:cNvSpPr>
          <p:nvPr/>
        </p:nvSpPr>
        <p:spPr bwMode="auto">
          <a:xfrm>
            <a:off x="4211638" y="2849563"/>
            <a:ext cx="4749800" cy="26987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buClr>
                <a:schemeClr val="tx2"/>
              </a:buClr>
              <a:buSzPct val="70000"/>
              <a:buFont typeface="Wingdings" pitchFamily="2" charset="2"/>
              <a:buNone/>
            </a:pPr>
            <a:r>
              <a:rPr lang="en-US" altLang="ja-JP" sz="8200" dirty="0">
                <a:solidFill>
                  <a:schemeClr val="tx2"/>
                </a:solidFill>
                <a:latin typeface="Garamond" pitchFamily="18" charset="0"/>
                <a:ea typeface="ＭＳ Ｐゴシック" pitchFamily="34" charset="-128"/>
              </a:rPr>
              <a:t>Questions </a:t>
            </a:r>
          </a:p>
          <a:p>
            <a:pPr marL="342900" indent="-342900" algn="ctr">
              <a:lnSpc>
                <a:spcPct val="80000"/>
              </a:lnSpc>
              <a:spcBef>
                <a:spcPct val="20000"/>
              </a:spcBef>
              <a:buClr>
                <a:schemeClr val="tx2"/>
              </a:buClr>
              <a:buSzPct val="70000"/>
              <a:buFont typeface="Wingdings" pitchFamily="2" charset="2"/>
              <a:buNone/>
            </a:pPr>
            <a:r>
              <a:rPr lang="en-US" altLang="ja-JP" sz="11400" dirty="0">
                <a:solidFill>
                  <a:srgbClr val="FF6600"/>
                </a:solidFill>
                <a:latin typeface="Garamond" pitchFamily="18" charset="0"/>
                <a:ea typeface="ＭＳ Ｐゴシック" pitchFamily="34" charset="-128"/>
              </a:rPr>
              <a:t>??</a:t>
            </a:r>
            <a:r>
              <a:rPr lang="en-US" altLang="ja-JP" sz="8200" dirty="0">
                <a:solidFill>
                  <a:schemeClr val="tx2"/>
                </a:solidFill>
                <a:latin typeface="Garamond" pitchFamily="18" charset="0"/>
                <a:ea typeface="ＭＳ Ｐゴシック" pitchFamily="34" charset="-128"/>
              </a:rPr>
              <a:t> </a:t>
            </a:r>
            <a:endParaRPr lang="ja-JP" altLang="en-US" sz="11400" dirty="0">
              <a:solidFill>
                <a:srgbClr val="FF6600"/>
              </a:solidFill>
              <a:latin typeface="Garamond" pitchFamily="18" charset="0"/>
              <a:ea typeface="ＭＳ Ｐゴシック" pitchFamily="34" charset="-128"/>
            </a:endParaRPr>
          </a:p>
        </p:txBody>
      </p:sp>
    </p:spTree>
    <p:extLst>
      <p:ext uri="{BB962C8B-B14F-4D97-AF65-F5344CB8AC3E}">
        <p14:creationId xmlns:p14="http://schemas.microsoft.com/office/powerpoint/2010/main" val="262133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628" y="728700"/>
            <a:ext cx="5616624" cy="646331"/>
          </a:xfrm>
          <a:prstGeom prst="rect">
            <a:avLst/>
          </a:prstGeom>
          <a:noFill/>
        </p:spPr>
        <p:txBody>
          <a:bodyPr wrap="square" rtlCol="0">
            <a:spAutoFit/>
          </a:bodyPr>
          <a:lstStyle/>
          <a:p>
            <a:r>
              <a:rPr lang="en-US" dirty="0" smtClean="0"/>
              <a:t>Collapse all the edges below threshold. Then check if they are compatible.</a:t>
            </a:r>
            <a:endParaRPr lang="en-US" dirty="0"/>
          </a:p>
        </p:txBody>
      </p:sp>
      <p:grpSp>
        <p:nvGrpSpPr>
          <p:cNvPr id="3" name="Group 2"/>
          <p:cNvGrpSpPr/>
          <p:nvPr/>
        </p:nvGrpSpPr>
        <p:grpSpPr>
          <a:xfrm>
            <a:off x="736008" y="1520788"/>
            <a:ext cx="621852" cy="467432"/>
            <a:chOff x="971600" y="3104964"/>
            <a:chExt cx="621852" cy="647452"/>
          </a:xfrm>
        </p:grpSpPr>
        <p:cxnSp>
          <p:nvCxnSpPr>
            <p:cNvPr id="4" name="Straight Connector 3"/>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645892" y="1511995"/>
            <a:ext cx="621852" cy="467432"/>
            <a:chOff x="971600" y="4149700"/>
            <a:chExt cx="621852" cy="467432"/>
          </a:xfrm>
        </p:grpSpPr>
        <p:cxnSp>
          <p:nvCxnSpPr>
            <p:cNvPr id="9" name="Straight Connector 8"/>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408416" y="1484784"/>
            <a:ext cx="621852" cy="467432"/>
            <a:chOff x="971600" y="4149700"/>
            <a:chExt cx="621852" cy="467432"/>
          </a:xfrm>
        </p:grpSpPr>
        <p:cxnSp>
          <p:nvCxnSpPr>
            <p:cNvPr id="14" name="Straight Connector 13"/>
            <p:cNvCxnSpPr/>
            <p:nvPr/>
          </p:nvCxnSpPr>
          <p:spPr>
            <a:xfrm flipV="1">
              <a:off x="971600" y="4149700"/>
              <a:ext cx="281395" cy="464416"/>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89396" y="4452764"/>
              <a:ext cx="121444" cy="164368"/>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52995" y="4149700"/>
              <a:ext cx="340457" cy="4498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76337" y="4329100"/>
              <a:ext cx="219093" cy="2704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3472312" y="1520788"/>
            <a:ext cx="621852" cy="467432"/>
            <a:chOff x="971600" y="3104964"/>
            <a:chExt cx="621852" cy="647452"/>
          </a:xfrm>
        </p:grpSpPr>
        <p:cxnSp>
          <p:nvCxnSpPr>
            <p:cNvPr id="19" name="Straight Connector 18"/>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318300" y="1484784"/>
            <a:ext cx="621852" cy="467432"/>
            <a:chOff x="971600" y="3104964"/>
            <a:chExt cx="621852" cy="647452"/>
          </a:xfrm>
        </p:grpSpPr>
        <p:cxnSp>
          <p:nvCxnSpPr>
            <p:cNvPr id="24" name="Straight Connector 23"/>
            <p:cNvCxnSpPr/>
            <p:nvPr/>
          </p:nvCxnSpPr>
          <p:spPr>
            <a:xfrm flipV="1">
              <a:off x="971600" y="3104964"/>
              <a:ext cx="281395" cy="64327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89396" y="3524746"/>
              <a:ext cx="121444"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52995" y="3104964"/>
              <a:ext cx="340457" cy="62309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341424" y="3524746"/>
              <a:ext cx="108013"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244620" y="1485404"/>
            <a:ext cx="621852" cy="467432"/>
            <a:chOff x="971600" y="4149700"/>
            <a:chExt cx="621852" cy="467432"/>
          </a:xfrm>
        </p:grpSpPr>
        <p:cxnSp>
          <p:nvCxnSpPr>
            <p:cNvPr id="29" name="Straight Connector 28"/>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072712" y="1484784"/>
            <a:ext cx="621852" cy="467432"/>
            <a:chOff x="971600" y="3104964"/>
            <a:chExt cx="621852" cy="647452"/>
          </a:xfrm>
        </p:grpSpPr>
        <p:cxnSp>
          <p:nvCxnSpPr>
            <p:cNvPr id="34" name="Straight Connector 33"/>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2581996" y="1494410"/>
            <a:ext cx="621852" cy="467432"/>
            <a:chOff x="1916088" y="4725764"/>
            <a:chExt cx="621852" cy="467432"/>
          </a:xfrm>
        </p:grpSpPr>
        <p:cxnSp>
          <p:nvCxnSpPr>
            <p:cNvPr id="39" name="Straight Connector 38"/>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7946592" y="1484784"/>
            <a:ext cx="621852" cy="467432"/>
            <a:chOff x="1916088" y="4725764"/>
            <a:chExt cx="621852" cy="467432"/>
          </a:xfrm>
        </p:grpSpPr>
        <p:cxnSp>
          <p:nvCxnSpPr>
            <p:cNvPr id="44" name="Straight Connector 43"/>
            <p:cNvCxnSpPr/>
            <p:nvPr/>
          </p:nvCxnSpPr>
          <p:spPr>
            <a:xfrm flipV="1">
              <a:off x="1916088" y="4725764"/>
              <a:ext cx="281395" cy="464416"/>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97483" y="4725764"/>
              <a:ext cx="340457" cy="449847"/>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105726" y="4898031"/>
              <a:ext cx="198440" cy="292149"/>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303748" y="5047122"/>
              <a:ext cx="99220" cy="146074"/>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48" name="Oval 4"/>
          <p:cNvSpPr>
            <a:spLocks noChangeArrowheads="1"/>
          </p:cNvSpPr>
          <p:nvPr/>
        </p:nvSpPr>
        <p:spPr bwMode="auto">
          <a:xfrm>
            <a:off x="874658" y="5445224"/>
            <a:ext cx="176212" cy="180975"/>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52" name="Oval 4"/>
          <p:cNvSpPr>
            <a:spLocks noChangeArrowheads="1"/>
          </p:cNvSpPr>
          <p:nvPr/>
        </p:nvSpPr>
        <p:spPr bwMode="auto">
          <a:xfrm>
            <a:off x="2627784" y="4401108"/>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cxnSp>
        <p:nvCxnSpPr>
          <p:cNvPr id="54" name="Straight Connector 53"/>
          <p:cNvCxnSpPr/>
          <p:nvPr/>
        </p:nvCxnSpPr>
        <p:spPr>
          <a:xfrm>
            <a:off x="2219740" y="6525344"/>
            <a:ext cx="5399027"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4"/>
          <p:cNvSpPr>
            <a:spLocks noChangeArrowheads="1"/>
          </p:cNvSpPr>
          <p:nvPr/>
        </p:nvSpPr>
        <p:spPr bwMode="auto">
          <a:xfrm>
            <a:off x="5352084" y="4401108"/>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3" name="Oval 4"/>
          <p:cNvSpPr>
            <a:spLocks noChangeArrowheads="1"/>
          </p:cNvSpPr>
          <p:nvPr/>
        </p:nvSpPr>
        <p:spPr bwMode="auto">
          <a:xfrm>
            <a:off x="3938148" y="321297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4" name="Oval 4"/>
          <p:cNvSpPr>
            <a:spLocks noChangeArrowheads="1"/>
          </p:cNvSpPr>
          <p:nvPr/>
        </p:nvSpPr>
        <p:spPr bwMode="auto">
          <a:xfrm>
            <a:off x="6264188" y="2444888"/>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5" name="Oval 4"/>
          <p:cNvSpPr>
            <a:spLocks noChangeArrowheads="1"/>
          </p:cNvSpPr>
          <p:nvPr/>
        </p:nvSpPr>
        <p:spPr bwMode="auto">
          <a:xfrm>
            <a:off x="1619672" y="2444888"/>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6" name="Oval 4"/>
          <p:cNvSpPr>
            <a:spLocks noChangeArrowheads="1"/>
          </p:cNvSpPr>
          <p:nvPr/>
        </p:nvSpPr>
        <p:spPr bwMode="auto">
          <a:xfrm>
            <a:off x="3947928" y="5757256"/>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7" name="Oval 4"/>
          <p:cNvSpPr>
            <a:spLocks noChangeArrowheads="1"/>
          </p:cNvSpPr>
          <p:nvPr/>
        </p:nvSpPr>
        <p:spPr bwMode="auto">
          <a:xfrm>
            <a:off x="3419872" y="3993060"/>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8" name="Oval 4"/>
          <p:cNvSpPr>
            <a:spLocks noChangeArrowheads="1"/>
          </p:cNvSpPr>
          <p:nvPr/>
        </p:nvSpPr>
        <p:spPr bwMode="auto">
          <a:xfrm>
            <a:off x="3938148" y="2444888"/>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69" name="Oval 4"/>
          <p:cNvSpPr>
            <a:spLocks noChangeArrowheads="1"/>
          </p:cNvSpPr>
          <p:nvPr/>
        </p:nvSpPr>
        <p:spPr bwMode="auto">
          <a:xfrm>
            <a:off x="4487988" y="3993060"/>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cxnSp>
        <p:nvCxnSpPr>
          <p:cNvPr id="71" name="Straight Connector 70"/>
          <p:cNvCxnSpPr>
            <a:stCxn id="68" idx="6"/>
            <a:endCxn id="62" idx="1"/>
          </p:cNvCxnSpPr>
          <p:nvPr/>
        </p:nvCxnSpPr>
        <p:spPr>
          <a:xfrm>
            <a:off x="4130172" y="2540900"/>
            <a:ext cx="1250033" cy="1888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8" idx="2"/>
            <a:endCxn id="52" idx="7"/>
          </p:cNvCxnSpPr>
          <p:nvPr/>
        </p:nvCxnSpPr>
        <p:spPr>
          <a:xfrm flipH="1">
            <a:off x="2791687" y="2540900"/>
            <a:ext cx="1146461" cy="1888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2" idx="6"/>
            <a:endCxn id="62" idx="2"/>
          </p:cNvCxnSpPr>
          <p:nvPr/>
        </p:nvCxnSpPr>
        <p:spPr>
          <a:xfrm>
            <a:off x="2819808" y="4497120"/>
            <a:ext cx="2532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68" idx="6"/>
            <a:endCxn id="64" idx="2"/>
          </p:cNvCxnSpPr>
          <p:nvPr/>
        </p:nvCxnSpPr>
        <p:spPr>
          <a:xfrm>
            <a:off x="4130172" y="2540900"/>
            <a:ext cx="213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68" idx="2"/>
            <a:endCxn id="65" idx="6"/>
          </p:cNvCxnSpPr>
          <p:nvPr/>
        </p:nvCxnSpPr>
        <p:spPr>
          <a:xfrm flipH="1">
            <a:off x="1811696" y="2540900"/>
            <a:ext cx="212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64" idx="2"/>
            <a:endCxn id="62" idx="0"/>
          </p:cNvCxnSpPr>
          <p:nvPr/>
        </p:nvCxnSpPr>
        <p:spPr>
          <a:xfrm flipH="1">
            <a:off x="5448096" y="2540900"/>
            <a:ext cx="816092" cy="1860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65" idx="6"/>
            <a:endCxn id="52" idx="1"/>
          </p:cNvCxnSpPr>
          <p:nvPr/>
        </p:nvCxnSpPr>
        <p:spPr>
          <a:xfrm>
            <a:off x="1811696" y="2540900"/>
            <a:ext cx="844209" cy="1888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67" idx="6"/>
            <a:endCxn id="69" idx="2"/>
          </p:cNvCxnSpPr>
          <p:nvPr/>
        </p:nvCxnSpPr>
        <p:spPr>
          <a:xfrm>
            <a:off x="3611896" y="4089072"/>
            <a:ext cx="876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63" idx="3"/>
            <a:endCxn id="67" idx="7"/>
          </p:cNvCxnSpPr>
          <p:nvPr/>
        </p:nvCxnSpPr>
        <p:spPr>
          <a:xfrm flipH="1">
            <a:off x="3583775" y="3376879"/>
            <a:ext cx="382494" cy="644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3" idx="5"/>
            <a:endCxn id="69" idx="1"/>
          </p:cNvCxnSpPr>
          <p:nvPr/>
        </p:nvCxnSpPr>
        <p:spPr>
          <a:xfrm>
            <a:off x="4102051" y="3376879"/>
            <a:ext cx="414058" cy="644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68" idx="4"/>
            <a:endCxn id="63" idx="0"/>
          </p:cNvCxnSpPr>
          <p:nvPr/>
        </p:nvCxnSpPr>
        <p:spPr>
          <a:xfrm>
            <a:off x="4034160" y="2636912"/>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52" idx="6"/>
            <a:endCxn id="67" idx="3"/>
          </p:cNvCxnSpPr>
          <p:nvPr/>
        </p:nvCxnSpPr>
        <p:spPr>
          <a:xfrm flipV="1">
            <a:off x="2819808" y="4156963"/>
            <a:ext cx="628185" cy="340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69" idx="6"/>
            <a:endCxn id="62" idx="1"/>
          </p:cNvCxnSpPr>
          <p:nvPr/>
        </p:nvCxnSpPr>
        <p:spPr>
          <a:xfrm>
            <a:off x="4680012" y="4089072"/>
            <a:ext cx="700193" cy="340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62" idx="3"/>
            <a:endCxn id="66" idx="7"/>
          </p:cNvCxnSpPr>
          <p:nvPr/>
        </p:nvCxnSpPr>
        <p:spPr>
          <a:xfrm flipH="1">
            <a:off x="4111831" y="4565011"/>
            <a:ext cx="1268374" cy="1220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2" idx="5"/>
            <a:endCxn id="66" idx="1"/>
          </p:cNvCxnSpPr>
          <p:nvPr/>
        </p:nvCxnSpPr>
        <p:spPr>
          <a:xfrm>
            <a:off x="2791687" y="4565011"/>
            <a:ext cx="1184362" cy="1220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69" idx="3"/>
            <a:endCxn id="66" idx="7"/>
          </p:cNvCxnSpPr>
          <p:nvPr/>
        </p:nvCxnSpPr>
        <p:spPr>
          <a:xfrm flipH="1">
            <a:off x="4111831" y="4156963"/>
            <a:ext cx="404278" cy="162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67" idx="4"/>
            <a:endCxn id="66" idx="1"/>
          </p:cNvCxnSpPr>
          <p:nvPr/>
        </p:nvCxnSpPr>
        <p:spPr>
          <a:xfrm>
            <a:off x="3515884" y="4185084"/>
            <a:ext cx="460165" cy="1600293"/>
          </a:xfrm>
          <a:prstGeom prst="line">
            <a:avLst/>
          </a:prstGeom>
        </p:spPr>
        <p:style>
          <a:lnRef idx="1">
            <a:schemeClr val="accent1"/>
          </a:lnRef>
          <a:fillRef idx="0">
            <a:schemeClr val="accent1"/>
          </a:fillRef>
          <a:effectRef idx="0">
            <a:schemeClr val="accent1"/>
          </a:effectRef>
          <a:fontRef idx="minor">
            <a:schemeClr val="tx1"/>
          </a:fontRef>
        </p:style>
      </p:cxnSp>
      <p:sp>
        <p:nvSpPr>
          <p:cNvPr id="163" name="Freeform 162"/>
          <p:cNvSpPr/>
          <p:nvPr/>
        </p:nvSpPr>
        <p:spPr>
          <a:xfrm>
            <a:off x="5403169" y="2823197"/>
            <a:ext cx="2287947" cy="3200400"/>
          </a:xfrm>
          <a:custGeom>
            <a:avLst/>
            <a:gdLst>
              <a:gd name="connsiteX0" fmla="*/ 2273968 w 2287947"/>
              <a:gd name="connsiteY0" fmla="*/ 0 h 3200400"/>
              <a:gd name="connsiteX1" fmla="*/ 1949115 w 2287947"/>
              <a:gd name="connsiteY1" fmla="*/ 2153653 h 3200400"/>
              <a:gd name="connsiteX2" fmla="*/ 0 w 2287947"/>
              <a:gd name="connsiteY2" fmla="*/ 3200400 h 3200400"/>
            </a:gdLst>
            <a:ahLst/>
            <a:cxnLst>
              <a:cxn ang="0">
                <a:pos x="connsiteX0" y="connsiteY0"/>
              </a:cxn>
              <a:cxn ang="0">
                <a:pos x="connsiteX1" y="connsiteY1"/>
              </a:cxn>
              <a:cxn ang="0">
                <a:pos x="connsiteX2" y="connsiteY2"/>
              </a:cxn>
            </a:cxnLst>
            <a:rect l="l" t="t" r="r" b="b"/>
            <a:pathLst>
              <a:path w="2287947" h="3200400">
                <a:moveTo>
                  <a:pt x="2273968" y="0"/>
                </a:moveTo>
                <a:cubicBezTo>
                  <a:pt x="2301039" y="810126"/>
                  <a:pt x="2328110" y="1620253"/>
                  <a:pt x="1949115" y="2153653"/>
                </a:cubicBezTo>
                <a:cubicBezTo>
                  <a:pt x="1570120" y="2687053"/>
                  <a:pt x="785060" y="2943726"/>
                  <a:pt x="0" y="32004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619714" y="2600908"/>
            <a:ext cx="2287947" cy="3200400"/>
          </a:xfrm>
          <a:custGeom>
            <a:avLst/>
            <a:gdLst>
              <a:gd name="connsiteX0" fmla="*/ 2273968 w 2287947"/>
              <a:gd name="connsiteY0" fmla="*/ 0 h 3200400"/>
              <a:gd name="connsiteX1" fmla="*/ 1949115 w 2287947"/>
              <a:gd name="connsiteY1" fmla="*/ 2153653 h 3200400"/>
              <a:gd name="connsiteX2" fmla="*/ 0 w 2287947"/>
              <a:gd name="connsiteY2" fmla="*/ 3200400 h 3200400"/>
            </a:gdLst>
            <a:ahLst/>
            <a:cxnLst>
              <a:cxn ang="0">
                <a:pos x="connsiteX0" y="connsiteY0"/>
              </a:cxn>
              <a:cxn ang="0">
                <a:pos x="connsiteX1" y="connsiteY1"/>
              </a:cxn>
              <a:cxn ang="0">
                <a:pos x="connsiteX2" y="connsiteY2"/>
              </a:cxn>
            </a:cxnLst>
            <a:rect l="l" t="t" r="r" b="b"/>
            <a:pathLst>
              <a:path w="2287947" h="3200400">
                <a:moveTo>
                  <a:pt x="2273968" y="0"/>
                </a:moveTo>
                <a:cubicBezTo>
                  <a:pt x="2301039" y="810126"/>
                  <a:pt x="2328110" y="1620253"/>
                  <a:pt x="1949115" y="2153653"/>
                </a:cubicBezTo>
                <a:cubicBezTo>
                  <a:pt x="1570120" y="2687053"/>
                  <a:pt x="785060" y="2943726"/>
                  <a:pt x="0" y="3200400"/>
                </a:cubicBezTo>
              </a:path>
            </a:pathLst>
          </a:cu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7" name="Straight Connector 166"/>
          <p:cNvCxnSpPr>
            <a:stCxn id="65" idx="0"/>
            <a:endCxn id="67" idx="1"/>
          </p:cNvCxnSpPr>
          <p:nvPr/>
        </p:nvCxnSpPr>
        <p:spPr>
          <a:xfrm>
            <a:off x="1715684" y="2444888"/>
            <a:ext cx="1732309" cy="1576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65" idx="6"/>
            <a:endCxn id="63" idx="1"/>
          </p:cNvCxnSpPr>
          <p:nvPr/>
        </p:nvCxnSpPr>
        <p:spPr>
          <a:xfrm>
            <a:off x="1811696" y="2540900"/>
            <a:ext cx="2154573" cy="700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69" idx="7"/>
            <a:endCxn id="64" idx="2"/>
          </p:cNvCxnSpPr>
          <p:nvPr/>
        </p:nvCxnSpPr>
        <p:spPr>
          <a:xfrm flipV="1">
            <a:off x="4651891" y="2540900"/>
            <a:ext cx="1612297" cy="1480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63" idx="6"/>
            <a:endCxn id="64" idx="2"/>
          </p:cNvCxnSpPr>
          <p:nvPr/>
        </p:nvCxnSpPr>
        <p:spPr>
          <a:xfrm flipV="1">
            <a:off x="4130172" y="2540900"/>
            <a:ext cx="2134016" cy="768088"/>
          </a:xfrm>
          <a:prstGeom prst="line">
            <a:avLst/>
          </a:prstGeom>
        </p:spPr>
        <p:style>
          <a:lnRef idx="1">
            <a:schemeClr val="accent1"/>
          </a:lnRef>
          <a:fillRef idx="0">
            <a:schemeClr val="accent1"/>
          </a:fillRef>
          <a:effectRef idx="0">
            <a:schemeClr val="accent1"/>
          </a:effectRef>
          <a:fontRef idx="minor">
            <a:schemeClr val="tx1"/>
          </a:fontRef>
        </p:style>
      </p:cxnSp>
      <p:sp>
        <p:nvSpPr>
          <p:cNvPr id="82" name="Oval 4"/>
          <p:cNvSpPr>
            <a:spLocks noChangeArrowheads="1"/>
          </p:cNvSpPr>
          <p:nvPr/>
        </p:nvSpPr>
        <p:spPr bwMode="auto">
          <a:xfrm>
            <a:off x="8087289" y="5246499"/>
            <a:ext cx="192024" cy="192024"/>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l"/>
            <a:endParaRPr lang="en-US" sz="1800" b="0"/>
          </a:p>
        </p:txBody>
      </p:sp>
      <p:sp>
        <p:nvSpPr>
          <p:cNvPr id="83" name="Oval 4"/>
          <p:cNvSpPr>
            <a:spLocks noChangeArrowheads="1"/>
          </p:cNvSpPr>
          <p:nvPr/>
        </p:nvSpPr>
        <p:spPr bwMode="auto">
          <a:xfrm>
            <a:off x="1907704" y="4401108"/>
            <a:ext cx="228600" cy="228600"/>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t>1</a:t>
            </a:r>
            <a:endParaRPr lang="en-US" sz="1600" b="1" dirty="0"/>
          </a:p>
        </p:txBody>
      </p:sp>
      <p:sp>
        <p:nvSpPr>
          <p:cNvPr id="84" name="Oval 4"/>
          <p:cNvSpPr>
            <a:spLocks noChangeArrowheads="1"/>
          </p:cNvSpPr>
          <p:nvPr/>
        </p:nvSpPr>
        <p:spPr bwMode="auto">
          <a:xfrm>
            <a:off x="2233800" y="5060894"/>
            <a:ext cx="228600" cy="228600"/>
          </a:xfrm>
          <a:prstGeom prst="ellipse">
            <a:avLst/>
          </a:prstGeom>
          <a:gradFill rotWithShape="1">
            <a:gsLst>
              <a:gs pos="0">
                <a:srgbClr val="FF0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3</a:t>
            </a:r>
            <a:endParaRPr lang="en-US" sz="1600" b="1" dirty="0">
              <a:solidFill>
                <a:schemeClr val="bg1"/>
              </a:solidFill>
            </a:endParaRPr>
          </a:p>
        </p:txBody>
      </p:sp>
      <p:sp>
        <p:nvSpPr>
          <p:cNvPr id="85" name="Oval 4"/>
          <p:cNvSpPr>
            <a:spLocks noChangeArrowheads="1"/>
          </p:cNvSpPr>
          <p:nvPr/>
        </p:nvSpPr>
        <p:spPr bwMode="auto">
          <a:xfrm>
            <a:off x="5321796" y="5324223"/>
            <a:ext cx="228600" cy="228600"/>
          </a:xfrm>
          <a:prstGeom prst="ellipse">
            <a:avLst/>
          </a:prstGeom>
          <a:gradFill rotWithShape="1">
            <a:gsLst>
              <a:gs pos="0">
                <a:srgbClr val="00B05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1</a:t>
            </a:r>
            <a:endParaRPr lang="en-US" sz="1600" b="1" dirty="0">
              <a:solidFill>
                <a:schemeClr val="bg1"/>
              </a:solidFill>
            </a:endParaRPr>
          </a:p>
        </p:txBody>
      </p:sp>
      <p:sp>
        <p:nvSpPr>
          <p:cNvPr id="86" name="Oval 4"/>
          <p:cNvSpPr>
            <a:spLocks noChangeArrowheads="1"/>
          </p:cNvSpPr>
          <p:nvPr/>
        </p:nvSpPr>
        <p:spPr bwMode="auto">
          <a:xfrm>
            <a:off x="6632902" y="4413436"/>
            <a:ext cx="228600" cy="228600"/>
          </a:xfrm>
          <a:prstGeom prst="ellipse">
            <a:avLst/>
          </a:prstGeom>
          <a:gradFill rotWithShape="1">
            <a:gsLst>
              <a:gs pos="0">
                <a:srgbClr val="0033CC"/>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smtClean="0">
                <a:solidFill>
                  <a:schemeClr val="bg1"/>
                </a:solidFill>
              </a:rPr>
              <a:t>2</a:t>
            </a:r>
            <a:endParaRPr lang="en-US" sz="1600" b="1" dirty="0">
              <a:solidFill>
                <a:schemeClr val="bg1"/>
              </a:solidFill>
            </a:endParaRPr>
          </a:p>
        </p:txBody>
      </p:sp>
      <p:sp>
        <p:nvSpPr>
          <p:cNvPr id="87" name="Oval 4"/>
          <p:cNvSpPr>
            <a:spLocks noChangeArrowheads="1"/>
          </p:cNvSpPr>
          <p:nvPr/>
        </p:nvSpPr>
        <p:spPr bwMode="auto">
          <a:xfrm>
            <a:off x="1129260" y="3328604"/>
            <a:ext cx="228600" cy="228600"/>
          </a:xfrm>
          <a:prstGeom prst="ellipse">
            <a:avLst/>
          </a:prstGeom>
          <a:gradFill rotWithShape="1">
            <a:gsLst>
              <a:gs pos="0">
                <a:srgbClr val="FFC000"/>
              </a:gs>
              <a:gs pos="100000">
                <a:schemeClr val="tx1"/>
              </a:gs>
            </a:gsLst>
            <a:path path="shape">
              <a:fillToRect l="50000" t="50000" r="50000" b="50000"/>
            </a:path>
          </a:gradFill>
          <a:ln w="9525">
            <a:solidFill>
              <a:schemeClr val="bg1"/>
            </a:solidFill>
            <a:round/>
            <a:headEnd/>
            <a:tailEnd/>
          </a:ln>
        </p:spPr>
        <p:txBody>
          <a:bodyPr wrap="none" anchor="ctr"/>
          <a:lstStyle/>
          <a:p>
            <a:pPr algn="ctr"/>
            <a:r>
              <a:rPr lang="en-US" sz="1600" b="1" dirty="0">
                <a:solidFill>
                  <a:schemeClr val="bg1"/>
                </a:solidFill>
              </a:rPr>
              <a:t>4</a:t>
            </a:r>
          </a:p>
        </p:txBody>
      </p:sp>
      <p:sp>
        <p:nvSpPr>
          <p:cNvPr id="88" name="Oval 4"/>
          <p:cNvSpPr>
            <a:spLocks noChangeArrowheads="1"/>
          </p:cNvSpPr>
          <p:nvPr/>
        </p:nvSpPr>
        <p:spPr bwMode="auto">
          <a:xfrm>
            <a:off x="1223628" y="3878760"/>
            <a:ext cx="228600" cy="228600"/>
          </a:xfrm>
          <a:prstGeom prst="ellipse">
            <a:avLst/>
          </a:prstGeom>
          <a:gradFill rotWithShape="1">
            <a:gsLst>
              <a:gs pos="0">
                <a:srgbClr val="FFFF00"/>
              </a:gs>
              <a:gs pos="100000">
                <a:schemeClr val="tx1"/>
              </a:gs>
            </a:gsLst>
            <a:path path="shape">
              <a:fillToRect l="50000" t="50000" r="50000" b="50000"/>
            </a:path>
          </a:gradFill>
          <a:ln w="9525">
            <a:solidFill>
              <a:schemeClr val="bg1"/>
            </a:solidFill>
            <a:round/>
            <a:headEnd/>
            <a:tailEnd/>
          </a:ln>
        </p:spPr>
        <p:txBody>
          <a:bodyPr wrap="none" anchor="ctr"/>
          <a:lstStyle/>
          <a:p>
            <a:pPr algn="ctr"/>
            <a:endParaRPr lang="en-US" sz="1600" b="1" dirty="0"/>
          </a:p>
        </p:txBody>
      </p:sp>
    </p:spTree>
    <p:extLst>
      <p:ext uri="{BB962C8B-B14F-4D97-AF65-F5344CB8AC3E}">
        <p14:creationId xmlns:p14="http://schemas.microsoft.com/office/powerpoint/2010/main" val="23721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p:tgtEl>
                                          <p:spTgt spid="43"/>
                                        </p:tgtEl>
                                        <p:attrNameLst>
                                          <p:attrName>ppt_y</p:attrName>
                                        </p:attrNameLst>
                                      </p:cBhvr>
                                      <p:tavLst>
                                        <p:tav tm="0">
                                          <p:val>
                                            <p:strVal val="#ppt_y-#ppt_h*1.125000"/>
                                          </p:val>
                                        </p:tav>
                                        <p:tav tm="100000">
                                          <p:val>
                                            <p:strVal val="#ppt_y"/>
                                          </p:val>
                                        </p:tav>
                                      </p:tavLst>
                                    </p:anim>
                                    <p:animEffect transition="in" filter="wipe(down)">
                                      <p:cBhvr>
                                        <p:cTn id="12" dur="500"/>
                                        <p:tgtEl>
                                          <p:spTgt spid="43"/>
                                        </p:tgtEl>
                                      </p:cBhvr>
                                    </p:animEffect>
                                  </p:childTnLst>
                                </p:cTn>
                              </p:par>
                              <p:par>
                                <p:cTn id="13" presetID="1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down)">
                                      <p:cBhvr>
                                        <p:cTn id="16" dur="500"/>
                                        <p:tgtEl>
                                          <p:spTgt spid="8"/>
                                        </p:tgtEl>
                                      </p:cBhvr>
                                    </p:animEffect>
                                  </p:childTnLst>
                                </p:cTn>
                              </p:par>
                              <p:par>
                                <p:cTn id="17" presetID="12" presetClass="entr" presetSubtype="1"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ppt_y</p:attrName>
                                        </p:attrNameLst>
                                      </p:cBhvr>
                                      <p:tavLst>
                                        <p:tav tm="0">
                                          <p:val>
                                            <p:strVal val="#ppt_y-#ppt_h*1.125000"/>
                                          </p:val>
                                        </p:tav>
                                        <p:tav tm="100000">
                                          <p:val>
                                            <p:strVal val="#ppt_y"/>
                                          </p:val>
                                        </p:tav>
                                      </p:tavLst>
                                    </p:anim>
                                    <p:animEffect transition="in" filter="wipe(down)">
                                      <p:cBhvr>
                                        <p:cTn id="20" dur="500"/>
                                        <p:tgtEl>
                                          <p:spTgt spid="33"/>
                                        </p:tgtEl>
                                      </p:cBhvr>
                                    </p:animEffect>
                                  </p:childTnLst>
                                </p:cTn>
                              </p:par>
                              <p:par>
                                <p:cTn id="21" presetID="12" presetClass="entr" presetSubtype="1"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p:tgtEl>
                                          <p:spTgt spid="38"/>
                                        </p:tgtEl>
                                        <p:attrNameLst>
                                          <p:attrName>ppt_y</p:attrName>
                                        </p:attrNameLst>
                                      </p:cBhvr>
                                      <p:tavLst>
                                        <p:tav tm="0">
                                          <p:val>
                                            <p:strVal val="#ppt_y-#ppt_h*1.125000"/>
                                          </p:val>
                                        </p:tav>
                                        <p:tav tm="100000">
                                          <p:val>
                                            <p:strVal val="#ppt_y"/>
                                          </p:val>
                                        </p:tav>
                                      </p:tavLst>
                                    </p:anim>
                                    <p:animEffect transition="in" filter="wipe(down)">
                                      <p:cBhvr>
                                        <p:cTn id="24" dur="500"/>
                                        <p:tgtEl>
                                          <p:spTgt spid="38"/>
                                        </p:tgtEl>
                                      </p:cBhvr>
                                    </p:animEffect>
                                  </p:childTnLst>
                                </p:cTn>
                              </p:par>
                              <p:par>
                                <p:cTn id="25" presetID="12" presetClass="entr" presetSubtype="1"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p:tgtEl>
                                          <p:spTgt spid="28"/>
                                        </p:tgtEl>
                                        <p:attrNameLst>
                                          <p:attrName>ppt_y</p:attrName>
                                        </p:attrNameLst>
                                      </p:cBhvr>
                                      <p:tavLst>
                                        <p:tav tm="0">
                                          <p:val>
                                            <p:strVal val="#ppt_y-#ppt_h*1.125000"/>
                                          </p:val>
                                        </p:tav>
                                        <p:tav tm="100000">
                                          <p:val>
                                            <p:strVal val="#ppt_y"/>
                                          </p:val>
                                        </p:tav>
                                      </p:tavLst>
                                    </p:anim>
                                    <p:animEffect transition="in" filter="wipe(down)">
                                      <p:cBhvr>
                                        <p:cTn id="28" dur="500"/>
                                        <p:tgtEl>
                                          <p:spTgt spid="28"/>
                                        </p:tgtEl>
                                      </p:cBhvr>
                                    </p:animEffect>
                                  </p:childTnLst>
                                </p:cTn>
                              </p:par>
                              <p:par>
                                <p:cTn id="29" presetID="1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ppt_y</p:attrName>
                                        </p:attrNameLst>
                                      </p:cBhvr>
                                      <p:tavLst>
                                        <p:tav tm="0">
                                          <p:val>
                                            <p:strVal val="#ppt_y-#ppt_h*1.125000"/>
                                          </p:val>
                                        </p:tav>
                                        <p:tav tm="100000">
                                          <p:val>
                                            <p:strVal val="#ppt_y"/>
                                          </p:val>
                                        </p:tav>
                                      </p:tavLst>
                                    </p:anim>
                                    <p:animEffect transition="in" filter="wipe(down)">
                                      <p:cBhvr>
                                        <p:cTn id="32" dur="500"/>
                                        <p:tgtEl>
                                          <p:spTgt spid="18"/>
                                        </p:tgtEl>
                                      </p:cBhvr>
                                    </p:animEffect>
                                  </p:childTnLst>
                                </p:cTn>
                              </p:par>
                              <p:par>
                                <p:cTn id="33" presetID="12" presetClass="entr" presetSubtype="1"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p:tgtEl>
                                          <p:spTgt spid="23"/>
                                        </p:tgtEl>
                                        <p:attrNameLst>
                                          <p:attrName>ppt_y</p:attrName>
                                        </p:attrNameLst>
                                      </p:cBhvr>
                                      <p:tavLst>
                                        <p:tav tm="0">
                                          <p:val>
                                            <p:strVal val="#ppt_y-#ppt_h*1.125000"/>
                                          </p:val>
                                        </p:tav>
                                        <p:tav tm="100000">
                                          <p:val>
                                            <p:strVal val="#ppt_y"/>
                                          </p:val>
                                        </p:tav>
                                      </p:tavLst>
                                    </p:anim>
                                    <p:animEffect transition="in" filter="wipe(down)">
                                      <p:cBhvr>
                                        <p:cTn id="36" dur="500"/>
                                        <p:tgtEl>
                                          <p:spTgt spid="23"/>
                                        </p:tgtEl>
                                      </p:cBhvr>
                                    </p:animEffect>
                                  </p:childTnLst>
                                </p:cTn>
                              </p:par>
                              <p:par>
                                <p:cTn id="37" presetID="12" presetClass="entr" presetSubtype="1"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p:tgtEl>
                                          <p:spTgt spid="13"/>
                                        </p:tgtEl>
                                        <p:attrNameLst>
                                          <p:attrName>ppt_y</p:attrName>
                                        </p:attrNameLst>
                                      </p:cBhvr>
                                      <p:tavLst>
                                        <p:tav tm="0">
                                          <p:val>
                                            <p:strVal val="#ppt_y-#ppt_h*1.125000"/>
                                          </p:val>
                                        </p:tav>
                                        <p:tav tm="100000">
                                          <p:val>
                                            <p:strVal val="#ppt_y"/>
                                          </p:val>
                                        </p:tav>
                                      </p:tavLst>
                                    </p:anim>
                                    <p:animEffect transition="in" filter="wipe(down)">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trees and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467544" y="944724"/>
            <a:ext cx="831692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buClr>
                <a:schemeClr val="accent1"/>
              </a:buClr>
              <a:buSzPct val="90000"/>
              <a:buFont typeface="Wingdings 3" pitchFamily="18" charset="2"/>
              <a:buChar char="}"/>
            </a:pPr>
            <a:r>
              <a:rPr lang="en-GB" sz="2600" b="0" dirty="0" smtClean="0">
                <a:latin typeface="Garamond" pitchFamily="18" charset="0"/>
              </a:rPr>
              <a:t> </a:t>
            </a:r>
            <a:r>
              <a:rPr lang="en-GB" sz="2600" b="0" dirty="0" smtClean="0">
                <a:solidFill>
                  <a:srgbClr val="000099"/>
                </a:solidFill>
                <a:latin typeface="Garamond" pitchFamily="18" charset="0"/>
              </a:rPr>
              <a:t>Species tree </a:t>
            </a:r>
            <a:r>
              <a:rPr lang="en-GB" sz="2600" b="0" dirty="0" smtClean="0">
                <a:latin typeface="Garamond" pitchFamily="18" charset="0"/>
              </a:rPr>
              <a:t>– pattern of branching of species lineages via speciation.</a:t>
            </a:r>
          </a:p>
          <a:p>
            <a:pPr algn="l">
              <a:spcBef>
                <a:spcPts val="600"/>
              </a:spcBef>
              <a:buClr>
                <a:schemeClr val="accent1"/>
              </a:buClr>
              <a:buSzPct val="90000"/>
              <a:buFont typeface="Wingdings 3" pitchFamily="18" charset="2"/>
              <a:buChar char="}"/>
            </a:pPr>
            <a:r>
              <a:rPr lang="en-GB" sz="2600" dirty="0" smtClean="0">
                <a:latin typeface="Garamond" pitchFamily="18" charset="0"/>
              </a:rPr>
              <a:t> </a:t>
            </a:r>
            <a:r>
              <a:rPr lang="en-GB" sz="2600" dirty="0" smtClean="0">
                <a:solidFill>
                  <a:srgbClr val="000099"/>
                </a:solidFill>
                <a:latin typeface="Garamond" pitchFamily="18" charset="0"/>
              </a:rPr>
              <a:t>Gene tree </a:t>
            </a:r>
            <a:r>
              <a:rPr lang="en-GB" sz="2600" dirty="0" smtClean="0">
                <a:latin typeface="Garamond" pitchFamily="18" charset="0"/>
              </a:rPr>
              <a:t>– A phylogenetic tree that depicts how a </a:t>
            </a:r>
            <a:r>
              <a:rPr lang="en-GB" sz="2600" i="1" dirty="0" smtClean="0">
                <a:solidFill>
                  <a:srgbClr val="FF0000"/>
                </a:solidFill>
                <a:latin typeface="Garamond" pitchFamily="18" charset="0"/>
              </a:rPr>
              <a:t>single</a:t>
            </a:r>
            <a:r>
              <a:rPr lang="en-GB" sz="2600" dirty="0" smtClean="0">
                <a:solidFill>
                  <a:srgbClr val="FF0000"/>
                </a:solidFill>
                <a:latin typeface="Garamond" pitchFamily="18" charset="0"/>
              </a:rPr>
              <a:t> </a:t>
            </a:r>
            <a:r>
              <a:rPr lang="en-GB" sz="2600" dirty="0" smtClean="0">
                <a:latin typeface="Garamond" pitchFamily="18" charset="0"/>
              </a:rPr>
              <a:t>gene has evolved in a group of related species.</a:t>
            </a:r>
          </a:p>
        </p:txBody>
      </p:sp>
      <p:pic>
        <p:nvPicPr>
          <p:cNvPr id="1027" name="Picture 3" descr="C:\USA\Research\presentations\baby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3043" y="5049179"/>
            <a:ext cx="941730" cy="11161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A\Research\presentations\shutterstock_3296916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4553" y="5049179"/>
            <a:ext cx="828092" cy="97473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A\Research\presentations\gorill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8043" y="4961279"/>
            <a:ext cx="842494" cy="10600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A\Research\presentations\oranguta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361" y="5013175"/>
            <a:ext cx="720080" cy="10441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24028" y="5625244"/>
            <a:ext cx="4248472" cy="923330"/>
          </a:xfrm>
          <a:prstGeom prst="rect">
            <a:avLst/>
          </a:prstGeom>
          <a:noFill/>
        </p:spPr>
        <p:txBody>
          <a:bodyPr wrap="square" rtlCol="0">
            <a:spAutoFit/>
          </a:bodyPr>
          <a:lstStyle/>
          <a:p>
            <a:r>
              <a:rPr lang="en-US" dirty="0" smtClean="0">
                <a:solidFill>
                  <a:schemeClr val="accent6">
                    <a:lumMod val="75000"/>
                  </a:schemeClr>
                </a:solidFill>
              </a:rPr>
              <a:t>	     </a:t>
            </a:r>
            <a:r>
              <a:rPr lang="en-US" b="1" dirty="0" smtClean="0">
                <a:solidFill>
                  <a:srgbClr val="FF0000"/>
                </a:solidFill>
                <a:latin typeface="Lucida Handwriting" pitchFamily="66" charset="0"/>
              </a:rPr>
              <a:t>Hemoglobin</a:t>
            </a:r>
          </a:p>
          <a:p>
            <a:r>
              <a:rPr lang="en-US" dirty="0">
                <a:solidFill>
                  <a:schemeClr val="accent6">
                    <a:lumMod val="75000"/>
                  </a:schemeClr>
                </a:solidFill>
              </a:rPr>
              <a:t>	</a:t>
            </a:r>
            <a:r>
              <a:rPr lang="en-US" dirty="0" smtClean="0">
                <a:solidFill>
                  <a:schemeClr val="accent6">
                    <a:lumMod val="75000"/>
                  </a:schemeClr>
                </a:solidFill>
              </a:rPr>
              <a:t>	</a:t>
            </a:r>
            <a:r>
              <a:rPr lang="en-US" dirty="0" smtClean="0">
                <a:solidFill>
                  <a:schemeClr val="tx1">
                    <a:lumMod val="95000"/>
                    <a:lumOff val="5000"/>
                  </a:schemeClr>
                </a:solidFill>
              </a:rPr>
              <a:t>@</a:t>
            </a:r>
          </a:p>
          <a:p>
            <a:r>
              <a:rPr lang="en-US" dirty="0" smtClean="0">
                <a:solidFill>
                  <a:schemeClr val="accent6">
                    <a:lumMod val="75000"/>
                  </a:schemeClr>
                </a:solidFill>
              </a:rPr>
              <a:t>Orangutan</a:t>
            </a:r>
            <a:r>
              <a:rPr lang="en-US" dirty="0" smtClean="0"/>
              <a:t>   </a:t>
            </a:r>
            <a:r>
              <a:rPr lang="en-US" dirty="0" smtClean="0">
                <a:solidFill>
                  <a:schemeClr val="accent4">
                    <a:lumMod val="50000"/>
                  </a:schemeClr>
                </a:solidFill>
              </a:rPr>
              <a:t>Gorilla</a:t>
            </a:r>
            <a:r>
              <a:rPr lang="en-US" dirty="0" smtClean="0"/>
              <a:t>  </a:t>
            </a:r>
            <a:r>
              <a:rPr lang="en-US" dirty="0" smtClean="0">
                <a:solidFill>
                  <a:srgbClr val="C00000"/>
                </a:solidFill>
              </a:rPr>
              <a:t>Chimpanzee</a:t>
            </a:r>
            <a:r>
              <a:rPr lang="en-US" dirty="0" smtClean="0"/>
              <a:t>   </a:t>
            </a:r>
            <a:r>
              <a:rPr lang="en-US" dirty="0" smtClean="0">
                <a:solidFill>
                  <a:srgbClr val="000099"/>
                </a:solidFill>
              </a:rPr>
              <a:t>Human</a:t>
            </a:r>
            <a:endParaRPr lang="en-US" dirty="0">
              <a:solidFill>
                <a:srgbClr val="000099"/>
              </a:solidFill>
            </a:endParaRPr>
          </a:p>
        </p:txBody>
      </p:sp>
      <p:cxnSp>
        <p:nvCxnSpPr>
          <p:cNvPr id="9" name="Straight Connector 8"/>
          <p:cNvCxnSpPr>
            <a:stCxn id="2050" idx="0"/>
          </p:cNvCxnSpPr>
          <p:nvPr/>
        </p:nvCxnSpPr>
        <p:spPr>
          <a:xfrm flipV="1">
            <a:off x="2648599" y="4401107"/>
            <a:ext cx="522058" cy="648072"/>
          </a:xfrm>
          <a:prstGeom prst="line">
            <a:avLst/>
          </a:prstGeom>
          <a:ln w="508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27" idx="0"/>
          </p:cNvCxnSpPr>
          <p:nvPr/>
        </p:nvCxnSpPr>
        <p:spPr>
          <a:xfrm flipH="1" flipV="1">
            <a:off x="3170657" y="4401107"/>
            <a:ext cx="573251" cy="648072"/>
          </a:xfrm>
          <a:prstGeom prst="line">
            <a:avLst/>
          </a:prstGeom>
          <a:ln w="50800" cap="rnd">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2630597" y="3789039"/>
            <a:ext cx="522058" cy="599871"/>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802505" y="3789039"/>
            <a:ext cx="828092" cy="1172240"/>
          </a:xfrm>
          <a:prstGeom prst="line">
            <a:avLst/>
          </a:prstGeom>
          <a:ln w="50800" cap="rnd">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2126541" y="3176972"/>
            <a:ext cx="504056" cy="612067"/>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52" idx="0"/>
          </p:cNvCxnSpPr>
          <p:nvPr/>
        </p:nvCxnSpPr>
        <p:spPr>
          <a:xfrm flipV="1">
            <a:off x="866401" y="3176972"/>
            <a:ext cx="1260140" cy="1836203"/>
          </a:xfrm>
          <a:prstGeom prst="line">
            <a:avLst/>
          </a:prstGeom>
          <a:ln w="508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82325" y="6192016"/>
            <a:ext cx="4248472" cy="369332"/>
          </a:xfrm>
          <a:prstGeom prst="rect">
            <a:avLst/>
          </a:prstGeom>
          <a:noFill/>
        </p:spPr>
        <p:txBody>
          <a:bodyPr wrap="square" rtlCol="0">
            <a:spAutoFit/>
          </a:bodyPr>
          <a:lstStyle/>
          <a:p>
            <a:r>
              <a:rPr lang="en-US" dirty="0" smtClean="0">
                <a:solidFill>
                  <a:schemeClr val="accent6">
                    <a:lumMod val="75000"/>
                  </a:schemeClr>
                </a:solidFill>
              </a:rPr>
              <a:t>Orangutan</a:t>
            </a:r>
            <a:r>
              <a:rPr lang="en-US" dirty="0" smtClean="0"/>
              <a:t>   </a:t>
            </a:r>
            <a:r>
              <a:rPr lang="en-US" dirty="0" smtClean="0">
                <a:solidFill>
                  <a:schemeClr val="accent4">
                    <a:lumMod val="50000"/>
                  </a:schemeClr>
                </a:solidFill>
              </a:rPr>
              <a:t>Gorilla</a:t>
            </a:r>
            <a:r>
              <a:rPr lang="en-US" dirty="0" smtClean="0"/>
              <a:t>   </a:t>
            </a:r>
            <a:r>
              <a:rPr lang="en-US" dirty="0" smtClean="0">
                <a:solidFill>
                  <a:srgbClr val="C00000"/>
                </a:solidFill>
              </a:rPr>
              <a:t>Chimpanzee</a:t>
            </a:r>
            <a:r>
              <a:rPr lang="en-US" dirty="0" smtClean="0"/>
              <a:t>    </a:t>
            </a:r>
            <a:r>
              <a:rPr lang="en-US" dirty="0" smtClean="0">
                <a:solidFill>
                  <a:srgbClr val="000099"/>
                </a:solidFill>
              </a:rPr>
              <a:t>Human</a:t>
            </a:r>
            <a:endParaRPr lang="en-US" dirty="0">
              <a:solidFill>
                <a:srgbClr val="000099"/>
              </a:solidFill>
            </a:endParaRPr>
          </a:p>
        </p:txBody>
      </p:sp>
      <p:cxnSp>
        <p:nvCxnSpPr>
          <p:cNvPr id="47" name="Straight Connector 46"/>
          <p:cNvCxnSpPr/>
          <p:nvPr/>
        </p:nvCxnSpPr>
        <p:spPr>
          <a:xfrm flipV="1">
            <a:off x="7149099" y="4509120"/>
            <a:ext cx="522058" cy="648072"/>
          </a:xfrm>
          <a:prstGeom prst="line">
            <a:avLst/>
          </a:prstGeom>
          <a:ln w="508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671157" y="4509120"/>
            <a:ext cx="573251" cy="648072"/>
          </a:xfrm>
          <a:prstGeom prst="line">
            <a:avLst/>
          </a:prstGeom>
          <a:ln w="50800" cap="rnd">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131097" y="3897052"/>
            <a:ext cx="522058" cy="599871"/>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303005" y="3897052"/>
            <a:ext cx="828092" cy="1172240"/>
          </a:xfrm>
          <a:prstGeom prst="line">
            <a:avLst/>
          </a:prstGeom>
          <a:ln w="50800" cap="rnd">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627041" y="3284985"/>
            <a:ext cx="504056" cy="612067"/>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66901" y="3284985"/>
            <a:ext cx="1260140" cy="1836203"/>
          </a:xfrm>
          <a:prstGeom prst="line">
            <a:avLst/>
          </a:prstGeom>
          <a:ln w="508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52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6984268" y="1484784"/>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319972" y="1484784"/>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583668" y="1484784"/>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6120172" y="1484784"/>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848364" y="1484784"/>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483768" y="1484784"/>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647564" y="1484784"/>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5220072" y="1484784"/>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83868" y="1484784"/>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20" name="TextBox 319"/>
          <p:cNvSpPr txBox="1"/>
          <p:nvPr/>
        </p:nvSpPr>
        <p:spPr>
          <a:xfrm>
            <a:off x="719572" y="1029958"/>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321" name="TextBox 320"/>
          <p:cNvSpPr txBox="1"/>
          <p:nvPr/>
        </p:nvSpPr>
        <p:spPr>
          <a:xfrm>
            <a:off x="17276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322" name="TextBox 321"/>
          <p:cNvSpPr txBox="1"/>
          <p:nvPr/>
        </p:nvSpPr>
        <p:spPr>
          <a:xfrm>
            <a:off x="2663788"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323" name="TextBox 322"/>
          <p:cNvSpPr txBox="1"/>
          <p:nvPr/>
        </p:nvSpPr>
        <p:spPr>
          <a:xfrm>
            <a:off x="35278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324" name="TextBox 323"/>
          <p:cNvSpPr txBox="1"/>
          <p:nvPr/>
        </p:nvSpPr>
        <p:spPr>
          <a:xfrm>
            <a:off x="4499992"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325" name="TextBox 324"/>
          <p:cNvSpPr txBox="1"/>
          <p:nvPr/>
        </p:nvSpPr>
        <p:spPr>
          <a:xfrm>
            <a:off x="5400092"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326" name="TextBox 325"/>
          <p:cNvSpPr txBox="1"/>
          <p:nvPr/>
        </p:nvSpPr>
        <p:spPr>
          <a:xfrm>
            <a:off x="6264188"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327" name="TextBox 326"/>
          <p:cNvSpPr txBox="1"/>
          <p:nvPr/>
        </p:nvSpPr>
        <p:spPr>
          <a:xfrm>
            <a:off x="80283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328" name="TextBox 327"/>
          <p:cNvSpPr txBox="1"/>
          <p:nvPr/>
        </p:nvSpPr>
        <p:spPr>
          <a:xfrm>
            <a:off x="71282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grpSp>
        <p:nvGrpSpPr>
          <p:cNvPr id="168" name="Group 167"/>
          <p:cNvGrpSpPr/>
          <p:nvPr/>
        </p:nvGrpSpPr>
        <p:grpSpPr>
          <a:xfrm>
            <a:off x="673784" y="2565524"/>
            <a:ext cx="621852" cy="467432"/>
            <a:chOff x="971600" y="3104964"/>
            <a:chExt cx="621852" cy="647452"/>
          </a:xfrm>
        </p:grpSpPr>
        <p:cxnSp>
          <p:nvCxnSpPr>
            <p:cNvPr id="169" name="Straight Connector 168"/>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583668" y="2556731"/>
            <a:ext cx="621852" cy="467432"/>
            <a:chOff x="971600" y="4149700"/>
            <a:chExt cx="621852" cy="467432"/>
          </a:xfrm>
        </p:grpSpPr>
        <p:cxnSp>
          <p:nvCxnSpPr>
            <p:cNvPr id="174" name="Straight Connector 173"/>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346192" y="2529520"/>
            <a:ext cx="621852" cy="467432"/>
            <a:chOff x="971600" y="4149700"/>
            <a:chExt cx="621852" cy="467432"/>
          </a:xfrm>
        </p:grpSpPr>
        <p:cxnSp>
          <p:nvCxnSpPr>
            <p:cNvPr id="179" name="Straight Connector 178"/>
            <p:cNvCxnSpPr/>
            <p:nvPr/>
          </p:nvCxnSpPr>
          <p:spPr>
            <a:xfrm flipV="1">
              <a:off x="971600" y="4149700"/>
              <a:ext cx="281395" cy="464416"/>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4452764"/>
              <a:ext cx="121444" cy="164368"/>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4149700"/>
              <a:ext cx="340457" cy="4498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176337" y="4329100"/>
              <a:ext cx="219093" cy="2704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3410088" y="2565524"/>
            <a:ext cx="621852" cy="467432"/>
            <a:chOff x="971600" y="3104964"/>
            <a:chExt cx="621852" cy="647452"/>
          </a:xfrm>
        </p:grpSpPr>
        <p:cxnSp>
          <p:nvCxnSpPr>
            <p:cNvPr id="184" name="Straight Connector 183"/>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5256076" y="2529520"/>
            <a:ext cx="621852" cy="467432"/>
            <a:chOff x="971600" y="3104964"/>
            <a:chExt cx="621852" cy="647452"/>
          </a:xfrm>
        </p:grpSpPr>
        <p:cxnSp>
          <p:nvCxnSpPr>
            <p:cNvPr id="189" name="Straight Connector 188"/>
            <p:cNvCxnSpPr/>
            <p:nvPr/>
          </p:nvCxnSpPr>
          <p:spPr>
            <a:xfrm flipV="1">
              <a:off x="971600" y="3104964"/>
              <a:ext cx="281395" cy="64327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089396" y="3524746"/>
              <a:ext cx="121444"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252995" y="3104964"/>
              <a:ext cx="340457" cy="62309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1341424" y="3524746"/>
              <a:ext cx="108013"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6182396" y="2530140"/>
            <a:ext cx="621852" cy="467432"/>
            <a:chOff x="971600" y="4149700"/>
            <a:chExt cx="621852" cy="467432"/>
          </a:xfrm>
        </p:grpSpPr>
        <p:cxnSp>
          <p:nvCxnSpPr>
            <p:cNvPr id="194" name="Straight Connector 193"/>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7010488" y="2529520"/>
            <a:ext cx="621852" cy="467432"/>
            <a:chOff x="971600" y="3104964"/>
            <a:chExt cx="621852" cy="647452"/>
          </a:xfrm>
        </p:grpSpPr>
        <p:cxnSp>
          <p:nvCxnSpPr>
            <p:cNvPr id="199" name="Straight Connector 198"/>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2519772" y="2539146"/>
            <a:ext cx="621852" cy="467432"/>
            <a:chOff x="1916088" y="4725764"/>
            <a:chExt cx="621852" cy="467432"/>
          </a:xfrm>
        </p:grpSpPr>
        <p:cxnSp>
          <p:nvCxnSpPr>
            <p:cNvPr id="204" name="Straight Connector 203"/>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7884368" y="2529520"/>
            <a:ext cx="621852" cy="467432"/>
            <a:chOff x="1916088" y="4725764"/>
            <a:chExt cx="621852" cy="467432"/>
          </a:xfrm>
        </p:grpSpPr>
        <p:cxnSp>
          <p:nvCxnSpPr>
            <p:cNvPr id="209" name="Straight Connector 208"/>
            <p:cNvCxnSpPr/>
            <p:nvPr/>
          </p:nvCxnSpPr>
          <p:spPr>
            <a:xfrm flipV="1">
              <a:off x="1916088" y="4725764"/>
              <a:ext cx="281395" cy="464416"/>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197483" y="4725764"/>
              <a:ext cx="340457" cy="449847"/>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2105726" y="4898031"/>
              <a:ext cx="198440" cy="292149"/>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2303748" y="5047122"/>
              <a:ext cx="99220" cy="146074"/>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3887924" y="5049180"/>
            <a:ext cx="1125908" cy="1007492"/>
            <a:chOff x="971600" y="3104964"/>
            <a:chExt cx="621852" cy="647452"/>
          </a:xfrm>
        </p:grpSpPr>
        <p:cxnSp>
          <p:nvCxnSpPr>
            <p:cNvPr id="214" name="Straight Connector 213"/>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106"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Summary Methods</a:t>
            </a:r>
            <a:endParaRPr lang="en-US" altLang="ja-JP" sz="3600" b="1" dirty="0">
              <a:solidFill>
                <a:srgbClr val="A50021"/>
              </a:solidFill>
              <a:latin typeface="Verdana" pitchFamily="34" charset="0"/>
              <a:ea typeface="ＭＳ Ｐゴシック" pitchFamily="34" charset="-128"/>
            </a:endParaRPr>
          </a:p>
        </p:txBody>
      </p:sp>
      <p:sp>
        <p:nvSpPr>
          <p:cNvPr id="107"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8" name="AutoShape 34"/>
          <p:cNvSpPr>
            <a:spLocks noChangeArrowheads="1"/>
          </p:cNvSpPr>
          <p:nvPr/>
        </p:nvSpPr>
        <p:spPr bwMode="auto">
          <a:xfrm rot="5400000">
            <a:off x="3786983" y="3925985"/>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09" name="TextBox 108"/>
          <p:cNvSpPr txBox="1"/>
          <p:nvPr/>
        </p:nvSpPr>
        <p:spPr>
          <a:xfrm>
            <a:off x="4878034" y="3609020"/>
            <a:ext cx="2556284" cy="707886"/>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dirty="0" smtClean="0">
                <a:latin typeface="Garamond" pitchFamily="18" charset="0"/>
              </a:rPr>
              <a:t>Gene Tree Parsimony, ML etc.</a:t>
            </a:r>
            <a:endParaRPr lang="en-US" sz="2000" b="1" dirty="0">
              <a:latin typeface="Garamond" pitchFamily="18" charset="0"/>
            </a:endParaRPr>
          </a:p>
        </p:txBody>
      </p:sp>
      <p:sp>
        <p:nvSpPr>
          <p:cNvPr id="110" name="TextBox 109"/>
          <p:cNvSpPr txBox="1"/>
          <p:nvPr/>
        </p:nvSpPr>
        <p:spPr>
          <a:xfrm>
            <a:off x="3743908" y="6381328"/>
            <a:ext cx="1836204" cy="369332"/>
          </a:xfrm>
          <a:prstGeom prst="rect">
            <a:avLst/>
          </a:prstGeom>
          <a:noFill/>
        </p:spPr>
        <p:txBody>
          <a:bodyPr wrap="square" rtlCol="0">
            <a:spAutoFit/>
          </a:bodyPr>
          <a:lstStyle/>
          <a:p>
            <a:r>
              <a:rPr lang="en-US" dirty="0" smtClean="0">
                <a:latin typeface="Georgia" pitchFamily="18" charset="0"/>
                <a:ea typeface="Verdana" pitchFamily="34" charset="0"/>
                <a:cs typeface="Verdana" pitchFamily="34" charset="0"/>
              </a:rPr>
              <a:t>Species Tree</a:t>
            </a:r>
            <a:endParaRPr lang="en-US" baseline="-25000" dirty="0">
              <a:solidFill>
                <a:srgbClr val="FF0000"/>
              </a:solidFill>
              <a:latin typeface="Georgia" pitchFamily="18" charset="0"/>
            </a:endParaRPr>
          </a:p>
        </p:txBody>
      </p:sp>
    </p:spTree>
    <p:extLst>
      <p:ext uri="{BB962C8B-B14F-4D97-AF65-F5344CB8AC3E}">
        <p14:creationId xmlns:p14="http://schemas.microsoft.com/office/powerpoint/2010/main" val="373735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500"/>
                                        <p:tgtEl>
                                          <p:spTgt spid="168"/>
                                        </p:tgtEl>
                                        <p:attrNameLst>
                                          <p:attrName>ppt_y</p:attrName>
                                        </p:attrNameLst>
                                      </p:cBhvr>
                                      <p:tavLst>
                                        <p:tav tm="0">
                                          <p:val>
                                            <p:strVal val="#ppt_y-#ppt_h*1.125000"/>
                                          </p:val>
                                        </p:tav>
                                        <p:tav tm="100000">
                                          <p:val>
                                            <p:strVal val="#ppt_y"/>
                                          </p:val>
                                        </p:tav>
                                      </p:tavLst>
                                    </p:anim>
                                    <p:animEffect transition="in" filter="wipe(down)">
                                      <p:cBhvr>
                                        <p:cTn id="8" dur="500"/>
                                        <p:tgtEl>
                                          <p:spTgt spid="168"/>
                                        </p:tgtEl>
                                      </p:cBhvr>
                                    </p:animEffect>
                                  </p:childTnLst>
                                </p:cTn>
                              </p:par>
                              <p:par>
                                <p:cTn id="9" presetID="12" presetClass="entr" presetSubtype="1" fill="hold" nodeType="withEffect">
                                  <p:stCondLst>
                                    <p:cond delay="0"/>
                                  </p:stCondLst>
                                  <p:childTnLst>
                                    <p:set>
                                      <p:cBhvr>
                                        <p:cTn id="10" dur="1" fill="hold">
                                          <p:stCondLst>
                                            <p:cond delay="0"/>
                                          </p:stCondLst>
                                        </p:cTn>
                                        <p:tgtEl>
                                          <p:spTgt spid="208"/>
                                        </p:tgtEl>
                                        <p:attrNameLst>
                                          <p:attrName>style.visibility</p:attrName>
                                        </p:attrNameLst>
                                      </p:cBhvr>
                                      <p:to>
                                        <p:strVal val="visible"/>
                                      </p:to>
                                    </p:set>
                                    <p:anim calcmode="lin" valueType="num">
                                      <p:cBhvr additive="base">
                                        <p:cTn id="11" dur="500"/>
                                        <p:tgtEl>
                                          <p:spTgt spid="208"/>
                                        </p:tgtEl>
                                        <p:attrNameLst>
                                          <p:attrName>ppt_y</p:attrName>
                                        </p:attrNameLst>
                                      </p:cBhvr>
                                      <p:tavLst>
                                        <p:tav tm="0">
                                          <p:val>
                                            <p:strVal val="#ppt_y-#ppt_h*1.125000"/>
                                          </p:val>
                                        </p:tav>
                                        <p:tav tm="100000">
                                          <p:val>
                                            <p:strVal val="#ppt_y"/>
                                          </p:val>
                                        </p:tav>
                                      </p:tavLst>
                                    </p:anim>
                                    <p:animEffect transition="in" filter="wipe(down)">
                                      <p:cBhvr>
                                        <p:cTn id="12" dur="500"/>
                                        <p:tgtEl>
                                          <p:spTgt spid="208"/>
                                        </p:tgtEl>
                                      </p:cBhvr>
                                    </p:animEffect>
                                  </p:childTnLst>
                                </p:cTn>
                              </p:par>
                            </p:childTnLst>
                          </p:cTn>
                        </p:par>
                        <p:par>
                          <p:cTn id="13" fill="hold">
                            <p:stCondLst>
                              <p:cond delay="500"/>
                            </p:stCondLst>
                            <p:childTnLst>
                              <p:par>
                                <p:cTn id="14" presetID="12" presetClass="entr" presetSubtype="1" fill="hold" nodeType="afterEffect">
                                  <p:stCondLst>
                                    <p:cond delay="0"/>
                                  </p:stCondLst>
                                  <p:childTnLst>
                                    <p:set>
                                      <p:cBhvr>
                                        <p:cTn id="15" dur="1" fill="hold">
                                          <p:stCondLst>
                                            <p:cond delay="0"/>
                                          </p:stCondLst>
                                        </p:cTn>
                                        <p:tgtEl>
                                          <p:spTgt spid="173"/>
                                        </p:tgtEl>
                                        <p:attrNameLst>
                                          <p:attrName>style.visibility</p:attrName>
                                        </p:attrNameLst>
                                      </p:cBhvr>
                                      <p:to>
                                        <p:strVal val="visible"/>
                                      </p:to>
                                    </p:set>
                                    <p:anim calcmode="lin" valueType="num">
                                      <p:cBhvr additive="base">
                                        <p:cTn id="16" dur="500"/>
                                        <p:tgtEl>
                                          <p:spTgt spid="173"/>
                                        </p:tgtEl>
                                        <p:attrNameLst>
                                          <p:attrName>ppt_y</p:attrName>
                                        </p:attrNameLst>
                                      </p:cBhvr>
                                      <p:tavLst>
                                        <p:tav tm="0">
                                          <p:val>
                                            <p:strVal val="#ppt_y-#ppt_h*1.125000"/>
                                          </p:val>
                                        </p:tav>
                                        <p:tav tm="100000">
                                          <p:val>
                                            <p:strVal val="#ppt_y"/>
                                          </p:val>
                                        </p:tav>
                                      </p:tavLst>
                                    </p:anim>
                                    <p:animEffect transition="in" filter="wipe(down)">
                                      <p:cBhvr>
                                        <p:cTn id="17" dur="500"/>
                                        <p:tgtEl>
                                          <p:spTgt spid="173"/>
                                        </p:tgtEl>
                                      </p:cBhvr>
                                    </p:animEffect>
                                  </p:childTnLst>
                                </p:cTn>
                              </p:par>
                              <p:par>
                                <p:cTn id="18" presetID="12" presetClass="entr" presetSubtype="1" fill="hold" nodeType="withEffect">
                                  <p:stCondLst>
                                    <p:cond delay="0"/>
                                  </p:stCondLst>
                                  <p:childTnLst>
                                    <p:set>
                                      <p:cBhvr>
                                        <p:cTn id="19" dur="1" fill="hold">
                                          <p:stCondLst>
                                            <p:cond delay="0"/>
                                          </p:stCondLst>
                                        </p:cTn>
                                        <p:tgtEl>
                                          <p:spTgt spid="198"/>
                                        </p:tgtEl>
                                        <p:attrNameLst>
                                          <p:attrName>style.visibility</p:attrName>
                                        </p:attrNameLst>
                                      </p:cBhvr>
                                      <p:to>
                                        <p:strVal val="visible"/>
                                      </p:to>
                                    </p:set>
                                    <p:anim calcmode="lin" valueType="num">
                                      <p:cBhvr additive="base">
                                        <p:cTn id="20" dur="500"/>
                                        <p:tgtEl>
                                          <p:spTgt spid="198"/>
                                        </p:tgtEl>
                                        <p:attrNameLst>
                                          <p:attrName>ppt_y</p:attrName>
                                        </p:attrNameLst>
                                      </p:cBhvr>
                                      <p:tavLst>
                                        <p:tav tm="0">
                                          <p:val>
                                            <p:strVal val="#ppt_y-#ppt_h*1.125000"/>
                                          </p:val>
                                        </p:tav>
                                        <p:tav tm="100000">
                                          <p:val>
                                            <p:strVal val="#ppt_y"/>
                                          </p:val>
                                        </p:tav>
                                      </p:tavLst>
                                    </p:anim>
                                    <p:animEffect transition="in" filter="wipe(down)">
                                      <p:cBhvr>
                                        <p:cTn id="21" dur="500"/>
                                        <p:tgtEl>
                                          <p:spTgt spid="198"/>
                                        </p:tgtEl>
                                      </p:cBhvr>
                                    </p:animEffect>
                                  </p:childTnLst>
                                </p:cTn>
                              </p:par>
                            </p:childTnLst>
                          </p:cTn>
                        </p:par>
                        <p:par>
                          <p:cTn id="22" fill="hold">
                            <p:stCondLst>
                              <p:cond delay="1000"/>
                            </p:stCondLst>
                            <p:childTnLst>
                              <p:par>
                                <p:cTn id="23" presetID="12" presetClass="entr" presetSubtype="1" fill="hold" nodeType="afterEffect">
                                  <p:stCondLst>
                                    <p:cond delay="0"/>
                                  </p:stCondLst>
                                  <p:childTnLst>
                                    <p:set>
                                      <p:cBhvr>
                                        <p:cTn id="24" dur="1" fill="hold">
                                          <p:stCondLst>
                                            <p:cond delay="0"/>
                                          </p:stCondLst>
                                        </p:cTn>
                                        <p:tgtEl>
                                          <p:spTgt spid="203"/>
                                        </p:tgtEl>
                                        <p:attrNameLst>
                                          <p:attrName>style.visibility</p:attrName>
                                        </p:attrNameLst>
                                      </p:cBhvr>
                                      <p:to>
                                        <p:strVal val="visible"/>
                                      </p:to>
                                    </p:set>
                                    <p:anim calcmode="lin" valueType="num">
                                      <p:cBhvr additive="base">
                                        <p:cTn id="25" dur="500"/>
                                        <p:tgtEl>
                                          <p:spTgt spid="203"/>
                                        </p:tgtEl>
                                        <p:attrNameLst>
                                          <p:attrName>ppt_y</p:attrName>
                                        </p:attrNameLst>
                                      </p:cBhvr>
                                      <p:tavLst>
                                        <p:tav tm="0">
                                          <p:val>
                                            <p:strVal val="#ppt_y-#ppt_h*1.125000"/>
                                          </p:val>
                                        </p:tav>
                                        <p:tav tm="100000">
                                          <p:val>
                                            <p:strVal val="#ppt_y"/>
                                          </p:val>
                                        </p:tav>
                                      </p:tavLst>
                                    </p:anim>
                                    <p:animEffect transition="in" filter="wipe(down)">
                                      <p:cBhvr>
                                        <p:cTn id="26" dur="500"/>
                                        <p:tgtEl>
                                          <p:spTgt spid="203"/>
                                        </p:tgtEl>
                                      </p:cBhvr>
                                    </p:animEffect>
                                  </p:childTnLst>
                                </p:cTn>
                              </p:par>
                              <p:par>
                                <p:cTn id="27" presetID="12" presetClass="entr" presetSubtype="1" fill="hold" nodeType="withEffect">
                                  <p:stCondLst>
                                    <p:cond delay="0"/>
                                  </p:stCondLst>
                                  <p:childTnLst>
                                    <p:set>
                                      <p:cBhvr>
                                        <p:cTn id="28" dur="1" fill="hold">
                                          <p:stCondLst>
                                            <p:cond delay="0"/>
                                          </p:stCondLst>
                                        </p:cTn>
                                        <p:tgtEl>
                                          <p:spTgt spid="193"/>
                                        </p:tgtEl>
                                        <p:attrNameLst>
                                          <p:attrName>style.visibility</p:attrName>
                                        </p:attrNameLst>
                                      </p:cBhvr>
                                      <p:to>
                                        <p:strVal val="visible"/>
                                      </p:to>
                                    </p:set>
                                    <p:anim calcmode="lin" valueType="num">
                                      <p:cBhvr additive="base">
                                        <p:cTn id="29" dur="500"/>
                                        <p:tgtEl>
                                          <p:spTgt spid="193"/>
                                        </p:tgtEl>
                                        <p:attrNameLst>
                                          <p:attrName>ppt_y</p:attrName>
                                        </p:attrNameLst>
                                      </p:cBhvr>
                                      <p:tavLst>
                                        <p:tav tm="0">
                                          <p:val>
                                            <p:strVal val="#ppt_y-#ppt_h*1.125000"/>
                                          </p:val>
                                        </p:tav>
                                        <p:tav tm="100000">
                                          <p:val>
                                            <p:strVal val="#ppt_y"/>
                                          </p:val>
                                        </p:tav>
                                      </p:tavLst>
                                    </p:anim>
                                    <p:animEffect transition="in" filter="wipe(down)">
                                      <p:cBhvr>
                                        <p:cTn id="30" dur="500"/>
                                        <p:tgtEl>
                                          <p:spTgt spid="193"/>
                                        </p:tgtEl>
                                      </p:cBhvr>
                                    </p:animEffect>
                                  </p:childTnLst>
                                </p:cTn>
                              </p:par>
                            </p:childTnLst>
                          </p:cTn>
                        </p:par>
                        <p:par>
                          <p:cTn id="31" fill="hold">
                            <p:stCondLst>
                              <p:cond delay="1500"/>
                            </p:stCondLst>
                            <p:childTnLst>
                              <p:par>
                                <p:cTn id="32" presetID="12" presetClass="entr" presetSubtype="1" fill="hold" nodeType="afterEffect">
                                  <p:stCondLst>
                                    <p:cond delay="0"/>
                                  </p:stCondLst>
                                  <p:childTnLst>
                                    <p:set>
                                      <p:cBhvr>
                                        <p:cTn id="33" dur="1" fill="hold">
                                          <p:stCondLst>
                                            <p:cond delay="0"/>
                                          </p:stCondLst>
                                        </p:cTn>
                                        <p:tgtEl>
                                          <p:spTgt spid="183"/>
                                        </p:tgtEl>
                                        <p:attrNameLst>
                                          <p:attrName>style.visibility</p:attrName>
                                        </p:attrNameLst>
                                      </p:cBhvr>
                                      <p:to>
                                        <p:strVal val="visible"/>
                                      </p:to>
                                    </p:set>
                                    <p:anim calcmode="lin" valueType="num">
                                      <p:cBhvr additive="base">
                                        <p:cTn id="34" dur="500"/>
                                        <p:tgtEl>
                                          <p:spTgt spid="183"/>
                                        </p:tgtEl>
                                        <p:attrNameLst>
                                          <p:attrName>ppt_y</p:attrName>
                                        </p:attrNameLst>
                                      </p:cBhvr>
                                      <p:tavLst>
                                        <p:tav tm="0">
                                          <p:val>
                                            <p:strVal val="#ppt_y-#ppt_h*1.125000"/>
                                          </p:val>
                                        </p:tav>
                                        <p:tav tm="100000">
                                          <p:val>
                                            <p:strVal val="#ppt_y"/>
                                          </p:val>
                                        </p:tav>
                                      </p:tavLst>
                                    </p:anim>
                                    <p:animEffect transition="in" filter="wipe(down)">
                                      <p:cBhvr>
                                        <p:cTn id="35" dur="500"/>
                                        <p:tgtEl>
                                          <p:spTgt spid="183"/>
                                        </p:tgtEl>
                                      </p:cBhvr>
                                    </p:animEffect>
                                  </p:childTnLst>
                                </p:cTn>
                              </p:par>
                              <p:par>
                                <p:cTn id="36" presetID="12" presetClass="entr" presetSubtype="1" fill="hold" nodeType="withEffect">
                                  <p:stCondLst>
                                    <p:cond delay="0"/>
                                  </p:stCondLst>
                                  <p:childTnLst>
                                    <p:set>
                                      <p:cBhvr>
                                        <p:cTn id="37" dur="1" fill="hold">
                                          <p:stCondLst>
                                            <p:cond delay="0"/>
                                          </p:stCondLst>
                                        </p:cTn>
                                        <p:tgtEl>
                                          <p:spTgt spid="188"/>
                                        </p:tgtEl>
                                        <p:attrNameLst>
                                          <p:attrName>style.visibility</p:attrName>
                                        </p:attrNameLst>
                                      </p:cBhvr>
                                      <p:to>
                                        <p:strVal val="visible"/>
                                      </p:to>
                                    </p:set>
                                    <p:anim calcmode="lin" valueType="num">
                                      <p:cBhvr additive="base">
                                        <p:cTn id="38" dur="500"/>
                                        <p:tgtEl>
                                          <p:spTgt spid="188"/>
                                        </p:tgtEl>
                                        <p:attrNameLst>
                                          <p:attrName>ppt_y</p:attrName>
                                        </p:attrNameLst>
                                      </p:cBhvr>
                                      <p:tavLst>
                                        <p:tav tm="0">
                                          <p:val>
                                            <p:strVal val="#ppt_y-#ppt_h*1.125000"/>
                                          </p:val>
                                        </p:tav>
                                        <p:tav tm="100000">
                                          <p:val>
                                            <p:strVal val="#ppt_y"/>
                                          </p:val>
                                        </p:tav>
                                      </p:tavLst>
                                    </p:anim>
                                    <p:animEffect transition="in" filter="wipe(down)">
                                      <p:cBhvr>
                                        <p:cTn id="39" dur="500"/>
                                        <p:tgtEl>
                                          <p:spTgt spid="188"/>
                                        </p:tgtEl>
                                      </p:cBhvr>
                                    </p:animEffect>
                                  </p:childTnLst>
                                </p:cTn>
                              </p:par>
                            </p:childTnLst>
                          </p:cTn>
                        </p:par>
                        <p:par>
                          <p:cTn id="40" fill="hold">
                            <p:stCondLst>
                              <p:cond delay="2000"/>
                            </p:stCondLst>
                            <p:childTnLst>
                              <p:par>
                                <p:cTn id="41" presetID="12" presetClass="entr" presetSubtype="1" fill="hold" nodeType="afterEffect">
                                  <p:stCondLst>
                                    <p:cond delay="0"/>
                                  </p:stCondLst>
                                  <p:childTnLst>
                                    <p:set>
                                      <p:cBhvr>
                                        <p:cTn id="42" dur="1" fill="hold">
                                          <p:stCondLst>
                                            <p:cond delay="0"/>
                                          </p:stCondLst>
                                        </p:cTn>
                                        <p:tgtEl>
                                          <p:spTgt spid="178"/>
                                        </p:tgtEl>
                                        <p:attrNameLst>
                                          <p:attrName>style.visibility</p:attrName>
                                        </p:attrNameLst>
                                      </p:cBhvr>
                                      <p:to>
                                        <p:strVal val="visible"/>
                                      </p:to>
                                    </p:set>
                                    <p:anim calcmode="lin" valueType="num">
                                      <p:cBhvr additive="base">
                                        <p:cTn id="43" dur="500"/>
                                        <p:tgtEl>
                                          <p:spTgt spid="178"/>
                                        </p:tgtEl>
                                        <p:attrNameLst>
                                          <p:attrName>ppt_y</p:attrName>
                                        </p:attrNameLst>
                                      </p:cBhvr>
                                      <p:tavLst>
                                        <p:tav tm="0">
                                          <p:val>
                                            <p:strVal val="#ppt_y-#ppt_h*1.125000"/>
                                          </p:val>
                                        </p:tav>
                                        <p:tav tm="100000">
                                          <p:val>
                                            <p:strVal val="#ppt_y"/>
                                          </p:val>
                                        </p:tav>
                                      </p:tavLst>
                                    </p:anim>
                                    <p:animEffect transition="in" filter="wipe(down)">
                                      <p:cBhvr>
                                        <p:cTn id="44" dur="500"/>
                                        <p:tgtEl>
                                          <p:spTgt spid="17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up)">
                                      <p:cBhvr>
                                        <p:cTn id="49" dur="500"/>
                                        <p:tgtEl>
                                          <p:spTgt spid="108"/>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09"/>
                                        </p:tgtEl>
                                        <p:attrNameLst>
                                          <p:attrName>style.visibility</p:attrName>
                                        </p:attrNameLst>
                                      </p:cBhvr>
                                      <p:to>
                                        <p:strVal val="visible"/>
                                      </p:to>
                                    </p:set>
                                    <p:anim calcmode="lin" valueType="num">
                                      <p:cBhvr additive="base">
                                        <p:cTn id="52" dur="500"/>
                                        <p:tgtEl>
                                          <p:spTgt spid="109"/>
                                        </p:tgtEl>
                                        <p:attrNameLst>
                                          <p:attrName>ppt_x</p:attrName>
                                        </p:attrNameLst>
                                      </p:cBhvr>
                                      <p:tavLst>
                                        <p:tav tm="0">
                                          <p:val>
                                            <p:strVal val="#ppt_x-#ppt_w*1.125000"/>
                                          </p:val>
                                        </p:tav>
                                        <p:tav tm="100000">
                                          <p:val>
                                            <p:strVal val="#ppt_x"/>
                                          </p:val>
                                        </p:tav>
                                      </p:tavLst>
                                    </p:anim>
                                    <p:animEffect transition="in" filter="wipe(right)">
                                      <p:cBhvr>
                                        <p:cTn id="53" dur="500"/>
                                        <p:tgtEl>
                                          <p:spTgt spid="109"/>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213"/>
                                        </p:tgtEl>
                                        <p:attrNameLst>
                                          <p:attrName>style.visibility</p:attrName>
                                        </p:attrNameLst>
                                      </p:cBhvr>
                                      <p:to>
                                        <p:strVal val="visible"/>
                                      </p:to>
                                    </p:set>
                                    <p:animEffect transition="in" filter="wipe(down)">
                                      <p:cBhvr>
                                        <p:cTn id="57" dur="500"/>
                                        <p:tgtEl>
                                          <p:spTgt spid="21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1591953" y="3648559"/>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897047" y="1289342"/>
            <a:ext cx="198789" cy="287705"/>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419872" y="188640"/>
            <a:ext cx="828092" cy="1153710"/>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13819" y="815959"/>
            <a:ext cx="358629" cy="473383"/>
          </a:xfrm>
          <a:prstGeom prst="line">
            <a:avLst/>
          </a:prstGeom>
          <a:ln w="5715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190840" y="1883438"/>
            <a:ext cx="324036" cy="622908"/>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647553" y="1237984"/>
            <a:ext cx="230304" cy="406452"/>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391980" y="1073183"/>
            <a:ext cx="786452" cy="1629263"/>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2926" y="4148509"/>
            <a:ext cx="339417" cy="576635"/>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96341" y="3121055"/>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108818" y="3680743"/>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108818" y="3138599"/>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51620" y="512676"/>
            <a:ext cx="4824536" cy="1754326"/>
          </a:xfrm>
          <a:prstGeom prst="rect">
            <a:avLst/>
          </a:prstGeom>
          <a:noFill/>
        </p:spPr>
        <p:txBody>
          <a:bodyPr wrap="square" rtlCol="0">
            <a:spAutoFit/>
          </a:bodyPr>
          <a:lstStyle/>
          <a:p>
            <a:r>
              <a:rPr lang="en-US" dirty="0" smtClean="0"/>
              <a:t>Two trees are statistically conflicting if one tree has at least one conflicting edge that has support more than the threshold. After showing the figure say something like the threshold is to </a:t>
            </a:r>
            <a:r>
              <a:rPr lang="en-US" dirty="0" err="1" smtClean="0"/>
              <a:t>contorl</a:t>
            </a:r>
            <a:r>
              <a:rPr lang="en-US" dirty="0" smtClean="0"/>
              <a:t> how strict or flexible we are when comparing two trees</a:t>
            </a:r>
            <a:endParaRPr lang="en-US" dirty="0"/>
          </a:p>
        </p:txBody>
      </p:sp>
      <p:cxnSp>
        <p:nvCxnSpPr>
          <p:cNvPr id="24" name="Straight Connector 23"/>
          <p:cNvCxnSpPr/>
          <p:nvPr/>
        </p:nvCxnSpPr>
        <p:spPr>
          <a:xfrm flipV="1">
            <a:off x="4220245" y="5654716"/>
            <a:ext cx="537242" cy="1044859"/>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54838" y="5768362"/>
            <a:ext cx="15184" cy="937002"/>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24633" y="5127212"/>
            <a:ext cx="951523" cy="1578152"/>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37110" y="5686900"/>
            <a:ext cx="612330" cy="1018464"/>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737110" y="5144756"/>
            <a:ext cx="270674" cy="536964"/>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832313" y="3632468"/>
            <a:ext cx="537242" cy="1044859"/>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33286" y="4132418"/>
            <a:ext cx="339417" cy="576635"/>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636701" y="3104964"/>
            <a:ext cx="951523" cy="1578152"/>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349178" y="3664652"/>
            <a:ext cx="612330" cy="10184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349178" y="3122508"/>
            <a:ext cx="270674" cy="536964"/>
          </a:xfrm>
          <a:prstGeom prst="line">
            <a:avLst/>
          </a:prstGeom>
          <a:ln w="952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21923" y="4725144"/>
            <a:ext cx="538651" cy="461665"/>
          </a:xfrm>
          <a:prstGeom prst="rect">
            <a:avLst/>
          </a:prstGeom>
          <a:noFill/>
        </p:spPr>
        <p:txBody>
          <a:bodyPr wrap="square" rtlCol="0">
            <a:spAutoFit/>
          </a:bodyPr>
          <a:lstStyle/>
          <a:p>
            <a:r>
              <a:rPr lang="en-US" sz="2400" b="1" i="1" dirty="0">
                <a:latin typeface="Book Antiqua" pitchFamily="18" charset="0"/>
              </a:rPr>
              <a:t>a</a:t>
            </a:r>
            <a:endParaRPr lang="en-US" sz="2400" baseline="-25000" dirty="0">
              <a:latin typeface="Georgia" pitchFamily="18" charset="0"/>
            </a:endParaRPr>
          </a:p>
        </p:txBody>
      </p:sp>
      <p:sp>
        <p:nvSpPr>
          <p:cNvPr id="42" name="TextBox 41"/>
          <p:cNvSpPr txBox="1"/>
          <p:nvPr/>
        </p:nvSpPr>
        <p:spPr>
          <a:xfrm>
            <a:off x="2053129" y="4761148"/>
            <a:ext cx="538651" cy="461665"/>
          </a:xfrm>
          <a:prstGeom prst="rect">
            <a:avLst/>
          </a:prstGeom>
          <a:noFill/>
        </p:spPr>
        <p:txBody>
          <a:bodyPr wrap="square" rtlCol="0">
            <a:spAutoFit/>
          </a:bodyPr>
          <a:lstStyle/>
          <a:p>
            <a:r>
              <a:rPr lang="en-US" sz="2400" b="1" i="1" dirty="0" smtClean="0">
                <a:latin typeface="Book Antiqua" pitchFamily="18" charset="0"/>
              </a:rPr>
              <a:t>b</a:t>
            </a:r>
            <a:endParaRPr lang="en-US" sz="2400" baseline="-25000" dirty="0">
              <a:latin typeface="Georgia" pitchFamily="18" charset="0"/>
            </a:endParaRPr>
          </a:p>
        </p:txBody>
      </p:sp>
      <p:sp>
        <p:nvSpPr>
          <p:cNvPr id="43" name="TextBox 42"/>
          <p:cNvSpPr txBox="1"/>
          <p:nvPr/>
        </p:nvSpPr>
        <p:spPr>
          <a:xfrm>
            <a:off x="2591780" y="4761148"/>
            <a:ext cx="538651" cy="461665"/>
          </a:xfrm>
          <a:prstGeom prst="rect">
            <a:avLst/>
          </a:prstGeom>
          <a:noFill/>
        </p:spPr>
        <p:txBody>
          <a:bodyPr wrap="square" rtlCol="0">
            <a:spAutoFit/>
          </a:bodyPr>
          <a:lstStyle/>
          <a:p>
            <a:r>
              <a:rPr lang="en-US" sz="2400" b="1" i="1" dirty="0">
                <a:latin typeface="Book Antiqua" pitchFamily="18" charset="0"/>
              </a:rPr>
              <a:t>c</a:t>
            </a:r>
            <a:endParaRPr lang="en-US" sz="2400" baseline="-25000" dirty="0">
              <a:latin typeface="Georgia" pitchFamily="18" charset="0"/>
            </a:endParaRPr>
          </a:p>
        </p:txBody>
      </p:sp>
      <p:sp>
        <p:nvSpPr>
          <p:cNvPr id="44" name="TextBox 43"/>
          <p:cNvSpPr txBox="1"/>
          <p:nvPr/>
        </p:nvSpPr>
        <p:spPr>
          <a:xfrm>
            <a:off x="3205257" y="4761148"/>
            <a:ext cx="538651" cy="461665"/>
          </a:xfrm>
          <a:prstGeom prst="rect">
            <a:avLst/>
          </a:prstGeom>
          <a:noFill/>
        </p:spPr>
        <p:txBody>
          <a:bodyPr wrap="square" rtlCol="0">
            <a:spAutoFit/>
          </a:bodyPr>
          <a:lstStyle/>
          <a:p>
            <a:r>
              <a:rPr lang="en-US" sz="2400" b="1" i="1" dirty="0" smtClean="0">
                <a:latin typeface="Book Antiqua" pitchFamily="18" charset="0"/>
              </a:rPr>
              <a:t>d</a:t>
            </a:r>
            <a:endParaRPr lang="en-US" sz="2400" baseline="-25000" dirty="0">
              <a:latin typeface="Georgia" pitchFamily="18" charset="0"/>
            </a:endParaRPr>
          </a:p>
        </p:txBody>
      </p:sp>
      <p:sp>
        <p:nvSpPr>
          <p:cNvPr id="45" name="TextBox 44"/>
          <p:cNvSpPr txBox="1"/>
          <p:nvPr/>
        </p:nvSpPr>
        <p:spPr>
          <a:xfrm>
            <a:off x="4608004" y="4725144"/>
            <a:ext cx="538651" cy="461665"/>
          </a:xfrm>
          <a:prstGeom prst="rect">
            <a:avLst/>
          </a:prstGeom>
          <a:noFill/>
        </p:spPr>
        <p:txBody>
          <a:bodyPr wrap="square" rtlCol="0">
            <a:spAutoFit/>
          </a:bodyPr>
          <a:lstStyle/>
          <a:p>
            <a:r>
              <a:rPr lang="en-US" sz="2400" b="1" i="1" dirty="0">
                <a:latin typeface="Book Antiqua" pitchFamily="18" charset="0"/>
              </a:rPr>
              <a:t>a</a:t>
            </a:r>
            <a:endParaRPr lang="en-US" sz="2400" baseline="-25000" dirty="0">
              <a:latin typeface="Georgia" pitchFamily="18" charset="0"/>
            </a:endParaRPr>
          </a:p>
        </p:txBody>
      </p:sp>
      <p:sp>
        <p:nvSpPr>
          <p:cNvPr id="46" name="TextBox 45"/>
          <p:cNvSpPr txBox="1"/>
          <p:nvPr/>
        </p:nvSpPr>
        <p:spPr>
          <a:xfrm>
            <a:off x="5339210" y="4761148"/>
            <a:ext cx="538651" cy="461665"/>
          </a:xfrm>
          <a:prstGeom prst="rect">
            <a:avLst/>
          </a:prstGeom>
          <a:noFill/>
        </p:spPr>
        <p:txBody>
          <a:bodyPr wrap="square" rtlCol="0">
            <a:spAutoFit/>
          </a:bodyPr>
          <a:lstStyle/>
          <a:p>
            <a:r>
              <a:rPr lang="en-US" sz="2400" b="1" i="1" dirty="0">
                <a:latin typeface="Book Antiqua" pitchFamily="18" charset="0"/>
              </a:rPr>
              <a:t>c</a:t>
            </a:r>
            <a:endParaRPr lang="en-US" sz="2400" baseline="-25000" dirty="0">
              <a:latin typeface="Georgia" pitchFamily="18" charset="0"/>
            </a:endParaRPr>
          </a:p>
        </p:txBody>
      </p:sp>
      <p:sp>
        <p:nvSpPr>
          <p:cNvPr id="47" name="TextBox 46"/>
          <p:cNvSpPr txBox="1"/>
          <p:nvPr/>
        </p:nvSpPr>
        <p:spPr>
          <a:xfrm>
            <a:off x="5877861" y="4761148"/>
            <a:ext cx="538651" cy="461665"/>
          </a:xfrm>
          <a:prstGeom prst="rect">
            <a:avLst/>
          </a:prstGeom>
          <a:noFill/>
        </p:spPr>
        <p:txBody>
          <a:bodyPr wrap="square" rtlCol="0">
            <a:spAutoFit/>
          </a:bodyPr>
          <a:lstStyle/>
          <a:p>
            <a:r>
              <a:rPr lang="en-US" sz="2400" b="1" i="1" dirty="0" smtClean="0">
                <a:latin typeface="Book Antiqua" pitchFamily="18" charset="0"/>
              </a:rPr>
              <a:t>b</a:t>
            </a:r>
            <a:endParaRPr lang="en-US" sz="2400" baseline="-25000" dirty="0">
              <a:latin typeface="Georgia" pitchFamily="18" charset="0"/>
            </a:endParaRPr>
          </a:p>
        </p:txBody>
      </p:sp>
      <p:sp>
        <p:nvSpPr>
          <p:cNvPr id="48" name="TextBox 47"/>
          <p:cNvSpPr txBox="1"/>
          <p:nvPr/>
        </p:nvSpPr>
        <p:spPr>
          <a:xfrm>
            <a:off x="6491338" y="4761148"/>
            <a:ext cx="538651" cy="461665"/>
          </a:xfrm>
          <a:prstGeom prst="rect">
            <a:avLst/>
          </a:prstGeom>
          <a:noFill/>
        </p:spPr>
        <p:txBody>
          <a:bodyPr wrap="square" rtlCol="0">
            <a:spAutoFit/>
          </a:bodyPr>
          <a:lstStyle/>
          <a:p>
            <a:r>
              <a:rPr lang="en-US" sz="2400" b="1" i="1" dirty="0" smtClean="0">
                <a:latin typeface="Book Antiqua" pitchFamily="18" charset="0"/>
              </a:rPr>
              <a:t>d</a:t>
            </a:r>
            <a:endParaRPr lang="en-US" sz="2400" baseline="-25000" dirty="0">
              <a:latin typeface="Georgia" pitchFamily="18" charset="0"/>
            </a:endParaRPr>
          </a:p>
        </p:txBody>
      </p:sp>
      <p:sp>
        <p:nvSpPr>
          <p:cNvPr id="49" name="TextBox 48"/>
          <p:cNvSpPr txBox="1"/>
          <p:nvPr/>
        </p:nvSpPr>
        <p:spPr>
          <a:xfrm>
            <a:off x="1002281" y="3071156"/>
            <a:ext cx="1060353" cy="461665"/>
          </a:xfrm>
          <a:prstGeom prst="rect">
            <a:avLst/>
          </a:prstGeom>
          <a:noFill/>
        </p:spPr>
        <p:txBody>
          <a:bodyPr wrap="square" rtlCol="0">
            <a:spAutoFit/>
          </a:bodyPr>
          <a:lstStyle/>
          <a:p>
            <a:r>
              <a:rPr lang="en-US" sz="2400" i="1" dirty="0" err="1"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cxnSp>
        <p:nvCxnSpPr>
          <p:cNvPr id="50" name="Straight Connector 49"/>
          <p:cNvCxnSpPr/>
          <p:nvPr/>
        </p:nvCxnSpPr>
        <p:spPr>
          <a:xfrm flipV="1">
            <a:off x="1851474" y="3681951"/>
            <a:ext cx="255196" cy="472946"/>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096687" y="3719209"/>
            <a:ext cx="255196" cy="472946"/>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195723" y="3104964"/>
            <a:ext cx="1060353" cy="461665"/>
          </a:xfrm>
          <a:prstGeom prst="rect">
            <a:avLst/>
          </a:prstGeom>
          <a:noFill/>
        </p:spPr>
        <p:txBody>
          <a:bodyPr wrap="square" rtlCol="0">
            <a:spAutoFit/>
          </a:bodyPr>
          <a:lstStyle/>
          <a:p>
            <a:r>
              <a:rPr lang="en-US" sz="2400" i="1" dirty="0" err="1" smtClean="0">
                <a:solidFill>
                  <a:srgbClr val="FF0000"/>
                </a:solidFill>
                <a:latin typeface="Georgia" pitchFamily="18" charset="0"/>
                <a:ea typeface="Verdana" pitchFamily="34" charset="0"/>
                <a:cs typeface="Verdana" pitchFamily="34" charset="0"/>
              </a:rPr>
              <a:t>ac|bd</a:t>
            </a:r>
            <a:endParaRPr lang="en-US" sz="2400" i="1" dirty="0">
              <a:solidFill>
                <a:srgbClr val="FF0000"/>
              </a:solidFill>
              <a:latin typeface="Georgia" pitchFamily="18" charset="0"/>
              <a:ea typeface="Verdana" pitchFamily="34" charset="0"/>
              <a:cs typeface="Verdana" pitchFamily="34" charset="0"/>
            </a:endParaRPr>
          </a:p>
        </p:txBody>
      </p:sp>
      <p:sp>
        <p:nvSpPr>
          <p:cNvPr id="61" name="TextBox 60"/>
          <p:cNvSpPr txBox="1"/>
          <p:nvPr/>
        </p:nvSpPr>
        <p:spPr>
          <a:xfrm>
            <a:off x="1151620" y="3561959"/>
            <a:ext cx="737650" cy="400110"/>
          </a:xfrm>
          <a:prstGeom prst="rect">
            <a:avLst/>
          </a:prstGeom>
          <a:noFill/>
        </p:spPr>
        <p:txBody>
          <a:bodyPr wrap="square" rtlCol="0">
            <a:spAutoFit/>
          </a:bodyPr>
          <a:lstStyle/>
          <a:p>
            <a:r>
              <a:rPr lang="en-US" sz="2000" b="1" i="1" dirty="0" smtClean="0">
                <a:solidFill>
                  <a:srgbClr val="002060"/>
                </a:solidFill>
                <a:latin typeface="Book Antiqua" pitchFamily="18" charset="0"/>
                <a:ea typeface="Verdana" pitchFamily="34" charset="0"/>
                <a:cs typeface="Verdana" pitchFamily="34" charset="0"/>
              </a:rPr>
              <a:t>60%</a:t>
            </a:r>
            <a:endParaRPr lang="en-US" sz="2000" b="1" i="1" dirty="0">
              <a:solidFill>
                <a:srgbClr val="002060"/>
              </a:solidFill>
              <a:latin typeface="Book Antiqua" pitchFamily="18" charset="0"/>
              <a:ea typeface="Verdana" pitchFamily="34" charset="0"/>
              <a:cs typeface="Verdana" pitchFamily="34" charset="0"/>
            </a:endParaRPr>
          </a:p>
        </p:txBody>
      </p:sp>
      <p:sp>
        <p:nvSpPr>
          <p:cNvPr id="62" name="TextBox 61"/>
          <p:cNvSpPr txBox="1"/>
          <p:nvPr/>
        </p:nvSpPr>
        <p:spPr>
          <a:xfrm>
            <a:off x="4355976" y="3609020"/>
            <a:ext cx="737650" cy="400110"/>
          </a:xfrm>
          <a:prstGeom prst="rect">
            <a:avLst/>
          </a:prstGeom>
          <a:noFill/>
        </p:spPr>
        <p:txBody>
          <a:bodyPr wrap="square" rtlCol="0">
            <a:spAutoFit/>
          </a:bodyPr>
          <a:lstStyle/>
          <a:p>
            <a:r>
              <a:rPr lang="en-US" sz="2000" b="1" i="1" dirty="0" smtClean="0">
                <a:solidFill>
                  <a:srgbClr val="002060"/>
                </a:solidFill>
                <a:latin typeface="Book Antiqua" pitchFamily="18" charset="0"/>
                <a:ea typeface="Verdana" pitchFamily="34" charset="0"/>
                <a:cs typeface="Verdana" pitchFamily="34" charset="0"/>
              </a:rPr>
              <a:t>55%</a:t>
            </a:r>
            <a:endParaRPr lang="en-US" sz="2000" b="1" i="1" dirty="0">
              <a:solidFill>
                <a:srgbClr val="002060"/>
              </a:solidFill>
              <a:latin typeface="Book Antiqua" pitchFamily="18" charset="0"/>
              <a:ea typeface="Verdana" pitchFamily="34" charset="0"/>
              <a:cs typeface="Verdana" pitchFamily="34" charset="0"/>
            </a:endParaRPr>
          </a:p>
        </p:txBody>
      </p:sp>
      <p:sp>
        <p:nvSpPr>
          <p:cNvPr id="63" name="AutoShape 60"/>
          <p:cNvSpPr>
            <a:spLocks noChangeArrowheads="1"/>
          </p:cNvSpPr>
          <p:nvPr/>
        </p:nvSpPr>
        <p:spPr bwMode="auto">
          <a:xfrm rot="19532884">
            <a:off x="5778606" y="1084193"/>
            <a:ext cx="2396055" cy="562499"/>
          </a:xfrm>
          <a:prstGeom prst="roundRect">
            <a:avLst>
              <a:gd name="adj" fmla="val 16667"/>
            </a:avLst>
          </a:prstGeom>
          <a:solidFill>
            <a:schemeClr val="tx2">
              <a:lumMod val="75000"/>
            </a:schemeClr>
          </a:solidFill>
          <a:ln>
            <a:noFill/>
          </a:ln>
          <a:effectLst>
            <a:outerShdw dist="35921" dir="2700000" algn="ctr" rotWithShape="0">
              <a:schemeClr val="bg2"/>
            </a:outerShdw>
          </a:effectLst>
        </p:spPr>
        <p:txBody>
          <a:bodyPr wrap="none" anchor="ctr"/>
          <a:lstStyle/>
          <a:p>
            <a:pPr algn="ctr"/>
            <a:r>
              <a:rPr lang="en-US" sz="3200" i="1" dirty="0" smtClean="0">
                <a:solidFill>
                  <a:schemeClr val="bg1"/>
                </a:solidFill>
                <a:latin typeface="Verdana" pitchFamily="34" charset="0"/>
              </a:rPr>
              <a:t>compatible</a:t>
            </a:r>
            <a:endParaRPr lang="en-US" sz="3200" b="1" i="1" dirty="0">
              <a:solidFill>
                <a:schemeClr val="bg1"/>
              </a:solidFill>
              <a:latin typeface="Verdana" pitchFamily="34" charset="0"/>
            </a:endParaRPr>
          </a:p>
        </p:txBody>
      </p:sp>
      <p:sp>
        <p:nvSpPr>
          <p:cNvPr id="64" name="TextBox 63"/>
          <p:cNvSpPr txBox="1"/>
          <p:nvPr/>
        </p:nvSpPr>
        <p:spPr>
          <a:xfrm>
            <a:off x="3419872" y="3284984"/>
            <a:ext cx="2700300"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Supergene alignment </a:t>
            </a:r>
            <a:r>
              <a:rPr lang="en-US" b="1" i="1" dirty="0" smtClean="0">
                <a:solidFill>
                  <a:srgbClr val="FF0000"/>
                </a:solidFill>
                <a:latin typeface="Book Antiqua" pitchFamily="18" charset="0"/>
                <a:ea typeface="Verdana" pitchFamily="34" charset="0"/>
                <a:cs typeface="Verdana" pitchFamily="34" charset="0"/>
              </a:rPr>
              <a:t>g*</a:t>
            </a:r>
            <a:endParaRPr lang="en-US" baseline="-25000" dirty="0">
              <a:solidFill>
                <a:srgbClr val="FF0000"/>
              </a:solidFill>
              <a:latin typeface="Georgia" pitchFamily="18" charset="0"/>
            </a:endParaRPr>
          </a:p>
        </p:txBody>
      </p:sp>
    </p:spTree>
    <p:extLst>
      <p:ext uri="{BB962C8B-B14F-4D97-AF65-F5344CB8AC3E}">
        <p14:creationId xmlns:p14="http://schemas.microsoft.com/office/powerpoint/2010/main" val="2819724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3365866" y="1592796"/>
            <a:ext cx="684076" cy="504056"/>
            <a:chOff x="2375756" y="2348880"/>
            <a:chExt cx="684076" cy="504056"/>
          </a:xfrm>
          <a:solidFill>
            <a:schemeClr val="accent6">
              <a:lumMod val="75000"/>
            </a:schemeClr>
          </a:solidFill>
        </p:grpSpPr>
        <p:sp>
          <p:nvSpPr>
            <p:cNvPr id="49" name="Rectangle 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0" name="Rectangle 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1" name="Rectangle 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2" name="Rectangle 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53" name="Group 52"/>
          <p:cNvGrpSpPr/>
          <p:nvPr/>
        </p:nvGrpSpPr>
        <p:grpSpPr>
          <a:xfrm>
            <a:off x="4157954" y="1592796"/>
            <a:ext cx="684076" cy="504056"/>
            <a:chOff x="2375756" y="2348880"/>
            <a:chExt cx="684076" cy="504056"/>
          </a:xfrm>
          <a:solidFill>
            <a:srgbClr val="F79B4F"/>
          </a:solidFill>
        </p:grpSpPr>
        <p:sp>
          <p:nvSpPr>
            <p:cNvPr id="54" name="Rectangle 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Rectangle 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6" name="Rectangle 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7" name="Rectangle 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58" name="Group 57"/>
          <p:cNvGrpSpPr/>
          <p:nvPr/>
        </p:nvGrpSpPr>
        <p:grpSpPr>
          <a:xfrm>
            <a:off x="4950042" y="1592796"/>
            <a:ext cx="684076" cy="504056"/>
            <a:chOff x="2375756" y="2348880"/>
            <a:chExt cx="684076" cy="504056"/>
          </a:xfrm>
          <a:solidFill>
            <a:schemeClr val="accent6">
              <a:lumMod val="60000"/>
              <a:lumOff val="40000"/>
            </a:schemeClr>
          </a:solidFill>
        </p:grpSpPr>
        <p:sp>
          <p:nvSpPr>
            <p:cNvPr id="59" name="Rectangle 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0" name="Rectangle 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1" name="Rectangle 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2" name="Rectangle 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78" name="Group 77"/>
          <p:cNvGrpSpPr/>
          <p:nvPr/>
        </p:nvGrpSpPr>
        <p:grpSpPr>
          <a:xfrm>
            <a:off x="5742130" y="1592796"/>
            <a:ext cx="684076" cy="504056"/>
            <a:chOff x="2375756" y="2348880"/>
            <a:chExt cx="684076" cy="504056"/>
          </a:xfrm>
          <a:solidFill>
            <a:srgbClr val="235F6F"/>
          </a:solidFill>
        </p:grpSpPr>
        <p:sp>
          <p:nvSpPr>
            <p:cNvPr id="79" name="Rectangle 7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0" name="Rectangle 7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1" name="Rectangle 8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2" name="Rectangle 8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83" name="Group 82"/>
          <p:cNvGrpSpPr/>
          <p:nvPr/>
        </p:nvGrpSpPr>
        <p:grpSpPr>
          <a:xfrm>
            <a:off x="7344308" y="1592796"/>
            <a:ext cx="684076" cy="504056"/>
            <a:chOff x="2375756" y="2348880"/>
            <a:chExt cx="684076" cy="504056"/>
          </a:xfrm>
          <a:solidFill>
            <a:srgbClr val="79C1D5"/>
          </a:solidFill>
        </p:grpSpPr>
        <p:sp>
          <p:nvSpPr>
            <p:cNvPr id="84" name="Rectangle 8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5" name="Rectangle 8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6" name="Rectangle 8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7" name="Rectangle 8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88" name="Group 87"/>
          <p:cNvGrpSpPr/>
          <p:nvPr/>
        </p:nvGrpSpPr>
        <p:grpSpPr>
          <a:xfrm>
            <a:off x="6534218" y="1592796"/>
            <a:ext cx="684076" cy="504056"/>
            <a:chOff x="2375756" y="2348880"/>
            <a:chExt cx="684076" cy="504056"/>
          </a:xfrm>
          <a:solidFill>
            <a:schemeClr val="accent5">
              <a:lumMod val="75000"/>
            </a:schemeClr>
          </a:solidFill>
        </p:grpSpPr>
        <p:sp>
          <p:nvSpPr>
            <p:cNvPr id="89" name="Rectangle 8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0" name="Rectangle 8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1" name="Rectangle 9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2" name="Rectangle 9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93" name="Group 92"/>
          <p:cNvGrpSpPr/>
          <p:nvPr/>
        </p:nvGrpSpPr>
        <p:grpSpPr>
          <a:xfrm>
            <a:off x="971600" y="1592796"/>
            <a:ext cx="684076" cy="504056"/>
            <a:chOff x="2375756" y="2348880"/>
            <a:chExt cx="684076" cy="504056"/>
          </a:xfrm>
          <a:solidFill>
            <a:schemeClr val="accent3">
              <a:lumMod val="50000"/>
            </a:schemeClr>
          </a:solidFill>
        </p:grpSpPr>
        <p:sp>
          <p:nvSpPr>
            <p:cNvPr id="94" name="Rectangle 9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5" name="Rectangle 9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6" name="Rectangle 9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7" name="Rectangle 9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98" name="Group 97"/>
          <p:cNvGrpSpPr/>
          <p:nvPr/>
        </p:nvGrpSpPr>
        <p:grpSpPr>
          <a:xfrm>
            <a:off x="2573778" y="1592796"/>
            <a:ext cx="684076" cy="504056"/>
            <a:chOff x="2375756" y="2348880"/>
            <a:chExt cx="684076" cy="504056"/>
          </a:xfrm>
          <a:solidFill>
            <a:schemeClr val="accent3">
              <a:lumMod val="60000"/>
              <a:lumOff val="40000"/>
            </a:schemeClr>
          </a:solidFill>
        </p:grpSpPr>
        <p:sp>
          <p:nvSpPr>
            <p:cNvPr id="99" name="Rectangle 9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0" name="Rectangle 9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1" name="Rectangle 10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2" name="Rectangle 10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03" name="Group 102"/>
          <p:cNvGrpSpPr/>
          <p:nvPr/>
        </p:nvGrpSpPr>
        <p:grpSpPr>
          <a:xfrm>
            <a:off x="1763688" y="1592796"/>
            <a:ext cx="684076" cy="504056"/>
            <a:chOff x="2375756" y="2348880"/>
            <a:chExt cx="684076" cy="504056"/>
          </a:xfrm>
          <a:solidFill>
            <a:schemeClr val="accent3">
              <a:lumMod val="75000"/>
            </a:schemeClr>
          </a:solidFill>
        </p:grpSpPr>
        <p:sp>
          <p:nvSpPr>
            <p:cNvPr id="104" name="Rectangle 10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5" name="Rectangle 10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6" name="Rectangle 10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7" name="Rectangle 10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3" name="Group 122"/>
          <p:cNvGrpSpPr/>
          <p:nvPr/>
        </p:nvGrpSpPr>
        <p:grpSpPr>
          <a:xfrm>
            <a:off x="6552220" y="2456892"/>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157954" y="2456892"/>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763688" y="2456892"/>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5742130" y="2456892"/>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344308" y="2456892"/>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555776" y="2456892"/>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971600" y="2456892"/>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4968044" y="2456892"/>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47864" y="2456892"/>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87" name="Group 186"/>
          <p:cNvGrpSpPr/>
          <p:nvPr/>
        </p:nvGrpSpPr>
        <p:grpSpPr>
          <a:xfrm>
            <a:off x="971600" y="3284984"/>
            <a:ext cx="621852" cy="467432"/>
            <a:chOff x="971600" y="3104964"/>
            <a:chExt cx="621852" cy="647452"/>
          </a:xfrm>
        </p:grpSpPr>
        <p:cxnSp>
          <p:nvCxnSpPr>
            <p:cNvPr id="176" name="Straight Connector 175"/>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a:off x="1763688" y="3276191"/>
            <a:ext cx="621852" cy="467432"/>
            <a:chOff x="971600" y="4149700"/>
            <a:chExt cx="621852" cy="467432"/>
          </a:xfrm>
        </p:grpSpPr>
        <p:cxnSp>
          <p:nvCxnSpPr>
            <p:cNvPr id="189" name="Straight Connector 188"/>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4211960" y="3248980"/>
            <a:ext cx="621852" cy="467432"/>
            <a:chOff x="971600" y="4149700"/>
            <a:chExt cx="621852" cy="467432"/>
          </a:xfrm>
        </p:grpSpPr>
        <p:cxnSp>
          <p:nvCxnSpPr>
            <p:cNvPr id="198" name="Straight Connector 197"/>
            <p:cNvCxnSpPr/>
            <p:nvPr/>
          </p:nvCxnSpPr>
          <p:spPr>
            <a:xfrm flipV="1">
              <a:off x="971600" y="4149700"/>
              <a:ext cx="281395" cy="464416"/>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089396" y="4452764"/>
              <a:ext cx="121444" cy="164368"/>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252995" y="4149700"/>
              <a:ext cx="340457" cy="4498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1176337" y="4329100"/>
              <a:ext cx="219093" cy="2704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a:off x="3374084" y="3284984"/>
            <a:ext cx="621852" cy="467432"/>
            <a:chOff x="971600" y="3104964"/>
            <a:chExt cx="621852" cy="647452"/>
          </a:xfrm>
        </p:grpSpPr>
        <p:cxnSp>
          <p:nvCxnSpPr>
            <p:cNvPr id="203" name="Straight Connector 202"/>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5030268" y="3248980"/>
            <a:ext cx="621852" cy="467432"/>
            <a:chOff x="971600" y="3104964"/>
            <a:chExt cx="621852" cy="647452"/>
          </a:xfrm>
        </p:grpSpPr>
        <p:cxnSp>
          <p:nvCxnSpPr>
            <p:cNvPr id="208" name="Straight Connector 207"/>
            <p:cNvCxnSpPr/>
            <p:nvPr/>
          </p:nvCxnSpPr>
          <p:spPr>
            <a:xfrm flipV="1">
              <a:off x="971600" y="3104964"/>
              <a:ext cx="281395" cy="64327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1089396" y="3524746"/>
              <a:ext cx="121444"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252995" y="3104964"/>
              <a:ext cx="340457" cy="62309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1341424" y="3524746"/>
              <a:ext cx="108013"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a:off x="5786352" y="3249600"/>
            <a:ext cx="621852" cy="467432"/>
            <a:chOff x="971600" y="4149700"/>
            <a:chExt cx="621852" cy="467432"/>
          </a:xfrm>
        </p:grpSpPr>
        <p:cxnSp>
          <p:nvCxnSpPr>
            <p:cNvPr id="218" name="Straight Connector 217"/>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6578440" y="3248980"/>
            <a:ext cx="621852" cy="467432"/>
            <a:chOff x="971600" y="3104964"/>
            <a:chExt cx="621852" cy="647452"/>
          </a:xfrm>
        </p:grpSpPr>
        <p:cxnSp>
          <p:nvCxnSpPr>
            <p:cNvPr id="223" name="Straight Connector 222"/>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a:off x="2581996" y="3258606"/>
            <a:ext cx="621852" cy="467432"/>
            <a:chOff x="1916088" y="4725764"/>
            <a:chExt cx="621852" cy="467432"/>
          </a:xfrm>
        </p:grpSpPr>
        <p:cxnSp>
          <p:nvCxnSpPr>
            <p:cNvPr id="228" name="Straight Connector 227"/>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a:off x="7406532" y="3248980"/>
            <a:ext cx="621852" cy="467432"/>
            <a:chOff x="1916088" y="4725764"/>
            <a:chExt cx="621852" cy="467432"/>
          </a:xfrm>
        </p:grpSpPr>
        <p:cxnSp>
          <p:nvCxnSpPr>
            <p:cNvPr id="255" name="Straight Connector 254"/>
            <p:cNvCxnSpPr/>
            <p:nvPr/>
          </p:nvCxnSpPr>
          <p:spPr>
            <a:xfrm flipV="1">
              <a:off x="1916088" y="4725764"/>
              <a:ext cx="281395" cy="464416"/>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2197483" y="4725764"/>
              <a:ext cx="340457" cy="449847"/>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H="1">
              <a:off x="2105726" y="4898031"/>
              <a:ext cx="198440" cy="292149"/>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H="1">
              <a:off x="2303748" y="5047122"/>
              <a:ext cx="99220" cy="146074"/>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9" name="Group 258"/>
          <p:cNvGrpSpPr/>
          <p:nvPr/>
        </p:nvGrpSpPr>
        <p:grpSpPr>
          <a:xfrm>
            <a:off x="6300192" y="5651956"/>
            <a:ext cx="684076" cy="504056"/>
            <a:chOff x="2375756" y="2348880"/>
            <a:chExt cx="684076" cy="504056"/>
          </a:xfrm>
          <a:solidFill>
            <a:schemeClr val="accent6">
              <a:lumMod val="75000"/>
            </a:schemeClr>
          </a:solidFill>
        </p:grpSpPr>
        <p:sp>
          <p:nvSpPr>
            <p:cNvPr id="260" name="Rectangle 25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1" name="Rectangle 26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2" name="Rectangle 26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3" name="Rectangle 26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64" name="Group 263"/>
          <p:cNvGrpSpPr/>
          <p:nvPr/>
        </p:nvGrpSpPr>
        <p:grpSpPr>
          <a:xfrm>
            <a:off x="4247964" y="5651956"/>
            <a:ext cx="684076" cy="504056"/>
            <a:chOff x="2375756" y="2348880"/>
            <a:chExt cx="684076" cy="504056"/>
          </a:xfrm>
          <a:solidFill>
            <a:srgbClr val="F79B4F"/>
          </a:solidFill>
        </p:grpSpPr>
        <p:sp>
          <p:nvSpPr>
            <p:cNvPr id="265" name="Rectangle 26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6" name="Rectangle 26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7" name="Rectangle 26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8" name="Rectangle 26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69" name="Group 268"/>
          <p:cNvGrpSpPr/>
          <p:nvPr/>
        </p:nvGrpSpPr>
        <p:grpSpPr>
          <a:xfrm>
            <a:off x="2195736" y="5651956"/>
            <a:ext cx="684076" cy="504056"/>
            <a:chOff x="2375756" y="2348880"/>
            <a:chExt cx="684076" cy="504056"/>
          </a:xfrm>
          <a:solidFill>
            <a:schemeClr val="accent6">
              <a:lumMod val="60000"/>
              <a:lumOff val="40000"/>
            </a:schemeClr>
          </a:solidFill>
        </p:grpSpPr>
        <p:sp>
          <p:nvSpPr>
            <p:cNvPr id="270" name="Rectangle 26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1" name="Rectangle 27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2" name="Rectangle 27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3" name="Rectangle 27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74" name="Group 273"/>
          <p:cNvGrpSpPr/>
          <p:nvPr/>
        </p:nvGrpSpPr>
        <p:grpSpPr>
          <a:xfrm>
            <a:off x="5616116" y="5651956"/>
            <a:ext cx="684076" cy="504056"/>
            <a:chOff x="2375756" y="2348880"/>
            <a:chExt cx="684076" cy="504056"/>
          </a:xfrm>
          <a:solidFill>
            <a:srgbClr val="235F6F"/>
          </a:solidFill>
        </p:grpSpPr>
        <p:sp>
          <p:nvSpPr>
            <p:cNvPr id="275" name="Rectangle 27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6" name="Rectangle 27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7" name="Rectangle 27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8" name="Rectangle 27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79" name="Group 278"/>
          <p:cNvGrpSpPr/>
          <p:nvPr/>
        </p:nvGrpSpPr>
        <p:grpSpPr>
          <a:xfrm>
            <a:off x="6984268" y="5651956"/>
            <a:ext cx="684076" cy="504056"/>
            <a:chOff x="2375756" y="2348880"/>
            <a:chExt cx="684076" cy="504056"/>
          </a:xfrm>
          <a:solidFill>
            <a:srgbClr val="79C1D5"/>
          </a:solidFill>
        </p:grpSpPr>
        <p:sp>
          <p:nvSpPr>
            <p:cNvPr id="280" name="Rectangle 27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1" name="Rectangle 28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2" name="Rectangle 28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3" name="Rectangle 28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84" name="Group 283"/>
          <p:cNvGrpSpPr/>
          <p:nvPr/>
        </p:nvGrpSpPr>
        <p:grpSpPr>
          <a:xfrm>
            <a:off x="2879812" y="5651956"/>
            <a:ext cx="684076" cy="504056"/>
            <a:chOff x="2375756" y="2348880"/>
            <a:chExt cx="684076" cy="504056"/>
          </a:xfrm>
          <a:solidFill>
            <a:schemeClr val="accent5">
              <a:lumMod val="75000"/>
            </a:schemeClr>
          </a:solidFill>
        </p:grpSpPr>
        <p:sp>
          <p:nvSpPr>
            <p:cNvPr id="285" name="Rectangle 28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6" name="Rectangle 28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7" name="Rectangle 28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8" name="Rectangle 28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89" name="Group 288"/>
          <p:cNvGrpSpPr/>
          <p:nvPr/>
        </p:nvGrpSpPr>
        <p:grpSpPr>
          <a:xfrm>
            <a:off x="1511660" y="5651956"/>
            <a:ext cx="684076" cy="504056"/>
            <a:chOff x="2375756" y="2348880"/>
            <a:chExt cx="684076" cy="504056"/>
          </a:xfrm>
          <a:solidFill>
            <a:schemeClr val="accent3">
              <a:lumMod val="50000"/>
            </a:schemeClr>
          </a:solidFill>
        </p:grpSpPr>
        <p:sp>
          <p:nvSpPr>
            <p:cNvPr id="290" name="Rectangle 28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1" name="Rectangle 29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2" name="Rectangle 29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3" name="Rectangle 29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94" name="Group 293"/>
          <p:cNvGrpSpPr/>
          <p:nvPr/>
        </p:nvGrpSpPr>
        <p:grpSpPr>
          <a:xfrm>
            <a:off x="4932040" y="5651956"/>
            <a:ext cx="684076" cy="504056"/>
            <a:chOff x="2375756" y="2348880"/>
            <a:chExt cx="684076" cy="504056"/>
          </a:xfrm>
          <a:solidFill>
            <a:schemeClr val="accent3">
              <a:lumMod val="60000"/>
              <a:lumOff val="40000"/>
            </a:schemeClr>
          </a:solidFill>
        </p:grpSpPr>
        <p:sp>
          <p:nvSpPr>
            <p:cNvPr id="295" name="Rectangle 29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6" name="Rectangle 29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7" name="Rectangle 29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8" name="Rectangle 29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99" name="Group 298"/>
          <p:cNvGrpSpPr/>
          <p:nvPr/>
        </p:nvGrpSpPr>
        <p:grpSpPr>
          <a:xfrm>
            <a:off x="3563888" y="5651956"/>
            <a:ext cx="684076" cy="504056"/>
            <a:chOff x="2375756" y="2348880"/>
            <a:chExt cx="684076" cy="504056"/>
          </a:xfrm>
          <a:solidFill>
            <a:schemeClr val="accent3">
              <a:lumMod val="75000"/>
            </a:schemeClr>
          </a:solidFill>
        </p:grpSpPr>
        <p:sp>
          <p:nvSpPr>
            <p:cNvPr id="300" name="Rectangle 29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1" name="Rectangle 30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2" name="Rectangle 30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3" name="Rectangle 30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04" name="Group 303"/>
          <p:cNvGrpSpPr/>
          <p:nvPr/>
        </p:nvGrpSpPr>
        <p:grpSpPr>
          <a:xfrm>
            <a:off x="1295636" y="4257092"/>
            <a:ext cx="684076" cy="504056"/>
            <a:chOff x="2375756" y="2348880"/>
            <a:chExt cx="684076" cy="504056"/>
          </a:xfrm>
          <a:solidFill>
            <a:schemeClr val="accent6">
              <a:lumMod val="60000"/>
              <a:lumOff val="40000"/>
            </a:schemeClr>
          </a:solidFill>
        </p:grpSpPr>
        <p:sp>
          <p:nvSpPr>
            <p:cNvPr id="305" name="Rectangle 30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6" name="Rectangle 30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7" name="Rectangle 30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8" name="Rectangle 30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09" name="Group 308"/>
          <p:cNvGrpSpPr/>
          <p:nvPr/>
        </p:nvGrpSpPr>
        <p:grpSpPr>
          <a:xfrm>
            <a:off x="1979712" y="4257092"/>
            <a:ext cx="684076" cy="504056"/>
            <a:chOff x="2375756" y="2348880"/>
            <a:chExt cx="684076" cy="504056"/>
          </a:xfrm>
          <a:solidFill>
            <a:schemeClr val="accent5">
              <a:lumMod val="75000"/>
            </a:schemeClr>
          </a:solidFill>
        </p:grpSpPr>
        <p:sp>
          <p:nvSpPr>
            <p:cNvPr id="310" name="Rectangle 30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1" name="Rectangle 31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2" name="Rectangle 31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3" name="Rectangle 31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14" name="Group 313"/>
          <p:cNvGrpSpPr/>
          <p:nvPr/>
        </p:nvGrpSpPr>
        <p:grpSpPr>
          <a:xfrm>
            <a:off x="611560" y="4257092"/>
            <a:ext cx="684076" cy="504056"/>
            <a:chOff x="2375756" y="2348880"/>
            <a:chExt cx="684076" cy="504056"/>
          </a:xfrm>
          <a:solidFill>
            <a:schemeClr val="accent3">
              <a:lumMod val="50000"/>
            </a:schemeClr>
          </a:solidFill>
        </p:grpSpPr>
        <p:sp>
          <p:nvSpPr>
            <p:cNvPr id="315" name="Rectangle 31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6" name="Rectangle 31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7" name="Rectangle 31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8" name="Rectangle 31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19" name="Group 318"/>
          <p:cNvGrpSpPr/>
          <p:nvPr/>
        </p:nvGrpSpPr>
        <p:grpSpPr>
          <a:xfrm>
            <a:off x="4247964" y="4257092"/>
            <a:ext cx="684076" cy="504056"/>
            <a:chOff x="2375756" y="2348880"/>
            <a:chExt cx="684076" cy="504056"/>
          </a:xfrm>
          <a:solidFill>
            <a:schemeClr val="accent6">
              <a:lumMod val="60000"/>
              <a:lumOff val="40000"/>
            </a:schemeClr>
          </a:solidFill>
        </p:grpSpPr>
        <p:sp>
          <p:nvSpPr>
            <p:cNvPr id="320" name="Rectangle 31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21" name="Rectangle 32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22" name="Rectangle 32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23" name="Rectangle 32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24" name="Group 323"/>
          <p:cNvGrpSpPr/>
          <p:nvPr/>
        </p:nvGrpSpPr>
        <p:grpSpPr>
          <a:xfrm>
            <a:off x="4932040" y="4257092"/>
            <a:ext cx="684076" cy="504056"/>
            <a:chOff x="2375756" y="2348880"/>
            <a:chExt cx="684076" cy="504056"/>
          </a:xfrm>
          <a:solidFill>
            <a:schemeClr val="accent5">
              <a:lumMod val="75000"/>
            </a:schemeClr>
          </a:solidFill>
        </p:grpSpPr>
        <p:sp>
          <p:nvSpPr>
            <p:cNvPr id="325" name="Rectangle 32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26" name="Rectangle 32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27" name="Rectangle 32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28" name="Rectangle 32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29" name="Group 328"/>
          <p:cNvGrpSpPr/>
          <p:nvPr/>
        </p:nvGrpSpPr>
        <p:grpSpPr>
          <a:xfrm>
            <a:off x="3563888" y="4257092"/>
            <a:ext cx="684076" cy="504056"/>
            <a:chOff x="2375756" y="2348880"/>
            <a:chExt cx="684076" cy="504056"/>
          </a:xfrm>
          <a:solidFill>
            <a:schemeClr val="accent3">
              <a:lumMod val="50000"/>
            </a:schemeClr>
          </a:solidFill>
        </p:grpSpPr>
        <p:sp>
          <p:nvSpPr>
            <p:cNvPr id="330" name="Rectangle 32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31" name="Rectangle 33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32" name="Rectangle 33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33" name="Rectangle 33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34" name="Group 333"/>
          <p:cNvGrpSpPr/>
          <p:nvPr/>
        </p:nvGrpSpPr>
        <p:grpSpPr>
          <a:xfrm>
            <a:off x="7236296" y="4221088"/>
            <a:ext cx="684076" cy="504056"/>
            <a:chOff x="2375756" y="2348880"/>
            <a:chExt cx="684076" cy="504056"/>
          </a:xfrm>
          <a:solidFill>
            <a:schemeClr val="accent6">
              <a:lumMod val="60000"/>
              <a:lumOff val="40000"/>
            </a:schemeClr>
          </a:solidFill>
        </p:grpSpPr>
        <p:sp>
          <p:nvSpPr>
            <p:cNvPr id="335" name="Rectangle 33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36" name="Rectangle 33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37" name="Rectangle 33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38" name="Rectangle 33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39" name="Group 338"/>
          <p:cNvGrpSpPr/>
          <p:nvPr/>
        </p:nvGrpSpPr>
        <p:grpSpPr>
          <a:xfrm>
            <a:off x="7920372" y="4221088"/>
            <a:ext cx="684076" cy="504056"/>
            <a:chOff x="2375756" y="2348880"/>
            <a:chExt cx="684076" cy="504056"/>
          </a:xfrm>
          <a:solidFill>
            <a:schemeClr val="accent5">
              <a:lumMod val="75000"/>
            </a:schemeClr>
          </a:solidFill>
        </p:grpSpPr>
        <p:sp>
          <p:nvSpPr>
            <p:cNvPr id="340" name="Rectangle 33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41" name="Rectangle 34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42" name="Rectangle 34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43" name="Rectangle 34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44" name="Group 343"/>
          <p:cNvGrpSpPr/>
          <p:nvPr/>
        </p:nvGrpSpPr>
        <p:grpSpPr>
          <a:xfrm>
            <a:off x="6552220" y="4221088"/>
            <a:ext cx="684076" cy="504056"/>
            <a:chOff x="2375756" y="2348880"/>
            <a:chExt cx="684076" cy="504056"/>
          </a:xfrm>
          <a:solidFill>
            <a:schemeClr val="accent3">
              <a:lumMod val="50000"/>
            </a:schemeClr>
          </a:solidFill>
        </p:grpSpPr>
        <p:sp>
          <p:nvSpPr>
            <p:cNvPr id="345" name="Rectangle 34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46" name="Rectangle 34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47" name="Rectangle 34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48" name="Rectangle 34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Tree>
    <p:extLst>
      <p:ext uri="{BB962C8B-B14F-4D97-AF65-F5344CB8AC3E}">
        <p14:creationId xmlns:p14="http://schemas.microsoft.com/office/powerpoint/2010/main" val="1535392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447800" y="2738735"/>
            <a:ext cx="914400" cy="457200"/>
            <a:chOff x="1295400" y="4800600"/>
            <a:chExt cx="1066800" cy="685800"/>
          </a:xfrm>
        </p:grpSpPr>
        <p:cxnSp>
          <p:nvCxnSpPr>
            <p:cNvPr id="4" name="Straight Connector 3"/>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6" name="Straight Connector 5"/>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5" name="Group 14"/>
          <p:cNvGrpSpPr/>
          <p:nvPr/>
        </p:nvGrpSpPr>
        <p:grpSpPr>
          <a:xfrm>
            <a:off x="2819400" y="2738735"/>
            <a:ext cx="914400" cy="457200"/>
            <a:chOff x="1295400" y="4800600"/>
            <a:chExt cx="1066800" cy="685800"/>
          </a:xfrm>
        </p:grpSpPr>
        <p:cxnSp>
          <p:nvCxnSpPr>
            <p:cNvPr id="16" name="Straight Connector 15"/>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9" name="Group 18"/>
          <p:cNvGrpSpPr/>
          <p:nvPr/>
        </p:nvGrpSpPr>
        <p:grpSpPr>
          <a:xfrm>
            <a:off x="4191000" y="2738735"/>
            <a:ext cx="914400" cy="457200"/>
            <a:chOff x="1295400" y="4800600"/>
            <a:chExt cx="1066800" cy="685800"/>
          </a:xfrm>
        </p:grpSpPr>
        <p:cxnSp>
          <p:nvCxnSpPr>
            <p:cNvPr id="20" name="Straight Connector 19"/>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3" name="Group 22"/>
          <p:cNvGrpSpPr/>
          <p:nvPr/>
        </p:nvGrpSpPr>
        <p:grpSpPr>
          <a:xfrm>
            <a:off x="7010400" y="2738735"/>
            <a:ext cx="914400" cy="457200"/>
            <a:chOff x="1295400" y="4800600"/>
            <a:chExt cx="1066800" cy="685800"/>
          </a:xfrm>
        </p:grpSpPr>
        <p:cxnSp>
          <p:nvCxnSpPr>
            <p:cNvPr id="24" name="Straight Connector 23"/>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6" name="Straight Connector 25"/>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28" name="TextBox 27"/>
          <p:cNvSpPr txBox="1"/>
          <p:nvPr/>
        </p:nvSpPr>
        <p:spPr>
          <a:xfrm>
            <a:off x="1752600" y="3267670"/>
            <a:ext cx="381000" cy="461665"/>
          </a:xfrm>
          <a:prstGeom prst="rect">
            <a:avLst/>
          </a:prstGeom>
          <a:noFill/>
        </p:spPr>
        <p:txBody>
          <a:bodyPr wrap="square" rtlCol="0">
            <a:spAutoFit/>
          </a:bodyPr>
          <a:lstStyle/>
          <a:p>
            <a:r>
              <a:rPr lang="en-US" sz="2400" b="1" dirty="0" smtClean="0"/>
              <a:t>1</a:t>
            </a:r>
            <a:endParaRPr lang="en-US" sz="2400" b="1" dirty="0"/>
          </a:p>
        </p:txBody>
      </p:sp>
      <p:sp>
        <p:nvSpPr>
          <p:cNvPr id="29" name="TextBox 28"/>
          <p:cNvSpPr txBox="1"/>
          <p:nvPr/>
        </p:nvSpPr>
        <p:spPr>
          <a:xfrm>
            <a:off x="3124200" y="3272135"/>
            <a:ext cx="381000" cy="461665"/>
          </a:xfrm>
          <a:prstGeom prst="rect">
            <a:avLst/>
          </a:prstGeom>
          <a:noFill/>
        </p:spPr>
        <p:txBody>
          <a:bodyPr wrap="square" rtlCol="0">
            <a:spAutoFit/>
          </a:bodyPr>
          <a:lstStyle/>
          <a:p>
            <a:r>
              <a:rPr lang="en-US" sz="2400" b="1" dirty="0"/>
              <a:t>2</a:t>
            </a:r>
          </a:p>
        </p:txBody>
      </p:sp>
      <p:sp>
        <p:nvSpPr>
          <p:cNvPr id="30" name="TextBox 29"/>
          <p:cNvSpPr txBox="1"/>
          <p:nvPr/>
        </p:nvSpPr>
        <p:spPr>
          <a:xfrm>
            <a:off x="4495800" y="3272135"/>
            <a:ext cx="381000" cy="461665"/>
          </a:xfrm>
          <a:prstGeom prst="rect">
            <a:avLst/>
          </a:prstGeom>
          <a:noFill/>
        </p:spPr>
        <p:txBody>
          <a:bodyPr wrap="square" rtlCol="0">
            <a:spAutoFit/>
          </a:bodyPr>
          <a:lstStyle/>
          <a:p>
            <a:r>
              <a:rPr lang="en-US" sz="2400" b="1" dirty="0"/>
              <a:t>3</a:t>
            </a:r>
          </a:p>
        </p:txBody>
      </p:sp>
      <p:sp>
        <p:nvSpPr>
          <p:cNvPr id="31" name="TextBox 30"/>
          <p:cNvSpPr txBox="1"/>
          <p:nvPr/>
        </p:nvSpPr>
        <p:spPr>
          <a:xfrm>
            <a:off x="7315200" y="3267670"/>
            <a:ext cx="381000" cy="461665"/>
          </a:xfrm>
          <a:prstGeom prst="rect">
            <a:avLst/>
          </a:prstGeom>
          <a:noFill/>
        </p:spPr>
        <p:txBody>
          <a:bodyPr wrap="square" rtlCol="0">
            <a:spAutoFit/>
          </a:bodyPr>
          <a:lstStyle/>
          <a:p>
            <a:r>
              <a:rPr lang="en-US" sz="2400" b="1" dirty="0" smtClean="0"/>
              <a:t>P</a:t>
            </a:r>
            <a:endParaRPr lang="en-US" sz="2400" b="1" dirty="0"/>
          </a:p>
        </p:txBody>
      </p:sp>
      <p:sp>
        <p:nvSpPr>
          <p:cNvPr id="32" name="TextBox 31"/>
          <p:cNvSpPr txBox="1"/>
          <p:nvPr/>
        </p:nvSpPr>
        <p:spPr>
          <a:xfrm>
            <a:off x="5791200" y="3195935"/>
            <a:ext cx="990600" cy="461665"/>
          </a:xfrm>
          <a:prstGeom prst="rect">
            <a:avLst/>
          </a:prstGeom>
          <a:noFill/>
        </p:spPr>
        <p:txBody>
          <a:bodyPr wrap="square" rtlCol="0">
            <a:spAutoFit/>
          </a:bodyPr>
          <a:lstStyle/>
          <a:p>
            <a:r>
              <a:rPr lang="en-US" sz="2400" b="1" dirty="0" smtClean="0"/>
              <a:t>. . . </a:t>
            </a:r>
            <a:endParaRPr lang="en-US" sz="2400" b="1" dirty="0"/>
          </a:p>
        </p:txBody>
      </p:sp>
      <p:sp>
        <p:nvSpPr>
          <p:cNvPr id="33" name="Oval 32"/>
          <p:cNvSpPr/>
          <p:nvPr/>
        </p:nvSpPr>
        <p:spPr>
          <a:xfrm>
            <a:off x="344701" y="1389888"/>
            <a:ext cx="292608" cy="2926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34" name="Oval 33"/>
          <p:cNvSpPr/>
          <p:nvPr/>
        </p:nvSpPr>
        <p:spPr>
          <a:xfrm>
            <a:off x="609600" y="1673906"/>
            <a:ext cx="292608" cy="2926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35" name="Oval 34"/>
          <p:cNvSpPr/>
          <p:nvPr/>
        </p:nvSpPr>
        <p:spPr>
          <a:xfrm>
            <a:off x="867572" y="1243584"/>
            <a:ext cx="292608" cy="2926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36" name="Oval 35"/>
          <p:cNvSpPr/>
          <p:nvPr/>
        </p:nvSpPr>
        <p:spPr>
          <a:xfrm>
            <a:off x="1013876" y="1673906"/>
            <a:ext cx="292608" cy="2926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t>
            </a:r>
          </a:p>
        </p:txBody>
      </p:sp>
      <p:grpSp>
        <p:nvGrpSpPr>
          <p:cNvPr id="38" name="Group 37"/>
          <p:cNvGrpSpPr/>
          <p:nvPr/>
        </p:nvGrpSpPr>
        <p:grpSpPr>
          <a:xfrm>
            <a:off x="228600" y="1143000"/>
            <a:ext cx="1219200" cy="914400"/>
            <a:chOff x="1295400" y="4800600"/>
            <a:chExt cx="1066800" cy="685800"/>
          </a:xfrm>
        </p:grpSpPr>
        <p:cxnSp>
          <p:nvCxnSpPr>
            <p:cNvPr id="39" name="Straight Connector 38"/>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40" name="Straight Connector 39"/>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42" name="TextBox 41"/>
          <p:cNvSpPr txBox="1"/>
          <p:nvPr/>
        </p:nvSpPr>
        <p:spPr>
          <a:xfrm>
            <a:off x="1676400" y="3576935"/>
            <a:ext cx="609600" cy="400110"/>
          </a:xfrm>
          <a:prstGeom prst="rect">
            <a:avLst/>
          </a:prstGeom>
          <a:noFill/>
        </p:spPr>
        <p:txBody>
          <a:bodyPr wrap="square" rtlCol="0">
            <a:spAutoFit/>
          </a:bodyPr>
          <a:lstStyle/>
          <a:p>
            <a:r>
              <a:rPr lang="en-US" sz="2000" dirty="0" smtClean="0">
                <a:solidFill>
                  <a:srgbClr val="0000CC"/>
                </a:solidFill>
              </a:rPr>
              <a:t>W</a:t>
            </a:r>
            <a:r>
              <a:rPr lang="en-US" sz="2000" baseline="-25000" dirty="0" smtClean="0">
                <a:solidFill>
                  <a:srgbClr val="0000CC"/>
                </a:solidFill>
              </a:rPr>
              <a:t>1</a:t>
            </a:r>
            <a:endParaRPr lang="en-US" sz="2000" baseline="-25000" dirty="0">
              <a:solidFill>
                <a:srgbClr val="0000CC"/>
              </a:solidFill>
            </a:endParaRPr>
          </a:p>
        </p:txBody>
      </p:sp>
      <p:sp>
        <p:nvSpPr>
          <p:cNvPr id="46" name="TextBox 45"/>
          <p:cNvSpPr txBox="1"/>
          <p:nvPr/>
        </p:nvSpPr>
        <p:spPr>
          <a:xfrm>
            <a:off x="3048000" y="3581400"/>
            <a:ext cx="609600" cy="400110"/>
          </a:xfrm>
          <a:prstGeom prst="rect">
            <a:avLst/>
          </a:prstGeom>
          <a:noFill/>
        </p:spPr>
        <p:txBody>
          <a:bodyPr wrap="square" rtlCol="0">
            <a:spAutoFit/>
          </a:bodyPr>
          <a:lstStyle/>
          <a:p>
            <a:r>
              <a:rPr lang="en-US" sz="2000" dirty="0" smtClean="0">
                <a:solidFill>
                  <a:srgbClr val="0000CC"/>
                </a:solidFill>
              </a:rPr>
              <a:t>W</a:t>
            </a:r>
            <a:r>
              <a:rPr lang="en-US" sz="2000" baseline="-25000" dirty="0">
                <a:solidFill>
                  <a:srgbClr val="0000CC"/>
                </a:solidFill>
              </a:rPr>
              <a:t>2</a:t>
            </a:r>
          </a:p>
        </p:txBody>
      </p:sp>
      <p:sp>
        <p:nvSpPr>
          <p:cNvPr id="47" name="TextBox 46"/>
          <p:cNvSpPr txBox="1"/>
          <p:nvPr/>
        </p:nvSpPr>
        <p:spPr>
          <a:xfrm>
            <a:off x="4419600" y="3581400"/>
            <a:ext cx="609600" cy="400110"/>
          </a:xfrm>
          <a:prstGeom prst="rect">
            <a:avLst/>
          </a:prstGeom>
          <a:noFill/>
        </p:spPr>
        <p:txBody>
          <a:bodyPr wrap="square" rtlCol="0">
            <a:spAutoFit/>
          </a:bodyPr>
          <a:lstStyle/>
          <a:p>
            <a:r>
              <a:rPr lang="en-US" sz="2000" dirty="0" smtClean="0">
                <a:solidFill>
                  <a:srgbClr val="0000CC"/>
                </a:solidFill>
              </a:rPr>
              <a:t>W</a:t>
            </a:r>
            <a:r>
              <a:rPr lang="en-US" sz="2000" baseline="-25000" dirty="0">
                <a:solidFill>
                  <a:srgbClr val="0000CC"/>
                </a:solidFill>
              </a:rPr>
              <a:t>3</a:t>
            </a:r>
          </a:p>
        </p:txBody>
      </p:sp>
      <p:sp>
        <p:nvSpPr>
          <p:cNvPr id="48" name="TextBox 47"/>
          <p:cNvSpPr txBox="1"/>
          <p:nvPr/>
        </p:nvSpPr>
        <p:spPr>
          <a:xfrm>
            <a:off x="7315200" y="3581400"/>
            <a:ext cx="609600" cy="400110"/>
          </a:xfrm>
          <a:prstGeom prst="rect">
            <a:avLst/>
          </a:prstGeom>
          <a:noFill/>
        </p:spPr>
        <p:txBody>
          <a:bodyPr wrap="square" rtlCol="0">
            <a:spAutoFit/>
          </a:bodyPr>
          <a:lstStyle/>
          <a:p>
            <a:r>
              <a:rPr lang="en-US" sz="2000" dirty="0" smtClean="0">
                <a:solidFill>
                  <a:srgbClr val="0000CC"/>
                </a:solidFill>
              </a:rPr>
              <a:t>W</a:t>
            </a:r>
            <a:r>
              <a:rPr lang="en-US" sz="2000" baseline="-25000" dirty="0">
                <a:solidFill>
                  <a:srgbClr val="0000CC"/>
                </a:solidFill>
              </a:rPr>
              <a:t>P</a:t>
            </a:r>
          </a:p>
        </p:txBody>
      </p:sp>
      <mc:AlternateContent xmlns:mc="http://schemas.openxmlformats.org/markup-compatibility/2006" xmlns:a14="http://schemas.microsoft.com/office/drawing/2010/main">
        <mc:Choice Requires="a14">
          <p:sp>
            <p:nvSpPr>
              <p:cNvPr id="51" name="TextBox 50"/>
              <p:cNvSpPr txBox="1"/>
              <p:nvPr/>
            </p:nvSpPr>
            <p:spPr>
              <a:xfrm>
                <a:off x="814816" y="5181600"/>
                <a:ext cx="1242584" cy="8714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𝑋</m:t>
                      </m:r>
                      <m:r>
                        <a:rPr lang="pt-BR" i="1" smtClean="0">
                          <a:latin typeface="Cambria Math"/>
                        </a:rPr>
                        <m:t>=</m:t>
                      </m:r>
                      <m:nary>
                        <m:naryPr>
                          <m:chr m:val="∑"/>
                          <m:ctrlPr>
                            <a:rPr lang="pt-BR" i="1" smtClean="0">
                              <a:latin typeface="Cambria Math"/>
                            </a:rPr>
                          </m:ctrlPr>
                        </m:naryPr>
                        <m:sub>
                          <m:r>
                            <m:rPr>
                              <m:brk m:alnAt="23"/>
                            </m:rPr>
                            <a:rPr lang="en-US" b="0" i="1" smtClean="0">
                              <a:latin typeface="Cambria Math"/>
                            </a:rPr>
                            <m:t>𝑖</m:t>
                          </m:r>
                          <m:r>
                            <a:rPr lang="pt-BR" i="1" smtClean="0">
                              <a:latin typeface="Cambria Math"/>
                            </a:rPr>
                            <m:t>=0</m:t>
                          </m:r>
                        </m:sub>
                        <m:sup>
                          <m:r>
                            <a:rPr lang="en-US" b="0" i="1" smtClean="0">
                              <a:latin typeface="Cambria Math"/>
                            </a:rPr>
                            <m:t>𝑃</m:t>
                          </m:r>
                        </m:sup>
                        <m:e>
                          <m:r>
                            <a:rPr lang="en-US" b="0" i="1" smtClean="0">
                              <a:latin typeface="Cambria Math"/>
                            </a:rPr>
                            <m:t>𝑋</m:t>
                          </m:r>
                          <m:r>
                            <a:rPr lang="en-US" b="0" i="1" baseline="-25000" smtClean="0">
                              <a:latin typeface="Cambria Math"/>
                            </a:rPr>
                            <m:t>𝑖</m:t>
                          </m:r>
                        </m:e>
                      </m:nary>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814816" y="5181600"/>
                <a:ext cx="1242584" cy="87145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2647466" y="4225571"/>
                <a:ext cx="4245008" cy="628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𝑋</m:t>
                          </m:r>
                        </m:e>
                        <m:sub>
                          <m:r>
                            <a:rPr lang="en-US" sz="2000" i="1">
                              <a:latin typeface="Cambria Math"/>
                            </a:rPr>
                            <m:t>𝑖</m:t>
                          </m:r>
                        </m:sub>
                      </m:sSub>
                      <m:r>
                        <a:rPr lang="en-US" sz="2000" i="1">
                          <a:latin typeface="Cambria Math"/>
                        </a:rPr>
                        <m:t>=</m:t>
                      </m:r>
                      <m:d>
                        <m:dPr>
                          <m:begChr m:val="{"/>
                          <m:endChr m:val=""/>
                          <m:ctrlPr>
                            <a:rPr lang="en-US" sz="2000" i="1">
                              <a:latin typeface="Cambria Math"/>
                            </a:rPr>
                          </m:ctrlPr>
                        </m:dPr>
                        <m:e>
                          <m:eqArr>
                            <m:eqArrPr>
                              <m:ctrlPr>
                                <a:rPr lang="en-US" sz="2000" i="1">
                                  <a:latin typeface="Cambria Math"/>
                                </a:rPr>
                              </m:ctrlPr>
                            </m:eqArrPr>
                            <m:e>
                              <m:r>
                                <a:rPr lang="en-US" sz="2000" i="1">
                                  <a:latin typeface="Cambria Math"/>
                                </a:rPr>
                                <m:t>   </m:t>
                              </m:r>
                              <m:sSub>
                                <m:sSubPr>
                                  <m:ctrlPr>
                                    <a:rPr lang="en-US" sz="2000" i="1">
                                      <a:latin typeface="Cambria Math"/>
                                    </a:rPr>
                                  </m:ctrlPr>
                                </m:sSubPr>
                                <m:e>
                                  <m:r>
                                    <a:rPr lang="en-US" sz="2000" i="1">
                                      <a:latin typeface="Cambria Math"/>
                                    </a:rPr>
                                    <m:t>𝑊</m:t>
                                  </m:r>
                                </m:e>
                                <m:sub>
                                  <m:r>
                                    <a:rPr lang="en-US" sz="2000" i="1">
                                      <a:latin typeface="Cambria Math"/>
                                    </a:rPr>
                                    <m:t>𝑖</m:t>
                                  </m:r>
                                </m:sub>
                              </m:sSub>
                              <m:r>
                                <a:rPr lang="en-US" sz="2000" i="1">
                                  <a:latin typeface="Cambria Math"/>
                                </a:rPr>
                                <m:t>  &amp;   </m:t>
                              </m:r>
                              <m:r>
                                <a:rPr lang="en-US" sz="2000" i="1">
                                  <a:latin typeface="Cambria Math"/>
                                </a:rPr>
                                <m:t>𝑖𝑓</m:t>
                              </m:r>
                              <m:r>
                                <a:rPr lang="en-US" sz="2000" i="1">
                                  <a:latin typeface="Cambria Math"/>
                                </a:rPr>
                                <m:t> </m:t>
                              </m:r>
                              <m:r>
                                <a:rPr lang="en-US" sz="2000" i="1">
                                  <a:latin typeface="Cambria Math"/>
                                </a:rPr>
                                <m:t>𝑠𝑜𝑚𝑒</m:t>
                              </m:r>
                              <m:r>
                                <a:rPr lang="en-US" sz="2000" i="1">
                                  <a:latin typeface="Cambria Math"/>
                                </a:rPr>
                                <m:t> </m:t>
                              </m:r>
                              <m:r>
                                <a:rPr lang="en-US" sz="2000" i="1">
                                  <a:latin typeface="Cambria Math"/>
                                </a:rPr>
                                <m:t>𝑏𝑎𝑙𝑙</m:t>
                              </m:r>
                              <m:r>
                                <a:rPr lang="en-US" sz="2000" i="1">
                                  <a:latin typeface="Cambria Math"/>
                                </a:rPr>
                                <m:t> </m:t>
                              </m:r>
                              <m:r>
                                <a:rPr lang="en-US" sz="2000" i="1">
                                  <a:latin typeface="Cambria Math"/>
                                </a:rPr>
                                <m:t>𝑙𝑎𝑛𝑑𝑠</m:t>
                              </m:r>
                              <m:r>
                                <a:rPr lang="en-US" sz="2000" i="1">
                                  <a:latin typeface="Cambria Math"/>
                                </a:rPr>
                                <m:t> </m:t>
                              </m:r>
                              <m:r>
                                <a:rPr lang="en-US" sz="2000" i="1">
                                  <a:latin typeface="Cambria Math"/>
                                </a:rPr>
                                <m:t>𝑖𝑛</m:t>
                              </m:r>
                              <m:r>
                                <a:rPr lang="en-US" sz="2000" i="1">
                                  <a:latin typeface="Cambria Math"/>
                                </a:rPr>
                                <m:t> </m:t>
                              </m:r>
                              <m:r>
                                <a:rPr lang="en-US" sz="2000" i="1">
                                  <a:latin typeface="Cambria Math"/>
                                </a:rPr>
                                <m:t>𝑖</m:t>
                              </m:r>
                              <m:r>
                                <a:rPr lang="en-US" sz="2000" i="1">
                                  <a:latin typeface="Cambria Math"/>
                                </a:rPr>
                                <m:t>;</m:t>
                              </m:r>
                            </m:e>
                            <m:e>
                              <m:r>
                                <a:rPr lang="en-US" sz="2000" i="1">
                                  <a:latin typeface="Cambria Math"/>
                                </a:rPr>
                                <m:t>0  &amp;   </m:t>
                              </m:r>
                              <m:r>
                                <a:rPr lang="en-US" sz="2000" i="1">
                                  <a:latin typeface="Cambria Math"/>
                                </a:rPr>
                                <m:t>𝑜𝑡h𝑒𝑟𝑤𝑖𝑠𝑒</m:t>
                              </m:r>
                              <m:r>
                                <a:rPr lang="en-US" sz="2000" i="1">
                                  <a:latin typeface="Cambria Math"/>
                                </a:rPr>
                                <m:t>.</m:t>
                              </m:r>
                            </m:e>
                          </m:eqArr>
                        </m:e>
                      </m:d>
                    </m:oMath>
                  </m:oMathPara>
                </a14:m>
                <a:endParaRPr lang="en-US" sz="2000" dirty="0"/>
              </a:p>
            </p:txBody>
          </p:sp>
        </mc:Choice>
        <mc:Fallback xmlns="">
          <p:sp>
            <p:nvSpPr>
              <p:cNvPr id="52" name="Rectangle 51"/>
              <p:cNvSpPr>
                <a:spLocks noRot="1" noChangeAspect="1" noMove="1" noResize="1" noEditPoints="1" noAdjustHandles="1" noChangeArrowheads="1" noChangeShapeType="1" noTextEdit="1"/>
              </p:cNvSpPr>
              <p:nvPr/>
            </p:nvSpPr>
            <p:spPr>
              <a:xfrm>
                <a:off x="2647466" y="4225571"/>
                <a:ext cx="4245008" cy="62876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3048000" y="5405735"/>
                <a:ext cx="5791200" cy="461665"/>
              </a:xfrm>
              <a:prstGeom prst="rect">
                <a:avLst/>
              </a:prstGeom>
              <a:noFill/>
              <a:ln w="28575">
                <a:solidFill>
                  <a:schemeClr val="bg1">
                    <a:lumMod val="50000"/>
                  </a:schemeClr>
                </a:solidFill>
              </a:ln>
            </p:spPr>
            <p:txBody>
              <a:bodyPr wrap="square" rtlCol="0">
                <a:spAutoFit/>
              </a:bodyPr>
              <a:lstStyle/>
              <a:p>
                <a:r>
                  <a:rPr lang="en-US" sz="2400" dirty="0" smtClean="0">
                    <a:solidFill>
                      <a:srgbClr val="FF0000"/>
                    </a:solidFill>
                  </a:rPr>
                  <a:t>Pr{X ≥</a:t>
                </a:r>
                <a:r>
                  <a:rPr lang="en-US" sz="2400" dirty="0">
                    <a:solidFill>
                      <a:srgbClr val="FF0000"/>
                    </a:solidFill>
                  </a:rPr>
                  <a:t> </a:t>
                </a:r>
                <a14:m>
                  <m:oMath xmlns:m="http://schemas.openxmlformats.org/officeDocument/2006/math">
                    <m:r>
                      <a:rPr lang="en-US" sz="2400" i="1">
                        <a:solidFill>
                          <a:srgbClr val="FF0000"/>
                        </a:solidFill>
                        <a:latin typeface="Cambria Math"/>
                      </a:rPr>
                      <m:t>𝛽</m:t>
                    </m:r>
                  </m:oMath>
                </a14:m>
                <a:r>
                  <a:rPr lang="en-US" sz="2400" dirty="0" smtClean="0">
                    <a:solidFill>
                      <a:srgbClr val="FF0000"/>
                    </a:solidFill>
                  </a:rPr>
                  <a:t>W}  &gt;  1-1/((1-</a:t>
                </a:r>
                <a:r>
                  <a:rPr lang="el-GR" sz="2400" dirty="0">
                    <a:solidFill>
                      <a:srgbClr val="FF0000"/>
                    </a:solidFill>
                  </a:rPr>
                  <a:t> </a:t>
                </a:r>
                <a14:m>
                  <m:oMath xmlns:m="http://schemas.openxmlformats.org/officeDocument/2006/math">
                    <m:r>
                      <a:rPr lang="en-US" sz="2400" i="1">
                        <a:solidFill>
                          <a:srgbClr val="FF0000"/>
                        </a:solidFill>
                        <a:latin typeface="Cambria Math"/>
                      </a:rPr>
                      <m:t>𝛽</m:t>
                    </m:r>
                  </m:oMath>
                </a14:m>
                <a:r>
                  <a:rPr lang="en-US" sz="2400" dirty="0" smtClean="0">
                    <a:solidFill>
                      <a:srgbClr val="FF0000"/>
                    </a:solidFill>
                  </a:rPr>
                  <a:t>)</a:t>
                </a:r>
                <a:r>
                  <a:rPr lang="en-US" sz="2400" i="1" dirty="0" smtClean="0">
                    <a:solidFill>
                      <a:srgbClr val="FF0000"/>
                    </a:solidFill>
                  </a:rPr>
                  <a:t>e</a:t>
                </a:r>
                <a:r>
                  <a:rPr lang="en-US" sz="2400" dirty="0" smtClean="0">
                    <a:solidFill>
                      <a:srgbClr val="FF0000"/>
                    </a:solidFill>
                  </a:rPr>
                  <a:t>) </a:t>
                </a:r>
                <a:r>
                  <a:rPr lang="en-US" sz="2400" dirty="0" smtClean="0"/>
                  <a:t>; </a:t>
                </a:r>
                <a14:m>
                  <m:oMath xmlns:m="http://schemas.openxmlformats.org/officeDocument/2006/math">
                    <m:r>
                      <a:rPr lang="en-US" sz="2400" b="0" i="0" smtClean="0">
                        <a:latin typeface="Cambria Math"/>
                      </a:rPr>
                      <m:t>   </m:t>
                    </m:r>
                    <m:r>
                      <a:rPr lang="en-US" sz="2400" b="0" i="0" smtClean="0">
                        <a:solidFill>
                          <a:srgbClr val="0000CC"/>
                        </a:solidFill>
                        <a:latin typeface="Cambria Math"/>
                      </a:rPr>
                      <m:t>0</m:t>
                    </m:r>
                    <m:r>
                      <a:rPr lang="en-US" sz="2400" b="0" i="1" smtClean="0">
                        <a:solidFill>
                          <a:srgbClr val="0000CC"/>
                        </a:solidFill>
                        <a:latin typeface="Cambria Math"/>
                      </a:rPr>
                      <m:t>&lt;</m:t>
                    </m:r>
                    <m:r>
                      <a:rPr lang="en-US" sz="2400" i="1">
                        <a:solidFill>
                          <a:srgbClr val="0000CC"/>
                        </a:solidFill>
                        <a:latin typeface="Cambria Math"/>
                      </a:rPr>
                      <m:t>𝛽</m:t>
                    </m:r>
                    <m:r>
                      <a:rPr lang="en-US" sz="2400" b="0" i="1" smtClean="0">
                        <a:solidFill>
                          <a:srgbClr val="0000CC"/>
                        </a:solidFill>
                        <a:latin typeface="Cambria Math"/>
                      </a:rPr>
                      <m:t>&lt;1</m:t>
                    </m:r>
                  </m:oMath>
                </a14:m>
                <a:endParaRPr lang="en-US" sz="2400" dirty="0">
                  <a:solidFill>
                    <a:srgbClr val="0000CC"/>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048000" y="5405735"/>
                <a:ext cx="5791200" cy="461665"/>
              </a:xfrm>
              <a:prstGeom prst="rect">
                <a:avLst/>
              </a:prstGeom>
              <a:blipFill rotWithShape="1">
                <a:blip r:embed="rId4"/>
                <a:stretch>
                  <a:fillRect l="-1361" t="-7407" b="-23457"/>
                </a:stretch>
              </a:blipFill>
              <a:ln w="28575">
                <a:solidFill>
                  <a:schemeClr val="bg1">
                    <a:lumMod val="50000"/>
                  </a:schemeClr>
                </a:solidFill>
              </a:ln>
            </p:spPr>
            <p:txBody>
              <a:bodyPr/>
              <a:lstStyle/>
              <a:p>
                <a:r>
                  <a:rPr lang="en-US">
                    <a:noFill/>
                  </a:rPr>
                  <a:t> </a:t>
                </a:r>
              </a:p>
            </p:txBody>
          </p:sp>
        </mc:Fallback>
      </mc:AlternateContent>
      <p:sp>
        <p:nvSpPr>
          <p:cNvPr id="43" name="Line 128"/>
          <p:cNvSpPr>
            <a:spLocks noChangeShapeType="1"/>
          </p:cNvSpPr>
          <p:nvPr/>
        </p:nvSpPr>
        <p:spPr bwMode="auto">
          <a:xfrm>
            <a:off x="228600" y="609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44" name="Rectangle 129"/>
          <p:cNvSpPr>
            <a:spLocks noChangeArrowheads="1"/>
          </p:cNvSpPr>
          <p:nvPr/>
        </p:nvSpPr>
        <p:spPr bwMode="auto">
          <a:xfrm>
            <a:off x="152400" y="0"/>
            <a:ext cx="7770813" cy="609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ja-JP" sz="3600" b="1" dirty="0" smtClean="0">
                <a:solidFill>
                  <a:srgbClr val="A50021"/>
                </a:solidFill>
                <a:latin typeface="Verdana" pitchFamily="34" charset="0"/>
                <a:ea typeface="ＭＳ Ｐゴシック" pitchFamily="34" charset="-128"/>
              </a:rPr>
              <a:t>Balls and Bins Problem</a:t>
            </a:r>
            <a:endParaRPr lang="en-US" altLang="ja-JP" sz="3600" b="1" dirty="0">
              <a:solidFill>
                <a:srgbClr val="A50021"/>
              </a:solidFill>
              <a:latin typeface="Verdana" pitchFamily="34" charset="0"/>
              <a:ea typeface="ＭＳ Ｐゴシック" pitchFamily="34" charset="-128"/>
            </a:endParaRPr>
          </a:p>
        </p:txBody>
      </p:sp>
    </p:spTree>
    <p:extLst>
      <p:ext uri="{BB962C8B-B14F-4D97-AF65-F5344CB8AC3E}">
        <p14:creationId xmlns:p14="http://schemas.microsoft.com/office/powerpoint/2010/main" val="45208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2.5E-6 3.7037E-6 L 0.11528 3.7037E-6 C 0.16701 3.7037E-6 0.23073 0.06319 0.23073 0.11527 L 0.23073 0.23078 " pathEditMode="relative" rAng="0" ptsTypes="FfFF">
                                      <p:cBhvr>
                                        <p:cTn id="6" dur="2000" fill="hold"/>
                                        <p:tgtEl>
                                          <p:spTgt spid="35"/>
                                        </p:tgtEl>
                                        <p:attrNameLst>
                                          <p:attrName>ppt_x</p:attrName>
                                          <p:attrName>ppt_y</p:attrName>
                                        </p:attrNameLst>
                                      </p:cBhvr>
                                      <p:rCtr x="11528" y="11528"/>
                                    </p:animMotion>
                                  </p:childTnLst>
                                </p:cTn>
                              </p:par>
                              <p:par>
                                <p:cTn id="7" presetID="50" presetClass="path" presetSubtype="0" accel="50000" decel="50000" fill="hold" grpId="0" nodeType="withEffect">
                                  <p:stCondLst>
                                    <p:cond delay="0"/>
                                  </p:stCondLst>
                                  <p:childTnLst>
                                    <p:animMotion origin="layout" path="M 4.16667E-6 -4.07407E-6 L 0.08142 -4.07407E-6 C 0.11805 -4.07407E-6 0.16302 0.05764 0.16302 0.10463 L 0.16302 0.20926 " pathEditMode="relative" rAng="0" ptsTypes="FfFF">
                                      <p:cBhvr>
                                        <p:cTn id="8" dur="2000" fill="hold"/>
                                        <p:tgtEl>
                                          <p:spTgt spid="33"/>
                                        </p:tgtEl>
                                        <p:attrNameLst>
                                          <p:attrName>ppt_x</p:attrName>
                                          <p:attrName>ppt_y</p:attrName>
                                        </p:attrNameLst>
                                      </p:cBhvr>
                                      <p:rCtr x="8142" y="10463"/>
                                    </p:animMotion>
                                  </p:childTnLst>
                                </p:cTn>
                              </p:par>
                              <p:par>
                                <p:cTn id="9" presetID="50" presetClass="path" presetSubtype="0" accel="50000" decel="50000" fill="hold" grpId="0" nodeType="withEffect">
                                  <p:stCondLst>
                                    <p:cond delay="0"/>
                                  </p:stCondLst>
                                  <p:childTnLst>
                                    <p:animMotion origin="layout" path="M 2.77778E-7 2.22222E-6 L 0.12812 2.22222E-6 C 0.18559 2.22222E-6 0.25642 0.04305 0.25642 0.07847 L 0.25642 0.15694 " pathEditMode="relative" rAng="0" ptsTypes="FfFF">
                                      <p:cBhvr>
                                        <p:cTn id="10" dur="2000" fill="hold"/>
                                        <p:tgtEl>
                                          <p:spTgt spid="36"/>
                                        </p:tgtEl>
                                        <p:attrNameLst>
                                          <p:attrName>ppt_x</p:attrName>
                                          <p:attrName>ppt_y</p:attrName>
                                        </p:attrNameLst>
                                      </p:cBhvr>
                                      <p:rCtr x="12812" y="7847"/>
                                    </p:animMotion>
                                  </p:childTnLst>
                                </p:cTn>
                              </p:par>
                              <p:par>
                                <p:cTn id="11" presetID="50" presetClass="path" presetSubtype="0" accel="50000" decel="50000" fill="hold" grpId="0" nodeType="withEffect">
                                  <p:stCondLst>
                                    <p:cond delay="0"/>
                                  </p:stCondLst>
                                  <p:childTnLst>
                                    <p:animMotion origin="layout" path="M 1.11111E-6 2.22222E-6 L 0.37118 2.22222E-6 C 0.5375 2.22222E-6 0.74236 0.04606 0.74236 0.08403 L 0.74236 0.16805 " pathEditMode="relative" rAng="0" ptsTypes="FfFF">
                                      <p:cBhvr>
                                        <p:cTn id="12" dur="2000" fill="hold"/>
                                        <p:tgtEl>
                                          <p:spTgt spid="34"/>
                                        </p:tgtEl>
                                        <p:attrNameLst>
                                          <p:attrName>ppt_x</p:attrName>
                                          <p:attrName>ppt_y</p:attrName>
                                        </p:attrNameLst>
                                      </p:cBhvr>
                                      <p:rCtr x="37118" y="8403"/>
                                    </p:animMotion>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barn(inVertical)">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51" grpId="0"/>
      <p:bldP spid="52" grpId="0"/>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11088"/>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smtClean="0">
                <a:solidFill>
                  <a:srgbClr val="A50021"/>
                </a:solidFill>
                <a:latin typeface="Verdana" pitchFamily="34" charset="0"/>
                <a:ea typeface="ＭＳ Ｐゴシック" pitchFamily="34" charset="-128"/>
              </a:rPr>
              <a:t>Acknowledgements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287524"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Rectangle 4"/>
          <p:cNvSpPr>
            <a:spLocks noChangeArrowheads="1"/>
          </p:cNvSpPr>
          <p:nvPr/>
        </p:nvSpPr>
        <p:spPr bwMode="auto">
          <a:xfrm>
            <a:off x="323528" y="1751615"/>
            <a:ext cx="8496944"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dirty="0">
                <a:latin typeface="Garamond" pitchFamily="18" charset="0"/>
              </a:rPr>
              <a:t> </a:t>
            </a:r>
            <a:r>
              <a:rPr lang="en-GB" sz="2400" dirty="0" smtClean="0">
                <a:latin typeface="Garamond" pitchFamily="18" charset="0"/>
              </a:rPr>
              <a:t>Fulbright, Guggenheim</a:t>
            </a:r>
            <a:r>
              <a:rPr lang="en-GB" sz="2400" dirty="0">
                <a:latin typeface="Garamond" pitchFamily="18" charset="0"/>
              </a:rPr>
              <a:t>, and NSERC</a:t>
            </a:r>
          </a:p>
          <a:p>
            <a:pPr>
              <a:spcBef>
                <a:spcPts val="600"/>
              </a:spcBef>
              <a:buClr>
                <a:schemeClr val="accent1"/>
              </a:buClr>
              <a:buSzPct val="90000"/>
              <a:buFont typeface="Wingdings 3" pitchFamily="18" charset="2"/>
              <a:buChar char="}"/>
            </a:pPr>
            <a:r>
              <a:rPr lang="en-GB" sz="2400" dirty="0" smtClean="0">
                <a:latin typeface="Garamond" pitchFamily="18" charset="0"/>
              </a:rPr>
              <a:t> Joint work with </a:t>
            </a:r>
            <a:r>
              <a:rPr lang="en-GB" sz="2400" dirty="0" err="1" smtClean="0">
                <a:latin typeface="Garamond" pitchFamily="18" charset="0"/>
              </a:rPr>
              <a:t>Siavash</a:t>
            </a:r>
            <a:r>
              <a:rPr lang="en-GB" sz="2400" dirty="0" smtClean="0">
                <a:latin typeface="Garamond" pitchFamily="18" charset="0"/>
              </a:rPr>
              <a:t> </a:t>
            </a:r>
            <a:r>
              <a:rPr lang="en-GB" sz="2400" dirty="0" err="1" smtClean="0">
                <a:latin typeface="Garamond" pitchFamily="18" charset="0"/>
              </a:rPr>
              <a:t>Mirarab</a:t>
            </a:r>
            <a:r>
              <a:rPr lang="en-GB" sz="2400" dirty="0" smtClean="0">
                <a:latin typeface="Garamond" pitchFamily="18" charset="0"/>
              </a:rPr>
              <a:t> and Tandy </a:t>
            </a:r>
            <a:r>
              <a:rPr lang="en-GB" sz="2400" dirty="0" err="1" smtClean="0">
                <a:latin typeface="Garamond" pitchFamily="18" charset="0"/>
              </a:rPr>
              <a:t>Warnow</a:t>
            </a:r>
            <a:endParaRPr lang="en-GB" sz="2400" dirty="0" smtClean="0">
              <a:latin typeface="Garamond" pitchFamily="18" charset="0"/>
            </a:endParaRPr>
          </a:p>
          <a:p>
            <a:pPr>
              <a:spcBef>
                <a:spcPts val="600"/>
              </a:spcBef>
              <a:buClr>
                <a:schemeClr val="accent1"/>
              </a:buClr>
              <a:buSzPct val="90000"/>
              <a:buFont typeface="Wingdings 3" pitchFamily="18" charset="2"/>
              <a:buChar char="}"/>
            </a:pPr>
            <a:r>
              <a:rPr lang="en-GB" sz="2400" dirty="0" smtClean="0">
                <a:latin typeface="Garamond" pitchFamily="18" charset="0"/>
              </a:rPr>
              <a:t> Nam Nguyen, Andrei </a:t>
            </a:r>
            <a:r>
              <a:rPr lang="en-GB" sz="2400" dirty="0" err="1" smtClean="0">
                <a:latin typeface="Garamond" pitchFamily="18" charset="0"/>
              </a:rPr>
              <a:t>Margea</a:t>
            </a:r>
            <a:r>
              <a:rPr lang="en-GB" sz="2400" dirty="0" smtClean="0">
                <a:latin typeface="Garamond" pitchFamily="18" charset="0"/>
              </a:rPr>
              <a:t>, Jimmy Yang, Kevin Liu.</a:t>
            </a:r>
            <a:endParaRPr lang="en-GB" sz="2400" dirty="0">
              <a:latin typeface="Garamond" pitchFamily="18" charset="0"/>
            </a:endParaRPr>
          </a:p>
          <a:p>
            <a:pPr lvl="1">
              <a:spcBef>
                <a:spcPts val="600"/>
              </a:spcBef>
              <a:buClr>
                <a:schemeClr val="accent1"/>
              </a:buClr>
              <a:buSzPct val="90000"/>
              <a:buFont typeface="Wingdings 3" pitchFamily="18" charset="2"/>
              <a:buChar char="}"/>
            </a:pPr>
            <a:endParaRPr lang="en-US" sz="2400" dirty="0" smtClean="0">
              <a:latin typeface="Garamond" pitchFamily="18" charset="0"/>
            </a:endParaRPr>
          </a:p>
        </p:txBody>
      </p:sp>
    </p:spTree>
    <p:extLst>
      <p:ext uri="{BB962C8B-B14F-4D97-AF65-F5344CB8AC3E}">
        <p14:creationId xmlns:p14="http://schemas.microsoft.com/office/powerpoint/2010/main" val="15585208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9600" y="15240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dirty="0">
                <a:solidFill>
                  <a:schemeClr val="accent2"/>
                </a:solidFill>
                <a:latin typeface="Trebuchet MS" pitchFamily="34" charset="0"/>
              </a:rPr>
              <a:t>Thank </a:t>
            </a:r>
            <a:r>
              <a:rPr lang="en-US" sz="4400" dirty="0" smtClean="0">
                <a:solidFill>
                  <a:schemeClr val="accent2"/>
                </a:solidFill>
                <a:latin typeface="Trebuchet MS" pitchFamily="34" charset="0"/>
              </a:rPr>
              <a:t>You</a:t>
            </a:r>
            <a:endParaRPr lang="en-US" sz="4400" dirty="0">
              <a:solidFill>
                <a:schemeClr val="accent2"/>
              </a:solidFill>
              <a:latin typeface="Trebuchet MS" pitchFamily="34" charset="0"/>
            </a:endParaRPr>
          </a:p>
        </p:txBody>
      </p:sp>
      <p:sp>
        <p:nvSpPr>
          <p:cNvPr id="58372" name="Rectangle 2"/>
          <p:cNvSpPr>
            <a:spLocks noChangeArrowheads="1"/>
          </p:cNvSpPr>
          <p:nvPr/>
        </p:nvSpPr>
        <p:spPr bwMode="auto">
          <a:xfrm>
            <a:off x="4211638" y="2849563"/>
            <a:ext cx="4749800" cy="26987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buClr>
                <a:schemeClr val="tx2"/>
              </a:buClr>
              <a:buSzPct val="70000"/>
              <a:buFont typeface="Wingdings" pitchFamily="2" charset="2"/>
              <a:buNone/>
            </a:pPr>
            <a:r>
              <a:rPr lang="en-US" altLang="ja-JP" sz="8200" dirty="0">
                <a:solidFill>
                  <a:schemeClr val="tx2"/>
                </a:solidFill>
                <a:latin typeface="Garamond" pitchFamily="18" charset="0"/>
                <a:ea typeface="ＭＳ Ｐゴシック" pitchFamily="34" charset="-128"/>
              </a:rPr>
              <a:t>Questions </a:t>
            </a:r>
          </a:p>
          <a:p>
            <a:pPr marL="342900" indent="-342900" algn="ctr">
              <a:lnSpc>
                <a:spcPct val="80000"/>
              </a:lnSpc>
              <a:spcBef>
                <a:spcPct val="20000"/>
              </a:spcBef>
              <a:buClr>
                <a:schemeClr val="tx2"/>
              </a:buClr>
              <a:buSzPct val="70000"/>
              <a:buFont typeface="Wingdings" pitchFamily="2" charset="2"/>
              <a:buNone/>
            </a:pPr>
            <a:r>
              <a:rPr lang="en-US" altLang="ja-JP" sz="11400" dirty="0">
                <a:solidFill>
                  <a:srgbClr val="FF6600"/>
                </a:solidFill>
                <a:latin typeface="Garamond" pitchFamily="18" charset="0"/>
                <a:ea typeface="ＭＳ Ｐゴシック" pitchFamily="34" charset="-128"/>
              </a:rPr>
              <a:t>??</a:t>
            </a:r>
            <a:r>
              <a:rPr lang="en-US" altLang="ja-JP" sz="8200" dirty="0">
                <a:solidFill>
                  <a:schemeClr val="tx2"/>
                </a:solidFill>
                <a:latin typeface="Garamond" pitchFamily="18" charset="0"/>
                <a:ea typeface="ＭＳ Ｐゴシック" pitchFamily="34" charset="-128"/>
              </a:rPr>
              <a:t> </a:t>
            </a:r>
            <a:endParaRPr lang="ja-JP" altLang="en-US" sz="11400" dirty="0">
              <a:solidFill>
                <a:srgbClr val="FF6600"/>
              </a:solidFill>
              <a:latin typeface="Garamond" pitchFamily="18" charset="0"/>
              <a:ea typeface="ＭＳ Ｐゴシック" pitchFamily="34" charset="-128"/>
            </a:endParaRPr>
          </a:p>
        </p:txBody>
      </p:sp>
    </p:spTree>
    <p:extLst>
      <p:ext uri="{BB962C8B-B14F-4D97-AF65-F5344CB8AC3E}">
        <p14:creationId xmlns:p14="http://schemas.microsoft.com/office/powerpoint/2010/main" val="485883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Performance study</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836489419"/>
              </p:ext>
            </p:extLst>
          </p:nvPr>
        </p:nvGraphicFramePr>
        <p:xfrm>
          <a:off x="323528" y="887929"/>
          <a:ext cx="8612560" cy="5220580"/>
        </p:xfrm>
        <a:graphic>
          <a:graphicData uri="http://schemas.openxmlformats.org/presentationml/2006/ole">
            <mc:AlternateContent xmlns:mc="http://schemas.openxmlformats.org/markup-compatibility/2006">
              <mc:Choice xmlns:v="urn:schemas-microsoft-com:vml" Requires="v">
                <p:oleObj spid="_x0000_s3254" name="Acrobat Document" r:id="rId3" imgW="3933578" imgH="1990490" progId="AcroExch.Document.7">
                  <p:embed/>
                </p:oleObj>
              </mc:Choice>
              <mc:Fallback>
                <p:oleObj name="Acrobat Document" r:id="rId3" imgW="3933578" imgH="1990490" progId="AcroExch.Document.7">
                  <p:embed/>
                  <p:pic>
                    <p:nvPicPr>
                      <p:cNvPr id="0" name=""/>
                      <p:cNvPicPr/>
                      <p:nvPr/>
                    </p:nvPicPr>
                    <p:blipFill>
                      <a:blip r:embed="rId4"/>
                      <a:stretch>
                        <a:fillRect/>
                      </a:stretch>
                    </p:blipFill>
                    <p:spPr>
                      <a:xfrm>
                        <a:off x="323528" y="887929"/>
                        <a:ext cx="8612560" cy="5220580"/>
                      </a:xfrm>
                      <a:prstGeom prst="rect">
                        <a:avLst/>
                      </a:prstGeom>
                    </p:spPr>
                  </p:pic>
                </p:oleObj>
              </mc:Fallback>
            </mc:AlternateContent>
          </a:graphicData>
        </a:graphic>
      </p:graphicFrame>
    </p:spTree>
    <p:extLst>
      <p:ext uri="{BB962C8B-B14F-4D97-AF65-F5344CB8AC3E}">
        <p14:creationId xmlns:p14="http://schemas.microsoft.com/office/powerpoint/2010/main" val="23350855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Running Time</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58449826"/>
              </p:ext>
            </p:extLst>
          </p:nvPr>
        </p:nvGraphicFramePr>
        <p:xfrm>
          <a:off x="1500336" y="2573588"/>
          <a:ext cx="6096000" cy="1107440"/>
        </p:xfrm>
        <a:graphic>
          <a:graphicData uri="http://schemas.openxmlformats.org/drawingml/2006/table">
            <a:tbl>
              <a:tblPr firstRow="1" bandRow="1">
                <a:tableStyleId>{5C22544A-7EE6-4342-B048-85BDC9FD1C3A}</a:tableStyleId>
              </a:tblPr>
              <a:tblGrid>
                <a:gridCol w="2032000"/>
                <a:gridCol w="2032000"/>
                <a:gridCol w="2032000"/>
              </a:tblGrid>
              <a:tr h="0">
                <a:tc>
                  <a:txBody>
                    <a:bodyPr/>
                    <a:lstStyle/>
                    <a:p>
                      <a:endParaRPr lang="en-US" dirty="0"/>
                    </a:p>
                  </a:txBody>
                  <a:tcPr>
                    <a:solidFill>
                      <a:schemeClr val="accent1">
                        <a:alpha val="0"/>
                      </a:schemeClr>
                    </a:solidFill>
                  </a:tcPr>
                </a:tc>
                <a:tc>
                  <a:txBody>
                    <a:bodyPr/>
                    <a:lstStyle/>
                    <a:p>
                      <a:pPr algn="ctr"/>
                      <a:r>
                        <a:rPr lang="en-US" dirty="0" smtClean="0"/>
                        <a:t>100-taxon</a:t>
                      </a:r>
                      <a:endParaRPr lang="en-US" dirty="0"/>
                    </a:p>
                  </a:txBody>
                  <a:tcPr/>
                </a:tc>
                <a:tc>
                  <a:txBody>
                    <a:bodyPr/>
                    <a:lstStyle/>
                    <a:p>
                      <a:pPr algn="ctr"/>
                      <a:r>
                        <a:rPr lang="en-US" dirty="0" smtClean="0"/>
                        <a:t>500-taxon</a:t>
                      </a:r>
                      <a:endParaRPr lang="en-US" dirty="0"/>
                    </a:p>
                  </a:txBody>
                  <a:tcPr/>
                </a:tc>
              </a:tr>
              <a:tr h="370840">
                <a:tc>
                  <a:txBody>
                    <a:bodyPr/>
                    <a:lstStyle/>
                    <a:p>
                      <a:pPr algn="ctr"/>
                      <a:r>
                        <a:rPr lang="en-US" b="1" dirty="0" err="1" smtClean="0">
                          <a:solidFill>
                            <a:schemeClr val="bg1"/>
                          </a:solidFill>
                        </a:rPr>
                        <a:t>iGTP</a:t>
                      </a:r>
                      <a:endParaRPr lang="en-US" b="1" dirty="0">
                        <a:solidFill>
                          <a:schemeClr val="bg1"/>
                        </a:solidFill>
                      </a:endParaRPr>
                    </a:p>
                  </a:txBody>
                  <a:tcPr>
                    <a:solidFill>
                      <a:schemeClr val="accent4"/>
                    </a:solidFill>
                  </a:tcPr>
                </a:tc>
                <a:tc>
                  <a:txBody>
                    <a:bodyPr/>
                    <a:lstStyle/>
                    <a:p>
                      <a:pPr algn="ctr"/>
                      <a:r>
                        <a:rPr lang="en-US" dirty="0" smtClean="0"/>
                        <a:t>58.9</a:t>
                      </a:r>
                      <a:endParaRPr lang="en-US" dirty="0"/>
                    </a:p>
                  </a:txBody>
                  <a:tcPr/>
                </a:tc>
                <a:tc>
                  <a:txBody>
                    <a:bodyPr/>
                    <a:lstStyle/>
                    <a:p>
                      <a:pPr algn="ctr"/>
                      <a:r>
                        <a:rPr lang="en-US" dirty="0" smtClean="0"/>
                        <a:t>&gt; 86,400</a:t>
                      </a:r>
                      <a:endParaRPr lang="en-US" dirty="0"/>
                    </a:p>
                  </a:txBody>
                  <a:tcPr/>
                </a:tc>
              </a:tr>
              <a:tr h="370840">
                <a:tc>
                  <a:txBody>
                    <a:bodyPr/>
                    <a:lstStyle/>
                    <a:p>
                      <a:pPr algn="ctr"/>
                      <a:r>
                        <a:rPr lang="en-US" b="1" dirty="0" smtClean="0">
                          <a:solidFill>
                            <a:schemeClr val="bg1"/>
                          </a:solidFill>
                        </a:rPr>
                        <a:t>MGD</a:t>
                      </a:r>
                      <a:endParaRPr lang="en-US" b="1" dirty="0">
                        <a:solidFill>
                          <a:schemeClr val="bg1"/>
                        </a:solidFill>
                      </a:endParaRPr>
                    </a:p>
                  </a:txBody>
                  <a:tcPr>
                    <a:solidFill>
                      <a:schemeClr val="accent4"/>
                    </a:solidFill>
                  </a:tcPr>
                </a:tc>
                <a:tc>
                  <a:txBody>
                    <a:bodyPr/>
                    <a:lstStyle/>
                    <a:p>
                      <a:pPr algn="ctr"/>
                      <a:r>
                        <a:rPr lang="en-US" dirty="0" smtClean="0"/>
                        <a:t>0.4</a:t>
                      </a:r>
                      <a:endParaRPr lang="en-US" dirty="0"/>
                    </a:p>
                  </a:txBody>
                  <a:tcPr/>
                </a:tc>
                <a:tc>
                  <a:txBody>
                    <a:bodyPr/>
                    <a:lstStyle/>
                    <a:p>
                      <a:pPr algn="ctr"/>
                      <a:r>
                        <a:rPr lang="en-US" dirty="0" smtClean="0"/>
                        <a:t>34.6</a:t>
                      </a:r>
                      <a:endParaRPr lang="en-US" dirty="0"/>
                    </a:p>
                  </a:txBody>
                  <a:tcPr/>
                </a:tc>
              </a:tr>
            </a:tbl>
          </a:graphicData>
        </a:graphic>
      </p:graphicFrame>
    </p:spTree>
    <p:extLst>
      <p:ext uri="{BB962C8B-B14F-4D97-AF65-F5344CB8AC3E}">
        <p14:creationId xmlns:p14="http://schemas.microsoft.com/office/powerpoint/2010/main" val="415342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11560" y="1617181"/>
            <a:ext cx="81729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latin typeface="Garamond" pitchFamily="18" charset="0"/>
              </a:rPr>
              <a:t>The </a:t>
            </a:r>
            <a:r>
              <a:rPr lang="en-US" sz="2400" dirty="0">
                <a:latin typeface="Garamond" pitchFamily="18" charset="0"/>
              </a:rPr>
              <a:t>estimation of species trees typically involves the estimation of trees and alignments on </a:t>
            </a:r>
            <a:r>
              <a:rPr lang="en-US" sz="2400" dirty="0" smtClean="0">
                <a:solidFill>
                  <a:srgbClr val="FF0000"/>
                </a:solidFill>
                <a:latin typeface="Garamond" pitchFamily="18" charset="0"/>
              </a:rPr>
              <a:t>many</a:t>
            </a:r>
            <a:r>
              <a:rPr lang="en-US" sz="2400" dirty="0" smtClean="0">
                <a:latin typeface="Garamond" pitchFamily="18" charset="0"/>
              </a:rPr>
              <a:t> different </a:t>
            </a:r>
            <a:r>
              <a:rPr lang="en-US" sz="2400" dirty="0">
                <a:latin typeface="Garamond" pitchFamily="18" charset="0"/>
              </a:rPr>
              <a:t>genes, so that the species tree can be based upon many different parts of the genome</a:t>
            </a:r>
            <a:r>
              <a:rPr lang="en-US" sz="2400" dirty="0" smtClean="0">
                <a:latin typeface="Garamond" pitchFamily="18" charset="0"/>
              </a:rPr>
              <a:t>.</a:t>
            </a: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smtClean="0">
                <a:latin typeface="Garamond" pitchFamily="18" charset="0"/>
              </a:rPr>
              <a:t> Species </a:t>
            </a:r>
            <a:r>
              <a:rPr lang="en-US" sz="2400" dirty="0">
                <a:latin typeface="Garamond" pitchFamily="18" charset="0"/>
              </a:rPr>
              <a:t>tree estimations need to take </a:t>
            </a:r>
            <a:r>
              <a:rPr lang="en-US" sz="2400" dirty="0">
                <a:solidFill>
                  <a:srgbClr val="FF0000"/>
                </a:solidFill>
                <a:latin typeface="Garamond" pitchFamily="18" charset="0"/>
              </a:rPr>
              <a:t>causes of discord </a:t>
            </a:r>
            <a:r>
              <a:rPr lang="en-US" sz="2400" dirty="0">
                <a:latin typeface="Garamond" pitchFamily="18" charset="0"/>
              </a:rPr>
              <a:t>between gene trees and species trees </a:t>
            </a:r>
            <a:r>
              <a:rPr lang="en-US" sz="2400" dirty="0" smtClean="0">
                <a:latin typeface="Garamond" pitchFamily="18" charset="0"/>
              </a:rPr>
              <a:t>into consideration</a:t>
            </a:r>
            <a:r>
              <a:rPr lang="en-US" sz="2400" dirty="0">
                <a:latin typeface="Garamond" pitchFamily="18" charset="0"/>
              </a:rPr>
              <a:t>, in order to produce reasonably accurate estimates of the species tree</a:t>
            </a:r>
            <a:r>
              <a:rPr lang="en-US" sz="2400" dirty="0" smtClean="0">
                <a:latin typeface="Garamond" pitchFamily="18" charset="0"/>
              </a:rPr>
              <a:t>.</a:t>
            </a:r>
            <a:r>
              <a:rPr lang="en-GB" sz="2800" dirty="0" smtClean="0">
                <a:latin typeface="Garamond" pitchFamily="18" charset="0"/>
              </a:rPr>
              <a:t> </a:t>
            </a:r>
            <a:endParaRPr lang="en-US" sz="2800" dirty="0"/>
          </a:p>
        </p:txBody>
      </p:sp>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Challenges in constructing species trees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26028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Our Goal</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1295636" y="4149080"/>
            <a:ext cx="70207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Trebuchet MS" pitchFamily="34" charset="0"/>
              </a:rPr>
              <a:t> An efficient </a:t>
            </a:r>
            <a:r>
              <a:rPr lang="en-US" sz="2400" dirty="0" smtClean="0">
                <a:solidFill>
                  <a:srgbClr val="000099"/>
                </a:solidFill>
                <a:latin typeface="Trebuchet MS" pitchFamily="34" charset="0"/>
              </a:rPr>
              <a:t>exact</a:t>
            </a:r>
            <a:r>
              <a:rPr lang="en-US" sz="2400" dirty="0" smtClean="0">
                <a:latin typeface="Trebuchet MS" pitchFamily="34" charset="0"/>
              </a:rPr>
              <a:t> algorithm to solve MGD.</a:t>
            </a:r>
          </a:p>
          <a:p>
            <a:pPr lvl="1">
              <a:spcBef>
                <a:spcPts val="600"/>
              </a:spcBef>
              <a:buClr>
                <a:schemeClr val="accent1"/>
              </a:buClr>
              <a:buSzPct val="90000"/>
              <a:buFont typeface="Wingdings 3" pitchFamily="18" charset="2"/>
              <a:buChar char="}"/>
            </a:pPr>
            <a:r>
              <a:rPr lang="en-US" sz="2400" dirty="0" smtClean="0">
                <a:latin typeface="Trebuchet MS" pitchFamily="34" charset="0"/>
              </a:rPr>
              <a:t> </a:t>
            </a:r>
            <a:r>
              <a:rPr lang="en-US" sz="2400" dirty="0" smtClean="0">
                <a:latin typeface="Garamond" pitchFamily="18" charset="0"/>
              </a:rPr>
              <a:t>NP-hard!</a:t>
            </a:r>
          </a:p>
          <a:p>
            <a:pPr lvl="1">
              <a:spcBef>
                <a:spcPts val="600"/>
              </a:spcBef>
              <a:buClr>
                <a:schemeClr val="accent1"/>
              </a:buClr>
              <a:buSzPct val="90000"/>
              <a:buFont typeface="Wingdings 3" pitchFamily="18" charset="2"/>
              <a:buChar char="}"/>
            </a:pPr>
            <a:r>
              <a:rPr lang="en-US" sz="2400" dirty="0" smtClean="0">
                <a:latin typeface="Garamond" pitchFamily="18" charset="0"/>
              </a:rPr>
              <a:t> Exponential time</a:t>
            </a:r>
          </a:p>
          <a:p>
            <a:pPr>
              <a:spcBef>
                <a:spcPts val="600"/>
              </a:spcBef>
              <a:buClr>
                <a:schemeClr val="accent1"/>
              </a:buClr>
              <a:buSzPct val="90000"/>
              <a:buFont typeface="Wingdings 3" pitchFamily="18" charset="2"/>
              <a:buChar char="}"/>
            </a:pPr>
            <a:r>
              <a:rPr lang="en-US" sz="2400" dirty="0">
                <a:latin typeface="Trebuchet MS" pitchFamily="34" charset="0"/>
              </a:rPr>
              <a:t> </a:t>
            </a:r>
            <a:r>
              <a:rPr lang="en-US" sz="2400" dirty="0" smtClean="0">
                <a:latin typeface="Trebuchet MS" pitchFamily="34" charset="0"/>
              </a:rPr>
              <a:t>Solving a </a:t>
            </a:r>
            <a:r>
              <a:rPr lang="en-US" sz="2400" dirty="0" smtClean="0">
                <a:solidFill>
                  <a:srgbClr val="000099"/>
                </a:solidFill>
                <a:latin typeface="Trebuchet MS" pitchFamily="34" charset="0"/>
              </a:rPr>
              <a:t>constrained</a:t>
            </a:r>
            <a:r>
              <a:rPr lang="en-US" sz="2400" dirty="0" smtClean="0">
                <a:latin typeface="Trebuchet MS" pitchFamily="34" charset="0"/>
              </a:rPr>
              <a:t> version </a:t>
            </a:r>
            <a:r>
              <a:rPr lang="en-US" sz="2400" dirty="0" smtClean="0">
                <a:solidFill>
                  <a:srgbClr val="000099"/>
                </a:solidFill>
                <a:latin typeface="Trebuchet MS" pitchFamily="34" charset="0"/>
              </a:rPr>
              <a:t>exactly</a:t>
            </a:r>
          </a:p>
          <a:p>
            <a:pPr lvl="1">
              <a:spcBef>
                <a:spcPts val="600"/>
              </a:spcBef>
              <a:buClr>
                <a:schemeClr val="accent1"/>
              </a:buClr>
              <a:buSzPct val="90000"/>
              <a:buFont typeface="Wingdings 3" pitchFamily="18" charset="2"/>
              <a:buChar char="}"/>
            </a:pPr>
            <a:r>
              <a:rPr lang="en-US" sz="2400" dirty="0" smtClean="0">
                <a:latin typeface="Garamond" pitchFamily="18" charset="0"/>
              </a:rPr>
              <a:t> Polynomial time solvable</a:t>
            </a:r>
          </a:p>
        </p:txBody>
      </p:sp>
      <p:sp>
        <p:nvSpPr>
          <p:cNvPr id="5" name="AutoShape 5"/>
          <p:cNvSpPr>
            <a:spLocks noChangeArrowheads="1"/>
          </p:cNvSpPr>
          <p:nvPr/>
        </p:nvSpPr>
        <p:spPr bwMode="auto">
          <a:xfrm>
            <a:off x="326994" y="1016732"/>
            <a:ext cx="8565486" cy="2772308"/>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a:spcBef>
                <a:spcPts val="600"/>
              </a:spcBef>
              <a:buClr>
                <a:schemeClr val="accent1"/>
              </a:buClr>
              <a:buSzPct val="90000"/>
            </a:pPr>
            <a:r>
              <a:rPr lang="en-US" sz="2400" dirty="0">
                <a:solidFill>
                  <a:srgbClr val="FF0000"/>
                </a:solidFill>
                <a:latin typeface="Garamond" pitchFamily="18" charset="0"/>
              </a:rPr>
              <a:t>Lack</a:t>
            </a:r>
            <a:r>
              <a:rPr lang="en-US" sz="2400" dirty="0">
                <a:latin typeface="Garamond" pitchFamily="18" charset="0"/>
              </a:rPr>
              <a:t> of </a:t>
            </a:r>
            <a:r>
              <a:rPr lang="en-US" sz="2400" dirty="0">
                <a:solidFill>
                  <a:srgbClr val="000099"/>
                </a:solidFill>
                <a:latin typeface="Garamond" pitchFamily="18" charset="0"/>
              </a:rPr>
              <a:t>efficient</a:t>
            </a:r>
            <a:r>
              <a:rPr lang="en-US" sz="2400" dirty="0">
                <a:latin typeface="Garamond" pitchFamily="18" charset="0"/>
              </a:rPr>
              <a:t> algorithms has </a:t>
            </a:r>
            <a:r>
              <a:rPr lang="en-US" sz="2400" dirty="0">
                <a:solidFill>
                  <a:srgbClr val="FF0000"/>
                </a:solidFill>
                <a:latin typeface="Garamond" pitchFamily="18" charset="0"/>
              </a:rPr>
              <a:t>limited</a:t>
            </a:r>
            <a:r>
              <a:rPr lang="en-US" sz="2400" dirty="0">
                <a:latin typeface="Garamond" pitchFamily="18" charset="0"/>
              </a:rPr>
              <a:t> the use of the GTP approach </a:t>
            </a:r>
          </a:p>
          <a:p>
            <a:pPr>
              <a:spcBef>
                <a:spcPts val="600"/>
              </a:spcBef>
              <a:buClr>
                <a:schemeClr val="accent1"/>
              </a:buClr>
              <a:buSzPct val="90000"/>
            </a:pPr>
            <a:r>
              <a:rPr lang="en-US" sz="2400" dirty="0">
                <a:latin typeface="Garamond" pitchFamily="18" charset="0"/>
              </a:rPr>
              <a:t>for phylogenetic analyses of large-scale genomic data sets. </a:t>
            </a:r>
          </a:p>
          <a:p>
            <a:pPr>
              <a:spcBef>
                <a:spcPts val="600"/>
              </a:spcBef>
              <a:buClr>
                <a:schemeClr val="accent1"/>
              </a:buClr>
              <a:buSzPct val="90000"/>
            </a:pPr>
            <a:r>
              <a:rPr lang="en-US" sz="2400" dirty="0">
                <a:latin typeface="Garamond" pitchFamily="18" charset="0"/>
              </a:rPr>
              <a:t>The </a:t>
            </a:r>
            <a:r>
              <a:rPr lang="en-US" sz="2400" dirty="0">
                <a:solidFill>
                  <a:srgbClr val="FF0000"/>
                </a:solidFill>
                <a:latin typeface="Garamond" pitchFamily="18" charset="0"/>
              </a:rPr>
              <a:t>biggest</a:t>
            </a:r>
            <a:r>
              <a:rPr lang="en-US" sz="2400" dirty="0">
                <a:latin typeface="Garamond" pitchFamily="18" charset="0"/>
              </a:rPr>
              <a:t> dataset analyzed by any GTP approach contains </a:t>
            </a:r>
            <a:r>
              <a:rPr lang="en-US" sz="2400" dirty="0">
                <a:solidFill>
                  <a:srgbClr val="531FE7"/>
                </a:solidFill>
                <a:latin typeface="Garamond" pitchFamily="18" charset="0"/>
              </a:rPr>
              <a:t>18,896 </a:t>
            </a:r>
          </a:p>
          <a:p>
            <a:pPr>
              <a:spcBef>
                <a:spcPts val="600"/>
              </a:spcBef>
              <a:buClr>
                <a:schemeClr val="accent1"/>
              </a:buClr>
              <a:buSzPct val="90000"/>
            </a:pPr>
            <a:r>
              <a:rPr lang="en-US" sz="2400" dirty="0">
                <a:solidFill>
                  <a:srgbClr val="531FE7"/>
                </a:solidFill>
                <a:latin typeface="Garamond" pitchFamily="18" charset="0"/>
              </a:rPr>
              <a:t>gene trees </a:t>
            </a:r>
            <a:r>
              <a:rPr lang="en-US" sz="2400" dirty="0">
                <a:latin typeface="Garamond" pitchFamily="18" charset="0"/>
              </a:rPr>
              <a:t>with </a:t>
            </a:r>
            <a:r>
              <a:rPr lang="en-US" sz="2400" dirty="0">
                <a:solidFill>
                  <a:srgbClr val="FF0000"/>
                </a:solidFill>
                <a:latin typeface="Garamond" pitchFamily="18" charset="0"/>
              </a:rPr>
              <a:t>only</a:t>
            </a:r>
            <a:r>
              <a:rPr lang="en-US" sz="2400" dirty="0">
                <a:latin typeface="Garamond" pitchFamily="18" charset="0"/>
              </a:rPr>
              <a:t> </a:t>
            </a:r>
            <a:r>
              <a:rPr lang="en-US" sz="2400" dirty="0">
                <a:solidFill>
                  <a:srgbClr val="531FE7"/>
                </a:solidFill>
                <a:latin typeface="Garamond" pitchFamily="18" charset="0"/>
              </a:rPr>
              <a:t>136 taxa</a:t>
            </a:r>
            <a:r>
              <a:rPr lang="en-US" sz="2400" dirty="0">
                <a:latin typeface="Garamond" pitchFamily="18" charset="0"/>
              </a:rPr>
              <a:t>.</a:t>
            </a:r>
          </a:p>
        </p:txBody>
      </p:sp>
    </p:spTree>
    <p:extLst>
      <p:ext uri="{BB962C8B-B14F-4D97-AF65-F5344CB8AC3E}">
        <p14:creationId xmlns:p14="http://schemas.microsoft.com/office/powerpoint/2010/main" val="425066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down)">
                                      <p:cBhvr>
                                        <p:cTn id="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97317" y="728700"/>
            <a:ext cx="3910687" cy="3224945"/>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1000818" y="4019648"/>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11560" y="3919368"/>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2210780" y="3951306"/>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3074876" y="3955372"/>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4227004" y="3951306"/>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5"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Discordance</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6" name="Rectangle 4"/>
          <p:cNvSpPr>
            <a:spLocks noChangeArrowheads="1"/>
          </p:cNvSpPr>
          <p:nvPr/>
        </p:nvSpPr>
        <p:spPr bwMode="auto">
          <a:xfrm>
            <a:off x="5040052" y="2487309"/>
            <a:ext cx="3852428"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Gene trees </a:t>
            </a:r>
            <a:r>
              <a:rPr lang="en-GB" sz="2800" b="0" dirty="0" smtClean="0">
                <a:solidFill>
                  <a:srgbClr val="FF0000"/>
                </a:solidFill>
                <a:latin typeface="Garamond" pitchFamily="18" charset="0"/>
              </a:rPr>
              <a:t>don’t</a:t>
            </a:r>
            <a:r>
              <a:rPr lang="en-GB" sz="2800" b="0" dirty="0" smtClean="0">
                <a:latin typeface="Garamond" pitchFamily="18" charset="0"/>
              </a:rPr>
              <a:t> necessarily show the </a:t>
            </a:r>
            <a:r>
              <a:rPr lang="en-GB" sz="2800" b="0" dirty="0" smtClean="0">
                <a:solidFill>
                  <a:srgbClr val="000099"/>
                </a:solidFill>
                <a:latin typeface="Garamond" pitchFamily="18" charset="0"/>
              </a:rPr>
              <a:t>same</a:t>
            </a:r>
            <a:r>
              <a:rPr lang="en-GB" sz="2800" b="0" dirty="0" smtClean="0">
                <a:latin typeface="Garamond" pitchFamily="18" charset="0"/>
              </a:rPr>
              <a:t> branching pattern as their containing species tree</a:t>
            </a:r>
          </a:p>
          <a:p>
            <a:pPr algn="l">
              <a:spcBef>
                <a:spcPts val="600"/>
              </a:spcBef>
              <a:buClr>
                <a:schemeClr val="accent1"/>
              </a:buClr>
              <a:buSzPct val="90000"/>
              <a:buFont typeface="Wingdings 3" pitchFamily="18" charset="2"/>
              <a:buChar char="}"/>
            </a:pPr>
            <a:endParaRPr lang="en-GB" sz="2800" b="0" dirty="0" smtClean="0">
              <a:latin typeface="Garamond" pitchFamily="18" charset="0"/>
            </a:endParaRPr>
          </a:p>
          <a:p>
            <a:r>
              <a:rPr lang="en-GB" sz="2800" dirty="0" smtClean="0">
                <a:latin typeface="Garamond" pitchFamily="18" charset="0"/>
              </a:rPr>
              <a:t> </a:t>
            </a:r>
            <a:endParaRPr lang="en-US" sz="2800" dirty="0"/>
          </a:p>
        </p:txBody>
      </p:sp>
      <p:sp>
        <p:nvSpPr>
          <p:cNvPr id="2" name="TextBox 1"/>
          <p:cNvSpPr txBox="1"/>
          <p:nvPr/>
        </p:nvSpPr>
        <p:spPr>
          <a:xfrm rot="16200000">
            <a:off x="-7561" y="1900487"/>
            <a:ext cx="1391550" cy="369332"/>
          </a:xfrm>
          <a:prstGeom prst="rect">
            <a:avLst/>
          </a:prstGeom>
          <a:noFill/>
        </p:spPr>
        <p:txBody>
          <a:bodyPr wrap="square" rtlCol="0">
            <a:spAutoFit/>
          </a:bodyPr>
          <a:lstStyle/>
          <a:p>
            <a:r>
              <a:rPr lang="en-US" dirty="0" smtClean="0"/>
              <a:t>Species tree</a:t>
            </a:r>
            <a:endParaRPr lang="en-US" dirty="0"/>
          </a:p>
        </p:txBody>
      </p:sp>
      <p:sp>
        <p:nvSpPr>
          <p:cNvPr id="27" name="TextBox 26"/>
          <p:cNvSpPr txBox="1"/>
          <p:nvPr/>
        </p:nvSpPr>
        <p:spPr>
          <a:xfrm rot="16200000">
            <a:off x="-16853" y="5104843"/>
            <a:ext cx="1391550" cy="369332"/>
          </a:xfrm>
          <a:prstGeom prst="rect">
            <a:avLst/>
          </a:prstGeom>
          <a:noFill/>
        </p:spPr>
        <p:txBody>
          <a:bodyPr wrap="square" rtlCol="0">
            <a:spAutoFit/>
          </a:bodyPr>
          <a:lstStyle/>
          <a:p>
            <a:r>
              <a:rPr lang="en-US" dirty="0" smtClean="0"/>
              <a:t>Gene tree</a:t>
            </a:r>
            <a:endParaRPr lang="en-US" dirty="0"/>
          </a:p>
        </p:txBody>
      </p:sp>
    </p:spTree>
    <p:extLst>
      <p:ext uri="{BB962C8B-B14F-4D97-AF65-F5344CB8AC3E}">
        <p14:creationId xmlns:p14="http://schemas.microsoft.com/office/powerpoint/2010/main" val="290229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35496" y="776022"/>
            <a:ext cx="8172908"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200" b="0" dirty="0" smtClean="0">
                <a:latin typeface="Garamond" pitchFamily="18" charset="0"/>
              </a:rPr>
              <a:t> </a:t>
            </a:r>
            <a:r>
              <a:rPr lang="en-US" sz="2200" dirty="0" smtClean="0">
                <a:solidFill>
                  <a:srgbClr val="000099"/>
                </a:solidFill>
                <a:latin typeface="Garamond" pitchFamily="18" charset="0"/>
              </a:rPr>
              <a:t>Old style</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One gene – one species tree</a:t>
            </a:r>
          </a:p>
          <a:p>
            <a:pPr>
              <a:spcBef>
                <a:spcPts val="600"/>
              </a:spcBef>
              <a:buClr>
                <a:schemeClr val="accent1"/>
              </a:buClr>
              <a:buSzPct val="90000"/>
              <a:buFont typeface="Wingdings 3" pitchFamily="18" charset="2"/>
              <a:buChar char="}"/>
            </a:pPr>
            <a:r>
              <a:rPr lang="en-US" sz="2200" dirty="0" smtClean="0">
                <a:latin typeface="Garamond" pitchFamily="18" charset="0"/>
              </a:rPr>
              <a:t> </a:t>
            </a:r>
            <a:r>
              <a:rPr lang="en-US" sz="2200" dirty="0" smtClean="0">
                <a:solidFill>
                  <a:srgbClr val="000099"/>
                </a:solidFill>
                <a:latin typeface="Garamond" pitchFamily="18" charset="0"/>
              </a:rPr>
              <a:t>New style</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Many genes – species tree</a:t>
            </a:r>
          </a:p>
          <a:p>
            <a:pPr lvl="1">
              <a:spcBef>
                <a:spcPts val="600"/>
              </a:spcBef>
              <a:buClr>
                <a:schemeClr val="accent1"/>
              </a:buClr>
              <a:buSzPct val="90000"/>
            </a:pPr>
            <a:r>
              <a:rPr lang="en-US" sz="2200" dirty="0">
                <a:latin typeface="Garamond" pitchFamily="18" charset="0"/>
              </a:rPr>
              <a:t> </a:t>
            </a:r>
            <a:r>
              <a:rPr lang="en-US" sz="2200" dirty="0" smtClean="0">
                <a:latin typeface="Garamond" pitchFamily="18" charset="0"/>
              </a:rPr>
              <a:t>  on “supergenes”</a:t>
            </a:r>
          </a:p>
          <a:p>
            <a:pPr>
              <a:spcBef>
                <a:spcPts val="600"/>
              </a:spcBef>
              <a:buClr>
                <a:schemeClr val="accent1"/>
              </a:buClr>
              <a:buSzPct val="90000"/>
              <a:buFont typeface="Wingdings 3" pitchFamily="18" charset="2"/>
              <a:buChar char="}"/>
            </a:pPr>
            <a:r>
              <a:rPr lang="en-US" sz="2200" dirty="0" smtClean="0">
                <a:latin typeface="Garamond" pitchFamily="18" charset="0"/>
              </a:rPr>
              <a:t> </a:t>
            </a:r>
            <a:r>
              <a:rPr lang="en-US" sz="2200" dirty="0" smtClean="0">
                <a:solidFill>
                  <a:srgbClr val="000099"/>
                </a:solidFill>
                <a:latin typeface="Garamond" pitchFamily="18" charset="0"/>
              </a:rPr>
              <a:t>Most recent approach</a:t>
            </a:r>
          </a:p>
          <a:p>
            <a:pPr lvl="1">
              <a:spcBef>
                <a:spcPts val="600"/>
              </a:spcBef>
              <a:buClr>
                <a:schemeClr val="accent1"/>
              </a:buClr>
              <a:buSzPct val="90000"/>
              <a:buFont typeface="Wingdings 3" pitchFamily="18" charset="2"/>
              <a:buChar char="}"/>
            </a:pPr>
            <a:r>
              <a:rPr lang="en-US" sz="2200" dirty="0" smtClean="0">
                <a:latin typeface="Garamond" pitchFamily="18" charset="0"/>
              </a:rPr>
              <a:t> Many genes - many trees </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Species tree from </a:t>
            </a:r>
          </a:p>
          <a:p>
            <a:pPr lvl="1">
              <a:spcBef>
                <a:spcPts val="600"/>
              </a:spcBef>
              <a:buClr>
                <a:schemeClr val="accent1"/>
              </a:buClr>
              <a:buSzPct val="90000"/>
            </a:pPr>
            <a:r>
              <a:rPr lang="en-US" sz="2200" dirty="0">
                <a:latin typeface="Garamond" pitchFamily="18" charset="0"/>
              </a:rPr>
              <a:t> </a:t>
            </a:r>
            <a:r>
              <a:rPr lang="en-US" sz="2200" dirty="0" smtClean="0">
                <a:latin typeface="Garamond" pitchFamily="18" charset="0"/>
              </a:rPr>
              <a:t>gene trees, taking the </a:t>
            </a:r>
          </a:p>
          <a:p>
            <a:pPr lvl="1">
              <a:spcBef>
                <a:spcPts val="600"/>
              </a:spcBef>
              <a:buClr>
                <a:schemeClr val="accent1"/>
              </a:buClr>
              <a:buSzPct val="90000"/>
            </a:pPr>
            <a:r>
              <a:rPr lang="en-US" sz="2200" dirty="0" smtClean="0">
                <a:latin typeface="Garamond" pitchFamily="18" charset="0"/>
              </a:rPr>
              <a:t>reasons of discordance </a:t>
            </a:r>
          </a:p>
          <a:p>
            <a:pPr lvl="1">
              <a:spcBef>
                <a:spcPts val="600"/>
              </a:spcBef>
              <a:buClr>
                <a:schemeClr val="accent1"/>
              </a:buClr>
              <a:buSzPct val="90000"/>
            </a:pPr>
            <a:r>
              <a:rPr lang="en-US" sz="2200" dirty="0" smtClean="0">
                <a:latin typeface="Garamond" pitchFamily="18" charset="0"/>
              </a:rPr>
              <a:t>into account .</a:t>
            </a:r>
          </a:p>
          <a:p>
            <a:pPr lvl="1">
              <a:spcBef>
                <a:spcPts val="600"/>
              </a:spcBef>
              <a:buClr>
                <a:schemeClr val="accent1"/>
              </a:buClr>
              <a:buSzPct val="90000"/>
            </a:pPr>
            <a:r>
              <a:rPr lang="en-US" sz="2200" dirty="0" smtClean="0">
                <a:latin typeface="Garamond" pitchFamily="18" charset="0"/>
              </a:rPr>
              <a:t>(</a:t>
            </a:r>
            <a:r>
              <a:rPr lang="en-US" sz="2200" dirty="0" smtClean="0">
                <a:solidFill>
                  <a:srgbClr val="000099"/>
                </a:solidFill>
                <a:latin typeface="Garamond" pitchFamily="18" charset="0"/>
              </a:rPr>
              <a:t>Gene Tree Parsimony</a:t>
            </a:r>
            <a:r>
              <a:rPr lang="en-US" sz="2200" dirty="0" smtClean="0">
                <a:latin typeface="Garamond" pitchFamily="18" charset="0"/>
              </a:rPr>
              <a:t>).</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NP-hard problems!</a:t>
            </a:r>
            <a:endParaRPr lang="en-US" sz="2200" dirty="0"/>
          </a:p>
        </p:txBody>
      </p:sp>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Estimating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AutoShape 15"/>
          <p:cNvSpPr>
            <a:spLocks noChangeArrowheads="1"/>
          </p:cNvSpPr>
          <p:nvPr/>
        </p:nvSpPr>
        <p:spPr bwMode="auto">
          <a:xfrm>
            <a:off x="387932" y="993971"/>
            <a:ext cx="8216516" cy="1030873"/>
          </a:xfrm>
          <a:prstGeom prst="foldedCorner">
            <a:avLst>
              <a:gd name="adj" fmla="val 12500"/>
            </a:avLst>
          </a:prstGeom>
          <a:solidFill>
            <a:srgbClr val="FFFF99"/>
          </a:solidFill>
          <a:ln w="57150">
            <a:solidFill>
              <a:srgbClr val="777777"/>
            </a:solidFill>
            <a:round/>
            <a:headEnd/>
            <a:tailEnd/>
          </a:ln>
          <a:effectLst>
            <a:outerShdw dist="107763" dir="2700000" algn="ctr" rotWithShape="0">
              <a:schemeClr val="bg2">
                <a:alpha val="50000"/>
              </a:schemeClr>
            </a:outerShdw>
          </a:effectLst>
        </p:spPr>
        <p:txBody>
          <a:bodyPr wrap="square" anchor="ctr">
            <a:spAutoFit/>
          </a:bodyPr>
          <a:lstStyle/>
          <a:p>
            <a:pPr algn="ctr">
              <a:spcBef>
                <a:spcPts val="600"/>
              </a:spcBef>
              <a:buClr>
                <a:schemeClr val="accent1"/>
              </a:buClr>
              <a:buSzPct val="90000"/>
            </a:pPr>
            <a:r>
              <a:rPr lang="en-US" sz="2400" dirty="0" smtClean="0">
                <a:solidFill>
                  <a:srgbClr val="FF0000"/>
                </a:solidFill>
                <a:latin typeface="Georgia" pitchFamily="18" charset="0"/>
              </a:rPr>
              <a:t>We focus on developing an efficient approach to solve </a:t>
            </a:r>
          </a:p>
          <a:p>
            <a:pPr algn="ctr">
              <a:spcBef>
                <a:spcPts val="600"/>
              </a:spcBef>
              <a:buClr>
                <a:schemeClr val="accent1"/>
              </a:buClr>
              <a:buSzPct val="90000"/>
            </a:pPr>
            <a:r>
              <a:rPr lang="en-US" sz="2400" dirty="0" smtClean="0">
                <a:solidFill>
                  <a:srgbClr val="FF0000"/>
                </a:solidFill>
                <a:latin typeface="Georgia" pitchFamily="18" charset="0"/>
              </a:rPr>
              <a:t>GTP problems.</a:t>
            </a:r>
            <a:endParaRPr lang="en-US" sz="2400" dirty="0">
              <a:latin typeface="Georgia" pitchFamily="18"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050" y="2420888"/>
            <a:ext cx="5351462" cy="337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4674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down)">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utoShape 5"/>
          <p:cNvSpPr>
            <a:spLocks noChangeArrowheads="1"/>
          </p:cNvSpPr>
          <p:nvPr/>
        </p:nvSpPr>
        <p:spPr bwMode="auto">
          <a:xfrm>
            <a:off x="4516376" y="5742324"/>
            <a:ext cx="1711807"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67" name="AutoShape 5"/>
          <p:cNvSpPr>
            <a:spLocks noChangeArrowheads="1"/>
          </p:cNvSpPr>
          <p:nvPr/>
        </p:nvSpPr>
        <p:spPr bwMode="auto">
          <a:xfrm>
            <a:off x="3599892" y="5744108"/>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32" name="Rectangle 3"/>
          <p:cNvSpPr txBox="1">
            <a:spLocks noChangeArrowheads="1"/>
          </p:cNvSpPr>
          <p:nvPr/>
        </p:nvSpPr>
        <p:spPr>
          <a:xfrm>
            <a:off x="251520" y="-27384"/>
            <a:ext cx="882098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2531759" y="2992882"/>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2375756" y="5765194"/>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3719890" y="5765194"/>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4584832" y="5765194"/>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5800534" y="5765194"/>
            <a:ext cx="312006" cy="400110"/>
          </a:xfrm>
          <a:prstGeom prst="rect">
            <a:avLst/>
          </a:prstGeom>
          <a:noFill/>
        </p:spPr>
        <p:txBody>
          <a:bodyPr wrap="square" rtlCol="0">
            <a:spAutoFit/>
          </a:bodyPr>
          <a:lstStyle/>
          <a:p>
            <a:r>
              <a:rPr lang="en-US" sz="2000" b="1" dirty="0"/>
              <a:t>D</a:t>
            </a:r>
          </a:p>
        </p:txBody>
      </p:sp>
      <p:sp>
        <p:nvSpPr>
          <p:cNvPr id="63"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err="1" smtClean="0">
                <a:solidFill>
                  <a:srgbClr val="000099"/>
                </a:solidFill>
                <a:latin typeface="Garamond" pitchFamily="18" charset="0"/>
              </a:rPr>
              <a:t>Subtree</a:t>
            </a:r>
            <a:r>
              <a:rPr lang="en-GB" sz="2800" b="0" dirty="0" smtClean="0">
                <a:solidFill>
                  <a:srgbClr val="000099"/>
                </a:solidFill>
                <a:latin typeface="Garamond" pitchFamily="18" charset="0"/>
              </a:rPr>
              <a:t>-bipartition</a:t>
            </a:r>
          </a:p>
          <a:p>
            <a:pPr lvl="1">
              <a:spcBef>
                <a:spcPts val="600"/>
              </a:spcBef>
              <a:buClr>
                <a:schemeClr val="accent1"/>
              </a:buClr>
              <a:buSzPct val="90000"/>
              <a:buFont typeface="Wingdings 3" pitchFamily="18" charset="2"/>
              <a:buChar char="}"/>
            </a:pPr>
            <a:r>
              <a:rPr lang="en-US" sz="2400" dirty="0" smtClean="0">
                <a:latin typeface="Garamond" pitchFamily="18" charset="0"/>
              </a:rPr>
              <a:t>For an internal node </a:t>
            </a:r>
            <a:r>
              <a:rPr lang="en-US" sz="2400" i="1" dirty="0" smtClean="0">
                <a:latin typeface="Garamond" pitchFamily="18" charset="0"/>
              </a:rPr>
              <a:t>u</a:t>
            </a:r>
            <a:r>
              <a:rPr lang="en-US" sz="2400" dirty="0" smtClean="0">
                <a:latin typeface="Garamond" pitchFamily="18" charset="0"/>
              </a:rPr>
              <a:t> in a </a:t>
            </a:r>
            <a:r>
              <a:rPr lang="en-US" sz="2400" i="1" dirty="0" smtClean="0">
                <a:solidFill>
                  <a:srgbClr val="FF0000"/>
                </a:solidFill>
                <a:latin typeface="Garamond" pitchFamily="18" charset="0"/>
              </a:rPr>
              <a:t>binary-rooted </a:t>
            </a:r>
            <a:r>
              <a:rPr lang="en-US" sz="2400" dirty="0" smtClean="0">
                <a:latin typeface="Garamond" pitchFamily="18" charset="0"/>
              </a:rPr>
              <a:t>tree T, </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65" name="AutoShape 5"/>
          <p:cNvSpPr>
            <a:spLocks noChangeArrowheads="1"/>
          </p:cNvSpPr>
          <p:nvPr/>
        </p:nvSpPr>
        <p:spPr bwMode="auto">
          <a:xfrm>
            <a:off x="2159732" y="1700808"/>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SBP</a:t>
            </a:r>
            <a:r>
              <a:rPr lang="en-US" sz="2400" dirty="0">
                <a:solidFill>
                  <a:prstClr val="black"/>
                </a:solidFill>
                <a:latin typeface="Garamond" pitchFamily="18" charset="0"/>
              </a:rPr>
              <a:t>(</a:t>
            </a:r>
            <a:r>
              <a:rPr lang="en-US" sz="2400" i="1" dirty="0">
                <a:solidFill>
                  <a:prstClr val="black"/>
                </a:solidFill>
                <a:latin typeface="Garamond" pitchFamily="18" charset="0"/>
              </a:rPr>
              <a:t>u</a:t>
            </a:r>
            <a:r>
              <a:rPr lang="en-US" sz="2400" dirty="0">
                <a:solidFill>
                  <a:prstClr val="black"/>
                </a:solidFill>
                <a:latin typeface="Garamond" pitchFamily="18" charset="0"/>
              </a:rPr>
              <a:t>) = </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L</a:t>
            </a:r>
            <a:r>
              <a:rPr lang="en-US" sz="2400" dirty="0">
                <a:solidFill>
                  <a:prstClr val="black"/>
                </a:solidFill>
                <a:latin typeface="Garamond" pitchFamily="18" charset="0"/>
              </a:rPr>
              <a:t>)|</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R</a:t>
            </a:r>
            <a:r>
              <a:rPr lang="en-US" sz="2400" dirty="0">
                <a:solidFill>
                  <a:prstClr val="black"/>
                </a:solidFill>
                <a:latin typeface="Garamond" pitchFamily="18" charset="0"/>
              </a:rPr>
              <a:t>)</a:t>
            </a:r>
          </a:p>
        </p:txBody>
      </p:sp>
      <p:sp>
        <p:nvSpPr>
          <p:cNvPr id="66" name="AutoShape 33"/>
          <p:cNvSpPr>
            <a:spLocks noChangeArrowheads="1"/>
          </p:cNvSpPr>
          <p:nvPr/>
        </p:nvSpPr>
        <p:spPr bwMode="auto">
          <a:xfrm rot="7382569">
            <a:off x="4761483" y="341275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70" name="TextBox 69"/>
          <p:cNvSpPr txBox="1"/>
          <p:nvPr/>
        </p:nvSpPr>
        <p:spPr>
          <a:xfrm>
            <a:off x="5416477" y="4371491"/>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4319972" y="278731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
        <p:nvSpPr>
          <p:cNvPr id="20" name="TextBox 19"/>
          <p:cNvSpPr txBox="1"/>
          <p:nvPr/>
        </p:nvSpPr>
        <p:spPr>
          <a:xfrm>
            <a:off x="5244324" y="3609020"/>
            <a:ext cx="265100"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t>
            </a:r>
            <a:endParaRPr lang="en-US" sz="2400" i="1" dirty="0">
              <a:solidFill>
                <a:srgbClr val="FF0000"/>
              </a:solidFill>
              <a:latin typeface="Georgia" pitchFamily="18" charset="0"/>
              <a:ea typeface="Verdana" pitchFamily="34" charset="0"/>
              <a:cs typeface="Verdana" pitchFamily="34" charset="0"/>
            </a:endParaRPr>
          </a:p>
        </p:txBody>
      </p:sp>
      <p:sp>
        <p:nvSpPr>
          <p:cNvPr id="21" name="TextBox 20"/>
          <p:cNvSpPr txBox="1"/>
          <p:nvPr/>
        </p:nvSpPr>
        <p:spPr>
          <a:xfrm>
            <a:off x="5033516" y="3645024"/>
            <a:ext cx="39604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a:t>
            </a:r>
            <a:endParaRPr lang="en-US" sz="2400" i="1" dirty="0">
              <a:solidFill>
                <a:srgbClr val="FF0000"/>
              </a:solidFill>
              <a:latin typeface="Georgia" pitchFamily="18" charset="0"/>
              <a:ea typeface="Verdana" pitchFamily="34" charset="0"/>
              <a:cs typeface="Verdana" pitchFamily="34" charset="0"/>
            </a:endParaRPr>
          </a:p>
        </p:txBody>
      </p:sp>
      <p:sp>
        <p:nvSpPr>
          <p:cNvPr id="22" name="TextBox 21"/>
          <p:cNvSpPr txBox="1"/>
          <p:nvPr/>
        </p:nvSpPr>
        <p:spPr>
          <a:xfrm>
            <a:off x="5357552" y="3645024"/>
            <a:ext cx="65460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301450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arn(inVertic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arn(inVertic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6"/>
                                        </p:tgtEl>
                                      </p:cBhvr>
                                    </p:animEffect>
                                    <p:set>
                                      <p:cBhvr>
                                        <p:cTn id="22" dur="1" fill="hold">
                                          <p:stCondLst>
                                            <p:cond delay="499"/>
                                          </p:stCondLst>
                                        </p:cTn>
                                        <p:tgtEl>
                                          <p:spTgt spid="66"/>
                                        </p:tgtEl>
                                        <p:attrNameLst>
                                          <p:attrName>style.visibility</p:attrName>
                                        </p:attrNameLst>
                                      </p:cBhvr>
                                      <p:to>
                                        <p:strVal val="hidden"/>
                                      </p:to>
                                    </p:se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4" presetClass="path" presetSubtype="0" accel="50000" decel="50000" fill="hold" grpId="1" nodeType="clickEffect">
                                  <p:stCondLst>
                                    <p:cond delay="0"/>
                                  </p:stCondLst>
                                  <p:childTnLst>
                                    <p:animMotion origin="layout" path="M -5.55556E-7 -4.81481E-6 L -0.01719 -0.04074 C -0.02066 -0.05 -0.02604 -0.05462 -0.0316 -0.05462 C -0.03802 -0.05462 -0.04305 -0.05 -0.04653 -0.04074 L -0.06337 -4.81481E-6 " pathEditMode="relative" rAng="0" ptsTypes="FffFF">
                                      <p:cBhvr>
                                        <p:cTn id="36" dur="2000" fill="hold"/>
                                        <p:tgtEl>
                                          <p:spTgt spid="22"/>
                                        </p:tgtEl>
                                        <p:attrNameLst>
                                          <p:attrName>ppt_x</p:attrName>
                                          <p:attrName>ppt_y</p:attrName>
                                        </p:attrNameLst>
                                      </p:cBhvr>
                                      <p:rCtr x="-3177" y="-2731"/>
                                    </p:animMotion>
                                  </p:childTnLst>
                                </p:cTn>
                              </p:par>
                              <p:par>
                                <p:cTn id="37" presetID="37" presetClass="path" presetSubtype="0" accel="50000" decel="50000" fill="hold" grpId="1" nodeType="withEffect">
                                  <p:stCondLst>
                                    <p:cond delay="0"/>
                                  </p:stCondLst>
                                  <p:childTnLst>
                                    <p:animMotion origin="layout" path="M 1.94444E-6 -4.81481E-6 L 0.0092 0.04005 C 0.01111 0.04908 0.01423 0.05394 0.01719 0.05394 C 0.02083 0.05394 0.02361 0.04908 0.02569 0.04005 L 0.03541 -4.81481E-6 " pathEditMode="relative" rAng="0" ptsTypes="FffFF">
                                      <p:cBhvr>
                                        <p:cTn id="38" dur="2000" fill="hold"/>
                                        <p:tgtEl>
                                          <p:spTgt spid="21"/>
                                        </p:tgtEl>
                                        <p:attrNameLst>
                                          <p:attrName>ppt_x</p:attrName>
                                          <p:attrName>ppt_y</p:attrName>
                                        </p:attrNameLst>
                                      </p:cBhvr>
                                      <p:rCtr x="1771" y="2685"/>
                                    </p:animMotion>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barn(inVertical)">
                                      <p:cBhvr>
                                        <p:cTn id="43" dur="500"/>
                                        <p:tgtEl>
                                          <p:spTgt spid="7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barn(inVertical)">
                                      <p:cBhvr>
                                        <p:cTn id="4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6" grpId="1" animBg="1"/>
      <p:bldP spid="70" grpId="0"/>
      <p:bldP spid="71" grpId="0"/>
      <p:bldP spid="20" grpId="0"/>
      <p:bldP spid="21" grpId="0"/>
      <p:bldP spid="21" grpId="1"/>
      <p:bldP spid="22" grpId="0"/>
      <p:bldP spid="2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utoShape 5"/>
          <p:cNvSpPr>
            <a:spLocks noChangeArrowheads="1"/>
          </p:cNvSpPr>
          <p:nvPr/>
        </p:nvSpPr>
        <p:spPr bwMode="auto">
          <a:xfrm>
            <a:off x="4516376" y="5742324"/>
            <a:ext cx="1711807"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67" name="AutoShape 5"/>
          <p:cNvSpPr>
            <a:spLocks noChangeArrowheads="1"/>
          </p:cNvSpPr>
          <p:nvPr/>
        </p:nvSpPr>
        <p:spPr bwMode="auto">
          <a:xfrm>
            <a:off x="3599892" y="5744108"/>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32" name="Rectangle 3"/>
          <p:cNvSpPr txBox="1">
            <a:spLocks noChangeArrowheads="1"/>
          </p:cNvSpPr>
          <p:nvPr/>
        </p:nvSpPr>
        <p:spPr>
          <a:xfrm>
            <a:off x="251520" y="-27384"/>
            <a:ext cx="882098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2531759" y="2992882"/>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2375756" y="5765194"/>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3719890" y="5765194"/>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4584832" y="5765194"/>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5800534" y="5765194"/>
            <a:ext cx="312006" cy="400110"/>
          </a:xfrm>
          <a:prstGeom prst="rect">
            <a:avLst/>
          </a:prstGeom>
          <a:noFill/>
        </p:spPr>
        <p:txBody>
          <a:bodyPr wrap="square" rtlCol="0">
            <a:spAutoFit/>
          </a:bodyPr>
          <a:lstStyle/>
          <a:p>
            <a:r>
              <a:rPr lang="en-US" sz="2000" b="1" dirty="0"/>
              <a:t>D</a:t>
            </a:r>
          </a:p>
        </p:txBody>
      </p:sp>
      <p:sp>
        <p:nvSpPr>
          <p:cNvPr id="63"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err="1" smtClean="0">
                <a:solidFill>
                  <a:srgbClr val="000099"/>
                </a:solidFill>
                <a:latin typeface="Garamond" pitchFamily="18" charset="0"/>
              </a:rPr>
              <a:t>Subtree</a:t>
            </a:r>
            <a:r>
              <a:rPr lang="en-GB" sz="2800" b="0" dirty="0" smtClean="0">
                <a:solidFill>
                  <a:srgbClr val="000099"/>
                </a:solidFill>
                <a:latin typeface="Garamond" pitchFamily="18" charset="0"/>
              </a:rPr>
              <a:t>-bipartition</a:t>
            </a:r>
          </a:p>
          <a:p>
            <a:pPr lvl="1">
              <a:spcBef>
                <a:spcPts val="600"/>
              </a:spcBef>
              <a:buClr>
                <a:schemeClr val="accent1"/>
              </a:buClr>
              <a:buSzPct val="90000"/>
              <a:buFont typeface="Wingdings 3" pitchFamily="18" charset="2"/>
              <a:buChar char="}"/>
            </a:pPr>
            <a:r>
              <a:rPr lang="en-US" sz="2400" dirty="0" smtClean="0">
                <a:latin typeface="Garamond" pitchFamily="18" charset="0"/>
              </a:rPr>
              <a:t>For an internal node </a:t>
            </a:r>
            <a:r>
              <a:rPr lang="en-US" sz="2400" i="1" dirty="0" smtClean="0">
                <a:latin typeface="Garamond" pitchFamily="18" charset="0"/>
              </a:rPr>
              <a:t>u</a:t>
            </a:r>
            <a:r>
              <a:rPr lang="en-US" sz="2400" dirty="0" smtClean="0">
                <a:latin typeface="Garamond" pitchFamily="18" charset="0"/>
              </a:rPr>
              <a:t> in a </a:t>
            </a:r>
            <a:r>
              <a:rPr lang="en-US" sz="2400" i="1" dirty="0" smtClean="0">
                <a:solidFill>
                  <a:srgbClr val="FF0000"/>
                </a:solidFill>
                <a:latin typeface="Garamond" pitchFamily="18" charset="0"/>
              </a:rPr>
              <a:t>binary-rooted </a:t>
            </a:r>
            <a:r>
              <a:rPr lang="en-US" sz="2400" dirty="0" smtClean="0">
                <a:latin typeface="Garamond" pitchFamily="18" charset="0"/>
              </a:rPr>
              <a:t>tree T, </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65" name="AutoShape 5"/>
          <p:cNvSpPr>
            <a:spLocks noChangeArrowheads="1"/>
          </p:cNvSpPr>
          <p:nvPr/>
        </p:nvSpPr>
        <p:spPr bwMode="auto">
          <a:xfrm>
            <a:off x="2159732" y="1700808"/>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SBP</a:t>
            </a:r>
            <a:r>
              <a:rPr lang="en-US" sz="2400" dirty="0">
                <a:solidFill>
                  <a:prstClr val="black"/>
                </a:solidFill>
                <a:latin typeface="Garamond" pitchFamily="18" charset="0"/>
              </a:rPr>
              <a:t>(</a:t>
            </a:r>
            <a:r>
              <a:rPr lang="en-US" sz="2400" i="1" dirty="0">
                <a:solidFill>
                  <a:prstClr val="black"/>
                </a:solidFill>
                <a:latin typeface="Garamond" pitchFamily="18" charset="0"/>
              </a:rPr>
              <a:t>u</a:t>
            </a:r>
            <a:r>
              <a:rPr lang="en-US" sz="2400" dirty="0">
                <a:solidFill>
                  <a:prstClr val="black"/>
                </a:solidFill>
                <a:latin typeface="Garamond" pitchFamily="18" charset="0"/>
              </a:rPr>
              <a:t>) = </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L</a:t>
            </a:r>
            <a:r>
              <a:rPr lang="en-US" sz="2400" dirty="0">
                <a:solidFill>
                  <a:prstClr val="black"/>
                </a:solidFill>
                <a:latin typeface="Garamond" pitchFamily="18" charset="0"/>
              </a:rPr>
              <a:t>)|</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R</a:t>
            </a:r>
            <a:r>
              <a:rPr lang="en-US" sz="2400" dirty="0">
                <a:solidFill>
                  <a:prstClr val="black"/>
                </a:solidFill>
                <a:latin typeface="Garamond" pitchFamily="18" charset="0"/>
              </a:rPr>
              <a:t>)</a:t>
            </a:r>
          </a:p>
        </p:txBody>
      </p:sp>
      <p:sp>
        <p:nvSpPr>
          <p:cNvPr id="66" name="AutoShape 33"/>
          <p:cNvSpPr>
            <a:spLocks noChangeArrowheads="1"/>
          </p:cNvSpPr>
          <p:nvPr/>
        </p:nvSpPr>
        <p:spPr bwMode="auto">
          <a:xfrm rot="7382569">
            <a:off x="4761483" y="341275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69" name="TextBox 68"/>
          <p:cNvSpPr txBox="1"/>
          <p:nvPr/>
        </p:nvSpPr>
        <p:spPr>
          <a:xfrm>
            <a:off x="4896838" y="3578922"/>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B|CD</a:t>
            </a:r>
            <a:endParaRPr lang="en-US" sz="2400" i="1" dirty="0">
              <a:solidFill>
                <a:srgbClr val="FF0000"/>
              </a:solidFill>
              <a:latin typeface="Georgia" pitchFamily="18" charset="0"/>
              <a:ea typeface="Verdana" pitchFamily="34" charset="0"/>
              <a:cs typeface="Verdana" pitchFamily="34" charset="0"/>
            </a:endParaRPr>
          </a:p>
        </p:txBody>
      </p:sp>
      <p:sp>
        <p:nvSpPr>
          <p:cNvPr id="70" name="TextBox 69"/>
          <p:cNvSpPr txBox="1"/>
          <p:nvPr/>
        </p:nvSpPr>
        <p:spPr>
          <a:xfrm>
            <a:off x="5416477" y="4371491"/>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4319972" y="278731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144090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arn(inVertic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arn(inVertic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6"/>
                                        </p:tgtEl>
                                      </p:cBhvr>
                                    </p:animEffect>
                                    <p:set>
                                      <p:cBhvr>
                                        <p:cTn id="22" dur="1" fill="hold">
                                          <p:stCondLst>
                                            <p:cond delay="499"/>
                                          </p:stCondLst>
                                        </p:cTn>
                                        <p:tgtEl>
                                          <p:spTgt spid="66"/>
                                        </p:tgtEl>
                                        <p:attrNameLst>
                                          <p:attrName>style.visibility</p:attrName>
                                        </p:attrNameLst>
                                      </p:cBhvr>
                                      <p:to>
                                        <p:strVal val="hidden"/>
                                      </p:to>
                                    </p:set>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barn(inVertical)">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barn(inVertical)">
                                      <p:cBhvr>
                                        <p:cTn id="31" dur="500"/>
                                        <p:tgtEl>
                                          <p:spTgt spid="7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barn(inVertical)">
                                      <p:cBhvr>
                                        <p:cTn id="3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6" grpId="1" animBg="1"/>
      <p:bldP spid="69" grpId="0"/>
      <p:bldP spid="70" grpId="0"/>
      <p:bldP spid="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47092"/>
            <a:ext cx="846094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Compatibility</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539552" y="836712"/>
            <a:ext cx="817290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i="1" dirty="0" smtClean="0">
                <a:solidFill>
                  <a:srgbClr val="000099"/>
                </a:solidFill>
                <a:latin typeface="Garamond" pitchFamily="18" charset="0"/>
              </a:rPr>
              <a:t>Compatibility</a:t>
            </a:r>
          </a:p>
          <a:p>
            <a:pPr lvl="1">
              <a:spcBef>
                <a:spcPts val="600"/>
              </a:spcBef>
              <a:buClr>
                <a:schemeClr val="accent1"/>
              </a:buClr>
              <a:buSzPct val="90000"/>
              <a:buFont typeface="Wingdings 3" pitchFamily="18" charset="2"/>
              <a:buChar char="}"/>
            </a:pPr>
            <a:r>
              <a:rPr lang="en-US" sz="2400" dirty="0">
                <a:solidFill>
                  <a:srgbClr val="000099"/>
                </a:solidFill>
                <a:latin typeface="Garamond" pitchFamily="18" charset="0"/>
              </a:rPr>
              <a:t> </a:t>
            </a:r>
            <a:r>
              <a:rPr lang="en-US" sz="2400" dirty="0" smtClean="0">
                <a:latin typeface="Garamond" pitchFamily="18" charset="0"/>
              </a:rPr>
              <a:t>X|Y and P|Q are </a:t>
            </a:r>
            <a:r>
              <a:rPr lang="en-US" sz="2400" i="1" dirty="0" smtClean="0">
                <a:solidFill>
                  <a:srgbClr val="000099"/>
                </a:solidFill>
                <a:latin typeface="Garamond" pitchFamily="18" charset="0"/>
              </a:rPr>
              <a:t>compatible</a:t>
            </a:r>
            <a:r>
              <a:rPr lang="en-US" sz="2400" dirty="0" smtClean="0">
                <a:solidFill>
                  <a:srgbClr val="000099"/>
                </a:solidFill>
                <a:latin typeface="Garamond" pitchFamily="18" charset="0"/>
              </a:rPr>
              <a:t> </a:t>
            </a:r>
            <a:r>
              <a:rPr lang="en-US" sz="2400" dirty="0" smtClean="0">
                <a:latin typeface="Garamond" pitchFamily="18" charset="0"/>
              </a:rPr>
              <a:t>if they can </a:t>
            </a:r>
            <a:r>
              <a:rPr lang="en-US" sz="2400" dirty="0" smtClean="0">
                <a:solidFill>
                  <a:srgbClr val="FF0000"/>
                </a:solidFill>
                <a:latin typeface="Garamond" pitchFamily="18" charset="0"/>
              </a:rPr>
              <a:t>“co-exist”</a:t>
            </a:r>
            <a:r>
              <a:rPr lang="en-US" sz="2400" dirty="0" smtClean="0">
                <a:latin typeface="Garamond" pitchFamily="18" charset="0"/>
              </a:rPr>
              <a:t> in a binary rooted tree.</a:t>
            </a:r>
          </a:p>
        </p:txBody>
      </p:sp>
      <p:sp>
        <p:nvSpPr>
          <p:cNvPr id="22" name="AutoShape 2"/>
          <p:cNvSpPr>
            <a:spLocks noChangeArrowheads="1"/>
          </p:cNvSpPr>
          <p:nvPr/>
        </p:nvSpPr>
        <p:spPr bwMode="auto">
          <a:xfrm>
            <a:off x="1289118" y="4825346"/>
            <a:ext cx="7423342" cy="1339958"/>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smtClean="0">
                <a:solidFill>
                  <a:prstClr val="black"/>
                </a:solidFill>
                <a:latin typeface="Garamond" pitchFamily="18" charset="0"/>
              </a:rPr>
              <a:t>If the common ancestry of two genes-copies can be traced </a:t>
            </a:r>
          </a:p>
          <a:p>
            <a:pPr lvl="0" algn="ctr"/>
            <a:r>
              <a:rPr lang="en-US" sz="2400" dirty="0" smtClean="0">
                <a:solidFill>
                  <a:prstClr val="black"/>
                </a:solidFill>
                <a:latin typeface="Garamond" pitchFamily="18" charset="0"/>
              </a:rPr>
              <a:t>back to a </a:t>
            </a:r>
            <a:r>
              <a:rPr lang="en-US" sz="2400" dirty="0" err="1" smtClean="0">
                <a:solidFill>
                  <a:prstClr val="black"/>
                </a:solidFill>
                <a:latin typeface="Garamond" pitchFamily="18" charset="0"/>
              </a:rPr>
              <a:t>specieation</a:t>
            </a:r>
            <a:r>
              <a:rPr lang="en-US" sz="2400" dirty="0" smtClean="0">
                <a:solidFill>
                  <a:prstClr val="black"/>
                </a:solidFill>
                <a:latin typeface="Garamond" pitchFamily="18" charset="0"/>
              </a:rPr>
              <a:t> event, they are orthologous. </a:t>
            </a:r>
          </a:p>
          <a:p>
            <a:pPr lvl="0" algn="ctr"/>
            <a:r>
              <a:rPr lang="en-US" sz="2400" dirty="0" smtClean="0">
                <a:solidFill>
                  <a:prstClr val="black"/>
                </a:solidFill>
                <a:latin typeface="Garamond" pitchFamily="18" charset="0"/>
              </a:rPr>
              <a:t>If the traced back to a duplication event, they are </a:t>
            </a:r>
            <a:r>
              <a:rPr lang="en-US" sz="2400" dirty="0" err="1" smtClean="0">
                <a:solidFill>
                  <a:prstClr val="black"/>
                </a:solidFill>
                <a:latin typeface="Garamond" pitchFamily="18" charset="0"/>
              </a:rPr>
              <a:t>paralogous.s</a:t>
            </a:r>
            <a:endParaRPr kumimoji="0" lang="en-US" sz="1800" b="0" i="1" u="none" strike="noStrike" kern="0" cap="none" spc="0" normalizeH="0" baseline="0" noProof="0" dirty="0" smtClean="0">
              <a:ln>
                <a:noFill/>
              </a:ln>
              <a:solidFill>
                <a:srgbClr val="FF0000"/>
              </a:solidFill>
              <a:effectLst/>
              <a:uLnTx/>
              <a:uFillTx/>
              <a:latin typeface="Book Antiqua" pitchFamily="18" charset="0"/>
            </a:endParaRPr>
          </a:p>
        </p:txBody>
      </p:sp>
      <p:sp>
        <p:nvSpPr>
          <p:cNvPr id="10" name="Freeform 9"/>
          <p:cNvSpPr/>
          <p:nvPr/>
        </p:nvSpPr>
        <p:spPr>
          <a:xfrm>
            <a:off x="5004048" y="3785377"/>
            <a:ext cx="600537" cy="450312"/>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648451" y="3371154"/>
            <a:ext cx="1185945" cy="815546"/>
          </a:xfrm>
          <a:custGeom>
            <a:avLst/>
            <a:gdLst>
              <a:gd name="connsiteX0" fmla="*/ 593424 w 1185945"/>
              <a:gd name="connsiteY0" fmla="*/ 0 h 815546"/>
              <a:gd name="connsiteX1" fmla="*/ 12657 w 1185945"/>
              <a:gd name="connsiteY1" fmla="*/ 815546 h 815546"/>
              <a:gd name="connsiteX2" fmla="*/ 1174192 w 1185945"/>
              <a:gd name="connsiteY2" fmla="*/ 815546 h 815546"/>
              <a:gd name="connsiteX3" fmla="*/ 593424 w 1185945"/>
              <a:gd name="connsiteY3" fmla="*/ 0 h 815546"/>
            </a:gdLst>
            <a:ahLst/>
            <a:cxnLst>
              <a:cxn ang="0">
                <a:pos x="connsiteX0" y="connsiteY0"/>
              </a:cxn>
              <a:cxn ang="0">
                <a:pos x="connsiteX1" y="connsiteY1"/>
              </a:cxn>
              <a:cxn ang="0">
                <a:pos x="connsiteX2" y="connsiteY2"/>
              </a:cxn>
              <a:cxn ang="0">
                <a:pos x="connsiteX3" y="connsiteY3"/>
              </a:cxn>
            </a:cxnLst>
            <a:rect l="l" t="t" r="r" b="b"/>
            <a:pathLst>
              <a:path w="1185945" h="815546">
                <a:moveTo>
                  <a:pt x="593424" y="0"/>
                </a:moveTo>
                <a:cubicBezTo>
                  <a:pt x="399835" y="0"/>
                  <a:pt x="-84138" y="679622"/>
                  <a:pt x="12657" y="815546"/>
                </a:cubicBezTo>
                <a:cubicBezTo>
                  <a:pt x="109452" y="951470"/>
                  <a:pt x="1081516" y="951470"/>
                  <a:pt x="1174192" y="815546"/>
                </a:cubicBezTo>
                <a:cubicBezTo>
                  <a:pt x="1266868" y="679622"/>
                  <a:pt x="787013" y="0"/>
                  <a:pt x="59342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635896" y="3828248"/>
            <a:ext cx="600537" cy="407441"/>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3690764" y="2600908"/>
            <a:ext cx="989248" cy="1571862"/>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29726" y="3311140"/>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59932" y="3728044"/>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80012" y="2600908"/>
            <a:ext cx="897469" cy="1555906"/>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125295" y="3711649"/>
            <a:ext cx="174390" cy="445165"/>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23" name="Oval 4"/>
          <p:cNvSpPr>
            <a:spLocks noChangeArrowheads="1"/>
          </p:cNvSpPr>
          <p:nvPr/>
        </p:nvSpPr>
        <p:spPr bwMode="auto">
          <a:xfrm>
            <a:off x="3896308" y="3672089"/>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 name="Oval 4"/>
          <p:cNvSpPr>
            <a:spLocks noChangeArrowheads="1"/>
          </p:cNvSpPr>
          <p:nvPr/>
        </p:nvSpPr>
        <p:spPr bwMode="auto">
          <a:xfrm>
            <a:off x="4164524" y="3245282"/>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 name="Oval 4"/>
          <p:cNvSpPr>
            <a:spLocks noChangeArrowheads="1"/>
          </p:cNvSpPr>
          <p:nvPr/>
        </p:nvSpPr>
        <p:spPr bwMode="auto">
          <a:xfrm>
            <a:off x="5244644" y="3641326"/>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TextBox 25"/>
          <p:cNvSpPr txBox="1"/>
          <p:nvPr/>
        </p:nvSpPr>
        <p:spPr>
          <a:xfrm>
            <a:off x="3650296" y="4386092"/>
            <a:ext cx="2001824"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Containment</a:t>
            </a:r>
            <a:endParaRPr lang="en-US" sz="2400" i="1" dirty="0">
              <a:solidFill>
                <a:srgbClr val="FF0000"/>
              </a:solidFill>
              <a:latin typeface="Georgia" pitchFamily="18" charset="0"/>
              <a:ea typeface="Verdana" pitchFamily="34" charset="0"/>
              <a:cs typeface="Verdana" pitchFamily="34" charset="0"/>
            </a:endParaRPr>
          </a:p>
        </p:txBody>
      </p:sp>
      <p:sp>
        <p:nvSpPr>
          <p:cNvPr id="27" name="TextBox 26"/>
          <p:cNvSpPr txBox="1"/>
          <p:nvPr/>
        </p:nvSpPr>
        <p:spPr>
          <a:xfrm>
            <a:off x="4082344" y="4379705"/>
            <a:ext cx="131774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Disjoint</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14078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ppt_y</p:attrName>
                                        </p:attrNameLst>
                                      </p:cBhvr>
                                      <p:tavLst>
                                        <p:tav tm="0">
                                          <p:val>
                                            <p:strVal val="#ppt_y+#ppt_h*1.125000"/>
                                          </p:val>
                                        </p:tav>
                                        <p:tav tm="100000">
                                          <p:val>
                                            <p:strVal val="#ppt_y"/>
                                          </p:val>
                                        </p:tav>
                                      </p:tavLst>
                                    </p:anim>
                                    <p:animEffect transition="in" filter="wipe(up)">
                                      <p:cBhvr>
                                        <p:cTn id="25" dur="500"/>
                                        <p:tgtEl>
                                          <p:spTgt spid="23"/>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p:tgtEl>
                                          <p:spTgt spid="24"/>
                                        </p:tgtEl>
                                        <p:attrNameLst>
                                          <p:attrName>ppt_y</p:attrName>
                                        </p:attrNameLst>
                                      </p:cBhvr>
                                      <p:tavLst>
                                        <p:tav tm="0">
                                          <p:val>
                                            <p:strVal val="#ppt_y+#ppt_h*1.125000"/>
                                          </p:val>
                                        </p:tav>
                                        <p:tav tm="100000">
                                          <p:val>
                                            <p:strVal val="#ppt_y"/>
                                          </p:val>
                                        </p:tav>
                                      </p:tavLst>
                                    </p:anim>
                                    <p:animEffect transition="in" filter="wipe(up)">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arn(inVertical)">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1" nodeType="clickEffect">
                                  <p:stCondLst>
                                    <p:cond delay="0"/>
                                  </p:stCondLst>
                                  <p:childTnLst>
                                    <p:animEffect transition="out" filter="wipe(down)">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12" presetClass="exit" presetSubtype="4" fill="hold" grpId="1" nodeType="withEffect">
                                  <p:stCondLst>
                                    <p:cond delay="0"/>
                                  </p:stCondLst>
                                  <p:childTnLst>
                                    <p:anim calcmode="lin" valueType="num">
                                      <p:cBhvr additive="base">
                                        <p:cTn id="50" dur="500"/>
                                        <p:tgtEl>
                                          <p:spTgt spid="26"/>
                                        </p:tgtEl>
                                        <p:attrNameLst>
                                          <p:attrName>ppt_y</p:attrName>
                                        </p:attrNameLst>
                                      </p:cBhvr>
                                      <p:tavLst>
                                        <p:tav tm="0">
                                          <p:val>
                                            <p:strVal val="#ppt_y"/>
                                          </p:val>
                                        </p:tav>
                                        <p:tav tm="100000">
                                          <p:val>
                                            <p:strVal val="#ppt_y+#ppt_h*1.125000"/>
                                          </p:val>
                                        </p:tav>
                                      </p:tavLst>
                                    </p:anim>
                                    <p:animEffect transition="out" filter="wipe(down)">
                                      <p:cBhvr>
                                        <p:cTn id="51" dur="500"/>
                                        <p:tgtEl>
                                          <p:spTgt spid="26"/>
                                        </p:tgtEl>
                                      </p:cBhvr>
                                    </p:animEffect>
                                    <p:set>
                                      <p:cBhvr>
                                        <p:cTn id="52" dur="1" fill="hold">
                                          <p:stCondLst>
                                            <p:cond delay="499"/>
                                          </p:stCondLst>
                                        </p:cTn>
                                        <p:tgtEl>
                                          <p:spTgt spid="26"/>
                                        </p:tgtEl>
                                        <p:attrNameLst>
                                          <p:attrName>style.visibility</p:attrName>
                                        </p:attrNameLst>
                                      </p:cBhvr>
                                      <p:to>
                                        <p:strVal val="hidden"/>
                                      </p:to>
                                    </p:set>
                                  </p:childTnLst>
                                </p:cTn>
                              </p:par>
                              <p:par>
                                <p:cTn id="53" presetID="12" presetClass="exit" presetSubtype="4" fill="hold" grpId="1" nodeType="withEffect">
                                  <p:stCondLst>
                                    <p:cond delay="0"/>
                                  </p:stCondLst>
                                  <p:childTnLst>
                                    <p:anim calcmode="lin" valueType="num">
                                      <p:cBhvr additive="base">
                                        <p:cTn id="54" dur="500"/>
                                        <p:tgtEl>
                                          <p:spTgt spid="24"/>
                                        </p:tgtEl>
                                        <p:attrNameLst>
                                          <p:attrName>ppt_y</p:attrName>
                                        </p:attrNameLst>
                                      </p:cBhvr>
                                      <p:tavLst>
                                        <p:tav tm="0">
                                          <p:val>
                                            <p:strVal val="#ppt_y"/>
                                          </p:val>
                                        </p:tav>
                                        <p:tav tm="100000">
                                          <p:val>
                                            <p:strVal val="#ppt_y+#ppt_h*1.125000"/>
                                          </p:val>
                                        </p:tav>
                                      </p:tavLst>
                                    </p:anim>
                                    <p:animEffect transition="out" filter="wipe(down)">
                                      <p:cBhvr>
                                        <p:cTn id="55" dur="500"/>
                                        <p:tgtEl>
                                          <p:spTgt spid="24"/>
                                        </p:tgtEl>
                                      </p:cBhvr>
                                    </p:animEffect>
                                    <p:set>
                                      <p:cBhvr>
                                        <p:cTn id="56" dur="1" fill="hold">
                                          <p:stCondLst>
                                            <p:cond delay="499"/>
                                          </p:stCondLst>
                                        </p:cTn>
                                        <p:tgtEl>
                                          <p:spTgt spid="24"/>
                                        </p:tgtEl>
                                        <p:attrNameLst>
                                          <p:attrName>style.visibility</p:attrName>
                                        </p:attrNameLst>
                                      </p:cBhvr>
                                      <p:to>
                                        <p:strVal val="hidden"/>
                                      </p:to>
                                    </p:set>
                                  </p:childTnLst>
                                </p:cTn>
                              </p:par>
                            </p:childTnLst>
                          </p:cTn>
                        </p:par>
                        <p:par>
                          <p:cTn id="57" fill="hold">
                            <p:stCondLst>
                              <p:cond delay="500"/>
                            </p:stCondLst>
                            <p:childTnLst>
                              <p:par>
                                <p:cTn id="58" presetID="12" presetClass="entr" presetSubtype="4"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p:tgtEl>
                                          <p:spTgt spid="25"/>
                                        </p:tgtEl>
                                        <p:attrNameLst>
                                          <p:attrName>ppt_y</p:attrName>
                                        </p:attrNameLst>
                                      </p:cBhvr>
                                      <p:tavLst>
                                        <p:tav tm="0">
                                          <p:val>
                                            <p:strVal val="#ppt_y+#ppt_h*1.125000"/>
                                          </p:val>
                                        </p:tav>
                                        <p:tav tm="100000">
                                          <p:val>
                                            <p:strVal val="#ppt_y"/>
                                          </p:val>
                                        </p:tav>
                                      </p:tavLst>
                                    </p:anim>
                                    <p:animEffect transition="in" filter="wipe(up)">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barn(inVertical)">
                                      <p:cBhvr>
                                        <p:cTn id="66" dur="500"/>
                                        <p:tgtEl>
                                          <p:spTgt spid="10"/>
                                        </p:tgtEl>
                                      </p:cBhvr>
                                    </p:animEffect>
                                  </p:childTnLst>
                                </p:cTn>
                              </p:par>
                            </p:childTnLst>
                          </p:cTn>
                        </p:par>
                        <p:par>
                          <p:cTn id="67" fill="hold">
                            <p:stCondLst>
                              <p:cond delay="500"/>
                            </p:stCondLst>
                            <p:childTnLst>
                              <p:par>
                                <p:cTn id="68" presetID="12" presetClass="entr" presetSubtype="4"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p:tgtEl>
                                          <p:spTgt spid="27"/>
                                        </p:tgtEl>
                                        <p:attrNameLst>
                                          <p:attrName>ppt_y</p:attrName>
                                        </p:attrNameLst>
                                      </p:cBhvr>
                                      <p:tavLst>
                                        <p:tav tm="0">
                                          <p:val>
                                            <p:strVal val="#ppt_y+#ppt_h*1.125000"/>
                                          </p:val>
                                        </p:tav>
                                        <p:tav tm="100000">
                                          <p:val>
                                            <p:strVal val="#ppt_y"/>
                                          </p:val>
                                        </p:tav>
                                      </p:tavLst>
                                    </p:anim>
                                    <p:animEffect transition="in" filter="wipe(up)">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23"/>
                                        </p:tgtEl>
                                      </p:cBhvr>
                                    </p:animEffect>
                                    <p:set>
                                      <p:cBhvr>
                                        <p:cTn id="76" dur="1" fill="hold">
                                          <p:stCondLst>
                                            <p:cond delay="499"/>
                                          </p:stCondLst>
                                        </p:cTn>
                                        <p:tgtEl>
                                          <p:spTgt spid="23"/>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2"/>
                                        </p:tgtEl>
                                      </p:cBhvr>
                                    </p:animEffect>
                                    <p:set>
                                      <p:cBhvr>
                                        <p:cTn id="82" dur="1" fill="hold">
                                          <p:stCondLst>
                                            <p:cond delay="499"/>
                                          </p:stCondLst>
                                        </p:cTn>
                                        <p:tgtEl>
                                          <p:spTgt spid="12"/>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500"/>
                                        <p:tgtEl>
                                          <p:spTgt spid="11"/>
                                        </p:tgtEl>
                                      </p:cBhvr>
                                    </p:animEffect>
                                    <p:set>
                                      <p:cBhvr>
                                        <p:cTn id="85" dur="1" fill="hold">
                                          <p:stCondLst>
                                            <p:cond delay="499"/>
                                          </p:stCondLst>
                                        </p:cTn>
                                        <p:tgtEl>
                                          <p:spTgt spid="11"/>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25"/>
                                        </p:tgtEl>
                                      </p:cBhvr>
                                    </p:animEffect>
                                    <p:set>
                                      <p:cBhvr>
                                        <p:cTn id="88" dur="1" fill="hold">
                                          <p:stCondLst>
                                            <p:cond delay="499"/>
                                          </p:stCondLst>
                                        </p:cTn>
                                        <p:tgtEl>
                                          <p:spTgt spid="25"/>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10"/>
                                        </p:tgtEl>
                                      </p:cBhvr>
                                    </p:animEffect>
                                    <p:set>
                                      <p:cBhvr>
                                        <p:cTn id="91" dur="1" fill="hold">
                                          <p:stCondLst>
                                            <p:cond delay="499"/>
                                          </p:stCondLst>
                                        </p:cTn>
                                        <p:tgtEl>
                                          <p:spTgt spid="10"/>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13"/>
                                        </p:tgtEl>
                                      </p:cBhvr>
                                    </p:animEffect>
                                    <p:set>
                                      <p:cBhvr>
                                        <p:cTn id="94" dur="1" fill="hold">
                                          <p:stCondLst>
                                            <p:cond delay="499"/>
                                          </p:stCondLst>
                                        </p:cTn>
                                        <p:tgtEl>
                                          <p:spTgt spid="13"/>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14"/>
                                        </p:tgtEl>
                                      </p:cBhvr>
                                    </p:animEffect>
                                    <p:set>
                                      <p:cBhvr>
                                        <p:cTn id="97" dur="1" fill="hold">
                                          <p:stCondLst>
                                            <p:cond delay="499"/>
                                          </p:stCondLst>
                                        </p:cTn>
                                        <p:tgtEl>
                                          <p:spTgt spid="14"/>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6"/>
                                        </p:tgtEl>
                                      </p:cBhvr>
                                    </p:animEffect>
                                    <p:set>
                                      <p:cBhvr>
                                        <p:cTn id="100" dur="1" fill="hold">
                                          <p:stCondLst>
                                            <p:cond delay="499"/>
                                          </p:stCondLst>
                                        </p:cTn>
                                        <p:tgtEl>
                                          <p:spTgt spid="16"/>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8"/>
                                        </p:tgtEl>
                                      </p:cBhvr>
                                    </p:animEffect>
                                    <p:set>
                                      <p:cBhvr>
                                        <p:cTn id="103" dur="1" fill="hold">
                                          <p:stCondLst>
                                            <p:cond delay="499"/>
                                          </p:stCondLst>
                                        </p:cTn>
                                        <p:tgtEl>
                                          <p:spTgt spid="1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21"/>
                                        </p:tgtEl>
                                      </p:cBhvr>
                                    </p:animEffect>
                                    <p:set>
                                      <p:cBhvr>
                                        <p:cTn id="106" dur="1" fill="hold">
                                          <p:stCondLst>
                                            <p:cond delay="499"/>
                                          </p:stCondLst>
                                        </p:cTn>
                                        <p:tgtEl>
                                          <p:spTgt spid="2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27"/>
                                        </p:tgtEl>
                                      </p:cBhvr>
                                    </p:animEffect>
                                    <p:set>
                                      <p:cBhvr>
                                        <p:cTn id="109" dur="1" fill="hold">
                                          <p:stCondLst>
                                            <p:cond delay="499"/>
                                          </p:stCondLst>
                                        </p:cTn>
                                        <p:tgtEl>
                                          <p:spTgt spid="27"/>
                                        </p:tgtEl>
                                        <p:attrNameLst>
                                          <p:attrName>style.visibility</p:attrName>
                                        </p:attrNameLst>
                                      </p:cBhvr>
                                      <p:to>
                                        <p:strVal val="hidden"/>
                                      </p:to>
                                    </p:set>
                                  </p:childTnLst>
                                </p:cTn>
                              </p:par>
                            </p:childTnLst>
                          </p:cTn>
                        </p:par>
                        <p:par>
                          <p:cTn id="110" fill="hold">
                            <p:stCondLst>
                              <p:cond delay="500"/>
                            </p:stCondLst>
                            <p:childTnLst>
                              <p:par>
                                <p:cTn id="111" presetID="12" presetClass="entr" presetSubtype="1" fill="hold" grpId="0" nodeType="afterEffect">
                                  <p:stCondLst>
                                    <p:cond delay="0"/>
                                  </p:stCondLst>
                                  <p:childTnLst>
                                    <p:set>
                                      <p:cBhvr>
                                        <p:cTn id="112" dur="1" fill="hold">
                                          <p:stCondLst>
                                            <p:cond delay="0"/>
                                          </p:stCondLst>
                                        </p:cTn>
                                        <p:tgtEl>
                                          <p:spTgt spid="22"/>
                                        </p:tgtEl>
                                        <p:attrNameLst>
                                          <p:attrName>style.visibility</p:attrName>
                                        </p:attrNameLst>
                                      </p:cBhvr>
                                      <p:to>
                                        <p:strVal val="visible"/>
                                      </p:to>
                                    </p:set>
                                    <p:anim calcmode="lin" valueType="num">
                                      <p:cBhvr additive="base">
                                        <p:cTn id="113" dur="500"/>
                                        <p:tgtEl>
                                          <p:spTgt spid="22"/>
                                        </p:tgtEl>
                                        <p:attrNameLst>
                                          <p:attrName>ppt_y</p:attrName>
                                        </p:attrNameLst>
                                      </p:cBhvr>
                                      <p:tavLst>
                                        <p:tav tm="0">
                                          <p:val>
                                            <p:strVal val="#ppt_y-#ppt_h*1.125000"/>
                                          </p:val>
                                        </p:tav>
                                        <p:tav tm="100000">
                                          <p:val>
                                            <p:strVal val="#ppt_y"/>
                                          </p:val>
                                        </p:tav>
                                      </p:tavLst>
                                    </p:anim>
                                    <p:animEffect transition="in" filter="wipe(down)">
                                      <p:cBhvr>
                                        <p:cTn id="1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animBg="1"/>
      <p:bldP spid="10" grpId="1" animBg="1"/>
      <p:bldP spid="11" grpId="0" animBg="1"/>
      <p:bldP spid="11" grpId="1" animBg="1"/>
      <p:bldP spid="11" grpId="2" animBg="1"/>
      <p:bldP spid="12" grpId="0" animBg="1"/>
      <p:bldP spid="12" grpId="1" animBg="1"/>
      <p:bldP spid="23" grpId="0" animBg="1"/>
      <p:bldP spid="23" grpId="1" animBg="1"/>
      <p:bldP spid="24" grpId="0" animBg="1"/>
      <p:bldP spid="24" grpId="1" animBg="1"/>
      <p:bldP spid="24" grpId="2" animBg="1"/>
      <p:bldP spid="25" grpId="0" animBg="1"/>
      <p:bldP spid="25" grpId="1" animBg="1"/>
      <p:bldP spid="26" grpId="0"/>
      <p:bldP spid="26" grpId="1"/>
      <p:bldP spid="27" grpId="0"/>
      <p:bldP spid="27"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rot="10800000">
            <a:off x="839571" y="1735006"/>
            <a:ext cx="3424778" cy="2653347"/>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83568" y="4507318"/>
            <a:ext cx="312006" cy="400110"/>
          </a:xfrm>
          <a:prstGeom prst="rect">
            <a:avLst/>
          </a:prstGeom>
          <a:noFill/>
        </p:spPr>
        <p:txBody>
          <a:bodyPr wrap="square" rtlCol="0">
            <a:spAutoFit/>
          </a:bodyPr>
          <a:lstStyle/>
          <a:p>
            <a:r>
              <a:rPr lang="en-US" sz="2000" b="1" dirty="0" smtClean="0"/>
              <a:t>A</a:t>
            </a:r>
            <a:endParaRPr lang="en-US" sz="2000" b="1" dirty="0"/>
          </a:p>
        </p:txBody>
      </p:sp>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Optimal Reconciliation (LCA mapping)</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5" name="Group 74"/>
          <p:cNvGrpSpPr/>
          <p:nvPr/>
        </p:nvGrpSpPr>
        <p:grpSpPr>
          <a:xfrm>
            <a:off x="4914954" y="1735010"/>
            <a:ext cx="3449452" cy="2653345"/>
            <a:chOff x="1115616" y="2279882"/>
            <a:chExt cx="3449452" cy="2362303"/>
          </a:xfrm>
        </p:grpSpPr>
        <p:cxnSp>
          <p:nvCxnSpPr>
            <p:cNvPr id="9" name="Straight Connector 8"/>
            <p:cNvCxnSpPr/>
            <p:nvPr/>
          </p:nvCxnSpPr>
          <p:spPr>
            <a:xfrm flipV="1">
              <a:off x="1115616" y="2279882"/>
              <a:ext cx="1656184" cy="236230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71800" y="2279882"/>
              <a:ext cx="1793268" cy="2347917"/>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19290" y="3238313"/>
              <a:ext cx="1084558" cy="137510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2448690" y="4078052"/>
              <a:ext cx="323111" cy="535362"/>
            </a:xfrm>
            <a:prstGeom prst="line">
              <a:avLst/>
            </a:prstGeom>
            <a:ln w="57150" cap="rnd"/>
          </p:spPr>
          <p:style>
            <a:lnRef idx="1">
              <a:schemeClr val="accent1"/>
            </a:lnRef>
            <a:fillRef idx="0">
              <a:schemeClr val="accent1"/>
            </a:fillRef>
            <a:effectRef idx="0">
              <a:schemeClr val="accent1"/>
            </a:effectRef>
            <a:fontRef idx="minor">
              <a:schemeClr val="tx1"/>
            </a:fontRef>
          </p:style>
        </p:cxnSp>
      </p:grpSp>
      <p:sp>
        <p:nvSpPr>
          <p:cNvPr id="78" name="Text Box 45"/>
          <p:cNvSpPr txBox="1">
            <a:spLocks noChangeArrowheads="1"/>
          </p:cNvSpPr>
          <p:nvPr/>
        </p:nvSpPr>
        <p:spPr bwMode="auto">
          <a:xfrm>
            <a:off x="2135714" y="522739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79" name="Text Box 45"/>
          <p:cNvSpPr txBox="1">
            <a:spLocks noChangeArrowheads="1"/>
          </p:cNvSpPr>
          <p:nvPr/>
        </p:nvSpPr>
        <p:spPr bwMode="auto">
          <a:xfrm>
            <a:off x="6692391" y="522739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
        <p:nvSpPr>
          <p:cNvPr id="80" name="TextBox 79"/>
          <p:cNvSpPr txBox="1"/>
          <p:nvPr/>
        </p:nvSpPr>
        <p:spPr>
          <a:xfrm>
            <a:off x="2027702" y="4507318"/>
            <a:ext cx="312006" cy="400110"/>
          </a:xfrm>
          <a:prstGeom prst="rect">
            <a:avLst/>
          </a:prstGeom>
          <a:noFill/>
        </p:spPr>
        <p:txBody>
          <a:bodyPr wrap="square" rtlCol="0">
            <a:spAutoFit/>
          </a:bodyPr>
          <a:lstStyle/>
          <a:p>
            <a:r>
              <a:rPr lang="en-US" sz="2000" b="1" dirty="0"/>
              <a:t>B</a:t>
            </a:r>
          </a:p>
        </p:txBody>
      </p:sp>
      <p:sp>
        <p:nvSpPr>
          <p:cNvPr id="81" name="TextBox 80"/>
          <p:cNvSpPr txBox="1"/>
          <p:nvPr/>
        </p:nvSpPr>
        <p:spPr>
          <a:xfrm>
            <a:off x="2892644" y="4507318"/>
            <a:ext cx="312006" cy="400110"/>
          </a:xfrm>
          <a:prstGeom prst="rect">
            <a:avLst/>
          </a:prstGeom>
          <a:noFill/>
        </p:spPr>
        <p:txBody>
          <a:bodyPr wrap="square" rtlCol="0">
            <a:spAutoFit/>
          </a:bodyPr>
          <a:lstStyle/>
          <a:p>
            <a:r>
              <a:rPr lang="en-US" sz="2000" b="1" dirty="0"/>
              <a:t>C</a:t>
            </a:r>
          </a:p>
        </p:txBody>
      </p:sp>
      <p:sp>
        <p:nvSpPr>
          <p:cNvPr id="82" name="TextBox 81"/>
          <p:cNvSpPr txBox="1"/>
          <p:nvPr/>
        </p:nvSpPr>
        <p:spPr>
          <a:xfrm>
            <a:off x="4108346" y="4507318"/>
            <a:ext cx="312006" cy="400110"/>
          </a:xfrm>
          <a:prstGeom prst="rect">
            <a:avLst/>
          </a:prstGeom>
          <a:noFill/>
        </p:spPr>
        <p:txBody>
          <a:bodyPr wrap="square" rtlCol="0">
            <a:spAutoFit/>
          </a:bodyPr>
          <a:lstStyle/>
          <a:p>
            <a:r>
              <a:rPr lang="en-US" sz="2000" b="1" dirty="0"/>
              <a:t>D</a:t>
            </a:r>
          </a:p>
        </p:txBody>
      </p:sp>
      <p:sp>
        <p:nvSpPr>
          <p:cNvPr id="83" name="TextBox 82"/>
          <p:cNvSpPr txBox="1"/>
          <p:nvPr/>
        </p:nvSpPr>
        <p:spPr>
          <a:xfrm>
            <a:off x="4758951" y="4507318"/>
            <a:ext cx="312006" cy="400110"/>
          </a:xfrm>
          <a:prstGeom prst="rect">
            <a:avLst/>
          </a:prstGeom>
          <a:noFill/>
        </p:spPr>
        <p:txBody>
          <a:bodyPr wrap="square" rtlCol="0">
            <a:spAutoFit/>
          </a:bodyPr>
          <a:lstStyle/>
          <a:p>
            <a:r>
              <a:rPr lang="en-US" sz="2000" b="1" dirty="0">
                <a:solidFill>
                  <a:srgbClr val="0070C0"/>
                </a:solidFill>
              </a:rPr>
              <a:t>D</a:t>
            </a:r>
          </a:p>
        </p:txBody>
      </p:sp>
      <p:sp>
        <p:nvSpPr>
          <p:cNvPr id="84" name="TextBox 83"/>
          <p:cNvSpPr txBox="1"/>
          <p:nvPr/>
        </p:nvSpPr>
        <p:spPr>
          <a:xfrm>
            <a:off x="6071682" y="4507318"/>
            <a:ext cx="312006" cy="400110"/>
          </a:xfrm>
          <a:prstGeom prst="rect">
            <a:avLst/>
          </a:prstGeom>
          <a:noFill/>
        </p:spPr>
        <p:txBody>
          <a:bodyPr wrap="square" rtlCol="0">
            <a:spAutoFit/>
          </a:bodyPr>
          <a:lstStyle/>
          <a:p>
            <a:r>
              <a:rPr lang="en-US" sz="2000" b="1" dirty="0">
                <a:solidFill>
                  <a:srgbClr val="0070C0"/>
                </a:solidFill>
              </a:rPr>
              <a:t>C</a:t>
            </a:r>
          </a:p>
        </p:txBody>
      </p:sp>
      <p:sp>
        <p:nvSpPr>
          <p:cNvPr id="85" name="TextBox 84"/>
          <p:cNvSpPr txBox="1"/>
          <p:nvPr/>
        </p:nvSpPr>
        <p:spPr>
          <a:xfrm>
            <a:off x="6966047" y="4507318"/>
            <a:ext cx="312006" cy="400110"/>
          </a:xfrm>
          <a:prstGeom prst="rect">
            <a:avLst/>
          </a:prstGeom>
          <a:noFill/>
        </p:spPr>
        <p:txBody>
          <a:bodyPr wrap="square" rtlCol="0">
            <a:spAutoFit/>
          </a:bodyPr>
          <a:lstStyle/>
          <a:p>
            <a:r>
              <a:rPr lang="en-US" sz="2000" b="1" dirty="0">
                <a:solidFill>
                  <a:srgbClr val="0070C0"/>
                </a:solidFill>
              </a:rPr>
              <a:t>B</a:t>
            </a:r>
          </a:p>
        </p:txBody>
      </p:sp>
      <p:sp>
        <p:nvSpPr>
          <p:cNvPr id="86" name="TextBox 85"/>
          <p:cNvSpPr txBox="1"/>
          <p:nvPr/>
        </p:nvSpPr>
        <p:spPr>
          <a:xfrm>
            <a:off x="8232321" y="4510341"/>
            <a:ext cx="312006" cy="400110"/>
          </a:xfrm>
          <a:prstGeom prst="rect">
            <a:avLst/>
          </a:prstGeom>
          <a:noFill/>
        </p:spPr>
        <p:txBody>
          <a:bodyPr wrap="square" rtlCol="0">
            <a:spAutoFit/>
          </a:bodyPr>
          <a:lstStyle/>
          <a:p>
            <a:r>
              <a:rPr lang="en-US" sz="2000" b="1" dirty="0" smtClean="0">
                <a:solidFill>
                  <a:srgbClr val="0070C0"/>
                </a:solidFill>
              </a:rPr>
              <a:t>A</a:t>
            </a:r>
            <a:endParaRPr lang="en-US" sz="2000" b="1" dirty="0">
              <a:solidFill>
                <a:srgbClr val="0070C0"/>
              </a:solidFill>
            </a:endParaRPr>
          </a:p>
        </p:txBody>
      </p:sp>
      <p:sp>
        <p:nvSpPr>
          <p:cNvPr id="88" name="AutoShape 33"/>
          <p:cNvSpPr>
            <a:spLocks noChangeArrowheads="1"/>
          </p:cNvSpPr>
          <p:nvPr/>
        </p:nvSpPr>
        <p:spPr bwMode="auto">
          <a:xfrm rot="7382569">
            <a:off x="3607454" y="289508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cxnSp>
        <p:nvCxnSpPr>
          <p:cNvPr id="92" name="Straight Connector 91"/>
          <p:cNvCxnSpPr/>
          <p:nvPr/>
        </p:nvCxnSpPr>
        <p:spPr>
          <a:xfrm flipV="1">
            <a:off x="4908021" y="2815130"/>
            <a:ext cx="1003674" cy="1576834"/>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911695" y="2815130"/>
            <a:ext cx="652511" cy="943197"/>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6241095" y="3758327"/>
            <a:ext cx="323111" cy="601320"/>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00" name="Freeform 99"/>
          <p:cNvSpPr/>
          <p:nvPr/>
        </p:nvSpPr>
        <p:spPr>
          <a:xfrm>
            <a:off x="3733253" y="2763253"/>
            <a:ext cx="2038865" cy="627941"/>
          </a:xfrm>
          <a:custGeom>
            <a:avLst/>
            <a:gdLst>
              <a:gd name="connsiteX0" fmla="*/ 0 w 2038865"/>
              <a:gd name="connsiteY0" fmla="*/ 627941 h 627941"/>
              <a:gd name="connsiteX1" fmla="*/ 926757 w 2038865"/>
              <a:gd name="connsiteY1" fmla="*/ 84244 h 627941"/>
              <a:gd name="connsiteX2" fmla="*/ 2038865 w 2038865"/>
              <a:gd name="connsiteY2" fmla="*/ 10103 h 627941"/>
            </a:gdLst>
            <a:ahLst/>
            <a:cxnLst>
              <a:cxn ang="0">
                <a:pos x="connsiteX0" y="connsiteY0"/>
              </a:cxn>
              <a:cxn ang="0">
                <a:pos x="connsiteX1" y="connsiteY1"/>
              </a:cxn>
              <a:cxn ang="0">
                <a:pos x="connsiteX2" y="connsiteY2"/>
              </a:cxn>
            </a:cxnLst>
            <a:rect l="l" t="t" r="r" b="b"/>
            <a:pathLst>
              <a:path w="2038865" h="627941">
                <a:moveTo>
                  <a:pt x="0" y="627941"/>
                </a:moveTo>
                <a:cubicBezTo>
                  <a:pt x="293473" y="407579"/>
                  <a:pt x="586946" y="187217"/>
                  <a:pt x="926757" y="84244"/>
                </a:cubicBezTo>
                <a:cubicBezTo>
                  <a:pt x="1266568" y="-18729"/>
                  <a:pt x="1652716" y="-4313"/>
                  <a:pt x="2038865" y="10103"/>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3220478" y="2284125"/>
            <a:ext cx="2545492" cy="358419"/>
          </a:xfrm>
          <a:custGeom>
            <a:avLst/>
            <a:gdLst>
              <a:gd name="connsiteX0" fmla="*/ 0 w 2545492"/>
              <a:gd name="connsiteY0" fmla="*/ 333705 h 358419"/>
              <a:gd name="connsiteX1" fmla="*/ 1309816 w 2545492"/>
              <a:gd name="connsiteY1" fmla="*/ 73 h 358419"/>
              <a:gd name="connsiteX2" fmla="*/ 2545492 w 2545492"/>
              <a:gd name="connsiteY2" fmla="*/ 358419 h 358419"/>
            </a:gdLst>
            <a:ahLst/>
            <a:cxnLst>
              <a:cxn ang="0">
                <a:pos x="connsiteX0" y="connsiteY0"/>
              </a:cxn>
              <a:cxn ang="0">
                <a:pos x="connsiteX1" y="connsiteY1"/>
              </a:cxn>
              <a:cxn ang="0">
                <a:pos x="connsiteX2" y="connsiteY2"/>
              </a:cxn>
            </a:cxnLst>
            <a:rect l="l" t="t" r="r" b="b"/>
            <a:pathLst>
              <a:path w="2545492" h="358419">
                <a:moveTo>
                  <a:pt x="0" y="333705"/>
                </a:moveTo>
                <a:cubicBezTo>
                  <a:pt x="442783" y="164829"/>
                  <a:pt x="885567" y="-4046"/>
                  <a:pt x="1309816" y="73"/>
                </a:cubicBezTo>
                <a:cubicBezTo>
                  <a:pt x="1734065" y="4192"/>
                  <a:pt x="2139778" y="181305"/>
                  <a:pt x="2545492" y="358419"/>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a:off x="2577926" y="1196752"/>
            <a:ext cx="3842952" cy="506678"/>
          </a:xfrm>
          <a:custGeom>
            <a:avLst/>
            <a:gdLst>
              <a:gd name="connsiteX0" fmla="*/ 0 w 3842952"/>
              <a:gd name="connsiteY0" fmla="*/ 506678 h 506678"/>
              <a:gd name="connsiteX1" fmla="*/ 2063579 w 3842952"/>
              <a:gd name="connsiteY1" fmla="*/ 51 h 506678"/>
              <a:gd name="connsiteX2" fmla="*/ 3842952 w 3842952"/>
              <a:gd name="connsiteY2" fmla="*/ 481965 h 506678"/>
            </a:gdLst>
            <a:ahLst/>
            <a:cxnLst>
              <a:cxn ang="0">
                <a:pos x="connsiteX0" y="connsiteY0"/>
              </a:cxn>
              <a:cxn ang="0">
                <a:pos x="connsiteX1" y="connsiteY1"/>
              </a:cxn>
              <a:cxn ang="0">
                <a:pos x="connsiteX2" y="connsiteY2"/>
              </a:cxn>
            </a:cxnLst>
            <a:rect l="l" t="t" r="r" b="b"/>
            <a:pathLst>
              <a:path w="3842952" h="506678">
                <a:moveTo>
                  <a:pt x="0" y="506678"/>
                </a:moveTo>
                <a:cubicBezTo>
                  <a:pt x="711543" y="255424"/>
                  <a:pt x="1423087" y="4170"/>
                  <a:pt x="2063579" y="51"/>
                </a:cubicBezTo>
                <a:cubicBezTo>
                  <a:pt x="2704071" y="-4068"/>
                  <a:pt x="3273511" y="238948"/>
                  <a:pt x="3842952" y="481965"/>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utoShape 33"/>
          <p:cNvSpPr>
            <a:spLocks noChangeArrowheads="1"/>
          </p:cNvSpPr>
          <p:nvPr/>
        </p:nvSpPr>
        <p:spPr bwMode="auto">
          <a:xfrm rot="7382569">
            <a:off x="3110873" y="2117954"/>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113" name="Text Box 3"/>
          <p:cNvSpPr txBox="1">
            <a:spLocks noChangeArrowheads="1"/>
          </p:cNvSpPr>
          <p:nvPr/>
        </p:nvSpPr>
        <p:spPr bwMode="auto">
          <a:xfrm>
            <a:off x="929208" y="5780112"/>
            <a:ext cx="7315200" cy="457200"/>
          </a:xfrm>
          <a:prstGeom prst="rect">
            <a:avLst/>
          </a:prstGeom>
          <a:solidFill>
            <a:srgbClr val="531FE7">
              <a:alpha val="68000"/>
            </a:srgbClr>
          </a:solidFill>
          <a:ln>
            <a:noFill/>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Verdana" pitchFamily="34" charset="0"/>
              </a:rPr>
              <a:t>One </a:t>
            </a:r>
            <a:r>
              <a:rPr kumimoji="0" lang="en-US" sz="2400" b="0" i="0" u="none" strike="noStrike" kern="0" cap="none" spc="0" normalizeH="0" baseline="0" noProof="0" dirty="0" smtClean="0">
                <a:ln>
                  <a:noFill/>
                </a:ln>
                <a:solidFill>
                  <a:schemeClr val="bg1"/>
                </a:solidFill>
                <a:effectLst/>
                <a:uLnTx/>
                <a:uFillTx/>
                <a:latin typeface="Verdana" pitchFamily="34" charset="0"/>
              </a:rPr>
              <a:t>duplication is required to reconcile</a:t>
            </a:r>
          </a:p>
        </p:txBody>
      </p:sp>
      <p:grpSp>
        <p:nvGrpSpPr>
          <p:cNvPr id="34" name="Group 33"/>
          <p:cNvGrpSpPr/>
          <p:nvPr/>
        </p:nvGrpSpPr>
        <p:grpSpPr>
          <a:xfrm>
            <a:off x="35496" y="1592796"/>
            <a:ext cx="5207086" cy="3330473"/>
            <a:chOff x="3743908" y="1214651"/>
            <a:chExt cx="5207086" cy="3330473"/>
          </a:xfrm>
        </p:grpSpPr>
        <p:sp>
          <p:nvSpPr>
            <p:cNvPr id="35" name="TextBox 34"/>
            <p:cNvSpPr txBox="1"/>
            <p:nvPr/>
          </p:nvSpPr>
          <p:spPr>
            <a:xfrm>
              <a:off x="374390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36" name="TextBox 35"/>
            <p:cNvSpPr txBox="1"/>
            <p:nvPr/>
          </p:nvSpPr>
          <p:spPr>
            <a:xfrm>
              <a:off x="5664150" y="414501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37" name="TextBox 36"/>
            <p:cNvSpPr txBox="1"/>
            <p:nvPr/>
          </p:nvSpPr>
          <p:spPr>
            <a:xfrm>
              <a:off x="6888286" y="410901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38" name="TextBox 37"/>
            <p:cNvSpPr txBox="1"/>
            <p:nvPr/>
          </p:nvSpPr>
          <p:spPr>
            <a:xfrm>
              <a:off x="8638988"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39" name="Freeform 38"/>
            <p:cNvSpPr/>
            <p:nvPr/>
          </p:nvSpPr>
          <p:spPr>
            <a:xfrm>
              <a:off x="4094328" y="277614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5904149" y="335699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4815837" y="258258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6232030" y="121465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5363570" y="229282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5581934" y="124194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5568287" y="259307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581934" y="227917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6387059" y="3739156"/>
              <a:ext cx="114300" cy="104775"/>
              <a:chOff x="6984268" y="2204864"/>
              <a:chExt cx="457200" cy="419100"/>
            </a:xfrm>
          </p:grpSpPr>
          <p:sp>
            <p:nvSpPr>
              <p:cNvPr id="55"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8" name="Group 47"/>
            <p:cNvGrpSpPr/>
            <p:nvPr/>
          </p:nvGrpSpPr>
          <p:grpSpPr>
            <a:xfrm>
              <a:off x="4817740" y="2928181"/>
              <a:ext cx="114300" cy="104775"/>
              <a:chOff x="6984268" y="2204864"/>
              <a:chExt cx="457200" cy="419100"/>
            </a:xfrm>
          </p:grpSpPr>
          <p:sp>
            <p:nvSpPr>
              <p:cNvPr id="53"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Freeform 48"/>
            <p:cNvSpPr/>
            <p:nvPr/>
          </p:nvSpPr>
          <p:spPr>
            <a:xfrm>
              <a:off x="5950634" y="330590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0" name="Group 49"/>
            <p:cNvGrpSpPr/>
            <p:nvPr/>
          </p:nvGrpSpPr>
          <p:grpSpPr>
            <a:xfrm>
              <a:off x="5904148" y="3753036"/>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08895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down)">
                                      <p:cBhvr>
                                        <p:cTn id="19" dur="500"/>
                                        <p:tgtEl>
                                          <p:spTgt spid="9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92"/>
                                        </p:tgtEl>
                                      </p:cBhvr>
                                    </p:animEffect>
                                    <p:set>
                                      <p:cBhvr>
                                        <p:cTn id="24" dur="1" fill="hold">
                                          <p:stCondLst>
                                            <p:cond delay="499"/>
                                          </p:stCondLst>
                                        </p:cTn>
                                        <p:tgtEl>
                                          <p:spTgt spid="92"/>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95"/>
                                        </p:tgtEl>
                                      </p:cBhvr>
                                    </p:animEffect>
                                    <p:set>
                                      <p:cBhvr>
                                        <p:cTn id="27" dur="1" fill="hold">
                                          <p:stCondLst>
                                            <p:cond delay="499"/>
                                          </p:stCondLst>
                                        </p:cTn>
                                        <p:tgtEl>
                                          <p:spTgt spid="95"/>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94"/>
                                        </p:tgtEl>
                                      </p:cBhvr>
                                    </p:animEffect>
                                    <p:set>
                                      <p:cBhvr>
                                        <p:cTn id="30" dur="1" fill="hold">
                                          <p:stCondLst>
                                            <p:cond delay="499"/>
                                          </p:stCondLst>
                                        </p:cTn>
                                        <p:tgtEl>
                                          <p:spTgt spid="94"/>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88"/>
                                        </p:tgtEl>
                                      </p:cBhvr>
                                    </p:animEffect>
                                    <p:set>
                                      <p:cBhvr>
                                        <p:cTn id="33" dur="1" fill="hold">
                                          <p:stCondLst>
                                            <p:cond delay="499"/>
                                          </p:stCondLst>
                                        </p:cTn>
                                        <p:tgtEl>
                                          <p:spTgt spid="88"/>
                                        </p:tgtEl>
                                        <p:attrNameLst>
                                          <p:attrName>style.visibility</p:attrName>
                                        </p:attrNameLst>
                                      </p:cBhvr>
                                      <p:to>
                                        <p:strVal val="hidden"/>
                                      </p:to>
                                    </p:se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500"/>
                                        <p:tgtEl>
                                          <p:spTgt spid="1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wipe(left)">
                                      <p:cBhvr>
                                        <p:cTn id="42" dur="500"/>
                                        <p:tgtEl>
                                          <p:spTgt spid="10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wipe(left)">
                                      <p:cBhvr>
                                        <p:cTn id="45" dur="500"/>
                                        <p:tgtEl>
                                          <p:spTgt spid="103"/>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emph" presetSubtype="0" fill="hold" grpId="1" nodeType="clickEffect">
                                  <p:stCondLst>
                                    <p:cond delay="0"/>
                                  </p:stCondLst>
                                  <p:childTnLst>
                                    <p:anim calcmode="discrete" valueType="str">
                                      <p:cBhvr>
                                        <p:cTn id="49" dur="1000" fill="hold"/>
                                        <p:tgtEl>
                                          <p:spTgt spid="100"/>
                                        </p:tgtEl>
                                        <p:attrNameLst>
                                          <p:attrName>style.visibility</p:attrName>
                                        </p:attrNameLst>
                                      </p:cBhvr>
                                      <p:tavLst>
                                        <p:tav tm="0">
                                          <p:val>
                                            <p:strVal val="hidden"/>
                                          </p:val>
                                        </p:tav>
                                        <p:tav tm="50000">
                                          <p:val>
                                            <p:strVal val="visible"/>
                                          </p:val>
                                        </p:tav>
                                      </p:tavLst>
                                    </p:anim>
                                  </p:childTnLst>
                                </p:cTn>
                              </p:par>
                              <p:par>
                                <p:cTn id="50" presetID="35" presetClass="emph" presetSubtype="0" fill="hold" grpId="1" nodeType="withEffect">
                                  <p:stCondLst>
                                    <p:cond delay="0"/>
                                  </p:stCondLst>
                                  <p:childTnLst>
                                    <p:anim calcmode="discrete" valueType="str">
                                      <p:cBhvr>
                                        <p:cTn id="51" dur="1000" fill="hold"/>
                                        <p:tgtEl>
                                          <p:spTgt spid="102"/>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0"/>
                                        </p:tgtEl>
                                        <p:attrNameLst>
                                          <p:attrName>style.visibility</p:attrName>
                                        </p:attrNameLst>
                                      </p:cBhvr>
                                      <p:to>
                                        <p:strVal val="visible"/>
                                      </p:to>
                                    </p:set>
                                    <p:animEffect transition="in" filter="wipe(up)">
                                      <p:cBhvr>
                                        <p:cTn id="56" dur="500"/>
                                        <p:tgtEl>
                                          <p:spTgt spid="110"/>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anim calcmode="lin" valueType="num">
                                      <p:cBhvr additive="base">
                                        <p:cTn id="61" dur="500"/>
                                        <p:tgtEl>
                                          <p:spTgt spid="113"/>
                                        </p:tgtEl>
                                        <p:attrNameLst>
                                          <p:attrName>ppt_y</p:attrName>
                                        </p:attrNameLst>
                                      </p:cBhvr>
                                      <p:tavLst>
                                        <p:tav tm="0">
                                          <p:val>
                                            <p:strVal val="#ppt_y+#ppt_h*1.125000"/>
                                          </p:val>
                                        </p:tav>
                                        <p:tav tm="100000">
                                          <p:val>
                                            <p:strVal val="#ppt_y"/>
                                          </p:val>
                                        </p:tav>
                                      </p:tavLst>
                                    </p:anim>
                                    <p:animEffect transition="in" filter="wipe(up)">
                                      <p:cBhvr>
                                        <p:cTn id="6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100" grpId="0" animBg="1"/>
      <p:bldP spid="100" grpId="1" animBg="1"/>
      <p:bldP spid="102" grpId="0" animBg="1"/>
      <p:bldP spid="102" grpId="1" animBg="1"/>
      <p:bldP spid="103" grpId="0" animBg="1"/>
      <p:bldP spid="110" grpId="0" animBg="1"/>
      <p:bldP spid="1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185787" y="932927"/>
            <a:ext cx="3792195"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5417280" y="3993266"/>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5148064" y="3885254"/>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6516216" y="388525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7380312" y="3885254"/>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8604448" y="3917192"/>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 name="Freeform 1"/>
          <p:cNvSpPr/>
          <p:nvPr/>
        </p:nvSpPr>
        <p:spPr>
          <a:xfrm>
            <a:off x="5526990" y="1436982"/>
            <a:ext cx="3137436" cy="2449782"/>
          </a:xfrm>
          <a:custGeom>
            <a:avLst/>
            <a:gdLst>
              <a:gd name="connsiteX0" fmla="*/ 3831220 w 3831220"/>
              <a:gd name="connsiteY0" fmla="*/ 2801073 h 2824223"/>
              <a:gd name="connsiteX1" fmla="*/ 1794076 w 3831220"/>
              <a:gd name="connsiteY1" fmla="*/ 0 h 2824223"/>
              <a:gd name="connsiteX2" fmla="*/ 0 w 3831220"/>
              <a:gd name="connsiteY2" fmla="*/ 2824223 h 2824223"/>
            </a:gdLst>
            <a:ahLst/>
            <a:cxnLst>
              <a:cxn ang="0">
                <a:pos x="connsiteX0" y="connsiteY0"/>
              </a:cxn>
              <a:cxn ang="0">
                <a:pos x="connsiteX1" y="connsiteY1"/>
              </a:cxn>
              <a:cxn ang="0">
                <a:pos x="connsiteX2" y="connsiteY2"/>
              </a:cxn>
            </a:cxnLst>
            <a:rect l="l" t="t" r="r" b="b"/>
            <a:pathLst>
              <a:path w="3831220" h="2824223">
                <a:moveTo>
                  <a:pt x="3831220" y="2801073"/>
                </a:moveTo>
                <a:lnTo>
                  <a:pt x="1794076" y="0"/>
                </a:lnTo>
                <a:lnTo>
                  <a:pt x="0" y="2824223"/>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p:cNvCxnSpPr/>
          <p:nvPr/>
        </p:nvCxnSpPr>
        <p:spPr>
          <a:xfrm>
            <a:off x="6384661" y="2445094"/>
            <a:ext cx="1019625" cy="13922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627242" y="3237182"/>
            <a:ext cx="344999" cy="6001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a:off x="5004048" y="3408544"/>
            <a:ext cx="1656184" cy="944762"/>
          </a:xfrm>
          <a:prstGeom prst="arc">
            <a:avLst/>
          </a:pr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0" name="Group 39"/>
          <p:cNvGrpSpPr/>
          <p:nvPr/>
        </p:nvGrpSpPr>
        <p:grpSpPr>
          <a:xfrm>
            <a:off x="6742591" y="3461590"/>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Horizontal Gene Transfer</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6" name="Rectangle 4"/>
          <p:cNvSpPr>
            <a:spLocks noChangeArrowheads="1"/>
          </p:cNvSpPr>
          <p:nvPr/>
        </p:nvSpPr>
        <p:spPr bwMode="auto">
          <a:xfrm>
            <a:off x="143508" y="1779198"/>
            <a:ext cx="500455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Renegade genes somehow break the confines of the species lineages and moved horizontally across the phylogeny.</a:t>
            </a:r>
          </a:p>
          <a:p>
            <a:pPr>
              <a:spcBef>
                <a:spcPts val="600"/>
              </a:spcBef>
              <a:buClr>
                <a:schemeClr val="accent1"/>
              </a:buClr>
              <a:buSzPct val="90000"/>
              <a:buFont typeface="Wingdings 3" pitchFamily="18" charset="2"/>
              <a:buChar char="}"/>
            </a:pPr>
            <a:endParaRPr lang="en-GB" sz="2800" dirty="0">
              <a:latin typeface="Garamond" pitchFamily="18" charset="0"/>
            </a:endParaRPr>
          </a:p>
          <a:p>
            <a:pPr>
              <a:spcBef>
                <a:spcPts val="600"/>
              </a:spcBef>
              <a:buClr>
                <a:schemeClr val="accent1"/>
              </a:buClr>
              <a:buSzPct val="90000"/>
              <a:buFont typeface="Wingdings 3" pitchFamily="18" charset="2"/>
              <a:buChar char="}"/>
            </a:pPr>
            <a:r>
              <a:rPr lang="en-GB" sz="2800" b="0" dirty="0" smtClean="0">
                <a:latin typeface="Garamond" pitchFamily="18" charset="0"/>
              </a:rPr>
              <a:t> Species history – </a:t>
            </a:r>
            <a:r>
              <a:rPr lang="en-GB" sz="2800" b="0" dirty="0" smtClean="0">
                <a:solidFill>
                  <a:srgbClr val="FF0000"/>
                </a:solidFill>
                <a:latin typeface="Garamond" pitchFamily="18" charset="0"/>
              </a:rPr>
              <a:t>more complex</a:t>
            </a:r>
            <a:r>
              <a:rPr lang="en-GB" sz="2800" b="0" dirty="0" smtClean="0">
                <a:latin typeface="Garamond" pitchFamily="18" charset="0"/>
              </a:rPr>
              <a:t>?</a:t>
            </a:r>
          </a:p>
          <a:p>
            <a:pPr lvl="1">
              <a:spcBef>
                <a:spcPts val="600"/>
              </a:spcBef>
              <a:buClr>
                <a:schemeClr val="accent1"/>
              </a:buClr>
              <a:buSzPct val="90000"/>
              <a:buFont typeface="Wingdings 3" pitchFamily="18" charset="2"/>
              <a:buChar char="}"/>
            </a:pPr>
            <a:r>
              <a:rPr lang="en-GB" sz="2800" dirty="0">
                <a:latin typeface="Garamond" pitchFamily="18" charset="0"/>
              </a:rPr>
              <a:t> </a:t>
            </a:r>
            <a:r>
              <a:rPr lang="en-GB" sz="2800" dirty="0" smtClean="0">
                <a:solidFill>
                  <a:srgbClr val="FF0000"/>
                </a:solidFill>
                <a:latin typeface="Garamond" pitchFamily="18" charset="0"/>
              </a:rPr>
              <a:t>Network</a:t>
            </a:r>
            <a:r>
              <a:rPr lang="en-GB" sz="2800" dirty="0" smtClean="0">
                <a:solidFill>
                  <a:srgbClr val="000099"/>
                </a:solidFill>
                <a:latin typeface="Garamond" pitchFamily="18" charset="0"/>
              </a:rPr>
              <a:t> </a:t>
            </a:r>
            <a:r>
              <a:rPr lang="en-GB" sz="2800" dirty="0" smtClean="0">
                <a:latin typeface="Garamond" pitchFamily="18" charset="0"/>
              </a:rPr>
              <a:t>instead of a </a:t>
            </a:r>
            <a:r>
              <a:rPr lang="en-GB" sz="2800" dirty="0" smtClean="0">
                <a:solidFill>
                  <a:srgbClr val="000099"/>
                </a:solidFill>
                <a:latin typeface="Garamond" pitchFamily="18" charset="0"/>
              </a:rPr>
              <a:t>tree</a:t>
            </a:r>
            <a:endParaRPr lang="en-GB" sz="2800" b="0" dirty="0" smtClean="0">
              <a:solidFill>
                <a:srgbClr val="000099"/>
              </a:solidFill>
              <a:latin typeface="Garamond" pitchFamily="18" charset="0"/>
            </a:endParaRPr>
          </a:p>
          <a:p>
            <a:pPr algn="l">
              <a:spcBef>
                <a:spcPts val="600"/>
              </a:spcBef>
              <a:buClr>
                <a:schemeClr val="accent1"/>
              </a:buClr>
              <a:buSzPct val="90000"/>
              <a:buFont typeface="Wingdings 3" pitchFamily="18" charset="2"/>
              <a:buChar char="}"/>
            </a:pPr>
            <a:endParaRPr lang="en-GB" sz="2800" b="0" dirty="0" smtClean="0">
              <a:solidFill>
                <a:srgbClr val="000099"/>
              </a:solidFill>
              <a:latin typeface="Garamond" pitchFamily="18" charset="0"/>
            </a:endParaRPr>
          </a:p>
          <a:p>
            <a:r>
              <a:rPr lang="en-GB" sz="2800" dirty="0" smtClean="0">
                <a:latin typeface="Garamond" pitchFamily="18" charset="0"/>
              </a:rPr>
              <a:t> </a:t>
            </a:r>
            <a:endParaRPr lang="en-US" sz="2800" dirty="0"/>
          </a:p>
        </p:txBody>
      </p:sp>
    </p:spTree>
    <p:extLst>
      <p:ext uri="{BB962C8B-B14F-4D97-AF65-F5344CB8AC3E}">
        <p14:creationId xmlns:p14="http://schemas.microsoft.com/office/powerpoint/2010/main" val="323675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10"/>
                                        </p:tgtEl>
                                        <p:attrNameLst>
                                          <p:attrName>style.opacity</p:attrName>
                                        </p:attrNameLst>
                                      </p:cBhvr>
                                      <p:to>
                                        <p:strVal val="0.5"/>
                                      </p:to>
                                    </p:set>
                                    <p:animEffect filter="image" prLst="opacity: 0.5">
                                      <p:cBhvr rctx="IE">
                                        <p:cTn id="12" dur="indefinite"/>
                                        <p:tgtEl>
                                          <p:spTgt spid="10"/>
                                        </p:tgtEl>
                                      </p:cBhvr>
                                    </p:animEffec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p:tgtEl>
                                          <p:spTgt spid="19"/>
                                        </p:tgtEl>
                                        <p:attrNameLst>
                                          <p:attrName>ppt_y</p:attrName>
                                        </p:attrNameLst>
                                      </p:cBhvr>
                                      <p:tavLst>
                                        <p:tav tm="0">
                                          <p:val>
                                            <p:strVal val="#ppt_y-#ppt_h*1.125000"/>
                                          </p:val>
                                        </p:tav>
                                        <p:tav tm="100000">
                                          <p:val>
                                            <p:strVal val="#ppt_y"/>
                                          </p:val>
                                        </p:tav>
                                      </p:tavLst>
                                    </p:anim>
                                    <p:animEffect transition="in" filter="wipe(down)">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reeform 80"/>
          <p:cNvSpPr/>
          <p:nvPr/>
        </p:nvSpPr>
        <p:spPr>
          <a:xfrm>
            <a:off x="7487681" y="4386860"/>
            <a:ext cx="752355" cy="856527"/>
          </a:xfrm>
          <a:custGeom>
            <a:avLst/>
            <a:gdLst>
              <a:gd name="connsiteX0" fmla="*/ 752355 w 752355"/>
              <a:gd name="connsiteY0" fmla="*/ 856527 h 856527"/>
              <a:gd name="connsiteX1" fmla="*/ 219919 w 752355"/>
              <a:gd name="connsiteY1" fmla="*/ 578734 h 856527"/>
              <a:gd name="connsiteX2" fmla="*/ 243069 w 752355"/>
              <a:gd name="connsiteY2" fmla="*/ 266218 h 856527"/>
              <a:gd name="connsiteX3" fmla="*/ 0 w 752355"/>
              <a:gd name="connsiteY3" fmla="*/ 0 h 856527"/>
            </a:gdLst>
            <a:ahLst/>
            <a:cxnLst>
              <a:cxn ang="0">
                <a:pos x="connsiteX0" y="connsiteY0"/>
              </a:cxn>
              <a:cxn ang="0">
                <a:pos x="connsiteX1" y="connsiteY1"/>
              </a:cxn>
              <a:cxn ang="0">
                <a:pos x="connsiteX2" y="connsiteY2"/>
              </a:cxn>
              <a:cxn ang="0">
                <a:pos x="connsiteX3" y="connsiteY3"/>
              </a:cxn>
            </a:cxnLst>
            <a:rect l="l" t="t" r="r" b="b"/>
            <a:pathLst>
              <a:path w="752355" h="856527">
                <a:moveTo>
                  <a:pt x="752355" y="856527"/>
                </a:moveTo>
                <a:lnTo>
                  <a:pt x="219919" y="578734"/>
                </a:lnTo>
                <a:lnTo>
                  <a:pt x="243069" y="266218"/>
                </a:lnTo>
                <a:lnTo>
                  <a:pt x="0" y="0"/>
                </a:lnTo>
              </a:path>
            </a:pathLst>
          </a:cu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5716755" y="4352136"/>
            <a:ext cx="740780" cy="833377"/>
          </a:xfrm>
          <a:custGeom>
            <a:avLst/>
            <a:gdLst>
              <a:gd name="connsiteX0" fmla="*/ 0 w 740780"/>
              <a:gd name="connsiteY0" fmla="*/ 833377 h 833377"/>
              <a:gd name="connsiteX1" fmla="*/ 208344 w 740780"/>
              <a:gd name="connsiteY1" fmla="*/ 532436 h 833377"/>
              <a:gd name="connsiteX2" fmla="*/ 740780 w 740780"/>
              <a:gd name="connsiteY2" fmla="*/ 277793 h 833377"/>
              <a:gd name="connsiteX3" fmla="*/ 682906 w 740780"/>
              <a:gd name="connsiteY3" fmla="*/ 0 h 833377"/>
            </a:gdLst>
            <a:ahLst/>
            <a:cxnLst>
              <a:cxn ang="0">
                <a:pos x="connsiteX0" y="connsiteY0"/>
              </a:cxn>
              <a:cxn ang="0">
                <a:pos x="connsiteX1" y="connsiteY1"/>
              </a:cxn>
              <a:cxn ang="0">
                <a:pos x="connsiteX2" y="connsiteY2"/>
              </a:cxn>
              <a:cxn ang="0">
                <a:pos x="connsiteX3" y="connsiteY3"/>
              </a:cxn>
            </a:cxnLst>
            <a:rect l="l" t="t" r="r" b="b"/>
            <a:pathLst>
              <a:path w="740780" h="833377">
                <a:moveTo>
                  <a:pt x="0" y="833377"/>
                </a:moveTo>
                <a:lnTo>
                  <a:pt x="208344" y="532436"/>
                </a:lnTo>
                <a:lnTo>
                  <a:pt x="740780" y="277793"/>
                </a:lnTo>
                <a:lnTo>
                  <a:pt x="682906"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Connector 2"/>
          <p:cNvCxnSpPr/>
          <p:nvPr/>
        </p:nvCxnSpPr>
        <p:spPr>
          <a:xfrm>
            <a:off x="6110239" y="2600908"/>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02427" y="2636912"/>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5172745" y="4185084"/>
            <a:ext cx="3541853" cy="1169043"/>
          </a:xfrm>
          <a:custGeom>
            <a:avLst/>
            <a:gdLst>
              <a:gd name="connsiteX0" fmla="*/ 937549 w 3541853"/>
              <a:gd name="connsiteY0" fmla="*/ 11575 h 1169043"/>
              <a:gd name="connsiteX1" fmla="*/ 0 w 3541853"/>
              <a:gd name="connsiteY1" fmla="*/ 1169043 h 1169043"/>
              <a:gd name="connsiteX2" fmla="*/ 844952 w 3541853"/>
              <a:gd name="connsiteY2" fmla="*/ 1145894 h 1169043"/>
              <a:gd name="connsiteX3" fmla="*/ 1770926 w 3541853"/>
              <a:gd name="connsiteY3" fmla="*/ 0 h 1169043"/>
              <a:gd name="connsiteX4" fmla="*/ 2720050 w 3541853"/>
              <a:gd name="connsiteY4" fmla="*/ 1169043 h 1169043"/>
              <a:gd name="connsiteX5" fmla="*/ 3541853 w 3541853"/>
              <a:gd name="connsiteY5" fmla="*/ 1169043 h 1169043"/>
              <a:gd name="connsiteX6" fmla="*/ 2615878 w 3541853"/>
              <a:gd name="connsiteY6" fmla="*/ 46299 h 116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1853" h="1169043">
                <a:moveTo>
                  <a:pt x="937549" y="11575"/>
                </a:moveTo>
                <a:lnTo>
                  <a:pt x="0" y="1169043"/>
                </a:lnTo>
                <a:lnTo>
                  <a:pt x="844952" y="1145894"/>
                </a:lnTo>
                <a:lnTo>
                  <a:pt x="1770926" y="0"/>
                </a:lnTo>
                <a:lnTo>
                  <a:pt x="2720050" y="1169043"/>
                </a:lnTo>
                <a:lnTo>
                  <a:pt x="3541853" y="1169043"/>
                </a:lnTo>
                <a:lnTo>
                  <a:pt x="2615878" y="46299"/>
                </a:ln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p:cNvSpPr>
            <a:spLocks noChangeArrowheads="1"/>
          </p:cNvSpPr>
          <p:nvPr/>
        </p:nvSpPr>
        <p:spPr bwMode="auto">
          <a:xfrm>
            <a:off x="6180531"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432559"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6720591"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0" name="Oval 19"/>
          <p:cNvSpPr>
            <a:spLocks noChangeArrowheads="1"/>
          </p:cNvSpPr>
          <p:nvPr/>
        </p:nvSpPr>
        <p:spPr bwMode="auto">
          <a:xfrm>
            <a:off x="7008623"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1" name="Oval 20"/>
          <p:cNvSpPr>
            <a:spLocks noChangeArrowheads="1"/>
          </p:cNvSpPr>
          <p:nvPr/>
        </p:nvSpPr>
        <p:spPr bwMode="auto">
          <a:xfrm>
            <a:off x="7296655"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2" name="Oval 21"/>
          <p:cNvSpPr>
            <a:spLocks noChangeArrowheads="1"/>
          </p:cNvSpPr>
          <p:nvPr/>
        </p:nvSpPr>
        <p:spPr bwMode="auto">
          <a:xfrm>
            <a:off x="7584687"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182247"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434275"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6722307"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6" name="Oval 25"/>
          <p:cNvSpPr>
            <a:spLocks noChangeArrowheads="1"/>
          </p:cNvSpPr>
          <p:nvPr/>
        </p:nvSpPr>
        <p:spPr bwMode="auto">
          <a:xfrm>
            <a:off x="7010339"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7" name="Oval 26"/>
          <p:cNvSpPr>
            <a:spLocks noChangeArrowheads="1"/>
          </p:cNvSpPr>
          <p:nvPr/>
        </p:nvSpPr>
        <p:spPr bwMode="auto">
          <a:xfrm>
            <a:off x="7298371"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8" name="Oval 27"/>
          <p:cNvSpPr>
            <a:spLocks noChangeArrowheads="1"/>
          </p:cNvSpPr>
          <p:nvPr/>
        </p:nvSpPr>
        <p:spPr bwMode="auto">
          <a:xfrm>
            <a:off x="7586403"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182247"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434275"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6722307"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 name="Oval 31"/>
          <p:cNvSpPr>
            <a:spLocks noChangeArrowheads="1"/>
          </p:cNvSpPr>
          <p:nvPr/>
        </p:nvSpPr>
        <p:spPr bwMode="auto">
          <a:xfrm>
            <a:off x="7010339"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 name="Oval 32"/>
          <p:cNvSpPr>
            <a:spLocks noChangeArrowheads="1"/>
          </p:cNvSpPr>
          <p:nvPr/>
        </p:nvSpPr>
        <p:spPr bwMode="auto">
          <a:xfrm>
            <a:off x="7298371"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4" name="Oval 33"/>
          <p:cNvSpPr>
            <a:spLocks noChangeArrowheads="1"/>
          </p:cNvSpPr>
          <p:nvPr/>
        </p:nvSpPr>
        <p:spPr bwMode="auto">
          <a:xfrm>
            <a:off x="7586403"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180531"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432559"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6720591"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8" name="Oval 37"/>
          <p:cNvSpPr>
            <a:spLocks noChangeArrowheads="1"/>
          </p:cNvSpPr>
          <p:nvPr/>
        </p:nvSpPr>
        <p:spPr bwMode="auto">
          <a:xfrm>
            <a:off x="7008623"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9" name="Oval 38"/>
          <p:cNvSpPr>
            <a:spLocks noChangeArrowheads="1"/>
          </p:cNvSpPr>
          <p:nvPr/>
        </p:nvSpPr>
        <p:spPr bwMode="auto">
          <a:xfrm>
            <a:off x="7296655"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0" name="Oval 39"/>
          <p:cNvSpPr>
            <a:spLocks noChangeArrowheads="1"/>
          </p:cNvSpPr>
          <p:nvPr/>
        </p:nvSpPr>
        <p:spPr bwMode="auto">
          <a:xfrm>
            <a:off x="7584687"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216535"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468563"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3" name="Oval 42"/>
          <p:cNvSpPr>
            <a:spLocks noChangeArrowheads="1"/>
          </p:cNvSpPr>
          <p:nvPr/>
        </p:nvSpPr>
        <p:spPr bwMode="auto">
          <a:xfrm>
            <a:off x="6756595"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4" name="Oval 43"/>
          <p:cNvSpPr>
            <a:spLocks noChangeArrowheads="1"/>
          </p:cNvSpPr>
          <p:nvPr/>
        </p:nvSpPr>
        <p:spPr bwMode="auto">
          <a:xfrm>
            <a:off x="7044627"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5" name="Oval 44"/>
          <p:cNvSpPr>
            <a:spLocks noChangeArrowheads="1"/>
          </p:cNvSpPr>
          <p:nvPr/>
        </p:nvSpPr>
        <p:spPr bwMode="auto">
          <a:xfrm>
            <a:off x="7332659"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6" name="Oval 45"/>
          <p:cNvSpPr>
            <a:spLocks noChangeArrowheads="1"/>
          </p:cNvSpPr>
          <p:nvPr/>
        </p:nvSpPr>
        <p:spPr bwMode="auto">
          <a:xfrm>
            <a:off x="7620691"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7" name="Oval 46"/>
          <p:cNvSpPr>
            <a:spLocks noChangeArrowheads="1"/>
          </p:cNvSpPr>
          <p:nvPr/>
        </p:nvSpPr>
        <p:spPr bwMode="auto">
          <a:xfrm>
            <a:off x="6036515" y="42930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8" name="Oval 47"/>
          <p:cNvSpPr>
            <a:spLocks noChangeArrowheads="1"/>
          </p:cNvSpPr>
          <p:nvPr/>
        </p:nvSpPr>
        <p:spPr bwMode="auto">
          <a:xfrm>
            <a:off x="6324547" y="42948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9" name="Oval 48"/>
          <p:cNvSpPr>
            <a:spLocks noChangeArrowheads="1"/>
          </p:cNvSpPr>
          <p:nvPr/>
        </p:nvSpPr>
        <p:spPr bwMode="auto">
          <a:xfrm>
            <a:off x="6612579" y="42948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0" name="Oval 49"/>
          <p:cNvSpPr>
            <a:spLocks noChangeArrowheads="1"/>
          </p:cNvSpPr>
          <p:nvPr/>
        </p:nvSpPr>
        <p:spPr bwMode="auto">
          <a:xfrm>
            <a:off x="5820491" y="454855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1" name="Oval 50"/>
          <p:cNvSpPr>
            <a:spLocks noChangeArrowheads="1"/>
          </p:cNvSpPr>
          <p:nvPr/>
        </p:nvSpPr>
        <p:spPr bwMode="auto">
          <a:xfrm>
            <a:off x="6108523" y="45502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2" name="Oval 51"/>
          <p:cNvSpPr>
            <a:spLocks noChangeArrowheads="1"/>
          </p:cNvSpPr>
          <p:nvPr/>
        </p:nvSpPr>
        <p:spPr bwMode="auto">
          <a:xfrm>
            <a:off x="6396555" y="45502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3" name="Oval 52"/>
          <p:cNvSpPr>
            <a:spLocks noChangeArrowheads="1"/>
          </p:cNvSpPr>
          <p:nvPr/>
        </p:nvSpPr>
        <p:spPr bwMode="auto">
          <a:xfrm>
            <a:off x="5570179" y="48365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4" name="Oval 53"/>
          <p:cNvSpPr>
            <a:spLocks noChangeArrowheads="1"/>
          </p:cNvSpPr>
          <p:nvPr/>
        </p:nvSpPr>
        <p:spPr bwMode="auto">
          <a:xfrm>
            <a:off x="5858211" y="48383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5" name="Oval 54"/>
          <p:cNvSpPr>
            <a:spLocks noChangeArrowheads="1"/>
          </p:cNvSpPr>
          <p:nvPr/>
        </p:nvSpPr>
        <p:spPr bwMode="auto">
          <a:xfrm>
            <a:off x="6146243" y="48383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6" name="Oval 55"/>
          <p:cNvSpPr>
            <a:spLocks noChangeArrowheads="1"/>
          </p:cNvSpPr>
          <p:nvPr/>
        </p:nvSpPr>
        <p:spPr bwMode="auto">
          <a:xfrm>
            <a:off x="5354155" y="51211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7" name="Oval 56"/>
          <p:cNvSpPr>
            <a:spLocks noChangeArrowheads="1"/>
          </p:cNvSpPr>
          <p:nvPr/>
        </p:nvSpPr>
        <p:spPr bwMode="auto">
          <a:xfrm>
            <a:off x="5642187" y="51229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8" name="Oval 57"/>
          <p:cNvSpPr>
            <a:spLocks noChangeArrowheads="1"/>
          </p:cNvSpPr>
          <p:nvPr/>
        </p:nvSpPr>
        <p:spPr bwMode="auto">
          <a:xfrm>
            <a:off x="5930219" y="51229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216535"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468563"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6756595"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5" name="Oval 64"/>
          <p:cNvSpPr>
            <a:spLocks noChangeArrowheads="1"/>
          </p:cNvSpPr>
          <p:nvPr/>
        </p:nvSpPr>
        <p:spPr bwMode="auto">
          <a:xfrm>
            <a:off x="7044627"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6" name="Oval 65"/>
          <p:cNvSpPr>
            <a:spLocks noChangeArrowheads="1"/>
          </p:cNvSpPr>
          <p:nvPr/>
        </p:nvSpPr>
        <p:spPr bwMode="auto">
          <a:xfrm>
            <a:off x="7332659"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7" name="Oval 66"/>
          <p:cNvSpPr>
            <a:spLocks noChangeArrowheads="1"/>
          </p:cNvSpPr>
          <p:nvPr/>
        </p:nvSpPr>
        <p:spPr bwMode="auto">
          <a:xfrm>
            <a:off x="7620691"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8" name="Oval 67"/>
          <p:cNvSpPr>
            <a:spLocks noChangeArrowheads="1"/>
          </p:cNvSpPr>
          <p:nvPr/>
        </p:nvSpPr>
        <p:spPr bwMode="auto">
          <a:xfrm>
            <a:off x="7872719" y="518976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9" name="Oval 68"/>
          <p:cNvSpPr>
            <a:spLocks noChangeArrowheads="1"/>
          </p:cNvSpPr>
          <p:nvPr/>
        </p:nvSpPr>
        <p:spPr bwMode="auto">
          <a:xfrm>
            <a:off x="8160751" y="51914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0" name="Oval 69"/>
          <p:cNvSpPr>
            <a:spLocks noChangeArrowheads="1"/>
          </p:cNvSpPr>
          <p:nvPr/>
        </p:nvSpPr>
        <p:spPr bwMode="auto">
          <a:xfrm>
            <a:off x="8448783" y="51914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1" name="Oval 70"/>
          <p:cNvSpPr>
            <a:spLocks noChangeArrowheads="1"/>
          </p:cNvSpPr>
          <p:nvPr/>
        </p:nvSpPr>
        <p:spPr bwMode="auto">
          <a:xfrm>
            <a:off x="7658411" y="490516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2" name="Oval 71"/>
          <p:cNvSpPr>
            <a:spLocks noChangeArrowheads="1"/>
          </p:cNvSpPr>
          <p:nvPr/>
        </p:nvSpPr>
        <p:spPr bwMode="auto">
          <a:xfrm>
            <a:off x="7946443" y="4906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3" name="Oval 72"/>
          <p:cNvSpPr>
            <a:spLocks noChangeArrowheads="1"/>
          </p:cNvSpPr>
          <p:nvPr/>
        </p:nvSpPr>
        <p:spPr bwMode="auto">
          <a:xfrm>
            <a:off x="8234475" y="4906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4" name="Oval 73"/>
          <p:cNvSpPr>
            <a:spLocks noChangeArrowheads="1"/>
          </p:cNvSpPr>
          <p:nvPr/>
        </p:nvSpPr>
        <p:spPr bwMode="auto">
          <a:xfrm>
            <a:off x="7404667" y="46137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5" name="Oval 74"/>
          <p:cNvSpPr>
            <a:spLocks noChangeArrowheads="1"/>
          </p:cNvSpPr>
          <p:nvPr/>
        </p:nvSpPr>
        <p:spPr bwMode="auto">
          <a:xfrm>
            <a:off x="7658411" y="46154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6" name="Oval 75"/>
          <p:cNvSpPr>
            <a:spLocks noChangeArrowheads="1"/>
          </p:cNvSpPr>
          <p:nvPr/>
        </p:nvSpPr>
        <p:spPr bwMode="auto">
          <a:xfrm>
            <a:off x="7946443" y="46154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7" name="Oval 76"/>
          <p:cNvSpPr>
            <a:spLocks noChangeArrowheads="1"/>
          </p:cNvSpPr>
          <p:nvPr/>
        </p:nvSpPr>
        <p:spPr bwMode="auto">
          <a:xfrm>
            <a:off x="7152639" y="43291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8" name="Oval 77"/>
          <p:cNvSpPr>
            <a:spLocks noChangeArrowheads="1"/>
          </p:cNvSpPr>
          <p:nvPr/>
        </p:nvSpPr>
        <p:spPr bwMode="auto">
          <a:xfrm>
            <a:off x="7440671" y="43308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9" name="Oval 78"/>
          <p:cNvSpPr>
            <a:spLocks noChangeArrowheads="1"/>
          </p:cNvSpPr>
          <p:nvPr/>
        </p:nvSpPr>
        <p:spPr bwMode="auto">
          <a:xfrm>
            <a:off x="7728703" y="43308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2" name="Freeform 81"/>
          <p:cNvSpPr/>
          <p:nvPr/>
        </p:nvSpPr>
        <p:spPr>
          <a:xfrm>
            <a:off x="6388087" y="2720106"/>
            <a:ext cx="694481" cy="1620455"/>
          </a:xfrm>
          <a:custGeom>
            <a:avLst/>
            <a:gdLst>
              <a:gd name="connsiteX0" fmla="*/ 0 w 694481"/>
              <a:gd name="connsiteY0" fmla="*/ 1620455 h 1620455"/>
              <a:gd name="connsiteX1" fmla="*/ 138896 w 694481"/>
              <a:gd name="connsiteY1" fmla="*/ 1365812 h 1620455"/>
              <a:gd name="connsiteX2" fmla="*/ 92597 w 694481"/>
              <a:gd name="connsiteY2" fmla="*/ 1111169 h 1620455"/>
              <a:gd name="connsiteX3" fmla="*/ 405113 w 694481"/>
              <a:gd name="connsiteY3" fmla="*/ 844952 h 1620455"/>
              <a:gd name="connsiteX4" fmla="*/ 694481 w 694481"/>
              <a:gd name="connsiteY4" fmla="*/ 555585 h 1620455"/>
              <a:gd name="connsiteX5" fmla="*/ 682906 w 694481"/>
              <a:gd name="connsiteY5" fmla="*/ 254643 h 1620455"/>
              <a:gd name="connsiteX6" fmla="*/ 416688 w 694481"/>
              <a:gd name="connsiteY6" fmla="*/ 0 h 162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481" h="1620455">
                <a:moveTo>
                  <a:pt x="0" y="1620455"/>
                </a:moveTo>
                <a:lnTo>
                  <a:pt x="138896" y="1365812"/>
                </a:lnTo>
                <a:lnTo>
                  <a:pt x="92597" y="1111169"/>
                </a:lnTo>
                <a:lnTo>
                  <a:pt x="405113" y="844952"/>
                </a:lnTo>
                <a:lnTo>
                  <a:pt x="694481" y="555585"/>
                </a:lnTo>
                <a:lnTo>
                  <a:pt x="682906" y="254643"/>
                </a:lnTo>
                <a:lnTo>
                  <a:pt x="416688"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7337211" y="2708531"/>
            <a:ext cx="324091" cy="1655180"/>
          </a:xfrm>
          <a:custGeom>
            <a:avLst/>
            <a:gdLst>
              <a:gd name="connsiteX0" fmla="*/ 162045 w 324091"/>
              <a:gd name="connsiteY0" fmla="*/ 1655180 h 1655180"/>
              <a:gd name="connsiteX1" fmla="*/ 312516 w 324091"/>
              <a:gd name="connsiteY1" fmla="*/ 1377387 h 1655180"/>
              <a:gd name="connsiteX2" fmla="*/ 0 w 324091"/>
              <a:gd name="connsiteY2" fmla="*/ 1145894 h 1655180"/>
              <a:gd name="connsiteX3" fmla="*/ 23149 w 324091"/>
              <a:gd name="connsiteY3" fmla="*/ 810228 h 1655180"/>
              <a:gd name="connsiteX4" fmla="*/ 23149 w 324091"/>
              <a:gd name="connsiteY4" fmla="*/ 567160 h 1655180"/>
              <a:gd name="connsiteX5" fmla="*/ 266217 w 324091"/>
              <a:gd name="connsiteY5" fmla="*/ 277792 h 1655180"/>
              <a:gd name="connsiteX6" fmla="*/ 324091 w 324091"/>
              <a:gd name="connsiteY6" fmla="*/ 0 h 165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91" h="1655180">
                <a:moveTo>
                  <a:pt x="162045" y="1655180"/>
                </a:moveTo>
                <a:lnTo>
                  <a:pt x="312516" y="1377387"/>
                </a:lnTo>
                <a:lnTo>
                  <a:pt x="0" y="1145894"/>
                </a:lnTo>
                <a:lnTo>
                  <a:pt x="23149" y="810228"/>
                </a:lnTo>
                <a:lnTo>
                  <a:pt x="23149" y="567160"/>
                </a:lnTo>
                <a:lnTo>
                  <a:pt x="266217" y="277792"/>
                </a:lnTo>
                <a:lnTo>
                  <a:pt x="3240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Line 20"/>
          <p:cNvSpPr>
            <a:spLocks noChangeShapeType="1"/>
          </p:cNvSpPr>
          <p:nvPr/>
        </p:nvSpPr>
        <p:spPr bwMode="auto">
          <a:xfrm flipV="1">
            <a:off x="4920717" y="2542803"/>
            <a:ext cx="0" cy="2830413"/>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6036841" y="2312876"/>
            <a:ext cx="1793206"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6000837" y="1804754"/>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3871955" y="3805009"/>
            <a:ext cx="1512168" cy="400110"/>
          </a:xfrm>
          <a:prstGeom prst="rect">
            <a:avLst/>
          </a:prstGeom>
          <a:noFill/>
        </p:spPr>
        <p:txBody>
          <a:bodyPr wrap="square" rtlCol="0">
            <a:spAutoFit/>
          </a:bodyPr>
          <a:lstStyle/>
          <a:p>
            <a:r>
              <a:rPr lang="en-US" sz="2000" dirty="0" smtClean="0"/>
              <a:t>Generation</a:t>
            </a:r>
            <a:endParaRPr lang="en-US" sz="2000" dirty="0"/>
          </a:p>
        </p:txBody>
      </p:sp>
      <p:sp>
        <p:nvSpPr>
          <p:cNvPr id="89"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a:t>
            </a:r>
            <a:endParaRPr lang="en-US" altLang="ja-JP" sz="3600" b="1" dirty="0">
              <a:solidFill>
                <a:srgbClr val="A50021"/>
              </a:solidFill>
              <a:latin typeface="Verdana" pitchFamily="34" charset="0"/>
              <a:ea typeface="ＭＳ Ｐゴシック" pitchFamily="34" charset="-128"/>
            </a:endParaRPr>
          </a:p>
        </p:txBody>
      </p:sp>
      <p:sp>
        <p:nvSpPr>
          <p:cNvPr id="90"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91" name="Rectangle 4"/>
          <p:cNvSpPr>
            <a:spLocks noChangeArrowheads="1"/>
          </p:cNvSpPr>
          <p:nvPr/>
        </p:nvSpPr>
        <p:spPr bwMode="auto">
          <a:xfrm>
            <a:off x="218542" y="1592796"/>
            <a:ext cx="4065426"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latin typeface="+mj-lt"/>
              </a:rPr>
              <a:t> </a:t>
            </a:r>
            <a:r>
              <a:rPr lang="en-US" sz="2400" dirty="0">
                <a:latin typeface="+mj-lt"/>
              </a:rPr>
              <a:t>Gene copies </a:t>
            </a:r>
            <a:r>
              <a:rPr lang="en-US" sz="2400" dirty="0">
                <a:solidFill>
                  <a:srgbClr val="FF0000"/>
                </a:solidFill>
                <a:latin typeface="+mj-lt"/>
              </a:rPr>
              <a:t>fail</a:t>
            </a:r>
            <a:r>
              <a:rPr lang="en-US" sz="2400" dirty="0">
                <a:latin typeface="+mj-lt"/>
              </a:rPr>
              <a:t> to </a:t>
            </a:r>
            <a:r>
              <a:rPr lang="en-US" sz="2400" dirty="0">
                <a:solidFill>
                  <a:srgbClr val="000099"/>
                </a:solidFill>
                <a:latin typeface="+mj-lt"/>
              </a:rPr>
              <a:t>coalesce</a:t>
            </a:r>
            <a:r>
              <a:rPr lang="en-US" sz="2400" dirty="0">
                <a:latin typeface="+mj-lt"/>
              </a:rPr>
              <a:t> in the </a:t>
            </a:r>
            <a:r>
              <a:rPr lang="en-US" sz="2400" dirty="0">
                <a:solidFill>
                  <a:srgbClr val="000099"/>
                </a:solidFill>
                <a:latin typeface="+mj-lt"/>
              </a:rPr>
              <a:t>speciation point</a:t>
            </a:r>
            <a:r>
              <a:rPr lang="en-US" sz="2400" dirty="0">
                <a:latin typeface="+mj-lt"/>
              </a:rPr>
              <a:t>. Gene copies at a single locus extends deeper than the speciation events</a:t>
            </a:r>
          </a:p>
          <a:p>
            <a:pPr>
              <a:spcBef>
                <a:spcPts val="600"/>
              </a:spcBef>
              <a:buClr>
                <a:schemeClr val="accent1"/>
              </a:buClr>
              <a:buSzPct val="90000"/>
              <a:buFont typeface="Wingdings 3" pitchFamily="18" charset="2"/>
              <a:buChar char="}"/>
            </a:pPr>
            <a:endParaRPr lang="en-GB" sz="2400" dirty="0">
              <a:latin typeface="+mj-lt"/>
            </a:endParaRPr>
          </a:p>
          <a:p>
            <a:pPr>
              <a:spcBef>
                <a:spcPts val="600"/>
              </a:spcBef>
              <a:buClr>
                <a:schemeClr val="accent1"/>
              </a:buClr>
              <a:buSzPct val="90000"/>
              <a:buFont typeface="Wingdings 3" pitchFamily="18" charset="2"/>
              <a:buChar char="}"/>
            </a:pPr>
            <a:r>
              <a:rPr lang="en-US" sz="2400" dirty="0" smtClean="0">
                <a:solidFill>
                  <a:srgbClr val="531FE7"/>
                </a:solidFill>
                <a:latin typeface="+mj-lt"/>
              </a:rPr>
              <a:t>Coalescence </a:t>
            </a:r>
            <a:r>
              <a:rPr lang="en-US" sz="2400" dirty="0">
                <a:solidFill>
                  <a:srgbClr val="531FE7"/>
                </a:solidFill>
                <a:latin typeface="+mj-lt"/>
              </a:rPr>
              <a:t>theory  </a:t>
            </a:r>
            <a:r>
              <a:rPr lang="en-US" sz="2400" dirty="0">
                <a:latin typeface="+mj-lt"/>
              </a:rPr>
              <a:t>visualizes the process as if it operated backwards in </a:t>
            </a:r>
            <a:r>
              <a:rPr lang="en-US" sz="2400" dirty="0" smtClean="0">
                <a:latin typeface="+mj-lt"/>
              </a:rPr>
              <a:t>time.</a:t>
            </a:r>
            <a:endParaRPr lang="en-US" sz="2400" dirty="0">
              <a:latin typeface="+mj-lt"/>
            </a:endParaRPr>
          </a:p>
          <a:p>
            <a:pPr algn="l">
              <a:spcBef>
                <a:spcPts val="600"/>
              </a:spcBef>
              <a:buClr>
                <a:schemeClr val="accent1"/>
              </a:buClr>
              <a:buSzPct val="90000"/>
              <a:buFont typeface="Wingdings 3" pitchFamily="18" charset="2"/>
              <a:buChar char="}"/>
            </a:pPr>
            <a:endParaRPr lang="en-GB" sz="2400" b="0" dirty="0" smtClean="0">
              <a:solidFill>
                <a:srgbClr val="000099"/>
              </a:solidFill>
              <a:latin typeface="+mj-lt"/>
            </a:endParaRPr>
          </a:p>
          <a:p>
            <a:r>
              <a:rPr lang="en-GB" sz="2400" dirty="0" smtClean="0">
                <a:latin typeface="+mj-lt"/>
              </a:rPr>
              <a:t> </a:t>
            </a:r>
            <a:endParaRPr lang="en-US" sz="2400" dirty="0">
              <a:latin typeface="+mj-lt"/>
            </a:endParaRPr>
          </a:p>
        </p:txBody>
      </p:sp>
    </p:spTree>
    <p:extLst>
      <p:ext uri="{BB962C8B-B14F-4D97-AF65-F5344CB8AC3E}">
        <p14:creationId xmlns:p14="http://schemas.microsoft.com/office/powerpoint/2010/main" val="216731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1000"/>
                                        <p:tgtEl>
                                          <p:spTgt spid="8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10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wipe(down)">
                                      <p:cBhvr>
                                        <p:cTn id="15" dur="1000"/>
                                        <p:tgtEl>
                                          <p:spTgt spid="8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down)">
                                      <p:cBhvr>
                                        <p:cTn id="18"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0" grpId="0" animBg="1"/>
      <p:bldP spid="82" grpId="0" animBg="1"/>
      <p:bldP spid="8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013550" y="2024844"/>
            <a:ext cx="0" cy="262829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40252" y="2060848"/>
            <a:ext cx="0" cy="262829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p:cNvSpPr>
            <a:spLocks noChangeArrowheads="1"/>
          </p:cNvSpPr>
          <p:nvPr/>
        </p:nvSpPr>
        <p:spPr bwMode="auto">
          <a:xfrm>
            <a:off x="6083842" y="32112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335870" y="32112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6623902"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085558"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337586"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6625618"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085558" y="26369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337586" y="26369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6625618" y="2638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083842" y="2348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335870" y="2348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6623902" y="23505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119846" y="20968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371874" y="20968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3" name="Oval 42"/>
          <p:cNvSpPr>
            <a:spLocks noChangeArrowheads="1"/>
          </p:cNvSpPr>
          <p:nvPr/>
        </p:nvSpPr>
        <p:spPr bwMode="auto">
          <a:xfrm>
            <a:off x="6659906" y="209856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116414" y="34615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368442" y="34615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6656474" y="34632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4" name="TextBox 83"/>
          <p:cNvSpPr txBox="1"/>
          <p:nvPr/>
        </p:nvSpPr>
        <p:spPr>
          <a:xfrm>
            <a:off x="515901" y="2202236"/>
            <a:ext cx="3528392" cy="1692771"/>
          </a:xfrm>
          <a:prstGeom prst="rect">
            <a:avLst/>
          </a:prstGeom>
          <a:noFill/>
        </p:spPr>
        <p:txBody>
          <a:bodyPr wrap="square" rtlCol="0">
            <a:spAutoFit/>
          </a:bodyPr>
          <a:lstStyle/>
          <a:p>
            <a:r>
              <a:rPr lang="en-US" sz="2600" dirty="0" smtClean="0">
                <a:solidFill>
                  <a:srgbClr val="531FE7"/>
                </a:solidFill>
              </a:rPr>
              <a:t>Smaller</a:t>
            </a:r>
            <a:r>
              <a:rPr lang="en-US" sz="2600" dirty="0" smtClean="0"/>
              <a:t> population size and </a:t>
            </a:r>
            <a:r>
              <a:rPr lang="en-US" sz="2600" dirty="0" smtClean="0">
                <a:solidFill>
                  <a:srgbClr val="531FE7"/>
                </a:solidFill>
              </a:rPr>
              <a:t>longer</a:t>
            </a:r>
            <a:r>
              <a:rPr lang="en-US" sz="2600" dirty="0" smtClean="0"/>
              <a:t> branch increases the possibility of coalescence.</a:t>
            </a:r>
            <a:endParaRPr lang="en-US" sz="2600" dirty="0"/>
          </a:p>
        </p:txBody>
      </p:sp>
      <p:sp>
        <p:nvSpPr>
          <p:cNvPr id="85" name="Line 20"/>
          <p:cNvSpPr>
            <a:spLocks noChangeShapeType="1"/>
          </p:cNvSpPr>
          <p:nvPr/>
        </p:nvSpPr>
        <p:spPr bwMode="auto">
          <a:xfrm flipV="1">
            <a:off x="4824028" y="1966739"/>
            <a:ext cx="0" cy="2830413"/>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5940152" y="1736812"/>
            <a:ext cx="1080120"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5580112" y="1228690"/>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3775266" y="3228945"/>
            <a:ext cx="1512168" cy="400110"/>
          </a:xfrm>
          <a:prstGeom prst="rect">
            <a:avLst/>
          </a:prstGeom>
          <a:noFill/>
        </p:spPr>
        <p:txBody>
          <a:bodyPr wrap="square" rtlCol="0">
            <a:spAutoFit/>
          </a:bodyPr>
          <a:lstStyle/>
          <a:p>
            <a:r>
              <a:rPr lang="en-US" sz="2000" dirty="0" smtClean="0"/>
              <a:t>Generation</a:t>
            </a:r>
            <a:endParaRPr lang="en-US" sz="2000" dirty="0"/>
          </a:p>
        </p:txBody>
      </p:sp>
      <p:sp>
        <p:nvSpPr>
          <p:cNvPr id="89" name="Oval 88"/>
          <p:cNvSpPr>
            <a:spLocks noChangeArrowheads="1"/>
          </p:cNvSpPr>
          <p:nvPr/>
        </p:nvSpPr>
        <p:spPr bwMode="auto">
          <a:xfrm>
            <a:off x="6115024" y="37153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0" name="Oval 89"/>
          <p:cNvSpPr>
            <a:spLocks noChangeArrowheads="1"/>
          </p:cNvSpPr>
          <p:nvPr/>
        </p:nvSpPr>
        <p:spPr bwMode="auto">
          <a:xfrm>
            <a:off x="6367052" y="37153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1" name="Oval 90"/>
          <p:cNvSpPr>
            <a:spLocks noChangeArrowheads="1"/>
          </p:cNvSpPr>
          <p:nvPr/>
        </p:nvSpPr>
        <p:spPr bwMode="auto">
          <a:xfrm>
            <a:off x="6655084" y="37170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5" name="Oval 94"/>
          <p:cNvSpPr>
            <a:spLocks noChangeArrowheads="1"/>
          </p:cNvSpPr>
          <p:nvPr/>
        </p:nvSpPr>
        <p:spPr bwMode="auto">
          <a:xfrm>
            <a:off x="6116740" y="3965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6" name="Oval 95"/>
          <p:cNvSpPr>
            <a:spLocks noChangeArrowheads="1"/>
          </p:cNvSpPr>
          <p:nvPr/>
        </p:nvSpPr>
        <p:spPr bwMode="auto">
          <a:xfrm>
            <a:off x="6368768" y="3965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7" name="Oval 96"/>
          <p:cNvSpPr>
            <a:spLocks noChangeArrowheads="1"/>
          </p:cNvSpPr>
          <p:nvPr/>
        </p:nvSpPr>
        <p:spPr bwMode="auto">
          <a:xfrm>
            <a:off x="6656800" y="39673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1" name="Oval 100"/>
          <p:cNvSpPr>
            <a:spLocks noChangeArrowheads="1"/>
          </p:cNvSpPr>
          <p:nvPr/>
        </p:nvSpPr>
        <p:spPr bwMode="auto">
          <a:xfrm>
            <a:off x="6116740" y="42193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2" name="Oval 101"/>
          <p:cNvSpPr>
            <a:spLocks noChangeArrowheads="1"/>
          </p:cNvSpPr>
          <p:nvPr/>
        </p:nvSpPr>
        <p:spPr bwMode="auto">
          <a:xfrm>
            <a:off x="6368768" y="42193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3" name="Oval 102"/>
          <p:cNvSpPr>
            <a:spLocks noChangeArrowheads="1"/>
          </p:cNvSpPr>
          <p:nvPr/>
        </p:nvSpPr>
        <p:spPr bwMode="auto">
          <a:xfrm>
            <a:off x="6656800" y="42210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4" name="Oval 103"/>
          <p:cNvSpPr>
            <a:spLocks noChangeArrowheads="1"/>
          </p:cNvSpPr>
          <p:nvPr/>
        </p:nvSpPr>
        <p:spPr bwMode="auto">
          <a:xfrm>
            <a:off x="6118456" y="44696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5" name="Oval 104"/>
          <p:cNvSpPr>
            <a:spLocks noChangeArrowheads="1"/>
          </p:cNvSpPr>
          <p:nvPr/>
        </p:nvSpPr>
        <p:spPr bwMode="auto">
          <a:xfrm>
            <a:off x="6370484" y="44696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6" name="Oval 105"/>
          <p:cNvSpPr>
            <a:spLocks noChangeArrowheads="1"/>
          </p:cNvSpPr>
          <p:nvPr/>
        </p:nvSpPr>
        <p:spPr bwMode="auto">
          <a:xfrm>
            <a:off x="6658516" y="44714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3" name="Freeform 12"/>
          <p:cNvSpPr/>
          <p:nvPr/>
        </p:nvSpPr>
        <p:spPr>
          <a:xfrm>
            <a:off x="6180881" y="2963119"/>
            <a:ext cx="243068" cy="1562582"/>
          </a:xfrm>
          <a:custGeom>
            <a:avLst/>
            <a:gdLst>
              <a:gd name="connsiteX0" fmla="*/ 0 w 243068"/>
              <a:gd name="connsiteY0" fmla="*/ 1562582 h 1562582"/>
              <a:gd name="connsiteX1" fmla="*/ 231494 w 243068"/>
              <a:gd name="connsiteY1" fmla="*/ 1331089 h 1562582"/>
              <a:gd name="connsiteX2" fmla="*/ 0 w 243068"/>
              <a:gd name="connsiteY2" fmla="*/ 1076446 h 1562582"/>
              <a:gd name="connsiteX3" fmla="*/ 0 w 243068"/>
              <a:gd name="connsiteY3" fmla="*/ 810228 h 1562582"/>
              <a:gd name="connsiteX4" fmla="*/ 11575 w 243068"/>
              <a:gd name="connsiteY4" fmla="*/ 532435 h 1562582"/>
              <a:gd name="connsiteX5" fmla="*/ 208344 w 243068"/>
              <a:gd name="connsiteY5" fmla="*/ 300942 h 1562582"/>
              <a:gd name="connsiteX6" fmla="*/ 243068 w 243068"/>
              <a:gd name="connsiteY6" fmla="*/ 0 h 1562582"/>
              <a:gd name="connsiteX7" fmla="*/ 219919 w 243068"/>
              <a:gd name="connsiteY7" fmla="*/ 11575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68" h="1562582">
                <a:moveTo>
                  <a:pt x="0" y="1562582"/>
                </a:moveTo>
                <a:lnTo>
                  <a:pt x="231494" y="1331089"/>
                </a:lnTo>
                <a:lnTo>
                  <a:pt x="0" y="1076446"/>
                </a:lnTo>
                <a:lnTo>
                  <a:pt x="0" y="810228"/>
                </a:lnTo>
                <a:lnTo>
                  <a:pt x="11575" y="532435"/>
                </a:lnTo>
                <a:lnTo>
                  <a:pt x="208344" y="300942"/>
                </a:lnTo>
                <a:lnTo>
                  <a:pt x="243068" y="0"/>
                </a:lnTo>
                <a:lnTo>
                  <a:pt x="219919" y="11575"/>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6412375" y="2963119"/>
            <a:ext cx="312516" cy="1574157"/>
          </a:xfrm>
          <a:custGeom>
            <a:avLst/>
            <a:gdLst>
              <a:gd name="connsiteX0" fmla="*/ 300941 w 312516"/>
              <a:gd name="connsiteY0" fmla="*/ 1574157 h 1574157"/>
              <a:gd name="connsiteX1" fmla="*/ 312516 w 312516"/>
              <a:gd name="connsiteY1" fmla="*/ 1331089 h 1574157"/>
              <a:gd name="connsiteX2" fmla="*/ 11574 w 312516"/>
              <a:gd name="connsiteY2" fmla="*/ 1064871 h 1574157"/>
              <a:gd name="connsiteX3" fmla="*/ 34724 w 312516"/>
              <a:gd name="connsiteY3" fmla="*/ 740780 h 1574157"/>
              <a:gd name="connsiteX4" fmla="*/ 312516 w 312516"/>
              <a:gd name="connsiteY4" fmla="*/ 544010 h 1574157"/>
              <a:gd name="connsiteX5" fmla="*/ 277792 w 312516"/>
              <a:gd name="connsiteY5" fmla="*/ 266218 h 1574157"/>
              <a:gd name="connsiteX6" fmla="*/ 0 w 312516"/>
              <a:gd name="connsiteY6" fmla="*/ 0 h 157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516" h="1574157">
                <a:moveTo>
                  <a:pt x="300941" y="1574157"/>
                </a:moveTo>
                <a:lnTo>
                  <a:pt x="312516" y="1331089"/>
                </a:lnTo>
                <a:lnTo>
                  <a:pt x="11574" y="1064871"/>
                </a:lnTo>
                <a:lnTo>
                  <a:pt x="34724" y="740780"/>
                </a:lnTo>
                <a:lnTo>
                  <a:pt x="312516" y="544010"/>
                </a:lnTo>
                <a:lnTo>
                  <a:pt x="277792" y="266218"/>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(cont.)</a:t>
            </a:r>
            <a:endParaRPr lang="en-US" altLang="ja-JP" sz="3600" b="1" dirty="0">
              <a:solidFill>
                <a:srgbClr val="A50021"/>
              </a:solidFill>
              <a:latin typeface="Verdana" pitchFamily="34" charset="0"/>
              <a:ea typeface="ＭＳ Ｐゴシック" pitchFamily="34" charset="-128"/>
            </a:endParaRPr>
          </a:p>
        </p:txBody>
      </p:sp>
      <p:sp>
        <p:nvSpPr>
          <p:cNvPr id="4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9298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a:spLocks noChangeArrowheads="1"/>
          </p:cNvSpPr>
          <p:nvPr/>
        </p:nvSpPr>
        <p:spPr bwMode="auto">
          <a:xfrm>
            <a:off x="6551894"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803922"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7091954"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553610"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805638"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7093670"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553610"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805638"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7093670"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551894"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803922"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7091954"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587898"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839926"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19050">
            <a:solidFill>
              <a:schemeClr val="tx1"/>
            </a:solidFill>
            <a:round/>
            <a:headEnd/>
            <a:tailEnd/>
          </a:ln>
        </p:spPr>
        <p:txBody>
          <a:bodyPr wrap="none" anchor="ctr"/>
          <a:lstStyle/>
          <a:p>
            <a:endParaRPr lang="en-US" sz="1800"/>
          </a:p>
        </p:txBody>
      </p:sp>
      <p:sp>
        <p:nvSpPr>
          <p:cNvPr id="43" name="Oval 42"/>
          <p:cNvSpPr>
            <a:spLocks noChangeArrowheads="1"/>
          </p:cNvSpPr>
          <p:nvPr/>
        </p:nvSpPr>
        <p:spPr bwMode="auto">
          <a:xfrm>
            <a:off x="7127958"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584466"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836494"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7124526"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5" name="Line 20"/>
          <p:cNvSpPr>
            <a:spLocks noChangeShapeType="1"/>
          </p:cNvSpPr>
          <p:nvPr/>
        </p:nvSpPr>
        <p:spPr bwMode="auto">
          <a:xfrm flipV="1">
            <a:off x="5904148" y="2474861"/>
            <a:ext cx="0" cy="1714289"/>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6408204" y="2208930"/>
            <a:ext cx="1793206"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6372200" y="1700808"/>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4876001" y="3088996"/>
            <a:ext cx="1512168" cy="400110"/>
          </a:xfrm>
          <a:prstGeom prst="rect">
            <a:avLst/>
          </a:prstGeom>
          <a:noFill/>
        </p:spPr>
        <p:txBody>
          <a:bodyPr wrap="square" rtlCol="0">
            <a:spAutoFit/>
          </a:bodyPr>
          <a:lstStyle/>
          <a:p>
            <a:r>
              <a:rPr lang="en-US" sz="2000" dirty="0" smtClean="0"/>
              <a:t>Generation</a:t>
            </a:r>
            <a:endParaRPr lang="en-US" sz="2000" dirty="0"/>
          </a:p>
        </p:txBody>
      </p:sp>
      <p:cxnSp>
        <p:nvCxnSpPr>
          <p:cNvPr id="44" name="Straight Connector 43"/>
          <p:cNvCxnSpPr/>
          <p:nvPr/>
        </p:nvCxnSpPr>
        <p:spPr>
          <a:xfrm>
            <a:off x="6481602" y="2496962"/>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173790" y="2532966"/>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6" name="Oval 45"/>
          <p:cNvSpPr>
            <a:spLocks noChangeArrowheads="1"/>
          </p:cNvSpPr>
          <p:nvPr/>
        </p:nvSpPr>
        <p:spPr bwMode="auto">
          <a:xfrm>
            <a:off x="6551894"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7" name="Oval 46"/>
          <p:cNvSpPr>
            <a:spLocks noChangeArrowheads="1"/>
          </p:cNvSpPr>
          <p:nvPr/>
        </p:nvSpPr>
        <p:spPr bwMode="auto">
          <a:xfrm>
            <a:off x="6803922"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8" name="Oval 47"/>
          <p:cNvSpPr>
            <a:spLocks noChangeArrowheads="1"/>
          </p:cNvSpPr>
          <p:nvPr/>
        </p:nvSpPr>
        <p:spPr bwMode="auto">
          <a:xfrm>
            <a:off x="7091954"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9" name="Oval 48"/>
          <p:cNvSpPr>
            <a:spLocks noChangeArrowheads="1"/>
          </p:cNvSpPr>
          <p:nvPr/>
        </p:nvSpPr>
        <p:spPr bwMode="auto">
          <a:xfrm>
            <a:off x="7379986"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0" name="Oval 49"/>
          <p:cNvSpPr>
            <a:spLocks noChangeArrowheads="1"/>
          </p:cNvSpPr>
          <p:nvPr/>
        </p:nvSpPr>
        <p:spPr bwMode="auto">
          <a:xfrm>
            <a:off x="7668018"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1" name="Oval 50"/>
          <p:cNvSpPr>
            <a:spLocks noChangeArrowheads="1"/>
          </p:cNvSpPr>
          <p:nvPr/>
        </p:nvSpPr>
        <p:spPr bwMode="auto">
          <a:xfrm>
            <a:off x="7956050"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2" name="Oval 51"/>
          <p:cNvSpPr>
            <a:spLocks noChangeArrowheads="1"/>
          </p:cNvSpPr>
          <p:nvPr/>
        </p:nvSpPr>
        <p:spPr bwMode="auto">
          <a:xfrm>
            <a:off x="6553610"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3" name="Oval 52"/>
          <p:cNvSpPr>
            <a:spLocks noChangeArrowheads="1"/>
          </p:cNvSpPr>
          <p:nvPr/>
        </p:nvSpPr>
        <p:spPr bwMode="auto">
          <a:xfrm>
            <a:off x="6805638"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4" name="Oval 53"/>
          <p:cNvSpPr>
            <a:spLocks noChangeArrowheads="1"/>
          </p:cNvSpPr>
          <p:nvPr/>
        </p:nvSpPr>
        <p:spPr bwMode="auto">
          <a:xfrm>
            <a:off x="7093670"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5" name="Oval 54"/>
          <p:cNvSpPr>
            <a:spLocks noChangeArrowheads="1"/>
          </p:cNvSpPr>
          <p:nvPr/>
        </p:nvSpPr>
        <p:spPr bwMode="auto">
          <a:xfrm>
            <a:off x="7381702"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6" name="Oval 55"/>
          <p:cNvSpPr>
            <a:spLocks noChangeArrowheads="1"/>
          </p:cNvSpPr>
          <p:nvPr/>
        </p:nvSpPr>
        <p:spPr bwMode="auto">
          <a:xfrm>
            <a:off x="7669734"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7" name="Oval 56"/>
          <p:cNvSpPr>
            <a:spLocks noChangeArrowheads="1"/>
          </p:cNvSpPr>
          <p:nvPr/>
        </p:nvSpPr>
        <p:spPr bwMode="auto">
          <a:xfrm>
            <a:off x="7957766"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8" name="Oval 57"/>
          <p:cNvSpPr>
            <a:spLocks noChangeArrowheads="1"/>
          </p:cNvSpPr>
          <p:nvPr/>
        </p:nvSpPr>
        <p:spPr bwMode="auto">
          <a:xfrm>
            <a:off x="6553610"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9" name="Oval 58"/>
          <p:cNvSpPr>
            <a:spLocks noChangeArrowheads="1"/>
          </p:cNvSpPr>
          <p:nvPr/>
        </p:nvSpPr>
        <p:spPr bwMode="auto">
          <a:xfrm>
            <a:off x="6805638"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0" name="Oval 59"/>
          <p:cNvSpPr>
            <a:spLocks noChangeArrowheads="1"/>
          </p:cNvSpPr>
          <p:nvPr/>
        </p:nvSpPr>
        <p:spPr bwMode="auto">
          <a:xfrm>
            <a:off x="7093670"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1" name="Oval 60"/>
          <p:cNvSpPr>
            <a:spLocks noChangeArrowheads="1"/>
          </p:cNvSpPr>
          <p:nvPr/>
        </p:nvSpPr>
        <p:spPr bwMode="auto">
          <a:xfrm>
            <a:off x="7381702"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5" name="Oval 64"/>
          <p:cNvSpPr>
            <a:spLocks noChangeArrowheads="1"/>
          </p:cNvSpPr>
          <p:nvPr/>
        </p:nvSpPr>
        <p:spPr bwMode="auto">
          <a:xfrm>
            <a:off x="7669734"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6" name="Oval 65"/>
          <p:cNvSpPr>
            <a:spLocks noChangeArrowheads="1"/>
          </p:cNvSpPr>
          <p:nvPr/>
        </p:nvSpPr>
        <p:spPr bwMode="auto">
          <a:xfrm>
            <a:off x="7957766"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7" name="Oval 66"/>
          <p:cNvSpPr>
            <a:spLocks noChangeArrowheads="1"/>
          </p:cNvSpPr>
          <p:nvPr/>
        </p:nvSpPr>
        <p:spPr bwMode="auto">
          <a:xfrm>
            <a:off x="6551894"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8" name="Oval 67"/>
          <p:cNvSpPr>
            <a:spLocks noChangeArrowheads="1"/>
          </p:cNvSpPr>
          <p:nvPr/>
        </p:nvSpPr>
        <p:spPr bwMode="auto">
          <a:xfrm>
            <a:off x="6803922"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9" name="Oval 68"/>
          <p:cNvSpPr>
            <a:spLocks noChangeArrowheads="1"/>
          </p:cNvSpPr>
          <p:nvPr/>
        </p:nvSpPr>
        <p:spPr bwMode="auto">
          <a:xfrm>
            <a:off x="7091954"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0" name="Oval 69"/>
          <p:cNvSpPr>
            <a:spLocks noChangeArrowheads="1"/>
          </p:cNvSpPr>
          <p:nvPr/>
        </p:nvSpPr>
        <p:spPr bwMode="auto">
          <a:xfrm>
            <a:off x="7379986"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1" name="Oval 70"/>
          <p:cNvSpPr>
            <a:spLocks noChangeArrowheads="1"/>
          </p:cNvSpPr>
          <p:nvPr/>
        </p:nvSpPr>
        <p:spPr bwMode="auto">
          <a:xfrm>
            <a:off x="7668018"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2" name="Oval 71"/>
          <p:cNvSpPr>
            <a:spLocks noChangeArrowheads="1"/>
          </p:cNvSpPr>
          <p:nvPr/>
        </p:nvSpPr>
        <p:spPr bwMode="auto">
          <a:xfrm>
            <a:off x="7956050"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3" name="Oval 72"/>
          <p:cNvSpPr>
            <a:spLocks noChangeArrowheads="1"/>
          </p:cNvSpPr>
          <p:nvPr/>
        </p:nvSpPr>
        <p:spPr bwMode="auto">
          <a:xfrm>
            <a:off x="6587898"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4" name="Oval 73"/>
          <p:cNvSpPr>
            <a:spLocks noChangeArrowheads="1"/>
          </p:cNvSpPr>
          <p:nvPr/>
        </p:nvSpPr>
        <p:spPr bwMode="auto">
          <a:xfrm>
            <a:off x="6839926"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5" name="Oval 74"/>
          <p:cNvSpPr>
            <a:spLocks noChangeArrowheads="1"/>
          </p:cNvSpPr>
          <p:nvPr/>
        </p:nvSpPr>
        <p:spPr bwMode="auto">
          <a:xfrm>
            <a:off x="7127958"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6" name="Oval 75"/>
          <p:cNvSpPr>
            <a:spLocks noChangeArrowheads="1"/>
          </p:cNvSpPr>
          <p:nvPr/>
        </p:nvSpPr>
        <p:spPr bwMode="auto">
          <a:xfrm>
            <a:off x="7415990"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7" name="Oval 76"/>
          <p:cNvSpPr>
            <a:spLocks noChangeArrowheads="1"/>
          </p:cNvSpPr>
          <p:nvPr/>
        </p:nvSpPr>
        <p:spPr bwMode="auto">
          <a:xfrm>
            <a:off x="7704022"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8" name="Oval 77"/>
          <p:cNvSpPr>
            <a:spLocks noChangeArrowheads="1"/>
          </p:cNvSpPr>
          <p:nvPr/>
        </p:nvSpPr>
        <p:spPr bwMode="auto">
          <a:xfrm>
            <a:off x="7992054"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2" name="Oval 81"/>
          <p:cNvSpPr>
            <a:spLocks noChangeArrowheads="1"/>
          </p:cNvSpPr>
          <p:nvPr/>
        </p:nvSpPr>
        <p:spPr bwMode="auto">
          <a:xfrm>
            <a:off x="6587898"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3" name="Oval 82"/>
          <p:cNvSpPr>
            <a:spLocks noChangeArrowheads="1"/>
          </p:cNvSpPr>
          <p:nvPr/>
        </p:nvSpPr>
        <p:spPr bwMode="auto">
          <a:xfrm>
            <a:off x="6839926"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2" name="Oval 91"/>
          <p:cNvSpPr>
            <a:spLocks noChangeArrowheads="1"/>
          </p:cNvSpPr>
          <p:nvPr/>
        </p:nvSpPr>
        <p:spPr bwMode="auto">
          <a:xfrm>
            <a:off x="7127958"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3" name="Oval 92"/>
          <p:cNvSpPr>
            <a:spLocks noChangeArrowheads="1"/>
          </p:cNvSpPr>
          <p:nvPr/>
        </p:nvSpPr>
        <p:spPr bwMode="auto">
          <a:xfrm>
            <a:off x="7415990"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4" name="Oval 93"/>
          <p:cNvSpPr>
            <a:spLocks noChangeArrowheads="1"/>
          </p:cNvSpPr>
          <p:nvPr/>
        </p:nvSpPr>
        <p:spPr bwMode="auto">
          <a:xfrm>
            <a:off x="7704022"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8" name="Oval 97"/>
          <p:cNvSpPr>
            <a:spLocks noChangeArrowheads="1"/>
          </p:cNvSpPr>
          <p:nvPr/>
        </p:nvSpPr>
        <p:spPr bwMode="auto">
          <a:xfrm>
            <a:off x="7992054"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 name="Freeform 1"/>
          <p:cNvSpPr/>
          <p:nvPr/>
        </p:nvSpPr>
        <p:spPr>
          <a:xfrm>
            <a:off x="6660508" y="2601860"/>
            <a:ext cx="509286" cy="1400536"/>
          </a:xfrm>
          <a:custGeom>
            <a:avLst/>
            <a:gdLst>
              <a:gd name="connsiteX0" fmla="*/ 0 w 509286"/>
              <a:gd name="connsiteY0" fmla="*/ 1400536 h 1400536"/>
              <a:gd name="connsiteX1" fmla="*/ 185195 w 509286"/>
              <a:gd name="connsiteY1" fmla="*/ 1134319 h 1400536"/>
              <a:gd name="connsiteX2" fmla="*/ 486136 w 509286"/>
              <a:gd name="connsiteY2" fmla="*/ 856526 h 1400536"/>
              <a:gd name="connsiteX3" fmla="*/ 509286 w 509286"/>
              <a:gd name="connsiteY3" fmla="*/ 567159 h 1400536"/>
              <a:gd name="connsiteX4" fmla="*/ 208344 w 509286"/>
              <a:gd name="connsiteY4" fmla="*/ 277792 h 1400536"/>
              <a:gd name="connsiteX5" fmla="*/ 243068 w 509286"/>
              <a:gd name="connsiteY5" fmla="*/ 0 h 14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286" h="1400536">
                <a:moveTo>
                  <a:pt x="0" y="1400536"/>
                </a:moveTo>
                <a:lnTo>
                  <a:pt x="185195" y="1134319"/>
                </a:lnTo>
                <a:lnTo>
                  <a:pt x="486136" y="856526"/>
                </a:lnTo>
                <a:lnTo>
                  <a:pt x="509286" y="567159"/>
                </a:lnTo>
                <a:lnTo>
                  <a:pt x="208344" y="277792"/>
                </a:lnTo>
                <a:lnTo>
                  <a:pt x="243068"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7436011" y="2625009"/>
            <a:ext cx="347241" cy="1377387"/>
          </a:xfrm>
          <a:custGeom>
            <a:avLst/>
            <a:gdLst>
              <a:gd name="connsiteX0" fmla="*/ 335666 w 347241"/>
              <a:gd name="connsiteY0" fmla="*/ 1377387 h 1377387"/>
              <a:gd name="connsiteX1" fmla="*/ 324092 w 347241"/>
              <a:gd name="connsiteY1" fmla="*/ 1134319 h 1377387"/>
              <a:gd name="connsiteX2" fmla="*/ 23150 w 347241"/>
              <a:gd name="connsiteY2" fmla="*/ 856527 h 1377387"/>
              <a:gd name="connsiteX3" fmla="*/ 0 w 347241"/>
              <a:gd name="connsiteY3" fmla="*/ 520861 h 1377387"/>
              <a:gd name="connsiteX4" fmla="*/ 254644 w 347241"/>
              <a:gd name="connsiteY4" fmla="*/ 243068 h 1377387"/>
              <a:gd name="connsiteX5" fmla="*/ 347241 w 347241"/>
              <a:gd name="connsiteY5" fmla="*/ 0 h 137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241" h="1377387">
                <a:moveTo>
                  <a:pt x="335666" y="1377387"/>
                </a:moveTo>
                <a:lnTo>
                  <a:pt x="324092" y="1134319"/>
                </a:lnTo>
                <a:lnTo>
                  <a:pt x="23150" y="856527"/>
                </a:lnTo>
                <a:lnTo>
                  <a:pt x="0" y="520861"/>
                </a:lnTo>
                <a:lnTo>
                  <a:pt x="254644" y="243068"/>
                </a:lnTo>
                <a:lnTo>
                  <a:pt x="34724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515901" y="2202236"/>
            <a:ext cx="3528392" cy="2092881"/>
          </a:xfrm>
          <a:prstGeom prst="rect">
            <a:avLst/>
          </a:prstGeom>
          <a:noFill/>
        </p:spPr>
        <p:txBody>
          <a:bodyPr wrap="square" rtlCol="0">
            <a:spAutoFit/>
          </a:bodyPr>
          <a:lstStyle/>
          <a:p>
            <a:r>
              <a:rPr lang="en-US" sz="2600" dirty="0">
                <a:solidFill>
                  <a:srgbClr val="531FE7"/>
                </a:solidFill>
              </a:rPr>
              <a:t>Larger</a:t>
            </a:r>
            <a:r>
              <a:rPr lang="en-US" sz="2600" dirty="0">
                <a:solidFill>
                  <a:srgbClr val="000000"/>
                </a:solidFill>
              </a:rPr>
              <a:t> population size and </a:t>
            </a:r>
            <a:r>
              <a:rPr lang="en-US" sz="2600" dirty="0">
                <a:solidFill>
                  <a:srgbClr val="531FE7"/>
                </a:solidFill>
              </a:rPr>
              <a:t>shorter</a:t>
            </a:r>
            <a:r>
              <a:rPr lang="en-US" sz="2600" dirty="0">
                <a:solidFill>
                  <a:srgbClr val="000000"/>
                </a:solidFill>
              </a:rPr>
              <a:t> branch increase the chances that gene copies will </a:t>
            </a:r>
            <a:r>
              <a:rPr lang="en-US" sz="2600" dirty="0">
                <a:solidFill>
                  <a:srgbClr val="FF0000"/>
                </a:solidFill>
              </a:rPr>
              <a:t>fail</a:t>
            </a:r>
            <a:r>
              <a:rPr lang="en-US" sz="2600" dirty="0">
                <a:solidFill>
                  <a:srgbClr val="000000"/>
                </a:solidFill>
              </a:rPr>
              <a:t> to coalesce</a:t>
            </a:r>
          </a:p>
        </p:txBody>
      </p:sp>
      <p:sp>
        <p:nvSpPr>
          <p:cNvPr id="81"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(cont.)</a:t>
            </a:r>
            <a:endParaRPr lang="en-US" altLang="ja-JP" sz="3600" b="1" dirty="0">
              <a:solidFill>
                <a:srgbClr val="A50021"/>
              </a:solidFill>
              <a:latin typeface="Verdana" pitchFamily="34" charset="0"/>
              <a:ea typeface="ＭＳ Ｐゴシック" pitchFamily="34" charset="-128"/>
            </a:endParaRPr>
          </a:p>
        </p:txBody>
      </p:sp>
      <p:sp>
        <p:nvSpPr>
          <p:cNvPr id="89"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1326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45527" y="1088740"/>
            <a:ext cx="3792195"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3125054" y="4137282"/>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285583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4223990" y="4077072"/>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5088086" y="4077072"/>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6312222"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cxnSp>
        <p:nvCxnSpPr>
          <p:cNvPr id="4" name="Straight Connector 3"/>
          <p:cNvCxnSpPr/>
          <p:nvPr/>
        </p:nvCxnSpPr>
        <p:spPr>
          <a:xfrm>
            <a:off x="4103948" y="2528900"/>
            <a:ext cx="1068133"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4012237" y="2697316"/>
            <a:ext cx="573206" cy="1323833"/>
          </a:xfrm>
          <a:custGeom>
            <a:avLst/>
            <a:gdLst>
              <a:gd name="connsiteX0" fmla="*/ 286603 w 573206"/>
              <a:gd name="connsiteY0" fmla="*/ 1323833 h 1323833"/>
              <a:gd name="connsiteX1" fmla="*/ 573206 w 573206"/>
              <a:gd name="connsiteY1" fmla="*/ 818866 h 1323833"/>
              <a:gd name="connsiteX2" fmla="*/ 0 w 573206"/>
              <a:gd name="connsiteY2" fmla="*/ 0 h 1323833"/>
            </a:gdLst>
            <a:ahLst/>
            <a:cxnLst>
              <a:cxn ang="0">
                <a:pos x="connsiteX0" y="connsiteY0"/>
              </a:cxn>
              <a:cxn ang="0">
                <a:pos x="connsiteX1" y="connsiteY1"/>
              </a:cxn>
              <a:cxn ang="0">
                <a:pos x="connsiteX2" y="connsiteY2"/>
              </a:cxn>
            </a:cxnLst>
            <a:rect l="l" t="t" r="r" b="b"/>
            <a:pathLst>
              <a:path w="573206" h="1323833">
                <a:moveTo>
                  <a:pt x="286603" y="1323833"/>
                </a:moveTo>
                <a:lnTo>
                  <a:pt x="573206" y="818866"/>
                </a:lnTo>
                <a:lnTo>
                  <a:pt x="0" y="0"/>
                </a:lnTo>
              </a:path>
            </a:pathLst>
          </a:cu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a:stCxn id="5" idx="2"/>
          </p:cNvCxnSpPr>
          <p:nvPr/>
        </p:nvCxnSpPr>
        <p:spPr>
          <a:xfrm flipH="1">
            <a:off x="3275856" y="2697316"/>
            <a:ext cx="736381" cy="1235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4012442" y="1637731"/>
            <a:ext cx="2251880" cy="2374711"/>
          </a:xfrm>
          <a:custGeom>
            <a:avLst/>
            <a:gdLst>
              <a:gd name="connsiteX0" fmla="*/ 0 w 2251880"/>
              <a:gd name="connsiteY0" fmla="*/ 1078173 h 2374711"/>
              <a:gd name="connsiteX1" fmla="*/ 641445 w 2251880"/>
              <a:gd name="connsiteY1" fmla="*/ 0 h 2374711"/>
              <a:gd name="connsiteX2" fmla="*/ 2251880 w 2251880"/>
              <a:gd name="connsiteY2" fmla="*/ 2374711 h 2374711"/>
            </a:gdLst>
            <a:ahLst/>
            <a:cxnLst>
              <a:cxn ang="0">
                <a:pos x="connsiteX0" y="connsiteY0"/>
              </a:cxn>
              <a:cxn ang="0">
                <a:pos x="connsiteX1" y="connsiteY1"/>
              </a:cxn>
              <a:cxn ang="0">
                <a:pos x="connsiteX2" y="connsiteY2"/>
              </a:cxn>
            </a:cxnLst>
            <a:rect l="l" t="t" r="r" b="b"/>
            <a:pathLst>
              <a:path w="2251880" h="2374711">
                <a:moveTo>
                  <a:pt x="0" y="1078173"/>
                </a:moveTo>
                <a:lnTo>
                  <a:pt x="641445" y="0"/>
                </a:lnTo>
                <a:lnTo>
                  <a:pt x="2251880" y="2374711"/>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Discordance by Deep Coalescence </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531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714" y="1738185"/>
            <a:ext cx="4065998" cy="374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reeform 1"/>
          <p:cNvSpPr/>
          <p:nvPr/>
        </p:nvSpPr>
        <p:spPr>
          <a:xfrm>
            <a:off x="2703854" y="2204864"/>
            <a:ext cx="4060880" cy="3237271"/>
          </a:xfrm>
          <a:custGeom>
            <a:avLst/>
            <a:gdLst>
              <a:gd name="connsiteX0" fmla="*/ 1319514 w 5393803"/>
              <a:gd name="connsiteY0" fmla="*/ 4375231 h 4375231"/>
              <a:gd name="connsiteX1" fmla="*/ 2060294 w 5393803"/>
              <a:gd name="connsiteY1" fmla="*/ 3240912 h 4375231"/>
              <a:gd name="connsiteX2" fmla="*/ 0 w 5393803"/>
              <a:gd name="connsiteY2" fmla="*/ 46299 h 4375231"/>
              <a:gd name="connsiteX3" fmla="*/ 1273215 w 5393803"/>
              <a:gd name="connsiteY3" fmla="*/ 34725 h 4375231"/>
              <a:gd name="connsiteX4" fmla="*/ 2673752 w 5393803"/>
              <a:gd name="connsiteY4" fmla="*/ 2257064 h 4375231"/>
              <a:gd name="connsiteX5" fmla="*/ 3032567 w 5393803"/>
              <a:gd name="connsiteY5" fmla="*/ 1678330 h 4375231"/>
              <a:gd name="connsiteX6" fmla="*/ 1990846 w 5393803"/>
              <a:gd name="connsiteY6" fmla="*/ 57874 h 4375231"/>
              <a:gd name="connsiteX7" fmla="*/ 3275636 w 5393803"/>
              <a:gd name="connsiteY7" fmla="*/ 46299 h 4375231"/>
              <a:gd name="connsiteX8" fmla="*/ 3680750 w 5393803"/>
              <a:gd name="connsiteY8" fmla="*/ 706056 h 4375231"/>
              <a:gd name="connsiteX9" fmla="*/ 4120588 w 5393803"/>
              <a:gd name="connsiteY9" fmla="*/ 0 h 4375231"/>
              <a:gd name="connsiteX10" fmla="*/ 5393803 w 5393803"/>
              <a:gd name="connsiteY10" fmla="*/ 23150 h 4375231"/>
              <a:gd name="connsiteX11" fmla="*/ 2581155 w 5393803"/>
              <a:gd name="connsiteY11" fmla="*/ 4363656 h 4375231"/>
              <a:gd name="connsiteX12" fmla="*/ 1319514 w 5393803"/>
              <a:gd name="connsiteY12" fmla="*/ 4375231 h 437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93803" h="4375231">
                <a:moveTo>
                  <a:pt x="1319514" y="4375231"/>
                </a:moveTo>
                <a:lnTo>
                  <a:pt x="2060294" y="3240912"/>
                </a:lnTo>
                <a:lnTo>
                  <a:pt x="0" y="46299"/>
                </a:lnTo>
                <a:lnTo>
                  <a:pt x="1273215" y="34725"/>
                </a:lnTo>
                <a:lnTo>
                  <a:pt x="2673752" y="2257064"/>
                </a:lnTo>
                <a:lnTo>
                  <a:pt x="3032567" y="1678330"/>
                </a:lnTo>
                <a:lnTo>
                  <a:pt x="1990846" y="57874"/>
                </a:lnTo>
                <a:lnTo>
                  <a:pt x="3275636" y="46299"/>
                </a:lnTo>
                <a:lnTo>
                  <a:pt x="3680750" y="706056"/>
                </a:lnTo>
                <a:lnTo>
                  <a:pt x="4120588" y="0"/>
                </a:lnTo>
                <a:lnTo>
                  <a:pt x="5393803" y="23150"/>
                </a:lnTo>
                <a:lnTo>
                  <a:pt x="2581155" y="4363656"/>
                </a:lnTo>
                <a:lnTo>
                  <a:pt x="1319514" y="437523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trees in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95536"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 name="TextBox 2"/>
          <p:cNvSpPr txBox="1"/>
          <p:nvPr/>
        </p:nvSpPr>
        <p:spPr>
          <a:xfrm>
            <a:off x="2703854" y="5963018"/>
            <a:ext cx="3524330" cy="369332"/>
          </a:xfrm>
          <a:prstGeom prst="rect">
            <a:avLst/>
          </a:prstGeom>
          <a:noFill/>
        </p:spPr>
        <p:txBody>
          <a:bodyPr wrap="square" rtlCol="0">
            <a:spAutoFit/>
          </a:bodyPr>
          <a:lstStyle/>
          <a:p>
            <a:r>
              <a:rPr lang="en-US" dirty="0" err="1" smtClean="0">
                <a:latin typeface="Georgia" pitchFamily="18" charset="0"/>
              </a:rPr>
              <a:t>Maddison</a:t>
            </a:r>
            <a:r>
              <a:rPr lang="en-US" dirty="0" smtClean="0">
                <a:latin typeface="Georgia" pitchFamily="18" charset="0"/>
              </a:rPr>
              <a:t>, WP, Syst. Biol., 1997</a:t>
            </a:r>
            <a:endParaRPr lang="en-US" dirty="0">
              <a:latin typeface="Georgia" pitchFamily="18" charset="0"/>
            </a:endParaRPr>
          </a:p>
        </p:txBody>
      </p:sp>
    </p:spTree>
    <p:extLst>
      <p:ext uri="{BB962C8B-B14F-4D97-AF65-F5344CB8AC3E}">
        <p14:creationId xmlns:p14="http://schemas.microsoft.com/office/powerpoint/2010/main" val="372051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143508" y="-99392"/>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How CS is related to Phylogeny?</a:t>
            </a:r>
            <a:endParaRPr lang="en-US" altLang="ja-JP" sz="3600" b="1" dirty="0">
              <a:solidFill>
                <a:srgbClr val="A50021"/>
              </a:solidFill>
              <a:latin typeface="Verdana" pitchFamily="34" charset="0"/>
              <a:ea typeface="ＭＳ Ｐゴシック" pitchFamily="34" charset="-128"/>
            </a:endParaRPr>
          </a:p>
        </p:txBody>
      </p:sp>
      <p:sp>
        <p:nvSpPr>
          <p:cNvPr id="48133" name="Line 5"/>
          <p:cNvSpPr>
            <a:spLocks noChangeShapeType="1"/>
          </p:cNvSpPr>
          <p:nvPr/>
        </p:nvSpPr>
        <p:spPr bwMode="auto">
          <a:xfrm>
            <a:off x="245469"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298648" y="657270"/>
            <a:ext cx="83058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600"/>
              </a:spcBef>
              <a:buClr>
                <a:schemeClr val="accent1"/>
              </a:buClr>
              <a:buSzPct val="90000"/>
              <a:buFont typeface="Wingdings 3" pitchFamily="18" charset="2"/>
              <a:buChar char="}"/>
            </a:pPr>
            <a:r>
              <a:rPr lang="en-GB" sz="2600" b="0" dirty="0" smtClean="0">
                <a:latin typeface="Bookman Old Style" pitchFamily="18" charset="0"/>
              </a:rPr>
              <a:t> </a:t>
            </a:r>
            <a:r>
              <a:rPr lang="en-GB" sz="2600" b="0" dirty="0" smtClean="0">
                <a:solidFill>
                  <a:srgbClr val="000099"/>
                </a:solidFill>
                <a:latin typeface="Bookman Old Style" pitchFamily="18" charset="0"/>
              </a:rPr>
              <a:t>Morphological data</a:t>
            </a:r>
          </a:p>
          <a:p>
            <a:pPr lvl="1">
              <a:spcBef>
                <a:spcPts val="600"/>
              </a:spcBef>
              <a:buClr>
                <a:schemeClr val="accent1"/>
              </a:buClr>
              <a:buSzPct val="90000"/>
              <a:buFont typeface="Wingdings 3" pitchFamily="18" charset="2"/>
              <a:buChar char="}"/>
            </a:pPr>
            <a:r>
              <a:rPr lang="en-US" sz="2000" dirty="0">
                <a:latin typeface="Bookman Old Style" pitchFamily="18" charset="0"/>
              </a:rPr>
              <a:t> Form and structure of organisms and their specific structural features.</a:t>
            </a:r>
          </a:p>
          <a:p>
            <a:pPr lvl="1">
              <a:spcBef>
                <a:spcPts val="600"/>
              </a:spcBef>
              <a:buClr>
                <a:schemeClr val="accent1"/>
              </a:buClr>
              <a:buSzPct val="90000"/>
              <a:buFont typeface="Wingdings 3" pitchFamily="18" charset="2"/>
              <a:buChar char="}"/>
            </a:pPr>
            <a:r>
              <a:rPr lang="en-US" sz="2000" dirty="0">
                <a:latin typeface="Bookman Old Style" pitchFamily="18" charset="0"/>
              </a:rPr>
              <a:t> </a:t>
            </a:r>
            <a:r>
              <a:rPr lang="en-GB" sz="2000" dirty="0">
                <a:latin typeface="Bookman Old Style" pitchFamily="18" charset="0"/>
              </a:rPr>
              <a:t>Number of legs, </a:t>
            </a:r>
            <a:r>
              <a:rPr lang="en-GB" sz="2000" dirty="0" err="1" smtClean="0">
                <a:latin typeface="Bookman Old Style" pitchFamily="18" charset="0"/>
              </a:rPr>
              <a:t>color</a:t>
            </a:r>
            <a:r>
              <a:rPr lang="en-GB" sz="2000" dirty="0" smtClean="0">
                <a:latin typeface="Bookman Old Style" pitchFamily="18" charset="0"/>
              </a:rPr>
              <a:t> of the eye etc.</a:t>
            </a:r>
            <a:endParaRPr lang="en-GB" sz="2600" b="0" dirty="0" smtClean="0">
              <a:latin typeface="Bookman Old Style" pitchFamily="18" charset="0"/>
            </a:endParaRPr>
          </a:p>
          <a:p>
            <a:pPr algn="l">
              <a:spcBef>
                <a:spcPts val="600"/>
              </a:spcBef>
              <a:buClr>
                <a:schemeClr val="accent1"/>
              </a:buClr>
              <a:buSzPct val="90000"/>
              <a:buFont typeface="Wingdings 3" pitchFamily="18" charset="2"/>
              <a:buChar char="}"/>
            </a:pPr>
            <a:r>
              <a:rPr lang="en-GB" sz="2600" dirty="0" smtClean="0">
                <a:latin typeface="Bookman Old Style" pitchFamily="18" charset="0"/>
              </a:rPr>
              <a:t> </a:t>
            </a:r>
            <a:r>
              <a:rPr lang="en-GB" sz="2600" dirty="0" err="1" smtClean="0">
                <a:solidFill>
                  <a:srgbClr val="000099"/>
                </a:solidFill>
                <a:latin typeface="Bookman Old Style" pitchFamily="18" charset="0"/>
              </a:rPr>
              <a:t>Biomolecular</a:t>
            </a:r>
            <a:r>
              <a:rPr lang="en-GB" sz="2600" dirty="0" smtClean="0">
                <a:solidFill>
                  <a:srgbClr val="000099"/>
                </a:solidFill>
                <a:latin typeface="Bookman Old Style" pitchFamily="18" charset="0"/>
              </a:rPr>
              <a:t> sequences</a:t>
            </a:r>
          </a:p>
          <a:p>
            <a:pPr lvl="1">
              <a:spcBef>
                <a:spcPts val="600"/>
              </a:spcBef>
              <a:buClr>
                <a:schemeClr val="accent1"/>
              </a:buClr>
              <a:buSzPct val="90000"/>
              <a:buFont typeface="Wingdings 3" pitchFamily="18" charset="2"/>
              <a:buChar char="}"/>
            </a:pPr>
            <a:r>
              <a:rPr lang="en-GB" sz="2000" b="0" dirty="0" smtClean="0">
                <a:latin typeface="Bookman Old Style" pitchFamily="18" charset="0"/>
              </a:rPr>
              <a:t>DNA, RNA, amino acids etc.</a:t>
            </a:r>
          </a:p>
        </p:txBody>
      </p:sp>
      <p:sp>
        <p:nvSpPr>
          <p:cNvPr id="9" name="AutoShape 2"/>
          <p:cNvSpPr>
            <a:spLocks noChangeArrowheads="1"/>
          </p:cNvSpPr>
          <p:nvPr/>
        </p:nvSpPr>
        <p:spPr bwMode="auto">
          <a:xfrm>
            <a:off x="2323492" y="5324562"/>
            <a:ext cx="4876800" cy="304800"/>
          </a:xfrm>
          <a:prstGeom prst="roundRect">
            <a:avLst>
              <a:gd name="adj" fmla="val 16667"/>
            </a:avLst>
          </a:prstGeom>
          <a:solidFill>
            <a:srgbClr val="808080">
              <a:alpha val="26000"/>
            </a:srgbClr>
          </a:solidFill>
          <a:ln w="28575">
            <a:solidFill>
              <a:schemeClr val="bg2"/>
            </a:solidFill>
            <a:round/>
            <a:headEnd/>
            <a:tailEnd/>
          </a:ln>
          <a:effectLst/>
        </p:spPr>
        <p:txBody>
          <a:bodyPr wrap="none" anchor="ctr"/>
          <a:lstStyle/>
          <a:p>
            <a:pPr algn="ctr"/>
            <a:endParaRPr lang="en-US" b="0" i="1" baseline="-25000">
              <a:solidFill>
                <a:srgbClr val="FF0000"/>
              </a:solidFill>
              <a:latin typeface="Book Antiqua" pitchFamily="18" charset="0"/>
            </a:endParaRPr>
          </a:p>
        </p:txBody>
      </p:sp>
      <p:sp>
        <p:nvSpPr>
          <p:cNvPr id="10" name="Line 8"/>
          <p:cNvSpPr>
            <a:spLocks noChangeShapeType="1"/>
          </p:cNvSpPr>
          <p:nvPr/>
        </p:nvSpPr>
        <p:spPr bwMode="auto">
          <a:xfrm flipH="1">
            <a:off x="2567136" y="48014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9"/>
          <p:cNvSpPr>
            <a:spLocks noChangeShapeType="1"/>
          </p:cNvSpPr>
          <p:nvPr/>
        </p:nvSpPr>
        <p:spPr bwMode="auto">
          <a:xfrm flipH="1">
            <a:off x="3557736" y="4801481"/>
            <a:ext cx="6096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p:cNvSpPr>
            <a:spLocks noChangeShapeType="1"/>
          </p:cNvSpPr>
          <p:nvPr/>
        </p:nvSpPr>
        <p:spPr bwMode="auto">
          <a:xfrm>
            <a:off x="4167336" y="48014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p:cNvSpPr>
            <a:spLocks noChangeShapeType="1"/>
          </p:cNvSpPr>
          <p:nvPr/>
        </p:nvSpPr>
        <p:spPr bwMode="auto">
          <a:xfrm flipH="1">
            <a:off x="3100536" y="41156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a:off x="3633936" y="41156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p:cNvSpPr>
            <a:spLocks noChangeShapeType="1"/>
          </p:cNvSpPr>
          <p:nvPr/>
        </p:nvSpPr>
        <p:spPr bwMode="auto">
          <a:xfrm flipH="1">
            <a:off x="5843736" y="4877681"/>
            <a:ext cx="228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p:cNvSpPr>
            <a:spLocks noChangeShapeType="1"/>
          </p:cNvSpPr>
          <p:nvPr/>
        </p:nvSpPr>
        <p:spPr bwMode="auto">
          <a:xfrm>
            <a:off x="6072336" y="4877681"/>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p:cNvSpPr>
            <a:spLocks noChangeShapeType="1"/>
          </p:cNvSpPr>
          <p:nvPr/>
        </p:nvSpPr>
        <p:spPr bwMode="auto">
          <a:xfrm>
            <a:off x="5462736" y="4115681"/>
            <a:ext cx="6096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p:cNvSpPr>
            <a:spLocks noChangeShapeType="1"/>
          </p:cNvSpPr>
          <p:nvPr/>
        </p:nvSpPr>
        <p:spPr bwMode="auto">
          <a:xfrm flipH="1">
            <a:off x="3633936" y="3506081"/>
            <a:ext cx="990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p:cNvSpPr>
            <a:spLocks noChangeShapeType="1"/>
          </p:cNvSpPr>
          <p:nvPr/>
        </p:nvSpPr>
        <p:spPr bwMode="auto">
          <a:xfrm>
            <a:off x="4624536" y="3506081"/>
            <a:ext cx="8382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Oval 4"/>
          <p:cNvSpPr>
            <a:spLocks noChangeArrowheads="1"/>
          </p:cNvSpPr>
          <p:nvPr/>
        </p:nvSpPr>
        <p:spPr bwMode="auto">
          <a:xfrm>
            <a:off x="3024336" y="4704643"/>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1" name="Oval 4"/>
          <p:cNvSpPr>
            <a:spLocks noChangeArrowheads="1"/>
          </p:cNvSpPr>
          <p:nvPr/>
        </p:nvSpPr>
        <p:spPr bwMode="auto">
          <a:xfrm>
            <a:off x="2490936" y="5390443"/>
            <a:ext cx="173038" cy="17303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2" name="Oval 4"/>
          <p:cNvSpPr>
            <a:spLocks noChangeArrowheads="1"/>
          </p:cNvSpPr>
          <p:nvPr/>
        </p:nvSpPr>
        <p:spPr bwMode="auto">
          <a:xfrm>
            <a:off x="4070499" y="4704643"/>
            <a:ext cx="173037"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3" name="Oval 4"/>
          <p:cNvSpPr>
            <a:spLocks noChangeArrowheads="1"/>
          </p:cNvSpPr>
          <p:nvPr/>
        </p:nvSpPr>
        <p:spPr bwMode="auto">
          <a:xfrm>
            <a:off x="3481536" y="5390443"/>
            <a:ext cx="173038" cy="17303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4" name="Oval 4"/>
          <p:cNvSpPr>
            <a:spLocks noChangeArrowheads="1"/>
          </p:cNvSpPr>
          <p:nvPr/>
        </p:nvSpPr>
        <p:spPr bwMode="auto">
          <a:xfrm>
            <a:off x="4603899" y="5411081"/>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5" name="Oval 4"/>
          <p:cNvSpPr>
            <a:spLocks noChangeArrowheads="1"/>
          </p:cNvSpPr>
          <p:nvPr/>
        </p:nvSpPr>
        <p:spPr bwMode="auto">
          <a:xfrm>
            <a:off x="5746899" y="5411081"/>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6" name="Oval 4"/>
          <p:cNvSpPr>
            <a:spLocks noChangeArrowheads="1"/>
          </p:cNvSpPr>
          <p:nvPr/>
        </p:nvSpPr>
        <p:spPr bwMode="auto">
          <a:xfrm>
            <a:off x="6889899" y="5411081"/>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7" name="Text Box 26"/>
          <p:cNvSpPr txBox="1">
            <a:spLocks noChangeArrowheads="1"/>
          </p:cNvSpPr>
          <p:nvPr/>
        </p:nvSpPr>
        <p:spPr bwMode="auto">
          <a:xfrm>
            <a:off x="3024336" y="5700006"/>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TAGCCCA</a:t>
            </a:r>
          </a:p>
        </p:txBody>
      </p:sp>
      <p:sp>
        <p:nvSpPr>
          <p:cNvPr id="28" name="Text Box 27"/>
          <p:cNvSpPr txBox="1">
            <a:spLocks noChangeArrowheads="1"/>
          </p:cNvSpPr>
          <p:nvPr/>
        </p:nvSpPr>
        <p:spPr bwMode="auto">
          <a:xfrm>
            <a:off x="4091136" y="5700006"/>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TAGACTT</a:t>
            </a:r>
          </a:p>
        </p:txBody>
      </p:sp>
      <p:sp>
        <p:nvSpPr>
          <p:cNvPr id="29" name="Text Box 28"/>
          <p:cNvSpPr txBox="1">
            <a:spLocks noChangeArrowheads="1"/>
          </p:cNvSpPr>
          <p:nvPr/>
        </p:nvSpPr>
        <p:spPr bwMode="auto">
          <a:xfrm>
            <a:off x="1881336" y="5700006"/>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AGGGCAT</a:t>
            </a:r>
          </a:p>
        </p:txBody>
      </p:sp>
      <p:sp>
        <p:nvSpPr>
          <p:cNvPr id="30" name="Text Box 29"/>
          <p:cNvSpPr txBox="1">
            <a:spLocks noChangeArrowheads="1"/>
          </p:cNvSpPr>
          <p:nvPr/>
        </p:nvSpPr>
        <p:spPr bwMode="auto">
          <a:xfrm>
            <a:off x="4243536" y="4633206"/>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t>TAGCCCT</a:t>
            </a:r>
          </a:p>
        </p:txBody>
      </p:sp>
      <p:sp>
        <p:nvSpPr>
          <p:cNvPr id="31" name="Oval 4"/>
          <p:cNvSpPr>
            <a:spLocks noChangeArrowheads="1"/>
          </p:cNvSpPr>
          <p:nvPr/>
        </p:nvSpPr>
        <p:spPr bwMode="auto">
          <a:xfrm>
            <a:off x="3557736" y="4039481"/>
            <a:ext cx="173038" cy="17303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2" name="Text Box 31"/>
          <p:cNvSpPr txBox="1">
            <a:spLocks noChangeArrowheads="1"/>
          </p:cNvSpPr>
          <p:nvPr/>
        </p:nvSpPr>
        <p:spPr bwMode="auto">
          <a:xfrm>
            <a:off x="1881336" y="4633206"/>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AGGGCAT</a:t>
            </a:r>
          </a:p>
        </p:txBody>
      </p:sp>
      <p:sp>
        <p:nvSpPr>
          <p:cNvPr id="33" name="Text Box 32"/>
          <p:cNvSpPr txBox="1">
            <a:spLocks noChangeArrowheads="1"/>
          </p:cNvSpPr>
          <p:nvPr/>
        </p:nvSpPr>
        <p:spPr bwMode="auto">
          <a:xfrm>
            <a:off x="2414736" y="3963281"/>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AAGGCCT</a:t>
            </a:r>
          </a:p>
        </p:txBody>
      </p:sp>
      <p:sp>
        <p:nvSpPr>
          <p:cNvPr id="34" name="Text Box 33"/>
          <p:cNvSpPr txBox="1">
            <a:spLocks noChangeArrowheads="1"/>
          </p:cNvSpPr>
          <p:nvPr/>
        </p:nvSpPr>
        <p:spPr bwMode="auto">
          <a:xfrm>
            <a:off x="5310336" y="5700006"/>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AGCACAA</a:t>
            </a:r>
          </a:p>
        </p:txBody>
      </p:sp>
      <p:sp>
        <p:nvSpPr>
          <p:cNvPr id="35" name="Text Box 34"/>
          <p:cNvSpPr txBox="1">
            <a:spLocks noChangeArrowheads="1"/>
          </p:cNvSpPr>
          <p:nvPr/>
        </p:nvSpPr>
        <p:spPr bwMode="auto">
          <a:xfrm>
            <a:off x="6377136" y="5700006"/>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AGCGCTT</a:t>
            </a:r>
          </a:p>
        </p:txBody>
      </p:sp>
      <p:sp>
        <p:nvSpPr>
          <p:cNvPr id="36" name="Oval 4"/>
          <p:cNvSpPr>
            <a:spLocks noChangeArrowheads="1"/>
          </p:cNvSpPr>
          <p:nvPr/>
        </p:nvSpPr>
        <p:spPr bwMode="auto">
          <a:xfrm>
            <a:off x="5996136" y="4780843"/>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7" name="Text Box 36"/>
          <p:cNvSpPr txBox="1">
            <a:spLocks noChangeArrowheads="1"/>
          </p:cNvSpPr>
          <p:nvPr/>
        </p:nvSpPr>
        <p:spPr bwMode="auto">
          <a:xfrm>
            <a:off x="6224736" y="4709406"/>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AGCACTT</a:t>
            </a:r>
          </a:p>
        </p:txBody>
      </p:sp>
      <p:sp>
        <p:nvSpPr>
          <p:cNvPr id="38" name="Oval 4"/>
          <p:cNvSpPr>
            <a:spLocks noChangeArrowheads="1"/>
          </p:cNvSpPr>
          <p:nvPr/>
        </p:nvSpPr>
        <p:spPr bwMode="auto">
          <a:xfrm>
            <a:off x="5386536" y="4034718"/>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9" name="Text Box 38"/>
          <p:cNvSpPr txBox="1">
            <a:spLocks noChangeArrowheads="1"/>
          </p:cNvSpPr>
          <p:nvPr/>
        </p:nvSpPr>
        <p:spPr bwMode="auto">
          <a:xfrm>
            <a:off x="5615136" y="3963281"/>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TGGACTT</a:t>
            </a:r>
          </a:p>
        </p:txBody>
      </p:sp>
      <p:sp>
        <p:nvSpPr>
          <p:cNvPr id="40" name="Oval 4"/>
          <p:cNvSpPr>
            <a:spLocks noChangeArrowheads="1"/>
          </p:cNvSpPr>
          <p:nvPr/>
        </p:nvSpPr>
        <p:spPr bwMode="auto">
          <a:xfrm>
            <a:off x="4527699" y="3409243"/>
            <a:ext cx="173037"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41" name="Text Box 40"/>
          <p:cNvSpPr txBox="1">
            <a:spLocks noChangeArrowheads="1"/>
          </p:cNvSpPr>
          <p:nvPr/>
        </p:nvSpPr>
        <p:spPr bwMode="auto">
          <a:xfrm>
            <a:off x="4091136" y="3125081"/>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t>AAGACTT</a:t>
            </a:r>
          </a:p>
        </p:txBody>
      </p:sp>
      <p:sp>
        <p:nvSpPr>
          <p:cNvPr id="42" name="Text Box 52"/>
          <p:cNvSpPr txBox="1">
            <a:spLocks noChangeArrowheads="1"/>
          </p:cNvSpPr>
          <p:nvPr/>
        </p:nvSpPr>
        <p:spPr bwMode="auto">
          <a:xfrm>
            <a:off x="2348061" y="5944481"/>
            <a:ext cx="600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dirty="0">
                <a:solidFill>
                  <a:srgbClr val="3333CC"/>
                </a:solidFill>
                <a:latin typeface="Garamond" pitchFamily="18" charset="0"/>
              </a:rPr>
              <a:t>a</a:t>
            </a:r>
            <a:endParaRPr lang="en-US" i="1" baseline="-25000" dirty="0">
              <a:solidFill>
                <a:srgbClr val="3333CC"/>
              </a:solidFill>
              <a:latin typeface="Garamond" pitchFamily="18" charset="0"/>
            </a:endParaRPr>
          </a:p>
        </p:txBody>
      </p:sp>
      <p:sp>
        <p:nvSpPr>
          <p:cNvPr id="43" name="Text Box 53"/>
          <p:cNvSpPr txBox="1">
            <a:spLocks noChangeArrowheads="1"/>
          </p:cNvSpPr>
          <p:nvPr/>
        </p:nvSpPr>
        <p:spPr bwMode="auto">
          <a:xfrm>
            <a:off x="3329136" y="5944481"/>
            <a:ext cx="3714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b</a:t>
            </a:r>
          </a:p>
        </p:txBody>
      </p:sp>
      <p:sp>
        <p:nvSpPr>
          <p:cNvPr id="44" name="Text Box 54"/>
          <p:cNvSpPr txBox="1">
            <a:spLocks noChangeArrowheads="1"/>
          </p:cNvSpPr>
          <p:nvPr/>
        </p:nvSpPr>
        <p:spPr bwMode="auto">
          <a:xfrm>
            <a:off x="4472136" y="5942893"/>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c</a:t>
            </a:r>
          </a:p>
        </p:txBody>
      </p:sp>
      <p:sp>
        <p:nvSpPr>
          <p:cNvPr id="45" name="Text Box 55"/>
          <p:cNvSpPr txBox="1">
            <a:spLocks noChangeArrowheads="1"/>
          </p:cNvSpPr>
          <p:nvPr/>
        </p:nvSpPr>
        <p:spPr bwMode="auto">
          <a:xfrm>
            <a:off x="5615136" y="5942893"/>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d</a:t>
            </a:r>
          </a:p>
        </p:txBody>
      </p:sp>
      <p:sp>
        <p:nvSpPr>
          <p:cNvPr id="46" name="Text Box 56"/>
          <p:cNvSpPr txBox="1">
            <a:spLocks noChangeArrowheads="1"/>
          </p:cNvSpPr>
          <p:nvPr/>
        </p:nvSpPr>
        <p:spPr bwMode="auto">
          <a:xfrm>
            <a:off x="6767661" y="5942893"/>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e</a:t>
            </a:r>
          </a:p>
        </p:txBody>
      </p:sp>
      <p:sp>
        <p:nvSpPr>
          <p:cNvPr id="47" name="Text Box 67"/>
          <p:cNvSpPr txBox="1">
            <a:spLocks noChangeArrowheads="1"/>
          </p:cNvSpPr>
          <p:nvPr/>
        </p:nvSpPr>
        <p:spPr bwMode="auto">
          <a:xfrm>
            <a:off x="2778224" y="6237312"/>
            <a:ext cx="381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smtClean="0">
                <a:solidFill>
                  <a:srgbClr val="002060"/>
                </a:solidFill>
                <a:latin typeface="Book Antiqua" pitchFamily="18" charset="0"/>
              </a:rPr>
              <a:t>Evolutionary History</a:t>
            </a:r>
            <a:endParaRPr lang="en-US" sz="2400" i="1" dirty="0">
              <a:solidFill>
                <a:srgbClr val="002060"/>
              </a:solidFill>
              <a:latin typeface="Book Antiqua" pitchFamily="18" charset="0"/>
            </a:endParaRPr>
          </a:p>
        </p:txBody>
      </p:sp>
    </p:spTree>
    <p:custDataLst>
      <p:tags r:id="rId1"/>
    </p:custDataLst>
    <p:extLst>
      <p:ext uri="{BB962C8B-B14F-4D97-AF65-F5344CB8AC3E}">
        <p14:creationId xmlns:p14="http://schemas.microsoft.com/office/powerpoint/2010/main" val="183050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ppt_y</p:attrName>
                                        </p:attrNameLst>
                                      </p:cBhvr>
                                      <p:tavLst>
                                        <p:tav tm="0">
                                          <p:val>
                                            <p:strVal val="#ppt_y+#ppt_h*1.125000"/>
                                          </p:val>
                                        </p:tav>
                                        <p:tav tm="100000">
                                          <p:val>
                                            <p:strVal val="#ppt_y"/>
                                          </p:val>
                                        </p:tav>
                                      </p:tavLst>
                                    </p:anim>
                                    <p:animEffect transition="in" filter="wipe(up)">
                                      <p:cBhvr>
                                        <p:cTn id="16" dur="500"/>
                                        <p:tgtEl>
                                          <p:spTgt spid="1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ppt_y</p:attrName>
                                        </p:attrNameLst>
                                      </p:cBhvr>
                                      <p:tavLst>
                                        <p:tav tm="0">
                                          <p:val>
                                            <p:strVal val="#ppt_y+#ppt_h*1.125000"/>
                                          </p:val>
                                        </p:tav>
                                        <p:tav tm="100000">
                                          <p:val>
                                            <p:strVal val="#ppt_y"/>
                                          </p:val>
                                        </p:tav>
                                      </p:tavLst>
                                    </p:anim>
                                    <p:animEffect transition="in" filter="wipe(up)">
                                      <p:cBhvr>
                                        <p:cTn id="20" dur="500"/>
                                        <p:tgtEl>
                                          <p:spTgt spid="13"/>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ppt_y</p:attrName>
                                        </p:attrNameLst>
                                      </p:cBhvr>
                                      <p:tavLst>
                                        <p:tav tm="0">
                                          <p:val>
                                            <p:strVal val="#ppt_y+#ppt_h*1.125000"/>
                                          </p:val>
                                        </p:tav>
                                        <p:tav tm="100000">
                                          <p:val>
                                            <p:strVal val="#ppt_y"/>
                                          </p:val>
                                        </p:tav>
                                      </p:tavLst>
                                    </p:anim>
                                    <p:animEffect transition="in" filter="wipe(up)">
                                      <p:cBhvr>
                                        <p:cTn id="32" dur="500"/>
                                        <p:tgtEl>
                                          <p:spTgt spid="16"/>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up)">
                                      <p:cBhvr>
                                        <p:cTn id="40" dur="500"/>
                                        <p:tgtEl>
                                          <p:spTgt spid="18"/>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ppt_y</p:attrName>
                                        </p:attrNameLst>
                                      </p:cBhvr>
                                      <p:tavLst>
                                        <p:tav tm="0">
                                          <p:val>
                                            <p:strVal val="#ppt_y+#ppt_h*1.125000"/>
                                          </p:val>
                                        </p:tav>
                                        <p:tav tm="100000">
                                          <p:val>
                                            <p:strVal val="#ppt_y"/>
                                          </p:val>
                                        </p:tav>
                                      </p:tavLst>
                                    </p:anim>
                                    <p:animEffect transition="in" filter="wipe(up)">
                                      <p:cBhvr>
                                        <p:cTn id="44" dur="500"/>
                                        <p:tgtEl>
                                          <p:spTgt spid="1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p:tgtEl>
                                          <p:spTgt spid="20"/>
                                        </p:tgtEl>
                                        <p:attrNameLst>
                                          <p:attrName>ppt_y</p:attrName>
                                        </p:attrNameLst>
                                      </p:cBhvr>
                                      <p:tavLst>
                                        <p:tav tm="0">
                                          <p:val>
                                            <p:strVal val="#ppt_y+#ppt_h*1.125000"/>
                                          </p:val>
                                        </p:tav>
                                        <p:tav tm="100000">
                                          <p:val>
                                            <p:strVal val="#ppt_y"/>
                                          </p:val>
                                        </p:tav>
                                      </p:tavLst>
                                    </p:anim>
                                    <p:animEffect transition="in" filter="wipe(up)">
                                      <p:cBhvr>
                                        <p:cTn id="48" dur="500"/>
                                        <p:tgtEl>
                                          <p:spTgt spid="20"/>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p:tgtEl>
                                          <p:spTgt spid="21"/>
                                        </p:tgtEl>
                                        <p:attrNameLst>
                                          <p:attrName>ppt_y</p:attrName>
                                        </p:attrNameLst>
                                      </p:cBhvr>
                                      <p:tavLst>
                                        <p:tav tm="0">
                                          <p:val>
                                            <p:strVal val="#ppt_y+#ppt_h*1.125000"/>
                                          </p:val>
                                        </p:tav>
                                        <p:tav tm="100000">
                                          <p:val>
                                            <p:strVal val="#ppt_y"/>
                                          </p:val>
                                        </p:tav>
                                      </p:tavLst>
                                    </p:anim>
                                    <p:animEffect transition="in" filter="wipe(up)">
                                      <p:cBhvr>
                                        <p:cTn id="52" dur="500"/>
                                        <p:tgtEl>
                                          <p:spTgt spid="2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p:tgtEl>
                                          <p:spTgt spid="22"/>
                                        </p:tgtEl>
                                        <p:attrNameLst>
                                          <p:attrName>ppt_y</p:attrName>
                                        </p:attrNameLst>
                                      </p:cBhvr>
                                      <p:tavLst>
                                        <p:tav tm="0">
                                          <p:val>
                                            <p:strVal val="#ppt_y+#ppt_h*1.125000"/>
                                          </p:val>
                                        </p:tav>
                                        <p:tav tm="100000">
                                          <p:val>
                                            <p:strVal val="#ppt_y"/>
                                          </p:val>
                                        </p:tav>
                                      </p:tavLst>
                                    </p:anim>
                                    <p:animEffect transition="in" filter="wipe(up)">
                                      <p:cBhvr>
                                        <p:cTn id="56" dur="500"/>
                                        <p:tgtEl>
                                          <p:spTgt spid="22"/>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p:tgtEl>
                                          <p:spTgt spid="23"/>
                                        </p:tgtEl>
                                        <p:attrNameLst>
                                          <p:attrName>ppt_y</p:attrName>
                                        </p:attrNameLst>
                                      </p:cBhvr>
                                      <p:tavLst>
                                        <p:tav tm="0">
                                          <p:val>
                                            <p:strVal val="#ppt_y+#ppt_h*1.125000"/>
                                          </p:val>
                                        </p:tav>
                                        <p:tav tm="100000">
                                          <p:val>
                                            <p:strVal val="#ppt_y"/>
                                          </p:val>
                                        </p:tav>
                                      </p:tavLst>
                                    </p:anim>
                                    <p:animEffect transition="in" filter="wipe(up)">
                                      <p:cBhvr>
                                        <p:cTn id="60" dur="500"/>
                                        <p:tgtEl>
                                          <p:spTgt spid="2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p:tgtEl>
                                          <p:spTgt spid="24"/>
                                        </p:tgtEl>
                                        <p:attrNameLst>
                                          <p:attrName>ppt_y</p:attrName>
                                        </p:attrNameLst>
                                      </p:cBhvr>
                                      <p:tavLst>
                                        <p:tav tm="0">
                                          <p:val>
                                            <p:strVal val="#ppt_y+#ppt_h*1.125000"/>
                                          </p:val>
                                        </p:tav>
                                        <p:tav tm="100000">
                                          <p:val>
                                            <p:strVal val="#ppt_y"/>
                                          </p:val>
                                        </p:tav>
                                      </p:tavLst>
                                    </p:anim>
                                    <p:animEffect transition="in" filter="wipe(up)">
                                      <p:cBhvr>
                                        <p:cTn id="64" dur="500"/>
                                        <p:tgtEl>
                                          <p:spTgt spid="24"/>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p:tgtEl>
                                          <p:spTgt spid="25"/>
                                        </p:tgtEl>
                                        <p:attrNameLst>
                                          <p:attrName>ppt_y</p:attrName>
                                        </p:attrNameLst>
                                      </p:cBhvr>
                                      <p:tavLst>
                                        <p:tav tm="0">
                                          <p:val>
                                            <p:strVal val="#ppt_y+#ppt_h*1.125000"/>
                                          </p:val>
                                        </p:tav>
                                        <p:tav tm="100000">
                                          <p:val>
                                            <p:strVal val="#ppt_y"/>
                                          </p:val>
                                        </p:tav>
                                      </p:tavLst>
                                    </p:anim>
                                    <p:animEffect transition="in" filter="wipe(up)">
                                      <p:cBhvr>
                                        <p:cTn id="68" dur="500"/>
                                        <p:tgtEl>
                                          <p:spTgt spid="25"/>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p:tgtEl>
                                          <p:spTgt spid="26"/>
                                        </p:tgtEl>
                                        <p:attrNameLst>
                                          <p:attrName>ppt_y</p:attrName>
                                        </p:attrNameLst>
                                      </p:cBhvr>
                                      <p:tavLst>
                                        <p:tav tm="0">
                                          <p:val>
                                            <p:strVal val="#ppt_y+#ppt_h*1.125000"/>
                                          </p:val>
                                        </p:tav>
                                        <p:tav tm="100000">
                                          <p:val>
                                            <p:strVal val="#ppt_y"/>
                                          </p:val>
                                        </p:tav>
                                      </p:tavLst>
                                    </p:anim>
                                    <p:animEffect transition="in" filter="wipe(up)">
                                      <p:cBhvr>
                                        <p:cTn id="72" dur="500"/>
                                        <p:tgtEl>
                                          <p:spTgt spid="26"/>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p:tgtEl>
                                          <p:spTgt spid="27"/>
                                        </p:tgtEl>
                                        <p:attrNameLst>
                                          <p:attrName>ppt_y</p:attrName>
                                        </p:attrNameLst>
                                      </p:cBhvr>
                                      <p:tavLst>
                                        <p:tav tm="0">
                                          <p:val>
                                            <p:strVal val="#ppt_y+#ppt_h*1.125000"/>
                                          </p:val>
                                        </p:tav>
                                        <p:tav tm="100000">
                                          <p:val>
                                            <p:strVal val="#ppt_y"/>
                                          </p:val>
                                        </p:tav>
                                      </p:tavLst>
                                    </p:anim>
                                    <p:animEffect transition="in" filter="wipe(up)">
                                      <p:cBhvr>
                                        <p:cTn id="76" dur="500"/>
                                        <p:tgtEl>
                                          <p:spTgt spid="27"/>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p:tgtEl>
                                          <p:spTgt spid="28"/>
                                        </p:tgtEl>
                                        <p:attrNameLst>
                                          <p:attrName>ppt_y</p:attrName>
                                        </p:attrNameLst>
                                      </p:cBhvr>
                                      <p:tavLst>
                                        <p:tav tm="0">
                                          <p:val>
                                            <p:strVal val="#ppt_y+#ppt_h*1.125000"/>
                                          </p:val>
                                        </p:tav>
                                        <p:tav tm="100000">
                                          <p:val>
                                            <p:strVal val="#ppt_y"/>
                                          </p:val>
                                        </p:tav>
                                      </p:tavLst>
                                    </p:anim>
                                    <p:animEffect transition="in" filter="wipe(up)">
                                      <p:cBhvr>
                                        <p:cTn id="80" dur="500"/>
                                        <p:tgtEl>
                                          <p:spTgt spid="28"/>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p:tgtEl>
                                          <p:spTgt spid="29"/>
                                        </p:tgtEl>
                                        <p:attrNameLst>
                                          <p:attrName>ppt_y</p:attrName>
                                        </p:attrNameLst>
                                      </p:cBhvr>
                                      <p:tavLst>
                                        <p:tav tm="0">
                                          <p:val>
                                            <p:strVal val="#ppt_y+#ppt_h*1.125000"/>
                                          </p:val>
                                        </p:tav>
                                        <p:tav tm="100000">
                                          <p:val>
                                            <p:strVal val="#ppt_y"/>
                                          </p:val>
                                        </p:tav>
                                      </p:tavLst>
                                    </p:anim>
                                    <p:animEffect transition="in" filter="wipe(up)">
                                      <p:cBhvr>
                                        <p:cTn id="84" dur="500"/>
                                        <p:tgtEl>
                                          <p:spTgt spid="29"/>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p:tgtEl>
                                          <p:spTgt spid="30"/>
                                        </p:tgtEl>
                                        <p:attrNameLst>
                                          <p:attrName>ppt_y</p:attrName>
                                        </p:attrNameLst>
                                      </p:cBhvr>
                                      <p:tavLst>
                                        <p:tav tm="0">
                                          <p:val>
                                            <p:strVal val="#ppt_y+#ppt_h*1.125000"/>
                                          </p:val>
                                        </p:tav>
                                        <p:tav tm="100000">
                                          <p:val>
                                            <p:strVal val="#ppt_y"/>
                                          </p:val>
                                        </p:tav>
                                      </p:tavLst>
                                    </p:anim>
                                    <p:animEffect transition="in" filter="wipe(up)">
                                      <p:cBhvr>
                                        <p:cTn id="88" dur="500"/>
                                        <p:tgtEl>
                                          <p:spTgt spid="30"/>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p:tgtEl>
                                          <p:spTgt spid="31"/>
                                        </p:tgtEl>
                                        <p:attrNameLst>
                                          <p:attrName>ppt_y</p:attrName>
                                        </p:attrNameLst>
                                      </p:cBhvr>
                                      <p:tavLst>
                                        <p:tav tm="0">
                                          <p:val>
                                            <p:strVal val="#ppt_y+#ppt_h*1.125000"/>
                                          </p:val>
                                        </p:tav>
                                        <p:tav tm="100000">
                                          <p:val>
                                            <p:strVal val="#ppt_y"/>
                                          </p:val>
                                        </p:tav>
                                      </p:tavLst>
                                    </p:anim>
                                    <p:animEffect transition="in" filter="wipe(up)">
                                      <p:cBhvr>
                                        <p:cTn id="92" dur="500"/>
                                        <p:tgtEl>
                                          <p:spTgt spid="31"/>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500"/>
                                        <p:tgtEl>
                                          <p:spTgt spid="32"/>
                                        </p:tgtEl>
                                        <p:attrNameLst>
                                          <p:attrName>ppt_y</p:attrName>
                                        </p:attrNameLst>
                                      </p:cBhvr>
                                      <p:tavLst>
                                        <p:tav tm="0">
                                          <p:val>
                                            <p:strVal val="#ppt_y+#ppt_h*1.125000"/>
                                          </p:val>
                                        </p:tav>
                                        <p:tav tm="100000">
                                          <p:val>
                                            <p:strVal val="#ppt_y"/>
                                          </p:val>
                                        </p:tav>
                                      </p:tavLst>
                                    </p:anim>
                                    <p:animEffect transition="in" filter="wipe(up)">
                                      <p:cBhvr>
                                        <p:cTn id="96" dur="500"/>
                                        <p:tgtEl>
                                          <p:spTgt spid="32"/>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 calcmode="lin" valueType="num">
                                      <p:cBhvr additive="base">
                                        <p:cTn id="99" dur="500"/>
                                        <p:tgtEl>
                                          <p:spTgt spid="33"/>
                                        </p:tgtEl>
                                        <p:attrNameLst>
                                          <p:attrName>ppt_y</p:attrName>
                                        </p:attrNameLst>
                                      </p:cBhvr>
                                      <p:tavLst>
                                        <p:tav tm="0">
                                          <p:val>
                                            <p:strVal val="#ppt_y+#ppt_h*1.125000"/>
                                          </p:val>
                                        </p:tav>
                                        <p:tav tm="100000">
                                          <p:val>
                                            <p:strVal val="#ppt_y"/>
                                          </p:val>
                                        </p:tav>
                                      </p:tavLst>
                                    </p:anim>
                                    <p:animEffect transition="in" filter="wipe(up)">
                                      <p:cBhvr>
                                        <p:cTn id="100" dur="500"/>
                                        <p:tgtEl>
                                          <p:spTgt spid="33"/>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p:tgtEl>
                                          <p:spTgt spid="34"/>
                                        </p:tgtEl>
                                        <p:attrNameLst>
                                          <p:attrName>ppt_y</p:attrName>
                                        </p:attrNameLst>
                                      </p:cBhvr>
                                      <p:tavLst>
                                        <p:tav tm="0">
                                          <p:val>
                                            <p:strVal val="#ppt_y+#ppt_h*1.125000"/>
                                          </p:val>
                                        </p:tav>
                                        <p:tav tm="100000">
                                          <p:val>
                                            <p:strVal val="#ppt_y"/>
                                          </p:val>
                                        </p:tav>
                                      </p:tavLst>
                                    </p:anim>
                                    <p:animEffect transition="in" filter="wipe(up)">
                                      <p:cBhvr>
                                        <p:cTn id="104" dur="500"/>
                                        <p:tgtEl>
                                          <p:spTgt spid="34"/>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p:tgtEl>
                                          <p:spTgt spid="35"/>
                                        </p:tgtEl>
                                        <p:attrNameLst>
                                          <p:attrName>ppt_y</p:attrName>
                                        </p:attrNameLst>
                                      </p:cBhvr>
                                      <p:tavLst>
                                        <p:tav tm="0">
                                          <p:val>
                                            <p:strVal val="#ppt_y+#ppt_h*1.125000"/>
                                          </p:val>
                                        </p:tav>
                                        <p:tav tm="100000">
                                          <p:val>
                                            <p:strVal val="#ppt_y"/>
                                          </p:val>
                                        </p:tav>
                                      </p:tavLst>
                                    </p:anim>
                                    <p:animEffect transition="in" filter="wipe(up)">
                                      <p:cBhvr>
                                        <p:cTn id="108" dur="500"/>
                                        <p:tgtEl>
                                          <p:spTgt spid="35"/>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additive="base">
                                        <p:cTn id="111" dur="500"/>
                                        <p:tgtEl>
                                          <p:spTgt spid="36"/>
                                        </p:tgtEl>
                                        <p:attrNameLst>
                                          <p:attrName>ppt_y</p:attrName>
                                        </p:attrNameLst>
                                      </p:cBhvr>
                                      <p:tavLst>
                                        <p:tav tm="0">
                                          <p:val>
                                            <p:strVal val="#ppt_y+#ppt_h*1.125000"/>
                                          </p:val>
                                        </p:tav>
                                        <p:tav tm="100000">
                                          <p:val>
                                            <p:strVal val="#ppt_y"/>
                                          </p:val>
                                        </p:tav>
                                      </p:tavLst>
                                    </p:anim>
                                    <p:animEffect transition="in" filter="wipe(up)">
                                      <p:cBhvr>
                                        <p:cTn id="112" dur="500"/>
                                        <p:tgtEl>
                                          <p:spTgt spid="36"/>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p:tgtEl>
                                          <p:spTgt spid="37"/>
                                        </p:tgtEl>
                                        <p:attrNameLst>
                                          <p:attrName>ppt_y</p:attrName>
                                        </p:attrNameLst>
                                      </p:cBhvr>
                                      <p:tavLst>
                                        <p:tav tm="0">
                                          <p:val>
                                            <p:strVal val="#ppt_y+#ppt_h*1.125000"/>
                                          </p:val>
                                        </p:tav>
                                        <p:tav tm="100000">
                                          <p:val>
                                            <p:strVal val="#ppt_y"/>
                                          </p:val>
                                        </p:tav>
                                      </p:tavLst>
                                    </p:anim>
                                    <p:animEffect transition="in" filter="wipe(up)">
                                      <p:cBhvr>
                                        <p:cTn id="116" dur="500"/>
                                        <p:tgtEl>
                                          <p:spTgt spid="37"/>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p:tgtEl>
                                          <p:spTgt spid="38"/>
                                        </p:tgtEl>
                                        <p:attrNameLst>
                                          <p:attrName>ppt_y</p:attrName>
                                        </p:attrNameLst>
                                      </p:cBhvr>
                                      <p:tavLst>
                                        <p:tav tm="0">
                                          <p:val>
                                            <p:strVal val="#ppt_y+#ppt_h*1.125000"/>
                                          </p:val>
                                        </p:tav>
                                        <p:tav tm="100000">
                                          <p:val>
                                            <p:strVal val="#ppt_y"/>
                                          </p:val>
                                        </p:tav>
                                      </p:tavLst>
                                    </p:anim>
                                    <p:animEffect transition="in" filter="wipe(up)">
                                      <p:cBhvr>
                                        <p:cTn id="120" dur="500"/>
                                        <p:tgtEl>
                                          <p:spTgt spid="38"/>
                                        </p:tgtEl>
                                      </p:cBhvr>
                                    </p:animEffect>
                                  </p:childTnLst>
                                </p:cTn>
                              </p:par>
                              <p:par>
                                <p:cTn id="121" presetID="12" presetClass="entr" presetSubtype="4" fill="hold" grpId="0" nodeType="withEffect">
                                  <p:stCondLst>
                                    <p:cond delay="0"/>
                                  </p:stCondLst>
                                  <p:childTnLst>
                                    <p:set>
                                      <p:cBhvr>
                                        <p:cTn id="122" dur="1" fill="hold">
                                          <p:stCondLst>
                                            <p:cond delay="0"/>
                                          </p:stCondLst>
                                        </p:cTn>
                                        <p:tgtEl>
                                          <p:spTgt spid="39"/>
                                        </p:tgtEl>
                                        <p:attrNameLst>
                                          <p:attrName>style.visibility</p:attrName>
                                        </p:attrNameLst>
                                      </p:cBhvr>
                                      <p:to>
                                        <p:strVal val="visible"/>
                                      </p:to>
                                    </p:set>
                                    <p:anim calcmode="lin" valueType="num">
                                      <p:cBhvr additive="base">
                                        <p:cTn id="123" dur="500"/>
                                        <p:tgtEl>
                                          <p:spTgt spid="39"/>
                                        </p:tgtEl>
                                        <p:attrNameLst>
                                          <p:attrName>ppt_y</p:attrName>
                                        </p:attrNameLst>
                                      </p:cBhvr>
                                      <p:tavLst>
                                        <p:tav tm="0">
                                          <p:val>
                                            <p:strVal val="#ppt_y+#ppt_h*1.125000"/>
                                          </p:val>
                                        </p:tav>
                                        <p:tav tm="100000">
                                          <p:val>
                                            <p:strVal val="#ppt_y"/>
                                          </p:val>
                                        </p:tav>
                                      </p:tavLst>
                                    </p:anim>
                                    <p:animEffect transition="in" filter="wipe(up)">
                                      <p:cBhvr>
                                        <p:cTn id="124" dur="500"/>
                                        <p:tgtEl>
                                          <p:spTgt spid="39"/>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40"/>
                                        </p:tgtEl>
                                        <p:attrNameLst>
                                          <p:attrName>style.visibility</p:attrName>
                                        </p:attrNameLst>
                                      </p:cBhvr>
                                      <p:to>
                                        <p:strVal val="visible"/>
                                      </p:to>
                                    </p:set>
                                    <p:anim calcmode="lin" valueType="num">
                                      <p:cBhvr additive="base">
                                        <p:cTn id="127" dur="500"/>
                                        <p:tgtEl>
                                          <p:spTgt spid="40"/>
                                        </p:tgtEl>
                                        <p:attrNameLst>
                                          <p:attrName>ppt_y</p:attrName>
                                        </p:attrNameLst>
                                      </p:cBhvr>
                                      <p:tavLst>
                                        <p:tav tm="0">
                                          <p:val>
                                            <p:strVal val="#ppt_y+#ppt_h*1.125000"/>
                                          </p:val>
                                        </p:tav>
                                        <p:tav tm="100000">
                                          <p:val>
                                            <p:strVal val="#ppt_y"/>
                                          </p:val>
                                        </p:tav>
                                      </p:tavLst>
                                    </p:anim>
                                    <p:animEffect transition="in" filter="wipe(up)">
                                      <p:cBhvr>
                                        <p:cTn id="128" dur="500"/>
                                        <p:tgtEl>
                                          <p:spTgt spid="40"/>
                                        </p:tgtEl>
                                      </p:cBhvr>
                                    </p:animEffect>
                                  </p:childTnLst>
                                </p:cTn>
                              </p:par>
                              <p:par>
                                <p:cTn id="129" presetID="12" presetClass="entr" presetSubtype="4" fill="hold" grpId="0" nodeType="withEffect">
                                  <p:stCondLst>
                                    <p:cond delay="0"/>
                                  </p:stCondLst>
                                  <p:childTnLst>
                                    <p:set>
                                      <p:cBhvr>
                                        <p:cTn id="130" dur="1" fill="hold">
                                          <p:stCondLst>
                                            <p:cond delay="0"/>
                                          </p:stCondLst>
                                        </p:cTn>
                                        <p:tgtEl>
                                          <p:spTgt spid="41"/>
                                        </p:tgtEl>
                                        <p:attrNameLst>
                                          <p:attrName>style.visibility</p:attrName>
                                        </p:attrNameLst>
                                      </p:cBhvr>
                                      <p:to>
                                        <p:strVal val="visible"/>
                                      </p:to>
                                    </p:set>
                                    <p:anim calcmode="lin" valueType="num">
                                      <p:cBhvr additive="base">
                                        <p:cTn id="131" dur="500"/>
                                        <p:tgtEl>
                                          <p:spTgt spid="41"/>
                                        </p:tgtEl>
                                        <p:attrNameLst>
                                          <p:attrName>ppt_y</p:attrName>
                                        </p:attrNameLst>
                                      </p:cBhvr>
                                      <p:tavLst>
                                        <p:tav tm="0">
                                          <p:val>
                                            <p:strVal val="#ppt_y+#ppt_h*1.125000"/>
                                          </p:val>
                                        </p:tav>
                                        <p:tav tm="100000">
                                          <p:val>
                                            <p:strVal val="#ppt_y"/>
                                          </p:val>
                                        </p:tav>
                                      </p:tavLst>
                                    </p:anim>
                                    <p:animEffect transition="in" filter="wipe(up)">
                                      <p:cBhvr>
                                        <p:cTn id="132" dur="500"/>
                                        <p:tgtEl>
                                          <p:spTgt spid="41"/>
                                        </p:tgtEl>
                                      </p:cBhvr>
                                    </p:animEffect>
                                  </p:childTnLst>
                                </p:cTn>
                              </p:par>
                              <p:par>
                                <p:cTn id="133" presetID="12" presetClass="entr" presetSubtype="4" fill="hold" grpId="0" nodeType="withEffect">
                                  <p:stCondLst>
                                    <p:cond delay="0"/>
                                  </p:stCondLst>
                                  <p:childTnLst>
                                    <p:set>
                                      <p:cBhvr>
                                        <p:cTn id="134" dur="1" fill="hold">
                                          <p:stCondLst>
                                            <p:cond delay="0"/>
                                          </p:stCondLst>
                                        </p:cTn>
                                        <p:tgtEl>
                                          <p:spTgt spid="42"/>
                                        </p:tgtEl>
                                        <p:attrNameLst>
                                          <p:attrName>style.visibility</p:attrName>
                                        </p:attrNameLst>
                                      </p:cBhvr>
                                      <p:to>
                                        <p:strVal val="visible"/>
                                      </p:to>
                                    </p:set>
                                    <p:anim calcmode="lin" valueType="num">
                                      <p:cBhvr additive="base">
                                        <p:cTn id="135" dur="500"/>
                                        <p:tgtEl>
                                          <p:spTgt spid="42"/>
                                        </p:tgtEl>
                                        <p:attrNameLst>
                                          <p:attrName>ppt_y</p:attrName>
                                        </p:attrNameLst>
                                      </p:cBhvr>
                                      <p:tavLst>
                                        <p:tav tm="0">
                                          <p:val>
                                            <p:strVal val="#ppt_y+#ppt_h*1.125000"/>
                                          </p:val>
                                        </p:tav>
                                        <p:tav tm="100000">
                                          <p:val>
                                            <p:strVal val="#ppt_y"/>
                                          </p:val>
                                        </p:tav>
                                      </p:tavLst>
                                    </p:anim>
                                    <p:animEffect transition="in" filter="wipe(up)">
                                      <p:cBhvr>
                                        <p:cTn id="136" dur="500"/>
                                        <p:tgtEl>
                                          <p:spTgt spid="42"/>
                                        </p:tgtEl>
                                      </p:cBhvr>
                                    </p:animEffect>
                                  </p:childTnLst>
                                </p:cTn>
                              </p:par>
                              <p:par>
                                <p:cTn id="137" presetID="12" presetClass="entr" presetSubtype="4"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anim calcmode="lin" valueType="num">
                                      <p:cBhvr additive="base">
                                        <p:cTn id="139" dur="500"/>
                                        <p:tgtEl>
                                          <p:spTgt spid="43"/>
                                        </p:tgtEl>
                                        <p:attrNameLst>
                                          <p:attrName>ppt_y</p:attrName>
                                        </p:attrNameLst>
                                      </p:cBhvr>
                                      <p:tavLst>
                                        <p:tav tm="0">
                                          <p:val>
                                            <p:strVal val="#ppt_y+#ppt_h*1.125000"/>
                                          </p:val>
                                        </p:tav>
                                        <p:tav tm="100000">
                                          <p:val>
                                            <p:strVal val="#ppt_y"/>
                                          </p:val>
                                        </p:tav>
                                      </p:tavLst>
                                    </p:anim>
                                    <p:animEffect transition="in" filter="wipe(up)">
                                      <p:cBhvr>
                                        <p:cTn id="140" dur="500"/>
                                        <p:tgtEl>
                                          <p:spTgt spid="43"/>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44"/>
                                        </p:tgtEl>
                                        <p:attrNameLst>
                                          <p:attrName>style.visibility</p:attrName>
                                        </p:attrNameLst>
                                      </p:cBhvr>
                                      <p:to>
                                        <p:strVal val="visible"/>
                                      </p:to>
                                    </p:set>
                                    <p:anim calcmode="lin" valueType="num">
                                      <p:cBhvr additive="base">
                                        <p:cTn id="143" dur="500"/>
                                        <p:tgtEl>
                                          <p:spTgt spid="44"/>
                                        </p:tgtEl>
                                        <p:attrNameLst>
                                          <p:attrName>ppt_y</p:attrName>
                                        </p:attrNameLst>
                                      </p:cBhvr>
                                      <p:tavLst>
                                        <p:tav tm="0">
                                          <p:val>
                                            <p:strVal val="#ppt_y+#ppt_h*1.125000"/>
                                          </p:val>
                                        </p:tav>
                                        <p:tav tm="100000">
                                          <p:val>
                                            <p:strVal val="#ppt_y"/>
                                          </p:val>
                                        </p:tav>
                                      </p:tavLst>
                                    </p:anim>
                                    <p:animEffect transition="in" filter="wipe(up)">
                                      <p:cBhvr>
                                        <p:cTn id="144" dur="500"/>
                                        <p:tgtEl>
                                          <p:spTgt spid="44"/>
                                        </p:tgtEl>
                                      </p:cBhvr>
                                    </p:animEffect>
                                  </p:childTnLst>
                                </p:cTn>
                              </p:par>
                              <p:par>
                                <p:cTn id="145" presetID="12" presetClass="entr" presetSubtype="4" fill="hold" grpId="0" nodeType="withEffect">
                                  <p:stCondLst>
                                    <p:cond delay="0"/>
                                  </p:stCondLst>
                                  <p:childTnLst>
                                    <p:set>
                                      <p:cBhvr>
                                        <p:cTn id="146" dur="1" fill="hold">
                                          <p:stCondLst>
                                            <p:cond delay="0"/>
                                          </p:stCondLst>
                                        </p:cTn>
                                        <p:tgtEl>
                                          <p:spTgt spid="45"/>
                                        </p:tgtEl>
                                        <p:attrNameLst>
                                          <p:attrName>style.visibility</p:attrName>
                                        </p:attrNameLst>
                                      </p:cBhvr>
                                      <p:to>
                                        <p:strVal val="visible"/>
                                      </p:to>
                                    </p:set>
                                    <p:anim calcmode="lin" valueType="num">
                                      <p:cBhvr additive="base">
                                        <p:cTn id="147" dur="500"/>
                                        <p:tgtEl>
                                          <p:spTgt spid="45"/>
                                        </p:tgtEl>
                                        <p:attrNameLst>
                                          <p:attrName>ppt_y</p:attrName>
                                        </p:attrNameLst>
                                      </p:cBhvr>
                                      <p:tavLst>
                                        <p:tav tm="0">
                                          <p:val>
                                            <p:strVal val="#ppt_y+#ppt_h*1.125000"/>
                                          </p:val>
                                        </p:tav>
                                        <p:tav tm="100000">
                                          <p:val>
                                            <p:strVal val="#ppt_y"/>
                                          </p:val>
                                        </p:tav>
                                      </p:tavLst>
                                    </p:anim>
                                    <p:animEffect transition="in" filter="wipe(up)">
                                      <p:cBhvr>
                                        <p:cTn id="148" dur="500"/>
                                        <p:tgtEl>
                                          <p:spTgt spid="45"/>
                                        </p:tgtEl>
                                      </p:cBhvr>
                                    </p:animEffect>
                                  </p:childTnLst>
                                </p:cTn>
                              </p:par>
                              <p:par>
                                <p:cTn id="149" presetID="12" presetClass="entr" presetSubtype="4" fill="hold" grpId="0" nodeType="withEffect">
                                  <p:stCondLst>
                                    <p:cond delay="0"/>
                                  </p:stCondLst>
                                  <p:childTnLst>
                                    <p:set>
                                      <p:cBhvr>
                                        <p:cTn id="150" dur="1" fill="hold">
                                          <p:stCondLst>
                                            <p:cond delay="0"/>
                                          </p:stCondLst>
                                        </p:cTn>
                                        <p:tgtEl>
                                          <p:spTgt spid="46"/>
                                        </p:tgtEl>
                                        <p:attrNameLst>
                                          <p:attrName>style.visibility</p:attrName>
                                        </p:attrNameLst>
                                      </p:cBhvr>
                                      <p:to>
                                        <p:strVal val="visible"/>
                                      </p:to>
                                    </p:set>
                                    <p:anim calcmode="lin" valueType="num">
                                      <p:cBhvr additive="base">
                                        <p:cTn id="151" dur="500"/>
                                        <p:tgtEl>
                                          <p:spTgt spid="46"/>
                                        </p:tgtEl>
                                        <p:attrNameLst>
                                          <p:attrName>ppt_y</p:attrName>
                                        </p:attrNameLst>
                                      </p:cBhvr>
                                      <p:tavLst>
                                        <p:tav tm="0">
                                          <p:val>
                                            <p:strVal val="#ppt_y+#ppt_h*1.125000"/>
                                          </p:val>
                                        </p:tav>
                                        <p:tav tm="100000">
                                          <p:val>
                                            <p:strVal val="#ppt_y"/>
                                          </p:val>
                                        </p:tav>
                                      </p:tavLst>
                                    </p:anim>
                                    <p:animEffect transition="in" filter="wipe(up)">
                                      <p:cBhvr>
                                        <p:cTn id="152" dur="500"/>
                                        <p:tgtEl>
                                          <p:spTgt spid="46"/>
                                        </p:tgtEl>
                                      </p:cBhvr>
                                    </p:animEffect>
                                  </p:childTnLst>
                                </p:cTn>
                              </p:par>
                              <p:par>
                                <p:cTn id="153" presetID="12" presetClass="entr" presetSubtype="4" fill="hold" grpId="0" nodeType="withEffect">
                                  <p:stCondLst>
                                    <p:cond delay="0"/>
                                  </p:stCondLst>
                                  <p:childTnLst>
                                    <p:set>
                                      <p:cBhvr>
                                        <p:cTn id="154" dur="1" fill="hold">
                                          <p:stCondLst>
                                            <p:cond delay="0"/>
                                          </p:stCondLst>
                                        </p:cTn>
                                        <p:tgtEl>
                                          <p:spTgt spid="47"/>
                                        </p:tgtEl>
                                        <p:attrNameLst>
                                          <p:attrName>style.visibility</p:attrName>
                                        </p:attrNameLst>
                                      </p:cBhvr>
                                      <p:to>
                                        <p:strVal val="visible"/>
                                      </p:to>
                                    </p:set>
                                    <p:anim calcmode="lin" valueType="num">
                                      <p:cBhvr additive="base">
                                        <p:cTn id="155" dur="500"/>
                                        <p:tgtEl>
                                          <p:spTgt spid="47"/>
                                        </p:tgtEl>
                                        <p:attrNameLst>
                                          <p:attrName>ppt_y</p:attrName>
                                        </p:attrNameLst>
                                      </p:cBhvr>
                                      <p:tavLst>
                                        <p:tav tm="0">
                                          <p:val>
                                            <p:strVal val="#ppt_y+#ppt_h*1.125000"/>
                                          </p:val>
                                        </p:tav>
                                        <p:tav tm="100000">
                                          <p:val>
                                            <p:strVal val="#ppt_y"/>
                                          </p:val>
                                        </p:tav>
                                      </p:tavLst>
                                    </p:anim>
                                    <p:animEffect transition="in" filter="wipe(up)">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10" fill="hold" grpId="0" nodeType="clickEffect">
                                  <p:stCondLst>
                                    <p:cond delay="0"/>
                                  </p:stCondLst>
                                  <p:childTnLst>
                                    <p:set>
                                      <p:cBhvr>
                                        <p:cTn id="160" dur="1" fill="hold">
                                          <p:stCondLst>
                                            <p:cond delay="0"/>
                                          </p:stCondLst>
                                        </p:cTn>
                                        <p:tgtEl>
                                          <p:spTgt spid="9"/>
                                        </p:tgtEl>
                                        <p:attrNameLst>
                                          <p:attrName>style.visibility</p:attrName>
                                        </p:attrNameLst>
                                      </p:cBhvr>
                                      <p:to>
                                        <p:strVal val="visible"/>
                                      </p:to>
                                    </p:set>
                                    <p:anim calcmode="lin" valueType="num">
                                      <p:cBhvr>
                                        <p:cTn id="161" dur="500" fill="hold"/>
                                        <p:tgtEl>
                                          <p:spTgt spid="9"/>
                                        </p:tgtEl>
                                        <p:attrNameLst>
                                          <p:attrName>ppt_w</p:attrName>
                                        </p:attrNameLst>
                                      </p:cBhvr>
                                      <p:tavLst>
                                        <p:tav tm="0">
                                          <p:val>
                                            <p:fltVal val="0"/>
                                          </p:val>
                                        </p:tav>
                                        <p:tav tm="100000">
                                          <p:val>
                                            <p:strVal val="#ppt_w"/>
                                          </p:val>
                                        </p:tav>
                                      </p:tavLst>
                                    </p:anim>
                                    <p:anim calcmode="lin" valueType="num">
                                      <p:cBhvr>
                                        <p:cTn id="162"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animBg="1"/>
      <p:bldP spid="32" grpId="0"/>
      <p:bldP spid="33" grpId="0"/>
      <p:bldP spid="34" grpId="0"/>
      <p:bldP spid="35" grpId="0"/>
      <p:bldP spid="36" grpId="0" animBg="1"/>
      <p:bldP spid="37" grpId="0"/>
      <p:bldP spid="38" grpId="0" animBg="1"/>
      <p:bldP spid="39" grpId="0"/>
      <p:bldP spid="40" grpId="0" animBg="1"/>
      <p:bldP spid="41" grpId="0"/>
      <p:bldP spid="42" grpId="0"/>
      <p:bldP spid="43" grpId="0"/>
      <p:bldP spid="44" grpId="0"/>
      <p:bldP spid="45" grpId="0"/>
      <p:bldP spid="46" grpId="0"/>
      <p:bldP spid="4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Line 2"/>
          <p:cNvSpPr>
            <a:spLocks noChangeShapeType="1"/>
          </p:cNvSpPr>
          <p:nvPr/>
        </p:nvSpPr>
        <p:spPr bwMode="auto">
          <a:xfrm>
            <a:off x="228600" y="6858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1884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938500"/>
            <a:ext cx="6915150" cy="2373312"/>
          </a:xfrm>
          <a:prstGeom prst="rect">
            <a:avLst/>
          </a:prstGeom>
          <a:noFill/>
          <a:extLst>
            <a:ext uri="{909E8E84-426E-40DD-AFC4-6F175D3DCCD1}">
              <a14:hiddenFill xmlns:a14="http://schemas.microsoft.com/office/drawing/2010/main">
                <a:solidFill>
                  <a:srgbClr val="FFFFFF"/>
                </a:solidFill>
              </a14:hiddenFill>
            </a:ext>
          </a:extLst>
        </p:spPr>
      </p:pic>
      <p:sp>
        <p:nvSpPr>
          <p:cNvPr id="188426" name="Line 10"/>
          <p:cNvSpPr>
            <a:spLocks noChangeShapeType="1"/>
          </p:cNvSpPr>
          <p:nvPr/>
        </p:nvSpPr>
        <p:spPr bwMode="auto">
          <a:xfrm flipV="1">
            <a:off x="5071542" y="2208312"/>
            <a:ext cx="914400" cy="8382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7" name="Line 11"/>
          <p:cNvSpPr>
            <a:spLocks noChangeShapeType="1"/>
          </p:cNvSpPr>
          <p:nvPr/>
        </p:nvSpPr>
        <p:spPr bwMode="auto">
          <a:xfrm>
            <a:off x="5985942" y="2208312"/>
            <a:ext cx="1066800" cy="8382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8" name="Line 12"/>
          <p:cNvSpPr>
            <a:spLocks noChangeShapeType="1"/>
          </p:cNvSpPr>
          <p:nvPr/>
        </p:nvSpPr>
        <p:spPr bwMode="auto">
          <a:xfrm flipH="1" flipV="1">
            <a:off x="4233342" y="836712"/>
            <a:ext cx="1752600" cy="13716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9" name="Line 13"/>
          <p:cNvSpPr>
            <a:spLocks noChangeShapeType="1"/>
          </p:cNvSpPr>
          <p:nvPr/>
        </p:nvSpPr>
        <p:spPr bwMode="auto">
          <a:xfrm flipH="1">
            <a:off x="1794942" y="836712"/>
            <a:ext cx="2438400" cy="22098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0" name="Line 14"/>
          <p:cNvSpPr>
            <a:spLocks noChangeShapeType="1"/>
          </p:cNvSpPr>
          <p:nvPr/>
        </p:nvSpPr>
        <p:spPr bwMode="auto">
          <a:xfrm flipV="1">
            <a:off x="3471342" y="1522512"/>
            <a:ext cx="1600200" cy="15240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50" name="Picture 2" descr="C:\USA\Research\presentations\beautiful baby phot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7000" y="3478560"/>
            <a:ext cx="1424378" cy="17494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14364" y="2615334"/>
            <a:ext cx="6114764" cy="646331"/>
          </a:xfrm>
          <a:prstGeom prst="rect">
            <a:avLst/>
          </a:prstGeom>
        </p:spPr>
        <p:txBody>
          <a:bodyPr wrap="square">
            <a:spAutoFit/>
          </a:bodyPr>
          <a:lstStyle/>
          <a:p>
            <a:pPr algn="ctr"/>
            <a:r>
              <a:rPr lang="en-US" sz="3600" dirty="0" smtClean="0">
                <a:latin typeface="Book Antiqua" pitchFamily="18" charset="0"/>
              </a:rPr>
              <a:t>What is a                    </a:t>
            </a:r>
            <a:r>
              <a:rPr lang="en-US" altLang="ja-JP" sz="3600" dirty="0" smtClean="0">
                <a:solidFill>
                  <a:srgbClr val="A50021"/>
                </a:solidFill>
                <a:latin typeface="Verdana" pitchFamily="34" charset="0"/>
                <a:ea typeface="ＭＳ Ｐゴシック" pitchFamily="34" charset="-128"/>
              </a:rPr>
              <a:t>  </a:t>
            </a:r>
            <a:r>
              <a:rPr lang="en-US" sz="3600" dirty="0" smtClean="0">
                <a:latin typeface="Book Antiqua" pitchFamily="18" charset="0"/>
              </a:rPr>
              <a:t>?</a:t>
            </a:r>
            <a:endParaRPr lang="en-US" sz="3600" dirty="0"/>
          </a:p>
        </p:txBody>
      </p:sp>
      <p:sp>
        <p:nvSpPr>
          <p:cNvPr id="14" name="Rectangle 7"/>
          <p:cNvSpPr>
            <a:spLocks noChangeArrowheads="1"/>
          </p:cNvSpPr>
          <p:nvPr/>
        </p:nvSpPr>
        <p:spPr bwMode="auto">
          <a:xfrm>
            <a:off x="4018483" y="2578460"/>
            <a:ext cx="3122613" cy="609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r>
              <a:rPr lang="en-US" altLang="ja-JP" sz="3600" dirty="0">
                <a:solidFill>
                  <a:srgbClr val="A50021"/>
                </a:solidFill>
                <a:latin typeface="Verdana" pitchFamily="34" charset="0"/>
                <a:ea typeface="ＭＳ Ｐゴシック" pitchFamily="34" charset="-128"/>
              </a:rPr>
              <a:t>Phylogeny</a:t>
            </a:r>
          </a:p>
        </p:txBody>
      </p:sp>
      <p:pic>
        <p:nvPicPr>
          <p:cNvPr id="1026" name="Picture 2" descr="C:\USA\Research\presentations\LeavesAndAncestor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7109" y="852996"/>
            <a:ext cx="6705251" cy="53123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
          <p:cNvSpPr>
            <a:spLocks noChangeArrowheads="1"/>
          </p:cNvSpPr>
          <p:nvPr/>
        </p:nvSpPr>
        <p:spPr bwMode="auto">
          <a:xfrm>
            <a:off x="886338" y="5481228"/>
            <a:ext cx="83058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600"/>
              </a:spcBef>
              <a:buClr>
                <a:schemeClr val="accent1"/>
              </a:buClr>
              <a:buSzPct val="90000"/>
              <a:buFont typeface="Wingdings 3" pitchFamily="18" charset="2"/>
              <a:buChar char="}"/>
            </a:pPr>
            <a:r>
              <a:rPr lang="en-GB" sz="2600" dirty="0">
                <a:latin typeface="Garamond" pitchFamily="18" charset="0"/>
              </a:rPr>
              <a:t> </a:t>
            </a:r>
            <a:r>
              <a:rPr lang="en-GB" sz="2600" dirty="0" smtClean="0">
                <a:latin typeface="Garamond" pitchFamily="18" charset="0"/>
              </a:rPr>
              <a:t>Study of </a:t>
            </a:r>
            <a:r>
              <a:rPr lang="en-GB" sz="2600" dirty="0" smtClean="0">
                <a:solidFill>
                  <a:srgbClr val="FF0000"/>
                </a:solidFill>
                <a:latin typeface="Garamond" pitchFamily="18" charset="0"/>
              </a:rPr>
              <a:t>evolutionary relatedness</a:t>
            </a:r>
            <a:r>
              <a:rPr lang="en-GB" sz="2600" dirty="0" smtClean="0">
                <a:latin typeface="Garamond" pitchFamily="18" charset="0"/>
              </a:rPr>
              <a:t> among a group of organisms</a:t>
            </a:r>
            <a:endParaRPr lang="en-GB" sz="2600" b="0" dirty="0" smtClean="0">
              <a:solidFill>
                <a:srgbClr val="000099"/>
              </a:solidFill>
              <a:latin typeface="Garamond"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74914318"/>
              </p:ext>
            </p:extLst>
          </p:nvPr>
        </p:nvGraphicFramePr>
        <p:xfrm>
          <a:off x="2605088" y="2433638"/>
          <a:ext cx="3933825" cy="1990725"/>
        </p:xfrm>
        <a:graphic>
          <a:graphicData uri="http://schemas.openxmlformats.org/presentationml/2006/ole">
            <mc:AlternateContent xmlns:mc="http://schemas.openxmlformats.org/markup-compatibility/2006">
              <mc:Choice xmlns:v="urn:schemas-microsoft-com:vml" Requires="v">
                <p:oleObj spid="_x0000_s2235" name="Acrobat Document" r:id="rId7" imgW="3933578" imgH="1990490" progId="AcroExch.Document.7">
                  <p:embed/>
                </p:oleObj>
              </mc:Choice>
              <mc:Fallback>
                <p:oleObj name="Acrobat Document" r:id="rId7" imgW="3933578" imgH="1990490" progId="AcroExch.Document.7">
                  <p:embed/>
                  <p:pic>
                    <p:nvPicPr>
                      <p:cNvPr id="0" name=""/>
                      <p:cNvPicPr/>
                      <p:nvPr/>
                    </p:nvPicPr>
                    <p:blipFill>
                      <a:blip r:embed="rId8"/>
                      <a:stretch>
                        <a:fillRect/>
                      </a:stretch>
                    </p:blipFill>
                    <p:spPr>
                      <a:xfrm>
                        <a:off x="2605088" y="2433638"/>
                        <a:ext cx="3933825" cy="19907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19343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64" presetClass="path" presetSubtype="0" accel="50000" decel="50000" fill="hold" grpId="0" nodeType="withEffect">
                                  <p:stCondLst>
                                    <p:cond delay="0"/>
                                  </p:stCondLst>
                                  <p:childTnLst>
                                    <p:animMotion origin="layout" path="M 5.55556E-7 -1.49861E-6 L -0.40938 -0.38205 " pathEditMode="relative" rAng="0" ptsTypes="AA">
                                      <p:cBhvr>
                                        <p:cTn id="11" dur="1000" fill="hold"/>
                                        <p:tgtEl>
                                          <p:spTgt spid="14"/>
                                        </p:tgtEl>
                                        <p:attrNameLst>
                                          <p:attrName>ppt_x</p:attrName>
                                          <p:attrName>ppt_y</p:attrName>
                                        </p:attrNameLst>
                                      </p:cBhvr>
                                      <p:rCtr x="-20469" y="-19103"/>
                                    </p:animMotion>
                                  </p:childTnLst>
                                </p:cTn>
                              </p:par>
                              <p:par>
                                <p:cTn id="12" presetID="22" presetClass="entr" presetSubtype="8" fill="hold" grpId="0" nodeType="withEffect">
                                  <p:stCondLst>
                                    <p:cond delay="0"/>
                                  </p:stCondLst>
                                  <p:childTnLst>
                                    <p:set>
                                      <p:cBhvr>
                                        <p:cTn id="13" dur="1" fill="hold">
                                          <p:stCondLst>
                                            <p:cond delay="0"/>
                                          </p:stCondLst>
                                        </p:cTn>
                                        <p:tgtEl>
                                          <p:spTgt spid="188418"/>
                                        </p:tgtEl>
                                        <p:attrNameLst>
                                          <p:attrName>style.visibility</p:attrName>
                                        </p:attrNameLst>
                                      </p:cBhvr>
                                      <p:to>
                                        <p:strVal val="visible"/>
                                      </p:to>
                                    </p:set>
                                    <p:animEffect transition="in" filter="wipe(left)">
                                      <p:cBhvr>
                                        <p:cTn id="14" dur="1000"/>
                                        <p:tgtEl>
                                          <p:spTgt spid="188418"/>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dissolve">
                                      <p:cBhvr>
                                        <p:cTn id="18" dur="500"/>
                                        <p:tgtEl>
                                          <p:spTgt spid="2050"/>
                                        </p:tgtEl>
                                      </p:cBhvr>
                                    </p:animEffect>
                                  </p:childTnLst>
                                </p:cTn>
                              </p:par>
                              <p:par>
                                <p:cTn id="19" presetID="9" presetClass="entr" presetSubtype="0" fill="hold" nodeType="withEffect">
                                  <p:stCondLst>
                                    <p:cond delay="0"/>
                                  </p:stCondLst>
                                  <p:childTnLst>
                                    <p:set>
                                      <p:cBhvr>
                                        <p:cTn id="20" dur="1" fill="hold">
                                          <p:stCondLst>
                                            <p:cond delay="0"/>
                                          </p:stCondLst>
                                        </p:cTn>
                                        <p:tgtEl>
                                          <p:spTgt spid="188425"/>
                                        </p:tgtEl>
                                        <p:attrNameLst>
                                          <p:attrName>style.visibility</p:attrName>
                                        </p:attrNameLst>
                                      </p:cBhvr>
                                      <p:to>
                                        <p:strVal val="visible"/>
                                      </p:to>
                                    </p:set>
                                    <p:animEffect transition="in" filter="dissolve">
                                      <p:cBhvr>
                                        <p:cTn id="21" dur="500"/>
                                        <p:tgtEl>
                                          <p:spTgt spid="188425"/>
                                        </p:tgtEl>
                                      </p:cBhvr>
                                    </p:animEffec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8427"/>
                                        </p:tgtEl>
                                        <p:attrNameLst>
                                          <p:attrName>style.visibility</p:attrName>
                                        </p:attrNameLst>
                                      </p:cBhvr>
                                      <p:to>
                                        <p:strVal val="visible"/>
                                      </p:to>
                                    </p:set>
                                    <p:animEffect transition="in" filter="wipe(down)">
                                      <p:cBhvr>
                                        <p:cTn id="29" dur="500"/>
                                        <p:tgtEl>
                                          <p:spTgt spid="1884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8426"/>
                                        </p:tgtEl>
                                        <p:attrNameLst>
                                          <p:attrName>style.visibility</p:attrName>
                                        </p:attrNameLst>
                                      </p:cBhvr>
                                      <p:to>
                                        <p:strVal val="visible"/>
                                      </p:to>
                                    </p:set>
                                    <p:animEffect transition="in" filter="wipe(down)">
                                      <p:cBhvr>
                                        <p:cTn id="32" dur="500"/>
                                        <p:tgtEl>
                                          <p:spTgt spid="188426"/>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88428"/>
                                        </p:tgtEl>
                                        <p:attrNameLst>
                                          <p:attrName>style.visibility</p:attrName>
                                        </p:attrNameLst>
                                      </p:cBhvr>
                                      <p:to>
                                        <p:strVal val="visible"/>
                                      </p:to>
                                    </p:set>
                                    <p:animEffect transition="in" filter="wipe(down)">
                                      <p:cBhvr>
                                        <p:cTn id="36" dur="500"/>
                                        <p:tgtEl>
                                          <p:spTgt spid="18842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88430"/>
                                        </p:tgtEl>
                                        <p:attrNameLst>
                                          <p:attrName>style.visibility</p:attrName>
                                        </p:attrNameLst>
                                      </p:cBhvr>
                                      <p:to>
                                        <p:strVal val="visible"/>
                                      </p:to>
                                    </p:set>
                                    <p:animEffect transition="in" filter="wipe(down)">
                                      <p:cBhvr>
                                        <p:cTn id="39" dur="500"/>
                                        <p:tgtEl>
                                          <p:spTgt spid="1884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8429"/>
                                        </p:tgtEl>
                                        <p:attrNameLst>
                                          <p:attrName>style.visibility</p:attrName>
                                        </p:attrNameLst>
                                      </p:cBhvr>
                                      <p:to>
                                        <p:strVal val="visible"/>
                                      </p:to>
                                    </p:set>
                                    <p:animEffect transition="in" filter="wipe(down)">
                                      <p:cBhvr>
                                        <p:cTn id="42" dur="500"/>
                                        <p:tgtEl>
                                          <p:spTgt spid="18842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2050"/>
                                        </p:tgtEl>
                                        <p:attrNameLst>
                                          <p:attrName>style.opacity</p:attrName>
                                        </p:attrNameLst>
                                      </p:cBhvr>
                                      <p:to>
                                        <p:strVal val="0.25"/>
                                      </p:to>
                                    </p:set>
                                    <p:animEffect filter="image" prLst="opacity: 0.25">
                                      <p:cBhvr rctx="IE">
                                        <p:cTn id="47" dur="indefinite"/>
                                        <p:tgtEl>
                                          <p:spTgt spid="2050"/>
                                        </p:tgtEl>
                                      </p:cBhvr>
                                    </p:animEffect>
                                  </p:childTnLst>
                                </p:cTn>
                              </p:par>
                              <p:par>
                                <p:cTn id="48" presetID="9" presetClass="emph" presetSubtype="0" nodeType="withEffect">
                                  <p:stCondLst>
                                    <p:cond delay="0"/>
                                  </p:stCondLst>
                                  <p:childTnLst>
                                    <p:set>
                                      <p:cBhvr rctx="PPT">
                                        <p:cTn id="49" dur="indefinite"/>
                                        <p:tgtEl>
                                          <p:spTgt spid="188425"/>
                                        </p:tgtEl>
                                        <p:attrNameLst>
                                          <p:attrName>style.opacity</p:attrName>
                                        </p:attrNameLst>
                                      </p:cBhvr>
                                      <p:to>
                                        <p:strVal val="0.25"/>
                                      </p:to>
                                    </p:set>
                                    <p:animEffect filter="image" prLst="opacity: 0.25">
                                      <p:cBhvr rctx="IE">
                                        <p:cTn id="50" dur="indefinite"/>
                                        <p:tgtEl>
                                          <p:spTgt spid="188425"/>
                                        </p:tgtEl>
                                      </p:cBhvr>
                                    </p:animEffect>
                                  </p:childTnLst>
                                </p:cTn>
                              </p:par>
                              <p:par>
                                <p:cTn id="51" presetID="9" presetClass="emph" presetSubtype="0" grpId="1" nodeType="withEffect">
                                  <p:stCondLst>
                                    <p:cond delay="0"/>
                                  </p:stCondLst>
                                  <p:childTnLst>
                                    <p:set>
                                      <p:cBhvr rctx="PPT">
                                        <p:cTn id="52" dur="indefinite"/>
                                        <p:tgtEl>
                                          <p:spTgt spid="188427"/>
                                        </p:tgtEl>
                                        <p:attrNameLst>
                                          <p:attrName>style.opacity</p:attrName>
                                        </p:attrNameLst>
                                      </p:cBhvr>
                                      <p:to>
                                        <p:strVal val="0.25"/>
                                      </p:to>
                                    </p:set>
                                    <p:animEffect filter="image" prLst="opacity: 0.25">
                                      <p:cBhvr rctx="IE">
                                        <p:cTn id="53" dur="indefinite"/>
                                        <p:tgtEl>
                                          <p:spTgt spid="188427"/>
                                        </p:tgtEl>
                                      </p:cBhvr>
                                    </p:animEffect>
                                  </p:childTnLst>
                                </p:cTn>
                              </p:par>
                              <p:par>
                                <p:cTn id="54" presetID="9" presetClass="emph" presetSubtype="0" grpId="1" nodeType="withEffect">
                                  <p:stCondLst>
                                    <p:cond delay="0"/>
                                  </p:stCondLst>
                                  <p:childTnLst>
                                    <p:set>
                                      <p:cBhvr rctx="PPT">
                                        <p:cTn id="55" dur="indefinite"/>
                                        <p:tgtEl>
                                          <p:spTgt spid="188426"/>
                                        </p:tgtEl>
                                        <p:attrNameLst>
                                          <p:attrName>style.opacity</p:attrName>
                                        </p:attrNameLst>
                                      </p:cBhvr>
                                      <p:to>
                                        <p:strVal val="0.25"/>
                                      </p:to>
                                    </p:set>
                                    <p:animEffect filter="image" prLst="opacity: 0.25">
                                      <p:cBhvr rctx="IE">
                                        <p:cTn id="56" dur="indefinite"/>
                                        <p:tgtEl>
                                          <p:spTgt spid="188426"/>
                                        </p:tgtEl>
                                      </p:cBhvr>
                                    </p:animEffect>
                                  </p:childTnLst>
                                </p:cTn>
                              </p:par>
                              <p:par>
                                <p:cTn id="57" presetID="9" presetClass="emph" presetSubtype="0" grpId="1" nodeType="withEffect">
                                  <p:stCondLst>
                                    <p:cond delay="0"/>
                                  </p:stCondLst>
                                  <p:childTnLst>
                                    <p:set>
                                      <p:cBhvr rctx="PPT">
                                        <p:cTn id="58" dur="indefinite"/>
                                        <p:tgtEl>
                                          <p:spTgt spid="188428"/>
                                        </p:tgtEl>
                                        <p:attrNameLst>
                                          <p:attrName>style.opacity</p:attrName>
                                        </p:attrNameLst>
                                      </p:cBhvr>
                                      <p:to>
                                        <p:strVal val="0.25"/>
                                      </p:to>
                                    </p:set>
                                    <p:animEffect filter="image" prLst="opacity: 0.25">
                                      <p:cBhvr rctx="IE">
                                        <p:cTn id="59" dur="indefinite"/>
                                        <p:tgtEl>
                                          <p:spTgt spid="188428"/>
                                        </p:tgtEl>
                                      </p:cBhvr>
                                    </p:animEffect>
                                  </p:childTnLst>
                                </p:cTn>
                              </p:par>
                              <p:par>
                                <p:cTn id="60" presetID="9" presetClass="emph" presetSubtype="0" grpId="1" nodeType="withEffect">
                                  <p:stCondLst>
                                    <p:cond delay="0"/>
                                  </p:stCondLst>
                                  <p:childTnLst>
                                    <p:set>
                                      <p:cBhvr rctx="PPT">
                                        <p:cTn id="61" dur="indefinite"/>
                                        <p:tgtEl>
                                          <p:spTgt spid="188430"/>
                                        </p:tgtEl>
                                        <p:attrNameLst>
                                          <p:attrName>style.opacity</p:attrName>
                                        </p:attrNameLst>
                                      </p:cBhvr>
                                      <p:to>
                                        <p:strVal val="0.25"/>
                                      </p:to>
                                    </p:set>
                                    <p:animEffect filter="image" prLst="opacity: 0.25">
                                      <p:cBhvr rctx="IE">
                                        <p:cTn id="62" dur="indefinite"/>
                                        <p:tgtEl>
                                          <p:spTgt spid="188430"/>
                                        </p:tgtEl>
                                      </p:cBhvr>
                                    </p:animEffect>
                                  </p:childTnLst>
                                </p:cTn>
                              </p:par>
                              <p:par>
                                <p:cTn id="63" presetID="9" presetClass="emph" presetSubtype="0" grpId="1" nodeType="withEffect">
                                  <p:stCondLst>
                                    <p:cond delay="0"/>
                                  </p:stCondLst>
                                  <p:childTnLst>
                                    <p:set>
                                      <p:cBhvr rctx="PPT">
                                        <p:cTn id="64" dur="indefinite"/>
                                        <p:tgtEl>
                                          <p:spTgt spid="188429"/>
                                        </p:tgtEl>
                                        <p:attrNameLst>
                                          <p:attrName>style.opacity</p:attrName>
                                        </p:attrNameLst>
                                      </p:cBhvr>
                                      <p:to>
                                        <p:strVal val="0.25"/>
                                      </p:to>
                                    </p:set>
                                    <p:animEffect filter="image" prLst="opacity: 0.25">
                                      <p:cBhvr rctx="IE">
                                        <p:cTn id="65" dur="indefinite"/>
                                        <p:tgtEl>
                                          <p:spTgt spid="188429"/>
                                        </p:tgtEl>
                                      </p:cBhvr>
                                    </p:animEffect>
                                  </p:childTnLst>
                                </p:cTn>
                              </p:par>
                              <p:par>
                                <p:cTn id="66" presetID="9" presetClass="emph" presetSubtype="0" grpId="1" nodeType="withEffect">
                                  <p:stCondLst>
                                    <p:cond delay="0"/>
                                  </p:stCondLst>
                                  <p:childTnLst>
                                    <p:set>
                                      <p:cBhvr rctx="PPT">
                                        <p:cTn id="67" dur="indefinite"/>
                                        <p:tgtEl>
                                          <p:spTgt spid="13"/>
                                        </p:tgtEl>
                                        <p:attrNameLst>
                                          <p:attrName>style.opacity</p:attrName>
                                        </p:attrNameLst>
                                      </p:cBhvr>
                                      <p:to>
                                        <p:strVal val="0.5"/>
                                      </p:to>
                                    </p:set>
                                    <p:animEffect filter="image" prLst="opacity: 0.5">
                                      <p:cBhvr rctx="IE">
                                        <p:cTn id="68" dur="indefinite"/>
                                        <p:tgtEl>
                                          <p:spTgt spid="13"/>
                                        </p:tgtEl>
                                      </p:cBhvr>
                                    </p:animEffect>
                                  </p:childTnLst>
                                </p:cTn>
                              </p:par>
                            </p:childTnLst>
                          </p:cTn>
                        </p:par>
                        <p:par>
                          <p:cTn id="69" fill="hold">
                            <p:stCondLst>
                              <p:cond delay="0"/>
                            </p:stCondLst>
                            <p:childTnLst>
                              <p:par>
                                <p:cTn id="70" presetID="10" presetClass="entr" presetSubtype="0" fill="hold" nodeType="after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fade">
                                      <p:cBhvr>
                                        <p:cTn id="7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nimBg="1"/>
      <p:bldP spid="188426" grpId="0" animBg="1"/>
      <p:bldP spid="188426" grpId="1" animBg="1"/>
      <p:bldP spid="188427" grpId="0" animBg="1"/>
      <p:bldP spid="188427" grpId="1" animBg="1"/>
      <p:bldP spid="188428" grpId="0" animBg="1"/>
      <p:bldP spid="188428" grpId="1" animBg="1"/>
      <p:bldP spid="188429" grpId="0" animBg="1"/>
      <p:bldP spid="188429" grpId="1" animBg="1"/>
      <p:bldP spid="188430" grpId="0" animBg="1"/>
      <p:bldP spid="188430" grpId="1" animBg="1"/>
      <p:bldP spid="2" grpId="0"/>
      <p:bldP spid="14" grpId="0"/>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p:cNvSpPr>
            <a:spLocks noChangeArrowheads="1"/>
          </p:cNvSpPr>
          <p:nvPr/>
        </p:nvSpPr>
        <p:spPr bwMode="auto">
          <a:xfrm>
            <a:off x="910662" y="2273988"/>
            <a:ext cx="7308812" cy="677416"/>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charset="0"/>
            </a:endParaRPr>
          </a:p>
        </p:txBody>
      </p:sp>
      <p:sp>
        <p:nvSpPr>
          <p:cNvPr id="7" name="Rectangle 4"/>
          <p:cNvSpPr>
            <a:spLocks noChangeArrowheads="1"/>
          </p:cNvSpPr>
          <p:nvPr/>
        </p:nvSpPr>
        <p:spPr bwMode="auto">
          <a:xfrm>
            <a:off x="575556" y="1340768"/>
            <a:ext cx="8316924" cy="318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buClr>
                <a:schemeClr val="accent1"/>
              </a:buClr>
              <a:buSzPct val="90000"/>
              <a:buFont typeface="Wingdings 3" pitchFamily="18" charset="2"/>
              <a:buChar char="}"/>
            </a:pPr>
            <a:r>
              <a:rPr lang="en-GB" sz="2800" b="0" dirty="0" smtClean="0">
                <a:solidFill>
                  <a:srgbClr val="000000"/>
                </a:solidFill>
                <a:latin typeface="Garamond" pitchFamily="18" charset="0"/>
              </a:rPr>
              <a:t> </a:t>
            </a:r>
            <a:r>
              <a:rPr lang="en-GB" sz="3200" b="0" dirty="0" smtClean="0">
                <a:solidFill>
                  <a:srgbClr val="FF0000"/>
                </a:solidFill>
                <a:latin typeface="Garamond" pitchFamily="18" charset="0"/>
              </a:rPr>
              <a:t>Discord</a:t>
            </a:r>
            <a:r>
              <a:rPr lang="en-GB" sz="3200" b="0" dirty="0" smtClean="0">
                <a:solidFill>
                  <a:srgbClr val="000000"/>
                </a:solidFill>
                <a:latin typeface="Garamond" pitchFamily="18" charset="0"/>
              </a:rPr>
              <a:t> can arise from -</a:t>
            </a:r>
          </a:p>
          <a:p>
            <a:pPr lvl="1">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Horizontal Gene Transfer (HGT)</a:t>
            </a:r>
          </a:p>
          <a:p>
            <a:pPr lvl="1">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Incomplete Lineage Sorting (Deep Coalescence) </a:t>
            </a:r>
          </a:p>
          <a:p>
            <a:pPr lvl="1">
              <a:spcBef>
                <a:spcPts val="600"/>
              </a:spcBef>
              <a:buClr>
                <a:schemeClr val="accent1"/>
              </a:buClr>
              <a:buSzPct val="90000"/>
              <a:buFont typeface="Wingdings 3" pitchFamily="18" charset="2"/>
              <a:buChar char="}"/>
            </a:pPr>
            <a:r>
              <a:rPr lang="en-GB" sz="2800" b="0" dirty="0">
                <a:solidFill>
                  <a:srgbClr val="000000"/>
                </a:solidFill>
                <a:latin typeface="Garamond" pitchFamily="18" charset="0"/>
              </a:rPr>
              <a:t> </a:t>
            </a:r>
            <a:r>
              <a:rPr lang="en-GB" sz="2800" b="0" dirty="0" smtClean="0">
                <a:solidFill>
                  <a:srgbClr val="000000"/>
                </a:solidFill>
                <a:latin typeface="Garamond" pitchFamily="18" charset="0"/>
              </a:rPr>
              <a:t>Gene Duplication/Extinction</a:t>
            </a:r>
          </a:p>
          <a:p>
            <a:pPr lvl="1">
              <a:spcBef>
                <a:spcPts val="600"/>
              </a:spcBef>
              <a:buClr>
                <a:schemeClr val="accent1"/>
              </a:buClr>
              <a:buSzPct val="90000"/>
              <a:buFont typeface="Wingdings 3" pitchFamily="18" charset="2"/>
              <a:buChar char="}"/>
            </a:pPr>
            <a:endParaRPr lang="en-GB" sz="2800" b="0" dirty="0" smtClean="0">
              <a:solidFill>
                <a:srgbClr val="000000"/>
              </a:solidFill>
              <a:latin typeface="Garamond" pitchFamily="18" charset="0"/>
            </a:endParaRPr>
          </a:p>
          <a:p>
            <a:pPr algn="l">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a:t>
            </a:r>
            <a:r>
              <a:rPr lang="en-GB" sz="3200" dirty="0" smtClean="0">
                <a:solidFill>
                  <a:srgbClr val="FF0000"/>
                </a:solidFill>
                <a:latin typeface="Garamond" pitchFamily="18" charset="0"/>
              </a:rPr>
              <a:t>Estimation error</a:t>
            </a:r>
            <a:r>
              <a:rPr lang="en-GB" sz="3200" dirty="0" smtClean="0">
                <a:solidFill>
                  <a:srgbClr val="000000"/>
                </a:solidFill>
                <a:latin typeface="Garamond" pitchFamily="18" charset="0"/>
              </a:rPr>
              <a:t> may also introduce discordance. </a:t>
            </a:r>
          </a:p>
        </p:txBody>
      </p:sp>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Causes of Gene </a:t>
            </a:r>
            <a:r>
              <a:rPr lang="en-US" altLang="ja-JP" sz="3600" b="1" dirty="0">
                <a:solidFill>
                  <a:srgbClr val="A50021"/>
                </a:solidFill>
                <a:latin typeface="Verdana" pitchFamily="34" charset="0"/>
                <a:ea typeface="ＭＳ Ｐゴシック" pitchFamily="34" charset="-128"/>
              </a:rPr>
              <a:t>T</a:t>
            </a:r>
            <a:r>
              <a:rPr lang="en-US" altLang="ja-JP" sz="3600" b="1" dirty="0" smtClean="0">
                <a:solidFill>
                  <a:srgbClr val="A50021"/>
                </a:solidFill>
                <a:latin typeface="Verdana" pitchFamily="34" charset="0"/>
                <a:ea typeface="ＭＳ Ｐゴシック" pitchFamily="34" charset="-128"/>
              </a:rPr>
              <a:t>ree Discordance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5533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3"/>
          <p:cNvGrpSpPr>
            <a:grpSpLocks/>
          </p:cNvGrpSpPr>
          <p:nvPr/>
        </p:nvGrpSpPr>
        <p:grpSpPr bwMode="auto">
          <a:xfrm>
            <a:off x="3635375" y="1089025"/>
            <a:ext cx="5329238" cy="3024188"/>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3" name="Freeform 12"/>
            <p:cNvSpPr/>
            <p:nvPr/>
          </p:nvSpPr>
          <p:spPr>
            <a:xfrm>
              <a:off x="3056147" y="1678931"/>
              <a:ext cx="10910" cy="635860"/>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19" name="Group 18"/>
          <p:cNvGrpSpPr>
            <a:grpSpLocks/>
          </p:cNvGrpSpPr>
          <p:nvPr/>
        </p:nvGrpSpPr>
        <p:grpSpPr bwMode="auto">
          <a:xfrm>
            <a:off x="3995738" y="4173538"/>
            <a:ext cx="4679950" cy="2424112"/>
            <a:chOff x="2245489" y="3993266"/>
            <a:chExt cx="4421529" cy="2743200"/>
          </a:xfrm>
        </p:grpSpPr>
        <p:sp>
          <p:nvSpPr>
            <p:cNvPr id="16" name="Freeform 15"/>
            <p:cNvSpPr/>
            <p:nvPr/>
          </p:nvSpPr>
          <p:spPr>
            <a:xfrm>
              <a:off x="2245489" y="3993266"/>
              <a:ext cx="1585331" cy="995241"/>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 name="Freeform 16"/>
            <p:cNvSpPr/>
            <p:nvPr/>
          </p:nvSpPr>
          <p:spPr>
            <a:xfrm>
              <a:off x="3079400" y="4004045"/>
              <a:ext cx="1874800" cy="1747959"/>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8" name="Freeform 17"/>
            <p:cNvSpPr/>
            <p:nvPr/>
          </p:nvSpPr>
          <p:spPr>
            <a:xfrm>
              <a:off x="3727331" y="4016619"/>
              <a:ext cx="2939687" cy="2719847"/>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sp>
        <p:nvSpPr>
          <p:cNvPr id="20" name="TextBox 19"/>
          <p:cNvSpPr txBox="1"/>
          <p:nvPr/>
        </p:nvSpPr>
        <p:spPr>
          <a:xfrm>
            <a:off x="3743325" y="4076700"/>
            <a:ext cx="312738" cy="400050"/>
          </a:xfrm>
          <a:prstGeom prst="rect">
            <a:avLst/>
          </a:prstGeom>
          <a:noFill/>
        </p:spPr>
        <p:txBody>
          <a:bodyPr>
            <a:spAutoFit/>
          </a:bodyPr>
          <a:lstStyle/>
          <a:p>
            <a:pPr fontAlgn="auto">
              <a:spcBef>
                <a:spcPts val="0"/>
              </a:spcBef>
              <a:spcAft>
                <a:spcPts val="0"/>
              </a:spcAft>
              <a:defRPr/>
            </a:pPr>
            <a:r>
              <a:rPr lang="en-US" sz="2000" b="1" dirty="0">
                <a:solidFill>
                  <a:schemeClr val="accent1">
                    <a:lumMod val="50000"/>
                  </a:schemeClr>
                </a:solidFill>
                <a:latin typeface="+mn-lt"/>
                <a:cs typeface="+mn-cs"/>
              </a:rPr>
              <a:t>D</a:t>
            </a:r>
          </a:p>
        </p:txBody>
      </p:sp>
      <p:sp>
        <p:nvSpPr>
          <p:cNvPr id="21" name="TextBox 20"/>
          <p:cNvSpPr txBox="1"/>
          <p:nvPr/>
        </p:nvSpPr>
        <p:spPr>
          <a:xfrm>
            <a:off x="5664200" y="4144963"/>
            <a:ext cx="312738" cy="400050"/>
          </a:xfrm>
          <a:prstGeom prst="rect">
            <a:avLst/>
          </a:prstGeom>
          <a:noFill/>
        </p:spPr>
        <p:txBody>
          <a:bodyPr>
            <a:spAutoFit/>
          </a:bodyPr>
          <a:lstStyle/>
          <a:p>
            <a:pPr fontAlgn="auto">
              <a:spcBef>
                <a:spcPts val="0"/>
              </a:spcBef>
              <a:spcAft>
                <a:spcPts val="0"/>
              </a:spcAft>
              <a:defRPr/>
            </a:pPr>
            <a:r>
              <a:rPr lang="en-US" sz="2000" b="1" dirty="0">
                <a:solidFill>
                  <a:schemeClr val="accent1">
                    <a:lumMod val="50000"/>
                  </a:schemeClr>
                </a:solidFill>
                <a:latin typeface="+mn-lt"/>
                <a:cs typeface="+mn-cs"/>
              </a:rPr>
              <a:t>C</a:t>
            </a:r>
          </a:p>
        </p:txBody>
      </p:sp>
      <p:sp>
        <p:nvSpPr>
          <p:cNvPr id="22" name="TextBox 21"/>
          <p:cNvSpPr txBox="1"/>
          <p:nvPr/>
        </p:nvSpPr>
        <p:spPr>
          <a:xfrm>
            <a:off x="6888163" y="4108450"/>
            <a:ext cx="312737" cy="400050"/>
          </a:xfrm>
          <a:prstGeom prst="rect">
            <a:avLst/>
          </a:prstGeom>
          <a:noFill/>
        </p:spPr>
        <p:txBody>
          <a:bodyPr>
            <a:spAutoFit/>
          </a:bodyPr>
          <a:lstStyle/>
          <a:p>
            <a:pPr fontAlgn="auto">
              <a:spcBef>
                <a:spcPts val="0"/>
              </a:spcBef>
              <a:spcAft>
                <a:spcPts val="0"/>
              </a:spcAft>
              <a:defRPr/>
            </a:pPr>
            <a:r>
              <a:rPr lang="en-US" sz="2000" b="1" dirty="0">
                <a:solidFill>
                  <a:schemeClr val="accent1">
                    <a:lumMod val="50000"/>
                  </a:schemeClr>
                </a:solidFill>
                <a:latin typeface="+mn-lt"/>
                <a:cs typeface="+mn-cs"/>
              </a:rPr>
              <a:t>B</a:t>
            </a:r>
          </a:p>
        </p:txBody>
      </p:sp>
      <p:sp>
        <p:nvSpPr>
          <p:cNvPr id="23" name="TextBox 22"/>
          <p:cNvSpPr txBox="1"/>
          <p:nvPr/>
        </p:nvSpPr>
        <p:spPr>
          <a:xfrm>
            <a:off x="8639175" y="4108450"/>
            <a:ext cx="311150" cy="400050"/>
          </a:xfrm>
          <a:prstGeom prst="rect">
            <a:avLst/>
          </a:prstGeom>
          <a:noFill/>
        </p:spPr>
        <p:txBody>
          <a:bodyPr>
            <a:spAutoFit/>
          </a:bodyPr>
          <a:lstStyle/>
          <a:p>
            <a:pPr fontAlgn="auto">
              <a:spcBef>
                <a:spcPts val="0"/>
              </a:spcBef>
              <a:spcAft>
                <a:spcPts val="0"/>
              </a:spcAft>
              <a:defRPr/>
            </a:pPr>
            <a:r>
              <a:rPr lang="en-US" sz="2000" b="1" dirty="0">
                <a:solidFill>
                  <a:schemeClr val="accent1">
                    <a:lumMod val="50000"/>
                  </a:schemeClr>
                </a:solidFill>
                <a:latin typeface="+mn-lt"/>
                <a:cs typeface="+mn-cs"/>
              </a:rPr>
              <a:t>A</a:t>
            </a:r>
          </a:p>
        </p:txBody>
      </p:sp>
      <p:sp>
        <p:nvSpPr>
          <p:cNvPr id="28" name="Freeform 27"/>
          <p:cNvSpPr/>
          <p:nvPr/>
        </p:nvSpPr>
        <p:spPr>
          <a:xfrm>
            <a:off x="4094163" y="2776538"/>
            <a:ext cx="1879600" cy="1236662"/>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5" name="Freeform 34"/>
          <p:cNvSpPr/>
          <p:nvPr/>
        </p:nvSpPr>
        <p:spPr>
          <a:xfrm>
            <a:off x="5903913" y="3357563"/>
            <a:ext cx="539750" cy="466725"/>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6" name="Freeform 35"/>
          <p:cNvSpPr/>
          <p:nvPr/>
        </p:nvSpPr>
        <p:spPr>
          <a:xfrm>
            <a:off x="4816475" y="2582863"/>
            <a:ext cx="763588" cy="450850"/>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1" name="Freeform 40"/>
          <p:cNvSpPr/>
          <p:nvPr/>
        </p:nvSpPr>
        <p:spPr>
          <a:xfrm>
            <a:off x="6232525" y="1214438"/>
            <a:ext cx="2297113" cy="2784475"/>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2" name="Freeform 41"/>
          <p:cNvSpPr/>
          <p:nvPr/>
        </p:nvSpPr>
        <p:spPr>
          <a:xfrm>
            <a:off x="5364163" y="2292350"/>
            <a:ext cx="204787" cy="492125"/>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3" name="Freeform 42"/>
          <p:cNvSpPr/>
          <p:nvPr/>
        </p:nvSpPr>
        <p:spPr>
          <a:xfrm>
            <a:off x="5581650" y="1241425"/>
            <a:ext cx="655638" cy="1038225"/>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4" name="Freeform 43"/>
          <p:cNvSpPr/>
          <p:nvPr/>
        </p:nvSpPr>
        <p:spPr>
          <a:xfrm>
            <a:off x="5568950" y="2592388"/>
            <a:ext cx="1255713" cy="1433512"/>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6" name="Freeform 45"/>
          <p:cNvSpPr/>
          <p:nvPr/>
        </p:nvSpPr>
        <p:spPr>
          <a:xfrm>
            <a:off x="5581650" y="2279650"/>
            <a:ext cx="82550" cy="312738"/>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nvGrpSpPr>
          <p:cNvPr id="47" name="Group 46"/>
          <p:cNvGrpSpPr>
            <a:grpSpLocks/>
          </p:cNvGrpSpPr>
          <p:nvPr/>
        </p:nvGrpSpPr>
        <p:grpSpPr bwMode="auto">
          <a:xfrm>
            <a:off x="6386513" y="3738563"/>
            <a:ext cx="114300" cy="104775"/>
            <a:chOff x="6984268" y="2204864"/>
            <a:chExt cx="457200" cy="419100"/>
          </a:xfrm>
        </p:grpSpPr>
        <p:sp>
          <p:nvSpPr>
            <p:cNvPr id="9247"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8"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a:grpSpLocks/>
          </p:cNvGrpSpPr>
          <p:nvPr/>
        </p:nvGrpSpPr>
        <p:grpSpPr bwMode="auto">
          <a:xfrm>
            <a:off x="4818063" y="2928938"/>
            <a:ext cx="114300" cy="104775"/>
            <a:chOff x="6984268" y="2204864"/>
            <a:chExt cx="457200" cy="419100"/>
          </a:xfrm>
        </p:grpSpPr>
        <p:sp>
          <p:nvSpPr>
            <p:cNvPr id="9245"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6"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16"/>
          <p:cNvGrpSpPr>
            <a:grpSpLocks/>
          </p:cNvGrpSpPr>
          <p:nvPr/>
        </p:nvGrpSpPr>
        <p:grpSpPr bwMode="auto">
          <a:xfrm>
            <a:off x="2976563" y="660400"/>
            <a:ext cx="2387600" cy="1039813"/>
            <a:chOff x="2621" y="2143"/>
            <a:chExt cx="1686" cy="782"/>
          </a:xfrm>
        </p:grpSpPr>
        <p:sp>
          <p:nvSpPr>
            <p:cNvPr id="9243" name="AutoShape 9"/>
            <p:cNvSpPr>
              <a:spLocks noChangeArrowheads="1"/>
            </p:cNvSpPr>
            <p:nvPr/>
          </p:nvSpPr>
          <p:spPr bwMode="auto">
            <a:xfrm>
              <a:off x="2621" y="2143"/>
              <a:ext cx="1686" cy="782"/>
            </a:xfrm>
            <a:prstGeom prst="wedgeEllipseCallout">
              <a:avLst>
                <a:gd name="adj1" fmla="val 56051"/>
                <a:gd name="adj2" fmla="val 99625"/>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a:ea typeface="ＭＳ Ｐゴシック" pitchFamily="34" charset="-128"/>
              </a:endParaRPr>
            </a:p>
          </p:txBody>
        </p:sp>
        <p:sp>
          <p:nvSpPr>
            <p:cNvPr id="9244"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defTabSz="825500" eaLnBrk="0" hangingPunct="0">
                <a:defRPr>
                  <a:solidFill>
                    <a:schemeClr val="tx1"/>
                  </a:solidFill>
                  <a:latin typeface="Calibri" pitchFamily="34" charset="0"/>
                  <a:cs typeface="Arial" charset="0"/>
                </a:defRPr>
              </a:lvl1pPr>
              <a:lvl2pPr marL="742950" indent="-285750" defTabSz="825500" eaLnBrk="0" hangingPunct="0">
                <a:defRPr>
                  <a:solidFill>
                    <a:schemeClr val="tx1"/>
                  </a:solidFill>
                  <a:latin typeface="Calibri" pitchFamily="34" charset="0"/>
                  <a:cs typeface="Arial" charset="0"/>
                </a:defRPr>
              </a:lvl2pPr>
              <a:lvl3pPr marL="1143000" indent="-228600" defTabSz="825500" eaLnBrk="0" hangingPunct="0">
                <a:defRPr>
                  <a:solidFill>
                    <a:schemeClr val="tx1"/>
                  </a:solidFill>
                  <a:latin typeface="Calibri" pitchFamily="34" charset="0"/>
                  <a:cs typeface="Arial" charset="0"/>
                </a:defRPr>
              </a:lvl3pPr>
              <a:lvl4pPr marL="1600200" indent="-228600" defTabSz="825500" eaLnBrk="0" hangingPunct="0">
                <a:defRPr>
                  <a:solidFill>
                    <a:schemeClr val="tx1"/>
                  </a:solidFill>
                  <a:latin typeface="Calibri" pitchFamily="34" charset="0"/>
                  <a:cs typeface="Arial" charset="0"/>
                </a:defRPr>
              </a:lvl4pPr>
              <a:lvl5pPr marL="2057400" indent="-228600" defTabSz="825500" eaLnBrk="0" hangingPunct="0">
                <a:defRPr>
                  <a:solidFill>
                    <a:schemeClr val="tx1"/>
                  </a:solidFill>
                  <a:latin typeface="Calibri" pitchFamily="34" charset="0"/>
                  <a:cs typeface="Arial" charset="0"/>
                </a:defRPr>
              </a:lvl5pPr>
              <a:lvl6pPr marL="2514600" indent="-228600" defTabSz="825500" eaLnBrk="0" fontAlgn="base" hangingPunct="0">
                <a:spcBef>
                  <a:spcPct val="0"/>
                </a:spcBef>
                <a:spcAft>
                  <a:spcPct val="0"/>
                </a:spcAft>
                <a:defRPr>
                  <a:solidFill>
                    <a:schemeClr val="tx1"/>
                  </a:solidFill>
                  <a:latin typeface="Calibri" pitchFamily="34" charset="0"/>
                  <a:cs typeface="Arial" charset="0"/>
                </a:defRPr>
              </a:lvl6pPr>
              <a:lvl7pPr marL="2971800" indent="-228600" defTabSz="825500" eaLnBrk="0" fontAlgn="base" hangingPunct="0">
                <a:spcBef>
                  <a:spcPct val="0"/>
                </a:spcBef>
                <a:spcAft>
                  <a:spcPct val="0"/>
                </a:spcAft>
                <a:defRPr>
                  <a:solidFill>
                    <a:schemeClr val="tx1"/>
                  </a:solidFill>
                  <a:latin typeface="Calibri" pitchFamily="34" charset="0"/>
                  <a:cs typeface="Arial" charset="0"/>
                </a:defRPr>
              </a:lvl7pPr>
              <a:lvl8pPr marL="3429000" indent="-228600" defTabSz="825500" eaLnBrk="0" fontAlgn="base" hangingPunct="0">
                <a:spcBef>
                  <a:spcPct val="0"/>
                </a:spcBef>
                <a:spcAft>
                  <a:spcPct val="0"/>
                </a:spcAft>
                <a:defRPr>
                  <a:solidFill>
                    <a:schemeClr val="tx1"/>
                  </a:solidFill>
                  <a:latin typeface="Calibri" pitchFamily="34" charset="0"/>
                  <a:cs typeface="Arial" charset="0"/>
                </a:defRPr>
              </a:lvl8pPr>
              <a:lvl9pPr marL="3886200" indent="-228600" defTabSz="8255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kumimoji="1" lang="en-US" altLang="ja-JP" sz="2500">
                  <a:solidFill>
                    <a:schemeClr val="bg1"/>
                  </a:solidFill>
                  <a:latin typeface="Book Antiqua" pitchFamily="18" charset="0"/>
                </a:rPr>
                <a:t>Duplication</a:t>
              </a:r>
            </a:p>
          </p:txBody>
        </p:sp>
      </p:grpSp>
      <p:sp>
        <p:nvSpPr>
          <p:cNvPr id="59" name="TextBox 58"/>
          <p:cNvSpPr txBox="1">
            <a:spLocks noChangeArrowheads="1"/>
          </p:cNvSpPr>
          <p:nvPr/>
        </p:nvSpPr>
        <p:spPr bwMode="auto">
          <a:xfrm>
            <a:off x="2897188" y="6165850"/>
            <a:ext cx="2719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solidFill>
                  <a:srgbClr val="531FE7"/>
                </a:solidFill>
              </a:rPr>
              <a:t>1 Duplication and 3 losses</a:t>
            </a:r>
          </a:p>
        </p:txBody>
      </p:sp>
      <p:sp>
        <p:nvSpPr>
          <p:cNvPr id="32" name="Rectangle 3"/>
          <p:cNvSpPr txBox="1">
            <a:spLocks noChangeArrowheads="1"/>
          </p:cNvSpPr>
          <p:nvPr/>
        </p:nvSpPr>
        <p:spPr>
          <a:xfrm>
            <a:off x="250825" y="-26988"/>
            <a:ext cx="7770813" cy="609601"/>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en-US" altLang="ja-JP" sz="3600" b="1" dirty="0" smtClean="0">
                <a:solidFill>
                  <a:srgbClr val="A50021"/>
                </a:solidFill>
                <a:latin typeface="Verdana" pitchFamily="34" charset="0"/>
              </a:rPr>
              <a:t>Gene Duplication/Loss</a:t>
            </a:r>
            <a:endParaRPr lang="en-US" altLang="ja-JP" sz="3600" b="1" dirty="0">
              <a:solidFill>
                <a:srgbClr val="A50021"/>
              </a:solidFill>
              <a:latin typeface="Verdana" pitchFamily="34" charset="0"/>
            </a:endParaRPr>
          </a:p>
        </p:txBody>
      </p:sp>
      <p:sp>
        <p:nvSpPr>
          <p:cNvPr id="9237" name="Line 5"/>
          <p:cNvSpPr>
            <a:spLocks noChangeShapeType="1"/>
          </p:cNvSpPr>
          <p:nvPr/>
        </p:nvSpPr>
        <p:spPr bwMode="auto">
          <a:xfrm>
            <a:off x="374650" y="5842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4" name="Rectangle 4"/>
          <p:cNvSpPr>
            <a:spLocks noChangeArrowheads="1"/>
          </p:cNvSpPr>
          <p:nvPr/>
        </p:nvSpPr>
        <p:spPr bwMode="auto">
          <a:xfrm>
            <a:off x="323850" y="1230313"/>
            <a:ext cx="3024188"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600"/>
              </a:spcBef>
              <a:spcAft>
                <a:spcPts val="0"/>
              </a:spcAft>
              <a:buClr>
                <a:schemeClr val="accent1"/>
              </a:buClr>
              <a:buSzPct val="90000"/>
              <a:buFont typeface="Wingdings 3" pitchFamily="18" charset="2"/>
              <a:buChar char="}"/>
              <a:defRPr/>
            </a:pPr>
            <a:r>
              <a:rPr lang="en-GB" sz="2400" dirty="0">
                <a:solidFill>
                  <a:srgbClr val="000000"/>
                </a:solidFill>
                <a:latin typeface="+mj-lt"/>
                <a:cs typeface="+mn-cs"/>
              </a:rPr>
              <a:t> </a:t>
            </a:r>
            <a:r>
              <a:rPr lang="en-US" sz="2400" dirty="0">
                <a:solidFill>
                  <a:srgbClr val="000000"/>
                </a:solidFill>
                <a:latin typeface="+mj-lt"/>
                <a:cs typeface="+mn-cs"/>
              </a:rPr>
              <a:t>A gene might get </a:t>
            </a:r>
            <a:r>
              <a:rPr lang="en-US" sz="2400" dirty="0">
                <a:solidFill>
                  <a:srgbClr val="FF0000"/>
                </a:solidFill>
                <a:latin typeface="+mj-lt"/>
                <a:cs typeface="+mn-cs"/>
              </a:rPr>
              <a:t>duplicated</a:t>
            </a:r>
            <a:r>
              <a:rPr lang="en-US" sz="2400" dirty="0">
                <a:solidFill>
                  <a:srgbClr val="000000"/>
                </a:solidFill>
                <a:latin typeface="+mj-lt"/>
                <a:cs typeface="+mn-cs"/>
              </a:rPr>
              <a:t> and both copies </a:t>
            </a:r>
            <a:r>
              <a:rPr lang="en-US" sz="2400" dirty="0">
                <a:solidFill>
                  <a:srgbClr val="000099"/>
                </a:solidFill>
                <a:latin typeface="+mj-lt"/>
                <a:cs typeface="+mn-cs"/>
              </a:rPr>
              <a:t>descend and evolve </a:t>
            </a:r>
            <a:r>
              <a:rPr lang="en-US" sz="2400" dirty="0">
                <a:solidFill>
                  <a:srgbClr val="FF0000"/>
                </a:solidFill>
                <a:latin typeface="+mj-lt"/>
                <a:cs typeface="+mn-cs"/>
              </a:rPr>
              <a:t>independently</a:t>
            </a:r>
            <a:r>
              <a:rPr lang="en-US" sz="2400" dirty="0">
                <a:solidFill>
                  <a:srgbClr val="000000"/>
                </a:solidFill>
                <a:latin typeface="+mj-lt"/>
                <a:cs typeface="+mn-cs"/>
              </a:rPr>
              <a:t>.</a:t>
            </a:r>
          </a:p>
          <a:p>
            <a:pPr fontAlgn="auto">
              <a:spcBef>
                <a:spcPts val="600"/>
              </a:spcBef>
              <a:spcAft>
                <a:spcPts val="0"/>
              </a:spcAft>
              <a:buClr>
                <a:schemeClr val="accent1"/>
              </a:buClr>
              <a:buSzPct val="90000"/>
              <a:buFont typeface="Wingdings 3" pitchFamily="18" charset="2"/>
              <a:buChar char="}"/>
              <a:defRPr/>
            </a:pPr>
            <a:endParaRPr lang="en-GB" sz="2400" dirty="0">
              <a:solidFill>
                <a:srgbClr val="000000"/>
              </a:solidFill>
              <a:latin typeface="+mj-lt"/>
              <a:cs typeface="+mn-cs"/>
            </a:endParaRPr>
          </a:p>
          <a:p>
            <a:pPr fontAlgn="auto">
              <a:spcBef>
                <a:spcPts val="600"/>
              </a:spcBef>
              <a:spcAft>
                <a:spcPts val="0"/>
              </a:spcAft>
              <a:buClr>
                <a:schemeClr val="accent1"/>
              </a:buClr>
              <a:buSzPct val="90000"/>
              <a:buFont typeface="Wingdings 3" pitchFamily="18" charset="2"/>
              <a:buChar char="}"/>
              <a:defRPr/>
            </a:pPr>
            <a:r>
              <a:rPr lang="en-GB" sz="2400" dirty="0">
                <a:solidFill>
                  <a:srgbClr val="000000"/>
                </a:solidFill>
                <a:latin typeface="+mj-lt"/>
                <a:cs typeface="+mn-cs"/>
              </a:rPr>
              <a:t> </a:t>
            </a:r>
            <a:r>
              <a:rPr lang="en-US" sz="2400" dirty="0">
                <a:solidFill>
                  <a:srgbClr val="000099"/>
                </a:solidFill>
                <a:latin typeface="+mj-lt"/>
                <a:cs typeface="+mn-cs"/>
              </a:rPr>
              <a:t>Discordance can occur </a:t>
            </a:r>
            <a:r>
              <a:rPr lang="en-US" sz="2400" dirty="0">
                <a:solidFill>
                  <a:srgbClr val="000000"/>
                </a:solidFill>
                <a:latin typeface="+mj-lt"/>
                <a:cs typeface="+mn-cs"/>
              </a:rPr>
              <a:t>if some sampled copies come from </a:t>
            </a:r>
            <a:r>
              <a:rPr lang="en-US" sz="2400" dirty="0">
                <a:solidFill>
                  <a:srgbClr val="FF0000"/>
                </a:solidFill>
                <a:latin typeface="+mj-lt"/>
                <a:cs typeface="+mn-cs"/>
              </a:rPr>
              <a:t>one</a:t>
            </a:r>
            <a:r>
              <a:rPr lang="en-US" sz="2400" dirty="0">
                <a:solidFill>
                  <a:srgbClr val="000000"/>
                </a:solidFill>
                <a:latin typeface="+mj-lt"/>
                <a:cs typeface="+mn-cs"/>
              </a:rPr>
              <a:t> locus and others come from </a:t>
            </a:r>
            <a:r>
              <a:rPr lang="en-US" sz="2400" dirty="0">
                <a:solidFill>
                  <a:srgbClr val="FF0000"/>
                </a:solidFill>
                <a:latin typeface="+mj-lt"/>
                <a:cs typeface="+mn-cs"/>
              </a:rPr>
              <a:t>another</a:t>
            </a:r>
            <a:r>
              <a:rPr lang="en-US" sz="2400" dirty="0">
                <a:solidFill>
                  <a:srgbClr val="000000"/>
                </a:solidFill>
                <a:latin typeface="+mj-lt"/>
                <a:cs typeface="+mn-cs"/>
              </a:rPr>
              <a:t> locus</a:t>
            </a:r>
          </a:p>
          <a:p>
            <a:pPr fontAlgn="auto">
              <a:spcBef>
                <a:spcPts val="600"/>
              </a:spcBef>
              <a:spcAft>
                <a:spcPts val="0"/>
              </a:spcAft>
              <a:buClr>
                <a:schemeClr val="accent1"/>
              </a:buClr>
              <a:buSzPct val="90000"/>
              <a:buFont typeface="Wingdings 3" pitchFamily="18" charset="2"/>
              <a:buChar char="}"/>
              <a:defRPr/>
            </a:pPr>
            <a:endParaRPr lang="en-GB" sz="2400" dirty="0">
              <a:solidFill>
                <a:srgbClr val="000000"/>
              </a:solidFill>
              <a:latin typeface="+mj-lt"/>
              <a:cs typeface="+mn-cs"/>
            </a:endParaRPr>
          </a:p>
          <a:p>
            <a:pPr fontAlgn="auto">
              <a:spcBef>
                <a:spcPts val="0"/>
              </a:spcBef>
              <a:spcAft>
                <a:spcPts val="0"/>
              </a:spcAft>
              <a:defRPr/>
            </a:pPr>
            <a:r>
              <a:rPr lang="en-GB" sz="2400" dirty="0">
                <a:solidFill>
                  <a:srgbClr val="000000"/>
                </a:solidFill>
                <a:latin typeface="+mj-lt"/>
                <a:cs typeface="+mn-cs"/>
              </a:rPr>
              <a:t> </a:t>
            </a:r>
            <a:endParaRPr lang="en-US" sz="2400" dirty="0">
              <a:solidFill>
                <a:srgbClr val="000000"/>
              </a:solidFill>
              <a:latin typeface="+mj-lt"/>
              <a:cs typeface="+mn-cs"/>
            </a:endParaRPr>
          </a:p>
        </p:txBody>
      </p:sp>
      <p:sp>
        <p:nvSpPr>
          <p:cNvPr id="2" name="Freeform 1"/>
          <p:cNvSpPr/>
          <p:nvPr/>
        </p:nvSpPr>
        <p:spPr>
          <a:xfrm>
            <a:off x="5949950" y="3305175"/>
            <a:ext cx="309563" cy="506413"/>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nvGrpSpPr>
          <p:cNvPr id="37" name="Group 36"/>
          <p:cNvGrpSpPr>
            <a:grpSpLocks/>
          </p:cNvGrpSpPr>
          <p:nvPr/>
        </p:nvGrpSpPr>
        <p:grpSpPr bwMode="auto">
          <a:xfrm>
            <a:off x="5903913" y="3752850"/>
            <a:ext cx="114300" cy="104775"/>
            <a:chOff x="6984268" y="2204864"/>
            <a:chExt cx="457200" cy="419100"/>
          </a:xfrm>
        </p:grpSpPr>
        <p:sp>
          <p:nvSpPr>
            <p:cNvPr id="924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896259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2" presetClass="entr" presetSubtype="1"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500"/>
                                        <p:tgtEl>
                                          <p:spTgt spid="4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1000"/>
                                        <p:tgtEl>
                                          <p:spTgt spid="42"/>
                                        </p:tgtEl>
                                      </p:cBhvr>
                                    </p:animEffect>
                                  </p:childTnLst>
                                </p:cTn>
                              </p:par>
                              <p:par>
                                <p:cTn id="16" presetID="22" presetClass="entr" presetSubtype="1"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1000"/>
                                        <p:tgtEl>
                                          <p:spTgt spid="46"/>
                                        </p:tgtEl>
                                      </p:cBhvr>
                                    </p:animEffect>
                                  </p:childTnLst>
                                </p:cTn>
                              </p:par>
                            </p:childTnLst>
                          </p:cTn>
                        </p:par>
                        <p:par>
                          <p:cTn id="19" fill="hold" nodeType="afterGroup">
                            <p:stCondLst>
                              <p:cond delay="1000"/>
                            </p:stCondLst>
                            <p:childTnLst>
                              <p:par>
                                <p:cTn id="20" presetID="9" presetClass="entr" presetSubtype="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par>
                          <p:cTn id="31" fill="hold" nodeType="afterGroup">
                            <p:stCondLst>
                              <p:cond delay="500"/>
                            </p:stCondLst>
                            <p:childTnLst>
                              <p:par>
                                <p:cTn id="32" presetID="22" presetClass="entr" presetSubtype="4"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par>
                          <p:cTn id="35" fill="hold" nodeType="afterGroup">
                            <p:stCondLst>
                              <p:cond delay="1000"/>
                            </p:stCondLst>
                            <p:childTnLst>
                              <p:par>
                                <p:cTn id="36" presetID="22" presetClass="entr" presetSubtype="1"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par>
                          <p:cTn id="39" fill="hold" nodeType="afterGroup">
                            <p:stCondLst>
                              <p:cond delay="1500"/>
                            </p:stCondLst>
                            <p:childTnLst>
                              <p:par>
                                <p:cTn id="40" presetID="22" presetClass="entr" presetSubtype="4"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down)">
                                      <p:cBhvr>
                                        <p:cTn id="42" dur="500"/>
                                        <p:tgtEl>
                                          <p:spTgt spid="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up)">
                                      <p:cBhvr>
                                        <p:cTn id="51" dur="500"/>
                                        <p:tgtEl>
                                          <p:spTgt spid="35"/>
                                        </p:tgtEl>
                                      </p:cBhvr>
                                    </p:animEffect>
                                  </p:childTnLst>
                                </p:cTn>
                              </p:par>
                            </p:childTnLst>
                          </p:cTn>
                        </p:par>
                        <p:par>
                          <p:cTn id="52" fill="hold" nodeType="afterGroup">
                            <p:stCondLst>
                              <p:cond delay="1000"/>
                            </p:stCondLst>
                            <p:childTnLst>
                              <p:par>
                                <p:cTn id="53" presetID="22" presetClass="entr" presetSubtype="4" fill="hold"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down)">
                                      <p:cBhvr>
                                        <p:cTn id="55" dur="500"/>
                                        <p:tgtEl>
                                          <p:spTgt spid="4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up)">
                                      <p:cBhvr>
                                        <p:cTn id="60" dur="500"/>
                                        <p:tgtEl>
                                          <p:spTgt spid="19"/>
                                        </p:tgtEl>
                                      </p:cBhvr>
                                    </p:animEffec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reeform 80"/>
          <p:cNvSpPr/>
          <p:nvPr/>
        </p:nvSpPr>
        <p:spPr>
          <a:xfrm>
            <a:off x="7487681" y="4386860"/>
            <a:ext cx="752355" cy="856527"/>
          </a:xfrm>
          <a:custGeom>
            <a:avLst/>
            <a:gdLst>
              <a:gd name="connsiteX0" fmla="*/ 752355 w 752355"/>
              <a:gd name="connsiteY0" fmla="*/ 856527 h 856527"/>
              <a:gd name="connsiteX1" fmla="*/ 219919 w 752355"/>
              <a:gd name="connsiteY1" fmla="*/ 578734 h 856527"/>
              <a:gd name="connsiteX2" fmla="*/ 243069 w 752355"/>
              <a:gd name="connsiteY2" fmla="*/ 266218 h 856527"/>
              <a:gd name="connsiteX3" fmla="*/ 0 w 752355"/>
              <a:gd name="connsiteY3" fmla="*/ 0 h 856527"/>
            </a:gdLst>
            <a:ahLst/>
            <a:cxnLst>
              <a:cxn ang="0">
                <a:pos x="connsiteX0" y="connsiteY0"/>
              </a:cxn>
              <a:cxn ang="0">
                <a:pos x="connsiteX1" y="connsiteY1"/>
              </a:cxn>
              <a:cxn ang="0">
                <a:pos x="connsiteX2" y="connsiteY2"/>
              </a:cxn>
              <a:cxn ang="0">
                <a:pos x="connsiteX3" y="connsiteY3"/>
              </a:cxn>
            </a:cxnLst>
            <a:rect l="l" t="t" r="r" b="b"/>
            <a:pathLst>
              <a:path w="752355" h="856527">
                <a:moveTo>
                  <a:pt x="752355" y="856527"/>
                </a:moveTo>
                <a:lnTo>
                  <a:pt x="219919" y="578734"/>
                </a:lnTo>
                <a:lnTo>
                  <a:pt x="243069" y="266218"/>
                </a:lnTo>
                <a:lnTo>
                  <a:pt x="0" y="0"/>
                </a:lnTo>
              </a:path>
            </a:pathLst>
          </a:cu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5716755" y="4352136"/>
            <a:ext cx="740780" cy="833377"/>
          </a:xfrm>
          <a:custGeom>
            <a:avLst/>
            <a:gdLst>
              <a:gd name="connsiteX0" fmla="*/ 0 w 740780"/>
              <a:gd name="connsiteY0" fmla="*/ 833377 h 833377"/>
              <a:gd name="connsiteX1" fmla="*/ 208344 w 740780"/>
              <a:gd name="connsiteY1" fmla="*/ 532436 h 833377"/>
              <a:gd name="connsiteX2" fmla="*/ 740780 w 740780"/>
              <a:gd name="connsiteY2" fmla="*/ 277793 h 833377"/>
              <a:gd name="connsiteX3" fmla="*/ 682906 w 740780"/>
              <a:gd name="connsiteY3" fmla="*/ 0 h 833377"/>
            </a:gdLst>
            <a:ahLst/>
            <a:cxnLst>
              <a:cxn ang="0">
                <a:pos x="connsiteX0" y="connsiteY0"/>
              </a:cxn>
              <a:cxn ang="0">
                <a:pos x="connsiteX1" y="connsiteY1"/>
              </a:cxn>
              <a:cxn ang="0">
                <a:pos x="connsiteX2" y="connsiteY2"/>
              </a:cxn>
              <a:cxn ang="0">
                <a:pos x="connsiteX3" y="connsiteY3"/>
              </a:cxn>
            </a:cxnLst>
            <a:rect l="l" t="t" r="r" b="b"/>
            <a:pathLst>
              <a:path w="740780" h="833377">
                <a:moveTo>
                  <a:pt x="0" y="833377"/>
                </a:moveTo>
                <a:lnTo>
                  <a:pt x="208344" y="532436"/>
                </a:lnTo>
                <a:lnTo>
                  <a:pt x="740780" y="277793"/>
                </a:lnTo>
                <a:lnTo>
                  <a:pt x="682906"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Connector 2"/>
          <p:cNvCxnSpPr/>
          <p:nvPr/>
        </p:nvCxnSpPr>
        <p:spPr>
          <a:xfrm>
            <a:off x="6110239" y="2600908"/>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02427" y="2636912"/>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5172745" y="4185084"/>
            <a:ext cx="3541853" cy="1169043"/>
          </a:xfrm>
          <a:custGeom>
            <a:avLst/>
            <a:gdLst>
              <a:gd name="connsiteX0" fmla="*/ 937549 w 3541853"/>
              <a:gd name="connsiteY0" fmla="*/ 11575 h 1169043"/>
              <a:gd name="connsiteX1" fmla="*/ 0 w 3541853"/>
              <a:gd name="connsiteY1" fmla="*/ 1169043 h 1169043"/>
              <a:gd name="connsiteX2" fmla="*/ 844952 w 3541853"/>
              <a:gd name="connsiteY2" fmla="*/ 1145894 h 1169043"/>
              <a:gd name="connsiteX3" fmla="*/ 1770926 w 3541853"/>
              <a:gd name="connsiteY3" fmla="*/ 0 h 1169043"/>
              <a:gd name="connsiteX4" fmla="*/ 2720050 w 3541853"/>
              <a:gd name="connsiteY4" fmla="*/ 1169043 h 1169043"/>
              <a:gd name="connsiteX5" fmla="*/ 3541853 w 3541853"/>
              <a:gd name="connsiteY5" fmla="*/ 1169043 h 1169043"/>
              <a:gd name="connsiteX6" fmla="*/ 2615878 w 3541853"/>
              <a:gd name="connsiteY6" fmla="*/ 46299 h 116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1853" h="1169043">
                <a:moveTo>
                  <a:pt x="937549" y="11575"/>
                </a:moveTo>
                <a:lnTo>
                  <a:pt x="0" y="1169043"/>
                </a:lnTo>
                <a:lnTo>
                  <a:pt x="844952" y="1145894"/>
                </a:lnTo>
                <a:lnTo>
                  <a:pt x="1770926" y="0"/>
                </a:lnTo>
                <a:lnTo>
                  <a:pt x="2720050" y="1169043"/>
                </a:lnTo>
                <a:lnTo>
                  <a:pt x="3541853" y="1169043"/>
                </a:lnTo>
                <a:lnTo>
                  <a:pt x="2615878" y="46299"/>
                </a:ln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p:cNvSpPr>
            <a:spLocks noChangeArrowheads="1"/>
          </p:cNvSpPr>
          <p:nvPr/>
        </p:nvSpPr>
        <p:spPr bwMode="auto">
          <a:xfrm>
            <a:off x="6180531"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432559"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6720591"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0" name="Oval 19"/>
          <p:cNvSpPr>
            <a:spLocks noChangeArrowheads="1"/>
          </p:cNvSpPr>
          <p:nvPr/>
        </p:nvSpPr>
        <p:spPr bwMode="auto">
          <a:xfrm>
            <a:off x="7008623"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1" name="Oval 20"/>
          <p:cNvSpPr>
            <a:spLocks noChangeArrowheads="1"/>
          </p:cNvSpPr>
          <p:nvPr/>
        </p:nvSpPr>
        <p:spPr bwMode="auto">
          <a:xfrm>
            <a:off x="7296655"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2" name="Oval 21"/>
          <p:cNvSpPr>
            <a:spLocks noChangeArrowheads="1"/>
          </p:cNvSpPr>
          <p:nvPr/>
        </p:nvSpPr>
        <p:spPr bwMode="auto">
          <a:xfrm>
            <a:off x="7584687"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182247"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434275"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6722307"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6" name="Oval 25"/>
          <p:cNvSpPr>
            <a:spLocks noChangeArrowheads="1"/>
          </p:cNvSpPr>
          <p:nvPr/>
        </p:nvSpPr>
        <p:spPr bwMode="auto">
          <a:xfrm>
            <a:off x="7010339"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7" name="Oval 26"/>
          <p:cNvSpPr>
            <a:spLocks noChangeArrowheads="1"/>
          </p:cNvSpPr>
          <p:nvPr/>
        </p:nvSpPr>
        <p:spPr bwMode="auto">
          <a:xfrm>
            <a:off x="7298371"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8" name="Oval 27"/>
          <p:cNvSpPr>
            <a:spLocks noChangeArrowheads="1"/>
          </p:cNvSpPr>
          <p:nvPr/>
        </p:nvSpPr>
        <p:spPr bwMode="auto">
          <a:xfrm>
            <a:off x="7586403"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182247"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434275"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6722307"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 name="Oval 31"/>
          <p:cNvSpPr>
            <a:spLocks noChangeArrowheads="1"/>
          </p:cNvSpPr>
          <p:nvPr/>
        </p:nvSpPr>
        <p:spPr bwMode="auto">
          <a:xfrm>
            <a:off x="7010339"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 name="Oval 32"/>
          <p:cNvSpPr>
            <a:spLocks noChangeArrowheads="1"/>
          </p:cNvSpPr>
          <p:nvPr/>
        </p:nvSpPr>
        <p:spPr bwMode="auto">
          <a:xfrm>
            <a:off x="7298371"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4" name="Oval 33"/>
          <p:cNvSpPr>
            <a:spLocks noChangeArrowheads="1"/>
          </p:cNvSpPr>
          <p:nvPr/>
        </p:nvSpPr>
        <p:spPr bwMode="auto">
          <a:xfrm>
            <a:off x="7586403"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180531"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432559"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6720591"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8" name="Oval 37"/>
          <p:cNvSpPr>
            <a:spLocks noChangeArrowheads="1"/>
          </p:cNvSpPr>
          <p:nvPr/>
        </p:nvSpPr>
        <p:spPr bwMode="auto">
          <a:xfrm>
            <a:off x="7008623"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9" name="Oval 38"/>
          <p:cNvSpPr>
            <a:spLocks noChangeArrowheads="1"/>
          </p:cNvSpPr>
          <p:nvPr/>
        </p:nvSpPr>
        <p:spPr bwMode="auto">
          <a:xfrm>
            <a:off x="7296655"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0" name="Oval 39"/>
          <p:cNvSpPr>
            <a:spLocks noChangeArrowheads="1"/>
          </p:cNvSpPr>
          <p:nvPr/>
        </p:nvSpPr>
        <p:spPr bwMode="auto">
          <a:xfrm>
            <a:off x="7584687"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216535"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468563"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3" name="Oval 42"/>
          <p:cNvSpPr>
            <a:spLocks noChangeArrowheads="1"/>
          </p:cNvSpPr>
          <p:nvPr/>
        </p:nvSpPr>
        <p:spPr bwMode="auto">
          <a:xfrm>
            <a:off x="6756595"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4" name="Oval 43"/>
          <p:cNvSpPr>
            <a:spLocks noChangeArrowheads="1"/>
          </p:cNvSpPr>
          <p:nvPr/>
        </p:nvSpPr>
        <p:spPr bwMode="auto">
          <a:xfrm>
            <a:off x="7044627"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5" name="Oval 44"/>
          <p:cNvSpPr>
            <a:spLocks noChangeArrowheads="1"/>
          </p:cNvSpPr>
          <p:nvPr/>
        </p:nvSpPr>
        <p:spPr bwMode="auto">
          <a:xfrm>
            <a:off x="7332659"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6" name="Oval 45"/>
          <p:cNvSpPr>
            <a:spLocks noChangeArrowheads="1"/>
          </p:cNvSpPr>
          <p:nvPr/>
        </p:nvSpPr>
        <p:spPr bwMode="auto">
          <a:xfrm>
            <a:off x="7620691"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7" name="Oval 46"/>
          <p:cNvSpPr>
            <a:spLocks noChangeArrowheads="1"/>
          </p:cNvSpPr>
          <p:nvPr/>
        </p:nvSpPr>
        <p:spPr bwMode="auto">
          <a:xfrm>
            <a:off x="6036515" y="42930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8" name="Oval 47"/>
          <p:cNvSpPr>
            <a:spLocks noChangeArrowheads="1"/>
          </p:cNvSpPr>
          <p:nvPr/>
        </p:nvSpPr>
        <p:spPr bwMode="auto">
          <a:xfrm>
            <a:off x="6324547" y="42948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9" name="Oval 48"/>
          <p:cNvSpPr>
            <a:spLocks noChangeArrowheads="1"/>
          </p:cNvSpPr>
          <p:nvPr/>
        </p:nvSpPr>
        <p:spPr bwMode="auto">
          <a:xfrm>
            <a:off x="6612579" y="42948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0" name="Oval 49"/>
          <p:cNvSpPr>
            <a:spLocks noChangeArrowheads="1"/>
          </p:cNvSpPr>
          <p:nvPr/>
        </p:nvSpPr>
        <p:spPr bwMode="auto">
          <a:xfrm>
            <a:off x="5820491" y="454855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1" name="Oval 50"/>
          <p:cNvSpPr>
            <a:spLocks noChangeArrowheads="1"/>
          </p:cNvSpPr>
          <p:nvPr/>
        </p:nvSpPr>
        <p:spPr bwMode="auto">
          <a:xfrm>
            <a:off x="6108523" y="45502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2" name="Oval 51"/>
          <p:cNvSpPr>
            <a:spLocks noChangeArrowheads="1"/>
          </p:cNvSpPr>
          <p:nvPr/>
        </p:nvSpPr>
        <p:spPr bwMode="auto">
          <a:xfrm>
            <a:off x="6396555" y="45502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3" name="Oval 52"/>
          <p:cNvSpPr>
            <a:spLocks noChangeArrowheads="1"/>
          </p:cNvSpPr>
          <p:nvPr/>
        </p:nvSpPr>
        <p:spPr bwMode="auto">
          <a:xfrm>
            <a:off x="5570179" y="48365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4" name="Oval 53"/>
          <p:cNvSpPr>
            <a:spLocks noChangeArrowheads="1"/>
          </p:cNvSpPr>
          <p:nvPr/>
        </p:nvSpPr>
        <p:spPr bwMode="auto">
          <a:xfrm>
            <a:off x="5858211" y="48383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5" name="Oval 54"/>
          <p:cNvSpPr>
            <a:spLocks noChangeArrowheads="1"/>
          </p:cNvSpPr>
          <p:nvPr/>
        </p:nvSpPr>
        <p:spPr bwMode="auto">
          <a:xfrm>
            <a:off x="6146243" y="48383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6" name="Oval 55"/>
          <p:cNvSpPr>
            <a:spLocks noChangeArrowheads="1"/>
          </p:cNvSpPr>
          <p:nvPr/>
        </p:nvSpPr>
        <p:spPr bwMode="auto">
          <a:xfrm>
            <a:off x="5354155" y="51211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7" name="Oval 56"/>
          <p:cNvSpPr>
            <a:spLocks noChangeArrowheads="1"/>
          </p:cNvSpPr>
          <p:nvPr/>
        </p:nvSpPr>
        <p:spPr bwMode="auto">
          <a:xfrm>
            <a:off x="5642187" y="51229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8" name="Oval 57"/>
          <p:cNvSpPr>
            <a:spLocks noChangeArrowheads="1"/>
          </p:cNvSpPr>
          <p:nvPr/>
        </p:nvSpPr>
        <p:spPr bwMode="auto">
          <a:xfrm>
            <a:off x="5930219" y="51229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216535"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468563"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6756595"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5" name="Oval 64"/>
          <p:cNvSpPr>
            <a:spLocks noChangeArrowheads="1"/>
          </p:cNvSpPr>
          <p:nvPr/>
        </p:nvSpPr>
        <p:spPr bwMode="auto">
          <a:xfrm>
            <a:off x="7044627"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6" name="Oval 65"/>
          <p:cNvSpPr>
            <a:spLocks noChangeArrowheads="1"/>
          </p:cNvSpPr>
          <p:nvPr/>
        </p:nvSpPr>
        <p:spPr bwMode="auto">
          <a:xfrm>
            <a:off x="7332659"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7" name="Oval 66"/>
          <p:cNvSpPr>
            <a:spLocks noChangeArrowheads="1"/>
          </p:cNvSpPr>
          <p:nvPr/>
        </p:nvSpPr>
        <p:spPr bwMode="auto">
          <a:xfrm>
            <a:off x="7620691"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8" name="Oval 67"/>
          <p:cNvSpPr>
            <a:spLocks noChangeArrowheads="1"/>
          </p:cNvSpPr>
          <p:nvPr/>
        </p:nvSpPr>
        <p:spPr bwMode="auto">
          <a:xfrm>
            <a:off x="7872719" y="518976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9" name="Oval 68"/>
          <p:cNvSpPr>
            <a:spLocks noChangeArrowheads="1"/>
          </p:cNvSpPr>
          <p:nvPr/>
        </p:nvSpPr>
        <p:spPr bwMode="auto">
          <a:xfrm>
            <a:off x="8160751" y="51914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0" name="Oval 69"/>
          <p:cNvSpPr>
            <a:spLocks noChangeArrowheads="1"/>
          </p:cNvSpPr>
          <p:nvPr/>
        </p:nvSpPr>
        <p:spPr bwMode="auto">
          <a:xfrm>
            <a:off x="8448783" y="51914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1" name="Oval 70"/>
          <p:cNvSpPr>
            <a:spLocks noChangeArrowheads="1"/>
          </p:cNvSpPr>
          <p:nvPr/>
        </p:nvSpPr>
        <p:spPr bwMode="auto">
          <a:xfrm>
            <a:off x="7658411" y="490516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2" name="Oval 71"/>
          <p:cNvSpPr>
            <a:spLocks noChangeArrowheads="1"/>
          </p:cNvSpPr>
          <p:nvPr/>
        </p:nvSpPr>
        <p:spPr bwMode="auto">
          <a:xfrm>
            <a:off x="7946443" y="4906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3" name="Oval 72"/>
          <p:cNvSpPr>
            <a:spLocks noChangeArrowheads="1"/>
          </p:cNvSpPr>
          <p:nvPr/>
        </p:nvSpPr>
        <p:spPr bwMode="auto">
          <a:xfrm>
            <a:off x="8234475" y="4906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4" name="Oval 73"/>
          <p:cNvSpPr>
            <a:spLocks noChangeArrowheads="1"/>
          </p:cNvSpPr>
          <p:nvPr/>
        </p:nvSpPr>
        <p:spPr bwMode="auto">
          <a:xfrm>
            <a:off x="7404667" y="46137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5" name="Oval 74"/>
          <p:cNvSpPr>
            <a:spLocks noChangeArrowheads="1"/>
          </p:cNvSpPr>
          <p:nvPr/>
        </p:nvSpPr>
        <p:spPr bwMode="auto">
          <a:xfrm>
            <a:off x="7658411" y="46154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6" name="Oval 75"/>
          <p:cNvSpPr>
            <a:spLocks noChangeArrowheads="1"/>
          </p:cNvSpPr>
          <p:nvPr/>
        </p:nvSpPr>
        <p:spPr bwMode="auto">
          <a:xfrm>
            <a:off x="7946443" y="46154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7" name="Oval 76"/>
          <p:cNvSpPr>
            <a:spLocks noChangeArrowheads="1"/>
          </p:cNvSpPr>
          <p:nvPr/>
        </p:nvSpPr>
        <p:spPr bwMode="auto">
          <a:xfrm>
            <a:off x="7152639" y="43291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8" name="Oval 77"/>
          <p:cNvSpPr>
            <a:spLocks noChangeArrowheads="1"/>
          </p:cNvSpPr>
          <p:nvPr/>
        </p:nvSpPr>
        <p:spPr bwMode="auto">
          <a:xfrm>
            <a:off x="7440671" y="43308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9" name="Oval 78"/>
          <p:cNvSpPr>
            <a:spLocks noChangeArrowheads="1"/>
          </p:cNvSpPr>
          <p:nvPr/>
        </p:nvSpPr>
        <p:spPr bwMode="auto">
          <a:xfrm>
            <a:off x="7728703" y="43308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2" name="Freeform 81"/>
          <p:cNvSpPr/>
          <p:nvPr/>
        </p:nvSpPr>
        <p:spPr>
          <a:xfrm>
            <a:off x="6388087" y="2720106"/>
            <a:ext cx="694481" cy="1620455"/>
          </a:xfrm>
          <a:custGeom>
            <a:avLst/>
            <a:gdLst>
              <a:gd name="connsiteX0" fmla="*/ 0 w 694481"/>
              <a:gd name="connsiteY0" fmla="*/ 1620455 h 1620455"/>
              <a:gd name="connsiteX1" fmla="*/ 138896 w 694481"/>
              <a:gd name="connsiteY1" fmla="*/ 1365812 h 1620455"/>
              <a:gd name="connsiteX2" fmla="*/ 92597 w 694481"/>
              <a:gd name="connsiteY2" fmla="*/ 1111169 h 1620455"/>
              <a:gd name="connsiteX3" fmla="*/ 405113 w 694481"/>
              <a:gd name="connsiteY3" fmla="*/ 844952 h 1620455"/>
              <a:gd name="connsiteX4" fmla="*/ 694481 w 694481"/>
              <a:gd name="connsiteY4" fmla="*/ 555585 h 1620455"/>
              <a:gd name="connsiteX5" fmla="*/ 682906 w 694481"/>
              <a:gd name="connsiteY5" fmla="*/ 254643 h 1620455"/>
              <a:gd name="connsiteX6" fmla="*/ 416688 w 694481"/>
              <a:gd name="connsiteY6" fmla="*/ 0 h 162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481" h="1620455">
                <a:moveTo>
                  <a:pt x="0" y="1620455"/>
                </a:moveTo>
                <a:lnTo>
                  <a:pt x="138896" y="1365812"/>
                </a:lnTo>
                <a:lnTo>
                  <a:pt x="92597" y="1111169"/>
                </a:lnTo>
                <a:lnTo>
                  <a:pt x="405113" y="844952"/>
                </a:lnTo>
                <a:lnTo>
                  <a:pt x="694481" y="555585"/>
                </a:lnTo>
                <a:lnTo>
                  <a:pt x="682906" y="254643"/>
                </a:lnTo>
                <a:lnTo>
                  <a:pt x="416688"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7337211" y="2708531"/>
            <a:ext cx="324091" cy="1655180"/>
          </a:xfrm>
          <a:custGeom>
            <a:avLst/>
            <a:gdLst>
              <a:gd name="connsiteX0" fmla="*/ 162045 w 324091"/>
              <a:gd name="connsiteY0" fmla="*/ 1655180 h 1655180"/>
              <a:gd name="connsiteX1" fmla="*/ 312516 w 324091"/>
              <a:gd name="connsiteY1" fmla="*/ 1377387 h 1655180"/>
              <a:gd name="connsiteX2" fmla="*/ 0 w 324091"/>
              <a:gd name="connsiteY2" fmla="*/ 1145894 h 1655180"/>
              <a:gd name="connsiteX3" fmla="*/ 23149 w 324091"/>
              <a:gd name="connsiteY3" fmla="*/ 810228 h 1655180"/>
              <a:gd name="connsiteX4" fmla="*/ 23149 w 324091"/>
              <a:gd name="connsiteY4" fmla="*/ 567160 h 1655180"/>
              <a:gd name="connsiteX5" fmla="*/ 266217 w 324091"/>
              <a:gd name="connsiteY5" fmla="*/ 277792 h 1655180"/>
              <a:gd name="connsiteX6" fmla="*/ 324091 w 324091"/>
              <a:gd name="connsiteY6" fmla="*/ 0 h 165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91" h="1655180">
                <a:moveTo>
                  <a:pt x="162045" y="1655180"/>
                </a:moveTo>
                <a:lnTo>
                  <a:pt x="312516" y="1377387"/>
                </a:lnTo>
                <a:lnTo>
                  <a:pt x="0" y="1145894"/>
                </a:lnTo>
                <a:lnTo>
                  <a:pt x="23149" y="810228"/>
                </a:lnTo>
                <a:lnTo>
                  <a:pt x="23149" y="567160"/>
                </a:lnTo>
                <a:lnTo>
                  <a:pt x="266217" y="277792"/>
                </a:lnTo>
                <a:lnTo>
                  <a:pt x="3240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Line 20"/>
          <p:cNvSpPr>
            <a:spLocks noChangeShapeType="1"/>
          </p:cNvSpPr>
          <p:nvPr/>
        </p:nvSpPr>
        <p:spPr bwMode="auto">
          <a:xfrm flipV="1">
            <a:off x="4920717" y="2542803"/>
            <a:ext cx="0" cy="2830413"/>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6036841" y="2312876"/>
            <a:ext cx="1793206"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6000837" y="1804754"/>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3871955" y="3805009"/>
            <a:ext cx="1512168" cy="400110"/>
          </a:xfrm>
          <a:prstGeom prst="rect">
            <a:avLst/>
          </a:prstGeom>
          <a:noFill/>
        </p:spPr>
        <p:txBody>
          <a:bodyPr wrap="square" rtlCol="0">
            <a:spAutoFit/>
          </a:bodyPr>
          <a:lstStyle/>
          <a:p>
            <a:r>
              <a:rPr lang="en-US" sz="2000" dirty="0" smtClean="0"/>
              <a:t>Generation</a:t>
            </a:r>
            <a:endParaRPr lang="en-US" sz="2000" dirty="0"/>
          </a:p>
        </p:txBody>
      </p:sp>
      <p:sp>
        <p:nvSpPr>
          <p:cNvPr id="89"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a:t>
            </a:r>
            <a:endParaRPr lang="en-US" altLang="ja-JP" sz="3600" b="1" dirty="0">
              <a:solidFill>
                <a:srgbClr val="A50021"/>
              </a:solidFill>
              <a:latin typeface="Verdana" pitchFamily="34" charset="0"/>
              <a:ea typeface="ＭＳ Ｐゴシック" pitchFamily="34" charset="-128"/>
            </a:endParaRPr>
          </a:p>
        </p:txBody>
      </p:sp>
      <p:sp>
        <p:nvSpPr>
          <p:cNvPr id="90"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91" name="Rectangle 4"/>
          <p:cNvSpPr>
            <a:spLocks noChangeArrowheads="1"/>
          </p:cNvSpPr>
          <p:nvPr/>
        </p:nvSpPr>
        <p:spPr bwMode="auto">
          <a:xfrm>
            <a:off x="218542" y="1592796"/>
            <a:ext cx="4065426"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latin typeface="+mj-lt"/>
              </a:rPr>
              <a:t> </a:t>
            </a:r>
            <a:r>
              <a:rPr lang="en-US" sz="2400" dirty="0">
                <a:latin typeface="+mj-lt"/>
              </a:rPr>
              <a:t>Gene copies </a:t>
            </a:r>
            <a:r>
              <a:rPr lang="en-US" sz="2400" dirty="0">
                <a:solidFill>
                  <a:srgbClr val="FF0000"/>
                </a:solidFill>
                <a:latin typeface="+mj-lt"/>
              </a:rPr>
              <a:t>fail</a:t>
            </a:r>
            <a:r>
              <a:rPr lang="en-US" sz="2400" dirty="0">
                <a:latin typeface="+mj-lt"/>
              </a:rPr>
              <a:t> to </a:t>
            </a:r>
            <a:r>
              <a:rPr lang="en-US" sz="2400" dirty="0">
                <a:solidFill>
                  <a:srgbClr val="000099"/>
                </a:solidFill>
                <a:latin typeface="+mj-lt"/>
              </a:rPr>
              <a:t>coalesce</a:t>
            </a:r>
            <a:r>
              <a:rPr lang="en-US" sz="2400" dirty="0">
                <a:latin typeface="+mj-lt"/>
              </a:rPr>
              <a:t> in the </a:t>
            </a:r>
            <a:r>
              <a:rPr lang="en-US" sz="2400" dirty="0">
                <a:solidFill>
                  <a:srgbClr val="000099"/>
                </a:solidFill>
                <a:latin typeface="+mj-lt"/>
              </a:rPr>
              <a:t>speciation point</a:t>
            </a:r>
            <a:r>
              <a:rPr lang="en-US" sz="2400" dirty="0">
                <a:latin typeface="+mj-lt"/>
              </a:rPr>
              <a:t>. Gene copies at a single locus extends deeper than the speciation events</a:t>
            </a:r>
          </a:p>
          <a:p>
            <a:pPr>
              <a:spcBef>
                <a:spcPts val="600"/>
              </a:spcBef>
              <a:buClr>
                <a:schemeClr val="accent1"/>
              </a:buClr>
              <a:buSzPct val="90000"/>
              <a:buFont typeface="Wingdings 3" pitchFamily="18" charset="2"/>
              <a:buChar char="}"/>
            </a:pPr>
            <a:endParaRPr lang="en-GB" sz="2400" dirty="0">
              <a:latin typeface="+mj-lt"/>
            </a:endParaRPr>
          </a:p>
          <a:p>
            <a:pPr>
              <a:spcBef>
                <a:spcPts val="600"/>
              </a:spcBef>
              <a:buClr>
                <a:schemeClr val="accent1"/>
              </a:buClr>
              <a:buSzPct val="90000"/>
              <a:buFont typeface="Wingdings 3" pitchFamily="18" charset="2"/>
              <a:buChar char="}"/>
            </a:pPr>
            <a:r>
              <a:rPr lang="en-US" sz="2400" dirty="0" smtClean="0">
                <a:solidFill>
                  <a:srgbClr val="531FE7"/>
                </a:solidFill>
                <a:latin typeface="+mj-lt"/>
              </a:rPr>
              <a:t> Coalescence </a:t>
            </a:r>
            <a:r>
              <a:rPr lang="en-US" sz="2400" dirty="0">
                <a:solidFill>
                  <a:srgbClr val="531FE7"/>
                </a:solidFill>
                <a:latin typeface="+mj-lt"/>
              </a:rPr>
              <a:t>theory  </a:t>
            </a:r>
            <a:r>
              <a:rPr lang="en-US" sz="2400" dirty="0">
                <a:latin typeface="+mj-lt"/>
              </a:rPr>
              <a:t>visualizes the process as if it operated backwards in </a:t>
            </a:r>
            <a:r>
              <a:rPr lang="en-US" sz="2400" dirty="0" smtClean="0">
                <a:latin typeface="+mj-lt"/>
              </a:rPr>
              <a:t>time.</a:t>
            </a:r>
            <a:endParaRPr lang="en-US" sz="2400" dirty="0">
              <a:latin typeface="+mj-lt"/>
            </a:endParaRPr>
          </a:p>
          <a:p>
            <a:pPr algn="l">
              <a:spcBef>
                <a:spcPts val="600"/>
              </a:spcBef>
              <a:buClr>
                <a:schemeClr val="accent1"/>
              </a:buClr>
              <a:buSzPct val="90000"/>
              <a:buFont typeface="Wingdings 3" pitchFamily="18" charset="2"/>
              <a:buChar char="}"/>
            </a:pPr>
            <a:endParaRPr lang="en-GB" sz="2400" b="0" dirty="0" smtClean="0">
              <a:solidFill>
                <a:srgbClr val="000099"/>
              </a:solidFill>
              <a:latin typeface="+mj-lt"/>
            </a:endParaRPr>
          </a:p>
          <a:p>
            <a:r>
              <a:rPr lang="en-GB" sz="2400" dirty="0" smtClean="0">
                <a:latin typeface="+mj-lt"/>
              </a:rPr>
              <a:t> </a:t>
            </a:r>
            <a:endParaRPr lang="en-US" sz="2400" dirty="0">
              <a:latin typeface="+mj-lt"/>
            </a:endParaRPr>
          </a:p>
        </p:txBody>
      </p:sp>
    </p:spTree>
    <p:extLst>
      <p:ext uri="{BB962C8B-B14F-4D97-AF65-F5344CB8AC3E}">
        <p14:creationId xmlns:p14="http://schemas.microsoft.com/office/powerpoint/2010/main" val="2309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1000"/>
                                        <p:tgtEl>
                                          <p:spTgt spid="8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10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wipe(down)">
                                      <p:cBhvr>
                                        <p:cTn id="15" dur="1000"/>
                                        <p:tgtEl>
                                          <p:spTgt spid="8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down)">
                                      <p:cBhvr>
                                        <p:cTn id="18"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0" grpId="0" animBg="1"/>
      <p:bldP spid="82" grpId="0" animBg="1"/>
      <p:bldP spid="8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013550" y="2024844"/>
            <a:ext cx="0" cy="262829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40252" y="2060848"/>
            <a:ext cx="0" cy="262829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p:cNvSpPr>
            <a:spLocks noChangeArrowheads="1"/>
          </p:cNvSpPr>
          <p:nvPr/>
        </p:nvSpPr>
        <p:spPr bwMode="auto">
          <a:xfrm>
            <a:off x="6083842" y="32112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335870" y="32112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6623902"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085558"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337586"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6625618"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085558" y="26369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337586" y="26369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6625618" y="2638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083842" y="2348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335870" y="2348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6623902" y="23505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119846" y="20968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371874" y="20968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3" name="Oval 42"/>
          <p:cNvSpPr>
            <a:spLocks noChangeArrowheads="1"/>
          </p:cNvSpPr>
          <p:nvPr/>
        </p:nvSpPr>
        <p:spPr bwMode="auto">
          <a:xfrm>
            <a:off x="6659906" y="209856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116414" y="34615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368442" y="34615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6656474" y="34632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4" name="TextBox 83"/>
          <p:cNvSpPr txBox="1"/>
          <p:nvPr/>
        </p:nvSpPr>
        <p:spPr>
          <a:xfrm>
            <a:off x="515901" y="2202236"/>
            <a:ext cx="3528392" cy="1692771"/>
          </a:xfrm>
          <a:prstGeom prst="rect">
            <a:avLst/>
          </a:prstGeom>
          <a:noFill/>
        </p:spPr>
        <p:txBody>
          <a:bodyPr wrap="square" rtlCol="0">
            <a:spAutoFit/>
          </a:bodyPr>
          <a:lstStyle/>
          <a:p>
            <a:r>
              <a:rPr lang="en-US" sz="2600" dirty="0" smtClean="0">
                <a:solidFill>
                  <a:srgbClr val="531FE7"/>
                </a:solidFill>
              </a:rPr>
              <a:t>Smaller</a:t>
            </a:r>
            <a:r>
              <a:rPr lang="en-US" sz="2600" dirty="0" smtClean="0"/>
              <a:t> population size and </a:t>
            </a:r>
            <a:r>
              <a:rPr lang="en-US" sz="2600" dirty="0" smtClean="0">
                <a:solidFill>
                  <a:srgbClr val="531FE7"/>
                </a:solidFill>
              </a:rPr>
              <a:t>longer</a:t>
            </a:r>
            <a:r>
              <a:rPr lang="en-US" sz="2600" dirty="0" smtClean="0"/>
              <a:t> branch increases the possibility of coalescence.</a:t>
            </a:r>
            <a:endParaRPr lang="en-US" sz="2600" dirty="0"/>
          </a:p>
        </p:txBody>
      </p:sp>
      <p:sp>
        <p:nvSpPr>
          <p:cNvPr id="85" name="Line 20"/>
          <p:cNvSpPr>
            <a:spLocks noChangeShapeType="1"/>
          </p:cNvSpPr>
          <p:nvPr/>
        </p:nvSpPr>
        <p:spPr bwMode="auto">
          <a:xfrm flipV="1">
            <a:off x="4824028" y="1966739"/>
            <a:ext cx="0" cy="2830413"/>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5940152" y="1736812"/>
            <a:ext cx="1080120"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5580112" y="1228690"/>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3775266" y="3228945"/>
            <a:ext cx="1512168" cy="400110"/>
          </a:xfrm>
          <a:prstGeom prst="rect">
            <a:avLst/>
          </a:prstGeom>
          <a:noFill/>
        </p:spPr>
        <p:txBody>
          <a:bodyPr wrap="square" rtlCol="0">
            <a:spAutoFit/>
          </a:bodyPr>
          <a:lstStyle/>
          <a:p>
            <a:r>
              <a:rPr lang="en-US" sz="2000" dirty="0" smtClean="0"/>
              <a:t>Generation</a:t>
            </a:r>
            <a:endParaRPr lang="en-US" sz="2000" dirty="0"/>
          </a:p>
        </p:txBody>
      </p:sp>
      <p:sp>
        <p:nvSpPr>
          <p:cNvPr id="89" name="Oval 88"/>
          <p:cNvSpPr>
            <a:spLocks noChangeArrowheads="1"/>
          </p:cNvSpPr>
          <p:nvPr/>
        </p:nvSpPr>
        <p:spPr bwMode="auto">
          <a:xfrm>
            <a:off x="6115024" y="37153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0" name="Oval 89"/>
          <p:cNvSpPr>
            <a:spLocks noChangeArrowheads="1"/>
          </p:cNvSpPr>
          <p:nvPr/>
        </p:nvSpPr>
        <p:spPr bwMode="auto">
          <a:xfrm>
            <a:off x="6367052" y="37153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1" name="Oval 90"/>
          <p:cNvSpPr>
            <a:spLocks noChangeArrowheads="1"/>
          </p:cNvSpPr>
          <p:nvPr/>
        </p:nvSpPr>
        <p:spPr bwMode="auto">
          <a:xfrm>
            <a:off x="6655084" y="37170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5" name="Oval 94"/>
          <p:cNvSpPr>
            <a:spLocks noChangeArrowheads="1"/>
          </p:cNvSpPr>
          <p:nvPr/>
        </p:nvSpPr>
        <p:spPr bwMode="auto">
          <a:xfrm>
            <a:off x="6116740" y="3965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6" name="Oval 95"/>
          <p:cNvSpPr>
            <a:spLocks noChangeArrowheads="1"/>
          </p:cNvSpPr>
          <p:nvPr/>
        </p:nvSpPr>
        <p:spPr bwMode="auto">
          <a:xfrm>
            <a:off x="6368768" y="3965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7" name="Oval 96"/>
          <p:cNvSpPr>
            <a:spLocks noChangeArrowheads="1"/>
          </p:cNvSpPr>
          <p:nvPr/>
        </p:nvSpPr>
        <p:spPr bwMode="auto">
          <a:xfrm>
            <a:off x="6656800" y="39673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1" name="Oval 100"/>
          <p:cNvSpPr>
            <a:spLocks noChangeArrowheads="1"/>
          </p:cNvSpPr>
          <p:nvPr/>
        </p:nvSpPr>
        <p:spPr bwMode="auto">
          <a:xfrm>
            <a:off x="6116740" y="42193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2" name="Oval 101"/>
          <p:cNvSpPr>
            <a:spLocks noChangeArrowheads="1"/>
          </p:cNvSpPr>
          <p:nvPr/>
        </p:nvSpPr>
        <p:spPr bwMode="auto">
          <a:xfrm>
            <a:off x="6368768" y="42193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3" name="Oval 102"/>
          <p:cNvSpPr>
            <a:spLocks noChangeArrowheads="1"/>
          </p:cNvSpPr>
          <p:nvPr/>
        </p:nvSpPr>
        <p:spPr bwMode="auto">
          <a:xfrm>
            <a:off x="6656800" y="42210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4" name="Oval 103"/>
          <p:cNvSpPr>
            <a:spLocks noChangeArrowheads="1"/>
          </p:cNvSpPr>
          <p:nvPr/>
        </p:nvSpPr>
        <p:spPr bwMode="auto">
          <a:xfrm>
            <a:off x="6118456" y="44696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5" name="Oval 104"/>
          <p:cNvSpPr>
            <a:spLocks noChangeArrowheads="1"/>
          </p:cNvSpPr>
          <p:nvPr/>
        </p:nvSpPr>
        <p:spPr bwMode="auto">
          <a:xfrm>
            <a:off x="6370484" y="44696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6" name="Oval 105"/>
          <p:cNvSpPr>
            <a:spLocks noChangeArrowheads="1"/>
          </p:cNvSpPr>
          <p:nvPr/>
        </p:nvSpPr>
        <p:spPr bwMode="auto">
          <a:xfrm>
            <a:off x="6658516" y="44714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3" name="Freeform 12"/>
          <p:cNvSpPr/>
          <p:nvPr/>
        </p:nvSpPr>
        <p:spPr>
          <a:xfrm>
            <a:off x="6180881" y="2963119"/>
            <a:ext cx="243068" cy="1562582"/>
          </a:xfrm>
          <a:custGeom>
            <a:avLst/>
            <a:gdLst>
              <a:gd name="connsiteX0" fmla="*/ 0 w 243068"/>
              <a:gd name="connsiteY0" fmla="*/ 1562582 h 1562582"/>
              <a:gd name="connsiteX1" fmla="*/ 231494 w 243068"/>
              <a:gd name="connsiteY1" fmla="*/ 1331089 h 1562582"/>
              <a:gd name="connsiteX2" fmla="*/ 0 w 243068"/>
              <a:gd name="connsiteY2" fmla="*/ 1076446 h 1562582"/>
              <a:gd name="connsiteX3" fmla="*/ 0 w 243068"/>
              <a:gd name="connsiteY3" fmla="*/ 810228 h 1562582"/>
              <a:gd name="connsiteX4" fmla="*/ 11575 w 243068"/>
              <a:gd name="connsiteY4" fmla="*/ 532435 h 1562582"/>
              <a:gd name="connsiteX5" fmla="*/ 208344 w 243068"/>
              <a:gd name="connsiteY5" fmla="*/ 300942 h 1562582"/>
              <a:gd name="connsiteX6" fmla="*/ 243068 w 243068"/>
              <a:gd name="connsiteY6" fmla="*/ 0 h 1562582"/>
              <a:gd name="connsiteX7" fmla="*/ 219919 w 243068"/>
              <a:gd name="connsiteY7" fmla="*/ 11575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68" h="1562582">
                <a:moveTo>
                  <a:pt x="0" y="1562582"/>
                </a:moveTo>
                <a:lnTo>
                  <a:pt x="231494" y="1331089"/>
                </a:lnTo>
                <a:lnTo>
                  <a:pt x="0" y="1076446"/>
                </a:lnTo>
                <a:lnTo>
                  <a:pt x="0" y="810228"/>
                </a:lnTo>
                <a:lnTo>
                  <a:pt x="11575" y="532435"/>
                </a:lnTo>
                <a:lnTo>
                  <a:pt x="208344" y="300942"/>
                </a:lnTo>
                <a:lnTo>
                  <a:pt x="243068" y="0"/>
                </a:lnTo>
                <a:lnTo>
                  <a:pt x="219919" y="11575"/>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6412375" y="2963119"/>
            <a:ext cx="312516" cy="1574157"/>
          </a:xfrm>
          <a:custGeom>
            <a:avLst/>
            <a:gdLst>
              <a:gd name="connsiteX0" fmla="*/ 300941 w 312516"/>
              <a:gd name="connsiteY0" fmla="*/ 1574157 h 1574157"/>
              <a:gd name="connsiteX1" fmla="*/ 312516 w 312516"/>
              <a:gd name="connsiteY1" fmla="*/ 1331089 h 1574157"/>
              <a:gd name="connsiteX2" fmla="*/ 11574 w 312516"/>
              <a:gd name="connsiteY2" fmla="*/ 1064871 h 1574157"/>
              <a:gd name="connsiteX3" fmla="*/ 34724 w 312516"/>
              <a:gd name="connsiteY3" fmla="*/ 740780 h 1574157"/>
              <a:gd name="connsiteX4" fmla="*/ 312516 w 312516"/>
              <a:gd name="connsiteY4" fmla="*/ 544010 h 1574157"/>
              <a:gd name="connsiteX5" fmla="*/ 277792 w 312516"/>
              <a:gd name="connsiteY5" fmla="*/ 266218 h 1574157"/>
              <a:gd name="connsiteX6" fmla="*/ 0 w 312516"/>
              <a:gd name="connsiteY6" fmla="*/ 0 h 157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516" h="1574157">
                <a:moveTo>
                  <a:pt x="300941" y="1574157"/>
                </a:moveTo>
                <a:lnTo>
                  <a:pt x="312516" y="1331089"/>
                </a:lnTo>
                <a:lnTo>
                  <a:pt x="11574" y="1064871"/>
                </a:lnTo>
                <a:lnTo>
                  <a:pt x="34724" y="740780"/>
                </a:lnTo>
                <a:lnTo>
                  <a:pt x="312516" y="544010"/>
                </a:lnTo>
                <a:lnTo>
                  <a:pt x="277792" y="266218"/>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(cont.)</a:t>
            </a:r>
            <a:endParaRPr lang="en-US" altLang="ja-JP" sz="3600" b="1" dirty="0">
              <a:solidFill>
                <a:srgbClr val="A50021"/>
              </a:solidFill>
              <a:latin typeface="Verdana" pitchFamily="34" charset="0"/>
              <a:ea typeface="ＭＳ Ｐゴシック" pitchFamily="34" charset="-128"/>
            </a:endParaRPr>
          </a:p>
        </p:txBody>
      </p:sp>
      <p:sp>
        <p:nvSpPr>
          <p:cNvPr id="4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278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4|2.8|4.8|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11472</TotalTime>
  <Words>2453</Words>
  <Application>Microsoft Office PowerPoint</Application>
  <PresentationFormat>On-screen Show (4:3)</PresentationFormat>
  <Paragraphs>478</Paragraphs>
  <Slides>51</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Acrobat Document</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CS is related to Phylogeny?</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Bayzid</dc:creator>
  <cp:lastModifiedBy>Md. Shamsuzzoha Bayzid</cp:lastModifiedBy>
  <cp:revision>640</cp:revision>
  <dcterms:created xsi:type="dcterms:W3CDTF">2010-11-23T03:59:37Z</dcterms:created>
  <dcterms:modified xsi:type="dcterms:W3CDTF">2013-11-25T07:49:59Z</dcterms:modified>
</cp:coreProperties>
</file>