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337" r:id="rId3"/>
    <p:sldId id="372" r:id="rId4"/>
    <p:sldId id="411" r:id="rId5"/>
    <p:sldId id="412" r:id="rId6"/>
    <p:sldId id="377" r:id="rId7"/>
    <p:sldId id="375" r:id="rId8"/>
    <p:sldId id="376" r:id="rId9"/>
    <p:sldId id="420" r:id="rId10"/>
    <p:sldId id="344" r:id="rId11"/>
    <p:sldId id="298" r:id="rId12"/>
    <p:sldId id="307" r:id="rId13"/>
    <p:sldId id="413" r:id="rId14"/>
    <p:sldId id="379" r:id="rId15"/>
    <p:sldId id="380" r:id="rId16"/>
    <p:sldId id="381" r:id="rId17"/>
    <p:sldId id="382" r:id="rId18"/>
    <p:sldId id="414" r:id="rId19"/>
    <p:sldId id="421" r:id="rId20"/>
    <p:sldId id="416" r:id="rId21"/>
    <p:sldId id="385" r:id="rId22"/>
    <p:sldId id="386" r:id="rId23"/>
    <p:sldId id="387" r:id="rId24"/>
    <p:sldId id="392" r:id="rId25"/>
    <p:sldId id="393" r:id="rId26"/>
    <p:sldId id="391" r:id="rId27"/>
    <p:sldId id="390" r:id="rId28"/>
    <p:sldId id="394" r:id="rId29"/>
    <p:sldId id="388" r:id="rId30"/>
    <p:sldId id="419" r:id="rId31"/>
    <p:sldId id="422" r:id="rId32"/>
    <p:sldId id="395" r:id="rId33"/>
    <p:sldId id="418" r:id="rId34"/>
    <p:sldId id="402" r:id="rId35"/>
    <p:sldId id="400" r:id="rId36"/>
    <p:sldId id="417" r:id="rId37"/>
    <p:sldId id="397" r:id="rId38"/>
    <p:sldId id="398" r:id="rId39"/>
    <p:sldId id="406" r:id="rId40"/>
    <p:sldId id="401" r:id="rId41"/>
    <p:sldId id="399" r:id="rId42"/>
    <p:sldId id="409" r:id="rId43"/>
    <p:sldId id="410" r:id="rId44"/>
    <p:sldId id="358" r:id="rId45"/>
    <p:sldId id="301" r:id="rId46"/>
    <p:sldId id="308" r:id="rId47"/>
    <p:sldId id="384" r:id="rId48"/>
    <p:sldId id="345" r:id="rId49"/>
    <p:sldId id="369" r:id="rId50"/>
    <p:sldId id="360" r:id="rId51"/>
    <p:sldId id="353" r:id="rId52"/>
    <p:sldId id="361" r:id="rId53"/>
    <p:sldId id="362" r:id="rId54"/>
    <p:sldId id="368" r:id="rId55"/>
    <p:sldId id="364" r:id="rId56"/>
    <p:sldId id="313" r:id="rId57"/>
    <p:sldId id="328" r:id="rId58"/>
    <p:sldId id="319" r:id="rId59"/>
    <p:sldId id="318" r:id="rId60"/>
    <p:sldId id="343" r:id="rId61"/>
    <p:sldId id="338" r:id="rId62"/>
    <p:sldId id="325" r:id="rId63"/>
    <p:sldId id="321" r:id="rId64"/>
    <p:sldId id="322" r:id="rId65"/>
    <p:sldId id="331" r:id="rId66"/>
    <p:sldId id="333" r:id="rId67"/>
    <p:sldId id="339" r:id="rId68"/>
    <p:sldId id="340" r:id="rId69"/>
    <p:sldId id="341" r:id="rId70"/>
    <p:sldId id="352" r:id="rId71"/>
    <p:sldId id="350" r:id="rId72"/>
    <p:sldId id="351" r:id="rId73"/>
    <p:sldId id="363" r:id="rId74"/>
    <p:sldId id="354" r:id="rId75"/>
    <p:sldId id="359" r:id="rId76"/>
    <p:sldId id="365" r:id="rId77"/>
    <p:sldId id="356" r:id="rId78"/>
    <p:sldId id="346" r:id="rId79"/>
    <p:sldId id="320" r:id="rId80"/>
    <p:sldId id="326" r:id="rId81"/>
    <p:sldId id="305" r:id="rId82"/>
    <p:sldId id="347" r:id="rId83"/>
    <p:sldId id="348" r:id="rId84"/>
    <p:sldId id="349" r:id="rId85"/>
    <p:sldId id="306" r:id="rId86"/>
    <p:sldId id="295" r:id="rId87"/>
    <p:sldId id="296" r:id="rId88"/>
    <p:sldId id="371" r:id="rId89"/>
    <p:sldId id="40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31FE7"/>
    <a:srgbClr val="D6F1F6"/>
    <a:srgbClr val="C6D9F1"/>
    <a:srgbClr val="000000"/>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81306" autoAdjust="0"/>
  </p:normalViewPr>
  <p:slideViewPr>
    <p:cSldViewPr snapToObjects="1">
      <p:cViewPr>
        <p:scale>
          <a:sx n="59" d="100"/>
          <a:sy n="59" d="100"/>
        </p:scale>
        <p:origin x="-518" y="-5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vert.org/criminal-transmission.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his book, the origin</a:t>
            </a:r>
            <a:r>
              <a:rPr lang="en-US" baseline="0" dirty="0" smtClean="0"/>
              <a:t> of species,</a:t>
            </a:r>
            <a:r>
              <a:rPr lang="en-US" dirty="0" smtClean="0"/>
              <a:t> published in 1859,</a:t>
            </a:r>
            <a:r>
              <a:rPr lang="en-US" baseline="0" dirty="0" smtClean="0"/>
              <a:t> </a:t>
            </a:r>
            <a:r>
              <a:rPr lang="en-US" baseline="0" dirty="0" smtClean="0">
                <a:solidFill>
                  <a:srgbClr val="FF0000"/>
                </a:solidFill>
              </a:rPr>
              <a:t>Charles Darwin compared the evolution of lives on the planet to a great tree</a:t>
            </a:r>
            <a:r>
              <a:rPr lang="en-US" baseline="0" dirty="0" smtClean="0"/>
              <a:t>. Darwin realized that the process of evolution implied shared ancestry – going all the way back to the beginning of life. This figure has been taken from Darwin’s notebook where he related the evolution of different species in tree.  Ever since Darwin, scientists have attempted to reconstruct the historical relationships among species. And this is what we call phylogeny.</a:t>
            </a:r>
            <a:endParaRPr lang="en-US" dirty="0" smtClean="0"/>
          </a:p>
          <a:p>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3</a:t>
            </a:fld>
            <a:endParaRPr lang="en-US"/>
          </a:p>
        </p:txBody>
      </p:sp>
    </p:spTree>
    <p:extLst>
      <p:ext uri="{BB962C8B-B14F-4D97-AF65-F5344CB8AC3E}">
        <p14:creationId xmlns:p14="http://schemas.microsoft.com/office/powerpoint/2010/main" val="364434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13</a:t>
            </a:fld>
            <a:endParaRPr lang="en-US"/>
          </a:p>
        </p:txBody>
      </p:sp>
    </p:spTree>
    <p:extLst>
      <p:ext uri="{BB962C8B-B14F-4D97-AF65-F5344CB8AC3E}">
        <p14:creationId xmlns:p14="http://schemas.microsoft.com/office/powerpoint/2010/main" val="2232233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ancestry extends</a:t>
            </a:r>
            <a:r>
              <a:rPr lang="en-US" baseline="0" dirty="0" smtClean="0"/>
              <a:t> deeper than the speciation events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14</a:t>
            </a:fld>
            <a:endParaRPr lang="en-US"/>
          </a:p>
        </p:txBody>
      </p:sp>
    </p:spTree>
    <p:extLst>
      <p:ext uri="{BB962C8B-B14F-4D97-AF65-F5344CB8AC3E}">
        <p14:creationId xmlns:p14="http://schemas.microsoft.com/office/powerpoint/2010/main" val="1817162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a:t>
            </a:r>
            <a:r>
              <a:rPr lang="en-US" dirty="0" smtClean="0"/>
              <a:t>ou already know about duplication, deep coalescence etc. I would like to show you </a:t>
            </a:r>
            <a:r>
              <a:rPr lang="en-US" baseline="0" dirty="0" smtClean="0"/>
              <a:t>with an example how gene duplication and loss works and gives rise to discordance. If you trace back the gene history, you can see that B and C are no longer sister copies, rather C and D are sister copies. So the gene tree looks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18</a:t>
            </a:fld>
            <a:endParaRPr lang="en-US"/>
          </a:p>
        </p:txBody>
      </p:sp>
    </p:spTree>
    <p:extLst>
      <p:ext uri="{BB962C8B-B14F-4D97-AF65-F5344CB8AC3E}">
        <p14:creationId xmlns:p14="http://schemas.microsoft.com/office/powerpoint/2010/main" val="118738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21</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a:t>
            </a:r>
            <a:r>
              <a:rPr lang="en-US" dirty="0" smtClean="0"/>
              <a:t>ou already know about duplication, deep coalescence etc. I would like to show you </a:t>
            </a:r>
            <a:r>
              <a:rPr lang="en-US" baseline="0" dirty="0" smtClean="0"/>
              <a:t>with an example how gene duplication and loss works and gives rise to discordance. If you trace back the gene history, you can see that B and C are no longer sister copies, rather C and D are sister copies. So the gene tree looks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25</a:t>
            </a:fld>
            <a:endParaRPr lang="en-US"/>
          </a:p>
        </p:txBody>
      </p:sp>
    </p:spTree>
    <p:extLst>
      <p:ext uri="{BB962C8B-B14F-4D97-AF65-F5344CB8AC3E}">
        <p14:creationId xmlns:p14="http://schemas.microsoft.com/office/powerpoint/2010/main" val="118738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optimization</a:t>
            </a:r>
            <a:r>
              <a:rPr lang="en-US" baseline="0" dirty="0" smtClean="0"/>
              <a:t> problem can be stated as follows.</a:t>
            </a:r>
          </a:p>
          <a:p>
            <a:r>
              <a:rPr lang="en-US" baseline="0" dirty="0" smtClean="0"/>
              <a:t>PUT REFERENCES to </a:t>
            </a:r>
            <a:r>
              <a:rPr lang="en-US" baseline="0" dirty="0" err="1" smtClean="0"/>
              <a:t>ORiGINAL</a:t>
            </a:r>
            <a:r>
              <a:rPr lang="en-US" baseline="0" dirty="0" smtClean="0"/>
              <a:t> PAPER FORMULATING THIS PROBLEM??? </a:t>
            </a:r>
          </a:p>
        </p:txBody>
      </p:sp>
      <p:sp>
        <p:nvSpPr>
          <p:cNvPr id="4" name="Slide Number Placeholder 3"/>
          <p:cNvSpPr>
            <a:spLocks noGrp="1"/>
          </p:cNvSpPr>
          <p:nvPr>
            <p:ph type="sldNum" sz="quarter" idx="10"/>
          </p:nvPr>
        </p:nvSpPr>
        <p:spPr/>
        <p:txBody>
          <a:bodyPr/>
          <a:lstStyle/>
          <a:p>
            <a:fld id="{2BD1CD36-F340-44C8-AD7C-1580A806C5A9}" type="slidenum">
              <a:rPr lang="en-US" smtClean="0"/>
              <a:t>27</a:t>
            </a:fld>
            <a:endParaRPr lang="en-US"/>
          </a:p>
        </p:txBody>
      </p:sp>
    </p:spTree>
    <p:extLst>
      <p:ext uri="{BB962C8B-B14F-4D97-AF65-F5344CB8AC3E}">
        <p14:creationId xmlns:p14="http://schemas.microsoft.com/office/powerpoint/2010/main" val="1272773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Book Antiqua" pitchFamily="18" charset="0"/>
              </a:rPr>
              <a:t>However,  since sequence evolution models assume a </a:t>
            </a:r>
            <a:r>
              <a:rPr lang="en-US" sz="1200" dirty="0" smtClean="0">
                <a:solidFill>
                  <a:srgbClr val="FF0000"/>
                </a:solidFill>
                <a:latin typeface="Book Antiqua" pitchFamily="18" charset="0"/>
              </a:rPr>
              <a:t>single</a:t>
            </a:r>
            <a:r>
              <a:rPr lang="en-US" sz="1200" dirty="0" smtClean="0">
                <a:latin typeface="Book Antiqua" pitchFamily="18" charset="0"/>
              </a:rPr>
              <a:t> underlying tree, concatenation in the presence of gene tree discordance creates </a:t>
            </a:r>
            <a:r>
              <a:rPr lang="en-US" sz="1200" dirty="0" smtClean="0">
                <a:solidFill>
                  <a:srgbClr val="002060"/>
                </a:solidFill>
                <a:latin typeface="Book Antiqua" pitchFamily="18" charset="0"/>
              </a:rPr>
              <a:t>model misspecification</a:t>
            </a:r>
            <a:r>
              <a:rPr lang="en-US" sz="1200" dirty="0" smtClean="0">
                <a:latin typeface="Book Antiqua" pitchFamily="18" charset="0"/>
              </a:rPr>
              <a:t> and can result into </a:t>
            </a:r>
            <a:r>
              <a:rPr lang="en-US" sz="1200" dirty="0" smtClean="0">
                <a:solidFill>
                  <a:srgbClr val="FF0000"/>
                </a:solidFill>
                <a:latin typeface="Book Antiqua" pitchFamily="18" charset="0"/>
              </a:rPr>
              <a:t>wrong</a:t>
            </a:r>
            <a:r>
              <a:rPr lang="en-US" sz="1200" dirty="0" smtClean="0">
                <a:latin typeface="Book Antiqua" pitchFamily="18" charset="0"/>
              </a:rPr>
              <a:t> answer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29</a:t>
            </a:fld>
            <a:endParaRPr lang="en-US"/>
          </a:p>
        </p:txBody>
      </p:sp>
    </p:spTree>
    <p:extLst>
      <p:ext uri="{BB962C8B-B14F-4D97-AF65-F5344CB8AC3E}">
        <p14:creationId xmlns:p14="http://schemas.microsoft.com/office/powerpoint/2010/main" val="110800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question is, what is the measure of accuracy? How do we compare two tree? One measure is number of quartets satisfied. Since our goal is to maximize satisfied quarts, this is a natural matric for evaluation. This doesn’t involve comparing with the model tree. The metric that we use for comparing with the model tree is FN rate. We call an edge FN if this is present in the true tree but not in the estimated tree (if someone ask why?  An internal edge defines a partition, which in turn defines two clusters of the species. That means which ones are closely related. Note that partitions defined by the internal nodes represent the phylogeny.  So the higher number of internal edges we can reconstruct, the better the quality of the estimated tree) This is the most accepted metric in computation biology community.</a:t>
            </a:r>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30</a:t>
            </a:fld>
            <a:endParaRPr lang="en-US"/>
          </a:p>
        </p:txBody>
      </p:sp>
    </p:spTree>
    <p:extLst>
      <p:ext uri="{BB962C8B-B14F-4D97-AF65-F5344CB8AC3E}">
        <p14:creationId xmlns:p14="http://schemas.microsoft.com/office/powerpoint/2010/main" val="25853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36</a:t>
            </a:fld>
            <a:endParaRPr lang="en-US"/>
          </a:p>
        </p:txBody>
      </p:sp>
    </p:spTree>
    <p:extLst>
      <p:ext uri="{BB962C8B-B14F-4D97-AF65-F5344CB8AC3E}">
        <p14:creationId xmlns:p14="http://schemas.microsoft.com/office/powerpoint/2010/main" val="1747297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recent idea</a:t>
            </a:r>
            <a:r>
              <a:rPr lang="en-US" baseline="0" dirty="0" smtClean="0"/>
              <a:t> is something in between. Instead of combining everything, what if we combine some of them</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40</a:t>
            </a:fld>
            <a:endParaRPr lang="en-US"/>
          </a:p>
        </p:txBody>
      </p:sp>
    </p:spTree>
    <p:extLst>
      <p:ext uri="{BB962C8B-B14F-4D97-AF65-F5344CB8AC3E}">
        <p14:creationId xmlns:p14="http://schemas.microsoft.com/office/powerpoint/2010/main" val="17339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phylogeny?</a:t>
            </a:r>
            <a:r>
              <a:rPr lang="en-US" baseline="0" dirty="0" smtClean="0"/>
              <a:t> Phylogeny represents the evolutionary history of a group of organisms. That means, its all about inferring similarity of dissimilarity among different species and how they evolved through time. For example, let us consider this 4 species. For many reasons, it is believed that Human is more closely related to chimp than gorilla or orangutan. Again, Human and Chimp are more closely related to Gorilla than Orangutan. So the phylogeny of these 4 species looks like what is seen in this cartoon.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Georgia" pitchFamily="18" charset="0"/>
              </a:rPr>
              <a:t>Evolution </a:t>
            </a:r>
            <a:r>
              <a:rPr lang="en-GB" dirty="0" smtClean="0">
                <a:solidFill>
                  <a:srgbClr val="FF0000"/>
                </a:solidFill>
                <a:latin typeface="Georgia" pitchFamily="18" charset="0"/>
              </a:rPr>
              <a:t>does not </a:t>
            </a:r>
            <a:r>
              <a:rPr lang="en-GB" dirty="0" smtClean="0">
                <a:latin typeface="Georgia" pitchFamily="18" charset="0"/>
              </a:rPr>
              <a:t>describe the creation of species, but </a:t>
            </a:r>
            <a:r>
              <a:rPr lang="en-GB" dirty="0" smtClean="0">
                <a:solidFill>
                  <a:srgbClr val="002060"/>
                </a:solidFill>
                <a:latin typeface="Georgia" pitchFamily="18" charset="0"/>
              </a:rPr>
              <a:t>trace back the history</a:t>
            </a:r>
            <a:r>
              <a:rPr lang="en-GB" dirty="0" smtClean="0">
                <a:latin typeface="Georgia"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rgbClr val="FF0000"/>
                </a:solidFill>
                <a:latin typeface="Georgia" pitchFamily="18" charset="0"/>
              </a:rPr>
              <a:t>Human</a:t>
            </a:r>
            <a:r>
              <a:rPr lang="en-GB" dirty="0" smtClean="0">
                <a:latin typeface="Georgia" pitchFamily="18" charset="0"/>
              </a:rPr>
              <a:t> from </a:t>
            </a:r>
            <a:r>
              <a:rPr lang="en-GB" dirty="0" smtClean="0">
                <a:solidFill>
                  <a:srgbClr val="FF0000"/>
                </a:solidFill>
                <a:latin typeface="Georgia" pitchFamily="18" charset="0"/>
              </a:rPr>
              <a:t>Monkey</a:t>
            </a:r>
            <a:r>
              <a:rPr lang="en-GB" dirty="0" smtClean="0">
                <a:latin typeface="Georgia"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eorgia" pitchFamily="18" charset="0"/>
              </a:rPr>
              <a:t>One example of evolution is insects </a:t>
            </a:r>
            <a:r>
              <a:rPr lang="en-US" dirty="0" smtClean="0">
                <a:solidFill>
                  <a:srgbClr val="002060"/>
                </a:solidFill>
                <a:latin typeface="Georgia" pitchFamily="18" charset="0"/>
              </a:rPr>
              <a:t>developing a resistance </a:t>
            </a:r>
            <a:r>
              <a:rPr lang="en-US" dirty="0" smtClean="0">
                <a:latin typeface="Georgia" pitchFamily="18" charset="0"/>
              </a:rPr>
              <a:t>to pesticides </a:t>
            </a:r>
            <a:r>
              <a:rPr lang="en-US" dirty="0" smtClean="0">
                <a:solidFill>
                  <a:srgbClr val="002060"/>
                </a:solidFill>
                <a:latin typeface="Georgia" pitchFamily="18" charset="0"/>
              </a:rPr>
              <a:t>over the period of a few years</a:t>
            </a:r>
            <a:r>
              <a:rPr lang="en-US" dirty="0" smtClean="0">
                <a:latin typeface="Georgia" pitchFamily="18" charset="0"/>
              </a:rPr>
              <a:t>.</a:t>
            </a:r>
            <a:endParaRPr lang="en-GB" dirty="0" smtClean="0">
              <a:latin typeface="Georg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Georgia" pitchFamily="18" charset="0"/>
            </a:endParaRPr>
          </a:p>
          <a:p>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4</a:t>
            </a:fld>
            <a:endParaRPr lang="en-US"/>
          </a:p>
        </p:txBody>
      </p:sp>
    </p:spTree>
    <p:extLst>
      <p:ext uri="{BB962C8B-B14F-4D97-AF65-F5344CB8AC3E}">
        <p14:creationId xmlns:p14="http://schemas.microsoft.com/office/powerpoint/2010/main" val="2348600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44</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assume that there</a:t>
            </a:r>
            <a:r>
              <a:rPr lang="en-US" baseline="0" dirty="0" smtClean="0"/>
              <a:t> is no estimation error</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45</a:t>
            </a:fld>
            <a:endParaRPr lang="en-US"/>
          </a:p>
        </p:txBody>
      </p:sp>
    </p:spTree>
    <p:extLst>
      <p:ext uri="{BB962C8B-B14F-4D97-AF65-F5344CB8AC3E}">
        <p14:creationId xmlns:p14="http://schemas.microsoft.com/office/powerpoint/2010/main" val="2232233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deal with this problem, we  need to know how to</a:t>
            </a:r>
            <a:r>
              <a:rPr lang="en-US" baseline="0" dirty="0" smtClean="0"/>
              <a:t> calculate the minimum number of </a:t>
            </a:r>
            <a:r>
              <a:rPr lang="en-US" baseline="0" dirty="0" err="1" smtClean="0"/>
              <a:t>duploss</a:t>
            </a:r>
            <a:r>
              <a:rPr lang="en-US" baseline="0" dirty="0" smtClean="0"/>
              <a:t> required to reconcile a gene tree against a species tree. We have already seen that…. But there may be some other different reconciliations. We need to find the optimal reconciliation.</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46</a:t>
            </a:fld>
            <a:endParaRPr lang="en-US"/>
          </a:p>
        </p:txBody>
      </p:sp>
    </p:spTree>
    <p:extLst>
      <p:ext uri="{BB962C8B-B14F-4D97-AF65-F5344CB8AC3E}">
        <p14:creationId xmlns:p14="http://schemas.microsoft.com/office/powerpoint/2010/main" val="424425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a:t>
            </a:r>
            <a:r>
              <a:rPr lang="en-US" dirty="0" smtClean="0"/>
              <a:t>ou already know about duplication, deep coalescence etc. I would like to show you </a:t>
            </a:r>
            <a:r>
              <a:rPr lang="en-US" baseline="0" dirty="0" smtClean="0"/>
              <a:t>with an example how gene duplication and loss works and gives rise to discordance. If you trace back the gene history, you can see that B and C are no longer sister copies, rather C and D are sister copies. So the gene tree looks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47</a:t>
            </a:fld>
            <a:endParaRPr lang="en-US"/>
          </a:p>
        </p:txBody>
      </p:sp>
    </p:spTree>
    <p:extLst>
      <p:ext uri="{BB962C8B-B14F-4D97-AF65-F5344CB8AC3E}">
        <p14:creationId xmlns:p14="http://schemas.microsoft.com/office/powerpoint/2010/main" val="1187388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is an easy way to find the optimal number of duplication and loss and this is based on LCA Mapping. LCA stands for lowest common ancestor.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48</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optimization</a:t>
            </a:r>
            <a:r>
              <a:rPr lang="en-US" baseline="0" dirty="0" smtClean="0"/>
              <a:t> problem can be stated as follows.</a:t>
            </a:r>
          </a:p>
          <a:p>
            <a:r>
              <a:rPr lang="en-US" baseline="0" dirty="0" smtClean="0"/>
              <a:t>PUT REFERENCES to </a:t>
            </a:r>
            <a:r>
              <a:rPr lang="en-US" baseline="0" dirty="0" err="1" smtClean="0"/>
              <a:t>ORiGINAL</a:t>
            </a:r>
            <a:r>
              <a:rPr lang="en-US" baseline="0" dirty="0" smtClean="0"/>
              <a:t> PAPER FORMULATING THIS PROBLEM??? </a:t>
            </a:r>
          </a:p>
        </p:txBody>
      </p:sp>
      <p:sp>
        <p:nvSpPr>
          <p:cNvPr id="4" name="Slide Number Placeholder 3"/>
          <p:cNvSpPr>
            <a:spLocks noGrp="1"/>
          </p:cNvSpPr>
          <p:nvPr>
            <p:ph type="sldNum" sz="quarter" idx="10"/>
          </p:nvPr>
        </p:nvSpPr>
        <p:spPr/>
        <p:txBody>
          <a:bodyPr/>
          <a:lstStyle/>
          <a:p>
            <a:fld id="{2BD1CD36-F340-44C8-AD7C-1580A806C5A9}" type="slidenum">
              <a:rPr lang="en-US" smtClean="0"/>
              <a:t>49</a:t>
            </a:fld>
            <a:endParaRPr lang="en-US"/>
          </a:p>
        </p:txBody>
      </p:sp>
    </p:spTree>
    <p:extLst>
      <p:ext uri="{BB962C8B-B14F-4D97-AF65-F5344CB8AC3E}">
        <p14:creationId xmlns:p14="http://schemas.microsoft.com/office/powerpoint/2010/main" val="1272773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is an easy way to find the optimal number of duplication and loss and this is based on LCA Mapping. LCA stands for lowest common ancestor.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50</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iGTP</a:t>
            </a:r>
            <a:r>
              <a:rPr lang="en-US" dirty="0" smtClean="0"/>
              <a:t> is a </a:t>
            </a:r>
            <a:r>
              <a:rPr lang="en-US" baseline="0" dirty="0" smtClean="0"/>
              <a:t>heuristic based on </a:t>
            </a:r>
            <a:r>
              <a:rPr lang="en-US" dirty="0" smtClean="0"/>
              <a:t>local</a:t>
            </a:r>
            <a:r>
              <a:rPr lang="en-US" baseline="0" dirty="0" smtClean="0"/>
              <a:t> search technique that might be fine for smaller datasets, but may not be a practical tool for large-scale biological datasets. The biggest dataset analyzed…So this limits the use of GTP analysis. Our goal is to come up with a novel approach to solve this problem efficiently and quickly.</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51</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done with extensive experimental</a:t>
            </a:r>
            <a:r>
              <a:rPr lang="en-US" baseline="0" dirty="0" smtClean="0"/>
              <a:t> study. But the results that we have so far suggests that our tool would be a </a:t>
            </a:r>
            <a:r>
              <a:rPr lang="en-US" baseline="0" dirty="0" err="1" smtClean="0"/>
              <a:t>prcctical</a:t>
            </a:r>
            <a:r>
              <a:rPr lang="en-US" baseline="0" dirty="0" smtClean="0"/>
              <a:t> tool for large-scale datasets.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53</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done with extensive experimental</a:t>
            </a:r>
            <a:r>
              <a:rPr lang="en-US" baseline="0" dirty="0" smtClean="0"/>
              <a:t> study. But the results that we have so far suggests that our tool would be a </a:t>
            </a:r>
            <a:r>
              <a:rPr lang="en-US" baseline="0" dirty="0" err="1" smtClean="0"/>
              <a:t>prcctical</a:t>
            </a:r>
            <a:r>
              <a:rPr lang="en-US" baseline="0" dirty="0" smtClean="0"/>
              <a:t> tool for large-scale datasets.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54</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phylogeny?</a:t>
            </a:r>
            <a:r>
              <a:rPr lang="en-US" baseline="0" dirty="0" smtClean="0"/>
              <a:t> Phylogeny represents the evolutionary history of a group of organisms. That means, its all about inferring similarity of dissimilarity among different species and how they evolved through time. For example, let us consider this 4 species. For many reasons, it is believed that Human is more closely related to chimp than gorilla or orangutan. Again, Human and Chimp are more closely related to Gorilla than Orangutan. So the phylogeny of these 4 species looks like what is seen in this cartoon.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Georgia" pitchFamily="18" charset="0"/>
              </a:rPr>
              <a:t>Evolution </a:t>
            </a:r>
            <a:r>
              <a:rPr lang="en-GB" dirty="0" smtClean="0">
                <a:solidFill>
                  <a:srgbClr val="FF0000"/>
                </a:solidFill>
                <a:latin typeface="Georgia" pitchFamily="18" charset="0"/>
              </a:rPr>
              <a:t>does not </a:t>
            </a:r>
            <a:r>
              <a:rPr lang="en-GB" dirty="0" smtClean="0">
                <a:latin typeface="Georgia" pitchFamily="18" charset="0"/>
              </a:rPr>
              <a:t>describe the creation of species, but </a:t>
            </a:r>
            <a:r>
              <a:rPr lang="en-GB" dirty="0" smtClean="0">
                <a:solidFill>
                  <a:srgbClr val="002060"/>
                </a:solidFill>
                <a:latin typeface="Georgia" pitchFamily="18" charset="0"/>
              </a:rPr>
              <a:t>trace back the history</a:t>
            </a:r>
            <a:r>
              <a:rPr lang="en-GB" dirty="0" smtClean="0">
                <a:latin typeface="Georgia"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rgbClr val="FF0000"/>
                </a:solidFill>
                <a:latin typeface="Georgia" pitchFamily="18" charset="0"/>
              </a:rPr>
              <a:t>Human</a:t>
            </a:r>
            <a:r>
              <a:rPr lang="en-GB" dirty="0" smtClean="0">
                <a:latin typeface="Georgia" pitchFamily="18" charset="0"/>
              </a:rPr>
              <a:t> from </a:t>
            </a:r>
            <a:r>
              <a:rPr lang="en-GB" dirty="0" smtClean="0">
                <a:solidFill>
                  <a:srgbClr val="FF0000"/>
                </a:solidFill>
                <a:latin typeface="Georgia" pitchFamily="18" charset="0"/>
              </a:rPr>
              <a:t>Monkey</a:t>
            </a:r>
            <a:r>
              <a:rPr lang="en-GB" dirty="0" smtClean="0">
                <a:latin typeface="Georgia"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eorgia" pitchFamily="18" charset="0"/>
              </a:rPr>
              <a:t>One example of evolution is insects </a:t>
            </a:r>
            <a:r>
              <a:rPr lang="en-US" dirty="0" smtClean="0">
                <a:solidFill>
                  <a:srgbClr val="002060"/>
                </a:solidFill>
                <a:latin typeface="Georgia" pitchFamily="18" charset="0"/>
              </a:rPr>
              <a:t>developing a resistance </a:t>
            </a:r>
            <a:r>
              <a:rPr lang="en-US" dirty="0" smtClean="0">
                <a:latin typeface="Georgia" pitchFamily="18" charset="0"/>
              </a:rPr>
              <a:t>to pesticides </a:t>
            </a:r>
            <a:r>
              <a:rPr lang="en-US" dirty="0" smtClean="0">
                <a:solidFill>
                  <a:srgbClr val="002060"/>
                </a:solidFill>
                <a:latin typeface="Georgia" pitchFamily="18" charset="0"/>
              </a:rPr>
              <a:t>over the period of a few years</a:t>
            </a:r>
            <a:r>
              <a:rPr lang="en-US" dirty="0" smtClean="0">
                <a:latin typeface="Georgia" pitchFamily="18" charset="0"/>
              </a:rPr>
              <a:t>.</a:t>
            </a:r>
            <a:endParaRPr lang="en-GB" dirty="0" smtClean="0">
              <a:latin typeface="Georg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Georgia" pitchFamily="18" charset="0"/>
            </a:endParaRPr>
          </a:p>
          <a:p>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5</a:t>
            </a:fld>
            <a:endParaRPr lang="en-US"/>
          </a:p>
        </p:txBody>
      </p:sp>
    </p:spTree>
    <p:extLst>
      <p:ext uri="{BB962C8B-B14F-4D97-AF65-F5344CB8AC3E}">
        <p14:creationId xmlns:p14="http://schemas.microsoft.com/office/powerpoint/2010/main" val="234860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 Since a binary tree with n leaves has n-1 internal nodes, we can characterize this tree with n-1 </a:t>
            </a:r>
            <a:r>
              <a:rPr lang="en-US" baseline="0" dirty="0" err="1" smtClean="0"/>
              <a:t>subtree</a:t>
            </a:r>
            <a:r>
              <a:rPr lang="en-US" baseline="0" dirty="0" smtClean="0"/>
              <a:t>-bipartitions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55</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our alternate definition goes like this.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57</a:t>
            </a:fld>
            <a:endParaRPr lang="en-US"/>
          </a:p>
        </p:txBody>
      </p:sp>
    </p:spTree>
    <p:extLst>
      <p:ext uri="{BB962C8B-B14F-4D97-AF65-F5344CB8AC3E}">
        <p14:creationId xmlns:p14="http://schemas.microsoft.com/office/powerpoint/2010/main" val="2602800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60</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objective is to construct a species</a:t>
            </a:r>
            <a:r>
              <a:rPr lang="en-US" baseline="0" dirty="0" smtClean="0"/>
              <a:t> tree with … having the alternate definition of duplication, our goal is equivalent to looking for ST that maximizes…  (two </a:t>
            </a:r>
            <a:r>
              <a:rPr lang="en-US" baseline="0" dirty="0" err="1" smtClean="0"/>
              <a:t>sbp</a:t>
            </a:r>
            <a:r>
              <a:rPr lang="en-US" baseline="0" dirty="0" smtClean="0"/>
              <a:t> are compatible if they can co-exist in a tree. A binary tree with n-taxa has n-1 internal nodes and hence n-1 </a:t>
            </a:r>
            <a:r>
              <a:rPr lang="en-US" baseline="0" dirty="0" err="1" smtClean="0"/>
              <a:t>sbp</a:t>
            </a:r>
            <a:r>
              <a:rPr lang="en-US" baseline="0" dirty="0" smtClean="0"/>
              <a:t>. So n-1 compatible </a:t>
            </a:r>
            <a:r>
              <a:rPr lang="en-US" baseline="0" dirty="0" err="1" smtClean="0"/>
              <a:t>sbp</a:t>
            </a:r>
            <a:r>
              <a:rPr lang="en-US" baseline="0" dirty="0" smtClean="0"/>
              <a:t> correspond to a binary species tree with n-taxa)</a:t>
            </a:r>
          </a:p>
          <a:p>
            <a:r>
              <a:rPr lang="en-US" baseline="0" dirty="0" smtClean="0"/>
              <a:t>All of these 3 are equivalent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61</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designed</a:t>
            </a:r>
            <a:r>
              <a:rPr lang="en-US" baseline="0" dirty="0" smtClean="0"/>
              <a:t> a clique-base algorithm to solve the problem exactly. I am </a:t>
            </a:r>
            <a:r>
              <a:rPr lang="en-US" baseline="0" dirty="0" err="1" smtClean="0"/>
              <a:t>gonna</a:t>
            </a:r>
            <a:r>
              <a:rPr lang="en-US" baseline="0" dirty="0" smtClean="0"/>
              <a:t> show you how our algorithm works with an example. Firs we need to construct a compatibility graph. In a compatibility graph, each vertex corresponds to a </a:t>
            </a:r>
            <a:r>
              <a:rPr lang="en-US" baseline="0" dirty="0" err="1" smtClean="0"/>
              <a:t>subtree</a:t>
            </a:r>
            <a:r>
              <a:rPr lang="en-US" baseline="0" dirty="0" smtClean="0"/>
              <a:t>-bipartition. Here we have 6 possible </a:t>
            </a:r>
            <a:r>
              <a:rPr lang="en-US" baseline="0" dirty="0" err="1" smtClean="0"/>
              <a:t>sbp</a:t>
            </a:r>
            <a:r>
              <a:rPr lang="en-US" baseline="0" dirty="0" smtClean="0"/>
              <a:t>– so we have 6 vertices. There will be an edge between two vertices if they are compatible, that means they can coexist in a single tree. Two </a:t>
            </a:r>
            <a:r>
              <a:rPr lang="en-US" baseline="0" dirty="0" err="1" smtClean="0"/>
              <a:t>sbp</a:t>
            </a:r>
            <a:r>
              <a:rPr lang="en-US" baseline="0" dirty="0" smtClean="0"/>
              <a:t> can coexist in a single tree if they are disjoint or one of them contains the other. To illustrate this fact, lets consider this tree and take any two nodes. Notice that… SO for any two </a:t>
            </a:r>
            <a:r>
              <a:rPr lang="en-US" baseline="0" dirty="0" err="1" smtClean="0"/>
              <a:t>subtree-bp</a:t>
            </a:r>
            <a:r>
              <a:rPr lang="en-US" baseline="0" dirty="0" smtClean="0"/>
              <a:t> in a binary rooted tree – either one contains the other or they are disjoint. That how we put edges between the </a:t>
            </a:r>
            <a:r>
              <a:rPr lang="en-US" baseline="0" dirty="0" err="1" smtClean="0"/>
              <a:t>sbp</a:t>
            </a:r>
            <a:r>
              <a:rPr lang="en-US" baseline="0" dirty="0" smtClean="0"/>
              <a:t> in the compatibility graphs.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62</a:t>
            </a:fld>
            <a:endParaRPr lang="en-US"/>
          </a:p>
        </p:txBody>
      </p:sp>
    </p:spTree>
    <p:extLst>
      <p:ext uri="{BB962C8B-B14F-4D97-AF65-F5344CB8AC3E}">
        <p14:creationId xmlns:p14="http://schemas.microsoft.com/office/powerpoint/2010/main" val="1500543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Empirical evidence</a:t>
            </a:r>
            <a:r>
              <a:rPr lang="en-US" baseline="0" dirty="0" smtClean="0"/>
              <a:t> suggests that the optimal species tree under MDC contains clusters that appear in some input gene trees.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63</a:t>
            </a:fld>
            <a:endParaRPr lang="en-US"/>
          </a:p>
        </p:txBody>
      </p:sp>
    </p:spTree>
    <p:extLst>
      <p:ext uri="{BB962C8B-B14F-4D97-AF65-F5344CB8AC3E}">
        <p14:creationId xmlns:p14="http://schemas.microsoft.com/office/powerpoint/2010/main" val="1794127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65</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66</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67</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68</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biomolecular</a:t>
            </a:r>
            <a:r>
              <a:rPr lang="en-US" dirty="0" smtClean="0"/>
              <a:t> sequences were not available, scientists used morphological data to infer phylogeny. Morphological</a:t>
            </a:r>
            <a:r>
              <a:rPr lang="en-US" baseline="0" dirty="0" smtClean="0"/>
              <a:t> characteristics refer to the physical structure of different species. For example, how many legs a species has, what is the color of its eye, whether it has a tail or not etc. Based on these morphology it is possible to infer similarity or dissimilarity. But ever since whole genome sequence was discovered, biologists started to rely on </a:t>
            </a:r>
            <a:r>
              <a:rPr lang="en-US" baseline="0" dirty="0" err="1" smtClean="0"/>
              <a:t>biomolecular</a:t>
            </a:r>
            <a:r>
              <a:rPr lang="en-US" baseline="0" dirty="0" smtClean="0"/>
              <a:t> sequences. Since DNA encodes the full heredity information of a species, phylogeny based upon DNA sequence is much more reliable than that constructed from morphology.  On the </a:t>
            </a:r>
            <a:r>
              <a:rPr lang="en-US" baseline="0" dirty="0" err="1" smtClean="0"/>
              <a:t>otherhand</a:t>
            </a:r>
            <a:r>
              <a:rPr lang="en-US" baseline="0" dirty="0" smtClean="0"/>
              <a:t> use of sequence data has extremely complicated the process. The high level picture of phylogeny reconstruction is – we begin with the sequence data of  group of organism and tries to infer a tree that fits the input sequence (max parsimony, mas likelihood </a:t>
            </a:r>
            <a:r>
              <a:rPr lang="en-US" baseline="0" dirty="0" err="1" smtClean="0"/>
              <a:t>etc</a:t>
            </a:r>
            <a:r>
              <a:rPr lang="en-US" baseline="0" dirty="0" smtClean="0"/>
              <a:t>). This is a not trivial task and of course, a NP-hard task.</a:t>
            </a:r>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6</a:t>
            </a:fld>
            <a:endParaRPr lang="en-US"/>
          </a:p>
        </p:txBody>
      </p:sp>
    </p:spTree>
    <p:extLst>
      <p:ext uri="{BB962C8B-B14F-4D97-AF65-F5344CB8AC3E}">
        <p14:creationId xmlns:p14="http://schemas.microsoft.com/office/powerpoint/2010/main" val="34797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69</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70</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73</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developing</a:t>
            </a:r>
            <a:r>
              <a:rPr lang="en-US" baseline="0" dirty="0" smtClean="0"/>
              <a:t> an efficient exact algorithm for this problem. However, since this problem is NP-hard, solving it exactly is computationally intense. So we have designed a constrained version where instead of searching through the entire tree-space, we restrict our search within a subset of all possible species trees. We find the optimal species tree within this restricted search space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74</a:t>
            </a:fld>
            <a:endParaRPr lang="en-US"/>
          </a:p>
        </p:txBody>
      </p:sp>
    </p:spTree>
    <p:extLst>
      <p:ext uri="{BB962C8B-B14F-4D97-AF65-F5344CB8AC3E}">
        <p14:creationId xmlns:p14="http://schemas.microsoft.com/office/powerpoint/2010/main" val="515481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individual gene tree is necessarily a good estimate of the true species tree. This introduces some challenges</a:t>
            </a:r>
            <a:r>
              <a:rPr lang="en-US" baseline="0" dirty="0" smtClean="0"/>
              <a:t> in constructing species </a:t>
            </a:r>
            <a:r>
              <a:rPr lang="en-US" baseline="0" dirty="0" err="1" smtClean="0"/>
              <a:t>tree.First</a:t>
            </a:r>
            <a:r>
              <a:rPr lang="en-US" baseline="0" dirty="0" smtClean="0"/>
              <a:t>… Second we need to consider the reasons of discordance into account so that the species that we are constructing does make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75</a:t>
            </a:fld>
            <a:endParaRPr lang="en-US"/>
          </a:p>
        </p:txBody>
      </p:sp>
    </p:spTree>
    <p:extLst>
      <p:ext uri="{BB962C8B-B14F-4D97-AF65-F5344CB8AC3E}">
        <p14:creationId xmlns:p14="http://schemas.microsoft.com/office/powerpoint/2010/main" val="371861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 Since a binary tree with n leaves has n-1 internal nodes, we can characterize this tree with n-1 </a:t>
            </a:r>
            <a:r>
              <a:rPr lang="en-US" baseline="0" dirty="0" err="1" smtClean="0"/>
              <a:t>subtree</a:t>
            </a:r>
            <a:r>
              <a:rPr lang="en-US" baseline="0" dirty="0" smtClean="0"/>
              <a:t>-bipartitions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76</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design an efficient DP based algorithm, we give an alternative definition of Duplication. For this we need some terminologies. Everybody here knows what is a bipartitions.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77</a:t>
            </a:fld>
            <a:endParaRPr lang="en-US"/>
          </a:p>
        </p:txBody>
      </p:sp>
    </p:spTree>
    <p:extLst>
      <p:ext uri="{BB962C8B-B14F-4D97-AF65-F5344CB8AC3E}">
        <p14:creationId xmlns:p14="http://schemas.microsoft.com/office/powerpoint/2010/main" val="616616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diffe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78</a:t>
            </a:fld>
            <a:endParaRPr lang="en-US"/>
          </a:p>
        </p:txBody>
      </p:sp>
    </p:spTree>
    <p:extLst>
      <p:ext uri="{BB962C8B-B14F-4D97-AF65-F5344CB8AC3E}">
        <p14:creationId xmlns:p14="http://schemas.microsoft.com/office/powerpoint/2010/main" val="286363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a:t>
            </a:r>
            <a:r>
              <a:rPr lang="en-US" baseline="0" dirty="0" smtClean="0"/>
              <a:t> to know how many </a:t>
            </a:r>
            <a:r>
              <a:rPr lang="en-US" baseline="0" dirty="0" err="1" smtClean="0"/>
              <a:t>subtree</a:t>
            </a:r>
            <a:r>
              <a:rPr lang="en-US" baseline="0" dirty="0" smtClean="0"/>
              <a:t>-bipartition this tree dominates, we can find the sum of the weight of all the </a:t>
            </a:r>
            <a:r>
              <a:rPr lang="en-US" baseline="0" dirty="0" err="1" smtClean="0"/>
              <a:t>subtree</a:t>
            </a:r>
            <a:r>
              <a:rPr lang="en-US" baseline="0" dirty="0" smtClean="0"/>
              <a:t>-bipartitions in TL and TR . Then weight of T is TL + TR + weight (root).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79</a:t>
            </a:fld>
            <a:endParaRPr lang="en-US"/>
          </a:p>
        </p:txBody>
      </p:sp>
    </p:spTree>
    <p:extLst>
      <p:ext uri="{BB962C8B-B14F-4D97-AF65-F5344CB8AC3E}">
        <p14:creationId xmlns:p14="http://schemas.microsoft.com/office/powerpoint/2010/main" val="3038092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gene tree that agrees. But if a branch of the gene tree jumps</a:t>
            </a:r>
            <a:r>
              <a:rPr lang="en-US" baseline="0" dirty="0" smtClean="0"/>
              <a:t> between species lineages and the receiving species lineage goes extinct or not sampled, then there will be discordance. One might argue that this is not discordance but the species history is more complex than just a tree. It might be a network.</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81</a:t>
            </a:fld>
            <a:endParaRPr lang="en-US"/>
          </a:p>
        </p:txBody>
      </p:sp>
    </p:spTree>
    <p:extLst>
      <p:ext uri="{BB962C8B-B14F-4D97-AF65-F5344CB8AC3E}">
        <p14:creationId xmlns:p14="http://schemas.microsoft.com/office/powerpoint/2010/main" val="39022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evolution is not just</a:t>
            </a:r>
            <a:r>
              <a:rPr lang="en-US" baseline="0" dirty="0" smtClean="0"/>
              <a:t> get to know some interesting facts about the history.</a:t>
            </a:r>
            <a:r>
              <a:rPr lang="en-US" sz="1200" b="0" i="0" u="none" strike="noStrike" kern="1200" baseline="0" dirty="0" smtClean="0">
                <a:solidFill>
                  <a:schemeClr val="tx1"/>
                </a:solidFill>
                <a:latin typeface="+mn-lt"/>
                <a:ea typeface="+mn-ea"/>
                <a:cs typeface="+mn-cs"/>
              </a:rPr>
              <a:t> The uses of phylogenies, beyond elucidating the evolutionary relationships of biological species, are many and growing; such as…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Disease: </a:t>
            </a:r>
            <a:r>
              <a:rPr lang="en-US" dirty="0" smtClean="0"/>
              <a:t>The “Spanish” influenza pandemic killed over 20 million people in 1918 and 1919, making it the worst infectious pandemic in history. </a:t>
            </a:r>
          </a:p>
          <a:p>
            <a:r>
              <a:rPr lang="en-US" dirty="0" smtClean="0"/>
              <a:t>Each year's flu vaccine is actually a cocktail of vaccines for a few different flu strains (generally three) that World Health Organization scientists predict will spread during that year's flu season.</a:t>
            </a:r>
          </a:p>
          <a:p>
            <a:endParaRPr lang="en-US" dirty="0" smtClean="0"/>
          </a:p>
          <a:p>
            <a:r>
              <a:rPr lang="en-US" dirty="0" smtClean="0"/>
              <a:t>Crime: </a:t>
            </a:r>
            <a:r>
              <a:rPr lang="en-US" sz="1200" b="0" i="0" u="none" strike="noStrike" kern="1200" baseline="0" dirty="0" smtClean="0">
                <a:solidFill>
                  <a:schemeClr val="tx1"/>
                </a:solidFill>
                <a:latin typeface="+mn-lt"/>
                <a:ea typeface="+mn-ea"/>
                <a:cs typeface="+mn-cs"/>
              </a:rPr>
              <a:t>most famously, in a case where a</a:t>
            </a:r>
          </a:p>
          <a:p>
            <a:r>
              <a:rPr lang="en-US" sz="1200" b="0" i="0" u="none" strike="noStrike" kern="1200" baseline="0" dirty="0" smtClean="0">
                <a:solidFill>
                  <a:schemeClr val="tx1"/>
                </a:solidFill>
                <a:latin typeface="+mn-lt"/>
                <a:ea typeface="+mn-ea"/>
                <a:cs typeface="+mn-cs"/>
              </a:rPr>
              <a:t>doctor in Louisiana was accused of having deliberately infected his girlfriend with HIV [MMLPGH02].</a:t>
            </a:r>
          </a:p>
          <a:p>
            <a:r>
              <a:rPr lang="en-US" sz="1200" b="0" i="0" u="none" strike="noStrike" kern="1200" baseline="0" dirty="0" smtClean="0">
                <a:solidFill>
                  <a:schemeClr val="tx1"/>
                </a:solidFill>
                <a:latin typeface="+mn-lt"/>
                <a:ea typeface="+mn-ea"/>
                <a:cs typeface="+mn-cs"/>
              </a:rPr>
              <a:t>The phylogenetic evidence featured prominently in the trial and the doctor was ultimately convicted</a:t>
            </a:r>
          </a:p>
          <a:p>
            <a:r>
              <a:rPr lang="en-US" sz="1200" b="0" i="0" u="none" strike="noStrike" kern="1200" baseline="0" dirty="0" smtClean="0">
                <a:solidFill>
                  <a:schemeClr val="tx1"/>
                </a:solidFill>
                <a:latin typeface="+mn-lt"/>
                <a:ea typeface="+mn-ea"/>
                <a:cs typeface="+mn-cs"/>
              </a:rPr>
              <a:t>of attempted second degree murder.</a:t>
            </a:r>
          </a:p>
          <a:p>
            <a:endParaRPr lang="en-US" sz="1200" b="0" i="0" u="none" strike="noStrike" kern="1200" baseline="0" dirty="0" smtClean="0">
              <a:solidFill>
                <a:schemeClr val="tx1"/>
              </a:solidFill>
              <a:latin typeface="+mn-lt"/>
              <a:ea typeface="+mn-ea"/>
              <a:cs typeface="+mn-cs"/>
            </a:endParaRPr>
          </a:p>
          <a:p>
            <a:r>
              <a:rPr lang="en-US" dirty="0" smtClean="0"/>
              <a:t>A gastroenterologist was convicted of attempted second-degree murder by injecting his former girlfriend with blood or blood-products obtained from an HIV type 1 (HIV-1)-infected patient under his care. Phylogenetic analyses of HIV-1 sequences were admitted and used as evidence in this case, representing the first use of phylogenetic analyses in a criminal court case in the United States. Phylogenetic analyses of HIV-1 reverse transcriptase and </a:t>
            </a:r>
            <a:r>
              <a:rPr lang="en-US" dirty="0" err="1" smtClean="0"/>
              <a:t>env</a:t>
            </a:r>
            <a:r>
              <a:rPr lang="en-US" dirty="0" smtClean="0"/>
              <a:t> DNA sequences isolated from the victim, the patient, and a local population sample of HIV-1-positive individuals showed the victim's HIV-1 sequences to be most closely related to and nested within a lineage comprised of the patient's HIV-1 sequences. This finding of </a:t>
            </a:r>
            <a:r>
              <a:rPr lang="en-US" dirty="0" err="1" smtClean="0"/>
              <a:t>paraphyly</a:t>
            </a:r>
            <a:r>
              <a:rPr lang="en-US" dirty="0" smtClean="0"/>
              <a:t> for the patient's sequences was consistent with the direction of transmission from the patient to the victim. </a:t>
            </a:r>
          </a:p>
          <a:p>
            <a:endParaRPr lang="en-US" dirty="0" smtClean="0"/>
          </a:p>
          <a:p>
            <a:r>
              <a:rPr lang="en-US" dirty="0" err="1" smtClean="0"/>
              <a:t>Dr</a:t>
            </a:r>
            <a:r>
              <a:rPr lang="en-US" dirty="0" smtClean="0"/>
              <a:t> Richard J. Schmidt, 1998</a:t>
            </a:r>
            <a:r>
              <a:rPr lang="en-US" baseline="30000" dirty="0" smtClean="0">
                <a:hlinkClick r:id="rId3"/>
              </a:rPr>
              <a:t>17</a:t>
            </a:r>
            <a:r>
              <a:rPr lang="en-US" dirty="0" smtClean="0"/>
              <a:t> ,</a:t>
            </a:r>
            <a:r>
              <a:rPr lang="en-US" baseline="30000" dirty="0" smtClean="0">
                <a:hlinkClick r:id="rId3"/>
              </a:rPr>
              <a:t>18</a:t>
            </a:r>
            <a:r>
              <a:rPr lang="en-US" dirty="0" smtClean="0"/>
              <a:t> : Richard Schmidt was a doctor from Louisiana, USA, who was accused of infecting his lover, a nurse called Janice Trahan, by injecting her with HIV infected blood. Trahan alleged that Schmidt had injected her with the blood of one of his positive patients in an act of vengeance after she tried to end their relationship. DNA samples of the virus in Trahan's blood and that of the positive patient in question were found to be very similar, but Schmidt's </a:t>
            </a:r>
            <a:r>
              <a:rPr lang="en-US" dirty="0" err="1" smtClean="0"/>
              <a:t>defence</a:t>
            </a:r>
            <a:r>
              <a:rPr lang="en-US" dirty="0" smtClean="0"/>
              <a:t> team insisted that 'very similar' was not scientifically accurate enough. HIV rapidly mutates and changes its DNA structure once it enters another person's body meaning comparisons can be difficult. However, using a new technique called ' phylogenetics' (or 'evolutionary analysis'), scientists were able to determine that Schmidt's patient was extremely likely to have been the source of the virus found in Trahan. Schmidt was found guilty and sentenced to 50 years.</a:t>
            </a:r>
            <a:endParaRPr lang="en-US" dirty="0"/>
          </a:p>
        </p:txBody>
      </p:sp>
      <p:sp>
        <p:nvSpPr>
          <p:cNvPr id="4" name="Slide Number Placeholder 3"/>
          <p:cNvSpPr>
            <a:spLocks noGrp="1"/>
          </p:cNvSpPr>
          <p:nvPr>
            <p:ph type="sldNum" sz="quarter" idx="10"/>
          </p:nvPr>
        </p:nvSpPr>
        <p:spPr/>
        <p:txBody>
          <a:bodyPr/>
          <a:lstStyle/>
          <a:p>
            <a:fld id="{DE109D0A-EE02-4126-9E47-2B6B00D841A2}" type="slidenum">
              <a:rPr lang="en-US" smtClean="0"/>
              <a:pPr/>
              <a:t>7</a:t>
            </a:fld>
            <a:endParaRPr lang="en-US"/>
          </a:p>
        </p:txBody>
      </p:sp>
    </p:spTree>
    <p:extLst>
      <p:ext uri="{BB962C8B-B14F-4D97-AF65-F5344CB8AC3E}">
        <p14:creationId xmlns:p14="http://schemas.microsoft.com/office/powerpoint/2010/main" val="3644340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ancestry extends</a:t>
            </a:r>
            <a:r>
              <a:rPr lang="en-US" baseline="0" dirty="0" smtClean="0"/>
              <a:t> deeper than the speciation events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82</a:t>
            </a:fld>
            <a:endParaRPr lang="en-US"/>
          </a:p>
        </p:txBody>
      </p:sp>
    </p:spTree>
    <p:extLst>
      <p:ext uri="{BB962C8B-B14F-4D97-AF65-F5344CB8AC3E}">
        <p14:creationId xmlns:p14="http://schemas.microsoft.com/office/powerpoint/2010/main" val="1817162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89</a:t>
            </a:fld>
            <a:endParaRPr lang="en-US"/>
          </a:p>
        </p:txBody>
      </p:sp>
    </p:spTree>
    <p:extLst>
      <p:ext uri="{BB962C8B-B14F-4D97-AF65-F5344CB8AC3E}">
        <p14:creationId xmlns:p14="http://schemas.microsoft.com/office/powerpoint/2010/main" val="174729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 ultimate goal this</a:t>
            </a:r>
            <a:r>
              <a:rPr lang="en-US" i="0" baseline="0" dirty="0" smtClean="0"/>
              <a:t> community is to construct a phylogenetic tree relating all living species. That is called the tree of life project initiated by NSF.  That means, we need to deal with tens of thousands of species and  the DNA </a:t>
            </a:r>
            <a:r>
              <a:rPr lang="en-US" i="0" baseline="0" dirty="0" err="1" smtClean="0"/>
              <a:t>seq</a:t>
            </a:r>
            <a:r>
              <a:rPr lang="en-US" i="0" baseline="0" dirty="0" smtClean="0"/>
              <a:t> of each species itself is </a:t>
            </a:r>
            <a:r>
              <a:rPr lang="en-US" i="0" baseline="0" dirty="0" err="1" smtClean="0"/>
              <a:t>extreemley</a:t>
            </a:r>
            <a:r>
              <a:rPr lang="en-US" i="0" baseline="0" dirty="0" smtClean="0"/>
              <a:t> long. Available  methods cannot handle such large datasets. Even the fastest computer of this world won’t be able to run phylogeny reconstruction method on such a large datasets.</a:t>
            </a:r>
            <a:endParaRPr lang="en-US" i="0"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8</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Gene tree</a:t>
            </a:r>
            <a:r>
              <a:rPr lang="en-US" dirty="0" smtClean="0"/>
              <a:t>. Shows the evolutionary history of a single gene. It shows how a particular gene</a:t>
            </a:r>
            <a:r>
              <a:rPr lang="en-US" baseline="0" dirty="0" smtClean="0"/>
              <a:t> evolves through time within different species. </a:t>
            </a:r>
            <a:r>
              <a:rPr lang="en-US" dirty="0" smtClean="0"/>
              <a:t>Gene trees</a:t>
            </a:r>
            <a:r>
              <a:rPr lang="en-US" baseline="0" dirty="0" smtClean="0"/>
              <a:t> continue to branching and descending through time within the branches of species tree…. One might expect that sister species would have sister copies in the gene tree.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10</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might expect that sister species would have sister copies in the gene tree. However, this is not the case. </a:t>
            </a:r>
            <a:r>
              <a:rPr lang="en-US" dirty="0" smtClean="0"/>
              <a:t>When gene copies are sampled</a:t>
            </a:r>
            <a:r>
              <a:rPr lang="en-US" baseline="0" dirty="0" smtClean="0"/>
              <a:t> from various species, the gene tree relating these copies might disagree with the species </a:t>
            </a:r>
            <a:r>
              <a:rPr lang="en-US" baseline="0" dirty="0" err="1" smtClean="0"/>
              <a:t>philogeny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11</a:t>
            </a:fld>
            <a:endParaRPr lang="en-US"/>
          </a:p>
        </p:txBody>
      </p:sp>
    </p:spTree>
    <p:extLst>
      <p:ext uri="{BB962C8B-B14F-4D97-AF65-F5344CB8AC3E}">
        <p14:creationId xmlns:p14="http://schemas.microsoft.com/office/powerpoint/2010/main" val="159923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trees</a:t>
            </a:r>
            <a:r>
              <a:rPr lang="en-US" baseline="0" dirty="0" smtClean="0"/>
              <a:t> continue to branching and descending through time within the branches of species tree…. And a gene tree may or may not agree with the containing species trees. Here we can see a species tree a bunch of gene trees within these species. Some of them agree with the species tree while others don’t. In that sense, species history should be a meaningful summary of the gene histories.</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t>12</a:t>
            </a:fld>
            <a:endParaRPr lang="en-US"/>
          </a:p>
        </p:txBody>
      </p:sp>
    </p:spTree>
    <p:extLst>
      <p:ext uri="{BB962C8B-B14F-4D97-AF65-F5344CB8AC3E}">
        <p14:creationId xmlns:p14="http://schemas.microsoft.com/office/powerpoint/2010/main" val="28488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CE682-3BF7-4D5D-89CD-B603906EEBE5}"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CE682-3BF7-4D5D-89CD-B603906EEBE5}"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CE682-3BF7-4D5D-89CD-B603906EEBE5}"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CE682-3BF7-4D5D-89CD-B603906EEBE5}"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t>5/13/2014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22.jpeg"/><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276600"/>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dirty="0"/>
          </a:p>
        </p:txBody>
      </p:sp>
      <p:sp>
        <p:nvSpPr>
          <p:cNvPr id="4" name="Subtitle 2"/>
          <p:cNvSpPr txBox="1">
            <a:spLocks/>
          </p:cNvSpPr>
          <p:nvPr/>
        </p:nvSpPr>
        <p:spPr>
          <a:xfrm>
            <a:off x="1953491" y="5410200"/>
            <a:ext cx="7114309" cy="1295400"/>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800" dirty="0">
                <a:solidFill>
                  <a:srgbClr val="5F5F5F"/>
                </a:solidFill>
                <a:latin typeface="Bookman Old Style" pitchFamily="18" charset="0"/>
              </a:rPr>
              <a:t>Department of Computer </a:t>
            </a:r>
            <a:r>
              <a:rPr lang="en-US" sz="2800" dirty="0" smtClean="0">
                <a:solidFill>
                  <a:srgbClr val="5F5F5F"/>
                </a:solidFill>
                <a:latin typeface="Bookman Old Style" pitchFamily="18" charset="0"/>
              </a:rPr>
              <a:t>Science </a:t>
            </a:r>
          </a:p>
          <a:p>
            <a:pPr algn="r">
              <a:spcBef>
                <a:spcPts val="600"/>
              </a:spcBef>
              <a:buClr>
                <a:schemeClr val="accent1"/>
              </a:buClr>
              <a:buSzPct val="80000"/>
              <a:buFont typeface="Wingdings 2" pitchFamily="18" charset="2"/>
              <a:buNone/>
            </a:pPr>
            <a:r>
              <a:rPr lang="en-US" sz="2800" dirty="0" smtClean="0">
                <a:solidFill>
                  <a:srgbClr val="5F5F5F"/>
                </a:solidFill>
                <a:latin typeface="Bookman Old Style" pitchFamily="18" charset="0"/>
              </a:rPr>
              <a:t>University of Texas at Austin</a:t>
            </a:r>
            <a:endParaRPr lang="en-US" sz="2800" dirty="0">
              <a:solidFill>
                <a:srgbClr val="5F5F5F"/>
              </a:solidFill>
              <a:latin typeface="Bookman Old Style" pitchFamily="18" charset="0"/>
            </a:endParaRPr>
          </a:p>
        </p:txBody>
      </p:sp>
      <p:sp>
        <p:nvSpPr>
          <p:cNvPr id="4105" name="Text Box 9"/>
          <p:cNvSpPr txBox="1">
            <a:spLocks noChangeArrowheads="1"/>
          </p:cNvSpPr>
          <p:nvPr/>
        </p:nvSpPr>
        <p:spPr bwMode="auto">
          <a:xfrm>
            <a:off x="179512" y="506286"/>
            <a:ext cx="880789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4400" dirty="0" smtClean="0">
                <a:solidFill>
                  <a:schemeClr val="bg1"/>
                </a:solidFill>
                <a:latin typeface="Trebuchet MS" pitchFamily="34" charset="0"/>
              </a:rPr>
              <a:t>Estimating Species Trees from Gene Trees</a:t>
            </a:r>
            <a:endParaRPr lang="en-US" sz="4400" dirty="0">
              <a:solidFill>
                <a:schemeClr val="bg1"/>
              </a:solidFill>
              <a:latin typeface="Trebuchet MS" pitchFamily="34" charset="0"/>
            </a:endParaRPr>
          </a:p>
        </p:txBody>
      </p:sp>
      <p:pic>
        <p:nvPicPr>
          <p:cNvPr id="1026" name="Picture 2" descr="G:\Research\Presentation_Network\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0"/>
            <a:ext cx="1295400" cy="12575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24508" y="2600908"/>
            <a:ext cx="7075884" cy="400110"/>
          </a:xfrm>
          <a:prstGeom prst="rect">
            <a:avLst/>
          </a:prstGeom>
          <a:noFill/>
        </p:spPr>
        <p:txBody>
          <a:bodyPr wrap="square" rtlCol="0">
            <a:spAutoFit/>
          </a:bodyPr>
          <a:lstStyle/>
          <a:p>
            <a:pPr algn="ctr"/>
            <a:r>
              <a:rPr lang="en-US" sz="2000" dirty="0" smtClean="0">
                <a:latin typeface="Georgia" pitchFamily="18" charset="0"/>
              </a:rPr>
              <a:t>Md. </a:t>
            </a:r>
            <a:r>
              <a:rPr lang="en-US" sz="2000" dirty="0" err="1" smtClean="0">
                <a:latin typeface="Georgia" pitchFamily="18" charset="0"/>
              </a:rPr>
              <a:t>Shamsuzzoha</a:t>
            </a:r>
            <a:r>
              <a:rPr lang="en-US" sz="2000" dirty="0" smtClean="0">
                <a:latin typeface="Georgia" pitchFamily="18" charset="0"/>
              </a:rPr>
              <a:t> </a:t>
            </a:r>
            <a:r>
              <a:rPr lang="en-US" sz="2000" dirty="0" err="1" smtClean="0">
                <a:latin typeface="Georgia" pitchFamily="18" charset="0"/>
              </a:rPr>
              <a:t>Bayzid</a:t>
            </a:r>
            <a:endParaRPr lang="en-US" sz="2000" dirty="0">
              <a:latin typeface="Georgia" pitchFamily="18" charset="0"/>
            </a:endParaRPr>
          </a:p>
        </p:txBody>
      </p:sp>
    </p:spTree>
    <p:extLst>
      <p:ext uri="{BB962C8B-B14F-4D97-AF65-F5344CB8AC3E}">
        <p14:creationId xmlns:p14="http://schemas.microsoft.com/office/powerpoint/2010/main" val="1386285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and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467544" y="944724"/>
            <a:ext cx="831692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600" b="0" dirty="0" smtClean="0">
                <a:latin typeface="Garamond" pitchFamily="18" charset="0"/>
              </a:rPr>
              <a:t> </a:t>
            </a:r>
            <a:r>
              <a:rPr lang="en-GB" sz="2600" b="0" dirty="0" smtClean="0">
                <a:solidFill>
                  <a:srgbClr val="000099"/>
                </a:solidFill>
                <a:latin typeface="Garamond" pitchFamily="18" charset="0"/>
              </a:rPr>
              <a:t>Species tree </a:t>
            </a:r>
            <a:r>
              <a:rPr lang="en-GB" sz="2600" b="0" dirty="0" smtClean="0">
                <a:latin typeface="Garamond" pitchFamily="18" charset="0"/>
              </a:rPr>
              <a:t>– pattern of branching of species lineages via speciation.</a:t>
            </a:r>
          </a:p>
          <a:p>
            <a:pPr algn="l">
              <a:spcBef>
                <a:spcPts val="600"/>
              </a:spcBef>
              <a:buClr>
                <a:schemeClr val="accent1"/>
              </a:buClr>
              <a:buSzPct val="90000"/>
              <a:buFont typeface="Wingdings 3" pitchFamily="18" charset="2"/>
              <a:buChar char="}"/>
            </a:pPr>
            <a:r>
              <a:rPr lang="en-GB" sz="2600" dirty="0" smtClean="0">
                <a:latin typeface="Garamond" pitchFamily="18" charset="0"/>
              </a:rPr>
              <a:t> </a:t>
            </a:r>
            <a:r>
              <a:rPr lang="en-GB" sz="2600" dirty="0" smtClean="0">
                <a:solidFill>
                  <a:srgbClr val="000099"/>
                </a:solidFill>
                <a:latin typeface="Garamond" pitchFamily="18" charset="0"/>
              </a:rPr>
              <a:t>Gene tree </a:t>
            </a:r>
            <a:r>
              <a:rPr lang="en-GB" sz="2600" dirty="0" smtClean="0">
                <a:latin typeface="Garamond" pitchFamily="18" charset="0"/>
              </a:rPr>
              <a:t>– A phylogenetic tree that depicts how a </a:t>
            </a:r>
            <a:r>
              <a:rPr lang="en-GB" sz="2600" i="1" dirty="0" smtClean="0">
                <a:solidFill>
                  <a:srgbClr val="FF0000"/>
                </a:solidFill>
                <a:latin typeface="Garamond" pitchFamily="18" charset="0"/>
              </a:rPr>
              <a:t>single</a:t>
            </a:r>
            <a:r>
              <a:rPr lang="en-GB" sz="2600" dirty="0" smtClean="0">
                <a:solidFill>
                  <a:srgbClr val="FF0000"/>
                </a:solidFill>
                <a:latin typeface="Garamond" pitchFamily="18" charset="0"/>
              </a:rPr>
              <a:t> </a:t>
            </a:r>
            <a:r>
              <a:rPr lang="en-GB" sz="2600" dirty="0" smtClean="0">
                <a:latin typeface="Garamond" pitchFamily="18" charset="0"/>
              </a:rPr>
              <a:t>gene has evolved in a group of related species.</a:t>
            </a:r>
          </a:p>
        </p:txBody>
      </p:sp>
      <p:pic>
        <p:nvPicPr>
          <p:cNvPr id="1027" name="Picture 3" descr="C:\USA\Research\presentations\baby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043" y="5049179"/>
            <a:ext cx="941730" cy="11161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A\Research\presentations\shutterstock_329691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4553" y="5049179"/>
            <a:ext cx="828092" cy="97473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A\Research\presentations\gorill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8043" y="4961279"/>
            <a:ext cx="842494" cy="10600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A\Research\presentations\oranguta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61" y="5013175"/>
            <a:ext cx="720080" cy="10441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4028" y="5625244"/>
            <a:ext cx="4248472" cy="923330"/>
          </a:xfrm>
          <a:prstGeom prst="rect">
            <a:avLst/>
          </a:prstGeom>
          <a:noFill/>
        </p:spPr>
        <p:txBody>
          <a:bodyPr wrap="square" rtlCol="0">
            <a:spAutoFit/>
          </a:bodyPr>
          <a:lstStyle/>
          <a:p>
            <a:r>
              <a:rPr lang="en-US" dirty="0" smtClean="0">
                <a:solidFill>
                  <a:schemeClr val="accent6">
                    <a:lumMod val="75000"/>
                  </a:schemeClr>
                </a:solidFill>
              </a:rPr>
              <a:t>	     </a:t>
            </a:r>
            <a:r>
              <a:rPr lang="en-US" b="1" dirty="0" smtClean="0">
                <a:solidFill>
                  <a:srgbClr val="FF0000"/>
                </a:solidFill>
                <a:latin typeface="Lucida Handwriting" pitchFamily="66" charset="0"/>
              </a:rPr>
              <a:t>Hemoglobin</a:t>
            </a:r>
          </a:p>
          <a:p>
            <a:r>
              <a:rPr lang="en-US" dirty="0">
                <a:solidFill>
                  <a:schemeClr val="accent6">
                    <a:lumMod val="75000"/>
                  </a:schemeClr>
                </a:solidFill>
              </a:rPr>
              <a:t>	</a:t>
            </a:r>
            <a:r>
              <a:rPr lang="en-US" dirty="0" smtClean="0">
                <a:solidFill>
                  <a:schemeClr val="accent6">
                    <a:lumMod val="75000"/>
                  </a:schemeClr>
                </a:solidFill>
              </a:rPr>
              <a:t>	</a:t>
            </a:r>
            <a:r>
              <a:rPr lang="en-US" dirty="0" smtClean="0">
                <a:solidFill>
                  <a:schemeClr val="tx1">
                    <a:lumMod val="95000"/>
                    <a:lumOff val="5000"/>
                  </a:schemeClr>
                </a:solidFill>
              </a:rPr>
              <a:t>@</a:t>
            </a:r>
          </a:p>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9" name="Straight Connector 8"/>
          <p:cNvCxnSpPr>
            <a:stCxn id="2050" idx="0"/>
          </p:cNvCxnSpPr>
          <p:nvPr/>
        </p:nvCxnSpPr>
        <p:spPr>
          <a:xfrm flipV="1">
            <a:off x="2648599" y="4401107"/>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27" idx="0"/>
          </p:cNvCxnSpPr>
          <p:nvPr/>
        </p:nvCxnSpPr>
        <p:spPr>
          <a:xfrm flipH="1" flipV="1">
            <a:off x="3170657" y="4401107"/>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630597" y="3789039"/>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802505" y="3789039"/>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2126541" y="3176972"/>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52" idx="0"/>
          </p:cNvCxnSpPr>
          <p:nvPr/>
        </p:nvCxnSpPr>
        <p:spPr>
          <a:xfrm flipV="1">
            <a:off x="866401" y="3176972"/>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325" y="6192016"/>
            <a:ext cx="4248472" cy="369332"/>
          </a:xfrm>
          <a:prstGeom prst="rect">
            <a:avLst/>
          </a:prstGeom>
          <a:noFill/>
        </p:spPr>
        <p:txBody>
          <a:bodyPr wrap="square" rtlCol="0">
            <a:spAutoFit/>
          </a:bodyPr>
          <a:lstStyle/>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cxnSp>
        <p:nvCxnSpPr>
          <p:cNvPr id="47" name="Straight Connector 46"/>
          <p:cNvCxnSpPr/>
          <p:nvPr/>
        </p:nvCxnSpPr>
        <p:spPr>
          <a:xfrm flipV="1">
            <a:off x="7149099" y="4509120"/>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671157" y="4509120"/>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131097" y="3897052"/>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303005" y="3897052"/>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627041" y="3284985"/>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66901" y="3284985"/>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45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97317" y="728700"/>
            <a:ext cx="3910687" cy="3224945"/>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1000818" y="4019648"/>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11560" y="3919368"/>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210780" y="3951306"/>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074876" y="3955372"/>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4227004" y="3951306"/>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5040052" y="2487309"/>
            <a:ext cx="3852428"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Gene trees </a:t>
            </a:r>
            <a:r>
              <a:rPr lang="en-GB" sz="2800" b="0" dirty="0" smtClean="0">
                <a:solidFill>
                  <a:srgbClr val="FF0000"/>
                </a:solidFill>
                <a:latin typeface="Garamond" pitchFamily="18" charset="0"/>
              </a:rPr>
              <a:t>don’t</a:t>
            </a:r>
            <a:r>
              <a:rPr lang="en-GB" sz="2800" b="0" dirty="0" smtClean="0">
                <a:latin typeface="Garamond" pitchFamily="18" charset="0"/>
              </a:rPr>
              <a:t> necessarily show the </a:t>
            </a:r>
            <a:r>
              <a:rPr lang="en-GB" sz="2800" b="0" dirty="0" smtClean="0">
                <a:solidFill>
                  <a:srgbClr val="000099"/>
                </a:solidFill>
                <a:latin typeface="Garamond" pitchFamily="18" charset="0"/>
              </a:rPr>
              <a:t>same</a:t>
            </a:r>
            <a:r>
              <a:rPr lang="en-GB" sz="2800" b="0" dirty="0" smtClean="0">
                <a:latin typeface="Garamond" pitchFamily="18" charset="0"/>
              </a:rPr>
              <a:t> branching pattern as their containing species tree</a:t>
            </a:r>
          </a:p>
          <a:p>
            <a:pPr algn="l">
              <a:spcBef>
                <a:spcPts val="600"/>
              </a:spcBef>
              <a:buClr>
                <a:schemeClr val="accent1"/>
              </a:buClr>
              <a:buSzPct val="90000"/>
              <a:buFont typeface="Wingdings 3" pitchFamily="18" charset="2"/>
              <a:buChar char="}"/>
            </a:pPr>
            <a:endParaRPr lang="en-GB" sz="2800" b="0" dirty="0" smtClean="0">
              <a:latin typeface="Garamond" pitchFamily="18" charset="0"/>
            </a:endParaRPr>
          </a:p>
          <a:p>
            <a:r>
              <a:rPr lang="en-GB" sz="2800" dirty="0" smtClean="0">
                <a:latin typeface="Garamond" pitchFamily="18" charset="0"/>
              </a:rPr>
              <a:t> </a:t>
            </a:r>
            <a:endParaRPr lang="en-US" sz="2800" dirty="0"/>
          </a:p>
        </p:txBody>
      </p:sp>
      <p:sp>
        <p:nvSpPr>
          <p:cNvPr id="2" name="TextBox 1"/>
          <p:cNvSpPr txBox="1"/>
          <p:nvPr/>
        </p:nvSpPr>
        <p:spPr>
          <a:xfrm rot="16200000">
            <a:off x="-7561" y="1900487"/>
            <a:ext cx="1391550" cy="369332"/>
          </a:xfrm>
          <a:prstGeom prst="rect">
            <a:avLst/>
          </a:prstGeom>
          <a:noFill/>
        </p:spPr>
        <p:txBody>
          <a:bodyPr wrap="square" rtlCol="0">
            <a:spAutoFit/>
          </a:bodyPr>
          <a:lstStyle/>
          <a:p>
            <a:r>
              <a:rPr lang="en-US" dirty="0" smtClean="0"/>
              <a:t>Species tree</a:t>
            </a:r>
            <a:endParaRPr lang="en-US" dirty="0"/>
          </a:p>
        </p:txBody>
      </p:sp>
      <p:sp>
        <p:nvSpPr>
          <p:cNvPr id="27" name="TextBox 26"/>
          <p:cNvSpPr txBox="1"/>
          <p:nvPr/>
        </p:nvSpPr>
        <p:spPr>
          <a:xfrm rot="16200000">
            <a:off x="-16853" y="5104843"/>
            <a:ext cx="1391550" cy="369332"/>
          </a:xfrm>
          <a:prstGeom prst="rect">
            <a:avLst/>
          </a:prstGeom>
          <a:noFill/>
        </p:spPr>
        <p:txBody>
          <a:bodyPr wrap="square" rtlCol="0">
            <a:spAutoFit/>
          </a:bodyPr>
          <a:lstStyle/>
          <a:p>
            <a:r>
              <a:rPr lang="en-US" dirty="0" smtClean="0"/>
              <a:t>Gene tree</a:t>
            </a:r>
            <a:endParaRPr lang="en-US" dirty="0"/>
          </a:p>
        </p:txBody>
      </p:sp>
    </p:spTree>
    <p:extLst>
      <p:ext uri="{BB962C8B-B14F-4D97-AF65-F5344CB8AC3E}">
        <p14:creationId xmlns:p14="http://schemas.microsoft.com/office/powerpoint/2010/main" val="2835893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714" y="1738185"/>
            <a:ext cx="4065998" cy="374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reeform 1"/>
          <p:cNvSpPr/>
          <p:nvPr/>
        </p:nvSpPr>
        <p:spPr>
          <a:xfrm>
            <a:off x="2703854" y="2204864"/>
            <a:ext cx="4060880" cy="3237271"/>
          </a:xfrm>
          <a:custGeom>
            <a:avLst/>
            <a:gdLst>
              <a:gd name="connsiteX0" fmla="*/ 1319514 w 5393803"/>
              <a:gd name="connsiteY0" fmla="*/ 4375231 h 4375231"/>
              <a:gd name="connsiteX1" fmla="*/ 2060294 w 5393803"/>
              <a:gd name="connsiteY1" fmla="*/ 3240912 h 4375231"/>
              <a:gd name="connsiteX2" fmla="*/ 0 w 5393803"/>
              <a:gd name="connsiteY2" fmla="*/ 46299 h 4375231"/>
              <a:gd name="connsiteX3" fmla="*/ 1273215 w 5393803"/>
              <a:gd name="connsiteY3" fmla="*/ 34725 h 4375231"/>
              <a:gd name="connsiteX4" fmla="*/ 2673752 w 5393803"/>
              <a:gd name="connsiteY4" fmla="*/ 2257064 h 4375231"/>
              <a:gd name="connsiteX5" fmla="*/ 3032567 w 5393803"/>
              <a:gd name="connsiteY5" fmla="*/ 1678330 h 4375231"/>
              <a:gd name="connsiteX6" fmla="*/ 1990846 w 5393803"/>
              <a:gd name="connsiteY6" fmla="*/ 57874 h 4375231"/>
              <a:gd name="connsiteX7" fmla="*/ 3275636 w 5393803"/>
              <a:gd name="connsiteY7" fmla="*/ 46299 h 4375231"/>
              <a:gd name="connsiteX8" fmla="*/ 3680750 w 5393803"/>
              <a:gd name="connsiteY8" fmla="*/ 706056 h 4375231"/>
              <a:gd name="connsiteX9" fmla="*/ 4120588 w 5393803"/>
              <a:gd name="connsiteY9" fmla="*/ 0 h 4375231"/>
              <a:gd name="connsiteX10" fmla="*/ 5393803 w 5393803"/>
              <a:gd name="connsiteY10" fmla="*/ 23150 h 4375231"/>
              <a:gd name="connsiteX11" fmla="*/ 2581155 w 5393803"/>
              <a:gd name="connsiteY11" fmla="*/ 4363656 h 4375231"/>
              <a:gd name="connsiteX12" fmla="*/ 1319514 w 5393803"/>
              <a:gd name="connsiteY12" fmla="*/ 4375231 h 437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93803" h="4375231">
                <a:moveTo>
                  <a:pt x="1319514" y="4375231"/>
                </a:moveTo>
                <a:lnTo>
                  <a:pt x="2060294" y="3240912"/>
                </a:lnTo>
                <a:lnTo>
                  <a:pt x="0" y="46299"/>
                </a:lnTo>
                <a:lnTo>
                  <a:pt x="1273215" y="34725"/>
                </a:lnTo>
                <a:lnTo>
                  <a:pt x="2673752" y="2257064"/>
                </a:lnTo>
                <a:lnTo>
                  <a:pt x="3032567" y="1678330"/>
                </a:lnTo>
                <a:lnTo>
                  <a:pt x="1990846" y="57874"/>
                </a:lnTo>
                <a:lnTo>
                  <a:pt x="3275636" y="46299"/>
                </a:lnTo>
                <a:lnTo>
                  <a:pt x="3680750" y="706056"/>
                </a:lnTo>
                <a:lnTo>
                  <a:pt x="4120588" y="0"/>
                </a:lnTo>
                <a:lnTo>
                  <a:pt x="5393803" y="23150"/>
                </a:lnTo>
                <a:lnTo>
                  <a:pt x="2581155" y="4363656"/>
                </a:lnTo>
                <a:lnTo>
                  <a:pt x="1319514" y="437523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trees in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95536"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7698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31540" y="1736812"/>
            <a:ext cx="831692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800" b="0" dirty="0" smtClean="0">
                <a:solidFill>
                  <a:srgbClr val="000000"/>
                </a:solidFill>
                <a:latin typeface="Garamond" pitchFamily="18" charset="0"/>
              </a:rPr>
              <a:t> </a:t>
            </a:r>
            <a:r>
              <a:rPr lang="en-GB" sz="3200" b="0" dirty="0" smtClean="0">
                <a:solidFill>
                  <a:srgbClr val="FF0000"/>
                </a:solidFill>
                <a:latin typeface="Garamond" pitchFamily="18" charset="0"/>
              </a:rPr>
              <a:t>Discord</a:t>
            </a:r>
            <a:r>
              <a:rPr lang="en-GB" sz="3200" b="0" dirty="0" smtClean="0">
                <a:solidFill>
                  <a:srgbClr val="000000"/>
                </a:solidFill>
                <a:latin typeface="Garamond" pitchFamily="18" charset="0"/>
              </a:rPr>
              <a:t> can arise from -</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Deep Coalescence </a:t>
            </a:r>
            <a:r>
              <a:rPr lang="en-GB" sz="2800" dirty="0" smtClean="0">
                <a:solidFill>
                  <a:srgbClr val="000000"/>
                </a:solidFill>
                <a:latin typeface="Garamond" pitchFamily="18" charset="0"/>
              </a:rPr>
              <a:t>(ILS)</a:t>
            </a:r>
            <a:endParaRPr lang="en-GB" sz="2800" dirty="0" smtClean="0">
              <a:solidFill>
                <a:srgbClr val="000000"/>
              </a:solidFill>
              <a:latin typeface="Garamond" pitchFamily="18" charset="0"/>
            </a:endParaRPr>
          </a:p>
          <a:p>
            <a:pPr lvl="1">
              <a:spcBef>
                <a:spcPts val="600"/>
              </a:spcBef>
              <a:buClr>
                <a:schemeClr val="accent1"/>
              </a:buClr>
              <a:buSzPct val="90000"/>
              <a:buFont typeface="Wingdings 3" pitchFamily="18" charset="2"/>
              <a:buChar char="}"/>
            </a:pPr>
            <a:r>
              <a:rPr lang="en-GB" sz="2800" b="0" dirty="0">
                <a:solidFill>
                  <a:srgbClr val="000000"/>
                </a:solidFill>
                <a:latin typeface="Garamond" pitchFamily="18" charset="0"/>
              </a:rPr>
              <a:t> </a:t>
            </a:r>
            <a:r>
              <a:rPr lang="en-GB" sz="2800" b="0" dirty="0" smtClean="0">
                <a:solidFill>
                  <a:srgbClr val="000000"/>
                </a:solidFill>
                <a:latin typeface="Garamond" pitchFamily="18" charset="0"/>
              </a:rPr>
              <a:t>Gene Duplication/Extinction</a:t>
            </a:r>
          </a:p>
          <a:p>
            <a:pPr lvl="1">
              <a:spcBef>
                <a:spcPts val="600"/>
              </a:spcBef>
              <a:buClr>
                <a:schemeClr val="accent1"/>
              </a:buClr>
              <a:buSzPct val="90000"/>
              <a:buFont typeface="Wingdings 3" pitchFamily="18" charset="2"/>
              <a:buChar char="}"/>
            </a:pPr>
            <a:r>
              <a:rPr lang="en-GB" sz="2800" dirty="0">
                <a:solidFill>
                  <a:srgbClr val="000000"/>
                </a:solidFill>
                <a:latin typeface="Garamond" pitchFamily="18" charset="0"/>
              </a:rPr>
              <a:t> Horizontal Gene Transfer (HGT</a:t>
            </a:r>
            <a:r>
              <a:rPr lang="en-GB" sz="2800" dirty="0" smtClean="0">
                <a:solidFill>
                  <a:srgbClr val="000000"/>
                </a:solidFill>
                <a:latin typeface="Garamond" pitchFamily="18" charset="0"/>
              </a:rPr>
              <a:t>) etc.</a:t>
            </a:r>
            <a:endParaRPr lang="en-GB" sz="2800" dirty="0">
              <a:solidFill>
                <a:srgbClr val="000000"/>
              </a:solidFill>
              <a:latin typeface="Garamond" pitchFamily="18" charset="0"/>
            </a:endParaRPr>
          </a:p>
          <a:p>
            <a:pPr lvl="1">
              <a:spcBef>
                <a:spcPts val="600"/>
              </a:spcBef>
              <a:buClr>
                <a:schemeClr val="accent1"/>
              </a:buClr>
              <a:buSzPct val="90000"/>
              <a:buFont typeface="Wingdings 3" pitchFamily="18" charset="2"/>
              <a:buChar char="}"/>
            </a:pPr>
            <a:endParaRPr lang="en-GB" sz="2800" b="0" dirty="0" smtClean="0">
              <a:solidFill>
                <a:srgbClr val="000000"/>
              </a:solidFill>
              <a:latin typeface="Garamond" pitchFamily="18" charset="0"/>
            </a:endParaRPr>
          </a:p>
          <a:p>
            <a:pPr lvl="1">
              <a:spcBef>
                <a:spcPts val="600"/>
              </a:spcBef>
              <a:buClr>
                <a:schemeClr val="accent1"/>
              </a:buClr>
              <a:buSzPct val="90000"/>
              <a:buFont typeface="Wingdings 3" pitchFamily="18" charset="2"/>
              <a:buChar char="}"/>
            </a:pPr>
            <a:endParaRPr lang="en-GB" sz="2800" b="0" dirty="0" smtClean="0">
              <a:solidFill>
                <a:srgbClr val="000000"/>
              </a:solidFill>
              <a:latin typeface="Garamond" pitchFamily="18" charset="0"/>
            </a:endParaRPr>
          </a:p>
          <a:p>
            <a:pPr algn="l">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a:t>
            </a:r>
            <a:r>
              <a:rPr lang="en-GB" sz="3200" dirty="0" smtClean="0">
                <a:solidFill>
                  <a:srgbClr val="FF0000"/>
                </a:solidFill>
                <a:latin typeface="Garamond" pitchFamily="18" charset="0"/>
              </a:rPr>
              <a:t>Estimation error</a:t>
            </a:r>
            <a:r>
              <a:rPr lang="en-GB" sz="3200" dirty="0" smtClean="0">
                <a:solidFill>
                  <a:srgbClr val="000000"/>
                </a:solidFill>
                <a:latin typeface="Garamond" pitchFamily="18" charset="0"/>
              </a:rPr>
              <a:t> may also introduce discordance. </a:t>
            </a:r>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Causes of Gene </a:t>
            </a:r>
            <a:r>
              <a:rPr lang="en-US" altLang="ja-JP" sz="3600" b="1" dirty="0">
                <a:solidFill>
                  <a:srgbClr val="A50021"/>
                </a:solidFill>
                <a:latin typeface="Verdana" pitchFamily="34" charset="0"/>
                <a:ea typeface="ＭＳ Ｐゴシック" pitchFamily="34" charset="-128"/>
              </a:rPr>
              <a:t>T</a:t>
            </a:r>
            <a:r>
              <a:rPr lang="en-US" altLang="ja-JP" sz="3600" b="1" dirty="0" smtClean="0">
                <a:solidFill>
                  <a:srgbClr val="A50021"/>
                </a:solidFill>
                <a:latin typeface="Verdana" pitchFamily="34" charset="0"/>
                <a:ea typeface="ＭＳ Ｐゴシック" pitchFamily="34" charset="-128"/>
              </a:rPr>
              <a:t>ree Discordance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24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7487681" y="4386860"/>
            <a:ext cx="752355" cy="856527"/>
          </a:xfrm>
          <a:custGeom>
            <a:avLst/>
            <a:gdLst>
              <a:gd name="connsiteX0" fmla="*/ 752355 w 752355"/>
              <a:gd name="connsiteY0" fmla="*/ 856527 h 856527"/>
              <a:gd name="connsiteX1" fmla="*/ 219919 w 752355"/>
              <a:gd name="connsiteY1" fmla="*/ 578734 h 856527"/>
              <a:gd name="connsiteX2" fmla="*/ 243069 w 752355"/>
              <a:gd name="connsiteY2" fmla="*/ 266218 h 856527"/>
              <a:gd name="connsiteX3" fmla="*/ 0 w 752355"/>
              <a:gd name="connsiteY3" fmla="*/ 0 h 856527"/>
            </a:gdLst>
            <a:ahLst/>
            <a:cxnLst>
              <a:cxn ang="0">
                <a:pos x="connsiteX0" y="connsiteY0"/>
              </a:cxn>
              <a:cxn ang="0">
                <a:pos x="connsiteX1" y="connsiteY1"/>
              </a:cxn>
              <a:cxn ang="0">
                <a:pos x="connsiteX2" y="connsiteY2"/>
              </a:cxn>
              <a:cxn ang="0">
                <a:pos x="connsiteX3" y="connsiteY3"/>
              </a:cxn>
            </a:cxnLst>
            <a:rect l="l" t="t" r="r" b="b"/>
            <a:pathLst>
              <a:path w="752355" h="856527">
                <a:moveTo>
                  <a:pt x="752355" y="856527"/>
                </a:moveTo>
                <a:lnTo>
                  <a:pt x="219919" y="578734"/>
                </a:lnTo>
                <a:lnTo>
                  <a:pt x="243069" y="266218"/>
                </a:lnTo>
                <a:lnTo>
                  <a:pt x="0" y="0"/>
                </a:lnTo>
              </a:path>
            </a:pathLst>
          </a:cu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5716755" y="4352136"/>
            <a:ext cx="740780" cy="833377"/>
          </a:xfrm>
          <a:custGeom>
            <a:avLst/>
            <a:gdLst>
              <a:gd name="connsiteX0" fmla="*/ 0 w 740780"/>
              <a:gd name="connsiteY0" fmla="*/ 833377 h 833377"/>
              <a:gd name="connsiteX1" fmla="*/ 208344 w 740780"/>
              <a:gd name="connsiteY1" fmla="*/ 532436 h 833377"/>
              <a:gd name="connsiteX2" fmla="*/ 740780 w 740780"/>
              <a:gd name="connsiteY2" fmla="*/ 277793 h 833377"/>
              <a:gd name="connsiteX3" fmla="*/ 682906 w 740780"/>
              <a:gd name="connsiteY3" fmla="*/ 0 h 833377"/>
            </a:gdLst>
            <a:ahLst/>
            <a:cxnLst>
              <a:cxn ang="0">
                <a:pos x="connsiteX0" y="connsiteY0"/>
              </a:cxn>
              <a:cxn ang="0">
                <a:pos x="connsiteX1" y="connsiteY1"/>
              </a:cxn>
              <a:cxn ang="0">
                <a:pos x="connsiteX2" y="connsiteY2"/>
              </a:cxn>
              <a:cxn ang="0">
                <a:pos x="connsiteX3" y="connsiteY3"/>
              </a:cxn>
            </a:cxnLst>
            <a:rect l="l" t="t" r="r" b="b"/>
            <a:pathLst>
              <a:path w="740780" h="833377">
                <a:moveTo>
                  <a:pt x="0" y="833377"/>
                </a:moveTo>
                <a:lnTo>
                  <a:pt x="208344" y="532436"/>
                </a:lnTo>
                <a:lnTo>
                  <a:pt x="740780" y="277793"/>
                </a:lnTo>
                <a:lnTo>
                  <a:pt x="682906"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6110239" y="2600908"/>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02427" y="263691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5172745" y="4185084"/>
            <a:ext cx="3541853" cy="1169043"/>
          </a:xfrm>
          <a:custGeom>
            <a:avLst/>
            <a:gdLst>
              <a:gd name="connsiteX0" fmla="*/ 937549 w 3541853"/>
              <a:gd name="connsiteY0" fmla="*/ 11575 h 1169043"/>
              <a:gd name="connsiteX1" fmla="*/ 0 w 3541853"/>
              <a:gd name="connsiteY1" fmla="*/ 1169043 h 1169043"/>
              <a:gd name="connsiteX2" fmla="*/ 844952 w 3541853"/>
              <a:gd name="connsiteY2" fmla="*/ 1145894 h 1169043"/>
              <a:gd name="connsiteX3" fmla="*/ 1770926 w 3541853"/>
              <a:gd name="connsiteY3" fmla="*/ 0 h 1169043"/>
              <a:gd name="connsiteX4" fmla="*/ 2720050 w 3541853"/>
              <a:gd name="connsiteY4" fmla="*/ 1169043 h 1169043"/>
              <a:gd name="connsiteX5" fmla="*/ 3541853 w 3541853"/>
              <a:gd name="connsiteY5" fmla="*/ 1169043 h 1169043"/>
              <a:gd name="connsiteX6" fmla="*/ 2615878 w 3541853"/>
              <a:gd name="connsiteY6" fmla="*/ 46299 h 116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853" h="1169043">
                <a:moveTo>
                  <a:pt x="937549" y="11575"/>
                </a:moveTo>
                <a:lnTo>
                  <a:pt x="0" y="1169043"/>
                </a:lnTo>
                <a:lnTo>
                  <a:pt x="844952" y="1145894"/>
                </a:lnTo>
                <a:lnTo>
                  <a:pt x="1770926" y="0"/>
                </a:lnTo>
                <a:lnTo>
                  <a:pt x="2720050" y="1169043"/>
                </a:lnTo>
                <a:lnTo>
                  <a:pt x="3541853" y="1169043"/>
                </a:lnTo>
                <a:lnTo>
                  <a:pt x="2615878" y="46299"/>
                </a:ln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a:spLocks noChangeArrowheads="1"/>
          </p:cNvSpPr>
          <p:nvPr/>
        </p:nvSpPr>
        <p:spPr bwMode="auto">
          <a:xfrm>
            <a:off x="6180531"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432559"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720591"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0" name="Oval 19"/>
          <p:cNvSpPr>
            <a:spLocks noChangeArrowheads="1"/>
          </p:cNvSpPr>
          <p:nvPr/>
        </p:nvSpPr>
        <p:spPr bwMode="auto">
          <a:xfrm>
            <a:off x="7008623"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1" name="Oval 20"/>
          <p:cNvSpPr>
            <a:spLocks noChangeArrowheads="1"/>
          </p:cNvSpPr>
          <p:nvPr/>
        </p:nvSpPr>
        <p:spPr bwMode="auto">
          <a:xfrm>
            <a:off x="7296655"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2" name="Oval 21"/>
          <p:cNvSpPr>
            <a:spLocks noChangeArrowheads="1"/>
          </p:cNvSpPr>
          <p:nvPr/>
        </p:nvSpPr>
        <p:spPr bwMode="auto">
          <a:xfrm>
            <a:off x="7584687"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182247"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434275"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722307"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6" name="Oval 25"/>
          <p:cNvSpPr>
            <a:spLocks noChangeArrowheads="1"/>
          </p:cNvSpPr>
          <p:nvPr/>
        </p:nvSpPr>
        <p:spPr bwMode="auto">
          <a:xfrm>
            <a:off x="7010339"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7" name="Oval 26"/>
          <p:cNvSpPr>
            <a:spLocks noChangeArrowheads="1"/>
          </p:cNvSpPr>
          <p:nvPr/>
        </p:nvSpPr>
        <p:spPr bwMode="auto">
          <a:xfrm>
            <a:off x="7298371"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8" name="Oval 27"/>
          <p:cNvSpPr>
            <a:spLocks noChangeArrowheads="1"/>
          </p:cNvSpPr>
          <p:nvPr/>
        </p:nvSpPr>
        <p:spPr bwMode="auto">
          <a:xfrm>
            <a:off x="7586403"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182247"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434275"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722307"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 name="Oval 31"/>
          <p:cNvSpPr>
            <a:spLocks noChangeArrowheads="1"/>
          </p:cNvSpPr>
          <p:nvPr/>
        </p:nvSpPr>
        <p:spPr bwMode="auto">
          <a:xfrm>
            <a:off x="7010339"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 name="Oval 32"/>
          <p:cNvSpPr>
            <a:spLocks noChangeArrowheads="1"/>
          </p:cNvSpPr>
          <p:nvPr/>
        </p:nvSpPr>
        <p:spPr bwMode="auto">
          <a:xfrm>
            <a:off x="7298371"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 name="Oval 33"/>
          <p:cNvSpPr>
            <a:spLocks noChangeArrowheads="1"/>
          </p:cNvSpPr>
          <p:nvPr/>
        </p:nvSpPr>
        <p:spPr bwMode="auto">
          <a:xfrm>
            <a:off x="7586403"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180531"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432559"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720591"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8" name="Oval 37"/>
          <p:cNvSpPr>
            <a:spLocks noChangeArrowheads="1"/>
          </p:cNvSpPr>
          <p:nvPr/>
        </p:nvSpPr>
        <p:spPr bwMode="auto">
          <a:xfrm>
            <a:off x="7008623"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9" name="Oval 38"/>
          <p:cNvSpPr>
            <a:spLocks noChangeArrowheads="1"/>
          </p:cNvSpPr>
          <p:nvPr/>
        </p:nvSpPr>
        <p:spPr bwMode="auto">
          <a:xfrm>
            <a:off x="7296655"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0" name="Oval 39"/>
          <p:cNvSpPr>
            <a:spLocks noChangeArrowheads="1"/>
          </p:cNvSpPr>
          <p:nvPr/>
        </p:nvSpPr>
        <p:spPr bwMode="auto">
          <a:xfrm>
            <a:off x="7584687"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216535"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468563"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756595"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4" name="Oval 43"/>
          <p:cNvSpPr>
            <a:spLocks noChangeArrowheads="1"/>
          </p:cNvSpPr>
          <p:nvPr/>
        </p:nvSpPr>
        <p:spPr bwMode="auto">
          <a:xfrm>
            <a:off x="7044627"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5" name="Oval 44"/>
          <p:cNvSpPr>
            <a:spLocks noChangeArrowheads="1"/>
          </p:cNvSpPr>
          <p:nvPr/>
        </p:nvSpPr>
        <p:spPr bwMode="auto">
          <a:xfrm>
            <a:off x="7332659"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6" name="Oval 45"/>
          <p:cNvSpPr>
            <a:spLocks noChangeArrowheads="1"/>
          </p:cNvSpPr>
          <p:nvPr/>
        </p:nvSpPr>
        <p:spPr bwMode="auto">
          <a:xfrm>
            <a:off x="7620691"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036515" y="42930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6324547"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6612579"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5820491" y="45485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6108523"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396555"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5570179" y="48365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5858211"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6146243"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5354155" y="51211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5642187"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5930219"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216535"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468563"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756595"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044627"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332659"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7620691"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7872719" y="51897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8160751"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8448783"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58411" y="49051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46443"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8234475"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7404667" y="46137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658411"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946443"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152639" y="43291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440671"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9" name="Oval 78"/>
          <p:cNvSpPr>
            <a:spLocks noChangeArrowheads="1"/>
          </p:cNvSpPr>
          <p:nvPr/>
        </p:nvSpPr>
        <p:spPr bwMode="auto">
          <a:xfrm>
            <a:off x="7728703"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Freeform 81"/>
          <p:cNvSpPr/>
          <p:nvPr/>
        </p:nvSpPr>
        <p:spPr>
          <a:xfrm>
            <a:off x="6388087" y="2720106"/>
            <a:ext cx="694481" cy="1620455"/>
          </a:xfrm>
          <a:custGeom>
            <a:avLst/>
            <a:gdLst>
              <a:gd name="connsiteX0" fmla="*/ 0 w 694481"/>
              <a:gd name="connsiteY0" fmla="*/ 1620455 h 1620455"/>
              <a:gd name="connsiteX1" fmla="*/ 138896 w 694481"/>
              <a:gd name="connsiteY1" fmla="*/ 1365812 h 1620455"/>
              <a:gd name="connsiteX2" fmla="*/ 92597 w 694481"/>
              <a:gd name="connsiteY2" fmla="*/ 1111169 h 1620455"/>
              <a:gd name="connsiteX3" fmla="*/ 405113 w 694481"/>
              <a:gd name="connsiteY3" fmla="*/ 844952 h 1620455"/>
              <a:gd name="connsiteX4" fmla="*/ 694481 w 694481"/>
              <a:gd name="connsiteY4" fmla="*/ 555585 h 1620455"/>
              <a:gd name="connsiteX5" fmla="*/ 682906 w 694481"/>
              <a:gd name="connsiteY5" fmla="*/ 254643 h 1620455"/>
              <a:gd name="connsiteX6" fmla="*/ 416688 w 694481"/>
              <a:gd name="connsiteY6" fmla="*/ 0 h 162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481" h="1620455">
                <a:moveTo>
                  <a:pt x="0" y="1620455"/>
                </a:moveTo>
                <a:lnTo>
                  <a:pt x="138896" y="1365812"/>
                </a:lnTo>
                <a:lnTo>
                  <a:pt x="92597" y="1111169"/>
                </a:lnTo>
                <a:lnTo>
                  <a:pt x="405113" y="844952"/>
                </a:lnTo>
                <a:lnTo>
                  <a:pt x="694481" y="555585"/>
                </a:lnTo>
                <a:lnTo>
                  <a:pt x="682906" y="254643"/>
                </a:lnTo>
                <a:lnTo>
                  <a:pt x="41668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7337211" y="2708531"/>
            <a:ext cx="324091" cy="1655180"/>
          </a:xfrm>
          <a:custGeom>
            <a:avLst/>
            <a:gdLst>
              <a:gd name="connsiteX0" fmla="*/ 162045 w 324091"/>
              <a:gd name="connsiteY0" fmla="*/ 1655180 h 1655180"/>
              <a:gd name="connsiteX1" fmla="*/ 312516 w 324091"/>
              <a:gd name="connsiteY1" fmla="*/ 1377387 h 1655180"/>
              <a:gd name="connsiteX2" fmla="*/ 0 w 324091"/>
              <a:gd name="connsiteY2" fmla="*/ 1145894 h 1655180"/>
              <a:gd name="connsiteX3" fmla="*/ 23149 w 324091"/>
              <a:gd name="connsiteY3" fmla="*/ 810228 h 1655180"/>
              <a:gd name="connsiteX4" fmla="*/ 23149 w 324091"/>
              <a:gd name="connsiteY4" fmla="*/ 567160 h 1655180"/>
              <a:gd name="connsiteX5" fmla="*/ 266217 w 324091"/>
              <a:gd name="connsiteY5" fmla="*/ 277792 h 1655180"/>
              <a:gd name="connsiteX6" fmla="*/ 324091 w 324091"/>
              <a:gd name="connsiteY6" fmla="*/ 0 h 165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91" h="1655180">
                <a:moveTo>
                  <a:pt x="162045" y="1655180"/>
                </a:moveTo>
                <a:lnTo>
                  <a:pt x="312516" y="1377387"/>
                </a:lnTo>
                <a:lnTo>
                  <a:pt x="0" y="1145894"/>
                </a:lnTo>
                <a:lnTo>
                  <a:pt x="23149" y="810228"/>
                </a:lnTo>
                <a:lnTo>
                  <a:pt x="23149" y="567160"/>
                </a:lnTo>
                <a:lnTo>
                  <a:pt x="266217" y="277792"/>
                </a:lnTo>
                <a:lnTo>
                  <a:pt x="3240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ine 20"/>
          <p:cNvSpPr>
            <a:spLocks noChangeShapeType="1"/>
          </p:cNvSpPr>
          <p:nvPr/>
        </p:nvSpPr>
        <p:spPr bwMode="auto">
          <a:xfrm flipV="1">
            <a:off x="4920717" y="2542803"/>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036841" y="2312876"/>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000837" y="1804754"/>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871955" y="3805009"/>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a:t>
            </a:r>
            <a:endParaRPr lang="en-US" altLang="ja-JP" sz="3600" b="1" dirty="0">
              <a:solidFill>
                <a:srgbClr val="A50021"/>
              </a:solidFill>
              <a:latin typeface="Verdana" pitchFamily="34" charset="0"/>
              <a:ea typeface="ＭＳ Ｐゴシック" pitchFamily="34" charset="-128"/>
            </a:endParaRPr>
          </a:p>
        </p:txBody>
      </p:sp>
      <p:sp>
        <p:nvSpPr>
          <p:cNvPr id="90"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1" name="Rectangle 4"/>
          <p:cNvSpPr>
            <a:spLocks noChangeArrowheads="1"/>
          </p:cNvSpPr>
          <p:nvPr/>
        </p:nvSpPr>
        <p:spPr bwMode="auto">
          <a:xfrm>
            <a:off x="218542" y="1592796"/>
            <a:ext cx="4065426"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mj-lt"/>
              </a:rPr>
              <a:t> </a:t>
            </a:r>
            <a:r>
              <a:rPr lang="en-US" sz="2400" dirty="0">
                <a:latin typeface="+mj-lt"/>
              </a:rPr>
              <a:t>Gene copies </a:t>
            </a:r>
            <a:r>
              <a:rPr lang="en-US" sz="2400" dirty="0">
                <a:solidFill>
                  <a:srgbClr val="FF0000"/>
                </a:solidFill>
                <a:latin typeface="+mj-lt"/>
              </a:rPr>
              <a:t>fail</a:t>
            </a:r>
            <a:r>
              <a:rPr lang="en-US" sz="2400" dirty="0">
                <a:latin typeface="+mj-lt"/>
              </a:rPr>
              <a:t> to </a:t>
            </a:r>
            <a:r>
              <a:rPr lang="en-US" sz="2400" dirty="0">
                <a:solidFill>
                  <a:srgbClr val="000099"/>
                </a:solidFill>
                <a:latin typeface="+mj-lt"/>
              </a:rPr>
              <a:t>coalesce</a:t>
            </a:r>
            <a:r>
              <a:rPr lang="en-US" sz="2400" dirty="0">
                <a:latin typeface="+mj-lt"/>
              </a:rPr>
              <a:t> in the </a:t>
            </a:r>
            <a:r>
              <a:rPr lang="en-US" sz="2400" dirty="0">
                <a:solidFill>
                  <a:srgbClr val="000099"/>
                </a:solidFill>
                <a:latin typeface="+mj-lt"/>
              </a:rPr>
              <a:t>speciation point</a:t>
            </a:r>
            <a:r>
              <a:rPr lang="en-US" sz="2400" dirty="0">
                <a:latin typeface="+mj-lt"/>
              </a:rPr>
              <a:t>. Gene copies at a single locus extends deeper than the speciation events</a:t>
            </a:r>
          </a:p>
          <a:p>
            <a:pPr>
              <a:spcBef>
                <a:spcPts val="600"/>
              </a:spcBef>
              <a:buClr>
                <a:schemeClr val="accent1"/>
              </a:buClr>
              <a:buSzPct val="90000"/>
              <a:buFont typeface="Wingdings 3" pitchFamily="18" charset="2"/>
              <a:buChar char="}"/>
            </a:pPr>
            <a:endParaRPr lang="en-GB" sz="2400" dirty="0">
              <a:latin typeface="+mj-lt"/>
            </a:endParaRPr>
          </a:p>
          <a:p>
            <a:pPr>
              <a:spcBef>
                <a:spcPts val="600"/>
              </a:spcBef>
              <a:buClr>
                <a:schemeClr val="accent1"/>
              </a:buClr>
              <a:buSzPct val="90000"/>
              <a:buFont typeface="Wingdings 3" pitchFamily="18" charset="2"/>
              <a:buChar char="}"/>
            </a:pPr>
            <a:r>
              <a:rPr lang="en-US" sz="2400" dirty="0" smtClean="0">
                <a:solidFill>
                  <a:srgbClr val="531FE7"/>
                </a:solidFill>
                <a:latin typeface="+mj-lt"/>
              </a:rPr>
              <a:t> Coalescence </a:t>
            </a:r>
            <a:r>
              <a:rPr lang="en-US" sz="2400" dirty="0">
                <a:solidFill>
                  <a:srgbClr val="531FE7"/>
                </a:solidFill>
                <a:latin typeface="+mj-lt"/>
              </a:rPr>
              <a:t>theory  </a:t>
            </a:r>
            <a:r>
              <a:rPr lang="en-US" sz="2400" dirty="0">
                <a:latin typeface="+mj-lt"/>
              </a:rPr>
              <a:t>visualizes the process as if it operated backwards in </a:t>
            </a:r>
            <a:r>
              <a:rPr lang="en-US" sz="2400" dirty="0" smtClean="0">
                <a:latin typeface="+mj-lt"/>
              </a:rPr>
              <a:t>time.</a:t>
            </a:r>
            <a:endParaRPr lang="en-US" sz="2400" dirty="0">
              <a:latin typeface="+mj-lt"/>
            </a:endParaRPr>
          </a:p>
          <a:p>
            <a:pPr algn="l">
              <a:spcBef>
                <a:spcPts val="600"/>
              </a:spcBef>
              <a:buClr>
                <a:schemeClr val="accent1"/>
              </a:buClr>
              <a:buSzPct val="90000"/>
              <a:buFont typeface="Wingdings 3" pitchFamily="18" charset="2"/>
              <a:buChar char="}"/>
            </a:pPr>
            <a:endParaRPr lang="en-GB" sz="2400" b="0" dirty="0" smtClean="0">
              <a:solidFill>
                <a:srgbClr val="000099"/>
              </a:solidFill>
              <a:latin typeface="+mj-lt"/>
            </a:endParaRPr>
          </a:p>
          <a:p>
            <a:r>
              <a:rPr lang="en-GB" sz="2400" dirty="0" smtClean="0">
                <a:latin typeface="+mj-lt"/>
              </a:rPr>
              <a:t> </a:t>
            </a:r>
            <a:endParaRPr lang="en-US" sz="2400" dirty="0">
              <a:latin typeface="+mj-lt"/>
            </a:endParaRPr>
          </a:p>
        </p:txBody>
      </p:sp>
      <p:sp>
        <p:nvSpPr>
          <p:cNvPr id="84" name="TextBox 83"/>
          <p:cNvSpPr txBox="1"/>
          <p:nvPr/>
        </p:nvSpPr>
        <p:spPr>
          <a:xfrm>
            <a:off x="8056171" y="5551493"/>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92" name="TextBox 91"/>
          <p:cNvSpPr txBox="1"/>
          <p:nvPr/>
        </p:nvSpPr>
        <p:spPr>
          <a:xfrm>
            <a:off x="5477211" y="5541429"/>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Tree>
    <p:extLst>
      <p:ext uri="{BB962C8B-B14F-4D97-AF65-F5344CB8AC3E}">
        <p14:creationId xmlns:p14="http://schemas.microsoft.com/office/powerpoint/2010/main" val="427891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10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10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down)">
                                      <p:cBhvr>
                                        <p:cTn id="15" dur="1000"/>
                                        <p:tgtEl>
                                          <p:spTgt spid="8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down)">
                                      <p:cBhvr>
                                        <p:cTn id="18"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82" grpId="0" animBg="1"/>
      <p:bldP spid="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013550" y="2024844"/>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40252" y="2060848"/>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p:cNvSpPr>
            <a:spLocks noChangeArrowheads="1"/>
          </p:cNvSpPr>
          <p:nvPr/>
        </p:nvSpPr>
        <p:spPr bwMode="auto">
          <a:xfrm>
            <a:off x="6083842"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335870"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623902"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085558"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337586"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625618"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085558"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337586"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625618" y="2638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083842"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335870"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623902" y="23505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119846"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371874"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659906" y="20985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116414"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368442"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656474" y="34632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4" name="TextBox 83"/>
          <p:cNvSpPr txBox="1"/>
          <p:nvPr/>
        </p:nvSpPr>
        <p:spPr>
          <a:xfrm>
            <a:off x="515901" y="2202236"/>
            <a:ext cx="3528392" cy="1692771"/>
          </a:xfrm>
          <a:prstGeom prst="rect">
            <a:avLst/>
          </a:prstGeom>
          <a:noFill/>
        </p:spPr>
        <p:txBody>
          <a:bodyPr wrap="square" rtlCol="0">
            <a:spAutoFit/>
          </a:bodyPr>
          <a:lstStyle/>
          <a:p>
            <a:r>
              <a:rPr lang="en-US" sz="2600" dirty="0" smtClean="0">
                <a:solidFill>
                  <a:srgbClr val="531FE7"/>
                </a:solidFill>
              </a:rPr>
              <a:t>Smaller</a:t>
            </a:r>
            <a:r>
              <a:rPr lang="en-US" sz="2600" dirty="0" smtClean="0"/>
              <a:t> population size and </a:t>
            </a:r>
            <a:r>
              <a:rPr lang="en-US" sz="2600" dirty="0" smtClean="0">
                <a:solidFill>
                  <a:srgbClr val="531FE7"/>
                </a:solidFill>
              </a:rPr>
              <a:t>longer</a:t>
            </a:r>
            <a:r>
              <a:rPr lang="en-US" sz="2600" dirty="0" smtClean="0"/>
              <a:t> branch increases the possibility of coalescence.</a:t>
            </a:r>
            <a:endParaRPr lang="en-US" sz="2600" dirty="0"/>
          </a:p>
        </p:txBody>
      </p:sp>
      <p:sp>
        <p:nvSpPr>
          <p:cNvPr id="85" name="Line 20"/>
          <p:cNvSpPr>
            <a:spLocks noChangeShapeType="1"/>
          </p:cNvSpPr>
          <p:nvPr/>
        </p:nvSpPr>
        <p:spPr bwMode="auto">
          <a:xfrm flipV="1">
            <a:off x="4824028" y="1966739"/>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5940152" y="1736812"/>
            <a:ext cx="1080120"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5580112" y="1228690"/>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775266" y="3228945"/>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Oval 88"/>
          <p:cNvSpPr>
            <a:spLocks noChangeArrowheads="1"/>
          </p:cNvSpPr>
          <p:nvPr/>
        </p:nvSpPr>
        <p:spPr bwMode="auto">
          <a:xfrm>
            <a:off x="6115024"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0" name="Oval 89"/>
          <p:cNvSpPr>
            <a:spLocks noChangeArrowheads="1"/>
          </p:cNvSpPr>
          <p:nvPr/>
        </p:nvSpPr>
        <p:spPr bwMode="auto">
          <a:xfrm>
            <a:off x="6367052"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1" name="Oval 90"/>
          <p:cNvSpPr>
            <a:spLocks noChangeArrowheads="1"/>
          </p:cNvSpPr>
          <p:nvPr/>
        </p:nvSpPr>
        <p:spPr bwMode="auto">
          <a:xfrm>
            <a:off x="6655084" y="37170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5" name="Oval 94"/>
          <p:cNvSpPr>
            <a:spLocks noChangeArrowheads="1"/>
          </p:cNvSpPr>
          <p:nvPr/>
        </p:nvSpPr>
        <p:spPr bwMode="auto">
          <a:xfrm>
            <a:off x="6116740"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6" name="Oval 95"/>
          <p:cNvSpPr>
            <a:spLocks noChangeArrowheads="1"/>
          </p:cNvSpPr>
          <p:nvPr/>
        </p:nvSpPr>
        <p:spPr bwMode="auto">
          <a:xfrm>
            <a:off x="6368768"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7" name="Oval 96"/>
          <p:cNvSpPr>
            <a:spLocks noChangeArrowheads="1"/>
          </p:cNvSpPr>
          <p:nvPr/>
        </p:nvSpPr>
        <p:spPr bwMode="auto">
          <a:xfrm>
            <a:off x="6656800" y="39673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1" name="Oval 100"/>
          <p:cNvSpPr>
            <a:spLocks noChangeArrowheads="1"/>
          </p:cNvSpPr>
          <p:nvPr/>
        </p:nvSpPr>
        <p:spPr bwMode="auto">
          <a:xfrm>
            <a:off x="6116740"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2" name="Oval 101"/>
          <p:cNvSpPr>
            <a:spLocks noChangeArrowheads="1"/>
          </p:cNvSpPr>
          <p:nvPr/>
        </p:nvSpPr>
        <p:spPr bwMode="auto">
          <a:xfrm>
            <a:off x="6368768"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3" name="Oval 102"/>
          <p:cNvSpPr>
            <a:spLocks noChangeArrowheads="1"/>
          </p:cNvSpPr>
          <p:nvPr/>
        </p:nvSpPr>
        <p:spPr bwMode="auto">
          <a:xfrm>
            <a:off x="6656800" y="42210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4" name="Oval 103"/>
          <p:cNvSpPr>
            <a:spLocks noChangeArrowheads="1"/>
          </p:cNvSpPr>
          <p:nvPr/>
        </p:nvSpPr>
        <p:spPr bwMode="auto">
          <a:xfrm>
            <a:off x="6118456"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5" name="Oval 104"/>
          <p:cNvSpPr>
            <a:spLocks noChangeArrowheads="1"/>
          </p:cNvSpPr>
          <p:nvPr/>
        </p:nvSpPr>
        <p:spPr bwMode="auto">
          <a:xfrm>
            <a:off x="6370484"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6" name="Oval 105"/>
          <p:cNvSpPr>
            <a:spLocks noChangeArrowheads="1"/>
          </p:cNvSpPr>
          <p:nvPr/>
        </p:nvSpPr>
        <p:spPr bwMode="auto">
          <a:xfrm>
            <a:off x="6658516" y="44714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3" name="Freeform 12"/>
          <p:cNvSpPr/>
          <p:nvPr/>
        </p:nvSpPr>
        <p:spPr>
          <a:xfrm>
            <a:off x="6180881" y="2963119"/>
            <a:ext cx="243068" cy="1562582"/>
          </a:xfrm>
          <a:custGeom>
            <a:avLst/>
            <a:gdLst>
              <a:gd name="connsiteX0" fmla="*/ 0 w 243068"/>
              <a:gd name="connsiteY0" fmla="*/ 1562582 h 1562582"/>
              <a:gd name="connsiteX1" fmla="*/ 231494 w 243068"/>
              <a:gd name="connsiteY1" fmla="*/ 1331089 h 1562582"/>
              <a:gd name="connsiteX2" fmla="*/ 0 w 243068"/>
              <a:gd name="connsiteY2" fmla="*/ 1076446 h 1562582"/>
              <a:gd name="connsiteX3" fmla="*/ 0 w 243068"/>
              <a:gd name="connsiteY3" fmla="*/ 810228 h 1562582"/>
              <a:gd name="connsiteX4" fmla="*/ 11575 w 243068"/>
              <a:gd name="connsiteY4" fmla="*/ 532435 h 1562582"/>
              <a:gd name="connsiteX5" fmla="*/ 208344 w 243068"/>
              <a:gd name="connsiteY5" fmla="*/ 300942 h 1562582"/>
              <a:gd name="connsiteX6" fmla="*/ 243068 w 243068"/>
              <a:gd name="connsiteY6" fmla="*/ 0 h 1562582"/>
              <a:gd name="connsiteX7" fmla="*/ 219919 w 243068"/>
              <a:gd name="connsiteY7" fmla="*/ 11575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68" h="1562582">
                <a:moveTo>
                  <a:pt x="0" y="1562582"/>
                </a:moveTo>
                <a:lnTo>
                  <a:pt x="231494" y="1331089"/>
                </a:lnTo>
                <a:lnTo>
                  <a:pt x="0" y="1076446"/>
                </a:lnTo>
                <a:lnTo>
                  <a:pt x="0" y="810228"/>
                </a:lnTo>
                <a:lnTo>
                  <a:pt x="11575" y="532435"/>
                </a:lnTo>
                <a:lnTo>
                  <a:pt x="208344" y="300942"/>
                </a:lnTo>
                <a:lnTo>
                  <a:pt x="243068" y="0"/>
                </a:lnTo>
                <a:lnTo>
                  <a:pt x="219919" y="11575"/>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6412375" y="2963119"/>
            <a:ext cx="312516" cy="1574157"/>
          </a:xfrm>
          <a:custGeom>
            <a:avLst/>
            <a:gdLst>
              <a:gd name="connsiteX0" fmla="*/ 300941 w 312516"/>
              <a:gd name="connsiteY0" fmla="*/ 1574157 h 1574157"/>
              <a:gd name="connsiteX1" fmla="*/ 312516 w 312516"/>
              <a:gd name="connsiteY1" fmla="*/ 1331089 h 1574157"/>
              <a:gd name="connsiteX2" fmla="*/ 11574 w 312516"/>
              <a:gd name="connsiteY2" fmla="*/ 1064871 h 1574157"/>
              <a:gd name="connsiteX3" fmla="*/ 34724 w 312516"/>
              <a:gd name="connsiteY3" fmla="*/ 740780 h 1574157"/>
              <a:gd name="connsiteX4" fmla="*/ 312516 w 312516"/>
              <a:gd name="connsiteY4" fmla="*/ 544010 h 1574157"/>
              <a:gd name="connsiteX5" fmla="*/ 277792 w 312516"/>
              <a:gd name="connsiteY5" fmla="*/ 266218 h 1574157"/>
              <a:gd name="connsiteX6" fmla="*/ 0 w 312516"/>
              <a:gd name="connsiteY6" fmla="*/ 0 h 157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516" h="1574157">
                <a:moveTo>
                  <a:pt x="300941" y="1574157"/>
                </a:moveTo>
                <a:lnTo>
                  <a:pt x="312516" y="1331089"/>
                </a:lnTo>
                <a:lnTo>
                  <a:pt x="11574" y="1064871"/>
                </a:lnTo>
                <a:lnTo>
                  <a:pt x="34724" y="740780"/>
                </a:lnTo>
                <a:lnTo>
                  <a:pt x="312516" y="544010"/>
                </a:lnTo>
                <a:lnTo>
                  <a:pt x="277792" y="266218"/>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4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400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19050">
            <a:solidFill>
              <a:schemeClr val="tx1"/>
            </a:solidFill>
            <a:round/>
            <a:headEnd/>
            <a:tailEnd/>
          </a:ln>
        </p:spPr>
        <p:txBody>
          <a:bodyPr wrap="none" anchor="ctr"/>
          <a:lstStyle/>
          <a:p>
            <a:endParaRPr lang="en-US" sz="1800"/>
          </a:p>
        </p:txBody>
      </p:sp>
      <p:sp>
        <p:nvSpPr>
          <p:cNvPr id="43" name="Oval 42"/>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58446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83649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7124526"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5" name="Line 20"/>
          <p:cNvSpPr>
            <a:spLocks noChangeShapeType="1"/>
          </p:cNvSpPr>
          <p:nvPr/>
        </p:nvSpPr>
        <p:spPr bwMode="auto">
          <a:xfrm flipV="1">
            <a:off x="5904148" y="2474861"/>
            <a:ext cx="0" cy="1714289"/>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408204" y="2208930"/>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372200" y="1700808"/>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4876001" y="3088996"/>
            <a:ext cx="1512168" cy="400110"/>
          </a:xfrm>
          <a:prstGeom prst="rect">
            <a:avLst/>
          </a:prstGeom>
          <a:noFill/>
        </p:spPr>
        <p:txBody>
          <a:bodyPr wrap="square" rtlCol="0">
            <a:spAutoFit/>
          </a:bodyPr>
          <a:lstStyle/>
          <a:p>
            <a:r>
              <a:rPr lang="en-US" sz="2000" dirty="0" smtClean="0"/>
              <a:t>Generation</a:t>
            </a:r>
            <a:endParaRPr lang="en-US" sz="2000" dirty="0"/>
          </a:p>
        </p:txBody>
      </p:sp>
      <p:cxnSp>
        <p:nvCxnSpPr>
          <p:cNvPr id="44" name="Straight Connector 43"/>
          <p:cNvCxnSpPr/>
          <p:nvPr/>
        </p:nvCxnSpPr>
        <p:spPr>
          <a:xfrm>
            <a:off x="6481602" y="249696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73790" y="2532966"/>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7379986"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7668018"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7956050"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7381702"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7669734"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7957766"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9" name="Oval 58"/>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0" name="Oval 59"/>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1" name="Oval 60"/>
          <p:cNvSpPr>
            <a:spLocks noChangeArrowheads="1"/>
          </p:cNvSpPr>
          <p:nvPr/>
        </p:nvSpPr>
        <p:spPr bwMode="auto">
          <a:xfrm>
            <a:off x="7381702"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669734"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957766"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7379986"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68018"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56050"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415990"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704022"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992054"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Oval 81"/>
          <p:cNvSpPr>
            <a:spLocks noChangeArrowheads="1"/>
          </p:cNvSpPr>
          <p:nvPr/>
        </p:nvSpPr>
        <p:spPr bwMode="auto">
          <a:xfrm>
            <a:off x="6587898"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3" name="Oval 82"/>
          <p:cNvSpPr>
            <a:spLocks noChangeArrowheads="1"/>
          </p:cNvSpPr>
          <p:nvPr/>
        </p:nvSpPr>
        <p:spPr bwMode="auto">
          <a:xfrm>
            <a:off x="683992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2" name="Oval 91"/>
          <p:cNvSpPr>
            <a:spLocks noChangeArrowheads="1"/>
          </p:cNvSpPr>
          <p:nvPr/>
        </p:nvSpPr>
        <p:spPr bwMode="auto">
          <a:xfrm>
            <a:off x="7127958"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3" name="Oval 92"/>
          <p:cNvSpPr>
            <a:spLocks noChangeArrowheads="1"/>
          </p:cNvSpPr>
          <p:nvPr/>
        </p:nvSpPr>
        <p:spPr bwMode="auto">
          <a:xfrm>
            <a:off x="7415990"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4" name="Oval 93"/>
          <p:cNvSpPr>
            <a:spLocks noChangeArrowheads="1"/>
          </p:cNvSpPr>
          <p:nvPr/>
        </p:nvSpPr>
        <p:spPr bwMode="auto">
          <a:xfrm>
            <a:off x="7704022"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8" name="Oval 97"/>
          <p:cNvSpPr>
            <a:spLocks noChangeArrowheads="1"/>
          </p:cNvSpPr>
          <p:nvPr/>
        </p:nvSpPr>
        <p:spPr bwMode="auto">
          <a:xfrm>
            <a:off x="799205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 name="Freeform 1"/>
          <p:cNvSpPr/>
          <p:nvPr/>
        </p:nvSpPr>
        <p:spPr>
          <a:xfrm>
            <a:off x="6660508" y="2601860"/>
            <a:ext cx="509286" cy="1400536"/>
          </a:xfrm>
          <a:custGeom>
            <a:avLst/>
            <a:gdLst>
              <a:gd name="connsiteX0" fmla="*/ 0 w 509286"/>
              <a:gd name="connsiteY0" fmla="*/ 1400536 h 1400536"/>
              <a:gd name="connsiteX1" fmla="*/ 185195 w 509286"/>
              <a:gd name="connsiteY1" fmla="*/ 1134319 h 1400536"/>
              <a:gd name="connsiteX2" fmla="*/ 486136 w 509286"/>
              <a:gd name="connsiteY2" fmla="*/ 856526 h 1400536"/>
              <a:gd name="connsiteX3" fmla="*/ 509286 w 509286"/>
              <a:gd name="connsiteY3" fmla="*/ 567159 h 1400536"/>
              <a:gd name="connsiteX4" fmla="*/ 208344 w 509286"/>
              <a:gd name="connsiteY4" fmla="*/ 277792 h 1400536"/>
              <a:gd name="connsiteX5" fmla="*/ 243068 w 509286"/>
              <a:gd name="connsiteY5" fmla="*/ 0 h 14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286" h="1400536">
                <a:moveTo>
                  <a:pt x="0" y="1400536"/>
                </a:moveTo>
                <a:lnTo>
                  <a:pt x="185195" y="1134319"/>
                </a:lnTo>
                <a:lnTo>
                  <a:pt x="486136" y="856526"/>
                </a:lnTo>
                <a:lnTo>
                  <a:pt x="509286" y="567159"/>
                </a:lnTo>
                <a:lnTo>
                  <a:pt x="208344" y="277792"/>
                </a:lnTo>
                <a:lnTo>
                  <a:pt x="24306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7436011" y="2625009"/>
            <a:ext cx="347241" cy="1377387"/>
          </a:xfrm>
          <a:custGeom>
            <a:avLst/>
            <a:gdLst>
              <a:gd name="connsiteX0" fmla="*/ 335666 w 347241"/>
              <a:gd name="connsiteY0" fmla="*/ 1377387 h 1377387"/>
              <a:gd name="connsiteX1" fmla="*/ 324092 w 347241"/>
              <a:gd name="connsiteY1" fmla="*/ 1134319 h 1377387"/>
              <a:gd name="connsiteX2" fmla="*/ 23150 w 347241"/>
              <a:gd name="connsiteY2" fmla="*/ 856527 h 1377387"/>
              <a:gd name="connsiteX3" fmla="*/ 0 w 347241"/>
              <a:gd name="connsiteY3" fmla="*/ 520861 h 1377387"/>
              <a:gd name="connsiteX4" fmla="*/ 254644 w 347241"/>
              <a:gd name="connsiteY4" fmla="*/ 243068 h 1377387"/>
              <a:gd name="connsiteX5" fmla="*/ 347241 w 347241"/>
              <a:gd name="connsiteY5" fmla="*/ 0 h 137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241" h="1377387">
                <a:moveTo>
                  <a:pt x="335666" y="1377387"/>
                </a:moveTo>
                <a:lnTo>
                  <a:pt x="324092" y="1134319"/>
                </a:lnTo>
                <a:lnTo>
                  <a:pt x="23150" y="856527"/>
                </a:lnTo>
                <a:lnTo>
                  <a:pt x="0" y="520861"/>
                </a:lnTo>
                <a:lnTo>
                  <a:pt x="254644" y="243068"/>
                </a:lnTo>
                <a:lnTo>
                  <a:pt x="34724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515901" y="2202236"/>
            <a:ext cx="3528392" cy="2092881"/>
          </a:xfrm>
          <a:prstGeom prst="rect">
            <a:avLst/>
          </a:prstGeom>
          <a:noFill/>
        </p:spPr>
        <p:txBody>
          <a:bodyPr wrap="square" rtlCol="0">
            <a:spAutoFit/>
          </a:bodyPr>
          <a:lstStyle/>
          <a:p>
            <a:r>
              <a:rPr lang="en-US" sz="2600" dirty="0">
                <a:solidFill>
                  <a:srgbClr val="531FE7"/>
                </a:solidFill>
              </a:rPr>
              <a:t>Larger</a:t>
            </a:r>
            <a:r>
              <a:rPr lang="en-US" sz="2600" dirty="0">
                <a:solidFill>
                  <a:srgbClr val="000000"/>
                </a:solidFill>
              </a:rPr>
              <a:t> population size and </a:t>
            </a:r>
            <a:r>
              <a:rPr lang="en-US" sz="2600" dirty="0">
                <a:solidFill>
                  <a:srgbClr val="531FE7"/>
                </a:solidFill>
              </a:rPr>
              <a:t>shorter</a:t>
            </a:r>
            <a:r>
              <a:rPr lang="en-US" sz="2600" dirty="0">
                <a:solidFill>
                  <a:srgbClr val="000000"/>
                </a:solidFill>
              </a:rPr>
              <a:t> branch increase the chances that gene copies will </a:t>
            </a:r>
            <a:r>
              <a:rPr lang="en-US" sz="2600" dirty="0">
                <a:solidFill>
                  <a:srgbClr val="FF0000"/>
                </a:solidFill>
              </a:rPr>
              <a:t>fail</a:t>
            </a:r>
            <a:r>
              <a:rPr lang="en-US" sz="2600" dirty="0">
                <a:solidFill>
                  <a:srgbClr val="000000"/>
                </a:solidFill>
              </a:rPr>
              <a:t> to coalesce</a:t>
            </a:r>
          </a:p>
        </p:txBody>
      </p:sp>
      <p:sp>
        <p:nvSpPr>
          <p:cNvPr id="81"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89"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293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5527" y="1088740"/>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125054" y="4137282"/>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85583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4223990" y="4077072"/>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88086" y="4077072"/>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312222"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4103948" y="2528900"/>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12237" y="2697316"/>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3275856" y="2697316"/>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012442" y="1637731"/>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 by Deep Coalescence </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588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35896" y="108874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995936" y="417328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4817740"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976019" y="659778"/>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2896633" y="6165304"/>
            <a:ext cx="2719483" cy="369332"/>
          </a:xfrm>
          <a:prstGeom prst="rect">
            <a:avLst/>
          </a:prstGeom>
          <a:noFill/>
        </p:spPr>
        <p:txBody>
          <a:bodyPr wrap="square" rtlCol="0">
            <a:spAutoFit/>
          </a:bodyPr>
          <a:lstStyle/>
          <a:p>
            <a:r>
              <a:rPr lang="en-US" b="1" dirty="0" smtClean="0">
                <a:solidFill>
                  <a:srgbClr val="531FE7"/>
                </a:solidFill>
              </a:rPr>
              <a:t>1 Duplication and 3 losses</a:t>
            </a:r>
            <a:endParaRPr lang="en-US" b="1" dirty="0">
              <a:solidFill>
                <a:srgbClr val="531FE7"/>
              </a:solidFill>
            </a:endParaRPr>
          </a:p>
        </p:txBody>
      </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Duplication/Loss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4" name="Rectangle 4"/>
          <p:cNvSpPr>
            <a:spLocks noChangeArrowheads="1"/>
          </p:cNvSpPr>
          <p:nvPr/>
        </p:nvSpPr>
        <p:spPr bwMode="auto">
          <a:xfrm>
            <a:off x="323528" y="1230136"/>
            <a:ext cx="3024998"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solidFill>
                  <a:srgbClr val="000000"/>
                </a:solidFill>
                <a:latin typeface="+mj-lt"/>
              </a:rPr>
              <a:t> </a:t>
            </a:r>
            <a:r>
              <a:rPr lang="en-US" sz="2400" dirty="0">
                <a:solidFill>
                  <a:srgbClr val="000000"/>
                </a:solidFill>
                <a:latin typeface="+mj-lt"/>
              </a:rPr>
              <a:t>A gene might get </a:t>
            </a:r>
            <a:r>
              <a:rPr lang="en-US" sz="2400" dirty="0">
                <a:solidFill>
                  <a:srgbClr val="FF0000"/>
                </a:solidFill>
                <a:latin typeface="+mj-lt"/>
              </a:rPr>
              <a:t>duplicated</a:t>
            </a:r>
            <a:r>
              <a:rPr lang="en-US" sz="2400" dirty="0">
                <a:solidFill>
                  <a:srgbClr val="000000"/>
                </a:solidFill>
                <a:latin typeface="+mj-lt"/>
              </a:rPr>
              <a:t> and both copies </a:t>
            </a:r>
            <a:r>
              <a:rPr lang="en-US" sz="2400" dirty="0" smtClean="0">
                <a:solidFill>
                  <a:srgbClr val="000099"/>
                </a:solidFill>
                <a:latin typeface="+mj-lt"/>
              </a:rPr>
              <a:t>descend </a:t>
            </a:r>
            <a:r>
              <a:rPr lang="en-US" sz="2400" dirty="0">
                <a:solidFill>
                  <a:srgbClr val="000099"/>
                </a:solidFill>
                <a:latin typeface="+mj-lt"/>
              </a:rPr>
              <a:t>and evolve </a:t>
            </a:r>
            <a:r>
              <a:rPr lang="en-US" sz="2400" dirty="0">
                <a:solidFill>
                  <a:srgbClr val="FF0000"/>
                </a:solidFill>
                <a:latin typeface="+mj-lt"/>
              </a:rPr>
              <a:t>independently</a:t>
            </a:r>
            <a:r>
              <a:rPr lang="en-US" sz="2400" dirty="0">
                <a:solidFill>
                  <a:srgbClr val="000000"/>
                </a:solidFill>
                <a:latin typeface="+mj-lt"/>
              </a:rPr>
              <a:t>.</a:t>
            </a:r>
          </a:p>
          <a:p>
            <a:pPr>
              <a:spcBef>
                <a:spcPts val="600"/>
              </a:spcBef>
              <a:buClr>
                <a:schemeClr val="accent1"/>
              </a:buClr>
              <a:buSzPct val="90000"/>
              <a:buFont typeface="Wingdings 3" pitchFamily="18" charset="2"/>
              <a:buChar char="}"/>
            </a:pPr>
            <a:endParaRPr lang="en-GB" sz="2400" dirty="0">
              <a:solidFill>
                <a:srgbClr val="000000"/>
              </a:solidFill>
              <a:latin typeface="+mj-lt"/>
            </a:endParaRPr>
          </a:p>
          <a:p>
            <a:pPr>
              <a:spcBef>
                <a:spcPts val="600"/>
              </a:spcBef>
              <a:buClr>
                <a:schemeClr val="accent1"/>
              </a:buClr>
              <a:buSzPct val="90000"/>
              <a:buFont typeface="Wingdings 3" pitchFamily="18" charset="2"/>
              <a:buChar char="}"/>
            </a:pPr>
            <a:r>
              <a:rPr lang="en-GB" sz="2400" b="0" dirty="0" smtClean="0">
                <a:solidFill>
                  <a:srgbClr val="000000"/>
                </a:solidFill>
                <a:latin typeface="+mj-lt"/>
              </a:rPr>
              <a:t> </a:t>
            </a:r>
            <a:r>
              <a:rPr lang="en-US" sz="2400" dirty="0" smtClean="0">
                <a:solidFill>
                  <a:srgbClr val="000099"/>
                </a:solidFill>
                <a:latin typeface="+mj-lt"/>
              </a:rPr>
              <a:t>Discordance can occur </a:t>
            </a:r>
            <a:r>
              <a:rPr lang="en-US" sz="2400" dirty="0" smtClean="0">
                <a:solidFill>
                  <a:srgbClr val="000000"/>
                </a:solidFill>
                <a:latin typeface="+mj-lt"/>
              </a:rPr>
              <a:t>if some sampled copies come from </a:t>
            </a:r>
            <a:r>
              <a:rPr lang="en-US" sz="2400" dirty="0" smtClean="0">
                <a:solidFill>
                  <a:srgbClr val="FF0000"/>
                </a:solidFill>
                <a:latin typeface="+mj-lt"/>
              </a:rPr>
              <a:t>one</a:t>
            </a:r>
            <a:r>
              <a:rPr lang="en-US" sz="2400" dirty="0" smtClean="0">
                <a:solidFill>
                  <a:srgbClr val="000000"/>
                </a:solidFill>
                <a:latin typeface="+mj-lt"/>
              </a:rPr>
              <a:t> locus and others come from </a:t>
            </a:r>
            <a:r>
              <a:rPr lang="en-US" sz="2400" dirty="0" smtClean="0">
                <a:solidFill>
                  <a:srgbClr val="FF0000"/>
                </a:solidFill>
                <a:latin typeface="+mj-lt"/>
              </a:rPr>
              <a:t>another</a:t>
            </a:r>
            <a:r>
              <a:rPr lang="en-US" sz="2400" dirty="0" smtClean="0">
                <a:solidFill>
                  <a:srgbClr val="000000"/>
                </a:solidFill>
                <a:latin typeface="+mj-lt"/>
              </a:rPr>
              <a:t> locus</a:t>
            </a:r>
            <a:endParaRPr lang="en-US" sz="2400" dirty="0">
              <a:solidFill>
                <a:srgbClr val="000000"/>
              </a:solidFill>
              <a:latin typeface="+mj-lt"/>
            </a:endParaRPr>
          </a:p>
          <a:p>
            <a:pPr algn="l">
              <a:spcBef>
                <a:spcPts val="600"/>
              </a:spcBef>
              <a:buClr>
                <a:schemeClr val="accent1"/>
              </a:buClr>
              <a:buSzPct val="90000"/>
              <a:buFont typeface="Wingdings 3" pitchFamily="18" charset="2"/>
              <a:buChar char="}"/>
            </a:pPr>
            <a:endParaRPr lang="en-GB" sz="2400" b="0" dirty="0" smtClean="0">
              <a:solidFill>
                <a:srgbClr val="000000"/>
              </a:solidFill>
              <a:latin typeface="+mj-lt"/>
            </a:endParaRPr>
          </a:p>
          <a:p>
            <a:r>
              <a:rPr lang="en-GB" sz="2400" dirty="0" smtClean="0">
                <a:solidFill>
                  <a:srgbClr val="000000"/>
                </a:solidFill>
                <a:latin typeface="+mj-lt"/>
              </a:rPr>
              <a:t> </a:t>
            </a:r>
            <a:endParaRPr lang="en-US" sz="2400" dirty="0">
              <a:solidFill>
                <a:srgbClr val="000000"/>
              </a:solidFill>
              <a:latin typeface="+mj-lt"/>
            </a:endParaRPr>
          </a:p>
        </p:txBody>
      </p:sp>
      <p:sp>
        <p:nvSpPr>
          <p:cNvPr id="2" name="Freeform 1"/>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5904148"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8278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1000"/>
                                        <p:tgtEl>
                                          <p:spTgt spid="4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1000"/>
                                        <p:tgtEl>
                                          <p:spTgt spid="46"/>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6" grpId="0" animBg="1"/>
      <p:bldP spid="41" grpId="0" animBg="1"/>
      <p:bldP spid="42" grpId="0" animBg="1"/>
      <p:bldP spid="43" grpId="0" animBg="1"/>
      <p:bldP spid="44" grpId="0" animBg="1"/>
      <p:bldP spid="46" grpId="0" animBg="1"/>
      <p:bldP spid="59"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2770820"/>
            <a:ext cx="5148572"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4032448"/>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Gene tree and species tree</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My contributions </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111398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1556792"/>
            <a:ext cx="2895600"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4032448"/>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Gene tree and species tree</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My contributions </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219769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103762" y="872423"/>
            <a:ext cx="3628478"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defRPr/>
            </a:pPr>
            <a:r>
              <a:rPr lang="en-US" sz="2400" b="1" dirty="0" smtClean="0">
                <a:solidFill>
                  <a:srgbClr val="000000"/>
                </a:solidFill>
                <a:latin typeface="Georgia" pitchFamily="18" charset="0"/>
              </a:rPr>
              <a:t>ATCGCCTACGGTCAT</a:t>
            </a:r>
          </a:p>
          <a:p>
            <a:pPr fontAlgn="auto">
              <a:spcBef>
                <a:spcPts val="600"/>
              </a:spcBef>
              <a:spcAft>
                <a:spcPts val="0"/>
              </a:spcAft>
              <a:buClr>
                <a:schemeClr val="accent1"/>
              </a:buClr>
              <a:buSzPct val="90000"/>
              <a:defRPr/>
            </a:pPr>
            <a:r>
              <a:rPr lang="en-US" sz="2400" b="1" dirty="0" smtClean="0">
                <a:solidFill>
                  <a:srgbClr val="000000"/>
                </a:solidFill>
                <a:latin typeface="Georgia" pitchFamily="18" charset="0"/>
              </a:rPr>
              <a:t>ACTGCCTGCTACCTG</a:t>
            </a:r>
          </a:p>
          <a:p>
            <a:pPr fontAlgn="auto">
              <a:spcBef>
                <a:spcPts val="600"/>
              </a:spcBef>
              <a:spcAft>
                <a:spcPts val="0"/>
              </a:spcAft>
              <a:buClr>
                <a:schemeClr val="accent1"/>
              </a:buClr>
              <a:buSzPct val="90000"/>
              <a:defRPr/>
            </a:pPr>
            <a:r>
              <a:rPr lang="en-US" sz="2400" b="1" dirty="0" smtClean="0">
                <a:solidFill>
                  <a:srgbClr val="000000"/>
                </a:solidFill>
                <a:latin typeface="Georgia" pitchFamily="18" charset="0"/>
              </a:rPr>
              <a:t>GCTGCGTACTAGGAT</a:t>
            </a:r>
          </a:p>
          <a:p>
            <a:pPr fontAlgn="auto">
              <a:spcBef>
                <a:spcPts val="600"/>
              </a:spcBef>
              <a:spcAft>
                <a:spcPts val="0"/>
              </a:spcAft>
              <a:buClr>
                <a:schemeClr val="accent1"/>
              </a:buClr>
              <a:buSzPct val="90000"/>
              <a:defRPr/>
            </a:pPr>
            <a:r>
              <a:rPr lang="en-US" sz="2400" b="1" dirty="0" smtClean="0">
                <a:solidFill>
                  <a:srgbClr val="000000"/>
                </a:solidFill>
                <a:latin typeface="Georgia" pitchFamily="18" charset="0"/>
              </a:rPr>
              <a:t>ATCCGTACCTGATGT</a:t>
            </a:r>
            <a:endParaRPr lang="en-US" sz="2400" b="1" dirty="0">
              <a:solidFill>
                <a:srgbClr val="000000"/>
              </a:solidFill>
              <a:latin typeface="Georgia" pitchFamily="18" charset="0"/>
            </a:endParaRPr>
          </a:p>
        </p:txBody>
      </p:sp>
      <p:sp>
        <p:nvSpPr>
          <p:cNvPr id="3" name="Rectangle 3"/>
          <p:cNvSpPr txBox="1">
            <a:spLocks noChangeArrowheads="1"/>
          </p:cNvSpPr>
          <p:nvPr/>
        </p:nvSpPr>
        <p:spPr>
          <a:xfrm>
            <a:off x="215516" y="-63388"/>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000" b="1" dirty="0" smtClean="0">
                <a:solidFill>
                  <a:srgbClr val="A50021"/>
                </a:solidFill>
                <a:latin typeface="Verdana" pitchFamily="34" charset="0"/>
                <a:ea typeface="ＭＳ Ｐゴシック" pitchFamily="34" charset="-128"/>
              </a:rPr>
              <a:t>Gene Tree Estimation</a:t>
            </a:r>
            <a:endParaRPr lang="en-US" altLang="ja-JP" sz="30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59532" y="47667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3851920" y="4293096"/>
            <a:ext cx="2232248" cy="1764196"/>
            <a:chOff x="971600" y="3104964"/>
            <a:chExt cx="621852" cy="647452"/>
          </a:xfrm>
        </p:grpSpPr>
        <p:cxnSp>
          <p:nvCxnSpPr>
            <p:cNvPr id="6" name="Straight Connector 5"/>
            <p:cNvCxnSpPr/>
            <p:nvPr/>
          </p:nvCxnSpPr>
          <p:spPr>
            <a:xfrm flipV="1">
              <a:off x="971600" y="3104964"/>
              <a:ext cx="281395" cy="64327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89396" y="3524746"/>
              <a:ext cx="121444"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52995" y="3104964"/>
              <a:ext cx="340457" cy="62309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341424" y="3524746"/>
              <a:ext cx="108013"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031940" y="6552056"/>
            <a:ext cx="2304256"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Phylogenetic Tree</a:t>
            </a:r>
            <a:endParaRPr lang="en-US" baseline="-25000" dirty="0">
              <a:solidFill>
                <a:srgbClr val="FF0000"/>
              </a:solidFill>
              <a:latin typeface="Georgia" pitchFamily="18" charset="0"/>
            </a:endParaRPr>
          </a:p>
        </p:txBody>
      </p:sp>
      <p:sp>
        <p:nvSpPr>
          <p:cNvPr id="11" name="AutoShape 34"/>
          <p:cNvSpPr>
            <a:spLocks noChangeArrowheads="1"/>
          </p:cNvSpPr>
          <p:nvPr/>
        </p:nvSpPr>
        <p:spPr bwMode="auto">
          <a:xfrm rot="5400000">
            <a:off x="4367749" y="3440773"/>
            <a:ext cx="100584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3" name="Rectangle 4"/>
          <p:cNvSpPr>
            <a:spLocks noChangeArrowheads="1"/>
          </p:cNvSpPr>
          <p:nvPr/>
        </p:nvSpPr>
        <p:spPr bwMode="auto">
          <a:xfrm>
            <a:off x="1799692" y="872130"/>
            <a:ext cx="612068"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defRPr/>
            </a:pPr>
            <a:r>
              <a:rPr lang="en-US" sz="2400" b="1" dirty="0" smtClean="0">
                <a:solidFill>
                  <a:schemeClr val="accent1">
                    <a:lumMod val="75000"/>
                  </a:schemeClr>
                </a:solidFill>
                <a:latin typeface="Georgia" pitchFamily="18" charset="0"/>
              </a:rPr>
              <a:t>A</a:t>
            </a:r>
          </a:p>
          <a:p>
            <a:pPr fontAlgn="auto">
              <a:spcBef>
                <a:spcPts val="600"/>
              </a:spcBef>
              <a:spcAft>
                <a:spcPts val="0"/>
              </a:spcAft>
              <a:buClr>
                <a:schemeClr val="accent1"/>
              </a:buClr>
              <a:buSzPct val="90000"/>
              <a:defRPr/>
            </a:pPr>
            <a:r>
              <a:rPr lang="en-US" sz="2400" b="1" dirty="0">
                <a:solidFill>
                  <a:schemeClr val="accent1">
                    <a:lumMod val="75000"/>
                  </a:schemeClr>
                </a:solidFill>
                <a:latin typeface="Georgia" pitchFamily="18" charset="0"/>
              </a:rPr>
              <a:t>B</a:t>
            </a:r>
            <a:endParaRPr lang="en-US" sz="2400" b="1" dirty="0" smtClean="0">
              <a:solidFill>
                <a:schemeClr val="accent1">
                  <a:lumMod val="75000"/>
                </a:schemeClr>
              </a:solidFill>
              <a:latin typeface="Georgia" pitchFamily="18" charset="0"/>
            </a:endParaRPr>
          </a:p>
          <a:p>
            <a:pPr fontAlgn="auto">
              <a:spcBef>
                <a:spcPts val="600"/>
              </a:spcBef>
              <a:spcAft>
                <a:spcPts val="0"/>
              </a:spcAft>
              <a:buClr>
                <a:schemeClr val="accent1"/>
              </a:buClr>
              <a:buSzPct val="90000"/>
              <a:defRPr/>
            </a:pPr>
            <a:r>
              <a:rPr lang="en-US" sz="2400" b="1" dirty="0">
                <a:solidFill>
                  <a:schemeClr val="accent1">
                    <a:lumMod val="75000"/>
                  </a:schemeClr>
                </a:solidFill>
                <a:latin typeface="Georgia" pitchFamily="18" charset="0"/>
              </a:rPr>
              <a:t>C</a:t>
            </a:r>
            <a:endParaRPr lang="en-US" sz="2400" b="1" dirty="0" smtClean="0">
              <a:solidFill>
                <a:schemeClr val="accent1">
                  <a:lumMod val="75000"/>
                </a:schemeClr>
              </a:solidFill>
              <a:latin typeface="Georgia" pitchFamily="18" charset="0"/>
            </a:endParaRPr>
          </a:p>
          <a:p>
            <a:pPr fontAlgn="auto">
              <a:spcBef>
                <a:spcPts val="600"/>
              </a:spcBef>
              <a:spcAft>
                <a:spcPts val="0"/>
              </a:spcAft>
              <a:buClr>
                <a:schemeClr val="accent1"/>
              </a:buClr>
              <a:buSzPct val="90000"/>
              <a:defRPr/>
            </a:pPr>
            <a:r>
              <a:rPr lang="en-US" sz="2400" b="1" dirty="0">
                <a:solidFill>
                  <a:schemeClr val="accent1">
                    <a:lumMod val="75000"/>
                  </a:schemeClr>
                </a:solidFill>
                <a:latin typeface="Georgia" pitchFamily="18" charset="0"/>
              </a:rPr>
              <a:t>D</a:t>
            </a:r>
          </a:p>
        </p:txBody>
      </p:sp>
      <p:sp>
        <p:nvSpPr>
          <p:cNvPr id="14" name="TextBox 13"/>
          <p:cNvSpPr txBox="1"/>
          <p:nvPr/>
        </p:nvSpPr>
        <p:spPr>
          <a:xfrm>
            <a:off x="3653898" y="6093296"/>
            <a:ext cx="396044" cy="461665"/>
          </a:xfrm>
          <a:prstGeom prst="rect">
            <a:avLst/>
          </a:prstGeom>
          <a:noFill/>
        </p:spPr>
        <p:txBody>
          <a:bodyPr wrap="square" rtlCol="0">
            <a:spAutoFit/>
          </a:bodyPr>
          <a:lstStyle/>
          <a:p>
            <a:r>
              <a:rPr lang="en-US" sz="2400" b="1" dirty="0" smtClean="0"/>
              <a:t>A</a:t>
            </a:r>
            <a:endParaRPr lang="en-US" sz="2400" b="1" dirty="0"/>
          </a:p>
        </p:txBody>
      </p:sp>
      <p:sp>
        <p:nvSpPr>
          <p:cNvPr id="15" name="TextBox 14"/>
          <p:cNvSpPr txBox="1"/>
          <p:nvPr/>
        </p:nvSpPr>
        <p:spPr>
          <a:xfrm>
            <a:off x="4535996" y="6099683"/>
            <a:ext cx="396044" cy="461665"/>
          </a:xfrm>
          <a:prstGeom prst="rect">
            <a:avLst/>
          </a:prstGeom>
          <a:noFill/>
        </p:spPr>
        <p:txBody>
          <a:bodyPr wrap="square" rtlCol="0">
            <a:spAutoFit/>
          </a:bodyPr>
          <a:lstStyle/>
          <a:p>
            <a:r>
              <a:rPr lang="en-US" sz="2400" b="1" dirty="0"/>
              <a:t>B</a:t>
            </a:r>
          </a:p>
        </p:txBody>
      </p:sp>
      <p:sp>
        <p:nvSpPr>
          <p:cNvPr id="16" name="TextBox 15"/>
          <p:cNvSpPr txBox="1"/>
          <p:nvPr/>
        </p:nvSpPr>
        <p:spPr>
          <a:xfrm>
            <a:off x="4968044" y="6099683"/>
            <a:ext cx="396044" cy="461665"/>
          </a:xfrm>
          <a:prstGeom prst="rect">
            <a:avLst/>
          </a:prstGeom>
          <a:noFill/>
        </p:spPr>
        <p:txBody>
          <a:bodyPr wrap="square" rtlCol="0">
            <a:spAutoFit/>
          </a:bodyPr>
          <a:lstStyle/>
          <a:p>
            <a:r>
              <a:rPr lang="en-US" sz="2400" b="1" dirty="0"/>
              <a:t>C</a:t>
            </a:r>
          </a:p>
        </p:txBody>
      </p:sp>
      <p:sp>
        <p:nvSpPr>
          <p:cNvPr id="17" name="TextBox 16"/>
          <p:cNvSpPr txBox="1"/>
          <p:nvPr/>
        </p:nvSpPr>
        <p:spPr>
          <a:xfrm>
            <a:off x="5976156" y="6063679"/>
            <a:ext cx="396044" cy="461665"/>
          </a:xfrm>
          <a:prstGeom prst="rect">
            <a:avLst/>
          </a:prstGeom>
          <a:noFill/>
        </p:spPr>
        <p:txBody>
          <a:bodyPr wrap="square" rtlCol="0">
            <a:spAutoFit/>
          </a:bodyPr>
          <a:lstStyle/>
          <a:p>
            <a:r>
              <a:rPr lang="en-US" sz="2400" b="1" dirty="0"/>
              <a:t>D</a:t>
            </a:r>
          </a:p>
        </p:txBody>
      </p:sp>
      <p:sp>
        <p:nvSpPr>
          <p:cNvPr id="12" name="Rectangle 11"/>
          <p:cNvSpPr/>
          <p:nvPr/>
        </p:nvSpPr>
        <p:spPr>
          <a:xfrm>
            <a:off x="3779912" y="2854071"/>
            <a:ext cx="2160240" cy="430913"/>
          </a:xfrm>
          <a:prstGeom prst="rect">
            <a:avLst/>
          </a:prstGeom>
          <a:solidFill>
            <a:schemeClr val="accent1">
              <a:lumMod val="60000"/>
              <a:lumOff val="40000"/>
            </a:schemeClr>
          </a:solidFill>
          <a:ln w="444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Georgia" pitchFamily="18" charset="0"/>
              </a:rPr>
              <a:t>INPUT</a:t>
            </a:r>
            <a:endParaRPr lang="en-US" sz="2400" b="1" dirty="0">
              <a:latin typeface="Georgia" pitchFamily="18" charset="0"/>
            </a:endParaRPr>
          </a:p>
        </p:txBody>
      </p:sp>
      <p:sp>
        <p:nvSpPr>
          <p:cNvPr id="18" name="TextBox 17"/>
          <p:cNvSpPr txBox="1"/>
          <p:nvPr/>
        </p:nvSpPr>
        <p:spPr>
          <a:xfrm rot="16200000">
            <a:off x="526197" y="1606153"/>
            <a:ext cx="1692188" cy="369332"/>
          </a:xfrm>
          <a:prstGeom prst="rect">
            <a:avLst/>
          </a:prstGeom>
          <a:solidFill>
            <a:schemeClr val="accent3">
              <a:lumMod val="40000"/>
              <a:lumOff val="60000"/>
            </a:schemeClr>
          </a:solidFill>
        </p:spPr>
        <p:txBody>
          <a:bodyPr wrap="square" rtlCol="0">
            <a:spAutoFit/>
          </a:bodyPr>
          <a:lstStyle/>
          <a:p>
            <a:pPr algn="ctr"/>
            <a:r>
              <a:rPr lang="en-US" dirty="0" smtClean="0">
                <a:latin typeface="Trebuchet MS" pitchFamily="34" charset="0"/>
                <a:ea typeface="Verdana" pitchFamily="34" charset="0"/>
                <a:cs typeface="Verdana" pitchFamily="34" charset="0"/>
              </a:rPr>
              <a:t>Species</a:t>
            </a:r>
            <a:endParaRPr lang="en-US" dirty="0">
              <a:latin typeface="Trebuchet MS" pitchFamily="34" charset="0"/>
              <a:ea typeface="Verdana" pitchFamily="34" charset="0"/>
              <a:cs typeface="Verdana" pitchFamily="34" charset="0"/>
            </a:endParaRPr>
          </a:p>
        </p:txBody>
      </p:sp>
      <p:sp>
        <p:nvSpPr>
          <p:cNvPr id="19" name="TextBox 18"/>
          <p:cNvSpPr txBox="1"/>
          <p:nvPr/>
        </p:nvSpPr>
        <p:spPr>
          <a:xfrm>
            <a:off x="3239852" y="546212"/>
            <a:ext cx="3240360" cy="369332"/>
          </a:xfrm>
          <a:prstGeom prst="rect">
            <a:avLst/>
          </a:prstGeom>
          <a:solidFill>
            <a:schemeClr val="accent3">
              <a:lumMod val="40000"/>
              <a:lumOff val="60000"/>
            </a:schemeClr>
          </a:solidFill>
        </p:spPr>
        <p:txBody>
          <a:bodyPr wrap="square" rtlCol="0">
            <a:spAutoFit/>
          </a:bodyPr>
          <a:lstStyle/>
          <a:p>
            <a:pPr algn="ctr"/>
            <a:r>
              <a:rPr lang="en-US" dirty="0" smtClean="0">
                <a:latin typeface="Trebuchet MS" pitchFamily="34" charset="0"/>
                <a:ea typeface="Verdana" pitchFamily="34" charset="0"/>
                <a:cs typeface="Verdana" pitchFamily="34" charset="0"/>
              </a:rPr>
              <a:t>Gene sequence</a:t>
            </a:r>
            <a:endParaRPr lang="en-US" dirty="0">
              <a:latin typeface="Trebuchet MS" pitchFamily="34" charset="0"/>
              <a:ea typeface="Verdana" pitchFamily="34" charset="0"/>
              <a:cs typeface="Verdana" pitchFamily="34" charset="0"/>
            </a:endParaRPr>
          </a:p>
        </p:txBody>
      </p:sp>
      <p:grpSp>
        <p:nvGrpSpPr>
          <p:cNvPr id="20" name="Group 19"/>
          <p:cNvGrpSpPr/>
          <p:nvPr/>
        </p:nvGrpSpPr>
        <p:grpSpPr>
          <a:xfrm>
            <a:off x="6084168" y="4138436"/>
            <a:ext cx="2678342" cy="369332"/>
            <a:chOff x="3238136" y="1158453"/>
            <a:chExt cx="1830754" cy="288265"/>
          </a:xfrm>
        </p:grpSpPr>
        <p:sp>
          <p:nvSpPr>
            <p:cNvPr id="21" name="Oval 20"/>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2" name="TextBox 21"/>
            <p:cNvSpPr txBox="1"/>
            <p:nvPr/>
          </p:nvSpPr>
          <p:spPr>
            <a:xfrm>
              <a:off x="3336576" y="1158453"/>
              <a:ext cx="1732314" cy="288265"/>
            </a:xfrm>
            <a:prstGeom prst="rect">
              <a:avLst/>
            </a:prstGeom>
            <a:noFill/>
          </p:spPr>
          <p:txBody>
            <a:bodyPr wrap="square" rtlCol="0">
              <a:spAutoFit/>
            </a:bodyPr>
            <a:lstStyle/>
            <a:p>
              <a:r>
                <a:rPr lang="en-US" dirty="0" smtClean="0"/>
                <a:t>  </a:t>
              </a:r>
              <a:r>
                <a:rPr lang="en-US" dirty="0" smtClean="0">
                  <a:latin typeface="Georgia" pitchFamily="18" charset="0"/>
                </a:rPr>
                <a:t>Maximum Likelihood</a:t>
              </a:r>
              <a:endParaRPr lang="en-US" dirty="0">
                <a:latin typeface="Georgia" pitchFamily="18" charset="0"/>
              </a:endParaRPr>
            </a:p>
          </p:txBody>
        </p:sp>
      </p:grpSp>
      <p:grpSp>
        <p:nvGrpSpPr>
          <p:cNvPr id="23" name="Group 22"/>
          <p:cNvGrpSpPr/>
          <p:nvPr/>
        </p:nvGrpSpPr>
        <p:grpSpPr>
          <a:xfrm>
            <a:off x="6084168" y="4499828"/>
            <a:ext cx="2678342" cy="369332"/>
            <a:chOff x="3238136" y="1158453"/>
            <a:chExt cx="1830754" cy="288265"/>
          </a:xfrm>
        </p:grpSpPr>
        <p:sp>
          <p:nvSpPr>
            <p:cNvPr id="24" name="Oval 23"/>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5" name="TextBox 24"/>
            <p:cNvSpPr txBox="1"/>
            <p:nvPr/>
          </p:nvSpPr>
          <p:spPr>
            <a:xfrm>
              <a:off x="3336576" y="1158453"/>
              <a:ext cx="1732314" cy="288265"/>
            </a:xfrm>
            <a:prstGeom prst="rect">
              <a:avLst/>
            </a:prstGeom>
            <a:noFill/>
          </p:spPr>
          <p:txBody>
            <a:bodyPr wrap="square" rtlCol="0">
              <a:spAutoFit/>
            </a:bodyPr>
            <a:lstStyle/>
            <a:p>
              <a:r>
                <a:rPr lang="en-US" dirty="0" smtClean="0"/>
                <a:t>  </a:t>
              </a:r>
              <a:r>
                <a:rPr lang="en-US" dirty="0" smtClean="0">
                  <a:latin typeface="Georgia" pitchFamily="18" charset="0"/>
                </a:rPr>
                <a:t>Maximum Parsimony</a:t>
              </a:r>
              <a:endParaRPr lang="en-US" dirty="0">
                <a:latin typeface="Georgia" pitchFamily="18" charset="0"/>
              </a:endParaRPr>
            </a:p>
          </p:txBody>
        </p:sp>
      </p:grpSp>
    </p:spTree>
    <p:extLst>
      <p:ext uri="{BB962C8B-B14F-4D97-AF65-F5344CB8AC3E}">
        <p14:creationId xmlns:p14="http://schemas.microsoft.com/office/powerpoint/2010/main" val="72372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dissolv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Species Tree Estimation</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1663602" y="2168860"/>
            <a:ext cx="5932734"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GB" sz="2400" dirty="0" smtClean="0">
                <a:solidFill>
                  <a:srgbClr val="0033CC"/>
                </a:solidFill>
                <a:latin typeface="+mj-lt"/>
                <a:cs typeface="+mn-cs"/>
              </a:rPr>
              <a:t>Combined Analyses (</a:t>
            </a:r>
            <a:r>
              <a:rPr lang="en-US" sz="2400" dirty="0" smtClean="0">
                <a:solidFill>
                  <a:srgbClr val="0033CC"/>
                </a:solidFill>
                <a:latin typeface="+mj-lt"/>
                <a:cs typeface="+mn-cs"/>
              </a:rPr>
              <a:t>Concatenation): </a:t>
            </a:r>
            <a:r>
              <a:rPr lang="en-US" sz="2400" dirty="0" smtClean="0">
                <a:solidFill>
                  <a:srgbClr val="000000"/>
                </a:solidFill>
                <a:latin typeface="+mj-lt"/>
                <a:cs typeface="+mn-cs"/>
              </a:rPr>
              <a:t>Combining genes to create a “supergene”</a:t>
            </a: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600"/>
              </a:spcBef>
              <a:spcAft>
                <a:spcPts val="0"/>
              </a:spcAft>
              <a:buClr>
                <a:schemeClr val="accent1"/>
              </a:buClr>
              <a:buSzPct val="90000"/>
              <a:buFont typeface="Wingdings 3" pitchFamily="18" charset="2"/>
              <a:buChar char="}"/>
              <a:defRPr/>
            </a:pPr>
            <a:r>
              <a:rPr lang="en-GB" sz="2400" dirty="0">
                <a:solidFill>
                  <a:srgbClr val="000000"/>
                </a:solidFill>
                <a:latin typeface="+mj-lt"/>
                <a:cs typeface="+mn-cs"/>
              </a:rPr>
              <a:t> </a:t>
            </a:r>
            <a:r>
              <a:rPr lang="en-US" sz="2400" dirty="0" smtClean="0">
                <a:solidFill>
                  <a:srgbClr val="000099"/>
                </a:solidFill>
                <a:latin typeface="+mj-lt"/>
                <a:cs typeface="+mn-cs"/>
              </a:rPr>
              <a:t>Summary Methods: </a:t>
            </a:r>
            <a:r>
              <a:rPr lang="en-US" sz="2400" dirty="0" smtClean="0">
                <a:latin typeface="+mj-lt"/>
                <a:cs typeface="+mn-cs"/>
              </a:rPr>
              <a:t>summarizing individual Gene trees.</a:t>
            </a:r>
            <a:endParaRPr lang="en-US" sz="2400" dirty="0">
              <a:latin typeface="+mj-lt"/>
              <a:cs typeface="+mn-cs"/>
            </a:endParaRPr>
          </a:p>
          <a:p>
            <a:pPr fontAlgn="auto">
              <a:spcBef>
                <a:spcPts val="600"/>
              </a:spcBef>
              <a:spcAft>
                <a:spcPts val="0"/>
              </a:spcAft>
              <a:buClr>
                <a:schemeClr val="accent1"/>
              </a:buClr>
              <a:buSzPct val="90000"/>
              <a:buFont typeface="Wingdings 3" pitchFamily="18" charset="2"/>
              <a:buChar char="}"/>
              <a:defRPr/>
            </a:pPr>
            <a:endParaRPr lang="en-GB" sz="2400" dirty="0">
              <a:solidFill>
                <a:srgbClr val="000000"/>
              </a:solidFill>
              <a:latin typeface="+mj-lt"/>
              <a:cs typeface="+mn-cs"/>
            </a:endParaRPr>
          </a:p>
          <a:p>
            <a:pPr fontAlgn="auto">
              <a:spcBef>
                <a:spcPts val="0"/>
              </a:spcBef>
              <a:spcAft>
                <a:spcPts val="0"/>
              </a:spcAft>
              <a:defRPr/>
            </a:pPr>
            <a:r>
              <a:rPr lang="en-GB" sz="2400" dirty="0">
                <a:solidFill>
                  <a:srgbClr val="000000"/>
                </a:solidFill>
                <a:latin typeface="+mj-lt"/>
                <a:cs typeface="+mn-cs"/>
              </a:rPr>
              <a:t> </a:t>
            </a:r>
            <a:endParaRPr lang="en-US" sz="2400" dirty="0">
              <a:solidFill>
                <a:srgbClr val="000000"/>
              </a:solidFill>
              <a:latin typeface="+mj-lt"/>
              <a:cs typeface="+mn-cs"/>
            </a:endParaRPr>
          </a:p>
        </p:txBody>
      </p:sp>
    </p:spTree>
    <p:extLst>
      <p:ext uri="{BB962C8B-B14F-4D97-AF65-F5344CB8AC3E}">
        <p14:creationId xmlns:p14="http://schemas.microsoft.com/office/powerpoint/2010/main" val="1572337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2"/>
          <p:cNvGrpSpPr/>
          <p:nvPr/>
        </p:nvGrpSpPr>
        <p:grpSpPr>
          <a:xfrm>
            <a:off x="6984268" y="1556792"/>
            <a:ext cx="684076" cy="504056"/>
            <a:chOff x="2375756" y="2348880"/>
            <a:chExt cx="684076" cy="504056"/>
          </a:xfrm>
          <a:solidFill>
            <a:schemeClr val="accent6">
              <a:lumMod val="75000"/>
            </a:schemeClr>
          </a:solidFill>
        </p:grpSpPr>
        <p:sp>
          <p:nvSpPr>
            <p:cNvPr id="259" name="Rectangle 2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0" name="Rectangle 2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1" name="Rectangle 2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2" name="Rectangle 2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3" name="Group 262"/>
          <p:cNvGrpSpPr/>
          <p:nvPr/>
        </p:nvGrpSpPr>
        <p:grpSpPr>
          <a:xfrm>
            <a:off x="4319972" y="1556792"/>
            <a:ext cx="684076" cy="504056"/>
            <a:chOff x="2375756" y="2348880"/>
            <a:chExt cx="684076" cy="504056"/>
          </a:xfrm>
          <a:solidFill>
            <a:srgbClr val="F79B4F"/>
          </a:solidFill>
        </p:grpSpPr>
        <p:sp>
          <p:nvSpPr>
            <p:cNvPr id="264" name="Rectangle 2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5" name="Rectangle 2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6" name="Rectangle 2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7" name="Rectangle 2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68" name="Group 267"/>
          <p:cNvGrpSpPr/>
          <p:nvPr/>
        </p:nvGrpSpPr>
        <p:grpSpPr>
          <a:xfrm>
            <a:off x="1583668" y="1556792"/>
            <a:ext cx="684076" cy="504056"/>
            <a:chOff x="2375756" y="2348880"/>
            <a:chExt cx="684076" cy="504056"/>
          </a:xfrm>
          <a:solidFill>
            <a:schemeClr val="accent6">
              <a:lumMod val="60000"/>
              <a:lumOff val="40000"/>
            </a:schemeClr>
          </a:solidFill>
        </p:grpSpPr>
        <p:sp>
          <p:nvSpPr>
            <p:cNvPr id="269" name="Rectangle 26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0" name="Rectangle 26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1" name="Rectangle 27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2" name="Rectangle 27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3" name="Group 272"/>
          <p:cNvGrpSpPr/>
          <p:nvPr/>
        </p:nvGrpSpPr>
        <p:grpSpPr>
          <a:xfrm>
            <a:off x="6120172" y="1556792"/>
            <a:ext cx="684076" cy="504056"/>
            <a:chOff x="2375756" y="2348880"/>
            <a:chExt cx="684076" cy="504056"/>
          </a:xfrm>
          <a:solidFill>
            <a:srgbClr val="235F6F"/>
          </a:solidFill>
        </p:grpSpPr>
        <p:sp>
          <p:nvSpPr>
            <p:cNvPr id="274" name="Rectangle 27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5" name="Rectangle 27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6" name="Rectangle 27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77" name="Rectangle 27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78" name="Group 277"/>
          <p:cNvGrpSpPr/>
          <p:nvPr/>
        </p:nvGrpSpPr>
        <p:grpSpPr>
          <a:xfrm>
            <a:off x="7848364" y="1556792"/>
            <a:ext cx="684076" cy="504056"/>
            <a:chOff x="2375756" y="2348880"/>
            <a:chExt cx="684076" cy="504056"/>
          </a:xfrm>
          <a:solidFill>
            <a:srgbClr val="79C1D5"/>
          </a:solidFill>
        </p:grpSpPr>
        <p:sp>
          <p:nvSpPr>
            <p:cNvPr id="279" name="Rectangle 27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0" name="Rectangle 27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1" name="Rectangle 28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2" name="Rectangle 28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3" name="Group 282"/>
          <p:cNvGrpSpPr/>
          <p:nvPr/>
        </p:nvGrpSpPr>
        <p:grpSpPr>
          <a:xfrm>
            <a:off x="2483768" y="1556792"/>
            <a:ext cx="684076" cy="504056"/>
            <a:chOff x="2375756" y="2348880"/>
            <a:chExt cx="684076" cy="504056"/>
          </a:xfrm>
          <a:solidFill>
            <a:schemeClr val="accent5">
              <a:lumMod val="75000"/>
            </a:schemeClr>
          </a:solidFill>
        </p:grpSpPr>
        <p:sp>
          <p:nvSpPr>
            <p:cNvPr id="284" name="Rectangle 28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5" name="Rectangle 28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6" name="Rectangle 28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87" name="Rectangle 28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88" name="Group 287"/>
          <p:cNvGrpSpPr/>
          <p:nvPr/>
        </p:nvGrpSpPr>
        <p:grpSpPr>
          <a:xfrm>
            <a:off x="647564" y="1556792"/>
            <a:ext cx="684076" cy="504056"/>
            <a:chOff x="2375756" y="2348880"/>
            <a:chExt cx="684076" cy="504056"/>
          </a:xfrm>
          <a:solidFill>
            <a:schemeClr val="accent3">
              <a:lumMod val="50000"/>
            </a:schemeClr>
          </a:solidFill>
        </p:grpSpPr>
        <p:sp>
          <p:nvSpPr>
            <p:cNvPr id="289" name="Rectangle 28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0" name="Rectangle 28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1" name="Rectangle 29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2" name="Rectangle 29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3" name="Group 292"/>
          <p:cNvGrpSpPr/>
          <p:nvPr/>
        </p:nvGrpSpPr>
        <p:grpSpPr>
          <a:xfrm>
            <a:off x="5220072" y="1556792"/>
            <a:ext cx="684076" cy="504056"/>
            <a:chOff x="2375756" y="2348880"/>
            <a:chExt cx="684076" cy="504056"/>
          </a:xfrm>
          <a:solidFill>
            <a:schemeClr val="accent3">
              <a:lumMod val="60000"/>
              <a:lumOff val="40000"/>
            </a:schemeClr>
          </a:solidFill>
        </p:grpSpPr>
        <p:sp>
          <p:nvSpPr>
            <p:cNvPr id="294" name="Rectangle 29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5" name="Rectangle 29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6" name="Rectangle 29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97" name="Rectangle 29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98" name="Group 297"/>
          <p:cNvGrpSpPr/>
          <p:nvPr/>
        </p:nvGrpSpPr>
        <p:grpSpPr>
          <a:xfrm>
            <a:off x="3383868" y="1556792"/>
            <a:ext cx="684076" cy="504056"/>
            <a:chOff x="2375756" y="2348880"/>
            <a:chExt cx="684076" cy="504056"/>
          </a:xfrm>
          <a:solidFill>
            <a:schemeClr val="accent3">
              <a:lumMod val="75000"/>
            </a:schemeClr>
          </a:solidFill>
        </p:grpSpPr>
        <p:sp>
          <p:nvSpPr>
            <p:cNvPr id="299" name="Rectangle 29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0" name="Rectangle 29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1" name="Rectangle 30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2" name="Rectangle 30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4" name="Group 373"/>
          <p:cNvGrpSpPr/>
          <p:nvPr/>
        </p:nvGrpSpPr>
        <p:grpSpPr>
          <a:xfrm>
            <a:off x="6984268" y="1520788"/>
            <a:ext cx="684076" cy="504056"/>
            <a:chOff x="2375756" y="2348880"/>
            <a:chExt cx="684076" cy="504056"/>
          </a:xfrm>
          <a:solidFill>
            <a:schemeClr val="accent6">
              <a:lumMod val="75000"/>
            </a:schemeClr>
          </a:solidFill>
        </p:grpSpPr>
        <p:sp>
          <p:nvSpPr>
            <p:cNvPr id="375" name="Rectangle 37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6" name="Rectangle 37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7" name="Rectangle 37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8" name="Rectangle 37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79" name="Group 378"/>
          <p:cNvGrpSpPr/>
          <p:nvPr/>
        </p:nvGrpSpPr>
        <p:grpSpPr>
          <a:xfrm>
            <a:off x="4319972" y="1520788"/>
            <a:ext cx="684076" cy="504056"/>
            <a:chOff x="2375756" y="2348880"/>
            <a:chExt cx="684076" cy="504056"/>
          </a:xfrm>
          <a:solidFill>
            <a:srgbClr val="F79B4F"/>
          </a:solidFill>
        </p:grpSpPr>
        <p:sp>
          <p:nvSpPr>
            <p:cNvPr id="380" name="Rectangle 37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1" name="Rectangle 38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2" name="Rectangle 38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3" name="Rectangle 38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4" name="Group 383"/>
          <p:cNvGrpSpPr/>
          <p:nvPr/>
        </p:nvGrpSpPr>
        <p:grpSpPr>
          <a:xfrm>
            <a:off x="1583668" y="1520788"/>
            <a:ext cx="684076" cy="504056"/>
            <a:chOff x="2375756" y="2348880"/>
            <a:chExt cx="684076" cy="504056"/>
          </a:xfrm>
          <a:solidFill>
            <a:schemeClr val="accent6">
              <a:lumMod val="60000"/>
              <a:lumOff val="40000"/>
            </a:schemeClr>
          </a:solidFill>
        </p:grpSpPr>
        <p:sp>
          <p:nvSpPr>
            <p:cNvPr id="385" name="Rectangle 38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6" name="Rectangle 38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7" name="Rectangle 38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8" name="Rectangle 38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89" name="Group 388"/>
          <p:cNvGrpSpPr/>
          <p:nvPr/>
        </p:nvGrpSpPr>
        <p:grpSpPr>
          <a:xfrm>
            <a:off x="6120172" y="1520788"/>
            <a:ext cx="684076" cy="504056"/>
            <a:chOff x="2375756" y="2348880"/>
            <a:chExt cx="684076" cy="504056"/>
          </a:xfrm>
          <a:solidFill>
            <a:srgbClr val="235F6F"/>
          </a:solidFill>
        </p:grpSpPr>
        <p:sp>
          <p:nvSpPr>
            <p:cNvPr id="390" name="Rectangle 38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1" name="Rectangle 39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2" name="Rectangle 39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3" name="Rectangle 39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4" name="Group 393"/>
          <p:cNvGrpSpPr/>
          <p:nvPr/>
        </p:nvGrpSpPr>
        <p:grpSpPr>
          <a:xfrm>
            <a:off x="7848364" y="1520788"/>
            <a:ext cx="684076" cy="504056"/>
            <a:chOff x="2375756" y="2348880"/>
            <a:chExt cx="684076" cy="504056"/>
          </a:xfrm>
          <a:solidFill>
            <a:srgbClr val="79C1D5"/>
          </a:solidFill>
        </p:grpSpPr>
        <p:sp>
          <p:nvSpPr>
            <p:cNvPr id="395" name="Rectangle 39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6" name="Rectangle 39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7" name="Rectangle 39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98" name="Rectangle 39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399" name="Group 398"/>
          <p:cNvGrpSpPr/>
          <p:nvPr/>
        </p:nvGrpSpPr>
        <p:grpSpPr>
          <a:xfrm>
            <a:off x="2483768" y="1520788"/>
            <a:ext cx="684076" cy="504056"/>
            <a:chOff x="2375756" y="2348880"/>
            <a:chExt cx="684076" cy="504056"/>
          </a:xfrm>
          <a:solidFill>
            <a:schemeClr val="accent5">
              <a:lumMod val="75000"/>
            </a:schemeClr>
          </a:solidFill>
        </p:grpSpPr>
        <p:sp>
          <p:nvSpPr>
            <p:cNvPr id="400" name="Rectangle 39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1" name="Rectangle 40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2" name="Rectangle 40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3" name="Rectangle 40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4" name="Group 403"/>
          <p:cNvGrpSpPr/>
          <p:nvPr/>
        </p:nvGrpSpPr>
        <p:grpSpPr>
          <a:xfrm>
            <a:off x="647564" y="1520788"/>
            <a:ext cx="684076" cy="504056"/>
            <a:chOff x="2375756" y="2348880"/>
            <a:chExt cx="684076" cy="504056"/>
          </a:xfrm>
          <a:solidFill>
            <a:schemeClr val="accent3">
              <a:lumMod val="50000"/>
            </a:schemeClr>
          </a:solidFill>
        </p:grpSpPr>
        <p:sp>
          <p:nvSpPr>
            <p:cNvPr id="405" name="Rectangle 40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6" name="Rectangle 40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7" name="Rectangle 40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08" name="Rectangle 40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09" name="Group 408"/>
          <p:cNvGrpSpPr/>
          <p:nvPr/>
        </p:nvGrpSpPr>
        <p:grpSpPr>
          <a:xfrm>
            <a:off x="5220072" y="1520788"/>
            <a:ext cx="684076" cy="504056"/>
            <a:chOff x="2375756" y="2348880"/>
            <a:chExt cx="684076" cy="504056"/>
          </a:xfrm>
          <a:solidFill>
            <a:schemeClr val="accent3">
              <a:lumMod val="60000"/>
              <a:lumOff val="40000"/>
            </a:schemeClr>
          </a:solidFill>
        </p:grpSpPr>
        <p:sp>
          <p:nvSpPr>
            <p:cNvPr id="410" name="Rectangle 40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1" name="Rectangle 4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2" name="Rectangle 4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3" name="Rectangle 4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414" name="Group 413"/>
          <p:cNvGrpSpPr/>
          <p:nvPr/>
        </p:nvGrpSpPr>
        <p:grpSpPr>
          <a:xfrm>
            <a:off x="3383868" y="1520788"/>
            <a:ext cx="684076" cy="504056"/>
            <a:chOff x="2375756" y="2348880"/>
            <a:chExt cx="684076" cy="504056"/>
          </a:xfrm>
          <a:solidFill>
            <a:schemeClr val="accent3">
              <a:lumMod val="75000"/>
            </a:schemeClr>
          </a:solidFill>
        </p:grpSpPr>
        <p:sp>
          <p:nvSpPr>
            <p:cNvPr id="415" name="Rectangle 41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6" name="Rectangle 41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7" name="Rectangle 41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18" name="Rectangle 41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19" name="TextBox 418"/>
          <p:cNvSpPr txBox="1"/>
          <p:nvPr/>
        </p:nvSpPr>
        <p:spPr>
          <a:xfrm>
            <a:off x="719572" y="106596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420" name="TextBox 419"/>
          <p:cNvSpPr txBox="1"/>
          <p:nvPr/>
        </p:nvSpPr>
        <p:spPr>
          <a:xfrm>
            <a:off x="17276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421" name="TextBox 420"/>
          <p:cNvSpPr txBox="1"/>
          <p:nvPr/>
        </p:nvSpPr>
        <p:spPr>
          <a:xfrm>
            <a:off x="26637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422" name="TextBox 421"/>
          <p:cNvSpPr txBox="1"/>
          <p:nvPr/>
        </p:nvSpPr>
        <p:spPr>
          <a:xfrm>
            <a:off x="35278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423" name="TextBox 422"/>
          <p:cNvSpPr txBox="1"/>
          <p:nvPr/>
        </p:nvSpPr>
        <p:spPr>
          <a:xfrm>
            <a:off x="44999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424" name="TextBox 423"/>
          <p:cNvSpPr txBox="1"/>
          <p:nvPr/>
        </p:nvSpPr>
        <p:spPr>
          <a:xfrm>
            <a:off x="5400092"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425" name="TextBox 424"/>
          <p:cNvSpPr txBox="1"/>
          <p:nvPr/>
        </p:nvSpPr>
        <p:spPr>
          <a:xfrm>
            <a:off x="6264188"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426" name="TextBox 425"/>
          <p:cNvSpPr txBox="1"/>
          <p:nvPr/>
        </p:nvSpPr>
        <p:spPr>
          <a:xfrm>
            <a:off x="80283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427" name="TextBox 426"/>
          <p:cNvSpPr txBox="1"/>
          <p:nvPr/>
        </p:nvSpPr>
        <p:spPr>
          <a:xfrm>
            <a:off x="7128284" y="105273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sp>
        <p:nvSpPr>
          <p:cNvPr id="428" name="TextBox 427"/>
          <p:cNvSpPr txBox="1"/>
          <p:nvPr/>
        </p:nvSpPr>
        <p:spPr>
          <a:xfrm>
            <a:off x="3419872" y="3284984"/>
            <a:ext cx="2700300"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Supergene alignment </a:t>
            </a:r>
            <a:r>
              <a:rPr lang="en-US" b="1" i="1" dirty="0" smtClean="0">
                <a:solidFill>
                  <a:srgbClr val="FF0000"/>
                </a:solidFill>
                <a:latin typeface="Book Antiqua" pitchFamily="18" charset="0"/>
                <a:ea typeface="Verdana" pitchFamily="34" charset="0"/>
                <a:cs typeface="Verdana" pitchFamily="34" charset="0"/>
              </a:rPr>
              <a:t>g*</a:t>
            </a:r>
            <a:endParaRPr lang="en-US" baseline="-25000" dirty="0">
              <a:solidFill>
                <a:srgbClr val="FF0000"/>
              </a:solidFill>
              <a:latin typeface="Georgia" pitchFamily="18" charset="0"/>
            </a:endParaRPr>
          </a:p>
        </p:txBody>
      </p:sp>
      <p:sp>
        <p:nvSpPr>
          <p:cNvPr id="429" name="AutoShape 34"/>
          <p:cNvSpPr>
            <a:spLocks noChangeArrowheads="1"/>
          </p:cNvSpPr>
          <p:nvPr/>
        </p:nvSpPr>
        <p:spPr bwMode="auto">
          <a:xfrm rot="5400000">
            <a:off x="3930999" y="4142009"/>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grpSp>
        <p:nvGrpSpPr>
          <p:cNvPr id="430" name="Group 429"/>
          <p:cNvGrpSpPr/>
          <p:nvPr/>
        </p:nvGrpSpPr>
        <p:grpSpPr>
          <a:xfrm>
            <a:off x="3995936" y="5229820"/>
            <a:ext cx="1125908" cy="1007492"/>
            <a:chOff x="971600" y="3104964"/>
            <a:chExt cx="621852" cy="647452"/>
          </a:xfrm>
        </p:grpSpPr>
        <p:cxnSp>
          <p:nvCxnSpPr>
            <p:cNvPr id="431" name="Straight Connector 430"/>
            <p:cNvCxnSpPr/>
            <p:nvPr/>
          </p:nvCxnSpPr>
          <p:spPr>
            <a:xfrm flipV="1">
              <a:off x="971600" y="3104964"/>
              <a:ext cx="281395" cy="64327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1089396" y="3524746"/>
              <a:ext cx="121444"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1252995" y="3104964"/>
              <a:ext cx="340457" cy="623094"/>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H="1">
              <a:off x="1341424" y="3524746"/>
              <a:ext cx="108013" cy="227670"/>
            </a:xfrm>
            <a:prstGeom prst="line">
              <a:avLst/>
            </a:prstGeom>
            <a:ln w="104775" cap="rnd" cmpd="sng">
              <a:solidFill>
                <a:schemeClr val="tx2"/>
              </a:solidFill>
              <a:miter lim="800000"/>
            </a:ln>
          </p:spPr>
          <p:style>
            <a:lnRef idx="1">
              <a:schemeClr val="accent1"/>
            </a:lnRef>
            <a:fillRef idx="0">
              <a:schemeClr val="accent1"/>
            </a:fillRef>
            <a:effectRef idx="0">
              <a:schemeClr val="accent1"/>
            </a:effectRef>
            <a:fontRef idx="minor">
              <a:schemeClr val="tx1"/>
            </a:fontRef>
          </p:style>
        </p:cxnSp>
      </p:grpSp>
      <p:sp>
        <p:nvSpPr>
          <p:cNvPr id="435" name="TextBox 434"/>
          <p:cNvSpPr txBox="1"/>
          <p:nvPr/>
        </p:nvSpPr>
        <p:spPr>
          <a:xfrm>
            <a:off x="3851920"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
        <p:nvSpPr>
          <p:cNvPr id="109"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Combined Analyses</a:t>
            </a:r>
            <a:endParaRPr lang="en-US" altLang="ja-JP" sz="3600" b="1" dirty="0">
              <a:solidFill>
                <a:srgbClr val="A50021"/>
              </a:solidFill>
              <a:latin typeface="Verdana" pitchFamily="34" charset="0"/>
              <a:ea typeface="ＭＳ Ｐゴシック" pitchFamily="34" charset="-128"/>
            </a:endParaRPr>
          </a:p>
        </p:txBody>
      </p:sp>
      <p:sp>
        <p:nvSpPr>
          <p:cNvPr id="110"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5004048" y="3861048"/>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Sequence based tree estimation method</a:t>
            </a:r>
            <a:endParaRPr lang="en-US" sz="2000" b="1" dirty="0">
              <a:latin typeface="Garamond" pitchFamily="18" charset="0"/>
            </a:endParaRPr>
          </a:p>
        </p:txBody>
      </p:sp>
    </p:spTree>
    <p:extLst>
      <p:ext uri="{BB962C8B-B14F-4D97-AF65-F5344CB8AC3E}">
        <p14:creationId xmlns:p14="http://schemas.microsoft.com/office/powerpoint/2010/main" val="87119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8"/>
                                        </p:tgtEl>
                                        <p:attrNameLst>
                                          <p:attrName>style.visibility</p:attrName>
                                        </p:attrNameLst>
                                      </p:cBhvr>
                                      <p:to>
                                        <p:strVal val="visible"/>
                                      </p:to>
                                    </p:set>
                                  </p:childTnLst>
                                </p:cTn>
                              </p:par>
                              <p:par>
                                <p:cTn id="23" presetID="49" presetClass="path" presetSubtype="0" accel="50000" decel="50000" fill="hold" nodeType="withEffect">
                                  <p:stCondLst>
                                    <p:cond delay="0"/>
                                  </p:stCondLst>
                                  <p:childTnLst>
                                    <p:animMotion origin="layout" path="M 2.77778E-7 -3.7037E-6 L 0.10052 0.16274 " pathEditMode="relative" rAng="0" ptsTypes="AA">
                                      <p:cBhvr>
                                        <p:cTn id="24" dur="2000" fill="hold"/>
                                        <p:tgtEl>
                                          <p:spTgt spid="288"/>
                                        </p:tgtEl>
                                        <p:attrNameLst>
                                          <p:attrName>ppt_x</p:attrName>
                                          <p:attrName>ppt_y</p:attrName>
                                        </p:attrNameLst>
                                      </p:cBhvr>
                                      <p:rCtr x="5017" y="8125"/>
                                    </p:animMotion>
                                  </p:childTnLst>
                                </p:cTn>
                              </p:par>
                              <p:par>
                                <p:cTn id="25" presetID="42" presetClass="path" presetSubtype="0" accel="50000" decel="50000" fill="hold" nodeType="withEffect">
                                  <p:stCondLst>
                                    <p:cond delay="0"/>
                                  </p:stCondLst>
                                  <p:childTnLst>
                                    <p:animMotion origin="layout" path="M -2.77778E-7 -3.7037E-6 L 0.07292 0.16274 " pathEditMode="relative" rAng="0" ptsTypes="AA">
                                      <p:cBhvr>
                                        <p:cTn id="26" dur="2000" fill="hold"/>
                                        <p:tgtEl>
                                          <p:spTgt spid="268"/>
                                        </p:tgtEl>
                                        <p:attrNameLst>
                                          <p:attrName>ppt_x</p:attrName>
                                          <p:attrName>ppt_y</p:attrName>
                                        </p:attrNameLst>
                                      </p:cBhvr>
                                      <p:rCtr x="3646" y="8125"/>
                                    </p:animMotion>
                                  </p:childTnLst>
                                </p:cTn>
                              </p:par>
                              <p:par>
                                <p:cTn id="27" presetID="49" presetClass="path" presetSubtype="0" accel="50000" decel="50000" fill="hold" nodeType="withEffect">
                                  <p:stCondLst>
                                    <p:cond delay="0"/>
                                  </p:stCondLst>
                                  <p:childTnLst>
                                    <p:animMotion origin="layout" path="M 2.22222E-6 -3.7037E-6 L 0.0493 0.16274 " pathEditMode="relative" rAng="0" ptsTypes="AA">
                                      <p:cBhvr>
                                        <p:cTn id="28" dur="2000" fill="hold"/>
                                        <p:tgtEl>
                                          <p:spTgt spid="283"/>
                                        </p:tgtEl>
                                        <p:attrNameLst>
                                          <p:attrName>ppt_x</p:attrName>
                                          <p:attrName>ppt_y</p:attrName>
                                        </p:attrNameLst>
                                      </p:cBhvr>
                                      <p:rCtr x="2465" y="8125"/>
                                    </p:animMotion>
                                  </p:childTnLst>
                                </p:cTn>
                              </p:par>
                              <p:par>
                                <p:cTn id="29" presetID="49" presetClass="path" presetSubtype="0" accel="50000" decel="50000" fill="hold" nodeType="withEffect">
                                  <p:stCondLst>
                                    <p:cond delay="0"/>
                                  </p:stCondLst>
                                  <p:childTnLst>
                                    <p:animMotion origin="layout" path="M 4.72222E-6 -3.7037E-6 L 0.02552 0.16274 " pathEditMode="relative" rAng="0" ptsTypes="AA">
                                      <p:cBhvr>
                                        <p:cTn id="30" dur="2000" fill="hold"/>
                                        <p:tgtEl>
                                          <p:spTgt spid="298"/>
                                        </p:tgtEl>
                                        <p:attrNameLst>
                                          <p:attrName>ppt_x</p:attrName>
                                          <p:attrName>ppt_y</p:attrName>
                                        </p:attrNameLst>
                                      </p:cBhvr>
                                      <p:rCtr x="1267" y="8125"/>
                                    </p:animMotion>
                                  </p:childTnLst>
                                </p:cTn>
                              </p:par>
                              <p:par>
                                <p:cTn id="31" presetID="42" presetClass="path" presetSubtype="0" accel="50000" decel="50000" fill="hold" nodeType="withEffect">
                                  <p:stCondLst>
                                    <p:cond delay="0"/>
                                  </p:stCondLst>
                                  <p:childTnLst>
                                    <p:animMotion origin="layout" path="M -2.22222E-6 -3.7037E-6 L -2.22222E-6 0.16274 " pathEditMode="relative" rAng="0" ptsTypes="AA">
                                      <p:cBhvr>
                                        <p:cTn id="32" dur="2000" fill="hold"/>
                                        <p:tgtEl>
                                          <p:spTgt spid="263"/>
                                        </p:tgtEl>
                                        <p:attrNameLst>
                                          <p:attrName>ppt_x</p:attrName>
                                          <p:attrName>ppt_y</p:attrName>
                                        </p:attrNameLst>
                                      </p:cBhvr>
                                      <p:rCtr x="0" y="8125"/>
                                    </p:animMotion>
                                  </p:childTnLst>
                                </p:cTn>
                              </p:par>
                              <p:par>
                                <p:cTn id="33" presetID="42" presetClass="path" presetSubtype="0" accel="50000" decel="50000" fill="hold" nodeType="withEffect">
                                  <p:stCondLst>
                                    <p:cond delay="0"/>
                                  </p:stCondLst>
                                  <p:childTnLst>
                                    <p:animMotion origin="layout" path="M 2.77778E-7 -3.7037E-6 L -0.02552 0.16274 " pathEditMode="relative" rAng="0" ptsTypes="AA">
                                      <p:cBhvr>
                                        <p:cTn id="34" dur="2000" fill="hold"/>
                                        <p:tgtEl>
                                          <p:spTgt spid="293"/>
                                        </p:tgtEl>
                                        <p:attrNameLst>
                                          <p:attrName>ppt_x</p:attrName>
                                          <p:attrName>ppt_y</p:attrName>
                                        </p:attrNameLst>
                                      </p:cBhvr>
                                      <p:rCtr x="-1285" y="8125"/>
                                    </p:animMotion>
                                  </p:childTnLst>
                                </p:cTn>
                              </p:par>
                              <p:par>
                                <p:cTn id="35" presetID="42" presetClass="path" presetSubtype="0" accel="50000" decel="50000" fill="hold" nodeType="withEffect">
                                  <p:stCondLst>
                                    <p:cond delay="0"/>
                                  </p:stCondLst>
                                  <p:childTnLst>
                                    <p:animMotion origin="layout" path="M 2.77778E-6 -3.7037E-6 L -0.04913 0.16274 " pathEditMode="relative" rAng="0" ptsTypes="AA">
                                      <p:cBhvr>
                                        <p:cTn id="36" dur="2000" fill="hold"/>
                                        <p:tgtEl>
                                          <p:spTgt spid="273"/>
                                        </p:tgtEl>
                                        <p:attrNameLst>
                                          <p:attrName>ppt_x</p:attrName>
                                          <p:attrName>ppt_y</p:attrName>
                                        </p:attrNameLst>
                                      </p:cBhvr>
                                      <p:rCtr x="-2465" y="8125"/>
                                    </p:animMotion>
                                  </p:childTnLst>
                                </p:cTn>
                              </p:par>
                              <p:par>
                                <p:cTn id="37" presetID="42" presetClass="path" presetSubtype="0" accel="50000" decel="50000" fill="hold" nodeType="withEffect">
                                  <p:stCondLst>
                                    <p:cond delay="0"/>
                                  </p:stCondLst>
                                  <p:childTnLst>
                                    <p:animMotion origin="layout" path="M 4.72222E-6 -3.7037E-6 L -0.06893 0.16274 " pathEditMode="relative" rAng="0" ptsTypes="AA">
                                      <p:cBhvr>
                                        <p:cTn id="38" dur="2000" fill="hold"/>
                                        <p:tgtEl>
                                          <p:spTgt spid="253"/>
                                        </p:tgtEl>
                                        <p:attrNameLst>
                                          <p:attrName>ppt_x</p:attrName>
                                          <p:attrName>ppt_y</p:attrName>
                                        </p:attrNameLst>
                                      </p:cBhvr>
                                      <p:rCtr x="-3455" y="8125"/>
                                    </p:animMotion>
                                  </p:childTnLst>
                                </p:cTn>
                              </p:par>
                              <p:par>
                                <p:cTn id="39" presetID="42" presetClass="path" presetSubtype="0" accel="50000" decel="50000" fill="hold" nodeType="withEffect">
                                  <p:stCondLst>
                                    <p:cond delay="0"/>
                                  </p:stCondLst>
                                  <p:childTnLst>
                                    <p:animMotion origin="layout" path="M 2.77778E-7 -3.7037E-6 L -0.09444 0.16274 " pathEditMode="relative" rAng="0" ptsTypes="AA">
                                      <p:cBhvr>
                                        <p:cTn id="40" dur="2000" fill="hold"/>
                                        <p:tgtEl>
                                          <p:spTgt spid="278"/>
                                        </p:tgtEl>
                                        <p:attrNameLst>
                                          <p:attrName>ppt_x</p:attrName>
                                          <p:attrName>ppt_y</p:attrName>
                                        </p:attrNameLst>
                                      </p:cBhvr>
                                      <p:rCtr x="-4722" y="8125"/>
                                    </p:animMotion>
                                  </p:childTnLst>
                                </p:cTn>
                              </p:par>
                            </p:childTnLst>
                          </p:cTn>
                        </p:par>
                        <p:par>
                          <p:cTn id="41" fill="hold">
                            <p:stCondLst>
                              <p:cond delay="2000"/>
                            </p:stCondLst>
                            <p:childTnLst>
                              <p:par>
                                <p:cTn id="42" presetID="12" presetClass="entr" presetSubtype="1" fill="hold" grpId="0" nodeType="afterEffect">
                                  <p:stCondLst>
                                    <p:cond delay="0"/>
                                  </p:stCondLst>
                                  <p:childTnLst>
                                    <p:set>
                                      <p:cBhvr>
                                        <p:cTn id="43" dur="1" fill="hold">
                                          <p:stCondLst>
                                            <p:cond delay="0"/>
                                          </p:stCondLst>
                                        </p:cTn>
                                        <p:tgtEl>
                                          <p:spTgt spid="428"/>
                                        </p:tgtEl>
                                        <p:attrNameLst>
                                          <p:attrName>style.visibility</p:attrName>
                                        </p:attrNameLst>
                                      </p:cBhvr>
                                      <p:to>
                                        <p:strVal val="visible"/>
                                      </p:to>
                                    </p:set>
                                    <p:anim calcmode="lin" valueType="num">
                                      <p:cBhvr additive="base">
                                        <p:cTn id="44" dur="500"/>
                                        <p:tgtEl>
                                          <p:spTgt spid="428"/>
                                        </p:tgtEl>
                                        <p:attrNameLst>
                                          <p:attrName>ppt_y</p:attrName>
                                        </p:attrNameLst>
                                      </p:cBhvr>
                                      <p:tavLst>
                                        <p:tav tm="0">
                                          <p:val>
                                            <p:strVal val="#ppt_y-#ppt_h*1.125000"/>
                                          </p:val>
                                        </p:tav>
                                        <p:tav tm="100000">
                                          <p:val>
                                            <p:strVal val="#ppt_y"/>
                                          </p:val>
                                        </p:tav>
                                      </p:tavLst>
                                    </p:anim>
                                    <p:animEffect transition="in" filter="wipe(down)">
                                      <p:cBhvr>
                                        <p:cTn id="45" dur="500"/>
                                        <p:tgtEl>
                                          <p:spTgt spid="4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29"/>
                                        </p:tgtEl>
                                        <p:attrNameLst>
                                          <p:attrName>style.visibility</p:attrName>
                                        </p:attrNameLst>
                                      </p:cBhvr>
                                      <p:to>
                                        <p:strVal val="visible"/>
                                      </p:to>
                                    </p:set>
                                    <p:animEffect transition="in" filter="wipe(up)">
                                      <p:cBhvr>
                                        <p:cTn id="50" dur="500"/>
                                        <p:tgtEl>
                                          <p:spTgt spid="429"/>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p:tgtEl>
                                          <p:spTgt spid="2"/>
                                        </p:tgtEl>
                                        <p:attrNameLst>
                                          <p:attrName>ppt_x</p:attrName>
                                        </p:attrNameLst>
                                      </p:cBhvr>
                                      <p:tavLst>
                                        <p:tav tm="0">
                                          <p:val>
                                            <p:strVal val="#ppt_x-#ppt_w*1.125000"/>
                                          </p:val>
                                        </p:tav>
                                        <p:tav tm="100000">
                                          <p:val>
                                            <p:strVal val="#ppt_x"/>
                                          </p:val>
                                        </p:tav>
                                      </p:tavLst>
                                    </p:anim>
                                    <p:animEffect transition="in" filter="wipe(right)">
                                      <p:cBhvr>
                                        <p:cTn id="54" dur="500"/>
                                        <p:tgtEl>
                                          <p:spTgt spid="2"/>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430"/>
                                        </p:tgtEl>
                                        <p:attrNameLst>
                                          <p:attrName>style.visibility</p:attrName>
                                        </p:attrNameLst>
                                      </p:cBhvr>
                                      <p:to>
                                        <p:strVal val="visible"/>
                                      </p:to>
                                    </p:set>
                                    <p:animEffect transition="in" filter="wipe(down)">
                                      <p:cBhvr>
                                        <p:cTn id="58" dur="500"/>
                                        <p:tgtEl>
                                          <p:spTgt spid="430"/>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p:bldP spid="429" grpId="0" animBg="1"/>
      <p:bldP spid="435"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48478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48478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48478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48478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48478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48478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48478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48478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48478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168" name="Group 167"/>
          <p:cNvGrpSpPr/>
          <p:nvPr/>
        </p:nvGrpSpPr>
        <p:grpSpPr>
          <a:xfrm>
            <a:off x="673784" y="2565524"/>
            <a:ext cx="621852" cy="467432"/>
            <a:chOff x="971600" y="3104964"/>
            <a:chExt cx="621852" cy="647452"/>
          </a:xfrm>
        </p:grpSpPr>
        <p:cxnSp>
          <p:nvCxnSpPr>
            <p:cNvPr id="169" name="Straight Connector 168"/>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583668" y="2556731"/>
            <a:ext cx="621852" cy="467432"/>
            <a:chOff x="971600" y="4149700"/>
            <a:chExt cx="621852" cy="467432"/>
          </a:xfrm>
        </p:grpSpPr>
        <p:cxnSp>
          <p:nvCxnSpPr>
            <p:cNvPr id="174" name="Straight Connector 173"/>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346192" y="2529520"/>
            <a:ext cx="621852" cy="467432"/>
            <a:chOff x="971600" y="4149700"/>
            <a:chExt cx="621852" cy="467432"/>
          </a:xfrm>
        </p:grpSpPr>
        <p:cxnSp>
          <p:nvCxnSpPr>
            <p:cNvPr id="179" name="Straight Connector 178"/>
            <p:cNvCxnSpPr/>
            <p:nvPr/>
          </p:nvCxnSpPr>
          <p:spPr>
            <a:xfrm flipV="1">
              <a:off x="971600" y="4149700"/>
              <a:ext cx="281395" cy="464416"/>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89396" y="4452764"/>
              <a:ext cx="121444" cy="164368"/>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52995" y="4149700"/>
              <a:ext cx="340457" cy="4498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176337" y="4329100"/>
              <a:ext cx="219093" cy="270447"/>
            </a:xfrm>
            <a:prstGeom prst="line">
              <a:avLst/>
            </a:prstGeom>
            <a:ln w="38100" cap="rnd">
              <a:solidFill>
                <a:srgbClr val="E08726"/>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3410088" y="2565524"/>
            <a:ext cx="621852" cy="467432"/>
            <a:chOff x="971600" y="3104964"/>
            <a:chExt cx="621852" cy="647452"/>
          </a:xfrm>
        </p:grpSpPr>
        <p:cxnSp>
          <p:nvCxnSpPr>
            <p:cNvPr id="184" name="Straight Connector 183"/>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5256076" y="2529520"/>
            <a:ext cx="621852" cy="467432"/>
            <a:chOff x="971600" y="3104964"/>
            <a:chExt cx="621852" cy="647452"/>
          </a:xfrm>
        </p:grpSpPr>
        <p:cxnSp>
          <p:nvCxnSpPr>
            <p:cNvPr id="189" name="Straight Connector 188"/>
            <p:cNvCxnSpPr/>
            <p:nvPr/>
          </p:nvCxnSpPr>
          <p:spPr>
            <a:xfrm flipV="1">
              <a:off x="971600" y="3104964"/>
              <a:ext cx="281395" cy="64327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89396" y="3524746"/>
              <a:ext cx="121444"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252995" y="3104964"/>
              <a:ext cx="340457" cy="623094"/>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1341424" y="3524746"/>
              <a:ext cx="108013" cy="227670"/>
            </a:xfrm>
            <a:prstGeom prst="line">
              <a:avLst/>
            </a:prstGeom>
            <a:ln w="381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6182396" y="2530140"/>
            <a:ext cx="621852" cy="467432"/>
            <a:chOff x="971600" y="4149700"/>
            <a:chExt cx="621852" cy="467432"/>
          </a:xfrm>
        </p:grpSpPr>
        <p:cxnSp>
          <p:nvCxnSpPr>
            <p:cNvPr id="194" name="Straight Connector 193"/>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7010488" y="2529520"/>
            <a:ext cx="621852" cy="467432"/>
            <a:chOff x="971600" y="3104964"/>
            <a:chExt cx="621852" cy="647452"/>
          </a:xfrm>
        </p:grpSpPr>
        <p:cxnSp>
          <p:nvCxnSpPr>
            <p:cNvPr id="199" name="Straight Connector 198"/>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2519772" y="2539146"/>
            <a:ext cx="621852" cy="467432"/>
            <a:chOff x="1916088" y="4725764"/>
            <a:chExt cx="621852" cy="467432"/>
          </a:xfrm>
        </p:grpSpPr>
        <p:cxnSp>
          <p:nvCxnSpPr>
            <p:cNvPr id="204" name="Straight Connector 203"/>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7884368" y="2529520"/>
            <a:ext cx="621852" cy="467432"/>
            <a:chOff x="1916088" y="4725764"/>
            <a:chExt cx="621852" cy="467432"/>
          </a:xfrm>
        </p:grpSpPr>
        <p:cxnSp>
          <p:nvCxnSpPr>
            <p:cNvPr id="209" name="Straight Connector 208"/>
            <p:cNvCxnSpPr/>
            <p:nvPr/>
          </p:nvCxnSpPr>
          <p:spPr>
            <a:xfrm flipV="1">
              <a:off x="1916088" y="4725764"/>
              <a:ext cx="281395" cy="464416"/>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197483" y="4725764"/>
              <a:ext cx="340457" cy="449847"/>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2105726" y="4898031"/>
              <a:ext cx="198440" cy="292149"/>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2303748" y="5047122"/>
              <a:ext cx="99220" cy="146074"/>
            </a:xfrm>
            <a:prstGeom prst="line">
              <a:avLst/>
            </a:prstGeom>
            <a:ln w="38100" cap="rnd">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3887924" y="504918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10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08" name="AutoShape 34"/>
          <p:cNvSpPr>
            <a:spLocks noChangeArrowheads="1"/>
          </p:cNvSpPr>
          <p:nvPr/>
        </p:nvSpPr>
        <p:spPr bwMode="auto">
          <a:xfrm rot="5400000">
            <a:off x="3786983" y="3925985"/>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9" name="TextBox 108"/>
          <p:cNvSpPr txBox="1"/>
          <p:nvPr/>
        </p:nvSpPr>
        <p:spPr>
          <a:xfrm>
            <a:off x="4878034" y="3609020"/>
            <a:ext cx="2556284" cy="707886"/>
          </a:xfrm>
          <a:prstGeom prst="rect">
            <a:avLst/>
          </a:prstGeom>
          <a:solidFill>
            <a:schemeClr val="accent3">
              <a:lumMod val="60000"/>
              <a:lumOff val="40000"/>
            </a:schemeClr>
          </a:solidFill>
          <a:effectLst>
            <a:softEdge rad="31750"/>
          </a:effectLst>
        </p:spPr>
        <p:txBody>
          <a:bodyPr wrap="square" rtlCol="0">
            <a:spAutoFit/>
          </a:bodyPr>
          <a:lstStyle/>
          <a:p>
            <a:pPr algn="ctr"/>
            <a:r>
              <a:rPr lang="en-US" sz="2000" b="1" dirty="0" smtClean="0">
                <a:latin typeface="Garamond" pitchFamily="18" charset="0"/>
              </a:rPr>
              <a:t>Gene Tree Parsimony, ML etc.</a:t>
            </a:r>
            <a:endParaRPr lang="en-US" sz="2000" b="1" dirty="0">
              <a:latin typeface="Garamond" pitchFamily="18" charset="0"/>
            </a:endParaRPr>
          </a:p>
        </p:txBody>
      </p:sp>
      <p:sp>
        <p:nvSpPr>
          <p:cNvPr id="110" name="TextBox 109"/>
          <p:cNvSpPr txBox="1"/>
          <p:nvPr/>
        </p:nvSpPr>
        <p:spPr>
          <a:xfrm>
            <a:off x="3743908" y="6381328"/>
            <a:ext cx="1836204" cy="369332"/>
          </a:xfrm>
          <a:prstGeom prst="rect">
            <a:avLst/>
          </a:prstGeom>
          <a:noFill/>
        </p:spPr>
        <p:txBody>
          <a:bodyPr wrap="square" rtlCol="0">
            <a:spAutoFit/>
          </a:bodyPr>
          <a:lstStyle/>
          <a:p>
            <a:r>
              <a:rPr lang="en-US" dirty="0" smtClean="0">
                <a:latin typeface="Georgia" pitchFamily="18" charset="0"/>
                <a:ea typeface="Verdana" pitchFamily="34" charset="0"/>
                <a:cs typeface="Verdana" pitchFamily="34" charset="0"/>
              </a:rPr>
              <a:t>Species Tree</a:t>
            </a:r>
            <a:endParaRPr lang="en-US" baseline="-25000" dirty="0">
              <a:solidFill>
                <a:srgbClr val="FF0000"/>
              </a:solidFill>
              <a:latin typeface="Georgia" pitchFamily="18" charset="0"/>
            </a:endParaRPr>
          </a:p>
        </p:txBody>
      </p:sp>
    </p:spTree>
    <p:extLst>
      <p:ext uri="{BB962C8B-B14F-4D97-AF65-F5344CB8AC3E}">
        <p14:creationId xmlns:p14="http://schemas.microsoft.com/office/powerpoint/2010/main" val="28516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ppt_h*1.125000"/>
                                          </p:val>
                                        </p:tav>
                                        <p:tav tm="100000">
                                          <p:val>
                                            <p:strVal val="#ppt_y"/>
                                          </p:val>
                                        </p:tav>
                                      </p:tavLst>
                                    </p:anim>
                                    <p:animEffect transition="in" filter="wipe(down)">
                                      <p:cBhvr>
                                        <p:cTn id="8" dur="500"/>
                                        <p:tgtEl>
                                          <p:spTgt spid="168"/>
                                        </p:tgtEl>
                                      </p:cBhvr>
                                    </p:animEffect>
                                  </p:childTnLst>
                                </p:cTn>
                              </p:par>
                              <p:par>
                                <p:cTn id="9" presetID="12" presetClass="entr" presetSubtype="1"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p:tgtEl>
                                          <p:spTgt spid="208"/>
                                        </p:tgtEl>
                                        <p:attrNameLst>
                                          <p:attrName>ppt_y</p:attrName>
                                        </p:attrNameLst>
                                      </p:cBhvr>
                                      <p:tavLst>
                                        <p:tav tm="0">
                                          <p:val>
                                            <p:strVal val="#ppt_y-#ppt_h*1.125000"/>
                                          </p:val>
                                        </p:tav>
                                        <p:tav tm="100000">
                                          <p:val>
                                            <p:strVal val="#ppt_y"/>
                                          </p:val>
                                        </p:tav>
                                      </p:tavLst>
                                    </p:anim>
                                    <p:animEffect transition="in" filter="wipe(down)">
                                      <p:cBhvr>
                                        <p:cTn id="12" dur="500"/>
                                        <p:tgtEl>
                                          <p:spTgt spid="208"/>
                                        </p:tgtEl>
                                      </p:cBhvr>
                                    </p:animEffect>
                                  </p:childTnLst>
                                </p:cTn>
                              </p:par>
                              <p:par>
                                <p:cTn id="13" presetID="12" presetClass="entr" presetSubtype="1"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 calcmode="lin" valueType="num">
                                      <p:cBhvr additive="base">
                                        <p:cTn id="15" dur="500"/>
                                        <p:tgtEl>
                                          <p:spTgt spid="173"/>
                                        </p:tgtEl>
                                        <p:attrNameLst>
                                          <p:attrName>ppt_y</p:attrName>
                                        </p:attrNameLst>
                                      </p:cBhvr>
                                      <p:tavLst>
                                        <p:tav tm="0">
                                          <p:val>
                                            <p:strVal val="#ppt_y-#ppt_h*1.125000"/>
                                          </p:val>
                                        </p:tav>
                                        <p:tav tm="100000">
                                          <p:val>
                                            <p:strVal val="#ppt_y"/>
                                          </p:val>
                                        </p:tav>
                                      </p:tavLst>
                                    </p:anim>
                                    <p:animEffect transition="in" filter="wipe(down)">
                                      <p:cBhvr>
                                        <p:cTn id="16" dur="500"/>
                                        <p:tgtEl>
                                          <p:spTgt spid="173"/>
                                        </p:tgtEl>
                                      </p:cBhvr>
                                    </p:animEffect>
                                  </p:childTnLst>
                                </p:cTn>
                              </p:par>
                              <p:par>
                                <p:cTn id="17" presetID="12" presetClass="entr" presetSubtype="1"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 calcmode="lin" valueType="num">
                                      <p:cBhvr additive="base">
                                        <p:cTn id="19" dur="500"/>
                                        <p:tgtEl>
                                          <p:spTgt spid="198"/>
                                        </p:tgtEl>
                                        <p:attrNameLst>
                                          <p:attrName>ppt_y</p:attrName>
                                        </p:attrNameLst>
                                      </p:cBhvr>
                                      <p:tavLst>
                                        <p:tav tm="0">
                                          <p:val>
                                            <p:strVal val="#ppt_y-#ppt_h*1.125000"/>
                                          </p:val>
                                        </p:tav>
                                        <p:tav tm="100000">
                                          <p:val>
                                            <p:strVal val="#ppt_y"/>
                                          </p:val>
                                        </p:tav>
                                      </p:tavLst>
                                    </p:anim>
                                    <p:animEffect transition="in" filter="wipe(down)">
                                      <p:cBhvr>
                                        <p:cTn id="20" dur="500"/>
                                        <p:tgtEl>
                                          <p:spTgt spid="198"/>
                                        </p:tgtEl>
                                      </p:cBhvr>
                                    </p:animEffect>
                                  </p:childTnLst>
                                </p:cTn>
                              </p:par>
                              <p:par>
                                <p:cTn id="21" presetID="12" presetClass="entr" presetSubtype="1" fill="hold" nodeType="withEffect">
                                  <p:stCondLst>
                                    <p:cond delay="0"/>
                                  </p:stCondLst>
                                  <p:childTnLst>
                                    <p:set>
                                      <p:cBhvr>
                                        <p:cTn id="22" dur="1" fill="hold">
                                          <p:stCondLst>
                                            <p:cond delay="0"/>
                                          </p:stCondLst>
                                        </p:cTn>
                                        <p:tgtEl>
                                          <p:spTgt spid="203"/>
                                        </p:tgtEl>
                                        <p:attrNameLst>
                                          <p:attrName>style.visibility</p:attrName>
                                        </p:attrNameLst>
                                      </p:cBhvr>
                                      <p:to>
                                        <p:strVal val="visible"/>
                                      </p:to>
                                    </p:set>
                                    <p:anim calcmode="lin" valueType="num">
                                      <p:cBhvr additive="base">
                                        <p:cTn id="23" dur="500"/>
                                        <p:tgtEl>
                                          <p:spTgt spid="203"/>
                                        </p:tgtEl>
                                        <p:attrNameLst>
                                          <p:attrName>ppt_y</p:attrName>
                                        </p:attrNameLst>
                                      </p:cBhvr>
                                      <p:tavLst>
                                        <p:tav tm="0">
                                          <p:val>
                                            <p:strVal val="#ppt_y-#ppt_h*1.125000"/>
                                          </p:val>
                                        </p:tav>
                                        <p:tav tm="100000">
                                          <p:val>
                                            <p:strVal val="#ppt_y"/>
                                          </p:val>
                                        </p:tav>
                                      </p:tavLst>
                                    </p:anim>
                                    <p:animEffect transition="in" filter="wipe(down)">
                                      <p:cBhvr>
                                        <p:cTn id="24" dur="500"/>
                                        <p:tgtEl>
                                          <p:spTgt spid="203"/>
                                        </p:tgtEl>
                                      </p:cBhvr>
                                    </p:animEffect>
                                  </p:childTnLst>
                                </p:cTn>
                              </p:par>
                              <p:par>
                                <p:cTn id="25" presetID="12" presetClass="entr" presetSubtype="1"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anim calcmode="lin" valueType="num">
                                      <p:cBhvr additive="base">
                                        <p:cTn id="27" dur="500"/>
                                        <p:tgtEl>
                                          <p:spTgt spid="193"/>
                                        </p:tgtEl>
                                        <p:attrNameLst>
                                          <p:attrName>ppt_y</p:attrName>
                                        </p:attrNameLst>
                                      </p:cBhvr>
                                      <p:tavLst>
                                        <p:tav tm="0">
                                          <p:val>
                                            <p:strVal val="#ppt_y-#ppt_h*1.125000"/>
                                          </p:val>
                                        </p:tav>
                                        <p:tav tm="100000">
                                          <p:val>
                                            <p:strVal val="#ppt_y"/>
                                          </p:val>
                                        </p:tav>
                                      </p:tavLst>
                                    </p:anim>
                                    <p:animEffect transition="in" filter="wipe(down)">
                                      <p:cBhvr>
                                        <p:cTn id="28" dur="500"/>
                                        <p:tgtEl>
                                          <p:spTgt spid="193"/>
                                        </p:tgtEl>
                                      </p:cBhvr>
                                    </p:animEffect>
                                  </p:childTnLst>
                                </p:cTn>
                              </p:par>
                              <p:par>
                                <p:cTn id="29" presetID="12" presetClass="entr" presetSubtype="1" fill="hold" nodeType="withEffect">
                                  <p:stCondLst>
                                    <p:cond delay="0"/>
                                  </p:stCondLst>
                                  <p:childTnLst>
                                    <p:set>
                                      <p:cBhvr>
                                        <p:cTn id="30" dur="1" fill="hold">
                                          <p:stCondLst>
                                            <p:cond delay="0"/>
                                          </p:stCondLst>
                                        </p:cTn>
                                        <p:tgtEl>
                                          <p:spTgt spid="183"/>
                                        </p:tgtEl>
                                        <p:attrNameLst>
                                          <p:attrName>style.visibility</p:attrName>
                                        </p:attrNameLst>
                                      </p:cBhvr>
                                      <p:to>
                                        <p:strVal val="visible"/>
                                      </p:to>
                                    </p:set>
                                    <p:anim calcmode="lin" valueType="num">
                                      <p:cBhvr additive="base">
                                        <p:cTn id="31" dur="500"/>
                                        <p:tgtEl>
                                          <p:spTgt spid="183"/>
                                        </p:tgtEl>
                                        <p:attrNameLst>
                                          <p:attrName>ppt_y</p:attrName>
                                        </p:attrNameLst>
                                      </p:cBhvr>
                                      <p:tavLst>
                                        <p:tav tm="0">
                                          <p:val>
                                            <p:strVal val="#ppt_y-#ppt_h*1.125000"/>
                                          </p:val>
                                        </p:tav>
                                        <p:tav tm="100000">
                                          <p:val>
                                            <p:strVal val="#ppt_y"/>
                                          </p:val>
                                        </p:tav>
                                      </p:tavLst>
                                    </p:anim>
                                    <p:animEffect transition="in" filter="wipe(down)">
                                      <p:cBhvr>
                                        <p:cTn id="32" dur="500"/>
                                        <p:tgtEl>
                                          <p:spTgt spid="183"/>
                                        </p:tgtEl>
                                      </p:cBhvr>
                                    </p:animEffect>
                                  </p:childTnLst>
                                </p:cTn>
                              </p:par>
                              <p:par>
                                <p:cTn id="33" presetID="12" presetClass="entr" presetSubtype="1"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anim calcmode="lin" valueType="num">
                                      <p:cBhvr additive="base">
                                        <p:cTn id="35" dur="500"/>
                                        <p:tgtEl>
                                          <p:spTgt spid="188"/>
                                        </p:tgtEl>
                                        <p:attrNameLst>
                                          <p:attrName>ppt_y</p:attrName>
                                        </p:attrNameLst>
                                      </p:cBhvr>
                                      <p:tavLst>
                                        <p:tav tm="0">
                                          <p:val>
                                            <p:strVal val="#ppt_y-#ppt_h*1.125000"/>
                                          </p:val>
                                        </p:tav>
                                        <p:tav tm="100000">
                                          <p:val>
                                            <p:strVal val="#ppt_y"/>
                                          </p:val>
                                        </p:tav>
                                      </p:tavLst>
                                    </p:anim>
                                    <p:animEffect transition="in" filter="wipe(down)">
                                      <p:cBhvr>
                                        <p:cTn id="36" dur="500"/>
                                        <p:tgtEl>
                                          <p:spTgt spid="188"/>
                                        </p:tgtEl>
                                      </p:cBhvr>
                                    </p:animEffect>
                                  </p:childTnLst>
                                </p:cTn>
                              </p:par>
                              <p:par>
                                <p:cTn id="37" presetID="12" presetClass="entr" presetSubtype="1"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anim calcmode="lin" valueType="num">
                                      <p:cBhvr additive="base">
                                        <p:cTn id="39" dur="500"/>
                                        <p:tgtEl>
                                          <p:spTgt spid="178"/>
                                        </p:tgtEl>
                                        <p:attrNameLst>
                                          <p:attrName>ppt_y</p:attrName>
                                        </p:attrNameLst>
                                      </p:cBhvr>
                                      <p:tavLst>
                                        <p:tav tm="0">
                                          <p:val>
                                            <p:strVal val="#ppt_y-#ppt_h*1.125000"/>
                                          </p:val>
                                        </p:tav>
                                        <p:tav tm="100000">
                                          <p:val>
                                            <p:strVal val="#ppt_y"/>
                                          </p:val>
                                        </p:tav>
                                      </p:tavLst>
                                    </p:anim>
                                    <p:animEffect transition="in" filter="wipe(down)">
                                      <p:cBhvr>
                                        <p:cTn id="40" dur="500"/>
                                        <p:tgtEl>
                                          <p:spTgt spid="1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wipe(up)">
                                      <p:cBhvr>
                                        <p:cTn id="45" dur="500"/>
                                        <p:tgtEl>
                                          <p:spTgt spid="10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09"/>
                                        </p:tgtEl>
                                        <p:attrNameLst>
                                          <p:attrName>style.visibility</p:attrName>
                                        </p:attrNameLst>
                                      </p:cBhvr>
                                      <p:to>
                                        <p:strVal val="visible"/>
                                      </p:to>
                                    </p:set>
                                    <p:anim calcmode="lin" valueType="num">
                                      <p:cBhvr additive="base">
                                        <p:cTn id="48" dur="500"/>
                                        <p:tgtEl>
                                          <p:spTgt spid="109"/>
                                        </p:tgtEl>
                                        <p:attrNameLst>
                                          <p:attrName>ppt_x</p:attrName>
                                        </p:attrNameLst>
                                      </p:cBhvr>
                                      <p:tavLst>
                                        <p:tav tm="0">
                                          <p:val>
                                            <p:strVal val="#ppt_x-#ppt_w*1.125000"/>
                                          </p:val>
                                        </p:tav>
                                        <p:tav tm="100000">
                                          <p:val>
                                            <p:strVal val="#ppt_x"/>
                                          </p:val>
                                        </p:tav>
                                      </p:tavLst>
                                    </p:anim>
                                    <p:animEffect transition="in" filter="wipe(right)">
                                      <p:cBhvr>
                                        <p:cTn id="49" dur="500"/>
                                        <p:tgtEl>
                                          <p:spTgt spid="109"/>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13"/>
                                        </p:tgtEl>
                                        <p:attrNameLst>
                                          <p:attrName>style.visibility</p:attrName>
                                        </p:attrNameLst>
                                      </p:cBhvr>
                                      <p:to>
                                        <p:strVal val="visible"/>
                                      </p:to>
                                    </p:set>
                                    <p:animEffect transition="in" filter="wipe(down)">
                                      <p:cBhvr>
                                        <p:cTn id="53" dur="500"/>
                                        <p:tgtEl>
                                          <p:spTgt spid="213"/>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9" name="Group 8"/>
          <p:cNvGrpSpPr/>
          <p:nvPr/>
        </p:nvGrpSpPr>
        <p:grpSpPr>
          <a:xfrm>
            <a:off x="1107564" y="1160749"/>
            <a:ext cx="6915007" cy="923331"/>
            <a:chOff x="3238136" y="1186554"/>
            <a:chExt cx="5188008" cy="720665"/>
          </a:xfrm>
        </p:grpSpPr>
        <p:sp>
          <p:nvSpPr>
            <p:cNvPr id="10" name="Oval 9"/>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1" name="TextBox 10"/>
            <p:cNvSpPr txBox="1"/>
            <p:nvPr/>
          </p:nvSpPr>
          <p:spPr>
            <a:xfrm>
              <a:off x="3457592" y="1186554"/>
              <a:ext cx="4968552" cy="720665"/>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Gene Tree Parsimony</a:t>
              </a:r>
              <a:r>
                <a:rPr lang="en-US" dirty="0" smtClean="0">
                  <a:solidFill>
                    <a:schemeClr val="tx2"/>
                  </a:solidFill>
                  <a:latin typeface="Georgia" pitchFamily="18" charset="0"/>
                </a:rPr>
                <a:t>:  </a:t>
              </a:r>
              <a:r>
                <a:rPr lang="en-US" dirty="0" smtClean="0">
                  <a:latin typeface="Georgia" pitchFamily="18" charset="0"/>
                </a:rPr>
                <a:t>Finds the most parsimonious tree with respect to a distance measure (duplication and loss, deep coalescence).</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2308166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23527" y="108874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683567" y="417328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431539"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351781"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575917"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5326619"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781959"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591780"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1503468"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2919661"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2051201"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2269565"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255918"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269565"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3074690"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1505371"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03191" y="894111"/>
            <a:ext cx="1848010" cy="880252"/>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200" b="0" dirty="0" smtClean="0">
                  <a:solidFill>
                    <a:schemeClr val="bg1"/>
                  </a:solidFill>
                  <a:latin typeface="Book Antiqua" pitchFamily="18" charset="0"/>
                  <a:ea typeface="ＭＳ Ｐゴシック" pitchFamily="34" charset="-128"/>
                </a:rPr>
                <a:t>Duplication</a:t>
              </a:r>
              <a:endParaRPr kumimoji="1" lang="en-US" altLang="ja-JP" sz="22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6242666" y="5714169"/>
            <a:ext cx="2719483" cy="369332"/>
          </a:xfrm>
          <a:prstGeom prst="rect">
            <a:avLst/>
          </a:prstGeom>
          <a:noFill/>
        </p:spPr>
        <p:txBody>
          <a:bodyPr wrap="square" rtlCol="0">
            <a:spAutoFit/>
          </a:bodyPr>
          <a:lstStyle/>
          <a:p>
            <a:r>
              <a:rPr lang="en-US" b="1" dirty="0" smtClean="0">
                <a:solidFill>
                  <a:srgbClr val="531FE7"/>
                </a:solidFill>
              </a:rPr>
              <a:t>1 Duplication and 3 </a:t>
            </a:r>
            <a:r>
              <a:rPr lang="en-US" b="1" dirty="0" smtClean="0">
                <a:solidFill>
                  <a:srgbClr val="FF0000"/>
                </a:solidFill>
              </a:rPr>
              <a:t>losses</a:t>
            </a:r>
            <a:endParaRPr lang="en-US" b="1" dirty="0">
              <a:solidFill>
                <a:srgbClr val="FF0000"/>
              </a:solidFill>
            </a:endParaRPr>
          </a:p>
        </p:txBody>
      </p:sp>
      <p:sp>
        <p:nvSpPr>
          <p:cNvPr id="2" name="Freeform 1"/>
          <p:cNvSpPr/>
          <p:nvPr/>
        </p:nvSpPr>
        <p:spPr>
          <a:xfrm>
            <a:off x="2638265"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2591779"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 name="TextBox 39"/>
          <p:cNvSpPr txBox="1"/>
          <p:nvPr/>
        </p:nvSpPr>
        <p:spPr>
          <a:xfrm>
            <a:off x="5976156" y="2897406"/>
            <a:ext cx="3261360" cy="1323439"/>
          </a:xfrm>
          <a:prstGeom prst="rect">
            <a:avLst/>
          </a:prstGeom>
          <a:noFill/>
        </p:spPr>
        <p:txBody>
          <a:bodyPr wrap="square" rtlCol="0">
            <a:spAutoFit/>
          </a:bodyPr>
          <a:lstStyle/>
          <a:p>
            <a:r>
              <a:rPr lang="en-US" sz="2000" dirty="0" smtClean="0">
                <a:solidFill>
                  <a:srgbClr val="FF0000"/>
                </a:solidFill>
                <a:latin typeface="Georgia" pitchFamily="18" charset="0"/>
                <a:cs typeface="Times New Roman" pitchFamily="18" charset="0"/>
              </a:rPr>
              <a:t>Cost</a:t>
            </a:r>
            <a:r>
              <a:rPr lang="en-US" sz="2000" dirty="0" smtClean="0">
                <a:latin typeface="Georgia" pitchFamily="18" charset="0"/>
                <a:cs typeface="Times New Roman" pitchFamily="18" charset="0"/>
              </a:rPr>
              <a:t> of </a:t>
            </a:r>
            <a:r>
              <a:rPr lang="en-US" sz="2000" dirty="0" smtClean="0">
                <a:solidFill>
                  <a:srgbClr val="000099"/>
                </a:solidFill>
                <a:latin typeface="Georgia" pitchFamily="18" charset="0"/>
                <a:cs typeface="Times New Roman" pitchFamily="18" charset="0"/>
              </a:rPr>
              <a:t>reconciling</a:t>
            </a:r>
            <a:r>
              <a:rPr lang="en-US" sz="2000" dirty="0" smtClean="0">
                <a:latin typeface="Georgia" pitchFamily="18" charset="0"/>
                <a:cs typeface="Times New Roman" pitchFamily="18" charset="0"/>
              </a:rPr>
              <a:t> a gene tree into a species tree is measured by the number of </a:t>
            </a:r>
            <a:r>
              <a:rPr lang="en-US" sz="2000" dirty="0" smtClean="0">
                <a:solidFill>
                  <a:srgbClr val="000099"/>
                </a:solidFill>
                <a:latin typeface="Georgia" pitchFamily="18" charset="0"/>
                <a:cs typeface="Times New Roman" pitchFamily="18" charset="0"/>
              </a:rPr>
              <a:t>duplication and loss</a:t>
            </a:r>
            <a:endParaRPr lang="en-US" sz="2000" dirty="0">
              <a:solidFill>
                <a:srgbClr val="000099"/>
              </a:solidFill>
              <a:latin typeface="Georgia" pitchFamily="18" charset="0"/>
              <a:cs typeface="Times New Roman" pitchFamily="18" charset="0"/>
            </a:endParaRPr>
          </a:p>
        </p:txBody>
      </p:sp>
      <p:sp>
        <p:nvSpPr>
          <p:cNvPr id="45" name="Rectangle 3"/>
          <p:cNvSpPr txBox="1">
            <a:spLocks noChangeArrowheads="1"/>
          </p:cNvSpPr>
          <p:nvPr/>
        </p:nvSpPr>
        <p:spPr>
          <a:xfrm>
            <a:off x="251520" y="47092"/>
            <a:ext cx="8504548" cy="609600"/>
          </a:xfrm>
          <a:prstGeom prst="rect">
            <a:avLst/>
          </a:prstGeom>
          <a:effectLst>
            <a:outerShdw dist="35921" dir="2700000" algn="ctr" rotWithShape="0">
              <a:schemeClr val="bg2"/>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Cost: Duplication and loss</a:t>
            </a:r>
            <a:endParaRPr lang="en-US" altLang="ja-JP" sz="2800" b="1" dirty="0">
              <a:solidFill>
                <a:srgbClr val="A50021"/>
              </a:solidFill>
              <a:latin typeface="Verdana" pitchFamily="34" charset="0"/>
              <a:ea typeface="ＭＳ Ｐゴシック" pitchFamily="34" charset="-128"/>
            </a:endParaRPr>
          </a:p>
        </p:txBody>
      </p:sp>
      <p:sp>
        <p:nvSpPr>
          <p:cNvPr id="53"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67767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2447778" y="2546252"/>
            <a:ext cx="787791" cy="886265"/>
          </a:xfrm>
          <a:custGeom>
            <a:avLst/>
            <a:gdLst>
              <a:gd name="connsiteX0" fmla="*/ 182880 w 787791"/>
              <a:gd name="connsiteY0" fmla="*/ 0 h 886265"/>
              <a:gd name="connsiteX1" fmla="*/ 0 w 787791"/>
              <a:gd name="connsiteY1" fmla="*/ 337625 h 886265"/>
              <a:gd name="connsiteX2" fmla="*/ 337625 w 787791"/>
              <a:gd name="connsiteY2" fmla="*/ 858130 h 886265"/>
              <a:gd name="connsiteX3" fmla="*/ 787791 w 787791"/>
              <a:gd name="connsiteY3" fmla="*/ 886265 h 886265"/>
              <a:gd name="connsiteX4" fmla="*/ 182880 w 787791"/>
              <a:gd name="connsiteY4" fmla="*/ 0 h 886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791" h="886265">
                <a:moveTo>
                  <a:pt x="182880" y="0"/>
                </a:moveTo>
                <a:lnTo>
                  <a:pt x="0" y="337625"/>
                </a:lnTo>
                <a:lnTo>
                  <a:pt x="337625" y="858130"/>
                </a:lnTo>
                <a:lnTo>
                  <a:pt x="787791" y="886265"/>
                </a:lnTo>
                <a:lnTo>
                  <a:pt x="182880" y="0"/>
                </a:lnTo>
                <a:close/>
              </a:path>
            </a:pathLst>
          </a:custGeom>
          <a:solidFill>
            <a:schemeClr val="accent6">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187624" y="1016732"/>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1467151" y="4065274"/>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1197935" y="4005064"/>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566087" y="400506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430183" y="4005064"/>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4654319" y="4037002"/>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2446045" y="2456892"/>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2354334" y="2625308"/>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1617953" y="2625308"/>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354539" y="1565723"/>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904148" y="2712664"/>
            <a:ext cx="3132348" cy="1384995"/>
          </a:xfrm>
          <a:prstGeom prst="rect">
            <a:avLst/>
          </a:prstGeom>
          <a:noFill/>
        </p:spPr>
        <p:txBody>
          <a:bodyPr wrap="square" rtlCol="0">
            <a:spAutoFit/>
          </a:bodyPr>
          <a:lstStyle/>
          <a:p>
            <a:r>
              <a:rPr lang="en-US" sz="2000" dirty="0" smtClean="0">
                <a:solidFill>
                  <a:srgbClr val="FF0000"/>
                </a:solidFill>
                <a:latin typeface="Georgia" pitchFamily="18" charset="0"/>
                <a:cs typeface="Times New Roman" pitchFamily="18" charset="0"/>
              </a:rPr>
              <a:t>Cost</a:t>
            </a:r>
            <a:r>
              <a:rPr lang="en-US" sz="2000" dirty="0" smtClean="0">
                <a:latin typeface="Georgia" pitchFamily="18" charset="0"/>
                <a:cs typeface="Times New Roman" pitchFamily="18" charset="0"/>
              </a:rPr>
              <a:t> of reconciling a gene tree into a species tree is measured by the number of </a:t>
            </a:r>
            <a:r>
              <a:rPr lang="en-US" sz="2000" dirty="0" smtClean="0">
                <a:solidFill>
                  <a:srgbClr val="FF0000"/>
                </a:solidFill>
                <a:latin typeface="Georgia" pitchFamily="18" charset="0"/>
                <a:cs typeface="Times New Roman" pitchFamily="18" charset="0"/>
              </a:rPr>
              <a:t>extra lineages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6" name="Rectangle 3"/>
          <p:cNvSpPr txBox="1">
            <a:spLocks noChangeArrowheads="1"/>
          </p:cNvSpPr>
          <p:nvPr/>
        </p:nvSpPr>
        <p:spPr>
          <a:xfrm>
            <a:off x="251520" y="47092"/>
            <a:ext cx="8504548" cy="609600"/>
          </a:xfrm>
          <a:prstGeom prst="rect">
            <a:avLst/>
          </a:prstGeom>
          <a:effectLst>
            <a:outerShdw dist="35921" dir="2700000" algn="ctr" rotWithShape="0">
              <a:schemeClr val="bg2"/>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Cost: </a:t>
            </a:r>
            <a:r>
              <a:rPr lang="en-US" altLang="ja-JP" sz="2800" b="1" dirty="0">
                <a:solidFill>
                  <a:srgbClr val="A50021"/>
                </a:solidFill>
                <a:latin typeface="Verdana" pitchFamily="34" charset="0"/>
                <a:ea typeface="ＭＳ Ｐゴシック" pitchFamily="34" charset="-128"/>
              </a:rPr>
              <a:t>Deep coalescence/ILS</a:t>
            </a:r>
          </a:p>
        </p:txBody>
      </p:sp>
      <p:sp>
        <p:nvSpPr>
          <p:cNvPr id="28"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4" name="TextBox 23"/>
          <p:cNvSpPr txBox="1"/>
          <p:nvPr/>
        </p:nvSpPr>
        <p:spPr>
          <a:xfrm>
            <a:off x="6314061" y="5606393"/>
            <a:ext cx="2719483" cy="369332"/>
          </a:xfrm>
          <a:prstGeom prst="rect">
            <a:avLst/>
          </a:prstGeom>
          <a:noFill/>
        </p:spPr>
        <p:txBody>
          <a:bodyPr wrap="square" rtlCol="0">
            <a:spAutoFit/>
          </a:bodyPr>
          <a:lstStyle/>
          <a:p>
            <a:r>
              <a:rPr lang="en-US" b="1" dirty="0" smtClean="0"/>
              <a:t>Cost: 1 </a:t>
            </a:r>
            <a:r>
              <a:rPr lang="en-US" b="1" dirty="0" smtClean="0">
                <a:solidFill>
                  <a:srgbClr val="FF0000"/>
                </a:solidFill>
              </a:rPr>
              <a:t>extra</a:t>
            </a:r>
            <a:r>
              <a:rPr lang="en-US" b="1" dirty="0" smtClean="0"/>
              <a:t> </a:t>
            </a:r>
            <a:r>
              <a:rPr lang="en-US" b="1" dirty="0" smtClean="0"/>
              <a:t>lineage</a:t>
            </a:r>
            <a:endParaRPr lang="en-US" b="1" dirty="0"/>
          </a:p>
        </p:txBody>
      </p:sp>
    </p:spTree>
    <p:extLst>
      <p:ext uri="{BB962C8B-B14F-4D97-AF65-F5344CB8AC3E}">
        <p14:creationId xmlns:p14="http://schemas.microsoft.com/office/powerpoint/2010/main" val="38447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628" y="339211"/>
            <a:ext cx="8229600" cy="1143000"/>
          </a:xfrm>
        </p:spPr>
        <p:txBody>
          <a:bodyPr/>
          <a:lstStyle/>
          <a:p>
            <a:r>
              <a:rPr lang="en-US" dirty="0" smtClean="0"/>
              <a:t> </a:t>
            </a:r>
            <a:endParaRPr lang="en-US" dirty="0"/>
          </a:p>
        </p:txBody>
      </p:sp>
      <p:cxnSp>
        <p:nvCxnSpPr>
          <p:cNvPr id="103" name="Straight Connector 102"/>
          <p:cNvCxnSpPr/>
          <p:nvPr/>
        </p:nvCxnSpPr>
        <p:spPr>
          <a:xfrm>
            <a:off x="1558144"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86036"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282971" y="3152197"/>
            <a:ext cx="624733" cy="90010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95536"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08" name="TextBox 107"/>
          <p:cNvSpPr txBox="1"/>
          <p:nvPr/>
        </p:nvSpPr>
        <p:spPr>
          <a:xfrm>
            <a:off x="1008889"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09" name="TextBox 108"/>
          <p:cNvSpPr txBox="1"/>
          <p:nvPr/>
        </p:nvSpPr>
        <p:spPr>
          <a:xfrm>
            <a:off x="1753208"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10" name="TextBox 109"/>
          <p:cNvSpPr txBox="1"/>
          <p:nvPr/>
        </p:nvSpPr>
        <p:spPr>
          <a:xfrm>
            <a:off x="2293268"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cxnSp>
        <p:nvCxnSpPr>
          <p:cNvPr id="126" name="Straight Connector 125"/>
          <p:cNvCxnSpPr/>
          <p:nvPr/>
        </p:nvCxnSpPr>
        <p:spPr>
          <a:xfrm flipH="1">
            <a:off x="1178872" y="3566546"/>
            <a:ext cx="379272" cy="485751"/>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509284" y="2702333"/>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6537176" y="2707175"/>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257256" y="3092985"/>
            <a:ext cx="637495" cy="95040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969224" y="3503329"/>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790392"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818284"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250332" y="3516303"/>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3970412" y="3516303"/>
            <a:ext cx="374896" cy="54006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627784"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9" name="TextBox 158"/>
          <p:cNvSpPr txBox="1"/>
          <p:nvPr/>
        </p:nvSpPr>
        <p:spPr>
          <a:xfrm>
            <a:off x="3409392"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0" name="TextBox 159"/>
          <p:cNvSpPr txBox="1"/>
          <p:nvPr/>
        </p:nvSpPr>
        <p:spPr>
          <a:xfrm>
            <a:off x="3790392"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1" name="TextBox 160"/>
          <p:cNvSpPr txBox="1"/>
          <p:nvPr/>
        </p:nvSpPr>
        <p:spPr>
          <a:xfrm>
            <a:off x="4525516"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62" name="TextBox 161"/>
          <p:cNvSpPr txBox="1"/>
          <p:nvPr/>
        </p:nvSpPr>
        <p:spPr>
          <a:xfrm>
            <a:off x="6372200" y="4043389"/>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63" name="TextBox 162"/>
          <p:cNvSpPr txBox="1"/>
          <p:nvPr/>
        </p:nvSpPr>
        <p:spPr>
          <a:xfrm>
            <a:off x="7149244" y="4043389"/>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4" name="TextBox 163"/>
          <p:cNvSpPr txBox="1"/>
          <p:nvPr/>
        </p:nvSpPr>
        <p:spPr>
          <a:xfrm>
            <a:off x="7740352" y="4043389"/>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5" name="TextBox 164"/>
          <p:cNvSpPr txBox="1"/>
          <p:nvPr/>
        </p:nvSpPr>
        <p:spPr>
          <a:xfrm>
            <a:off x="8244408" y="4005064"/>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71" name="Text Box 45"/>
          <p:cNvSpPr txBox="1">
            <a:spLocks noChangeArrowheads="1"/>
          </p:cNvSpPr>
          <p:nvPr/>
        </p:nvSpPr>
        <p:spPr bwMode="auto">
          <a:xfrm>
            <a:off x="1282971" y="445647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172" name="Rectangle 3"/>
          <p:cNvSpPr txBox="1">
            <a:spLocks noChangeArrowheads="1"/>
          </p:cNvSpPr>
          <p:nvPr/>
        </p:nvSpPr>
        <p:spPr>
          <a:xfrm>
            <a:off x="185563" y="-24916"/>
            <a:ext cx="7770813" cy="609600"/>
          </a:xfrm>
          <a:prstGeom prst="rect">
            <a:avLst/>
          </a:prstGeom>
          <a:effectLst>
            <a:outerShdw dist="35921" dir="2700000" algn="ctr" rotWithShape="0">
              <a:schemeClr val="bg2"/>
            </a:outerShdw>
          </a:effectLst>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definition (MGD)</a:t>
            </a:r>
            <a:endParaRPr lang="en-US" altLang="ja-JP" sz="3600" b="1" dirty="0">
              <a:solidFill>
                <a:srgbClr val="A50021"/>
              </a:solidFill>
              <a:latin typeface="Verdana" pitchFamily="34" charset="0"/>
              <a:ea typeface="ＭＳ Ｐゴシック" pitchFamily="34" charset="-128"/>
            </a:endParaRPr>
          </a:p>
        </p:txBody>
      </p:sp>
      <p:sp>
        <p:nvSpPr>
          <p:cNvPr id="173" name="Line 5"/>
          <p:cNvSpPr>
            <a:spLocks noChangeShapeType="1"/>
          </p:cNvSpPr>
          <p:nvPr/>
        </p:nvSpPr>
        <p:spPr bwMode="auto">
          <a:xfrm>
            <a:off x="245469"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6" name="Text Box 45"/>
          <p:cNvSpPr txBox="1">
            <a:spLocks noChangeArrowheads="1"/>
          </p:cNvSpPr>
          <p:nvPr/>
        </p:nvSpPr>
        <p:spPr bwMode="auto">
          <a:xfrm>
            <a:off x="3851920" y="5828201"/>
            <a:ext cx="66292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002060"/>
                </a:solidFill>
                <a:latin typeface="Bookman Old Style" pitchFamily="18" charset="0"/>
              </a:rPr>
              <a:t>ST</a:t>
            </a:r>
            <a:endParaRPr lang="en-US" sz="2100" b="0" i="1" baseline="-25000" dirty="0">
              <a:solidFill>
                <a:srgbClr val="002060"/>
              </a:solidFill>
              <a:latin typeface="Bookman Old Style" pitchFamily="18" charset="0"/>
            </a:endParaRPr>
          </a:p>
        </p:txBody>
      </p:sp>
      <p:sp>
        <p:nvSpPr>
          <p:cNvPr id="35" name="Rectangle 4"/>
          <p:cNvSpPr>
            <a:spLocks noChangeArrowheads="1"/>
          </p:cNvSpPr>
          <p:nvPr/>
        </p:nvSpPr>
        <p:spPr bwMode="auto">
          <a:xfrm>
            <a:off x="395536" y="590488"/>
            <a:ext cx="81729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Trebuchet MS" pitchFamily="34" charset="0"/>
              </a:rPr>
              <a:t>Problem</a:t>
            </a:r>
            <a:r>
              <a:rPr lang="en-US" sz="2400" dirty="0" smtClean="0">
                <a:latin typeface="Garamond" pitchFamily="18" charset="0"/>
              </a:rPr>
              <a:t>: </a:t>
            </a:r>
            <a:r>
              <a:rPr lang="en-US" sz="2400" u="sng" dirty="0" smtClean="0">
                <a:latin typeface="Trebuchet MS" pitchFamily="34" charset="0"/>
                <a:cs typeface="Traditional Arabic" pitchFamily="18" charset="-78"/>
              </a:rPr>
              <a:t>Minimize Gene Duplication (</a:t>
            </a:r>
            <a:r>
              <a:rPr lang="en-US" sz="2400" u="sng" dirty="0" smtClean="0">
                <a:solidFill>
                  <a:srgbClr val="FF0000"/>
                </a:solidFill>
                <a:latin typeface="Trebuchet MS" pitchFamily="34" charset="0"/>
                <a:cs typeface="Traditional Arabic" pitchFamily="18" charset="-78"/>
              </a:rPr>
              <a:t>MGD</a:t>
            </a:r>
            <a:r>
              <a:rPr lang="en-US" sz="2400" u="sng" dirty="0" smtClean="0">
                <a:latin typeface="Trebuchet MS" pitchFamily="34" charset="0"/>
                <a:cs typeface="Traditional Arabic" pitchFamily="18" charset="-78"/>
              </a:rPr>
              <a:t>)</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t>
            </a:r>
            <a:r>
              <a:rPr lang="en-US" sz="2400" dirty="0">
                <a:latin typeface="Garamond" pitchFamily="18" charset="0"/>
              </a:rPr>
              <a:t>A set of rooted </a:t>
            </a:r>
            <a:r>
              <a:rPr lang="en-US" sz="2400" dirty="0" smtClean="0">
                <a:latin typeface="Garamond" pitchFamily="18" charset="0"/>
              </a:rPr>
              <a:t>gene trees with each species having a single copy of a gene.</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a:t>
            </a:r>
            <a:r>
              <a:rPr lang="en-US" sz="2400" dirty="0" smtClean="0">
                <a:solidFill>
                  <a:srgbClr val="FF0000"/>
                </a:solidFill>
                <a:latin typeface="Garamond" pitchFamily="18" charset="0"/>
              </a:rPr>
              <a:t>duplications</a:t>
            </a:r>
            <a:r>
              <a:rPr lang="en-US" sz="2400" dirty="0" smtClean="0">
                <a:latin typeface="Garamond" pitchFamily="18" charset="0"/>
              </a:rPr>
              <a:t>.</a:t>
            </a:r>
            <a:endParaRPr lang="en-US" sz="2800" dirty="0"/>
          </a:p>
        </p:txBody>
      </p:sp>
      <p:cxnSp>
        <p:nvCxnSpPr>
          <p:cNvPr id="3" name="Straight Connector 2"/>
          <p:cNvCxnSpPr/>
          <p:nvPr/>
        </p:nvCxnSpPr>
        <p:spPr>
          <a:xfrm>
            <a:off x="5436096" y="3521050"/>
            <a:ext cx="540060" cy="0"/>
          </a:xfrm>
          <a:prstGeom prst="line">
            <a:avLst/>
          </a:prstGeom>
          <a:ln w="38100" cap="rnd">
            <a:prstDash val="sysDot"/>
          </a:ln>
        </p:spPr>
        <p:style>
          <a:lnRef idx="1">
            <a:schemeClr val="accent1"/>
          </a:lnRef>
          <a:fillRef idx="0">
            <a:schemeClr val="accent1"/>
          </a:fillRef>
          <a:effectRef idx="0">
            <a:schemeClr val="accent1"/>
          </a:effectRef>
          <a:fontRef idx="minor">
            <a:schemeClr val="tx1"/>
          </a:fontRef>
        </p:style>
      </p:cxnSp>
      <p:sp>
        <p:nvSpPr>
          <p:cNvPr id="42" name="Text Box 45"/>
          <p:cNvSpPr txBox="1">
            <a:spLocks noChangeArrowheads="1"/>
          </p:cNvSpPr>
          <p:nvPr/>
        </p:nvSpPr>
        <p:spPr bwMode="auto">
          <a:xfrm>
            <a:off x="3516736" y="447140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43" name="Text Box 45"/>
          <p:cNvSpPr txBox="1">
            <a:spLocks noChangeArrowheads="1"/>
          </p:cNvSpPr>
          <p:nvPr/>
        </p:nvSpPr>
        <p:spPr bwMode="auto">
          <a:xfrm>
            <a:off x="7380312" y="4443499"/>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3333CC"/>
                </a:solidFill>
                <a:latin typeface="Bookman Old Style" pitchFamily="18" charset="0"/>
              </a:rPr>
              <a:t>gt</a:t>
            </a:r>
            <a:r>
              <a:rPr lang="en-US" sz="2100" i="1" baseline="-25000" dirty="0" err="1" smtClean="0">
                <a:solidFill>
                  <a:srgbClr val="3333CC"/>
                </a:solidFill>
                <a:latin typeface="Bookman Old Style" pitchFamily="18" charset="0"/>
              </a:rPr>
              <a:t>k</a:t>
            </a:r>
            <a:endParaRPr lang="en-US" sz="2100" b="0" i="1" baseline="-25000" dirty="0">
              <a:solidFill>
                <a:srgbClr val="3333CC"/>
              </a:solidFill>
              <a:latin typeface="Bookman Old Style" pitchFamily="18" charset="0"/>
            </a:endParaRPr>
          </a:p>
        </p:txBody>
      </p:sp>
      <p:cxnSp>
        <p:nvCxnSpPr>
          <p:cNvPr id="11" name="Straight Arrow Connector 10"/>
          <p:cNvCxnSpPr/>
          <p:nvPr/>
        </p:nvCxnSpPr>
        <p:spPr>
          <a:xfrm>
            <a:off x="1943708" y="4911551"/>
            <a:ext cx="1846683" cy="88064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57860" y="4911551"/>
            <a:ext cx="0" cy="7920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80012" y="4751160"/>
            <a:ext cx="1846684" cy="102448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0" name="Text Box 45"/>
          <p:cNvSpPr txBox="1">
            <a:spLocks noChangeArrowheads="1"/>
          </p:cNvSpPr>
          <p:nvPr/>
        </p:nvSpPr>
        <p:spPr bwMode="auto">
          <a:xfrm>
            <a:off x="3016577" y="5127575"/>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a:solidFill>
                  <a:srgbClr val="FF0000"/>
                </a:solidFill>
                <a:latin typeface="Bookman Old Style" pitchFamily="18" charset="0"/>
              </a:rPr>
              <a:t>C</a:t>
            </a:r>
            <a:r>
              <a:rPr lang="en-US" sz="2100" i="1" baseline="-25000" dirty="0" smtClean="0">
                <a:solidFill>
                  <a:srgbClr val="FF0000"/>
                </a:solidFill>
                <a:latin typeface="Bookman Old Style" pitchFamily="18" charset="0"/>
              </a:rPr>
              <a:t>1</a:t>
            </a:r>
            <a:endParaRPr lang="en-US" sz="2100" b="0" i="1" baseline="-25000" dirty="0">
              <a:solidFill>
                <a:srgbClr val="FF0000"/>
              </a:solidFill>
              <a:latin typeface="Bookman Old Style" pitchFamily="18" charset="0"/>
            </a:endParaRPr>
          </a:p>
        </p:txBody>
      </p:sp>
      <p:sp>
        <p:nvSpPr>
          <p:cNvPr id="51" name="Text Box 45"/>
          <p:cNvSpPr txBox="1">
            <a:spLocks noChangeArrowheads="1"/>
          </p:cNvSpPr>
          <p:nvPr/>
        </p:nvSpPr>
        <p:spPr bwMode="auto">
          <a:xfrm>
            <a:off x="4217514" y="5108121"/>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FF0000"/>
                </a:solidFill>
                <a:latin typeface="Bookman Old Style" pitchFamily="18" charset="0"/>
              </a:rPr>
              <a:t>C</a:t>
            </a:r>
            <a:r>
              <a:rPr lang="en-US" sz="2100" i="1" baseline="-25000" dirty="0">
                <a:solidFill>
                  <a:srgbClr val="FF0000"/>
                </a:solidFill>
                <a:latin typeface="Bookman Old Style" pitchFamily="18" charset="0"/>
              </a:rPr>
              <a:t>2</a:t>
            </a:r>
            <a:endParaRPr lang="en-US" sz="2100" b="0" i="1" baseline="-25000" dirty="0">
              <a:solidFill>
                <a:srgbClr val="FF0000"/>
              </a:solidFill>
              <a:latin typeface="Bookman Old Style" pitchFamily="18" charset="0"/>
            </a:endParaRPr>
          </a:p>
        </p:txBody>
      </p:sp>
      <p:sp>
        <p:nvSpPr>
          <p:cNvPr id="52" name="Text Box 45"/>
          <p:cNvSpPr txBox="1">
            <a:spLocks noChangeArrowheads="1"/>
          </p:cNvSpPr>
          <p:nvPr/>
        </p:nvSpPr>
        <p:spPr bwMode="auto">
          <a:xfrm>
            <a:off x="5644869" y="510173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FF0000"/>
                </a:solidFill>
                <a:latin typeface="Bookman Old Style" pitchFamily="18" charset="0"/>
              </a:rPr>
              <a:t>C</a:t>
            </a:r>
            <a:r>
              <a:rPr lang="en-US" sz="2100" i="1" baseline="-25000" dirty="0" err="1">
                <a:solidFill>
                  <a:srgbClr val="FF0000"/>
                </a:solidFill>
                <a:latin typeface="Bookman Old Style" pitchFamily="18" charset="0"/>
              </a:rPr>
              <a:t>k</a:t>
            </a:r>
            <a:endParaRPr lang="en-US" sz="2100" b="0" i="1" baseline="-25000" dirty="0">
              <a:solidFill>
                <a:srgbClr val="FF0000"/>
              </a:solidFill>
              <a:latin typeface="Bookman Old Style" pitchFamily="18" charset="0"/>
            </a:endParaRPr>
          </a:p>
        </p:txBody>
      </p:sp>
      <p:sp>
        <p:nvSpPr>
          <p:cNvPr id="56" name="Text Box 17"/>
          <p:cNvSpPr txBox="1">
            <a:spLocks noChangeArrowheads="1"/>
          </p:cNvSpPr>
          <p:nvPr/>
        </p:nvSpPr>
        <p:spPr bwMode="auto">
          <a:xfrm>
            <a:off x="2843808" y="6237312"/>
            <a:ext cx="2929538" cy="461665"/>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2400" i="1" dirty="0">
                <a:solidFill>
                  <a:srgbClr val="FF0000"/>
                </a:solidFill>
                <a:latin typeface="Century Schoolbook" pitchFamily="18" charset="0"/>
              </a:rPr>
              <a:t>∑</a:t>
            </a:r>
            <a:r>
              <a:rPr lang="en-US" sz="2400" i="1" dirty="0" err="1">
                <a:solidFill>
                  <a:srgbClr val="FF0000"/>
                </a:solidFill>
                <a:latin typeface="Century Schoolbook" pitchFamily="18" charset="0"/>
              </a:rPr>
              <a:t>C</a:t>
            </a:r>
            <a:r>
              <a:rPr lang="en-US" sz="2400" i="1" baseline="-25000" dirty="0" err="1">
                <a:solidFill>
                  <a:srgbClr val="FF0000"/>
                </a:solidFill>
                <a:latin typeface="Century Schoolbook" pitchFamily="18" charset="0"/>
              </a:rPr>
              <a:t>i</a:t>
            </a:r>
            <a:r>
              <a:rPr lang="en-US" sz="2400" i="1" baseline="-25000" dirty="0">
                <a:solidFill>
                  <a:srgbClr val="FF0000"/>
                </a:solidFill>
                <a:latin typeface="Century Schoolbook" pitchFamily="18" charset="0"/>
              </a:rPr>
              <a:t> </a:t>
            </a:r>
            <a:r>
              <a:rPr lang="en-US" sz="2400" i="1" dirty="0">
                <a:solidFill>
                  <a:srgbClr val="FF0000"/>
                </a:solidFill>
                <a:latin typeface="Century Schoolbook" pitchFamily="18" charset="0"/>
              </a:rPr>
              <a:t> </a:t>
            </a:r>
            <a:r>
              <a:rPr lang="en-US" sz="2400" i="1" dirty="0">
                <a:latin typeface="Century Schoolbook" pitchFamily="18" charset="0"/>
              </a:rPr>
              <a:t>is </a:t>
            </a:r>
            <a:r>
              <a:rPr lang="en-US" sz="2400" i="1" dirty="0">
                <a:solidFill>
                  <a:srgbClr val="531FE7"/>
                </a:solidFill>
                <a:latin typeface="Century Schoolbook" pitchFamily="18" charset="0"/>
              </a:rPr>
              <a:t>minimized</a:t>
            </a:r>
            <a:endParaRPr lang="en-US" sz="2400" i="1" baseline="-25000" dirty="0">
              <a:solidFill>
                <a:srgbClr val="531FE7"/>
              </a:solidFill>
              <a:latin typeface="Century Schoolbook" pitchFamily="18" charset="0"/>
            </a:endParaRPr>
          </a:p>
        </p:txBody>
      </p:sp>
    </p:spTree>
    <p:custDataLst>
      <p:tags r:id="rId1"/>
    </p:custDataLst>
    <p:extLst>
      <p:ext uri="{BB962C8B-B14F-4D97-AF65-F5344CB8AC3E}">
        <p14:creationId xmlns:p14="http://schemas.microsoft.com/office/powerpoint/2010/main" val="226819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Methods</a:t>
            </a:r>
            <a:endParaRPr lang="en-US" altLang="ja-JP" sz="3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9" name="Group 8"/>
          <p:cNvGrpSpPr/>
          <p:nvPr/>
        </p:nvGrpSpPr>
        <p:grpSpPr>
          <a:xfrm>
            <a:off x="1221389" y="2024844"/>
            <a:ext cx="6915007" cy="923331"/>
            <a:chOff x="3238136" y="1186554"/>
            <a:chExt cx="5188008" cy="720665"/>
          </a:xfrm>
        </p:grpSpPr>
        <p:sp>
          <p:nvSpPr>
            <p:cNvPr id="10" name="Oval 9"/>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1" name="TextBox 10"/>
            <p:cNvSpPr txBox="1"/>
            <p:nvPr/>
          </p:nvSpPr>
          <p:spPr>
            <a:xfrm>
              <a:off x="3457592" y="1186554"/>
              <a:ext cx="4968552" cy="720665"/>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Gene Tree Parsimony</a:t>
              </a:r>
              <a:r>
                <a:rPr lang="en-US" dirty="0" smtClean="0">
                  <a:solidFill>
                    <a:schemeClr val="tx2"/>
                  </a:solidFill>
                  <a:latin typeface="Georgia" pitchFamily="18" charset="0"/>
                </a:rPr>
                <a:t>:  </a:t>
              </a:r>
              <a:r>
                <a:rPr lang="en-US" dirty="0" smtClean="0">
                  <a:latin typeface="Georgia" pitchFamily="18" charset="0"/>
                </a:rPr>
                <a:t>Finds the </a:t>
              </a:r>
              <a:r>
                <a:rPr lang="en-US" dirty="0" smtClean="0">
                  <a:solidFill>
                    <a:srgbClr val="000099"/>
                  </a:solidFill>
                  <a:latin typeface="Georgia" pitchFamily="18" charset="0"/>
                </a:rPr>
                <a:t>most</a:t>
              </a:r>
              <a:r>
                <a:rPr lang="en-US" dirty="0" smtClean="0">
                  <a:latin typeface="Georgia" pitchFamily="18" charset="0"/>
                </a:rPr>
                <a:t> parsimonious tree with respect to a distance measure (duplication and loss, deep coalescence).</a:t>
              </a:r>
              <a:endParaRPr lang="en-US" dirty="0">
                <a:solidFill>
                  <a:srgbClr val="FF0000"/>
                </a:solidFill>
                <a:latin typeface="Georgia" pitchFamily="18" charset="0"/>
              </a:endParaRPr>
            </a:p>
          </p:txBody>
        </p:sp>
      </p:grpSp>
      <p:grpSp>
        <p:nvGrpSpPr>
          <p:cNvPr id="7" name="Group 6"/>
          <p:cNvGrpSpPr/>
          <p:nvPr/>
        </p:nvGrpSpPr>
        <p:grpSpPr>
          <a:xfrm>
            <a:off x="1223628" y="4041068"/>
            <a:ext cx="6915007" cy="923330"/>
            <a:chOff x="3238136" y="1186554"/>
            <a:chExt cx="5188008" cy="720663"/>
          </a:xfrm>
        </p:grpSpPr>
        <p:sp>
          <p:nvSpPr>
            <p:cNvPr id="8" name="Oval 7"/>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2" name="TextBox 11"/>
            <p:cNvSpPr txBox="1"/>
            <p:nvPr/>
          </p:nvSpPr>
          <p:spPr>
            <a:xfrm>
              <a:off x="3457592" y="1186554"/>
              <a:ext cx="4968552" cy="720663"/>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Maximum Likelihood</a:t>
              </a:r>
              <a:r>
                <a:rPr lang="en-US" dirty="0" smtClean="0">
                  <a:solidFill>
                    <a:schemeClr val="tx2"/>
                  </a:solidFill>
                  <a:latin typeface="Georgia" pitchFamily="18" charset="0"/>
                </a:rPr>
                <a:t>:  </a:t>
              </a:r>
              <a:r>
                <a:rPr lang="en-US" dirty="0" smtClean="0">
                  <a:latin typeface="Georgia" pitchFamily="18" charset="0"/>
                </a:rPr>
                <a:t>Finds the tree that </a:t>
              </a:r>
              <a:r>
                <a:rPr lang="en-US" dirty="0" smtClean="0">
                  <a:solidFill>
                    <a:srgbClr val="000099"/>
                  </a:solidFill>
                  <a:latin typeface="Georgia" pitchFamily="18" charset="0"/>
                </a:rPr>
                <a:t>maximizes</a:t>
              </a:r>
              <a:r>
                <a:rPr lang="en-US" dirty="0" smtClean="0">
                  <a:latin typeface="Georgia" pitchFamily="18" charset="0"/>
                </a:rPr>
                <a:t> the </a:t>
              </a:r>
              <a:r>
                <a:rPr lang="en-US" dirty="0" smtClean="0">
                  <a:solidFill>
                    <a:srgbClr val="000099"/>
                  </a:solidFill>
                  <a:latin typeface="Georgia" pitchFamily="18" charset="0"/>
                </a:rPr>
                <a:t>likelihood</a:t>
              </a:r>
              <a:r>
                <a:rPr lang="en-US" dirty="0" smtClean="0">
                  <a:latin typeface="Georgia" pitchFamily="18" charset="0"/>
                </a:rPr>
                <a:t> of observing the input gene trees under a particular tree evolution model.</a:t>
              </a:r>
              <a:endParaRPr lang="en-US" dirty="0">
                <a:solidFill>
                  <a:srgbClr val="FF0000"/>
                </a:solidFill>
                <a:latin typeface="Georgia" pitchFamily="18" charset="0"/>
              </a:endParaRPr>
            </a:p>
          </p:txBody>
        </p:sp>
      </p:grpSp>
    </p:spTree>
    <p:extLst>
      <p:ext uri="{BB962C8B-B14F-4D97-AF65-F5344CB8AC3E}">
        <p14:creationId xmlns:p14="http://schemas.microsoft.com/office/powerpoint/2010/main" val="346039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Concatenation vs. summary methods</a:t>
            </a:r>
            <a:endParaRPr lang="en-US" altLang="ja-JP" sz="36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573760" y="1556792"/>
            <a:ext cx="8172908"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smtClean="0">
                <a:solidFill>
                  <a:srgbClr val="FF0000"/>
                </a:solidFill>
                <a:latin typeface="Book Antiqua" pitchFamily="18" charset="0"/>
              </a:rPr>
              <a:t>Concatenation</a:t>
            </a:r>
            <a:r>
              <a:rPr lang="en-US" sz="2400" dirty="0" smtClean="0">
                <a:latin typeface="Book Antiqua" pitchFamily="18" charset="0"/>
              </a:rPr>
              <a:t> </a:t>
            </a:r>
            <a:r>
              <a:rPr lang="en-US" sz="2400" dirty="0">
                <a:latin typeface="Book Antiqua" pitchFamily="18" charset="0"/>
              </a:rPr>
              <a:t>provides the </a:t>
            </a:r>
            <a:r>
              <a:rPr lang="en-US" sz="2400" dirty="0">
                <a:solidFill>
                  <a:srgbClr val="002060"/>
                </a:solidFill>
                <a:latin typeface="Book Antiqua" pitchFamily="18" charset="0"/>
              </a:rPr>
              <a:t>advantage </a:t>
            </a:r>
            <a:r>
              <a:rPr lang="en-US" sz="2400" dirty="0">
                <a:latin typeface="Book Antiqua" pitchFamily="18" charset="0"/>
              </a:rPr>
              <a:t>of </a:t>
            </a:r>
            <a:r>
              <a:rPr lang="en-US" sz="2400" dirty="0">
                <a:solidFill>
                  <a:srgbClr val="002060"/>
                </a:solidFill>
                <a:latin typeface="Book Antiqua" pitchFamily="18" charset="0"/>
              </a:rPr>
              <a:t>high level of signal</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a:latin typeface="Book Antiqua" pitchFamily="18" charset="0"/>
              </a:rPr>
              <a:t> C</a:t>
            </a:r>
            <a:r>
              <a:rPr lang="en-US" sz="2400" dirty="0" smtClean="0">
                <a:latin typeface="Book Antiqua" pitchFamily="18" charset="0"/>
              </a:rPr>
              <a:t>oncatenation </a:t>
            </a:r>
            <a:r>
              <a:rPr lang="en-US" sz="2400" dirty="0">
                <a:latin typeface="Book Antiqua" pitchFamily="18" charset="0"/>
              </a:rPr>
              <a:t>in the presence of gene tree discordance creates </a:t>
            </a:r>
            <a:r>
              <a:rPr lang="en-US" sz="2400" dirty="0">
                <a:solidFill>
                  <a:srgbClr val="002060"/>
                </a:solidFill>
                <a:latin typeface="Book Antiqua" pitchFamily="18" charset="0"/>
              </a:rPr>
              <a:t>model misspecification</a:t>
            </a:r>
            <a:r>
              <a:rPr lang="en-US" sz="2400" dirty="0">
                <a:latin typeface="Book Antiqua" pitchFamily="18" charset="0"/>
              </a:rPr>
              <a:t> and can result into </a:t>
            </a:r>
            <a:r>
              <a:rPr lang="en-US" sz="2400" dirty="0">
                <a:solidFill>
                  <a:srgbClr val="FF0000"/>
                </a:solidFill>
                <a:latin typeface="Book Antiqua" pitchFamily="18" charset="0"/>
              </a:rPr>
              <a:t>wrong</a:t>
            </a:r>
            <a:r>
              <a:rPr lang="en-US" sz="2400" dirty="0">
                <a:latin typeface="Book Antiqua" pitchFamily="18" charset="0"/>
              </a:rPr>
              <a:t> answer.</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a:latin typeface="Book Antiqua" pitchFamily="18" charset="0"/>
              </a:rPr>
              <a:t>Species tree estimation from a set of gene trees can </a:t>
            </a:r>
            <a:r>
              <a:rPr lang="en-US" sz="2400" dirty="0">
                <a:solidFill>
                  <a:srgbClr val="002060"/>
                </a:solidFill>
                <a:latin typeface="Book Antiqua" pitchFamily="18" charset="0"/>
              </a:rPr>
              <a:t>take into account </a:t>
            </a:r>
            <a:r>
              <a:rPr lang="en-US" sz="2400" dirty="0">
                <a:latin typeface="Book Antiqua" pitchFamily="18" charset="0"/>
              </a:rPr>
              <a:t>the </a:t>
            </a:r>
            <a:r>
              <a:rPr lang="en-US" sz="2400" dirty="0">
                <a:solidFill>
                  <a:srgbClr val="FF0000"/>
                </a:solidFill>
                <a:latin typeface="Book Antiqua" pitchFamily="18" charset="0"/>
              </a:rPr>
              <a:t>gene tree discordance</a:t>
            </a:r>
            <a:r>
              <a:rPr lang="en-US" sz="2400" dirty="0">
                <a:latin typeface="Book Antiqua" pitchFamily="18" charset="0"/>
              </a:rPr>
              <a:t>. </a:t>
            </a:r>
            <a:endParaRPr lang="en-US" sz="2400" dirty="0" smtClean="0">
              <a:latin typeface="Book Antiqua" pitchFamily="18" charset="0"/>
            </a:endParaRPr>
          </a:p>
          <a:p>
            <a:pPr lvl="1">
              <a:spcBef>
                <a:spcPts val="600"/>
              </a:spcBef>
              <a:buClr>
                <a:schemeClr val="accent1"/>
              </a:buClr>
              <a:buSzPct val="90000"/>
              <a:buFont typeface="Wingdings 3" pitchFamily="18" charset="2"/>
              <a:buChar char="}"/>
            </a:pPr>
            <a:r>
              <a:rPr lang="en-US" sz="2400" dirty="0" smtClean="0">
                <a:latin typeface="Book Antiqua" pitchFamily="18" charset="0"/>
              </a:rPr>
              <a:t> But </a:t>
            </a:r>
            <a:r>
              <a:rPr lang="en-US" sz="2400" dirty="0">
                <a:solidFill>
                  <a:srgbClr val="FF0000"/>
                </a:solidFill>
                <a:latin typeface="Book Antiqua" pitchFamily="18" charset="0"/>
              </a:rPr>
              <a:t>suffers</a:t>
            </a:r>
            <a:r>
              <a:rPr lang="en-US" sz="2400" dirty="0">
                <a:latin typeface="Book Antiqua" pitchFamily="18" charset="0"/>
              </a:rPr>
              <a:t> </a:t>
            </a:r>
            <a:r>
              <a:rPr lang="en-US" sz="2400" dirty="0">
                <a:solidFill>
                  <a:srgbClr val="FF0000"/>
                </a:solidFill>
                <a:latin typeface="Book Antiqua" pitchFamily="18" charset="0"/>
              </a:rPr>
              <a:t>poor signal </a:t>
            </a:r>
            <a:r>
              <a:rPr lang="en-US" sz="2400" dirty="0">
                <a:latin typeface="Book Antiqua" pitchFamily="18" charset="0"/>
              </a:rPr>
              <a:t>per gene.</a:t>
            </a:r>
          </a:p>
          <a:p>
            <a:pPr>
              <a:spcBef>
                <a:spcPts val="600"/>
              </a:spcBef>
              <a:buClr>
                <a:schemeClr val="accent1"/>
              </a:buClr>
              <a:buSzPct val="90000"/>
              <a:buFont typeface="Wingdings 3" pitchFamily="18" charset="2"/>
              <a:buChar char="}"/>
            </a:pPr>
            <a:endParaRPr lang="en-US" sz="2200" dirty="0" smtClean="0">
              <a:latin typeface="Book Antiqua" pitchFamily="18" charset="0"/>
            </a:endParaRPr>
          </a:p>
        </p:txBody>
      </p:sp>
    </p:spTree>
    <p:extLst>
      <p:ext uri="{BB962C8B-B14F-4D97-AF65-F5344CB8AC3E}">
        <p14:creationId xmlns:p14="http://schemas.microsoft.com/office/powerpoint/2010/main" val="2881197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A\Rimpi\academic\MS_proposal\darwin_tree_ske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199"/>
            <a:ext cx="3377737" cy="4038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67"/>
          <p:cNvSpPr txBox="1">
            <a:spLocks noChangeArrowheads="1"/>
          </p:cNvSpPr>
          <p:nvPr/>
        </p:nvSpPr>
        <p:spPr bwMode="auto">
          <a:xfrm>
            <a:off x="457200" y="533400"/>
            <a:ext cx="80962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dirty="0" smtClean="0">
                <a:solidFill>
                  <a:schemeClr val="tx2"/>
                </a:solidFill>
                <a:latin typeface="Georgia" pitchFamily="18" charset="0"/>
                <a:ea typeface="Verdana" pitchFamily="34" charset="0"/>
                <a:cs typeface="Verdana" pitchFamily="34" charset="0"/>
              </a:rPr>
              <a:t>The </a:t>
            </a:r>
            <a:r>
              <a:rPr lang="en-US" sz="2400" b="1" dirty="0" smtClean="0">
                <a:solidFill>
                  <a:srgbClr val="FF0000"/>
                </a:solidFill>
                <a:latin typeface="Georgia" pitchFamily="18" charset="0"/>
                <a:ea typeface="Verdana" pitchFamily="34" charset="0"/>
                <a:cs typeface="Verdana" pitchFamily="34" charset="0"/>
              </a:rPr>
              <a:t>origin and evolution </a:t>
            </a:r>
            <a:r>
              <a:rPr lang="en-US" sz="2400" b="1" dirty="0" smtClean="0">
                <a:solidFill>
                  <a:schemeClr val="tx2"/>
                </a:solidFill>
                <a:latin typeface="Georgia" pitchFamily="18" charset="0"/>
                <a:ea typeface="Verdana" pitchFamily="34" charset="0"/>
                <a:cs typeface="Verdana" pitchFamily="34" charset="0"/>
              </a:rPr>
              <a:t>of species has always been a mystery  and fascinating research area to the scientific community.</a:t>
            </a:r>
            <a:endParaRPr lang="en-US" sz="2400" b="1" i="1" dirty="0">
              <a:solidFill>
                <a:schemeClr val="tx2"/>
              </a:solidFill>
              <a:latin typeface="Georgia" pitchFamily="18" charset="0"/>
              <a:ea typeface="Verdana" pitchFamily="34" charset="0"/>
              <a:cs typeface="Verdana" pitchFamily="34" charset="0"/>
            </a:endParaRPr>
          </a:p>
        </p:txBody>
      </p:sp>
      <p:sp>
        <p:nvSpPr>
          <p:cNvPr id="4" name="Text Box 67"/>
          <p:cNvSpPr txBox="1">
            <a:spLocks noChangeArrowheads="1"/>
          </p:cNvSpPr>
          <p:nvPr/>
        </p:nvSpPr>
        <p:spPr bwMode="auto">
          <a:xfrm>
            <a:off x="4752020" y="2636912"/>
            <a:ext cx="42100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dirty="0">
                <a:latin typeface="Bookman Old Style" pitchFamily="18" charset="0"/>
              </a:rPr>
              <a:t>In his book, </a:t>
            </a:r>
            <a:r>
              <a:rPr lang="en-US" dirty="0" smtClean="0">
                <a:latin typeface="Bookman Old Style" pitchFamily="18" charset="0"/>
              </a:rPr>
              <a:t>The Origin </a:t>
            </a:r>
            <a:r>
              <a:rPr lang="en-US" dirty="0">
                <a:latin typeface="Bookman Old Style" pitchFamily="18" charset="0"/>
              </a:rPr>
              <a:t>of </a:t>
            </a:r>
            <a:r>
              <a:rPr lang="en-US" dirty="0" smtClean="0">
                <a:latin typeface="Bookman Old Style" pitchFamily="18" charset="0"/>
              </a:rPr>
              <a:t>Species</a:t>
            </a:r>
            <a:r>
              <a:rPr lang="en-US" dirty="0">
                <a:latin typeface="Bookman Old Style" pitchFamily="18" charset="0"/>
              </a:rPr>
              <a:t>, published in 1859, Charles Darwin compared the </a:t>
            </a:r>
            <a:r>
              <a:rPr lang="en-US" dirty="0" smtClean="0">
                <a:latin typeface="Bookman Old Style" pitchFamily="18" charset="0"/>
              </a:rPr>
              <a:t>lives </a:t>
            </a:r>
            <a:r>
              <a:rPr lang="en-US" dirty="0">
                <a:latin typeface="Bookman Old Style" pitchFamily="18" charset="0"/>
              </a:rPr>
              <a:t>on the planet to a </a:t>
            </a:r>
            <a:r>
              <a:rPr lang="en-US" i="1" dirty="0" smtClean="0">
                <a:solidFill>
                  <a:srgbClr val="333399"/>
                </a:solidFill>
                <a:latin typeface="Bookman Old Style" pitchFamily="18" charset="0"/>
              </a:rPr>
              <a:t>tree</a:t>
            </a:r>
            <a:r>
              <a:rPr lang="en-US" dirty="0">
                <a:latin typeface="Bookman Old Style" pitchFamily="18" charset="0"/>
              </a:rPr>
              <a:t>. </a:t>
            </a:r>
            <a:endParaRPr lang="en-US" b="1" i="1" dirty="0">
              <a:solidFill>
                <a:schemeClr val="tx2"/>
              </a:solidFill>
              <a:latin typeface="Bookman Old Style" pitchFamily="18" charset="0"/>
              <a:ea typeface="Verdana" pitchFamily="34" charset="0"/>
              <a:cs typeface="Verdana" pitchFamily="34" charset="0"/>
            </a:endParaRPr>
          </a:p>
        </p:txBody>
      </p:sp>
    </p:spTree>
    <p:extLst>
      <p:ext uri="{BB962C8B-B14F-4D97-AF65-F5344CB8AC3E}">
        <p14:creationId xmlns:p14="http://schemas.microsoft.com/office/powerpoint/2010/main" val="2393591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Measure of Accuracy</a:t>
            </a:r>
            <a:endParaRPr lang="en-US" altLang="ja-JP" sz="3600" b="1" dirty="0">
              <a:solidFill>
                <a:srgbClr val="A50021"/>
              </a:solidFill>
              <a:latin typeface="Verdana" pitchFamily="34" charset="0"/>
              <a:ea typeface="ＭＳ Ｐゴシック" pitchFamily="34" charset="-128"/>
            </a:endParaRPr>
          </a:p>
        </p:txBody>
      </p:sp>
      <p:sp>
        <p:nvSpPr>
          <p:cNvPr id="4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4" name="Rectangle 43"/>
          <p:cNvSpPr>
            <a:spLocks noChangeArrowheads="1"/>
          </p:cNvSpPr>
          <p:nvPr/>
        </p:nvSpPr>
        <p:spPr bwMode="auto">
          <a:xfrm>
            <a:off x="827076" y="990600"/>
            <a:ext cx="48879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solidFill>
                  <a:srgbClr val="FF0000"/>
                </a:solidFill>
                <a:latin typeface="Book Antiqua" pitchFamily="18" charset="0"/>
              </a:rPr>
              <a:t>False</a:t>
            </a:r>
            <a:r>
              <a:rPr lang="en-US" sz="2200" dirty="0" smtClean="0">
                <a:latin typeface="Book Antiqua" pitchFamily="18" charset="0"/>
              </a:rPr>
              <a:t> </a:t>
            </a:r>
            <a:r>
              <a:rPr lang="en-US" sz="2200" dirty="0" smtClean="0">
                <a:solidFill>
                  <a:srgbClr val="FF0000"/>
                </a:solidFill>
                <a:latin typeface="Book Antiqua" pitchFamily="18" charset="0"/>
              </a:rPr>
              <a:t>Negative</a:t>
            </a:r>
            <a:r>
              <a:rPr lang="en-US" sz="2200" dirty="0" smtClean="0">
                <a:latin typeface="Book Antiqua" pitchFamily="18" charset="0"/>
              </a:rPr>
              <a:t> (FN) rate</a:t>
            </a:r>
          </a:p>
        </p:txBody>
      </p:sp>
      <p:grpSp>
        <p:nvGrpSpPr>
          <p:cNvPr id="45" name="Group 3"/>
          <p:cNvGrpSpPr>
            <a:grpSpLocks/>
          </p:cNvGrpSpPr>
          <p:nvPr/>
        </p:nvGrpSpPr>
        <p:grpSpPr bwMode="auto">
          <a:xfrm>
            <a:off x="1250950" y="2979360"/>
            <a:ext cx="2284413" cy="1519238"/>
            <a:chOff x="1670040" y="2177640"/>
            <a:chExt cx="2284200" cy="1519919"/>
          </a:xfrm>
        </p:grpSpPr>
        <p:grpSp>
          <p:nvGrpSpPr>
            <p:cNvPr id="46" name="Group 4"/>
            <p:cNvGrpSpPr>
              <a:grpSpLocks/>
            </p:cNvGrpSpPr>
            <p:nvPr/>
          </p:nvGrpSpPr>
          <p:grpSpPr bwMode="auto">
            <a:xfrm>
              <a:off x="1670040" y="2347200"/>
              <a:ext cx="2284200" cy="1350359"/>
              <a:chOff x="1670040" y="2347200"/>
              <a:chExt cx="2284200" cy="1350359"/>
            </a:xfrm>
          </p:grpSpPr>
          <p:grpSp>
            <p:nvGrpSpPr>
              <p:cNvPr id="48" name="Group 5"/>
              <p:cNvGrpSpPr>
                <a:grpSpLocks/>
              </p:cNvGrpSpPr>
              <p:nvPr/>
            </p:nvGrpSpPr>
            <p:grpSpPr bwMode="auto">
              <a:xfrm>
                <a:off x="1670040" y="2347200"/>
                <a:ext cx="590400" cy="1350359"/>
                <a:chOff x="1670040" y="2347200"/>
                <a:chExt cx="590400" cy="1350359"/>
              </a:xfrm>
            </p:grpSpPr>
            <p:sp>
              <p:nvSpPr>
                <p:cNvPr id="53" name="Straight Connector 52"/>
                <p:cNvSpPr/>
                <p:nvPr/>
              </p:nvSpPr>
              <p:spPr>
                <a:xfrm>
                  <a:off x="1670040" y="2347579"/>
                  <a:ext cx="590495" cy="673402"/>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sp>
              <p:nvSpPr>
                <p:cNvPr id="54" name="Straight Connector 53"/>
                <p:cNvSpPr/>
                <p:nvPr/>
              </p:nvSpPr>
              <p:spPr>
                <a:xfrm flipV="1">
                  <a:off x="1670040" y="3019392"/>
                  <a:ext cx="590495" cy="678167"/>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grpSp>
            <p:nvGrpSpPr>
              <p:cNvPr id="49" name="Group 8"/>
              <p:cNvGrpSpPr>
                <a:grpSpLocks/>
              </p:cNvGrpSpPr>
              <p:nvPr/>
            </p:nvGrpSpPr>
            <p:grpSpPr bwMode="auto">
              <a:xfrm>
                <a:off x="3362040" y="2347200"/>
                <a:ext cx="592200" cy="1350359"/>
                <a:chOff x="3362040" y="2347200"/>
                <a:chExt cx="592200" cy="1350359"/>
              </a:xfrm>
            </p:grpSpPr>
            <p:sp>
              <p:nvSpPr>
                <p:cNvPr id="51" name="Straight Connector 50"/>
                <p:cNvSpPr/>
                <p:nvPr/>
              </p:nvSpPr>
              <p:spPr>
                <a:xfrm flipH="1">
                  <a:off x="3362157" y="2347579"/>
                  <a:ext cx="592083" cy="673402"/>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sp>
              <p:nvSpPr>
                <p:cNvPr id="52" name="Straight Connector 51"/>
                <p:cNvSpPr/>
                <p:nvPr/>
              </p:nvSpPr>
              <p:spPr>
                <a:xfrm flipH="1" flipV="1">
                  <a:off x="3362157" y="3019392"/>
                  <a:ext cx="592083" cy="678167"/>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sp>
            <p:nvSpPr>
              <p:cNvPr id="50" name="Straight Connector 49"/>
              <p:cNvSpPr/>
              <p:nvPr/>
            </p:nvSpPr>
            <p:spPr>
              <a:xfrm>
                <a:off x="2262123" y="3024157"/>
                <a:ext cx="1100034" cy="0"/>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sp>
          <p:nvSpPr>
            <p:cNvPr id="47" name="Straight Connector 46"/>
            <p:cNvSpPr/>
            <p:nvPr/>
          </p:nvSpPr>
          <p:spPr>
            <a:xfrm flipV="1">
              <a:off x="2770075" y="2177640"/>
              <a:ext cx="1587" cy="848105"/>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grpSp>
        <p:nvGrpSpPr>
          <p:cNvPr id="55" name="Group 22"/>
          <p:cNvGrpSpPr>
            <a:grpSpLocks/>
          </p:cNvGrpSpPr>
          <p:nvPr/>
        </p:nvGrpSpPr>
        <p:grpSpPr bwMode="auto">
          <a:xfrm>
            <a:off x="5345113" y="2401510"/>
            <a:ext cx="3227387" cy="2406650"/>
            <a:chOff x="5764320" y="1600200"/>
            <a:chExt cx="3227040" cy="2405879"/>
          </a:xfrm>
        </p:grpSpPr>
        <p:grpSp>
          <p:nvGrpSpPr>
            <p:cNvPr id="56" name="Group 23"/>
            <p:cNvGrpSpPr>
              <a:grpSpLocks/>
            </p:cNvGrpSpPr>
            <p:nvPr/>
          </p:nvGrpSpPr>
          <p:grpSpPr bwMode="auto">
            <a:xfrm>
              <a:off x="6252840" y="2164680"/>
              <a:ext cx="2282400" cy="1518479"/>
              <a:chOff x="6252840" y="2164680"/>
              <a:chExt cx="2282400" cy="1518479"/>
            </a:xfrm>
          </p:grpSpPr>
          <p:grpSp>
            <p:nvGrpSpPr>
              <p:cNvPr id="62" name="Group 24"/>
              <p:cNvGrpSpPr>
                <a:grpSpLocks/>
              </p:cNvGrpSpPr>
              <p:nvPr/>
            </p:nvGrpSpPr>
            <p:grpSpPr bwMode="auto">
              <a:xfrm>
                <a:off x="6252840" y="2333880"/>
                <a:ext cx="2282400" cy="1349279"/>
                <a:chOff x="6252840" y="2333880"/>
                <a:chExt cx="2282400" cy="1349279"/>
              </a:xfrm>
            </p:grpSpPr>
            <p:grpSp>
              <p:nvGrpSpPr>
                <p:cNvPr id="64" name="Group 25"/>
                <p:cNvGrpSpPr>
                  <a:grpSpLocks/>
                </p:cNvGrpSpPr>
                <p:nvPr/>
              </p:nvGrpSpPr>
              <p:grpSpPr bwMode="auto">
                <a:xfrm>
                  <a:off x="6252840" y="2333880"/>
                  <a:ext cx="590040" cy="1349279"/>
                  <a:chOff x="6252840" y="2333880"/>
                  <a:chExt cx="590040" cy="1349279"/>
                </a:xfrm>
              </p:grpSpPr>
              <p:sp>
                <p:nvSpPr>
                  <p:cNvPr id="69" name="Straight Connector 68"/>
                  <p:cNvSpPr/>
                  <p:nvPr/>
                </p:nvSpPr>
                <p:spPr>
                  <a:xfrm>
                    <a:off x="6253217" y="2334978"/>
                    <a:ext cx="590487" cy="672884"/>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sp>
                <p:nvSpPr>
                  <p:cNvPr id="70" name="Straight Connector 69"/>
                  <p:cNvSpPr/>
                  <p:nvPr/>
                </p:nvSpPr>
                <p:spPr>
                  <a:xfrm flipV="1">
                    <a:off x="6253217" y="3007862"/>
                    <a:ext cx="590487" cy="676058"/>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grpSp>
              <p:nvGrpSpPr>
                <p:cNvPr id="65" name="Group 28"/>
                <p:cNvGrpSpPr>
                  <a:grpSpLocks/>
                </p:cNvGrpSpPr>
                <p:nvPr/>
              </p:nvGrpSpPr>
              <p:grpSpPr bwMode="auto">
                <a:xfrm>
                  <a:off x="7943760" y="2333880"/>
                  <a:ext cx="591480" cy="1349279"/>
                  <a:chOff x="7943760" y="2333880"/>
                  <a:chExt cx="591480" cy="1349279"/>
                </a:xfrm>
              </p:grpSpPr>
              <p:sp>
                <p:nvSpPr>
                  <p:cNvPr id="67" name="Straight Connector 66"/>
                  <p:cNvSpPr/>
                  <p:nvPr/>
                </p:nvSpPr>
                <p:spPr>
                  <a:xfrm flipH="1">
                    <a:off x="7943722" y="2334978"/>
                    <a:ext cx="592075" cy="672884"/>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sp>
                <p:nvSpPr>
                  <p:cNvPr id="68" name="Straight Connector 67"/>
                  <p:cNvSpPr/>
                  <p:nvPr/>
                </p:nvSpPr>
                <p:spPr>
                  <a:xfrm flipH="1" flipV="1">
                    <a:off x="7943722" y="3007862"/>
                    <a:ext cx="592075" cy="676058"/>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sp>
              <p:nvSpPr>
                <p:cNvPr id="66" name="Straight Connector 65"/>
                <p:cNvSpPr/>
                <p:nvPr/>
              </p:nvSpPr>
              <p:spPr>
                <a:xfrm>
                  <a:off x="6845290" y="3009448"/>
                  <a:ext cx="1100020" cy="1587"/>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sp>
            <p:nvSpPr>
              <p:cNvPr id="63" name="Straight Connector 62"/>
              <p:cNvSpPr/>
              <p:nvPr/>
            </p:nvSpPr>
            <p:spPr>
              <a:xfrm flipV="1">
                <a:off x="7353236" y="2165169"/>
                <a:ext cx="0" cy="847453"/>
              </a:xfrm>
              <a:prstGeom prst="line">
                <a:avLst/>
              </a:prstGeom>
              <a:noFill/>
              <a:ln w="381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grpSp>
        <p:sp>
          <p:nvSpPr>
            <p:cNvPr id="57" name="Freeform 56"/>
            <p:cNvSpPr/>
            <p:nvPr/>
          </p:nvSpPr>
          <p:spPr>
            <a:xfrm>
              <a:off x="5764320" y="1963622"/>
              <a:ext cx="592073" cy="4649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u</a:t>
              </a:r>
            </a:p>
          </p:txBody>
        </p:sp>
        <p:sp>
          <p:nvSpPr>
            <p:cNvPr id="58" name="Freeform 57"/>
            <p:cNvSpPr/>
            <p:nvPr/>
          </p:nvSpPr>
          <p:spPr>
            <a:xfrm>
              <a:off x="5773844" y="3541091"/>
              <a:ext cx="592073" cy="4649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v</a:t>
              </a:r>
            </a:p>
          </p:txBody>
        </p:sp>
        <p:sp>
          <p:nvSpPr>
            <p:cNvPr id="59" name="Freeform 58"/>
            <p:cNvSpPr/>
            <p:nvPr/>
          </p:nvSpPr>
          <p:spPr>
            <a:xfrm>
              <a:off x="8392937" y="1958860"/>
              <a:ext cx="592073" cy="46498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w</a:t>
              </a:r>
            </a:p>
          </p:txBody>
        </p:sp>
        <p:sp>
          <p:nvSpPr>
            <p:cNvPr id="60" name="Freeform 59"/>
            <p:cNvSpPr/>
            <p:nvPr/>
          </p:nvSpPr>
          <p:spPr>
            <a:xfrm>
              <a:off x="7086565" y="1600200"/>
              <a:ext cx="592074" cy="6855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x</a:t>
              </a:r>
            </a:p>
          </p:txBody>
        </p:sp>
        <p:sp>
          <p:nvSpPr>
            <p:cNvPr id="61" name="Freeform 60"/>
            <p:cNvSpPr/>
            <p:nvPr/>
          </p:nvSpPr>
          <p:spPr>
            <a:xfrm>
              <a:off x="8399287" y="3539504"/>
              <a:ext cx="592073" cy="46498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y</a:t>
              </a:r>
            </a:p>
          </p:txBody>
        </p:sp>
      </p:grpSp>
      <p:sp>
        <p:nvSpPr>
          <p:cNvPr id="71" name="Freeform 70"/>
          <p:cNvSpPr/>
          <p:nvPr/>
        </p:nvSpPr>
        <p:spPr>
          <a:xfrm>
            <a:off x="762000" y="2777748"/>
            <a:ext cx="592138" cy="4667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dirty="0">
                <a:latin typeface="Arial" pitchFamily="34"/>
                <a:ea typeface="Baskerville" pitchFamily="82"/>
                <a:cs typeface="Baskerville" pitchFamily="82"/>
              </a:rPr>
              <a:t>u</a:t>
            </a:r>
          </a:p>
        </p:txBody>
      </p:sp>
      <p:sp>
        <p:nvSpPr>
          <p:cNvPr id="72" name="Freeform 71"/>
          <p:cNvSpPr/>
          <p:nvPr/>
        </p:nvSpPr>
        <p:spPr>
          <a:xfrm>
            <a:off x="771525" y="4357310"/>
            <a:ext cx="592138" cy="4651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v</a:t>
            </a:r>
          </a:p>
        </p:txBody>
      </p:sp>
      <p:sp>
        <p:nvSpPr>
          <p:cNvPr id="73" name="Freeform 72"/>
          <p:cNvSpPr/>
          <p:nvPr/>
        </p:nvSpPr>
        <p:spPr>
          <a:xfrm>
            <a:off x="2070100" y="2582485"/>
            <a:ext cx="592138" cy="4667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dirty="0">
                <a:latin typeface="Arial" pitchFamily="34"/>
                <a:ea typeface="Baskerville" pitchFamily="82"/>
                <a:cs typeface="Baskerville" pitchFamily="82"/>
              </a:rPr>
              <a:t>w</a:t>
            </a:r>
          </a:p>
        </p:txBody>
      </p:sp>
      <p:sp>
        <p:nvSpPr>
          <p:cNvPr id="74" name="Freeform 73"/>
          <p:cNvSpPr/>
          <p:nvPr/>
        </p:nvSpPr>
        <p:spPr>
          <a:xfrm>
            <a:off x="3397250" y="2777748"/>
            <a:ext cx="592138" cy="465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x</a:t>
            </a:r>
          </a:p>
        </p:txBody>
      </p:sp>
      <p:sp>
        <p:nvSpPr>
          <p:cNvPr id="75" name="Freeform 74"/>
          <p:cNvSpPr/>
          <p:nvPr/>
        </p:nvSpPr>
        <p:spPr>
          <a:xfrm>
            <a:off x="3397250" y="4355723"/>
            <a:ext cx="592138" cy="465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93000"/>
              </a:lnSpc>
              <a:spcBef>
                <a:spcPts val="1298"/>
              </a:spcBef>
              <a:spcAft>
                <a:spcPts val="0"/>
              </a:spcAft>
              <a:defRPr/>
            </a:pPr>
            <a:r>
              <a:rPr lang="fi-FI" sz="2200">
                <a:latin typeface="Arial" pitchFamily="34"/>
                <a:ea typeface="Baskerville" pitchFamily="82"/>
                <a:cs typeface="Baskerville" pitchFamily="82"/>
              </a:rPr>
              <a:t>y</a:t>
            </a:r>
          </a:p>
        </p:txBody>
      </p:sp>
      <p:sp>
        <p:nvSpPr>
          <p:cNvPr id="76" name="Straight Connector 75"/>
          <p:cNvSpPr/>
          <p:nvPr/>
        </p:nvSpPr>
        <p:spPr>
          <a:xfrm>
            <a:off x="2362200" y="3830260"/>
            <a:ext cx="573087" cy="1588"/>
          </a:xfrm>
          <a:prstGeom prst="line">
            <a:avLst/>
          </a:prstGeom>
          <a:noFill/>
          <a:ln w="16524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fi-FI">
              <a:latin typeface="Arial" pitchFamily="18"/>
              <a:ea typeface="DejaVu Sans" pitchFamily="2"/>
              <a:cs typeface="DejaVu Sans" pitchFamily="2"/>
            </a:endParaRPr>
          </a:p>
        </p:txBody>
      </p:sp>
      <p:sp>
        <p:nvSpPr>
          <p:cNvPr id="77" name="Freeform 76"/>
          <p:cNvSpPr/>
          <p:nvPr/>
        </p:nvSpPr>
        <p:spPr>
          <a:xfrm>
            <a:off x="2438400" y="3908048"/>
            <a:ext cx="474663" cy="4222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0" tIns="0" rIns="0" bIns="0" anchor="ctr" compatLnSpc="0"/>
          <a:lstStyle/>
          <a:p>
            <a:pPr algn="ctr" fontAlgn="auto" hangingPunct="0">
              <a:lnSpc>
                <a:spcPct val="102000"/>
              </a:lnSpc>
              <a:spcBef>
                <a:spcPts val="0"/>
              </a:spcBef>
              <a:spcAft>
                <a:spcPts val="0"/>
              </a:spcAft>
              <a:defRPr/>
            </a:pPr>
            <a:r>
              <a:rPr lang="fi-FI" sz="2200" b="1" dirty="0">
                <a:solidFill>
                  <a:srgbClr val="FF0000"/>
                </a:solidFill>
                <a:latin typeface="Verdana" pitchFamily="82"/>
                <a:ea typeface="Verdana" pitchFamily="82"/>
                <a:cs typeface="Verdana" pitchFamily="82"/>
              </a:rPr>
              <a:t>FN</a:t>
            </a:r>
          </a:p>
        </p:txBody>
      </p:sp>
      <p:sp>
        <p:nvSpPr>
          <p:cNvPr id="78" name="Rectangle 4"/>
          <p:cNvSpPr>
            <a:spLocks noChangeArrowheads="1"/>
          </p:cNvSpPr>
          <p:nvPr/>
        </p:nvSpPr>
        <p:spPr bwMode="auto">
          <a:xfrm>
            <a:off x="762001" y="5584448"/>
            <a:ext cx="800099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800" dirty="0" smtClean="0">
                <a:latin typeface="Garamond" pitchFamily="18" charset="0"/>
              </a:rPr>
              <a:t> </a:t>
            </a:r>
            <a:r>
              <a:rPr lang="en-US" sz="2800" b="1" dirty="0">
                <a:solidFill>
                  <a:srgbClr val="FF0000"/>
                </a:solidFill>
                <a:ea typeface="DejaVu Sans" pitchFamily="34" charset="0"/>
                <a:cs typeface="DejaVu Sans" pitchFamily="34" charset="0"/>
              </a:rPr>
              <a:t>False Negative (FN)</a:t>
            </a:r>
            <a:r>
              <a:rPr lang="en-US" sz="2800" dirty="0" smtClean="0">
                <a:latin typeface="Garamond" pitchFamily="18" charset="0"/>
              </a:rPr>
              <a:t>: </a:t>
            </a:r>
            <a:r>
              <a:rPr lang="en-US" sz="2400" dirty="0">
                <a:solidFill>
                  <a:srgbClr val="000000"/>
                </a:solidFill>
                <a:latin typeface="Garamond" pitchFamily="18" charset="0"/>
                <a:ea typeface="DejaVu Sans" pitchFamily="34" charset="0"/>
                <a:cs typeface="DejaVu Sans" pitchFamily="34" charset="0"/>
              </a:rPr>
              <a:t>an edge in the </a:t>
            </a:r>
            <a:r>
              <a:rPr lang="en-US" sz="2400" dirty="0">
                <a:solidFill>
                  <a:srgbClr val="0070C0"/>
                </a:solidFill>
                <a:latin typeface="Garamond" pitchFamily="18" charset="0"/>
                <a:ea typeface="DejaVu Sans" pitchFamily="34" charset="0"/>
                <a:cs typeface="DejaVu Sans" pitchFamily="34" charset="0"/>
              </a:rPr>
              <a:t>true tree </a:t>
            </a:r>
            <a:r>
              <a:rPr lang="en-US" sz="2400" dirty="0">
                <a:solidFill>
                  <a:srgbClr val="000000"/>
                </a:solidFill>
                <a:latin typeface="Garamond" pitchFamily="18" charset="0"/>
                <a:ea typeface="DejaVu Sans" pitchFamily="34" charset="0"/>
                <a:cs typeface="DejaVu Sans" pitchFamily="34" charset="0"/>
              </a:rPr>
              <a:t>that is </a:t>
            </a:r>
            <a:r>
              <a:rPr lang="en-US" sz="2400" dirty="0">
                <a:solidFill>
                  <a:srgbClr val="FF0000"/>
                </a:solidFill>
                <a:latin typeface="Garamond" pitchFamily="18" charset="0"/>
                <a:ea typeface="DejaVu Sans" pitchFamily="34" charset="0"/>
                <a:cs typeface="DejaVu Sans" pitchFamily="34" charset="0"/>
              </a:rPr>
              <a:t>missing</a:t>
            </a:r>
            <a:r>
              <a:rPr lang="en-US" sz="2400" dirty="0">
                <a:solidFill>
                  <a:srgbClr val="000000"/>
                </a:solidFill>
                <a:latin typeface="Garamond" pitchFamily="18" charset="0"/>
                <a:ea typeface="DejaVu Sans" pitchFamily="34" charset="0"/>
                <a:cs typeface="DejaVu Sans" pitchFamily="34" charset="0"/>
              </a:rPr>
              <a:t> from the </a:t>
            </a:r>
            <a:r>
              <a:rPr lang="en-US" sz="2400" dirty="0">
                <a:solidFill>
                  <a:srgbClr val="0070C0"/>
                </a:solidFill>
                <a:latin typeface="Garamond" pitchFamily="18" charset="0"/>
                <a:ea typeface="DejaVu Sans" pitchFamily="34" charset="0"/>
                <a:cs typeface="DejaVu Sans" pitchFamily="34" charset="0"/>
              </a:rPr>
              <a:t>estimated </a:t>
            </a:r>
            <a:r>
              <a:rPr lang="en-US" sz="2400" dirty="0" smtClean="0">
                <a:solidFill>
                  <a:srgbClr val="0070C0"/>
                </a:solidFill>
                <a:latin typeface="Garamond" pitchFamily="18" charset="0"/>
                <a:ea typeface="DejaVu Sans" pitchFamily="34" charset="0"/>
                <a:cs typeface="DejaVu Sans" pitchFamily="34" charset="0"/>
              </a:rPr>
              <a:t>tree</a:t>
            </a:r>
            <a:endParaRPr lang="en-US" sz="2400" dirty="0" smtClean="0">
              <a:solidFill>
                <a:srgbClr val="0070C0"/>
              </a:solidFill>
              <a:latin typeface="Garamond" pitchFamily="18" charset="0"/>
            </a:endParaRPr>
          </a:p>
        </p:txBody>
      </p:sp>
      <p:sp>
        <p:nvSpPr>
          <p:cNvPr id="79" name="TextBox 78"/>
          <p:cNvSpPr txBox="1"/>
          <p:nvPr/>
        </p:nvSpPr>
        <p:spPr>
          <a:xfrm>
            <a:off x="1691699" y="4803338"/>
            <a:ext cx="1584901" cy="461665"/>
          </a:xfrm>
          <a:prstGeom prst="rect">
            <a:avLst/>
          </a:prstGeom>
          <a:noFill/>
        </p:spPr>
        <p:txBody>
          <a:bodyPr wrap="square" rtlCol="0">
            <a:spAutoFit/>
          </a:bodyPr>
          <a:lstStyle/>
          <a:p>
            <a:r>
              <a:rPr lang="en-US" sz="2400" dirty="0" smtClean="0">
                <a:solidFill>
                  <a:srgbClr val="0070C0"/>
                </a:solidFill>
                <a:latin typeface="Book Antiqua" pitchFamily="18" charset="0"/>
              </a:rPr>
              <a:t>True</a:t>
            </a:r>
            <a:r>
              <a:rPr lang="en-US" sz="2400" dirty="0" smtClean="0">
                <a:solidFill>
                  <a:schemeClr val="accent1">
                    <a:lumMod val="50000"/>
                  </a:schemeClr>
                </a:solidFill>
                <a:latin typeface="Book Antiqua" pitchFamily="18" charset="0"/>
              </a:rPr>
              <a:t> </a:t>
            </a:r>
            <a:r>
              <a:rPr lang="en-US" sz="2400" dirty="0" smtClean="0">
                <a:latin typeface="Book Antiqua" pitchFamily="18" charset="0"/>
              </a:rPr>
              <a:t>tree</a:t>
            </a:r>
            <a:endParaRPr lang="en-US" sz="2400" dirty="0">
              <a:latin typeface="Book Antiqua" pitchFamily="18" charset="0"/>
            </a:endParaRPr>
          </a:p>
        </p:txBody>
      </p:sp>
      <p:sp>
        <p:nvSpPr>
          <p:cNvPr id="80" name="TextBox 79"/>
          <p:cNvSpPr txBox="1"/>
          <p:nvPr/>
        </p:nvSpPr>
        <p:spPr>
          <a:xfrm>
            <a:off x="6058639" y="4803338"/>
            <a:ext cx="2058249" cy="430887"/>
          </a:xfrm>
          <a:prstGeom prst="rect">
            <a:avLst/>
          </a:prstGeom>
          <a:noFill/>
        </p:spPr>
        <p:txBody>
          <a:bodyPr wrap="square" rtlCol="0">
            <a:spAutoFit/>
          </a:bodyPr>
          <a:lstStyle/>
          <a:p>
            <a:r>
              <a:rPr lang="en-US" sz="2200" dirty="0" smtClean="0">
                <a:solidFill>
                  <a:srgbClr val="FF0000"/>
                </a:solidFill>
                <a:latin typeface="Book Antiqua" pitchFamily="18" charset="0"/>
              </a:rPr>
              <a:t>Estimated</a:t>
            </a:r>
            <a:r>
              <a:rPr lang="en-US" sz="2200" dirty="0" smtClean="0">
                <a:solidFill>
                  <a:srgbClr val="0070C0"/>
                </a:solidFill>
                <a:latin typeface="Book Antiqua" pitchFamily="18" charset="0"/>
              </a:rPr>
              <a:t> </a:t>
            </a:r>
            <a:r>
              <a:rPr lang="en-US" sz="2200" dirty="0" smtClean="0">
                <a:latin typeface="Book Antiqua" pitchFamily="18" charset="0"/>
              </a:rPr>
              <a:t>tree</a:t>
            </a:r>
            <a:endParaRPr lang="en-US" sz="2200" dirty="0">
              <a:latin typeface="Book Antiqua" pitchFamily="18" charset="0"/>
            </a:endParaRPr>
          </a:p>
        </p:txBody>
      </p:sp>
    </p:spTree>
    <p:extLst>
      <p:ext uri="{BB962C8B-B14F-4D97-AF65-F5344CB8AC3E}">
        <p14:creationId xmlns:p14="http://schemas.microsoft.com/office/powerpoint/2010/main" val="3043964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3346884"/>
            <a:ext cx="3960440"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4032448"/>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Gene tree and species tree</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My contributions </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111398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My research</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
        <p:nvSpPr>
          <p:cNvPr id="13" name="Rectangle 4"/>
          <p:cNvSpPr>
            <a:spLocks noChangeArrowheads="1"/>
          </p:cNvSpPr>
          <p:nvPr/>
        </p:nvSpPr>
        <p:spPr bwMode="auto">
          <a:xfrm>
            <a:off x="827584" y="1988840"/>
            <a:ext cx="8172908"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200" dirty="0" smtClean="0">
                <a:latin typeface="Book Antiqua" pitchFamily="18" charset="0"/>
              </a:rPr>
              <a:t> </a:t>
            </a:r>
            <a:r>
              <a:rPr lang="en-US" sz="2400" dirty="0" smtClean="0">
                <a:latin typeface="Georgia" pitchFamily="18" charset="0"/>
              </a:rPr>
              <a:t>Estimating species trees from gene trees by taking the </a:t>
            </a:r>
            <a:r>
              <a:rPr lang="en-US" sz="2400" dirty="0" smtClean="0">
                <a:solidFill>
                  <a:srgbClr val="FF0000"/>
                </a:solidFill>
                <a:latin typeface="Georgia" pitchFamily="18" charset="0"/>
              </a:rPr>
              <a:t>reasons for </a:t>
            </a:r>
            <a:r>
              <a:rPr lang="en-US" sz="2400" dirty="0" smtClean="0">
                <a:solidFill>
                  <a:srgbClr val="000099"/>
                </a:solidFill>
                <a:latin typeface="Georgia" pitchFamily="18" charset="0"/>
              </a:rPr>
              <a:t>discordance</a:t>
            </a:r>
            <a:r>
              <a:rPr lang="en-US" sz="2400" dirty="0" smtClean="0">
                <a:solidFill>
                  <a:srgbClr val="FF0000"/>
                </a:solidFill>
                <a:latin typeface="Georgia" pitchFamily="18" charset="0"/>
              </a:rPr>
              <a:t> </a:t>
            </a:r>
            <a:r>
              <a:rPr lang="en-US" sz="2400" dirty="0" smtClean="0">
                <a:latin typeface="Georgia" pitchFamily="18" charset="0"/>
              </a:rPr>
              <a:t>into account.</a:t>
            </a:r>
          </a:p>
          <a:p>
            <a:pPr lvl="1">
              <a:spcBef>
                <a:spcPts val="600"/>
              </a:spcBef>
              <a:buClr>
                <a:schemeClr val="accent1"/>
              </a:buClr>
              <a:buSzPct val="90000"/>
              <a:buFont typeface="Wingdings 3" pitchFamily="18" charset="2"/>
              <a:buChar char="}"/>
            </a:pPr>
            <a:r>
              <a:rPr lang="en-US" sz="2400" dirty="0">
                <a:latin typeface="Book Antiqua" pitchFamily="18" charset="0"/>
              </a:rPr>
              <a:t> </a:t>
            </a:r>
            <a:r>
              <a:rPr lang="en-US" sz="2000" dirty="0" smtClean="0">
                <a:solidFill>
                  <a:srgbClr val="000099"/>
                </a:solidFill>
                <a:latin typeface="Book Antiqua" pitchFamily="18" charset="0"/>
              </a:rPr>
              <a:t>Gene duplication and loss, ILS.</a:t>
            </a:r>
          </a:p>
          <a:p>
            <a:pPr lvl="1">
              <a:spcBef>
                <a:spcPts val="600"/>
              </a:spcBef>
              <a:buClr>
                <a:schemeClr val="accent1"/>
              </a:buClr>
              <a:buSzPct val="90000"/>
              <a:buFont typeface="Wingdings 3" pitchFamily="18" charset="2"/>
              <a:buChar char="}"/>
            </a:pPr>
            <a:endParaRPr lang="en-US" sz="2400" dirty="0" smtClean="0">
              <a:latin typeface="Book Antiqua" pitchFamily="18" charset="0"/>
            </a:endParaRPr>
          </a:p>
          <a:p>
            <a:pPr>
              <a:spcBef>
                <a:spcPts val="600"/>
              </a:spcBef>
              <a:buClr>
                <a:schemeClr val="accent1"/>
              </a:buClr>
              <a:buSzPct val="90000"/>
              <a:buFont typeface="Wingdings 3" pitchFamily="18" charset="2"/>
              <a:buChar char="}"/>
            </a:pPr>
            <a:r>
              <a:rPr lang="en-US" sz="2400" dirty="0" smtClean="0">
                <a:latin typeface="Book Antiqua" pitchFamily="18" charset="0"/>
              </a:rPr>
              <a:t>  </a:t>
            </a:r>
            <a:r>
              <a:rPr lang="en-US" sz="2400" dirty="0" smtClean="0">
                <a:latin typeface="Georgia" pitchFamily="18" charset="0"/>
              </a:rPr>
              <a:t>How </a:t>
            </a:r>
            <a:r>
              <a:rPr lang="en-US" sz="2400" dirty="0">
                <a:latin typeface="Georgia" pitchFamily="18" charset="0"/>
              </a:rPr>
              <a:t>to handle various </a:t>
            </a:r>
            <a:r>
              <a:rPr lang="en-US" sz="2400" dirty="0">
                <a:solidFill>
                  <a:srgbClr val="FF0000"/>
                </a:solidFill>
                <a:latin typeface="Georgia" pitchFamily="18" charset="0"/>
              </a:rPr>
              <a:t>challenges</a:t>
            </a:r>
            <a:r>
              <a:rPr lang="en-US" sz="2400" dirty="0">
                <a:latin typeface="Georgia" pitchFamily="18" charset="0"/>
              </a:rPr>
              <a:t>, which arise frequently in phylogenomic </a:t>
            </a:r>
            <a:r>
              <a:rPr lang="en-US" sz="2400" dirty="0" smtClean="0">
                <a:latin typeface="Georgia" pitchFamily="18" charset="0"/>
              </a:rPr>
              <a:t>data</a:t>
            </a:r>
          </a:p>
        </p:txBody>
      </p:sp>
    </p:spTree>
    <p:extLst>
      <p:ext uri="{BB962C8B-B14F-4D97-AF65-F5344CB8AC3E}">
        <p14:creationId xmlns:p14="http://schemas.microsoft.com/office/powerpoint/2010/main" val="4168344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Challenges in Phylogenomics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
        <p:nvSpPr>
          <p:cNvPr id="6" name="Text Box 17"/>
          <p:cNvSpPr txBox="1">
            <a:spLocks noChangeArrowheads="1"/>
          </p:cNvSpPr>
          <p:nvPr/>
        </p:nvSpPr>
        <p:spPr bwMode="auto">
          <a:xfrm>
            <a:off x="899592" y="951111"/>
            <a:ext cx="7308812" cy="461665"/>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eaLnBrk="1" hangingPunct="1">
              <a:spcBef>
                <a:spcPct val="50000"/>
              </a:spcBef>
              <a:defRPr/>
            </a:pPr>
            <a:r>
              <a:rPr lang="en-US" altLang="ja-JP" sz="2400" b="1" i="1" dirty="0" smtClean="0">
                <a:solidFill>
                  <a:schemeClr val="accent1"/>
                </a:solidFill>
                <a:latin typeface="Book Antiqua" pitchFamily="18" charset="0"/>
                <a:ea typeface="ＭＳ Ｐゴシック" pitchFamily="50" charset="-128"/>
              </a:rPr>
              <a:t>Gene tree discordance</a:t>
            </a:r>
            <a:r>
              <a:rPr lang="en-US" altLang="ja-JP" sz="2400" i="1" dirty="0" smtClean="0">
                <a:solidFill>
                  <a:schemeClr val="accent1"/>
                </a:solidFill>
                <a:latin typeface="Book Antiqua" pitchFamily="18" charset="0"/>
                <a:ea typeface="ＭＳ Ｐゴシック" pitchFamily="50" charset="-128"/>
              </a:rPr>
              <a:t> </a:t>
            </a:r>
            <a:r>
              <a:rPr lang="en-US" altLang="ja-JP" sz="2400" i="1" dirty="0" smtClean="0">
                <a:latin typeface="Book Antiqua" pitchFamily="18" charset="0"/>
                <a:ea typeface="ＭＳ Ｐゴシック" pitchFamily="50" charset="-128"/>
              </a:rPr>
              <a:t>is the fundamental challenge</a:t>
            </a:r>
            <a:endParaRPr lang="en-US" altLang="ja-JP" sz="2400" i="1" baseline="-25000" dirty="0">
              <a:latin typeface="Book Antiqua" pitchFamily="18" charset="0"/>
              <a:ea typeface="ＭＳ Ｐゴシック" pitchFamily="50" charset="-128"/>
            </a:endParaRPr>
          </a:p>
        </p:txBody>
      </p:sp>
      <p:grpSp>
        <p:nvGrpSpPr>
          <p:cNvPr id="7" name="Group 6"/>
          <p:cNvGrpSpPr/>
          <p:nvPr/>
        </p:nvGrpSpPr>
        <p:grpSpPr>
          <a:xfrm>
            <a:off x="1763688" y="1702549"/>
            <a:ext cx="6518964" cy="646331"/>
            <a:chOff x="3238136" y="1186554"/>
            <a:chExt cx="5188008" cy="504464"/>
          </a:xfrm>
        </p:grpSpPr>
        <p:sp>
          <p:nvSpPr>
            <p:cNvPr id="8" name="Oval 7"/>
            <p:cNvSpPr>
              <a:spLocks noChangeArrowheads="1"/>
            </p:cNvSpPr>
            <p:nvPr/>
          </p:nvSpPr>
          <p:spPr bwMode="auto">
            <a:xfrm>
              <a:off x="3238136" y="1199682"/>
              <a:ext cx="219456" cy="21945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9" name="TextBox 8"/>
            <p:cNvSpPr txBox="1"/>
            <p:nvPr/>
          </p:nvSpPr>
          <p:spPr>
            <a:xfrm>
              <a:off x="3457592" y="1186554"/>
              <a:ext cx="4968552" cy="504464"/>
            </a:xfrm>
            <a:prstGeom prst="rect">
              <a:avLst/>
            </a:prstGeom>
            <a:noFill/>
          </p:spPr>
          <p:txBody>
            <a:bodyPr wrap="square" rtlCol="0">
              <a:spAutoFit/>
            </a:bodyPr>
            <a:lstStyle/>
            <a:p>
              <a:r>
                <a:rPr lang="en-US" dirty="0" smtClean="0"/>
                <a:t>  </a:t>
              </a:r>
              <a:r>
                <a:rPr lang="en-US" b="1" dirty="0">
                  <a:solidFill>
                    <a:srgbClr val="FF0000"/>
                  </a:solidFill>
                  <a:latin typeface="Georgia" pitchFamily="18" charset="0"/>
                </a:rPr>
                <a:t>I</a:t>
              </a:r>
              <a:r>
                <a:rPr lang="en-US" b="1" dirty="0" smtClean="0">
                  <a:solidFill>
                    <a:srgbClr val="FF0000"/>
                  </a:solidFill>
                  <a:latin typeface="Georgia" pitchFamily="18" charset="0"/>
                </a:rPr>
                <a:t>ncomplete  gene trees</a:t>
              </a:r>
              <a:r>
                <a:rPr lang="en-US" dirty="0" smtClean="0">
                  <a:solidFill>
                    <a:srgbClr val="FF0000"/>
                  </a:solidFill>
                  <a:latin typeface="Georgia" pitchFamily="18" charset="0"/>
                </a:rPr>
                <a:t>:</a:t>
              </a:r>
              <a:r>
                <a:rPr lang="en-US" dirty="0" smtClean="0">
                  <a:solidFill>
                    <a:schemeClr val="tx2"/>
                  </a:solidFill>
                  <a:latin typeface="Georgia" pitchFamily="18" charset="0"/>
                </a:rPr>
                <a:t>  </a:t>
              </a:r>
              <a:r>
                <a:rPr lang="en-US" dirty="0" smtClean="0">
                  <a:solidFill>
                    <a:schemeClr val="tx2"/>
                  </a:solidFill>
                  <a:latin typeface="Georgia" pitchFamily="18" charset="0"/>
                  <a:ea typeface="Verdana" pitchFamily="34" charset="0"/>
                  <a:cs typeface="Verdana" pitchFamily="34" charset="0"/>
                </a:rPr>
                <a:t>not</a:t>
              </a:r>
              <a:r>
                <a:rPr lang="en-US" dirty="0" smtClean="0">
                  <a:latin typeface="Georgia" pitchFamily="18" charset="0"/>
                  <a:ea typeface="Verdana" pitchFamily="34" charset="0"/>
                  <a:cs typeface="Verdana" pitchFamily="34" charset="0"/>
                </a:rPr>
                <a:t> </a:t>
              </a:r>
              <a:r>
                <a:rPr lang="en-US" dirty="0">
                  <a:latin typeface="Georgia" pitchFamily="18" charset="0"/>
                  <a:ea typeface="Verdana" pitchFamily="34" charset="0"/>
                  <a:cs typeface="Verdana" pitchFamily="34" charset="0"/>
                </a:rPr>
                <a:t>all the </a:t>
              </a:r>
              <a:r>
                <a:rPr lang="en-US" dirty="0">
                  <a:solidFill>
                    <a:srgbClr val="000099"/>
                  </a:solidFill>
                  <a:latin typeface="Georgia" pitchFamily="18" charset="0"/>
                  <a:ea typeface="Verdana" pitchFamily="34" charset="0"/>
                  <a:cs typeface="Verdana" pitchFamily="34" charset="0"/>
                </a:rPr>
                <a:t>genes</a:t>
              </a:r>
              <a:r>
                <a:rPr lang="en-US" dirty="0">
                  <a:solidFill>
                    <a:srgbClr val="0070C0"/>
                  </a:solidFill>
                  <a:latin typeface="Georgia" pitchFamily="18" charset="0"/>
                  <a:ea typeface="Verdana" pitchFamily="34" charset="0"/>
                  <a:cs typeface="Verdana" pitchFamily="34" charset="0"/>
                </a:rPr>
                <a:t> </a:t>
              </a:r>
              <a:r>
                <a:rPr lang="en-US" dirty="0">
                  <a:latin typeface="Georgia" pitchFamily="18" charset="0"/>
                  <a:ea typeface="Verdana" pitchFamily="34" charset="0"/>
                  <a:cs typeface="Verdana" pitchFamily="34" charset="0"/>
                </a:rPr>
                <a:t>contain sequences for </a:t>
              </a:r>
              <a:r>
                <a:rPr lang="en-US" dirty="0">
                  <a:solidFill>
                    <a:schemeClr val="tx2"/>
                  </a:solidFill>
                  <a:latin typeface="Georgia" pitchFamily="18" charset="0"/>
                  <a:ea typeface="Verdana" pitchFamily="34" charset="0"/>
                  <a:cs typeface="Verdana" pitchFamily="34" charset="0"/>
                </a:rPr>
                <a:t>all </a:t>
              </a:r>
              <a:r>
                <a:rPr lang="en-US" dirty="0">
                  <a:latin typeface="Georgia" pitchFamily="18" charset="0"/>
                  <a:ea typeface="Verdana" pitchFamily="34" charset="0"/>
                  <a:cs typeface="Verdana" pitchFamily="34" charset="0"/>
                </a:rPr>
                <a:t>the </a:t>
              </a:r>
              <a:r>
                <a:rPr lang="en-US" dirty="0">
                  <a:solidFill>
                    <a:srgbClr val="000099"/>
                  </a:solidFill>
                  <a:latin typeface="Georgia" pitchFamily="18" charset="0"/>
                  <a:ea typeface="Verdana" pitchFamily="34" charset="0"/>
                  <a:cs typeface="Verdana" pitchFamily="34" charset="0"/>
                </a:rPr>
                <a:t>species</a:t>
              </a:r>
              <a:endParaRPr lang="en-US" dirty="0">
                <a:latin typeface="Georgia" pitchFamily="18" charset="0"/>
              </a:endParaRPr>
            </a:p>
          </p:txBody>
        </p:sp>
      </p:grpSp>
      <p:grpSp>
        <p:nvGrpSpPr>
          <p:cNvPr id="10" name="Group 9"/>
          <p:cNvGrpSpPr/>
          <p:nvPr/>
        </p:nvGrpSpPr>
        <p:grpSpPr>
          <a:xfrm>
            <a:off x="1763688" y="3614473"/>
            <a:ext cx="6624738" cy="646331"/>
            <a:chOff x="3238136" y="1186554"/>
            <a:chExt cx="5188008" cy="504464"/>
          </a:xfrm>
        </p:grpSpPr>
        <p:sp>
          <p:nvSpPr>
            <p:cNvPr id="11" name="Oval 10"/>
            <p:cNvSpPr>
              <a:spLocks noChangeArrowheads="1"/>
            </p:cNvSpPr>
            <p:nvPr/>
          </p:nvSpPr>
          <p:spPr bwMode="auto">
            <a:xfrm>
              <a:off x="3238136" y="1199681"/>
              <a:ext cx="221988" cy="221245"/>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2" name="TextBox 11"/>
            <p:cNvSpPr txBox="1"/>
            <p:nvPr/>
          </p:nvSpPr>
          <p:spPr>
            <a:xfrm>
              <a:off x="3457592" y="1186554"/>
              <a:ext cx="4968552" cy="504464"/>
            </a:xfrm>
            <a:prstGeom prst="rect">
              <a:avLst/>
            </a:prstGeom>
            <a:noFill/>
          </p:spPr>
          <p:txBody>
            <a:bodyPr wrap="square" rtlCol="0">
              <a:spAutoFit/>
            </a:bodyPr>
            <a:lstStyle/>
            <a:p>
              <a:r>
                <a:rPr lang="en-US" dirty="0" smtClean="0"/>
                <a:t>  </a:t>
              </a:r>
              <a:r>
                <a:rPr lang="en-US" b="1" dirty="0" err="1" smtClean="0">
                  <a:solidFill>
                    <a:srgbClr val="FF0000"/>
                  </a:solidFill>
                  <a:latin typeface="Georgia" pitchFamily="18" charset="0"/>
                </a:rPr>
                <a:t>Poorl</a:t>
              </a:r>
              <a:r>
                <a:rPr lang="en-US" b="1" dirty="0" smtClean="0">
                  <a:solidFill>
                    <a:srgbClr val="FF0000"/>
                  </a:solidFill>
                  <a:latin typeface="Georgia" pitchFamily="18" charset="0"/>
                </a:rPr>
                <a:t> </a:t>
              </a:r>
              <a:r>
                <a:rPr lang="en-US" b="1" dirty="0" smtClean="0">
                  <a:solidFill>
                    <a:srgbClr val="FF0000"/>
                  </a:solidFill>
                  <a:latin typeface="Georgia" pitchFamily="18" charset="0"/>
                </a:rPr>
                <a:t>phylogenetic signal</a:t>
              </a:r>
              <a:r>
                <a:rPr lang="en-US" dirty="0" smtClean="0">
                  <a:solidFill>
                    <a:srgbClr val="FF0000"/>
                  </a:solidFill>
                  <a:latin typeface="Georgia" pitchFamily="18" charset="0"/>
                </a:rPr>
                <a:t>:</a:t>
              </a:r>
              <a:r>
                <a:rPr lang="en-US" dirty="0" smtClean="0">
                  <a:solidFill>
                    <a:schemeClr val="tx2"/>
                  </a:solidFill>
                  <a:latin typeface="Georgia" pitchFamily="18" charset="0"/>
                </a:rPr>
                <a:t> </a:t>
              </a:r>
              <a:r>
                <a:rPr lang="en-US" dirty="0" smtClean="0">
                  <a:latin typeface="Georgia" pitchFamily="18" charset="0"/>
                </a:rPr>
                <a:t>The gene trees are </a:t>
              </a:r>
              <a:r>
                <a:rPr lang="en-US" dirty="0" smtClean="0">
                  <a:solidFill>
                    <a:schemeClr val="tx2"/>
                  </a:solidFill>
                  <a:latin typeface="Georgia" pitchFamily="18" charset="0"/>
                </a:rPr>
                <a:t>poorly</a:t>
              </a:r>
              <a:r>
                <a:rPr lang="en-US" dirty="0" smtClean="0">
                  <a:latin typeface="Georgia" pitchFamily="18" charset="0"/>
                </a:rPr>
                <a:t> estimated</a:t>
              </a:r>
              <a:endParaRPr lang="en-US" dirty="0">
                <a:latin typeface="Georgia" pitchFamily="18" charset="0"/>
              </a:endParaRPr>
            </a:p>
          </p:txBody>
        </p:sp>
      </p:grpSp>
      <p:cxnSp>
        <p:nvCxnSpPr>
          <p:cNvPr id="13" name="Straight Connector 12"/>
          <p:cNvCxnSpPr/>
          <p:nvPr/>
        </p:nvCxnSpPr>
        <p:spPr>
          <a:xfrm flipV="1">
            <a:off x="3511102" y="2564904"/>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50064" y="3275136"/>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80270" y="3692040"/>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860390" y="3537012"/>
            <a:ext cx="259633" cy="57193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350" y="2564904"/>
            <a:ext cx="1035347" cy="1544040"/>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5099" y="4138337"/>
            <a:ext cx="312006" cy="369332"/>
          </a:xfrm>
          <a:prstGeom prst="rect">
            <a:avLst/>
          </a:prstGeom>
          <a:noFill/>
        </p:spPr>
        <p:txBody>
          <a:bodyPr wrap="square" rtlCol="0">
            <a:spAutoFit/>
          </a:bodyPr>
          <a:lstStyle/>
          <a:p>
            <a:r>
              <a:rPr lang="en-US" b="1" dirty="0">
                <a:solidFill>
                  <a:schemeClr val="accent1">
                    <a:lumMod val="50000"/>
                  </a:schemeClr>
                </a:solidFill>
              </a:rPr>
              <a:t>A</a:t>
            </a:r>
          </a:p>
        </p:txBody>
      </p:sp>
      <p:sp>
        <p:nvSpPr>
          <p:cNvPr id="34" name="TextBox 33"/>
          <p:cNvSpPr txBox="1"/>
          <p:nvPr/>
        </p:nvSpPr>
        <p:spPr>
          <a:xfrm>
            <a:off x="3828304" y="4149080"/>
            <a:ext cx="312006" cy="369332"/>
          </a:xfrm>
          <a:prstGeom prst="rect">
            <a:avLst/>
          </a:prstGeom>
          <a:noFill/>
        </p:spPr>
        <p:txBody>
          <a:bodyPr wrap="square" rtlCol="0">
            <a:spAutoFit/>
          </a:bodyPr>
          <a:lstStyle/>
          <a:p>
            <a:r>
              <a:rPr lang="en-US" b="1" dirty="0">
                <a:solidFill>
                  <a:schemeClr val="accent1">
                    <a:lumMod val="50000"/>
                  </a:schemeClr>
                </a:solidFill>
              </a:rPr>
              <a:t>B</a:t>
            </a:r>
          </a:p>
        </p:txBody>
      </p:sp>
      <p:sp>
        <p:nvSpPr>
          <p:cNvPr id="35" name="TextBox 34"/>
          <p:cNvSpPr txBox="1"/>
          <p:nvPr/>
        </p:nvSpPr>
        <p:spPr>
          <a:xfrm>
            <a:off x="4296356" y="4149080"/>
            <a:ext cx="312006" cy="369332"/>
          </a:xfrm>
          <a:prstGeom prst="rect">
            <a:avLst/>
          </a:prstGeom>
          <a:noFill/>
        </p:spPr>
        <p:txBody>
          <a:bodyPr wrap="square" rtlCol="0">
            <a:spAutoFit/>
          </a:bodyPr>
          <a:lstStyle/>
          <a:p>
            <a:r>
              <a:rPr lang="en-US" b="1" dirty="0">
                <a:solidFill>
                  <a:schemeClr val="accent1">
                    <a:lumMod val="50000"/>
                  </a:schemeClr>
                </a:solidFill>
              </a:rPr>
              <a:t>C</a:t>
            </a:r>
          </a:p>
        </p:txBody>
      </p:sp>
      <p:sp>
        <p:nvSpPr>
          <p:cNvPr id="36" name="TextBox 35"/>
          <p:cNvSpPr txBox="1"/>
          <p:nvPr/>
        </p:nvSpPr>
        <p:spPr>
          <a:xfrm>
            <a:off x="4656396" y="4149080"/>
            <a:ext cx="312006" cy="369332"/>
          </a:xfrm>
          <a:prstGeom prst="rect">
            <a:avLst/>
          </a:prstGeom>
          <a:noFill/>
        </p:spPr>
        <p:txBody>
          <a:bodyPr wrap="square" rtlCol="0">
            <a:spAutoFit/>
          </a:bodyPr>
          <a:lstStyle/>
          <a:p>
            <a:r>
              <a:rPr lang="en-US" b="1" dirty="0">
                <a:solidFill>
                  <a:schemeClr val="accent1">
                    <a:lumMod val="50000"/>
                  </a:schemeClr>
                </a:solidFill>
              </a:rPr>
              <a:t>D</a:t>
            </a:r>
          </a:p>
        </p:txBody>
      </p:sp>
      <p:sp>
        <p:nvSpPr>
          <p:cNvPr id="37" name="TextBox 36"/>
          <p:cNvSpPr txBox="1"/>
          <p:nvPr/>
        </p:nvSpPr>
        <p:spPr>
          <a:xfrm>
            <a:off x="5376476" y="4149080"/>
            <a:ext cx="312006" cy="369332"/>
          </a:xfrm>
          <a:prstGeom prst="rect">
            <a:avLst/>
          </a:prstGeom>
          <a:noFill/>
        </p:spPr>
        <p:txBody>
          <a:bodyPr wrap="square" rtlCol="0">
            <a:spAutoFit/>
          </a:bodyPr>
          <a:lstStyle/>
          <a:p>
            <a:r>
              <a:rPr lang="en-US" b="1" dirty="0">
                <a:solidFill>
                  <a:schemeClr val="accent1">
                    <a:lumMod val="50000"/>
                  </a:schemeClr>
                </a:solidFill>
              </a:rPr>
              <a:t>E</a:t>
            </a:r>
          </a:p>
        </p:txBody>
      </p:sp>
      <p:cxnSp>
        <p:nvCxnSpPr>
          <p:cNvPr id="46" name="Straight Connector 45"/>
          <p:cNvCxnSpPr/>
          <p:nvPr/>
        </p:nvCxnSpPr>
        <p:spPr>
          <a:xfrm flipV="1">
            <a:off x="1854918" y="5195662"/>
            <a:ext cx="538962" cy="86163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393880" y="5195662"/>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124086" y="5612566"/>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271380" y="5183904"/>
            <a:ext cx="538962" cy="86163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10342" y="5183904"/>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40548" y="5600808"/>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943150" y="5013176"/>
            <a:ext cx="665212" cy="104165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631260" y="5022996"/>
            <a:ext cx="589170" cy="1015874"/>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212318" y="5610100"/>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764408" y="5698485"/>
            <a:ext cx="258062" cy="364523"/>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619672" y="6093296"/>
            <a:ext cx="312006" cy="369332"/>
          </a:xfrm>
          <a:prstGeom prst="rect">
            <a:avLst/>
          </a:prstGeom>
          <a:noFill/>
        </p:spPr>
        <p:txBody>
          <a:bodyPr wrap="square" rtlCol="0">
            <a:spAutoFit/>
          </a:bodyPr>
          <a:lstStyle/>
          <a:p>
            <a:r>
              <a:rPr lang="en-US" b="1" dirty="0">
                <a:solidFill>
                  <a:schemeClr val="accent1">
                    <a:lumMod val="50000"/>
                  </a:schemeClr>
                </a:solidFill>
              </a:rPr>
              <a:t>A</a:t>
            </a:r>
          </a:p>
        </p:txBody>
      </p:sp>
      <p:sp>
        <p:nvSpPr>
          <p:cNvPr id="64" name="TextBox 63"/>
          <p:cNvSpPr txBox="1"/>
          <p:nvPr/>
        </p:nvSpPr>
        <p:spPr>
          <a:xfrm>
            <a:off x="2248923" y="6114199"/>
            <a:ext cx="312006" cy="369332"/>
          </a:xfrm>
          <a:prstGeom prst="rect">
            <a:avLst/>
          </a:prstGeom>
          <a:noFill/>
        </p:spPr>
        <p:txBody>
          <a:bodyPr wrap="square" rtlCol="0">
            <a:spAutoFit/>
          </a:bodyPr>
          <a:lstStyle/>
          <a:p>
            <a:r>
              <a:rPr lang="en-US" b="1" dirty="0">
                <a:solidFill>
                  <a:schemeClr val="accent1">
                    <a:lumMod val="50000"/>
                  </a:schemeClr>
                </a:solidFill>
              </a:rPr>
              <a:t>C</a:t>
            </a:r>
          </a:p>
        </p:txBody>
      </p:sp>
      <p:sp>
        <p:nvSpPr>
          <p:cNvPr id="65" name="TextBox 64"/>
          <p:cNvSpPr txBox="1"/>
          <p:nvPr/>
        </p:nvSpPr>
        <p:spPr>
          <a:xfrm>
            <a:off x="2736154" y="6093296"/>
            <a:ext cx="312006" cy="369332"/>
          </a:xfrm>
          <a:prstGeom prst="rect">
            <a:avLst/>
          </a:prstGeom>
          <a:noFill/>
        </p:spPr>
        <p:txBody>
          <a:bodyPr wrap="square" rtlCol="0">
            <a:spAutoFit/>
          </a:bodyPr>
          <a:lstStyle/>
          <a:p>
            <a:r>
              <a:rPr lang="en-US" b="1" dirty="0">
                <a:solidFill>
                  <a:schemeClr val="accent1">
                    <a:lumMod val="50000"/>
                  </a:schemeClr>
                </a:solidFill>
              </a:rPr>
              <a:t>E</a:t>
            </a:r>
          </a:p>
        </p:txBody>
      </p:sp>
      <p:sp>
        <p:nvSpPr>
          <p:cNvPr id="66" name="TextBox 65"/>
          <p:cNvSpPr txBox="1"/>
          <p:nvPr/>
        </p:nvSpPr>
        <p:spPr>
          <a:xfrm>
            <a:off x="3787147" y="6037257"/>
            <a:ext cx="312006" cy="369332"/>
          </a:xfrm>
          <a:prstGeom prst="rect">
            <a:avLst/>
          </a:prstGeom>
          <a:noFill/>
        </p:spPr>
        <p:txBody>
          <a:bodyPr wrap="square" rtlCol="0">
            <a:spAutoFit/>
          </a:bodyPr>
          <a:lstStyle/>
          <a:p>
            <a:r>
              <a:rPr lang="en-US" b="1" dirty="0">
                <a:solidFill>
                  <a:schemeClr val="accent1">
                    <a:lumMod val="50000"/>
                  </a:schemeClr>
                </a:solidFill>
              </a:rPr>
              <a:t>A</a:t>
            </a:r>
          </a:p>
        </p:txBody>
      </p:sp>
      <p:sp>
        <p:nvSpPr>
          <p:cNvPr id="67" name="TextBox 66"/>
          <p:cNvSpPr txBox="1"/>
          <p:nvPr/>
        </p:nvSpPr>
        <p:spPr>
          <a:xfrm>
            <a:off x="4260352" y="6048000"/>
            <a:ext cx="312006" cy="369332"/>
          </a:xfrm>
          <a:prstGeom prst="rect">
            <a:avLst/>
          </a:prstGeom>
          <a:noFill/>
        </p:spPr>
        <p:txBody>
          <a:bodyPr wrap="square" rtlCol="0">
            <a:spAutoFit/>
          </a:bodyPr>
          <a:lstStyle/>
          <a:p>
            <a:r>
              <a:rPr lang="en-US" b="1" dirty="0">
                <a:solidFill>
                  <a:schemeClr val="accent1">
                    <a:lumMod val="50000"/>
                  </a:schemeClr>
                </a:solidFill>
              </a:rPr>
              <a:t>B</a:t>
            </a:r>
          </a:p>
        </p:txBody>
      </p:sp>
      <p:sp>
        <p:nvSpPr>
          <p:cNvPr id="68" name="TextBox 67"/>
          <p:cNvSpPr txBox="1"/>
          <p:nvPr/>
        </p:nvSpPr>
        <p:spPr>
          <a:xfrm>
            <a:off x="4572358" y="6048000"/>
            <a:ext cx="312006" cy="369332"/>
          </a:xfrm>
          <a:prstGeom prst="rect">
            <a:avLst/>
          </a:prstGeom>
          <a:noFill/>
        </p:spPr>
        <p:txBody>
          <a:bodyPr wrap="square" rtlCol="0">
            <a:spAutoFit/>
          </a:bodyPr>
          <a:lstStyle/>
          <a:p>
            <a:r>
              <a:rPr lang="en-US" b="1" dirty="0">
                <a:solidFill>
                  <a:schemeClr val="accent1">
                    <a:lumMod val="50000"/>
                  </a:schemeClr>
                </a:solidFill>
              </a:rPr>
              <a:t>C</a:t>
            </a:r>
          </a:p>
        </p:txBody>
      </p:sp>
      <p:sp>
        <p:nvSpPr>
          <p:cNvPr id="69" name="TextBox 68"/>
          <p:cNvSpPr txBox="1"/>
          <p:nvPr/>
        </p:nvSpPr>
        <p:spPr>
          <a:xfrm>
            <a:off x="5088444" y="6048000"/>
            <a:ext cx="312006" cy="369332"/>
          </a:xfrm>
          <a:prstGeom prst="rect">
            <a:avLst/>
          </a:prstGeom>
          <a:noFill/>
        </p:spPr>
        <p:txBody>
          <a:bodyPr wrap="square" rtlCol="0">
            <a:spAutoFit/>
          </a:bodyPr>
          <a:lstStyle/>
          <a:p>
            <a:r>
              <a:rPr lang="en-US" b="1" dirty="0">
                <a:solidFill>
                  <a:schemeClr val="accent1">
                    <a:lumMod val="50000"/>
                  </a:schemeClr>
                </a:solidFill>
              </a:rPr>
              <a:t>D</a:t>
            </a:r>
          </a:p>
        </p:txBody>
      </p:sp>
      <p:sp>
        <p:nvSpPr>
          <p:cNvPr id="70" name="TextBox 69"/>
          <p:cNvSpPr txBox="1"/>
          <p:nvPr/>
        </p:nvSpPr>
        <p:spPr>
          <a:xfrm>
            <a:off x="6156534" y="6048000"/>
            <a:ext cx="312006" cy="369332"/>
          </a:xfrm>
          <a:prstGeom prst="rect">
            <a:avLst/>
          </a:prstGeom>
          <a:noFill/>
        </p:spPr>
        <p:txBody>
          <a:bodyPr wrap="square" rtlCol="0">
            <a:spAutoFit/>
          </a:bodyPr>
          <a:lstStyle/>
          <a:p>
            <a:r>
              <a:rPr lang="en-US" b="1" dirty="0">
                <a:solidFill>
                  <a:schemeClr val="accent1">
                    <a:lumMod val="50000"/>
                  </a:schemeClr>
                </a:solidFill>
              </a:rPr>
              <a:t>B</a:t>
            </a:r>
          </a:p>
        </p:txBody>
      </p:sp>
      <p:sp>
        <p:nvSpPr>
          <p:cNvPr id="71" name="TextBox 70"/>
          <p:cNvSpPr txBox="1"/>
          <p:nvPr/>
        </p:nvSpPr>
        <p:spPr>
          <a:xfrm>
            <a:off x="6624586" y="6048000"/>
            <a:ext cx="312006" cy="369332"/>
          </a:xfrm>
          <a:prstGeom prst="rect">
            <a:avLst/>
          </a:prstGeom>
          <a:noFill/>
        </p:spPr>
        <p:txBody>
          <a:bodyPr wrap="square" rtlCol="0">
            <a:spAutoFit/>
          </a:bodyPr>
          <a:lstStyle/>
          <a:p>
            <a:r>
              <a:rPr lang="en-US" b="1" dirty="0">
                <a:solidFill>
                  <a:schemeClr val="accent1">
                    <a:lumMod val="50000"/>
                  </a:schemeClr>
                </a:solidFill>
              </a:rPr>
              <a:t>C</a:t>
            </a:r>
          </a:p>
        </p:txBody>
      </p:sp>
      <p:sp>
        <p:nvSpPr>
          <p:cNvPr id="72" name="TextBox 71"/>
          <p:cNvSpPr txBox="1"/>
          <p:nvPr/>
        </p:nvSpPr>
        <p:spPr>
          <a:xfrm>
            <a:off x="7116612" y="6038708"/>
            <a:ext cx="312006" cy="369332"/>
          </a:xfrm>
          <a:prstGeom prst="rect">
            <a:avLst/>
          </a:prstGeom>
          <a:noFill/>
        </p:spPr>
        <p:txBody>
          <a:bodyPr wrap="square" rtlCol="0">
            <a:spAutoFit/>
          </a:bodyPr>
          <a:lstStyle/>
          <a:p>
            <a:r>
              <a:rPr lang="en-US" b="1" dirty="0">
                <a:solidFill>
                  <a:schemeClr val="accent1">
                    <a:lumMod val="50000"/>
                  </a:schemeClr>
                </a:solidFill>
              </a:rPr>
              <a:t>E</a:t>
            </a:r>
          </a:p>
        </p:txBody>
      </p:sp>
      <p:sp>
        <p:nvSpPr>
          <p:cNvPr id="73" name="TextBox 72"/>
          <p:cNvSpPr txBox="1"/>
          <p:nvPr/>
        </p:nvSpPr>
        <p:spPr>
          <a:xfrm>
            <a:off x="3943150" y="4507669"/>
            <a:ext cx="1332506" cy="369332"/>
          </a:xfrm>
          <a:prstGeom prst="rect">
            <a:avLst/>
          </a:prstGeom>
          <a:noFill/>
        </p:spPr>
        <p:txBody>
          <a:bodyPr wrap="square" rtlCol="0">
            <a:spAutoFit/>
          </a:bodyPr>
          <a:lstStyle/>
          <a:p>
            <a:r>
              <a:rPr lang="en-US" b="1" dirty="0" smtClean="0">
                <a:solidFill>
                  <a:schemeClr val="accent1">
                    <a:lumMod val="50000"/>
                  </a:schemeClr>
                </a:solidFill>
              </a:rPr>
              <a:t>Species tree</a:t>
            </a:r>
            <a:endParaRPr lang="en-US" b="1" dirty="0">
              <a:solidFill>
                <a:schemeClr val="accent1">
                  <a:lumMod val="50000"/>
                </a:schemeClr>
              </a:solidFill>
            </a:endParaRPr>
          </a:p>
        </p:txBody>
      </p:sp>
      <p:sp>
        <p:nvSpPr>
          <p:cNvPr id="74" name="TextBox 73"/>
          <p:cNvSpPr txBox="1"/>
          <p:nvPr/>
        </p:nvSpPr>
        <p:spPr>
          <a:xfrm>
            <a:off x="2195736" y="6417332"/>
            <a:ext cx="423287" cy="369332"/>
          </a:xfrm>
          <a:prstGeom prst="rect">
            <a:avLst/>
          </a:prstGeom>
          <a:noFill/>
        </p:spPr>
        <p:txBody>
          <a:bodyPr wrap="square" rtlCol="0">
            <a:spAutoFit/>
          </a:bodyPr>
          <a:lstStyle/>
          <a:p>
            <a:r>
              <a:rPr lang="en-US" b="1" dirty="0" smtClean="0">
                <a:solidFill>
                  <a:schemeClr val="accent1">
                    <a:lumMod val="50000"/>
                  </a:schemeClr>
                </a:solidFill>
              </a:rPr>
              <a:t>g</a:t>
            </a:r>
            <a:r>
              <a:rPr lang="en-US" b="1" baseline="-25000" dirty="0">
                <a:solidFill>
                  <a:schemeClr val="accent1">
                    <a:lumMod val="50000"/>
                  </a:schemeClr>
                </a:solidFill>
              </a:rPr>
              <a:t>1</a:t>
            </a:r>
          </a:p>
        </p:txBody>
      </p:sp>
      <p:sp>
        <p:nvSpPr>
          <p:cNvPr id="75" name="TextBox 74"/>
          <p:cNvSpPr txBox="1"/>
          <p:nvPr/>
        </p:nvSpPr>
        <p:spPr>
          <a:xfrm>
            <a:off x="4397759" y="6406589"/>
            <a:ext cx="423287" cy="369332"/>
          </a:xfrm>
          <a:prstGeom prst="rect">
            <a:avLst/>
          </a:prstGeom>
          <a:noFill/>
        </p:spPr>
        <p:txBody>
          <a:bodyPr wrap="square" rtlCol="0">
            <a:spAutoFit/>
          </a:bodyPr>
          <a:lstStyle/>
          <a:p>
            <a:r>
              <a:rPr lang="en-US" b="1" dirty="0" smtClean="0">
                <a:solidFill>
                  <a:schemeClr val="accent1">
                    <a:lumMod val="50000"/>
                  </a:schemeClr>
                </a:solidFill>
              </a:rPr>
              <a:t>g</a:t>
            </a:r>
            <a:r>
              <a:rPr lang="en-US" b="1" baseline="-25000" dirty="0">
                <a:solidFill>
                  <a:schemeClr val="accent1">
                    <a:lumMod val="50000"/>
                  </a:schemeClr>
                </a:solidFill>
              </a:rPr>
              <a:t>2</a:t>
            </a:r>
          </a:p>
        </p:txBody>
      </p:sp>
      <p:sp>
        <p:nvSpPr>
          <p:cNvPr id="76" name="TextBox 75"/>
          <p:cNvSpPr txBox="1"/>
          <p:nvPr/>
        </p:nvSpPr>
        <p:spPr>
          <a:xfrm>
            <a:off x="6612198" y="6406589"/>
            <a:ext cx="423287" cy="369332"/>
          </a:xfrm>
          <a:prstGeom prst="rect">
            <a:avLst/>
          </a:prstGeom>
          <a:noFill/>
        </p:spPr>
        <p:txBody>
          <a:bodyPr wrap="square" rtlCol="0">
            <a:spAutoFit/>
          </a:bodyPr>
          <a:lstStyle/>
          <a:p>
            <a:r>
              <a:rPr lang="en-US" b="1" dirty="0" smtClean="0">
                <a:solidFill>
                  <a:schemeClr val="accent1">
                    <a:lumMod val="50000"/>
                  </a:schemeClr>
                </a:solidFill>
              </a:rPr>
              <a:t>g</a:t>
            </a:r>
            <a:r>
              <a:rPr lang="en-US" b="1" baseline="-25000" dirty="0">
                <a:solidFill>
                  <a:schemeClr val="accent1">
                    <a:lumMod val="50000"/>
                  </a:schemeClr>
                </a:solidFill>
              </a:rPr>
              <a:t>3</a:t>
            </a:r>
          </a:p>
        </p:txBody>
      </p:sp>
      <p:grpSp>
        <p:nvGrpSpPr>
          <p:cNvPr id="45" name="Group 44"/>
          <p:cNvGrpSpPr/>
          <p:nvPr/>
        </p:nvGrpSpPr>
        <p:grpSpPr>
          <a:xfrm>
            <a:off x="2700300" y="4355811"/>
            <a:ext cx="6768244" cy="369333"/>
            <a:chOff x="3348245" y="1186554"/>
            <a:chExt cx="5077899" cy="288266"/>
          </a:xfrm>
        </p:grpSpPr>
        <p:sp>
          <p:nvSpPr>
            <p:cNvPr id="49" name="Oval 48"/>
            <p:cNvSpPr>
              <a:spLocks noChangeArrowheads="1"/>
            </p:cNvSpPr>
            <p:nvPr/>
          </p:nvSpPr>
          <p:spPr bwMode="auto">
            <a:xfrm>
              <a:off x="3348245" y="1230291"/>
              <a:ext cx="164648" cy="17128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0" name="TextBox 49"/>
            <p:cNvSpPr txBox="1"/>
            <p:nvPr/>
          </p:nvSpPr>
          <p:spPr>
            <a:xfrm>
              <a:off x="3457592" y="1186554"/>
              <a:ext cx="4968552" cy="288266"/>
            </a:xfrm>
            <a:prstGeom prst="rect">
              <a:avLst/>
            </a:prstGeom>
            <a:noFill/>
          </p:spPr>
          <p:txBody>
            <a:bodyPr wrap="square" rtlCol="0">
              <a:spAutoFit/>
            </a:bodyPr>
            <a:lstStyle/>
            <a:p>
              <a:r>
                <a:rPr lang="en-US" b="1" dirty="0" smtClean="0">
                  <a:solidFill>
                    <a:schemeClr val="tx2"/>
                  </a:solidFill>
                  <a:latin typeface="Georgia" pitchFamily="18" charset="0"/>
                </a:rPr>
                <a:t> Gene tree error </a:t>
              </a:r>
              <a:r>
                <a:rPr lang="en-US" dirty="0" smtClean="0">
                  <a:solidFill>
                    <a:srgbClr val="FF0000"/>
                  </a:solidFill>
                  <a:latin typeface="Georgia" pitchFamily="18" charset="0"/>
                </a:rPr>
                <a:t>propagates</a:t>
              </a:r>
              <a:r>
                <a:rPr lang="en-US" dirty="0" smtClean="0">
                  <a:latin typeface="Georgia" pitchFamily="18" charset="0"/>
                </a:rPr>
                <a:t> to the species tree</a:t>
              </a:r>
              <a:endParaRPr lang="en-US" dirty="0">
                <a:latin typeface="Georgia" pitchFamily="18" charset="0"/>
              </a:endParaRPr>
            </a:p>
          </p:txBody>
        </p:sp>
      </p:grpSp>
      <p:grpSp>
        <p:nvGrpSpPr>
          <p:cNvPr id="51" name="Group 50"/>
          <p:cNvGrpSpPr/>
          <p:nvPr/>
        </p:nvGrpSpPr>
        <p:grpSpPr>
          <a:xfrm>
            <a:off x="2589645" y="2380237"/>
            <a:ext cx="6768244" cy="369333"/>
            <a:chOff x="3348245" y="1186554"/>
            <a:chExt cx="5077899" cy="288266"/>
          </a:xfrm>
        </p:grpSpPr>
        <p:sp>
          <p:nvSpPr>
            <p:cNvPr id="58" name="Oval 57"/>
            <p:cNvSpPr>
              <a:spLocks noChangeArrowheads="1"/>
            </p:cNvSpPr>
            <p:nvPr/>
          </p:nvSpPr>
          <p:spPr bwMode="auto">
            <a:xfrm>
              <a:off x="3348245" y="1230291"/>
              <a:ext cx="164648" cy="17128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9" name="TextBox 58"/>
            <p:cNvSpPr txBox="1"/>
            <p:nvPr/>
          </p:nvSpPr>
          <p:spPr>
            <a:xfrm>
              <a:off x="3457592" y="1186554"/>
              <a:ext cx="4968552" cy="288266"/>
            </a:xfrm>
            <a:prstGeom prst="rect">
              <a:avLst/>
            </a:prstGeom>
            <a:noFill/>
          </p:spPr>
          <p:txBody>
            <a:bodyPr wrap="square" rtlCol="0">
              <a:spAutoFit/>
            </a:bodyPr>
            <a:lstStyle/>
            <a:p>
              <a:r>
                <a:rPr lang="en-US" b="1" dirty="0" smtClean="0">
                  <a:solidFill>
                    <a:schemeClr val="tx2"/>
                  </a:solidFill>
                  <a:latin typeface="Georgia" pitchFamily="18" charset="0"/>
                </a:rPr>
                <a:t>Optimal completion </a:t>
              </a:r>
              <a:r>
                <a:rPr lang="en-US" b="1" dirty="0" smtClean="0">
                  <a:latin typeface="Georgia" pitchFamily="18" charset="0"/>
                </a:rPr>
                <a:t>of a gene tree</a:t>
              </a:r>
              <a:endParaRPr lang="en-US" dirty="0">
                <a:latin typeface="Georgia" pitchFamily="18" charset="0"/>
              </a:endParaRPr>
            </a:p>
          </p:txBody>
        </p:sp>
      </p:grpSp>
      <p:grpSp>
        <p:nvGrpSpPr>
          <p:cNvPr id="61" name="Group 60"/>
          <p:cNvGrpSpPr/>
          <p:nvPr/>
        </p:nvGrpSpPr>
        <p:grpSpPr>
          <a:xfrm>
            <a:off x="2592288" y="2771635"/>
            <a:ext cx="6768244" cy="369333"/>
            <a:chOff x="3348245" y="1186554"/>
            <a:chExt cx="5077899" cy="288266"/>
          </a:xfrm>
        </p:grpSpPr>
        <p:sp>
          <p:nvSpPr>
            <p:cNvPr id="62" name="Oval 61"/>
            <p:cNvSpPr>
              <a:spLocks noChangeArrowheads="1"/>
            </p:cNvSpPr>
            <p:nvPr/>
          </p:nvSpPr>
          <p:spPr bwMode="auto">
            <a:xfrm>
              <a:off x="3348245" y="1230291"/>
              <a:ext cx="164648" cy="17128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7" name="TextBox 76"/>
            <p:cNvSpPr txBox="1"/>
            <p:nvPr/>
          </p:nvSpPr>
          <p:spPr>
            <a:xfrm>
              <a:off x="3457592" y="1186554"/>
              <a:ext cx="4968552" cy="288266"/>
            </a:xfrm>
            <a:prstGeom prst="rect">
              <a:avLst/>
            </a:prstGeom>
            <a:noFill/>
          </p:spPr>
          <p:txBody>
            <a:bodyPr wrap="square" rtlCol="0">
              <a:spAutoFit/>
            </a:bodyPr>
            <a:lstStyle/>
            <a:p>
              <a:r>
                <a:rPr lang="en-US" b="1" dirty="0" smtClean="0">
                  <a:solidFill>
                    <a:schemeClr val="tx2"/>
                  </a:solidFill>
                  <a:latin typeface="Georgia" pitchFamily="18" charset="0"/>
                </a:rPr>
                <a:t>Optimal species tree </a:t>
              </a:r>
              <a:r>
                <a:rPr lang="en-US" b="1" dirty="0" smtClean="0">
                  <a:latin typeface="Georgia" pitchFamily="18" charset="0"/>
                </a:rPr>
                <a:t>from incomplete gene trees</a:t>
              </a:r>
              <a:endParaRPr lang="en-US" dirty="0">
                <a:latin typeface="Georgia" pitchFamily="18" charset="0"/>
              </a:endParaRPr>
            </a:p>
          </p:txBody>
        </p:sp>
      </p:grpSp>
    </p:spTree>
    <p:extLst>
      <p:ext uri="{BB962C8B-B14F-4D97-AF65-F5344CB8AC3E}">
        <p14:creationId xmlns:p14="http://schemas.microsoft.com/office/powerpoint/2010/main" val="350839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up)">
                                      <p:cBhvr>
                                        <p:cTn id="43" dur="500"/>
                                        <p:tgtEl>
                                          <p:spTgt spid="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down)">
                                      <p:cBhvr>
                                        <p:cTn id="48" dur="500"/>
                                        <p:tgtEl>
                                          <p:spTgt spid="46"/>
                                        </p:tgtEl>
                                      </p:cBhvr>
                                    </p:animEffect>
                                  </p:childTnLst>
                                </p:cTn>
                              </p:par>
                              <p:par>
                                <p:cTn id="49" presetID="22" presetClass="entr" presetSubtype="4"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down)">
                                      <p:cBhvr>
                                        <p:cTn id="51" dur="500"/>
                                        <p:tgtEl>
                                          <p:spTgt spid="47"/>
                                        </p:tgtEl>
                                      </p:cBhvr>
                                    </p:animEffect>
                                  </p:childTnLst>
                                </p:cTn>
                              </p:par>
                              <p:par>
                                <p:cTn id="52" presetID="22" presetClass="entr" presetSubtype="4"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down)">
                                      <p:cBhvr>
                                        <p:cTn id="54" dur="500"/>
                                        <p:tgtEl>
                                          <p:spTgt spid="48"/>
                                        </p:tgtEl>
                                      </p:cBhvr>
                                    </p:animEffect>
                                  </p:childTnLst>
                                </p:cTn>
                              </p:par>
                              <p:par>
                                <p:cTn id="55" presetID="22" presetClass="entr" presetSubtype="4"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down)">
                                      <p:cBhvr>
                                        <p:cTn id="57" dur="500"/>
                                        <p:tgtEl>
                                          <p:spTgt spid="52"/>
                                        </p:tgtEl>
                                      </p:cBhvr>
                                    </p:animEffect>
                                  </p:childTnLst>
                                </p:cTn>
                              </p:par>
                              <p:par>
                                <p:cTn id="58" presetID="22" presetClass="entr" presetSubtype="4"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down)">
                                      <p:cBhvr>
                                        <p:cTn id="60" dur="500"/>
                                        <p:tgtEl>
                                          <p:spTgt spid="53"/>
                                        </p:tgtEl>
                                      </p:cBhvr>
                                    </p:animEffect>
                                  </p:childTnLst>
                                </p:cTn>
                              </p:par>
                              <p:par>
                                <p:cTn id="61" presetID="22" presetClass="entr" presetSubtype="4"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down)">
                                      <p:cBhvr>
                                        <p:cTn id="63" dur="500"/>
                                        <p:tgtEl>
                                          <p:spTgt spid="54"/>
                                        </p:tgtEl>
                                      </p:cBhvr>
                                    </p:animEffect>
                                  </p:childTnLst>
                                </p:cTn>
                              </p:par>
                              <p:par>
                                <p:cTn id="64" presetID="22" presetClass="entr" presetSubtype="4"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down)">
                                      <p:cBhvr>
                                        <p:cTn id="66" dur="500"/>
                                        <p:tgtEl>
                                          <p:spTgt spid="55"/>
                                        </p:tgtEl>
                                      </p:cBhvr>
                                    </p:animEffect>
                                  </p:childTnLst>
                                </p:cTn>
                              </p:par>
                              <p:par>
                                <p:cTn id="67" presetID="22" presetClass="entr" presetSubtype="4"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ipe(down)">
                                      <p:cBhvr>
                                        <p:cTn id="69" dur="500"/>
                                        <p:tgtEl>
                                          <p:spTgt spid="56"/>
                                        </p:tgtEl>
                                      </p:cBhvr>
                                    </p:animEffect>
                                  </p:childTnLst>
                                </p:cTn>
                              </p:par>
                              <p:par>
                                <p:cTn id="70" presetID="22" presetClass="entr" presetSubtype="4"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down)">
                                      <p:cBhvr>
                                        <p:cTn id="72" dur="500"/>
                                        <p:tgtEl>
                                          <p:spTgt spid="57"/>
                                        </p:tgtEl>
                                      </p:cBhvr>
                                    </p:animEffect>
                                  </p:childTnLst>
                                </p:cTn>
                              </p:par>
                              <p:par>
                                <p:cTn id="73" presetID="22" presetClass="entr" presetSubtype="4"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down)">
                                      <p:cBhvr>
                                        <p:cTn id="75" dur="500"/>
                                        <p:tgtEl>
                                          <p:spTgt spid="60"/>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down)">
                                      <p:cBhvr>
                                        <p:cTn id="78" dur="500"/>
                                        <p:tgtEl>
                                          <p:spTgt spid="6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down)">
                                      <p:cBhvr>
                                        <p:cTn id="81" dur="500"/>
                                        <p:tgtEl>
                                          <p:spTgt spid="64"/>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wipe(down)">
                                      <p:cBhvr>
                                        <p:cTn id="84" dur="500"/>
                                        <p:tgtEl>
                                          <p:spTgt spid="6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wipe(down)">
                                      <p:cBhvr>
                                        <p:cTn id="87" dur="500"/>
                                        <p:tgtEl>
                                          <p:spTgt spid="6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down)">
                                      <p:cBhvr>
                                        <p:cTn id="90" dur="500"/>
                                        <p:tgtEl>
                                          <p:spTgt spid="67"/>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wipe(down)">
                                      <p:cBhvr>
                                        <p:cTn id="93" dur="500"/>
                                        <p:tgtEl>
                                          <p:spTgt spid="6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down)">
                                      <p:cBhvr>
                                        <p:cTn id="96" dur="500"/>
                                        <p:tgtEl>
                                          <p:spTgt spid="6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down)">
                                      <p:cBhvr>
                                        <p:cTn id="99" dur="500"/>
                                        <p:tgtEl>
                                          <p:spTgt spid="70"/>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down)">
                                      <p:cBhvr>
                                        <p:cTn id="102" dur="500"/>
                                        <p:tgtEl>
                                          <p:spTgt spid="7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wipe(down)">
                                      <p:cBhvr>
                                        <p:cTn id="105" dur="500"/>
                                        <p:tgtEl>
                                          <p:spTgt spid="7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down)">
                                      <p:cBhvr>
                                        <p:cTn id="108" dur="500"/>
                                        <p:tgtEl>
                                          <p:spTgt spid="7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wipe(down)">
                                      <p:cBhvr>
                                        <p:cTn id="111" dur="500"/>
                                        <p:tgtEl>
                                          <p:spTgt spid="7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wipe(down)">
                                      <p:cBhvr>
                                        <p:cTn id="114" dur="500"/>
                                        <p:tgtEl>
                                          <p:spTgt spid="7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nodeType="clickEffect">
                                  <p:stCondLst>
                                    <p:cond delay="0"/>
                                  </p:stCondLst>
                                  <p:childTnLst>
                                    <p:animEffect transition="out" filter="dissolv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9" presetClass="exit" presetSubtype="0" fill="hold" nodeType="withEffect">
                                  <p:stCondLst>
                                    <p:cond delay="0"/>
                                  </p:stCondLst>
                                  <p:childTnLst>
                                    <p:animEffect transition="out" filter="dissolve">
                                      <p:cBhvr>
                                        <p:cTn id="121" dur="500"/>
                                        <p:tgtEl>
                                          <p:spTgt spid="14"/>
                                        </p:tgtEl>
                                      </p:cBhvr>
                                    </p:animEffect>
                                    <p:set>
                                      <p:cBhvr>
                                        <p:cTn id="122" dur="1" fill="hold">
                                          <p:stCondLst>
                                            <p:cond delay="499"/>
                                          </p:stCondLst>
                                        </p:cTn>
                                        <p:tgtEl>
                                          <p:spTgt spid="14"/>
                                        </p:tgtEl>
                                        <p:attrNameLst>
                                          <p:attrName>style.visibility</p:attrName>
                                        </p:attrNameLst>
                                      </p:cBhvr>
                                      <p:to>
                                        <p:strVal val="hidden"/>
                                      </p:to>
                                    </p:set>
                                  </p:childTnLst>
                                </p:cTn>
                              </p:par>
                              <p:par>
                                <p:cTn id="123" presetID="9" presetClass="exit" presetSubtype="0" fill="hold" nodeType="withEffect">
                                  <p:stCondLst>
                                    <p:cond delay="0"/>
                                  </p:stCondLst>
                                  <p:childTnLst>
                                    <p:animEffect transition="out" filter="dissolve">
                                      <p:cBhvr>
                                        <p:cTn id="124" dur="500"/>
                                        <p:tgtEl>
                                          <p:spTgt spid="15"/>
                                        </p:tgtEl>
                                      </p:cBhvr>
                                    </p:animEffect>
                                    <p:set>
                                      <p:cBhvr>
                                        <p:cTn id="125" dur="1" fill="hold">
                                          <p:stCondLst>
                                            <p:cond delay="499"/>
                                          </p:stCondLst>
                                        </p:cTn>
                                        <p:tgtEl>
                                          <p:spTgt spid="15"/>
                                        </p:tgtEl>
                                        <p:attrNameLst>
                                          <p:attrName>style.visibility</p:attrName>
                                        </p:attrNameLst>
                                      </p:cBhvr>
                                      <p:to>
                                        <p:strVal val="hidden"/>
                                      </p:to>
                                    </p:set>
                                  </p:childTnLst>
                                </p:cTn>
                              </p:par>
                              <p:par>
                                <p:cTn id="126" presetID="9" presetClass="exit" presetSubtype="0" fill="hold" nodeType="withEffect">
                                  <p:stCondLst>
                                    <p:cond delay="0"/>
                                  </p:stCondLst>
                                  <p:childTnLst>
                                    <p:animEffect transition="out" filter="dissolve">
                                      <p:cBhvr>
                                        <p:cTn id="127" dur="500"/>
                                        <p:tgtEl>
                                          <p:spTgt spid="16"/>
                                        </p:tgtEl>
                                      </p:cBhvr>
                                    </p:animEffect>
                                    <p:set>
                                      <p:cBhvr>
                                        <p:cTn id="128" dur="1" fill="hold">
                                          <p:stCondLst>
                                            <p:cond delay="499"/>
                                          </p:stCondLst>
                                        </p:cTn>
                                        <p:tgtEl>
                                          <p:spTgt spid="16"/>
                                        </p:tgtEl>
                                        <p:attrNameLst>
                                          <p:attrName>style.visibility</p:attrName>
                                        </p:attrNameLst>
                                      </p:cBhvr>
                                      <p:to>
                                        <p:strVal val="hidden"/>
                                      </p:to>
                                    </p:set>
                                  </p:childTnLst>
                                </p:cTn>
                              </p:par>
                              <p:par>
                                <p:cTn id="129" presetID="9" presetClass="exit" presetSubtype="0" fill="hold" nodeType="withEffect">
                                  <p:stCondLst>
                                    <p:cond delay="0"/>
                                  </p:stCondLst>
                                  <p:childTnLst>
                                    <p:animEffect transition="out" filter="dissolve">
                                      <p:cBhvr>
                                        <p:cTn id="130" dur="500"/>
                                        <p:tgtEl>
                                          <p:spTgt spid="17"/>
                                        </p:tgtEl>
                                      </p:cBhvr>
                                    </p:animEffect>
                                    <p:set>
                                      <p:cBhvr>
                                        <p:cTn id="131" dur="1" fill="hold">
                                          <p:stCondLst>
                                            <p:cond delay="499"/>
                                          </p:stCondLst>
                                        </p:cTn>
                                        <p:tgtEl>
                                          <p:spTgt spid="17"/>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par>
                                <p:cTn id="138" presetID="9" presetClass="exit" presetSubtype="0" fill="hold" grpId="1" nodeType="withEffect">
                                  <p:stCondLst>
                                    <p:cond delay="0"/>
                                  </p:stCondLst>
                                  <p:childTnLst>
                                    <p:animEffect transition="out" filter="dissolve">
                                      <p:cBhvr>
                                        <p:cTn id="139" dur="500"/>
                                        <p:tgtEl>
                                          <p:spTgt spid="35"/>
                                        </p:tgtEl>
                                      </p:cBhvr>
                                    </p:animEffect>
                                    <p:set>
                                      <p:cBhvr>
                                        <p:cTn id="140" dur="1" fill="hold">
                                          <p:stCondLst>
                                            <p:cond delay="499"/>
                                          </p:stCondLst>
                                        </p:cTn>
                                        <p:tgtEl>
                                          <p:spTgt spid="35"/>
                                        </p:tgtEl>
                                        <p:attrNameLst>
                                          <p:attrName>style.visibility</p:attrName>
                                        </p:attrNameLst>
                                      </p:cBhvr>
                                      <p:to>
                                        <p:strVal val="hidden"/>
                                      </p:to>
                                    </p:set>
                                  </p:childTnLst>
                                </p:cTn>
                              </p:par>
                              <p:par>
                                <p:cTn id="141" presetID="9" presetClass="exit" presetSubtype="0" fill="hold" grpId="1" nodeType="withEffect">
                                  <p:stCondLst>
                                    <p:cond delay="0"/>
                                  </p:stCondLst>
                                  <p:childTnLst>
                                    <p:animEffect transition="out" filter="dissolve">
                                      <p:cBhvr>
                                        <p:cTn id="142" dur="500"/>
                                        <p:tgtEl>
                                          <p:spTgt spid="36"/>
                                        </p:tgtEl>
                                      </p:cBhvr>
                                    </p:animEffect>
                                    <p:set>
                                      <p:cBhvr>
                                        <p:cTn id="143" dur="1" fill="hold">
                                          <p:stCondLst>
                                            <p:cond delay="499"/>
                                          </p:stCondLst>
                                        </p:cTn>
                                        <p:tgtEl>
                                          <p:spTgt spid="36"/>
                                        </p:tgtEl>
                                        <p:attrNameLst>
                                          <p:attrName>style.visibility</p:attrName>
                                        </p:attrNameLst>
                                      </p:cBhvr>
                                      <p:to>
                                        <p:strVal val="hidden"/>
                                      </p:to>
                                    </p:set>
                                  </p:childTnLst>
                                </p:cTn>
                              </p:par>
                              <p:par>
                                <p:cTn id="144" presetID="9" presetClass="exit" presetSubtype="0" fill="hold" grpId="1" nodeType="withEffect">
                                  <p:stCondLst>
                                    <p:cond delay="0"/>
                                  </p:stCondLst>
                                  <p:childTnLst>
                                    <p:animEffect transition="out" filter="dissolve">
                                      <p:cBhvr>
                                        <p:cTn id="145" dur="500"/>
                                        <p:tgtEl>
                                          <p:spTgt spid="37"/>
                                        </p:tgtEl>
                                      </p:cBhvr>
                                    </p:animEffect>
                                    <p:set>
                                      <p:cBhvr>
                                        <p:cTn id="146" dur="1" fill="hold">
                                          <p:stCondLst>
                                            <p:cond delay="499"/>
                                          </p:stCondLst>
                                        </p:cTn>
                                        <p:tgtEl>
                                          <p:spTgt spid="37"/>
                                        </p:tgtEl>
                                        <p:attrNameLst>
                                          <p:attrName>style.visibility</p:attrName>
                                        </p:attrNameLst>
                                      </p:cBhvr>
                                      <p:to>
                                        <p:strVal val="hidden"/>
                                      </p:to>
                                    </p:set>
                                  </p:childTnLst>
                                </p:cTn>
                              </p:par>
                              <p:par>
                                <p:cTn id="147" presetID="9" presetClass="exit" presetSubtype="0" fill="hold" grpId="1" nodeType="withEffect">
                                  <p:stCondLst>
                                    <p:cond delay="0"/>
                                  </p:stCondLst>
                                  <p:childTnLst>
                                    <p:animEffect transition="out" filter="dissolve">
                                      <p:cBhvr>
                                        <p:cTn id="148" dur="500"/>
                                        <p:tgtEl>
                                          <p:spTgt spid="73"/>
                                        </p:tgtEl>
                                      </p:cBhvr>
                                    </p:animEffect>
                                    <p:set>
                                      <p:cBhvr>
                                        <p:cTn id="149" dur="1" fill="hold">
                                          <p:stCondLst>
                                            <p:cond delay="499"/>
                                          </p:stCondLst>
                                        </p:cTn>
                                        <p:tgtEl>
                                          <p:spTgt spid="73"/>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46"/>
                                        </p:tgtEl>
                                      </p:cBhvr>
                                    </p:animEffect>
                                    <p:set>
                                      <p:cBhvr>
                                        <p:cTn id="152" dur="1" fill="hold">
                                          <p:stCondLst>
                                            <p:cond delay="499"/>
                                          </p:stCondLst>
                                        </p:cTn>
                                        <p:tgtEl>
                                          <p:spTgt spid="46"/>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47"/>
                                        </p:tgtEl>
                                      </p:cBhvr>
                                    </p:animEffect>
                                    <p:set>
                                      <p:cBhvr>
                                        <p:cTn id="155" dur="1" fill="hold">
                                          <p:stCondLst>
                                            <p:cond delay="499"/>
                                          </p:stCondLst>
                                        </p:cTn>
                                        <p:tgtEl>
                                          <p:spTgt spid="47"/>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48"/>
                                        </p:tgtEl>
                                      </p:cBhvr>
                                    </p:animEffect>
                                    <p:set>
                                      <p:cBhvr>
                                        <p:cTn id="158" dur="1" fill="hold">
                                          <p:stCondLst>
                                            <p:cond delay="499"/>
                                          </p:stCondLst>
                                        </p:cTn>
                                        <p:tgtEl>
                                          <p:spTgt spid="48"/>
                                        </p:tgtEl>
                                        <p:attrNameLst>
                                          <p:attrName>style.visibility</p:attrName>
                                        </p:attrNameLst>
                                      </p:cBhvr>
                                      <p:to>
                                        <p:strVal val="hidden"/>
                                      </p:to>
                                    </p:set>
                                  </p:childTnLst>
                                </p:cTn>
                              </p:par>
                              <p:par>
                                <p:cTn id="159" presetID="9" presetClass="exit" presetSubtype="0" fill="hold" nodeType="withEffect">
                                  <p:stCondLst>
                                    <p:cond delay="0"/>
                                  </p:stCondLst>
                                  <p:childTnLst>
                                    <p:animEffect transition="out" filter="dissolve">
                                      <p:cBhvr>
                                        <p:cTn id="160" dur="500"/>
                                        <p:tgtEl>
                                          <p:spTgt spid="52"/>
                                        </p:tgtEl>
                                      </p:cBhvr>
                                    </p:animEffect>
                                    <p:set>
                                      <p:cBhvr>
                                        <p:cTn id="161" dur="1" fill="hold">
                                          <p:stCondLst>
                                            <p:cond delay="499"/>
                                          </p:stCondLst>
                                        </p:cTn>
                                        <p:tgtEl>
                                          <p:spTgt spid="52"/>
                                        </p:tgtEl>
                                        <p:attrNameLst>
                                          <p:attrName>style.visibility</p:attrName>
                                        </p:attrNameLst>
                                      </p:cBhvr>
                                      <p:to>
                                        <p:strVal val="hidden"/>
                                      </p:to>
                                    </p:set>
                                  </p:childTnLst>
                                </p:cTn>
                              </p:par>
                              <p:par>
                                <p:cTn id="162" presetID="9" presetClass="exit" presetSubtype="0" fill="hold" nodeType="withEffect">
                                  <p:stCondLst>
                                    <p:cond delay="0"/>
                                  </p:stCondLst>
                                  <p:childTnLst>
                                    <p:animEffect transition="out" filter="dissolve">
                                      <p:cBhvr>
                                        <p:cTn id="163" dur="500"/>
                                        <p:tgtEl>
                                          <p:spTgt spid="53"/>
                                        </p:tgtEl>
                                      </p:cBhvr>
                                    </p:animEffect>
                                    <p:set>
                                      <p:cBhvr>
                                        <p:cTn id="164" dur="1" fill="hold">
                                          <p:stCondLst>
                                            <p:cond delay="499"/>
                                          </p:stCondLst>
                                        </p:cTn>
                                        <p:tgtEl>
                                          <p:spTgt spid="53"/>
                                        </p:tgtEl>
                                        <p:attrNameLst>
                                          <p:attrName>style.visibility</p:attrName>
                                        </p:attrNameLst>
                                      </p:cBhvr>
                                      <p:to>
                                        <p:strVal val="hidden"/>
                                      </p:to>
                                    </p:set>
                                  </p:childTnLst>
                                </p:cTn>
                              </p:par>
                              <p:par>
                                <p:cTn id="165" presetID="9" presetClass="exit" presetSubtype="0" fill="hold" nodeType="withEffect">
                                  <p:stCondLst>
                                    <p:cond delay="0"/>
                                  </p:stCondLst>
                                  <p:childTnLst>
                                    <p:animEffect transition="out" filter="dissolve">
                                      <p:cBhvr>
                                        <p:cTn id="166" dur="500"/>
                                        <p:tgtEl>
                                          <p:spTgt spid="54"/>
                                        </p:tgtEl>
                                      </p:cBhvr>
                                    </p:animEffect>
                                    <p:set>
                                      <p:cBhvr>
                                        <p:cTn id="167" dur="1" fill="hold">
                                          <p:stCondLst>
                                            <p:cond delay="499"/>
                                          </p:stCondLst>
                                        </p:cTn>
                                        <p:tgtEl>
                                          <p:spTgt spid="54"/>
                                        </p:tgtEl>
                                        <p:attrNameLst>
                                          <p:attrName>style.visibility</p:attrName>
                                        </p:attrNameLst>
                                      </p:cBhvr>
                                      <p:to>
                                        <p:strVal val="hidden"/>
                                      </p:to>
                                    </p:set>
                                  </p:childTnLst>
                                </p:cTn>
                              </p:par>
                              <p:par>
                                <p:cTn id="168" presetID="9" presetClass="exit" presetSubtype="0" fill="hold" nodeType="withEffect">
                                  <p:stCondLst>
                                    <p:cond delay="0"/>
                                  </p:stCondLst>
                                  <p:childTnLst>
                                    <p:animEffect transition="out" filter="dissolve">
                                      <p:cBhvr>
                                        <p:cTn id="169" dur="500"/>
                                        <p:tgtEl>
                                          <p:spTgt spid="55"/>
                                        </p:tgtEl>
                                      </p:cBhvr>
                                    </p:animEffect>
                                    <p:set>
                                      <p:cBhvr>
                                        <p:cTn id="170" dur="1" fill="hold">
                                          <p:stCondLst>
                                            <p:cond delay="499"/>
                                          </p:stCondLst>
                                        </p:cTn>
                                        <p:tgtEl>
                                          <p:spTgt spid="55"/>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56"/>
                                        </p:tgtEl>
                                      </p:cBhvr>
                                    </p:animEffect>
                                    <p:set>
                                      <p:cBhvr>
                                        <p:cTn id="173" dur="1" fill="hold">
                                          <p:stCondLst>
                                            <p:cond delay="499"/>
                                          </p:stCondLst>
                                        </p:cTn>
                                        <p:tgtEl>
                                          <p:spTgt spid="56"/>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57"/>
                                        </p:tgtEl>
                                      </p:cBhvr>
                                    </p:animEffect>
                                    <p:set>
                                      <p:cBhvr>
                                        <p:cTn id="176" dur="1" fill="hold">
                                          <p:stCondLst>
                                            <p:cond delay="499"/>
                                          </p:stCondLst>
                                        </p:cTn>
                                        <p:tgtEl>
                                          <p:spTgt spid="57"/>
                                        </p:tgtEl>
                                        <p:attrNameLst>
                                          <p:attrName>style.visibility</p:attrName>
                                        </p:attrNameLst>
                                      </p:cBhvr>
                                      <p:to>
                                        <p:strVal val="hidden"/>
                                      </p:to>
                                    </p:set>
                                  </p:childTnLst>
                                </p:cTn>
                              </p:par>
                              <p:par>
                                <p:cTn id="177" presetID="9" presetClass="exit" presetSubtype="0" fill="hold" nodeType="withEffect">
                                  <p:stCondLst>
                                    <p:cond delay="0"/>
                                  </p:stCondLst>
                                  <p:childTnLst>
                                    <p:animEffect transition="out" filter="dissolve">
                                      <p:cBhvr>
                                        <p:cTn id="178" dur="500"/>
                                        <p:tgtEl>
                                          <p:spTgt spid="60"/>
                                        </p:tgtEl>
                                      </p:cBhvr>
                                    </p:animEffect>
                                    <p:set>
                                      <p:cBhvr>
                                        <p:cTn id="179" dur="1" fill="hold">
                                          <p:stCondLst>
                                            <p:cond delay="499"/>
                                          </p:stCondLst>
                                        </p:cTn>
                                        <p:tgtEl>
                                          <p:spTgt spid="60"/>
                                        </p:tgtEl>
                                        <p:attrNameLst>
                                          <p:attrName>style.visibility</p:attrName>
                                        </p:attrNameLst>
                                      </p:cBhvr>
                                      <p:to>
                                        <p:strVal val="hidden"/>
                                      </p:to>
                                    </p:set>
                                  </p:childTnLst>
                                </p:cTn>
                              </p:par>
                              <p:par>
                                <p:cTn id="180" presetID="9" presetClass="exit" presetSubtype="0" fill="hold" grpId="1" nodeType="withEffect">
                                  <p:stCondLst>
                                    <p:cond delay="0"/>
                                  </p:stCondLst>
                                  <p:childTnLst>
                                    <p:animEffect transition="out" filter="dissolve">
                                      <p:cBhvr>
                                        <p:cTn id="181" dur="500"/>
                                        <p:tgtEl>
                                          <p:spTgt spid="63"/>
                                        </p:tgtEl>
                                      </p:cBhvr>
                                    </p:animEffect>
                                    <p:set>
                                      <p:cBhvr>
                                        <p:cTn id="182" dur="1" fill="hold">
                                          <p:stCondLst>
                                            <p:cond delay="499"/>
                                          </p:stCondLst>
                                        </p:cTn>
                                        <p:tgtEl>
                                          <p:spTgt spid="63"/>
                                        </p:tgtEl>
                                        <p:attrNameLst>
                                          <p:attrName>style.visibility</p:attrName>
                                        </p:attrNameLst>
                                      </p:cBhvr>
                                      <p:to>
                                        <p:strVal val="hidden"/>
                                      </p:to>
                                    </p:set>
                                  </p:childTnLst>
                                </p:cTn>
                              </p:par>
                              <p:par>
                                <p:cTn id="183" presetID="9" presetClass="exit" presetSubtype="0" fill="hold" grpId="1" nodeType="withEffect">
                                  <p:stCondLst>
                                    <p:cond delay="0"/>
                                  </p:stCondLst>
                                  <p:childTnLst>
                                    <p:animEffect transition="out" filter="dissolve">
                                      <p:cBhvr>
                                        <p:cTn id="184" dur="500"/>
                                        <p:tgtEl>
                                          <p:spTgt spid="64"/>
                                        </p:tgtEl>
                                      </p:cBhvr>
                                    </p:animEffect>
                                    <p:set>
                                      <p:cBhvr>
                                        <p:cTn id="185" dur="1" fill="hold">
                                          <p:stCondLst>
                                            <p:cond delay="499"/>
                                          </p:stCondLst>
                                        </p:cTn>
                                        <p:tgtEl>
                                          <p:spTgt spid="64"/>
                                        </p:tgtEl>
                                        <p:attrNameLst>
                                          <p:attrName>style.visibility</p:attrName>
                                        </p:attrNameLst>
                                      </p:cBhvr>
                                      <p:to>
                                        <p:strVal val="hidden"/>
                                      </p:to>
                                    </p:set>
                                  </p:childTnLst>
                                </p:cTn>
                              </p:par>
                              <p:par>
                                <p:cTn id="186" presetID="9" presetClass="exit" presetSubtype="0" fill="hold" grpId="1" nodeType="withEffect">
                                  <p:stCondLst>
                                    <p:cond delay="0"/>
                                  </p:stCondLst>
                                  <p:childTnLst>
                                    <p:animEffect transition="out" filter="dissolve">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66"/>
                                        </p:tgtEl>
                                      </p:cBhvr>
                                    </p:animEffect>
                                    <p:set>
                                      <p:cBhvr>
                                        <p:cTn id="191" dur="1" fill="hold">
                                          <p:stCondLst>
                                            <p:cond delay="499"/>
                                          </p:stCondLst>
                                        </p:cTn>
                                        <p:tgtEl>
                                          <p:spTgt spid="66"/>
                                        </p:tgtEl>
                                        <p:attrNameLst>
                                          <p:attrName>style.visibility</p:attrName>
                                        </p:attrNameLst>
                                      </p:cBhvr>
                                      <p:to>
                                        <p:strVal val="hidden"/>
                                      </p:to>
                                    </p:set>
                                  </p:childTnLst>
                                </p:cTn>
                              </p:par>
                              <p:par>
                                <p:cTn id="192" presetID="9" presetClass="exit" presetSubtype="0" fill="hold" grpId="1" nodeType="withEffect">
                                  <p:stCondLst>
                                    <p:cond delay="0"/>
                                  </p:stCondLst>
                                  <p:childTnLst>
                                    <p:animEffect transition="out" filter="dissolve">
                                      <p:cBhvr>
                                        <p:cTn id="193" dur="500"/>
                                        <p:tgtEl>
                                          <p:spTgt spid="67"/>
                                        </p:tgtEl>
                                      </p:cBhvr>
                                    </p:animEffect>
                                    <p:set>
                                      <p:cBhvr>
                                        <p:cTn id="194" dur="1" fill="hold">
                                          <p:stCondLst>
                                            <p:cond delay="499"/>
                                          </p:stCondLst>
                                        </p:cTn>
                                        <p:tgtEl>
                                          <p:spTgt spid="67"/>
                                        </p:tgtEl>
                                        <p:attrNameLst>
                                          <p:attrName>style.visibility</p:attrName>
                                        </p:attrNameLst>
                                      </p:cBhvr>
                                      <p:to>
                                        <p:strVal val="hidden"/>
                                      </p:to>
                                    </p:set>
                                  </p:childTnLst>
                                </p:cTn>
                              </p:par>
                              <p:par>
                                <p:cTn id="195" presetID="9" presetClass="exit" presetSubtype="0" fill="hold" grpId="1" nodeType="withEffect">
                                  <p:stCondLst>
                                    <p:cond delay="0"/>
                                  </p:stCondLst>
                                  <p:childTnLst>
                                    <p:animEffect transition="out" filter="dissolve">
                                      <p:cBhvr>
                                        <p:cTn id="196" dur="500"/>
                                        <p:tgtEl>
                                          <p:spTgt spid="68"/>
                                        </p:tgtEl>
                                      </p:cBhvr>
                                    </p:animEffect>
                                    <p:set>
                                      <p:cBhvr>
                                        <p:cTn id="197" dur="1" fill="hold">
                                          <p:stCondLst>
                                            <p:cond delay="499"/>
                                          </p:stCondLst>
                                        </p:cTn>
                                        <p:tgtEl>
                                          <p:spTgt spid="68"/>
                                        </p:tgtEl>
                                        <p:attrNameLst>
                                          <p:attrName>style.visibility</p:attrName>
                                        </p:attrNameLst>
                                      </p:cBhvr>
                                      <p:to>
                                        <p:strVal val="hidden"/>
                                      </p:to>
                                    </p:set>
                                  </p:childTnLst>
                                </p:cTn>
                              </p:par>
                              <p:par>
                                <p:cTn id="198" presetID="9" presetClass="exit" presetSubtype="0" fill="hold" grpId="1" nodeType="withEffect">
                                  <p:stCondLst>
                                    <p:cond delay="0"/>
                                  </p:stCondLst>
                                  <p:childTnLst>
                                    <p:animEffect transition="out" filter="dissolve">
                                      <p:cBhvr>
                                        <p:cTn id="199" dur="500"/>
                                        <p:tgtEl>
                                          <p:spTgt spid="69"/>
                                        </p:tgtEl>
                                      </p:cBhvr>
                                    </p:animEffect>
                                    <p:set>
                                      <p:cBhvr>
                                        <p:cTn id="200" dur="1" fill="hold">
                                          <p:stCondLst>
                                            <p:cond delay="499"/>
                                          </p:stCondLst>
                                        </p:cTn>
                                        <p:tgtEl>
                                          <p:spTgt spid="69"/>
                                        </p:tgtEl>
                                        <p:attrNameLst>
                                          <p:attrName>style.visibility</p:attrName>
                                        </p:attrNameLst>
                                      </p:cBhvr>
                                      <p:to>
                                        <p:strVal val="hidden"/>
                                      </p:to>
                                    </p:set>
                                  </p:childTnLst>
                                </p:cTn>
                              </p:par>
                              <p:par>
                                <p:cTn id="201" presetID="9" presetClass="exit" presetSubtype="0" fill="hold" grpId="1" nodeType="withEffect">
                                  <p:stCondLst>
                                    <p:cond delay="0"/>
                                  </p:stCondLst>
                                  <p:childTnLst>
                                    <p:animEffect transition="out" filter="dissolve">
                                      <p:cBhvr>
                                        <p:cTn id="202" dur="500"/>
                                        <p:tgtEl>
                                          <p:spTgt spid="70"/>
                                        </p:tgtEl>
                                      </p:cBhvr>
                                    </p:animEffect>
                                    <p:set>
                                      <p:cBhvr>
                                        <p:cTn id="203" dur="1" fill="hold">
                                          <p:stCondLst>
                                            <p:cond delay="499"/>
                                          </p:stCondLst>
                                        </p:cTn>
                                        <p:tgtEl>
                                          <p:spTgt spid="70"/>
                                        </p:tgtEl>
                                        <p:attrNameLst>
                                          <p:attrName>style.visibility</p:attrName>
                                        </p:attrNameLst>
                                      </p:cBhvr>
                                      <p:to>
                                        <p:strVal val="hidden"/>
                                      </p:to>
                                    </p:set>
                                  </p:childTnLst>
                                </p:cTn>
                              </p:par>
                              <p:par>
                                <p:cTn id="204" presetID="9" presetClass="exit" presetSubtype="0" fill="hold" grpId="1" nodeType="withEffect">
                                  <p:stCondLst>
                                    <p:cond delay="0"/>
                                  </p:stCondLst>
                                  <p:childTnLst>
                                    <p:animEffect transition="out" filter="dissolve">
                                      <p:cBhvr>
                                        <p:cTn id="205" dur="500"/>
                                        <p:tgtEl>
                                          <p:spTgt spid="71"/>
                                        </p:tgtEl>
                                      </p:cBhvr>
                                    </p:animEffect>
                                    <p:set>
                                      <p:cBhvr>
                                        <p:cTn id="206" dur="1" fill="hold">
                                          <p:stCondLst>
                                            <p:cond delay="499"/>
                                          </p:stCondLst>
                                        </p:cTn>
                                        <p:tgtEl>
                                          <p:spTgt spid="71"/>
                                        </p:tgtEl>
                                        <p:attrNameLst>
                                          <p:attrName>style.visibility</p:attrName>
                                        </p:attrNameLst>
                                      </p:cBhvr>
                                      <p:to>
                                        <p:strVal val="hidden"/>
                                      </p:to>
                                    </p:set>
                                  </p:childTnLst>
                                </p:cTn>
                              </p:par>
                              <p:par>
                                <p:cTn id="207" presetID="9" presetClass="exit" presetSubtype="0" fill="hold" grpId="1" nodeType="withEffect">
                                  <p:stCondLst>
                                    <p:cond delay="0"/>
                                  </p:stCondLst>
                                  <p:childTnLst>
                                    <p:animEffect transition="out" filter="dissolve">
                                      <p:cBhvr>
                                        <p:cTn id="208" dur="500"/>
                                        <p:tgtEl>
                                          <p:spTgt spid="72"/>
                                        </p:tgtEl>
                                      </p:cBhvr>
                                    </p:animEffect>
                                    <p:set>
                                      <p:cBhvr>
                                        <p:cTn id="209" dur="1" fill="hold">
                                          <p:stCondLst>
                                            <p:cond delay="499"/>
                                          </p:stCondLst>
                                        </p:cTn>
                                        <p:tgtEl>
                                          <p:spTgt spid="72"/>
                                        </p:tgtEl>
                                        <p:attrNameLst>
                                          <p:attrName>style.visibility</p:attrName>
                                        </p:attrNameLst>
                                      </p:cBhvr>
                                      <p:to>
                                        <p:strVal val="hidden"/>
                                      </p:to>
                                    </p:set>
                                  </p:childTnLst>
                                </p:cTn>
                              </p:par>
                              <p:par>
                                <p:cTn id="210" presetID="9" presetClass="exit" presetSubtype="0" fill="hold" grpId="1" nodeType="withEffect">
                                  <p:stCondLst>
                                    <p:cond delay="0"/>
                                  </p:stCondLst>
                                  <p:childTnLst>
                                    <p:animEffect transition="out" filter="dissolve">
                                      <p:cBhvr>
                                        <p:cTn id="211" dur="500"/>
                                        <p:tgtEl>
                                          <p:spTgt spid="74"/>
                                        </p:tgtEl>
                                      </p:cBhvr>
                                    </p:animEffect>
                                    <p:set>
                                      <p:cBhvr>
                                        <p:cTn id="212" dur="1" fill="hold">
                                          <p:stCondLst>
                                            <p:cond delay="499"/>
                                          </p:stCondLst>
                                        </p:cTn>
                                        <p:tgtEl>
                                          <p:spTgt spid="74"/>
                                        </p:tgtEl>
                                        <p:attrNameLst>
                                          <p:attrName>style.visibility</p:attrName>
                                        </p:attrNameLst>
                                      </p:cBhvr>
                                      <p:to>
                                        <p:strVal val="hidden"/>
                                      </p:to>
                                    </p:set>
                                  </p:childTnLst>
                                </p:cTn>
                              </p:par>
                              <p:par>
                                <p:cTn id="213" presetID="9" presetClass="exit" presetSubtype="0" fill="hold" grpId="1" nodeType="withEffect">
                                  <p:stCondLst>
                                    <p:cond delay="0"/>
                                  </p:stCondLst>
                                  <p:childTnLst>
                                    <p:animEffect transition="out" filter="dissolve">
                                      <p:cBhvr>
                                        <p:cTn id="214" dur="500"/>
                                        <p:tgtEl>
                                          <p:spTgt spid="75"/>
                                        </p:tgtEl>
                                      </p:cBhvr>
                                    </p:animEffect>
                                    <p:set>
                                      <p:cBhvr>
                                        <p:cTn id="215" dur="1" fill="hold">
                                          <p:stCondLst>
                                            <p:cond delay="499"/>
                                          </p:stCondLst>
                                        </p:cTn>
                                        <p:tgtEl>
                                          <p:spTgt spid="75"/>
                                        </p:tgtEl>
                                        <p:attrNameLst>
                                          <p:attrName>style.visibility</p:attrName>
                                        </p:attrNameLst>
                                      </p:cBhvr>
                                      <p:to>
                                        <p:strVal val="hidden"/>
                                      </p:to>
                                    </p:set>
                                  </p:childTnLst>
                                </p:cTn>
                              </p:par>
                              <p:par>
                                <p:cTn id="216" presetID="9" presetClass="exit" presetSubtype="0" fill="hold" grpId="1" nodeType="withEffect">
                                  <p:stCondLst>
                                    <p:cond delay="0"/>
                                  </p:stCondLst>
                                  <p:childTnLst>
                                    <p:animEffect transition="out" filter="dissolve">
                                      <p:cBhvr>
                                        <p:cTn id="217" dur="500"/>
                                        <p:tgtEl>
                                          <p:spTgt spid="76"/>
                                        </p:tgtEl>
                                      </p:cBhvr>
                                    </p:animEffect>
                                    <p:set>
                                      <p:cBhvr>
                                        <p:cTn id="218" dur="1" fill="hold">
                                          <p:stCondLst>
                                            <p:cond delay="499"/>
                                          </p:stCondLst>
                                        </p:cTn>
                                        <p:tgtEl>
                                          <p:spTgt spid="76"/>
                                        </p:tgtEl>
                                        <p:attrNameLst>
                                          <p:attrName>style.visibility</p:attrName>
                                        </p:attrNameLst>
                                      </p:cBhvr>
                                      <p:to>
                                        <p:strVal val="hidden"/>
                                      </p:to>
                                    </p:set>
                                  </p:childTnLst>
                                </p:cTn>
                              </p:par>
                            </p:childTnLst>
                          </p:cTn>
                        </p:par>
                        <p:par>
                          <p:cTn id="219" fill="hold">
                            <p:stCondLst>
                              <p:cond delay="500"/>
                            </p:stCondLst>
                            <p:childTnLst>
                              <p:par>
                                <p:cTn id="220" presetID="12" presetClass="entr" presetSubtype="4" fill="hold" nodeType="afterEffect">
                                  <p:stCondLst>
                                    <p:cond delay="0"/>
                                  </p:stCondLst>
                                  <p:childTnLst>
                                    <p:set>
                                      <p:cBhvr>
                                        <p:cTn id="221" dur="1" fill="hold">
                                          <p:stCondLst>
                                            <p:cond delay="0"/>
                                          </p:stCondLst>
                                        </p:cTn>
                                        <p:tgtEl>
                                          <p:spTgt spid="51"/>
                                        </p:tgtEl>
                                        <p:attrNameLst>
                                          <p:attrName>style.visibility</p:attrName>
                                        </p:attrNameLst>
                                      </p:cBhvr>
                                      <p:to>
                                        <p:strVal val="visible"/>
                                      </p:to>
                                    </p:set>
                                    <p:anim calcmode="lin" valueType="num">
                                      <p:cBhvr additive="base">
                                        <p:cTn id="222" dur="500"/>
                                        <p:tgtEl>
                                          <p:spTgt spid="51"/>
                                        </p:tgtEl>
                                        <p:attrNameLst>
                                          <p:attrName>ppt_y</p:attrName>
                                        </p:attrNameLst>
                                      </p:cBhvr>
                                      <p:tavLst>
                                        <p:tav tm="0">
                                          <p:val>
                                            <p:strVal val="#ppt_y+#ppt_h*1.125000"/>
                                          </p:val>
                                        </p:tav>
                                        <p:tav tm="100000">
                                          <p:val>
                                            <p:strVal val="#ppt_y"/>
                                          </p:val>
                                        </p:tav>
                                      </p:tavLst>
                                    </p:anim>
                                    <p:animEffect transition="in" filter="wipe(up)">
                                      <p:cBhvr>
                                        <p:cTn id="223" dur="500"/>
                                        <p:tgtEl>
                                          <p:spTgt spid="51"/>
                                        </p:tgtEl>
                                      </p:cBhvr>
                                    </p:animEffect>
                                  </p:childTnLst>
                                </p:cTn>
                              </p:par>
                              <p:par>
                                <p:cTn id="224" presetID="12" presetClass="entr" presetSubtype="4" fill="hold" nodeType="withEffect">
                                  <p:stCondLst>
                                    <p:cond delay="0"/>
                                  </p:stCondLst>
                                  <p:childTnLst>
                                    <p:set>
                                      <p:cBhvr>
                                        <p:cTn id="225" dur="1" fill="hold">
                                          <p:stCondLst>
                                            <p:cond delay="0"/>
                                          </p:stCondLst>
                                        </p:cTn>
                                        <p:tgtEl>
                                          <p:spTgt spid="61"/>
                                        </p:tgtEl>
                                        <p:attrNameLst>
                                          <p:attrName>style.visibility</p:attrName>
                                        </p:attrNameLst>
                                      </p:cBhvr>
                                      <p:to>
                                        <p:strVal val="visible"/>
                                      </p:to>
                                    </p:set>
                                    <p:anim calcmode="lin" valueType="num">
                                      <p:cBhvr additive="base">
                                        <p:cTn id="226" dur="500"/>
                                        <p:tgtEl>
                                          <p:spTgt spid="61"/>
                                        </p:tgtEl>
                                        <p:attrNameLst>
                                          <p:attrName>ppt_y</p:attrName>
                                        </p:attrNameLst>
                                      </p:cBhvr>
                                      <p:tavLst>
                                        <p:tav tm="0">
                                          <p:val>
                                            <p:strVal val="#ppt_y+#ppt_h*1.125000"/>
                                          </p:val>
                                        </p:tav>
                                        <p:tav tm="100000">
                                          <p:val>
                                            <p:strVal val="#ppt_y"/>
                                          </p:val>
                                        </p:tav>
                                      </p:tavLst>
                                    </p:anim>
                                    <p:animEffect transition="in" filter="wipe(up)">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12" presetClass="entr" presetSubtype="4" fill="hold" nodeType="clickEffect">
                                  <p:stCondLst>
                                    <p:cond delay="0"/>
                                  </p:stCondLst>
                                  <p:childTnLst>
                                    <p:set>
                                      <p:cBhvr>
                                        <p:cTn id="231" dur="1" fill="hold">
                                          <p:stCondLst>
                                            <p:cond delay="0"/>
                                          </p:stCondLst>
                                        </p:cTn>
                                        <p:tgtEl>
                                          <p:spTgt spid="10"/>
                                        </p:tgtEl>
                                        <p:attrNameLst>
                                          <p:attrName>style.visibility</p:attrName>
                                        </p:attrNameLst>
                                      </p:cBhvr>
                                      <p:to>
                                        <p:strVal val="visible"/>
                                      </p:to>
                                    </p:set>
                                    <p:anim calcmode="lin" valueType="num">
                                      <p:cBhvr additive="base">
                                        <p:cTn id="232" dur="500"/>
                                        <p:tgtEl>
                                          <p:spTgt spid="10"/>
                                        </p:tgtEl>
                                        <p:attrNameLst>
                                          <p:attrName>ppt_y</p:attrName>
                                        </p:attrNameLst>
                                      </p:cBhvr>
                                      <p:tavLst>
                                        <p:tav tm="0">
                                          <p:val>
                                            <p:strVal val="#ppt_y+#ppt_h*1.125000"/>
                                          </p:val>
                                        </p:tav>
                                        <p:tav tm="100000">
                                          <p:val>
                                            <p:strVal val="#ppt_y"/>
                                          </p:val>
                                        </p:tav>
                                      </p:tavLst>
                                    </p:anim>
                                    <p:animEffect transition="in" filter="wipe(up)">
                                      <p:cBhvr>
                                        <p:cTn id="233" dur="500"/>
                                        <p:tgtEl>
                                          <p:spTgt spid="10"/>
                                        </p:tgtEl>
                                      </p:cBhvr>
                                    </p:animEffect>
                                  </p:childTnLst>
                                </p:cTn>
                              </p:par>
                              <p:par>
                                <p:cTn id="234" presetID="12" presetClass="entr" presetSubtype="4" fill="hold" nodeType="withEffect">
                                  <p:stCondLst>
                                    <p:cond delay="0"/>
                                  </p:stCondLst>
                                  <p:childTnLst>
                                    <p:set>
                                      <p:cBhvr>
                                        <p:cTn id="235" dur="1" fill="hold">
                                          <p:stCondLst>
                                            <p:cond delay="0"/>
                                          </p:stCondLst>
                                        </p:cTn>
                                        <p:tgtEl>
                                          <p:spTgt spid="45"/>
                                        </p:tgtEl>
                                        <p:attrNameLst>
                                          <p:attrName>style.visibility</p:attrName>
                                        </p:attrNameLst>
                                      </p:cBhvr>
                                      <p:to>
                                        <p:strVal val="visible"/>
                                      </p:to>
                                    </p:set>
                                    <p:anim calcmode="lin" valueType="num">
                                      <p:cBhvr additive="base">
                                        <p:cTn id="236" dur="500"/>
                                        <p:tgtEl>
                                          <p:spTgt spid="45"/>
                                        </p:tgtEl>
                                        <p:attrNameLst>
                                          <p:attrName>ppt_y</p:attrName>
                                        </p:attrNameLst>
                                      </p:cBhvr>
                                      <p:tavLst>
                                        <p:tav tm="0">
                                          <p:val>
                                            <p:strVal val="#ppt_y+#ppt_h*1.125000"/>
                                          </p:val>
                                        </p:tav>
                                        <p:tav tm="100000">
                                          <p:val>
                                            <p:strVal val="#ppt_y"/>
                                          </p:val>
                                        </p:tav>
                                      </p:tavLst>
                                    </p:anim>
                                    <p:animEffect transition="in" filter="wipe(up)">
                                      <p:cBhvr>
                                        <p:cTn id="2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37" grpId="0"/>
      <p:bldP spid="37"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P spid="74" grpId="0"/>
      <p:bldP spid="74" grpId="1"/>
      <p:bldP spid="75" grpId="0"/>
      <p:bldP spid="75" grpId="1"/>
      <p:bldP spid="76" grpId="0"/>
      <p:bldP spid="7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4244"/>
            <a:ext cx="9144000" cy="4769511"/>
          </a:xfrm>
          <a:prstGeom prst="rect">
            <a:avLst/>
          </a:prstGeom>
        </p:spPr>
      </p:pic>
      <p:sp>
        <p:nvSpPr>
          <p:cNvPr id="3"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Simulation Study </a:t>
            </a:r>
            <a:r>
              <a:rPr lang="en-US" altLang="ja-JP" sz="1600" b="1" dirty="0" smtClean="0">
                <a:solidFill>
                  <a:srgbClr val="A50021"/>
                </a:solidFill>
                <a:latin typeface="Verdana" pitchFamily="34" charset="0"/>
                <a:ea typeface="ＭＳ Ｐゴシック" pitchFamily="34" charset="-128"/>
              </a:rPr>
              <a:t>(</a:t>
            </a:r>
            <a:r>
              <a:rPr lang="en-US" altLang="ja-JP" sz="1600" b="1" dirty="0" err="1" smtClean="0">
                <a:solidFill>
                  <a:srgbClr val="A50021"/>
                </a:solidFill>
                <a:latin typeface="Verdana" pitchFamily="34" charset="0"/>
                <a:ea typeface="ＭＳ Ｐゴシック" pitchFamily="34" charset="-128"/>
              </a:rPr>
              <a:t>Bayzid</a:t>
            </a:r>
            <a:r>
              <a:rPr lang="en-US" altLang="ja-JP" sz="1600" b="1" dirty="0" smtClean="0">
                <a:solidFill>
                  <a:srgbClr val="A50021"/>
                </a:solidFill>
                <a:latin typeface="Verdana" pitchFamily="34" charset="0"/>
                <a:ea typeface="ＭＳ Ｐゴシック" pitchFamily="34" charset="-128"/>
              </a:rPr>
              <a:t> &amp; </a:t>
            </a:r>
            <a:r>
              <a:rPr lang="en-US" altLang="ja-JP" sz="1600" b="1" dirty="0" err="1" smtClean="0">
                <a:solidFill>
                  <a:srgbClr val="A50021"/>
                </a:solidFill>
                <a:latin typeface="Verdana" pitchFamily="34" charset="0"/>
                <a:ea typeface="ＭＳ Ｐゴシック" pitchFamily="34" charset="-128"/>
              </a:rPr>
              <a:t>Warnow</a:t>
            </a:r>
            <a:r>
              <a:rPr lang="en-US" altLang="ja-JP" sz="1600" b="1" dirty="0" smtClean="0">
                <a:solidFill>
                  <a:srgbClr val="A50021"/>
                </a:solidFill>
                <a:latin typeface="Verdana" pitchFamily="34" charset="0"/>
                <a:ea typeface="ＭＳ Ｐゴシック" pitchFamily="34" charset="-128"/>
              </a:rPr>
              <a:t>, Bioinformatics 2013)</a:t>
            </a:r>
            <a:endParaRPr lang="en-US" altLang="ja-JP" sz="16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033186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14" y="906561"/>
            <a:ext cx="8276038" cy="5044877"/>
          </a:xfrm>
          <a:prstGeom prst="rect">
            <a:avLst/>
          </a:prstGeom>
        </p:spPr>
      </p:pic>
      <p:sp>
        <p:nvSpPr>
          <p:cNvPr id="4"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Simulation Study </a:t>
            </a:r>
            <a:r>
              <a:rPr lang="en-US" altLang="ja-JP" sz="1600" b="1" dirty="0" smtClean="0">
                <a:solidFill>
                  <a:srgbClr val="A50021"/>
                </a:solidFill>
                <a:latin typeface="Verdana" pitchFamily="34" charset="0"/>
                <a:ea typeface="ＭＳ Ｐゴシック" pitchFamily="34" charset="-128"/>
              </a:rPr>
              <a:t>(</a:t>
            </a:r>
            <a:r>
              <a:rPr lang="en-US" altLang="ja-JP" sz="1600" b="1" dirty="0" err="1" smtClean="0">
                <a:solidFill>
                  <a:srgbClr val="A50021"/>
                </a:solidFill>
                <a:latin typeface="Verdana" pitchFamily="34" charset="0"/>
                <a:ea typeface="ＭＳ Ｐゴシック" pitchFamily="34" charset="-128"/>
              </a:rPr>
              <a:t>Bayzid</a:t>
            </a:r>
            <a:r>
              <a:rPr lang="en-US" altLang="ja-JP" sz="1600" b="1" dirty="0" smtClean="0">
                <a:solidFill>
                  <a:srgbClr val="A50021"/>
                </a:solidFill>
                <a:latin typeface="Verdana" pitchFamily="34" charset="0"/>
                <a:ea typeface="ＭＳ Ｐゴシック" pitchFamily="34" charset="-128"/>
              </a:rPr>
              <a:t> &amp; </a:t>
            </a:r>
            <a:r>
              <a:rPr lang="en-US" altLang="ja-JP" sz="1600" b="1" dirty="0" err="1" smtClean="0">
                <a:solidFill>
                  <a:srgbClr val="A50021"/>
                </a:solidFill>
                <a:latin typeface="Verdana" pitchFamily="34" charset="0"/>
                <a:ea typeface="ＭＳ Ｐゴシック" pitchFamily="34" charset="-128"/>
              </a:rPr>
              <a:t>Warnow</a:t>
            </a:r>
            <a:r>
              <a:rPr lang="en-US" altLang="ja-JP" sz="1600" b="1" dirty="0" smtClean="0">
                <a:solidFill>
                  <a:srgbClr val="A50021"/>
                </a:solidFill>
                <a:latin typeface="Verdana" pitchFamily="34" charset="0"/>
                <a:ea typeface="ＭＳ Ｐゴシック" pitchFamily="34" charset="-128"/>
              </a:rPr>
              <a:t>, Bioinformatics  2013)</a:t>
            </a:r>
            <a:endParaRPr lang="en-US" altLang="ja-JP" sz="1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2507359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*BEAST is so good?</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2352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4" name="Group 3"/>
          <p:cNvGrpSpPr/>
          <p:nvPr/>
        </p:nvGrpSpPr>
        <p:grpSpPr>
          <a:xfrm>
            <a:off x="1331640" y="1484784"/>
            <a:ext cx="684076" cy="504056"/>
            <a:chOff x="2375756" y="2348880"/>
            <a:chExt cx="684076" cy="504056"/>
          </a:xfrm>
          <a:solidFill>
            <a:schemeClr val="accent6">
              <a:lumMod val="60000"/>
              <a:lumOff val="40000"/>
            </a:schemeClr>
          </a:solidFill>
        </p:grpSpPr>
        <p:sp>
          <p:nvSpPr>
            <p:cNvPr id="5" name="Rectangle 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 name="Rectangle 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7" name="Rectangle 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Rectangle 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9" name="Group 8"/>
          <p:cNvGrpSpPr/>
          <p:nvPr/>
        </p:nvGrpSpPr>
        <p:grpSpPr>
          <a:xfrm>
            <a:off x="395536" y="1484784"/>
            <a:ext cx="684076" cy="504056"/>
            <a:chOff x="2375756" y="2348880"/>
            <a:chExt cx="684076" cy="504056"/>
          </a:xfrm>
          <a:solidFill>
            <a:schemeClr val="accent3">
              <a:lumMod val="50000"/>
            </a:schemeClr>
          </a:solidFill>
        </p:grpSpPr>
        <p:sp>
          <p:nvSpPr>
            <p:cNvPr id="10" name="Rectangle 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1" name="Rectangle 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 name="Rectangle 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14" name="TextBox 13"/>
          <p:cNvSpPr txBox="1"/>
          <p:nvPr/>
        </p:nvSpPr>
        <p:spPr>
          <a:xfrm>
            <a:off x="575556"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15" name="TextBox 14"/>
          <p:cNvSpPr txBox="1"/>
          <p:nvPr/>
        </p:nvSpPr>
        <p:spPr>
          <a:xfrm>
            <a:off x="1475656"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grpSp>
        <p:nvGrpSpPr>
          <p:cNvPr id="16" name="Group 15"/>
          <p:cNvGrpSpPr/>
          <p:nvPr/>
        </p:nvGrpSpPr>
        <p:grpSpPr>
          <a:xfrm>
            <a:off x="2231740" y="1484784"/>
            <a:ext cx="684076" cy="504056"/>
            <a:chOff x="2375756" y="2348880"/>
            <a:chExt cx="684076" cy="504056"/>
          </a:xfrm>
          <a:solidFill>
            <a:schemeClr val="accent5">
              <a:lumMod val="75000"/>
            </a:schemeClr>
          </a:solidFill>
        </p:grpSpPr>
        <p:sp>
          <p:nvSpPr>
            <p:cNvPr id="17" name="Rectangle 16"/>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8" name="Rectangle 17"/>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9" name="Rectangle 18"/>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Rectangle 19"/>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1" name="Group 20"/>
          <p:cNvGrpSpPr/>
          <p:nvPr/>
        </p:nvGrpSpPr>
        <p:grpSpPr>
          <a:xfrm>
            <a:off x="2231740" y="2204864"/>
            <a:ext cx="684076" cy="504056"/>
            <a:chOff x="2375756" y="2348880"/>
            <a:chExt cx="684076" cy="504056"/>
          </a:xfrm>
          <a:solidFill>
            <a:schemeClr val="accent3">
              <a:lumMod val="75000"/>
            </a:schemeClr>
          </a:solidFill>
        </p:grpSpPr>
        <p:sp>
          <p:nvSpPr>
            <p:cNvPr id="22" name="Rectangle 21"/>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3" name="Rectangle 22"/>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4" name="Rectangle 23"/>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5" name="Rectangle 24"/>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26" name="TextBox 25"/>
          <p:cNvSpPr txBox="1"/>
          <p:nvPr/>
        </p:nvSpPr>
        <p:spPr>
          <a:xfrm>
            <a:off x="2411760"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27" name="TextBox 26"/>
          <p:cNvSpPr txBox="1"/>
          <p:nvPr/>
        </p:nvSpPr>
        <p:spPr>
          <a:xfrm>
            <a:off x="575556" y="2663624"/>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grpSp>
        <p:nvGrpSpPr>
          <p:cNvPr id="28" name="Group 27"/>
          <p:cNvGrpSpPr/>
          <p:nvPr/>
        </p:nvGrpSpPr>
        <p:grpSpPr>
          <a:xfrm>
            <a:off x="395536" y="2204864"/>
            <a:ext cx="684076" cy="504056"/>
            <a:chOff x="2375756" y="2348880"/>
            <a:chExt cx="684076" cy="504056"/>
          </a:xfrm>
          <a:solidFill>
            <a:schemeClr val="accent6">
              <a:lumMod val="75000"/>
            </a:schemeClr>
          </a:solidFill>
        </p:grpSpPr>
        <p:sp>
          <p:nvSpPr>
            <p:cNvPr id="29" name="Rectangle 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 name="Rectangle 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Rectangle 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 name="Rectangle 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3" name="TextBox 32"/>
          <p:cNvSpPr txBox="1"/>
          <p:nvPr/>
        </p:nvSpPr>
        <p:spPr>
          <a:xfrm>
            <a:off x="14756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grpSp>
        <p:nvGrpSpPr>
          <p:cNvPr id="34" name="Group 33"/>
          <p:cNvGrpSpPr/>
          <p:nvPr/>
        </p:nvGrpSpPr>
        <p:grpSpPr>
          <a:xfrm>
            <a:off x="1331640" y="2202344"/>
            <a:ext cx="684076" cy="504056"/>
            <a:chOff x="2375756" y="2348880"/>
            <a:chExt cx="684076" cy="504056"/>
          </a:xfrm>
          <a:solidFill>
            <a:srgbClr val="235F6F"/>
          </a:solidFill>
        </p:grpSpPr>
        <p:sp>
          <p:nvSpPr>
            <p:cNvPr id="35" name="Rectangle 3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6" name="Rectangle 3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 name="Rectangle 3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 name="Rectangle 3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0" name="TextBox 39"/>
          <p:cNvSpPr txBox="1"/>
          <p:nvPr/>
        </p:nvSpPr>
        <p:spPr>
          <a:xfrm>
            <a:off x="23757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grpSp>
        <p:nvGrpSpPr>
          <p:cNvPr id="41" name="Group 40"/>
          <p:cNvGrpSpPr/>
          <p:nvPr/>
        </p:nvGrpSpPr>
        <p:grpSpPr>
          <a:xfrm>
            <a:off x="6208616" y="1417351"/>
            <a:ext cx="621852" cy="467432"/>
            <a:chOff x="971600" y="3104964"/>
            <a:chExt cx="621852" cy="647452"/>
          </a:xfrm>
        </p:grpSpPr>
        <p:cxnSp>
          <p:nvCxnSpPr>
            <p:cNvPr id="42" name="Straight Connector 41"/>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118500" y="1408558"/>
            <a:ext cx="621852" cy="467432"/>
            <a:chOff x="971600" y="4149700"/>
            <a:chExt cx="621852" cy="467432"/>
          </a:xfrm>
        </p:grpSpPr>
        <p:cxnSp>
          <p:nvCxnSpPr>
            <p:cNvPr id="47" name="Straight Connector 46"/>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8054604" y="1390973"/>
            <a:ext cx="621852" cy="467432"/>
            <a:chOff x="1916088" y="4725764"/>
            <a:chExt cx="621852" cy="467432"/>
          </a:xfrm>
        </p:grpSpPr>
        <p:cxnSp>
          <p:nvCxnSpPr>
            <p:cNvPr id="52" name="Straight Connector 51"/>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54504" y="2241488"/>
            <a:ext cx="621852" cy="467432"/>
            <a:chOff x="971600" y="4149700"/>
            <a:chExt cx="621852" cy="467432"/>
          </a:xfrm>
        </p:grpSpPr>
        <p:cxnSp>
          <p:nvCxnSpPr>
            <p:cNvPr id="57" name="Straight Connector 56"/>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4620" y="2240868"/>
            <a:ext cx="621852" cy="467432"/>
            <a:chOff x="971600" y="3104964"/>
            <a:chExt cx="621852" cy="647452"/>
          </a:xfrm>
        </p:grpSpPr>
        <p:cxnSp>
          <p:nvCxnSpPr>
            <p:cNvPr id="62" name="Straight Connector 61"/>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8090608" y="2241488"/>
            <a:ext cx="621852" cy="467432"/>
            <a:chOff x="971600" y="3104964"/>
            <a:chExt cx="621852" cy="647452"/>
          </a:xfrm>
        </p:grpSpPr>
        <p:cxnSp>
          <p:nvCxnSpPr>
            <p:cNvPr id="67" name="Straight Connector 66"/>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6264188" y="1029958"/>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smtClean="0">
                <a:latin typeface="Georgia" pitchFamily="18" charset="0"/>
              </a:rPr>
              <a:t>1</a:t>
            </a:r>
            <a:endParaRPr lang="en-US" baseline="-25000" dirty="0">
              <a:latin typeface="Georgia" pitchFamily="18" charset="0"/>
            </a:endParaRPr>
          </a:p>
        </p:txBody>
      </p:sp>
      <p:sp>
        <p:nvSpPr>
          <p:cNvPr id="72" name="TextBox 71"/>
          <p:cNvSpPr txBox="1"/>
          <p:nvPr/>
        </p:nvSpPr>
        <p:spPr>
          <a:xfrm>
            <a:off x="7272300" y="1016732"/>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2</a:t>
            </a:r>
            <a:endParaRPr lang="en-US" baseline="-25000" dirty="0">
              <a:latin typeface="Georgia" pitchFamily="18" charset="0"/>
            </a:endParaRPr>
          </a:p>
        </p:txBody>
      </p:sp>
      <p:sp>
        <p:nvSpPr>
          <p:cNvPr id="73" name="TextBox 72"/>
          <p:cNvSpPr txBox="1"/>
          <p:nvPr/>
        </p:nvSpPr>
        <p:spPr>
          <a:xfrm>
            <a:off x="8208404" y="1016732"/>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3</a:t>
            </a:r>
            <a:endParaRPr lang="en-US" baseline="-25000" dirty="0">
              <a:latin typeface="Georgia" pitchFamily="18" charset="0"/>
            </a:endParaRPr>
          </a:p>
        </p:txBody>
      </p:sp>
      <p:sp>
        <p:nvSpPr>
          <p:cNvPr id="74" name="TextBox 73"/>
          <p:cNvSpPr txBox="1"/>
          <p:nvPr/>
        </p:nvSpPr>
        <p:spPr>
          <a:xfrm>
            <a:off x="6264188" y="2807640"/>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a:latin typeface="Georgia" pitchFamily="18" charset="0"/>
              </a:rPr>
              <a:t>4</a:t>
            </a:r>
          </a:p>
        </p:txBody>
      </p:sp>
      <p:sp>
        <p:nvSpPr>
          <p:cNvPr id="75" name="TextBox 74"/>
          <p:cNvSpPr txBox="1"/>
          <p:nvPr/>
        </p:nvSpPr>
        <p:spPr>
          <a:xfrm>
            <a:off x="7272300" y="2794414"/>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5</a:t>
            </a:r>
          </a:p>
        </p:txBody>
      </p:sp>
      <p:sp>
        <p:nvSpPr>
          <p:cNvPr id="76" name="TextBox 75"/>
          <p:cNvSpPr txBox="1"/>
          <p:nvPr/>
        </p:nvSpPr>
        <p:spPr>
          <a:xfrm>
            <a:off x="8208404" y="2794414"/>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6</a:t>
            </a:r>
          </a:p>
        </p:txBody>
      </p:sp>
      <p:sp>
        <p:nvSpPr>
          <p:cNvPr id="80" name="AutoShape 19"/>
          <p:cNvSpPr>
            <a:spLocks noChangeArrowheads="1"/>
          </p:cNvSpPr>
          <p:nvPr/>
        </p:nvSpPr>
        <p:spPr bwMode="auto">
          <a:xfrm>
            <a:off x="3383868" y="1776475"/>
            <a:ext cx="2484276" cy="608409"/>
          </a:xfrm>
          <a:prstGeom prst="rightArrow">
            <a:avLst>
              <a:gd name="adj1" fmla="val 50185"/>
              <a:gd name="adj2" fmla="val 88815"/>
            </a:avLst>
          </a:prstGeom>
          <a:solidFill>
            <a:srgbClr val="FF0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Gene tree estimation</a:t>
            </a:r>
            <a:endParaRPr lang="en-US" sz="1400" b="1" dirty="0">
              <a:solidFill>
                <a:schemeClr val="bg1"/>
              </a:solidFill>
              <a:latin typeface="Georgia" pitchFamily="18" charset="0"/>
            </a:endParaRPr>
          </a:p>
        </p:txBody>
      </p:sp>
      <p:grpSp>
        <p:nvGrpSpPr>
          <p:cNvPr id="82" name="Group 81"/>
          <p:cNvGrpSpPr/>
          <p:nvPr/>
        </p:nvGrpSpPr>
        <p:grpSpPr>
          <a:xfrm>
            <a:off x="6905833" y="5049180"/>
            <a:ext cx="1125908" cy="1007492"/>
            <a:chOff x="971600" y="3104964"/>
            <a:chExt cx="621852" cy="647452"/>
          </a:xfrm>
        </p:grpSpPr>
        <p:cxnSp>
          <p:nvCxnSpPr>
            <p:cNvPr id="83" name="Straight Connector 82"/>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87" name="AutoShape 34"/>
          <p:cNvSpPr>
            <a:spLocks noChangeArrowheads="1"/>
          </p:cNvSpPr>
          <p:nvPr/>
        </p:nvSpPr>
        <p:spPr bwMode="auto">
          <a:xfrm rot="5400000">
            <a:off x="6811319" y="3889393"/>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89" name="AutoShape 5"/>
          <p:cNvSpPr>
            <a:spLocks noChangeArrowheads="1"/>
          </p:cNvSpPr>
          <p:nvPr/>
        </p:nvSpPr>
        <p:spPr bwMode="auto">
          <a:xfrm>
            <a:off x="7764616" y="3717032"/>
            <a:ext cx="1332149" cy="604952"/>
          </a:xfrm>
          <a:prstGeom prst="roundRect">
            <a:avLst>
              <a:gd name="adj" fmla="val 16667"/>
            </a:avLst>
          </a:prstGeom>
          <a:solidFill>
            <a:schemeClr val="bg1"/>
          </a:solidFill>
          <a:ln w="4127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Summary </a:t>
            </a:r>
          </a:p>
          <a:p>
            <a:pPr algn="ctr" eaLnBrk="1" hangingPunct="1"/>
            <a:r>
              <a:rPr lang="en-US" sz="1400" b="1" dirty="0" smtClean="0">
                <a:latin typeface="Georgia" pitchFamily="18" charset="0"/>
              </a:rPr>
              <a:t>methods</a:t>
            </a:r>
            <a:endParaRPr lang="en-US" sz="1400" b="1" dirty="0">
              <a:latin typeface="Georgia" pitchFamily="18" charset="0"/>
            </a:endParaRPr>
          </a:p>
        </p:txBody>
      </p:sp>
      <p:sp>
        <p:nvSpPr>
          <p:cNvPr id="90" name="AutoShape 5"/>
          <p:cNvSpPr>
            <a:spLocks noChangeArrowheads="1"/>
          </p:cNvSpPr>
          <p:nvPr/>
        </p:nvSpPr>
        <p:spPr bwMode="auto">
          <a:xfrm>
            <a:off x="899592" y="5344328"/>
            <a:ext cx="1332149" cy="604952"/>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r>
              <a:rPr lang="en-US" sz="1600" b="1" dirty="0" smtClean="0">
                <a:solidFill>
                  <a:schemeClr val="bg1"/>
                </a:solidFill>
                <a:latin typeface="Georgia" pitchFamily="18" charset="0"/>
              </a:rPr>
              <a:t>*BEAST</a:t>
            </a:r>
            <a:endParaRPr lang="en-US" sz="1600" b="1" dirty="0">
              <a:solidFill>
                <a:schemeClr val="bg1"/>
              </a:solidFill>
              <a:latin typeface="Georgia" pitchFamily="18" charset="0"/>
            </a:endParaRPr>
          </a:p>
        </p:txBody>
      </p:sp>
      <p:sp>
        <p:nvSpPr>
          <p:cNvPr id="92" name="AutoShape 34"/>
          <p:cNvSpPr>
            <a:spLocks noChangeArrowheads="1"/>
          </p:cNvSpPr>
          <p:nvPr/>
        </p:nvSpPr>
        <p:spPr bwMode="auto">
          <a:xfrm rot="5400000">
            <a:off x="968915" y="3814121"/>
            <a:ext cx="118872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93" name="AutoShape 5"/>
          <p:cNvSpPr>
            <a:spLocks noChangeArrowheads="1"/>
          </p:cNvSpPr>
          <p:nvPr/>
        </p:nvSpPr>
        <p:spPr bwMode="auto">
          <a:xfrm>
            <a:off x="2483768" y="5342342"/>
            <a:ext cx="1476164" cy="604952"/>
          </a:xfrm>
          <a:prstGeom prst="roundRect">
            <a:avLst>
              <a:gd name="adj" fmla="val 16667"/>
            </a:avLst>
          </a:prstGeom>
          <a:solidFill>
            <a:schemeClr val="bg1"/>
          </a:solidFill>
          <a:ln w="476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Co-estimation</a:t>
            </a:r>
            <a:endParaRPr lang="en-US" sz="1400" b="1" dirty="0">
              <a:latin typeface="Georgia" pitchFamily="18" charset="0"/>
            </a:endParaRPr>
          </a:p>
        </p:txBody>
      </p:sp>
      <p:sp>
        <p:nvSpPr>
          <p:cNvPr id="100" name="AutoShape 34"/>
          <p:cNvSpPr>
            <a:spLocks noChangeArrowheads="1"/>
          </p:cNvSpPr>
          <p:nvPr/>
        </p:nvSpPr>
        <p:spPr bwMode="auto">
          <a:xfrm rot="18908413">
            <a:off x="3835958" y="4063675"/>
            <a:ext cx="237744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1" name="AutoShape 34"/>
          <p:cNvSpPr>
            <a:spLocks noChangeArrowheads="1"/>
          </p:cNvSpPr>
          <p:nvPr/>
        </p:nvSpPr>
        <p:spPr bwMode="auto">
          <a:xfrm>
            <a:off x="4346808" y="5430494"/>
            <a:ext cx="173736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104" name="TextBox 103"/>
          <p:cNvSpPr txBox="1"/>
          <p:nvPr/>
        </p:nvSpPr>
        <p:spPr>
          <a:xfrm>
            <a:off x="6840252" y="6255730"/>
            <a:ext cx="1541535" cy="369332"/>
          </a:xfrm>
          <a:prstGeom prst="rect">
            <a:avLst/>
          </a:prstGeom>
          <a:noFill/>
        </p:spPr>
        <p:txBody>
          <a:bodyPr wrap="square" rtlCol="0">
            <a:spAutoFit/>
          </a:bodyPr>
          <a:lstStyle/>
          <a:p>
            <a:r>
              <a:rPr lang="en-US" b="1" i="1" dirty="0" smtClean="0">
                <a:latin typeface="Book Antiqua" pitchFamily="18" charset="0"/>
              </a:rPr>
              <a:t>Species tree</a:t>
            </a:r>
            <a:endParaRPr lang="en-US" baseline="-25000" dirty="0">
              <a:latin typeface="Georgia" pitchFamily="18" charset="0"/>
            </a:endParaRPr>
          </a:p>
        </p:txBody>
      </p:sp>
      <p:sp>
        <p:nvSpPr>
          <p:cNvPr id="105" name="TextBox 104"/>
          <p:cNvSpPr txBox="1"/>
          <p:nvPr/>
        </p:nvSpPr>
        <p:spPr>
          <a:xfrm>
            <a:off x="3382196" y="1513850"/>
            <a:ext cx="2088232" cy="338554"/>
          </a:xfrm>
          <a:prstGeom prst="rect">
            <a:avLst/>
          </a:prstGeom>
          <a:noFill/>
        </p:spPr>
        <p:txBody>
          <a:bodyPr wrap="square" rtlCol="0">
            <a:spAutoFit/>
          </a:bodyPr>
          <a:lstStyle/>
          <a:p>
            <a:r>
              <a:rPr lang="en-US" sz="1600" dirty="0" smtClean="0">
                <a:latin typeface="Georgia" pitchFamily="18" charset="0"/>
              </a:rPr>
              <a:t>(</a:t>
            </a:r>
            <a:r>
              <a:rPr lang="en-US" sz="1600" dirty="0" err="1" smtClean="0">
                <a:latin typeface="Georgia" pitchFamily="18" charset="0"/>
              </a:rPr>
              <a:t>RAxML</a:t>
            </a:r>
            <a:r>
              <a:rPr lang="en-US" sz="1600" dirty="0" smtClean="0">
                <a:latin typeface="Georgia" pitchFamily="18" charset="0"/>
              </a:rPr>
              <a:t>, </a:t>
            </a:r>
            <a:r>
              <a:rPr lang="en-US" sz="1600" dirty="0" err="1" smtClean="0">
                <a:latin typeface="Georgia" pitchFamily="18" charset="0"/>
              </a:rPr>
              <a:t>FastTree</a:t>
            </a:r>
            <a:r>
              <a:rPr lang="en-US" sz="1600" dirty="0" smtClean="0">
                <a:latin typeface="Georgia" pitchFamily="18" charset="0"/>
              </a:rPr>
              <a:t>)</a:t>
            </a:r>
            <a:endParaRPr lang="en-US" sz="1600" dirty="0">
              <a:latin typeface="Georgia" pitchFamily="18" charset="0"/>
            </a:endParaRPr>
          </a:p>
        </p:txBody>
      </p:sp>
    </p:spTree>
    <p:extLst>
      <p:ext uri="{BB962C8B-B14F-4D97-AF65-F5344CB8AC3E}">
        <p14:creationId xmlns:p14="http://schemas.microsoft.com/office/powerpoint/2010/main" val="192176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down)">
                                      <p:cBhvr>
                                        <p:cTn id="10" dur="500"/>
                                        <p:tgtEl>
                                          <p:spTgt spid="10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par>
                                <p:cTn id="15" presetID="22" presetClass="entr" presetSubtype="1"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par>
                                <p:cTn id="18" presetID="22" presetClass="entr" presetSubtype="1"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par>
                                <p:cTn id="24" presetID="22" presetClass="entr" presetSubtype="1"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up)">
                                      <p:cBhvr>
                                        <p:cTn id="26" dur="500"/>
                                        <p:tgtEl>
                                          <p:spTgt spid="61"/>
                                        </p:tgtEl>
                                      </p:cBhvr>
                                    </p:animEffect>
                                  </p:childTnLst>
                                </p:cTn>
                              </p:par>
                              <p:par>
                                <p:cTn id="27" presetID="22" presetClass="entr" presetSubtype="1"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down)">
                                      <p:cBhvr>
                                        <p:cTn id="33" dur="500"/>
                                        <p:tgtEl>
                                          <p:spTgt spid="7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down)">
                                      <p:cBhvr>
                                        <p:cTn id="36" dur="500"/>
                                        <p:tgtEl>
                                          <p:spTgt spid="7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down)">
                                      <p:cBhvr>
                                        <p:cTn id="42" dur="500"/>
                                        <p:tgtEl>
                                          <p:spTgt spid="7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down)">
                                      <p:cBhvr>
                                        <p:cTn id="45" dur="500"/>
                                        <p:tgtEl>
                                          <p:spTgt spid="7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down)">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up)">
                                      <p:cBhvr>
                                        <p:cTn id="53" dur="500"/>
                                        <p:tgtEl>
                                          <p:spTgt spid="87"/>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additive="base">
                                        <p:cTn id="56" dur="500"/>
                                        <p:tgtEl>
                                          <p:spTgt spid="89"/>
                                        </p:tgtEl>
                                        <p:attrNameLst>
                                          <p:attrName>ppt_x</p:attrName>
                                        </p:attrNameLst>
                                      </p:cBhvr>
                                      <p:tavLst>
                                        <p:tav tm="0">
                                          <p:val>
                                            <p:strVal val="#ppt_x-#ppt_w*1.125000"/>
                                          </p:val>
                                        </p:tav>
                                        <p:tav tm="100000">
                                          <p:val>
                                            <p:strVal val="#ppt_x"/>
                                          </p:val>
                                        </p:tav>
                                      </p:tavLst>
                                    </p:anim>
                                    <p:animEffect transition="in" filter="wipe(right)">
                                      <p:cBhvr>
                                        <p:cTn id="57" dur="500"/>
                                        <p:tgtEl>
                                          <p:spTgt spid="89"/>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up)">
                                      <p:cBhvr>
                                        <p:cTn id="61" dur="500"/>
                                        <p:tgtEl>
                                          <p:spTgt spid="82"/>
                                        </p:tgtEl>
                                      </p:cBhvr>
                                    </p:animEffec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down)">
                                      <p:cBhvr>
                                        <p:cTn id="65" dur="500"/>
                                        <p:tgtEl>
                                          <p:spTgt spid="10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up)">
                                      <p:cBhvr>
                                        <p:cTn id="70" dur="500"/>
                                        <p:tgtEl>
                                          <p:spTgt spid="9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barn(inVertical)">
                                      <p:cBhvr>
                                        <p:cTn id="77" dur="500"/>
                                        <p:tgtEl>
                                          <p:spTgt spid="93"/>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wipe(left)">
                                      <p:cBhvr>
                                        <p:cTn id="81" dur="500"/>
                                        <p:tgtEl>
                                          <p:spTgt spid="10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wipe(left)">
                                      <p:cBhvr>
                                        <p:cTn id="8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80" grpId="0" animBg="1"/>
      <p:bldP spid="87" grpId="0" animBg="1"/>
      <p:bldP spid="89" grpId="0" animBg="1"/>
      <p:bldP spid="90" grpId="0" animBg="1"/>
      <p:bldP spid="92" grpId="0" animBg="1"/>
      <p:bldP spid="93" grpId="0" animBg="1"/>
      <p:bldP spid="100" grpId="0" animBg="1"/>
      <p:bldP spid="101" grpId="0" animBg="1"/>
      <p:bldP spid="104" grpId="0"/>
      <p:bldP spid="1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696"/>
            <a:ext cx="9144000" cy="4612921"/>
          </a:xfrm>
          <a:prstGeom prst="rect">
            <a:avLst/>
          </a:prstGeom>
        </p:spPr>
      </p:pic>
      <p:grpSp>
        <p:nvGrpSpPr>
          <p:cNvPr id="6" name="Group 5"/>
          <p:cNvGrpSpPr/>
          <p:nvPr/>
        </p:nvGrpSpPr>
        <p:grpSpPr>
          <a:xfrm>
            <a:off x="1079612" y="5517232"/>
            <a:ext cx="6915007" cy="923330"/>
            <a:chOff x="3238136" y="1186554"/>
            <a:chExt cx="5188008" cy="720663"/>
          </a:xfrm>
        </p:grpSpPr>
        <p:sp>
          <p:nvSpPr>
            <p:cNvPr id="7" name="Oval 6"/>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8" name="TextBox 7"/>
            <p:cNvSpPr txBox="1"/>
            <p:nvPr/>
          </p:nvSpPr>
          <p:spPr>
            <a:xfrm>
              <a:off x="3457592" y="1186554"/>
              <a:ext cx="4968552" cy="720663"/>
            </a:xfrm>
            <a:prstGeom prst="rect">
              <a:avLst/>
            </a:prstGeom>
            <a:noFill/>
          </p:spPr>
          <p:txBody>
            <a:bodyPr wrap="square" rtlCol="0">
              <a:spAutoFit/>
            </a:bodyPr>
            <a:lstStyle/>
            <a:p>
              <a:r>
                <a:rPr lang="en-US" dirty="0" smtClean="0"/>
                <a:t>  </a:t>
              </a:r>
              <a:r>
                <a:rPr lang="en-US" b="1" dirty="0" smtClean="0">
                  <a:solidFill>
                    <a:schemeClr val="tx2"/>
                  </a:solidFill>
                  <a:latin typeface="Georgia" pitchFamily="18" charset="0"/>
                </a:rPr>
                <a:t>Gene tree accuracy: </a:t>
              </a:r>
              <a:r>
                <a:rPr lang="en-US" dirty="0" smtClean="0">
                  <a:latin typeface="Georgia" pitchFamily="18" charset="0"/>
                </a:rPr>
                <a:t>*BEAST produces </a:t>
              </a:r>
              <a:r>
                <a:rPr lang="en-US" dirty="0" smtClean="0">
                  <a:solidFill>
                    <a:srgbClr val="FF0000"/>
                  </a:solidFill>
                  <a:latin typeface="Georgia" pitchFamily="18" charset="0"/>
                </a:rPr>
                <a:t>much more </a:t>
              </a:r>
              <a:r>
                <a:rPr lang="en-US" dirty="0" smtClean="0">
                  <a:solidFill>
                    <a:schemeClr val="tx2"/>
                  </a:solidFill>
                  <a:latin typeface="Georgia" pitchFamily="18" charset="0"/>
                </a:rPr>
                <a:t>accurate</a:t>
              </a:r>
              <a:r>
                <a:rPr lang="en-US" dirty="0" smtClean="0">
                  <a:latin typeface="Georgia" pitchFamily="18" charset="0"/>
                </a:rPr>
                <a:t> gene trees than the </a:t>
              </a:r>
              <a:r>
                <a:rPr lang="en-US" dirty="0" smtClean="0">
                  <a:solidFill>
                    <a:schemeClr val="tx2"/>
                  </a:solidFill>
                  <a:latin typeface="Georgia" pitchFamily="18" charset="0"/>
                </a:rPr>
                <a:t>most popular likelihood based methods </a:t>
              </a:r>
              <a:r>
                <a:rPr lang="en-US" dirty="0" err="1" smtClean="0">
                  <a:latin typeface="Georgia" pitchFamily="18" charset="0"/>
                </a:rPr>
                <a:t>RAxML</a:t>
              </a:r>
              <a:r>
                <a:rPr lang="en-US" dirty="0" smtClean="0">
                  <a:latin typeface="Georgia" pitchFamily="18" charset="0"/>
                </a:rPr>
                <a:t> and </a:t>
              </a:r>
              <a:r>
                <a:rPr lang="en-US" dirty="0" err="1" smtClean="0">
                  <a:latin typeface="Georgia" pitchFamily="18" charset="0"/>
                </a:rPr>
                <a:t>FastTree</a:t>
              </a:r>
              <a:endParaRPr lang="en-US" dirty="0">
                <a:solidFill>
                  <a:srgbClr val="FF0000"/>
                </a:solidFill>
                <a:latin typeface="Georgia" pitchFamily="18" charset="0"/>
              </a:endParaRPr>
            </a:p>
          </p:txBody>
        </p:sp>
      </p:grpSp>
      <p:sp>
        <p:nvSpPr>
          <p:cNvPr id="9" name="Rectangle 3"/>
          <p:cNvSpPr txBox="1">
            <a:spLocks noChangeArrowheads="1"/>
          </p:cNvSpPr>
          <p:nvPr/>
        </p:nvSpPr>
        <p:spPr>
          <a:xfrm>
            <a:off x="143508" y="-24916"/>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*BEAST is so good?</a:t>
            </a:r>
            <a:endParaRPr lang="en-US" altLang="ja-JP" sz="2800" b="1" dirty="0">
              <a:solidFill>
                <a:srgbClr val="A50021"/>
              </a:solidFill>
              <a:latin typeface="Verdana" pitchFamily="34" charset="0"/>
              <a:ea typeface="ＭＳ Ｐゴシック" pitchFamily="34" charset="-128"/>
            </a:endParaRPr>
          </a:p>
        </p:txBody>
      </p:sp>
      <p:sp>
        <p:nvSpPr>
          <p:cNvPr id="10" name="Line 5"/>
          <p:cNvSpPr>
            <a:spLocks noChangeShapeType="1"/>
          </p:cNvSpPr>
          <p:nvPr/>
        </p:nvSpPr>
        <p:spPr bwMode="auto">
          <a:xfrm>
            <a:off x="215516" y="51514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4068650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50" y="728700"/>
            <a:ext cx="7366422" cy="4176464"/>
          </a:xfrm>
          <a:prstGeom prst="rect">
            <a:avLst/>
          </a:prstGeom>
        </p:spPr>
      </p:pic>
      <p:sp>
        <p:nvSpPr>
          <p:cNvPr id="4" name="Rectangle 3"/>
          <p:cNvSpPr txBox="1">
            <a:spLocks noChangeArrowheads="1"/>
          </p:cNvSpPr>
          <p:nvPr/>
        </p:nvSpPr>
        <p:spPr>
          <a:xfrm>
            <a:off x="107504" y="-27384"/>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*BEAST is so good?</a:t>
            </a:r>
            <a:endParaRPr lang="en-US" altLang="ja-JP" sz="28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6" name="Group 5"/>
          <p:cNvGrpSpPr/>
          <p:nvPr/>
        </p:nvGrpSpPr>
        <p:grpSpPr>
          <a:xfrm>
            <a:off x="1255628" y="5373216"/>
            <a:ext cx="6844764" cy="923330"/>
            <a:chOff x="3290836" y="1186554"/>
            <a:chExt cx="5135308" cy="720663"/>
          </a:xfrm>
        </p:grpSpPr>
        <p:sp>
          <p:nvSpPr>
            <p:cNvPr id="7" name="Oval 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8" name="TextBox 7"/>
            <p:cNvSpPr txBox="1"/>
            <p:nvPr/>
          </p:nvSpPr>
          <p:spPr>
            <a:xfrm>
              <a:off x="3457592" y="1186554"/>
              <a:ext cx="4968552" cy="720663"/>
            </a:xfrm>
            <a:prstGeom prst="rect">
              <a:avLst/>
            </a:prstGeom>
            <a:noFill/>
          </p:spPr>
          <p:txBody>
            <a:bodyPr wrap="square" rtlCol="0">
              <a:spAutoFit/>
            </a:bodyPr>
            <a:lstStyle/>
            <a:p>
              <a:r>
                <a:rPr lang="en-US" dirty="0" smtClean="0"/>
                <a:t>  </a:t>
              </a:r>
              <a:r>
                <a:rPr lang="en-US" dirty="0" smtClean="0">
                  <a:latin typeface="Georgia" pitchFamily="18" charset="0"/>
                </a:rPr>
                <a:t>Even the </a:t>
              </a:r>
              <a:r>
                <a:rPr lang="en-US" dirty="0" smtClean="0">
                  <a:solidFill>
                    <a:schemeClr val="tx2"/>
                  </a:solidFill>
                  <a:latin typeface="Georgia" pitchFamily="18" charset="0"/>
                </a:rPr>
                <a:t>simplest</a:t>
              </a:r>
              <a:r>
                <a:rPr lang="en-US" dirty="0" smtClean="0">
                  <a:latin typeface="Georgia" pitchFamily="18" charset="0"/>
                </a:rPr>
                <a:t> methods like  greedy consensus produces </a:t>
              </a:r>
              <a:r>
                <a:rPr lang="en-US" dirty="0" smtClean="0">
                  <a:solidFill>
                    <a:schemeClr val="tx2"/>
                  </a:solidFill>
                  <a:latin typeface="Georgia" pitchFamily="18" charset="0"/>
                </a:rPr>
                <a:t>as good species tree as *BEAST </a:t>
              </a:r>
              <a:r>
                <a:rPr lang="en-US" dirty="0" smtClean="0">
                  <a:latin typeface="Georgia" pitchFamily="18" charset="0"/>
                </a:rPr>
                <a:t>given the gene trees </a:t>
              </a:r>
              <a:r>
                <a:rPr lang="en-US" dirty="0" smtClean="0">
                  <a:solidFill>
                    <a:schemeClr val="tx2"/>
                  </a:solidFill>
                  <a:latin typeface="Georgia" pitchFamily="18" charset="0"/>
                </a:rPr>
                <a:t>estimated by *BEAST</a:t>
              </a:r>
              <a:endParaRPr lang="en-US" dirty="0">
                <a:solidFill>
                  <a:schemeClr val="tx2"/>
                </a:solidFill>
                <a:latin typeface="Georgia" pitchFamily="18" charset="0"/>
              </a:endParaRPr>
            </a:p>
          </p:txBody>
        </p:sp>
      </p:grpSp>
    </p:spTree>
    <p:extLst>
      <p:ext uri="{BB962C8B-B14F-4D97-AF65-F5344CB8AC3E}">
        <p14:creationId xmlns:p14="http://schemas.microsoft.com/office/powerpoint/2010/main" val="284027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302440"/>
            <a:ext cx="7380820" cy="1046440"/>
          </a:xfrm>
          <a:prstGeom prst="rect">
            <a:avLst/>
          </a:prstGeom>
        </p:spPr>
        <p:txBody>
          <a:bodyPr wrap="square">
            <a:spAutoFit/>
          </a:bodyPr>
          <a:lstStyle/>
          <a:p>
            <a:pPr algn="ctr"/>
            <a:r>
              <a:rPr lang="en-US" sz="3100" dirty="0" smtClean="0">
                <a:solidFill>
                  <a:schemeClr val="tx2"/>
                </a:solidFill>
                <a:latin typeface="Book Antiqua" pitchFamily="18" charset="0"/>
              </a:rPr>
              <a:t>Highly accurate species tree of *BEAST is the result of highly accurate gene trees</a:t>
            </a:r>
            <a:endParaRPr lang="en-US" sz="3100" dirty="0">
              <a:solidFill>
                <a:schemeClr val="tx2"/>
              </a:solidFill>
            </a:endParaRPr>
          </a:p>
        </p:txBody>
      </p:sp>
      <p:sp>
        <p:nvSpPr>
          <p:cNvPr id="3" name="Rectangle 3"/>
          <p:cNvSpPr txBox="1">
            <a:spLocks noChangeArrowheads="1"/>
          </p:cNvSpPr>
          <p:nvPr/>
        </p:nvSpPr>
        <p:spPr>
          <a:xfrm>
            <a:off x="107504" y="-27384"/>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Our findings</a:t>
            </a:r>
            <a:endParaRPr lang="en-US" altLang="ja-JP" sz="2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179512" y="512676"/>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5" name="Group 4"/>
          <p:cNvGrpSpPr/>
          <p:nvPr/>
        </p:nvGrpSpPr>
        <p:grpSpPr>
          <a:xfrm>
            <a:off x="1043609" y="2816933"/>
            <a:ext cx="7956883" cy="369332"/>
            <a:chOff x="3238136" y="1158453"/>
            <a:chExt cx="5438848" cy="288265"/>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7" name="TextBox 6"/>
            <p:cNvSpPr txBox="1"/>
            <p:nvPr/>
          </p:nvSpPr>
          <p:spPr>
            <a:xfrm>
              <a:off x="3336576" y="1158453"/>
              <a:ext cx="5340408" cy="288265"/>
            </a:xfrm>
            <a:prstGeom prst="rect">
              <a:avLst/>
            </a:prstGeom>
            <a:noFill/>
          </p:spPr>
          <p:txBody>
            <a:bodyPr wrap="square" rtlCol="0">
              <a:spAutoFit/>
            </a:bodyPr>
            <a:lstStyle/>
            <a:p>
              <a:r>
                <a:rPr lang="en-US" dirty="0" smtClean="0"/>
                <a:t>  </a:t>
              </a:r>
              <a:r>
                <a:rPr lang="en-US" dirty="0" smtClean="0">
                  <a:latin typeface="Georgia" pitchFamily="18" charset="0"/>
                </a:rPr>
                <a:t>Species tree estimation methods are very sensitive to </a:t>
              </a:r>
              <a:r>
                <a:rPr lang="en-US" dirty="0" smtClean="0">
                  <a:latin typeface="Georgia" pitchFamily="18" charset="0"/>
                </a:rPr>
                <a:t>the </a:t>
              </a:r>
              <a:r>
                <a:rPr lang="en-US" dirty="0" smtClean="0">
                  <a:solidFill>
                    <a:srgbClr val="FF0000"/>
                  </a:solidFill>
                  <a:latin typeface="Georgia" pitchFamily="18" charset="0"/>
                </a:rPr>
                <a:t>gene </a:t>
              </a:r>
              <a:r>
                <a:rPr lang="en-US" dirty="0" smtClean="0">
                  <a:solidFill>
                    <a:srgbClr val="FF0000"/>
                  </a:solidFill>
                  <a:latin typeface="Georgia" pitchFamily="18" charset="0"/>
                </a:rPr>
                <a:t>tree error</a:t>
              </a:r>
              <a:endParaRPr lang="en-US" dirty="0">
                <a:solidFill>
                  <a:srgbClr val="FF0000"/>
                </a:solidFill>
                <a:latin typeface="Georgia" pitchFamily="18" charset="0"/>
              </a:endParaRPr>
            </a:p>
          </p:txBody>
        </p:sp>
      </p:grpSp>
      <p:grpSp>
        <p:nvGrpSpPr>
          <p:cNvPr id="8" name="Group 7"/>
          <p:cNvGrpSpPr/>
          <p:nvPr/>
        </p:nvGrpSpPr>
        <p:grpSpPr>
          <a:xfrm>
            <a:off x="1047564" y="3501008"/>
            <a:ext cx="7412868" cy="646331"/>
            <a:chOff x="3238136" y="1158453"/>
            <a:chExt cx="5066992" cy="504464"/>
          </a:xfrm>
        </p:grpSpPr>
        <p:sp>
          <p:nvSpPr>
            <p:cNvPr id="9" name="Oval 8"/>
            <p:cNvSpPr>
              <a:spLocks noChangeArrowheads="1"/>
            </p:cNvSpPr>
            <p:nvPr/>
          </p:nvSpPr>
          <p:spPr bwMode="auto">
            <a:xfrm>
              <a:off x="3238136" y="1199682"/>
              <a:ext cx="168758" cy="19269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smtClean="0">
                  <a:solidFill>
                    <a:srgbClr val="000099"/>
                  </a:solidFill>
                  <a:latin typeface="Georgia" pitchFamily="18" charset="0"/>
                </a:rPr>
                <a:t>Simple</a:t>
              </a:r>
              <a:r>
                <a:rPr lang="en-US" dirty="0" smtClean="0">
                  <a:latin typeface="Georgia" pitchFamily="18" charset="0"/>
                </a:rPr>
                <a:t> methods can estimate </a:t>
              </a:r>
              <a:r>
                <a:rPr lang="en-US" dirty="0" smtClean="0">
                  <a:solidFill>
                    <a:srgbClr val="000099"/>
                  </a:solidFill>
                  <a:latin typeface="Georgia" pitchFamily="18" charset="0"/>
                </a:rPr>
                <a:t>highly accurate species tree </a:t>
              </a:r>
              <a:r>
                <a:rPr lang="en-US" dirty="0" smtClean="0">
                  <a:latin typeface="Georgia" pitchFamily="18" charset="0"/>
                </a:rPr>
                <a:t>given </a:t>
              </a:r>
              <a:r>
                <a:rPr lang="en-US" dirty="0" smtClean="0">
                  <a:solidFill>
                    <a:srgbClr val="000099"/>
                  </a:solidFill>
                  <a:latin typeface="Georgia" pitchFamily="18" charset="0"/>
                </a:rPr>
                <a:t>highly accurate gene trees</a:t>
              </a:r>
              <a:endParaRPr lang="en-US" dirty="0">
                <a:solidFill>
                  <a:srgbClr val="000099"/>
                </a:solidFill>
                <a:latin typeface="Georgia" pitchFamily="18" charset="0"/>
              </a:endParaRPr>
            </a:p>
          </p:txBody>
        </p:sp>
      </p:grpSp>
      <p:sp>
        <p:nvSpPr>
          <p:cNvPr id="14" name="Rectangle 13"/>
          <p:cNvSpPr/>
          <p:nvPr/>
        </p:nvSpPr>
        <p:spPr>
          <a:xfrm>
            <a:off x="755576" y="4617132"/>
            <a:ext cx="7956884" cy="1077218"/>
          </a:xfrm>
          <a:prstGeom prst="rect">
            <a:avLst/>
          </a:prstGeom>
        </p:spPr>
        <p:txBody>
          <a:bodyPr wrap="square">
            <a:spAutoFit/>
          </a:bodyPr>
          <a:lstStyle/>
          <a:p>
            <a:pPr algn="ctr"/>
            <a:r>
              <a:rPr lang="en-US" sz="3200" dirty="0" smtClean="0">
                <a:solidFill>
                  <a:schemeClr val="tx2"/>
                </a:solidFill>
                <a:latin typeface="Book Antiqua" pitchFamily="18" charset="0"/>
              </a:rPr>
              <a:t>What can we do to overcome the problem of </a:t>
            </a:r>
            <a:r>
              <a:rPr lang="en-US" sz="3200" dirty="0" smtClean="0">
                <a:solidFill>
                  <a:srgbClr val="FF0000"/>
                </a:solidFill>
                <a:latin typeface="Book Antiqua" pitchFamily="18" charset="0"/>
              </a:rPr>
              <a:t>poorly estimated</a:t>
            </a:r>
            <a:r>
              <a:rPr lang="en-US" sz="3200" dirty="0" smtClean="0">
                <a:solidFill>
                  <a:schemeClr val="tx2"/>
                </a:solidFill>
                <a:latin typeface="Book Antiqua" pitchFamily="18" charset="0"/>
              </a:rPr>
              <a:t> gene trees?</a:t>
            </a:r>
            <a:endParaRPr lang="en-US" sz="3200" dirty="0">
              <a:solidFill>
                <a:schemeClr val="tx2"/>
              </a:solidFill>
            </a:endParaRPr>
          </a:p>
        </p:txBody>
      </p:sp>
    </p:spTree>
    <p:extLst>
      <p:ext uri="{BB962C8B-B14F-4D97-AF65-F5344CB8AC3E}">
        <p14:creationId xmlns:p14="http://schemas.microsoft.com/office/powerpoint/2010/main" val="91427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364" y="2615334"/>
            <a:ext cx="6114764" cy="646331"/>
          </a:xfrm>
          <a:prstGeom prst="rect">
            <a:avLst/>
          </a:prstGeom>
        </p:spPr>
        <p:txBody>
          <a:bodyPr wrap="square">
            <a:spAutoFit/>
          </a:bodyPr>
          <a:lstStyle/>
          <a:p>
            <a:pPr algn="ctr"/>
            <a:r>
              <a:rPr lang="en-US" sz="3600" dirty="0" smtClean="0">
                <a:latin typeface="Book Antiqua" pitchFamily="18" charset="0"/>
              </a:rPr>
              <a:t>What is                      ?</a:t>
            </a:r>
            <a:endParaRPr lang="en-US" sz="3600" dirty="0"/>
          </a:p>
        </p:txBody>
      </p:sp>
      <p:sp>
        <p:nvSpPr>
          <p:cNvPr id="14" name="Rectangle 7"/>
          <p:cNvSpPr>
            <a:spLocks noChangeArrowheads="1"/>
          </p:cNvSpPr>
          <p:nvPr/>
        </p:nvSpPr>
        <p:spPr bwMode="auto">
          <a:xfrm>
            <a:off x="3789647" y="2600908"/>
            <a:ext cx="31226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lang="en-US" altLang="ja-JP" sz="3600" dirty="0" smtClean="0">
                <a:solidFill>
                  <a:srgbClr val="A50021"/>
                </a:solidFill>
                <a:latin typeface="Verdana" pitchFamily="34" charset="0"/>
                <a:ea typeface="ＭＳ Ｐゴシック" pitchFamily="34" charset="-128"/>
              </a:rPr>
              <a:t>Phylogeny</a:t>
            </a:r>
            <a:endParaRPr lang="en-US" altLang="ja-JP" sz="3600" dirty="0">
              <a:solidFill>
                <a:srgbClr val="A50021"/>
              </a:solidFill>
              <a:latin typeface="Verdana" pitchFamily="34" charset="0"/>
              <a:ea typeface="ＭＳ Ｐゴシック" pitchFamily="34" charset="-128"/>
            </a:endParaRPr>
          </a:p>
        </p:txBody>
      </p:sp>
    </p:spTree>
    <p:custDataLst>
      <p:tags r:id="rId1"/>
    </p:custDataLst>
    <p:extLst>
      <p:ext uri="{BB962C8B-B14F-4D97-AF65-F5344CB8AC3E}">
        <p14:creationId xmlns:p14="http://schemas.microsoft.com/office/powerpoint/2010/main" val="2088669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6984268" y="1124744"/>
            <a:ext cx="684076" cy="504056"/>
            <a:chOff x="2375756" y="2348880"/>
            <a:chExt cx="684076" cy="504056"/>
          </a:xfrm>
          <a:solidFill>
            <a:schemeClr val="accent6">
              <a:lumMod val="75000"/>
            </a:schemeClr>
          </a:solidFill>
        </p:grpSpPr>
        <p:sp>
          <p:nvSpPr>
            <p:cNvPr id="124" name="Rectangle 12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5" name="Rectangle 12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6" name="Rectangle 12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7" name="Rectangle 12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28" name="Group 127"/>
          <p:cNvGrpSpPr/>
          <p:nvPr/>
        </p:nvGrpSpPr>
        <p:grpSpPr>
          <a:xfrm>
            <a:off x="4319972" y="1124744"/>
            <a:ext cx="684076" cy="504056"/>
            <a:chOff x="2375756" y="2348880"/>
            <a:chExt cx="684076" cy="504056"/>
          </a:xfrm>
          <a:solidFill>
            <a:srgbClr val="F79B4F"/>
          </a:solidFill>
        </p:grpSpPr>
        <p:sp>
          <p:nvSpPr>
            <p:cNvPr id="129" name="Rectangle 1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0" name="Rectangle 1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1" name="Rectangle 1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2" name="Rectangle 1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3" name="Group 132"/>
          <p:cNvGrpSpPr/>
          <p:nvPr/>
        </p:nvGrpSpPr>
        <p:grpSpPr>
          <a:xfrm>
            <a:off x="1583668" y="1124744"/>
            <a:ext cx="684076" cy="504056"/>
            <a:chOff x="2375756" y="2348880"/>
            <a:chExt cx="684076" cy="504056"/>
          </a:xfrm>
          <a:solidFill>
            <a:schemeClr val="accent6">
              <a:lumMod val="60000"/>
              <a:lumOff val="40000"/>
            </a:schemeClr>
          </a:solidFill>
        </p:grpSpPr>
        <p:sp>
          <p:nvSpPr>
            <p:cNvPr id="134" name="Rectangle 13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5" name="Rectangle 13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6" name="Rectangle 13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7" name="Rectangle 13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38" name="Group 137"/>
          <p:cNvGrpSpPr/>
          <p:nvPr/>
        </p:nvGrpSpPr>
        <p:grpSpPr>
          <a:xfrm>
            <a:off x="6120172" y="1124744"/>
            <a:ext cx="684076" cy="504056"/>
            <a:chOff x="2375756" y="2348880"/>
            <a:chExt cx="684076" cy="504056"/>
          </a:xfrm>
          <a:solidFill>
            <a:srgbClr val="235F6F"/>
          </a:solidFill>
        </p:grpSpPr>
        <p:sp>
          <p:nvSpPr>
            <p:cNvPr id="139" name="Rectangle 13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0" name="Rectangle 13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1" name="Rectangle 14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2" name="Rectangle 14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3" name="Group 142"/>
          <p:cNvGrpSpPr/>
          <p:nvPr/>
        </p:nvGrpSpPr>
        <p:grpSpPr>
          <a:xfrm>
            <a:off x="7848364" y="1124744"/>
            <a:ext cx="684076" cy="504056"/>
            <a:chOff x="2375756" y="2348880"/>
            <a:chExt cx="684076" cy="504056"/>
          </a:xfrm>
          <a:solidFill>
            <a:srgbClr val="79C1D5"/>
          </a:solidFill>
        </p:grpSpPr>
        <p:sp>
          <p:nvSpPr>
            <p:cNvPr id="144" name="Rectangle 14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5" name="Rectangle 14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6" name="Rectangle 14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47" name="Rectangle 14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48" name="Group 147"/>
          <p:cNvGrpSpPr/>
          <p:nvPr/>
        </p:nvGrpSpPr>
        <p:grpSpPr>
          <a:xfrm>
            <a:off x="2483768" y="1124744"/>
            <a:ext cx="684076" cy="504056"/>
            <a:chOff x="2375756" y="2348880"/>
            <a:chExt cx="684076" cy="504056"/>
          </a:xfrm>
          <a:solidFill>
            <a:schemeClr val="accent5">
              <a:lumMod val="75000"/>
            </a:schemeClr>
          </a:solidFill>
        </p:grpSpPr>
        <p:sp>
          <p:nvSpPr>
            <p:cNvPr id="149" name="Rectangle 14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0" name="Rectangle 14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1" name="Rectangle 15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2" name="Rectangle 15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3" name="Group 152"/>
          <p:cNvGrpSpPr/>
          <p:nvPr/>
        </p:nvGrpSpPr>
        <p:grpSpPr>
          <a:xfrm>
            <a:off x="647564" y="1124744"/>
            <a:ext cx="684076" cy="504056"/>
            <a:chOff x="2375756" y="2348880"/>
            <a:chExt cx="684076" cy="504056"/>
          </a:xfrm>
          <a:solidFill>
            <a:schemeClr val="accent3">
              <a:lumMod val="50000"/>
            </a:schemeClr>
          </a:solidFill>
        </p:grpSpPr>
        <p:sp>
          <p:nvSpPr>
            <p:cNvPr id="154" name="Rectangle 15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5" name="Rectangle 15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6" name="Rectangle 15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57" name="Rectangle 15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58" name="Group 157"/>
          <p:cNvGrpSpPr/>
          <p:nvPr/>
        </p:nvGrpSpPr>
        <p:grpSpPr>
          <a:xfrm>
            <a:off x="5220072" y="1124744"/>
            <a:ext cx="684076" cy="504056"/>
            <a:chOff x="2375756" y="2348880"/>
            <a:chExt cx="684076" cy="504056"/>
          </a:xfrm>
          <a:solidFill>
            <a:schemeClr val="accent3">
              <a:lumMod val="60000"/>
              <a:lumOff val="40000"/>
            </a:schemeClr>
          </a:solidFill>
        </p:grpSpPr>
        <p:sp>
          <p:nvSpPr>
            <p:cNvPr id="159" name="Rectangle 15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0" name="Rectangle 15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1" name="Rectangle 16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2" name="Rectangle 16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163" name="Group 162"/>
          <p:cNvGrpSpPr/>
          <p:nvPr/>
        </p:nvGrpSpPr>
        <p:grpSpPr>
          <a:xfrm>
            <a:off x="3383868" y="1124744"/>
            <a:ext cx="684076" cy="504056"/>
            <a:chOff x="2375756" y="2348880"/>
            <a:chExt cx="684076" cy="504056"/>
          </a:xfrm>
          <a:solidFill>
            <a:schemeClr val="accent3">
              <a:lumMod val="75000"/>
            </a:schemeClr>
          </a:solidFill>
        </p:grpSpPr>
        <p:sp>
          <p:nvSpPr>
            <p:cNvPr id="164" name="Rectangle 163"/>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5" name="Rectangle 164"/>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6" name="Rectangle 165"/>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7" name="Rectangle 166"/>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20" name="TextBox 319"/>
          <p:cNvSpPr txBox="1"/>
          <p:nvPr/>
        </p:nvSpPr>
        <p:spPr>
          <a:xfrm>
            <a:off x="719572" y="705922"/>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321" name="TextBox 320"/>
          <p:cNvSpPr txBox="1"/>
          <p:nvPr/>
        </p:nvSpPr>
        <p:spPr>
          <a:xfrm>
            <a:off x="17276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sp>
        <p:nvSpPr>
          <p:cNvPr id="322" name="TextBox 321"/>
          <p:cNvSpPr txBox="1"/>
          <p:nvPr/>
        </p:nvSpPr>
        <p:spPr>
          <a:xfrm>
            <a:off x="26637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323" name="TextBox 322"/>
          <p:cNvSpPr txBox="1"/>
          <p:nvPr/>
        </p:nvSpPr>
        <p:spPr>
          <a:xfrm>
            <a:off x="35278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sp>
        <p:nvSpPr>
          <p:cNvPr id="324" name="TextBox 323"/>
          <p:cNvSpPr txBox="1"/>
          <p:nvPr/>
        </p:nvSpPr>
        <p:spPr>
          <a:xfrm>
            <a:off x="44999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sp>
        <p:nvSpPr>
          <p:cNvPr id="325" name="TextBox 324"/>
          <p:cNvSpPr txBox="1"/>
          <p:nvPr/>
        </p:nvSpPr>
        <p:spPr>
          <a:xfrm>
            <a:off x="5400092"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sp>
        <p:nvSpPr>
          <p:cNvPr id="326" name="TextBox 325"/>
          <p:cNvSpPr txBox="1"/>
          <p:nvPr/>
        </p:nvSpPr>
        <p:spPr>
          <a:xfrm>
            <a:off x="6264188"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7</a:t>
            </a:r>
          </a:p>
        </p:txBody>
      </p:sp>
      <p:sp>
        <p:nvSpPr>
          <p:cNvPr id="327" name="TextBox 326"/>
          <p:cNvSpPr txBox="1"/>
          <p:nvPr/>
        </p:nvSpPr>
        <p:spPr>
          <a:xfrm>
            <a:off x="80283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9</a:t>
            </a:r>
          </a:p>
        </p:txBody>
      </p:sp>
      <p:sp>
        <p:nvSpPr>
          <p:cNvPr id="328" name="TextBox 327"/>
          <p:cNvSpPr txBox="1"/>
          <p:nvPr/>
        </p:nvSpPr>
        <p:spPr>
          <a:xfrm>
            <a:off x="7128284" y="692696"/>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8</a:t>
            </a:r>
          </a:p>
        </p:txBody>
      </p:sp>
      <p:grpSp>
        <p:nvGrpSpPr>
          <p:cNvPr id="213" name="Group 212"/>
          <p:cNvGrpSpPr/>
          <p:nvPr/>
        </p:nvGrpSpPr>
        <p:grpSpPr>
          <a:xfrm>
            <a:off x="3950148" y="5409220"/>
            <a:ext cx="1125908" cy="1007492"/>
            <a:chOff x="971600" y="3104964"/>
            <a:chExt cx="621852" cy="647452"/>
          </a:xfrm>
        </p:grpSpPr>
        <p:cxnSp>
          <p:nvCxnSpPr>
            <p:cNvPr id="214" name="Straight Connector 213"/>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3528" y="2456892"/>
            <a:ext cx="2592288" cy="828092"/>
            <a:chOff x="1295400" y="4800600"/>
            <a:chExt cx="1066800" cy="685800"/>
          </a:xfrm>
        </p:grpSpPr>
        <p:cxnSp>
          <p:nvCxnSpPr>
            <p:cNvPr id="107" name="Straight Connector 106"/>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14" name="Group 113"/>
          <p:cNvGrpSpPr/>
          <p:nvPr/>
        </p:nvGrpSpPr>
        <p:grpSpPr>
          <a:xfrm>
            <a:off x="4031940" y="3897052"/>
            <a:ext cx="1044116" cy="833396"/>
            <a:chOff x="971600" y="3104964"/>
            <a:chExt cx="621852" cy="647452"/>
          </a:xfrm>
        </p:grpSpPr>
        <p:cxnSp>
          <p:nvCxnSpPr>
            <p:cNvPr id="115" name="Straight Connector 114"/>
            <p:cNvCxnSpPr/>
            <p:nvPr/>
          </p:nvCxnSpPr>
          <p:spPr>
            <a:xfrm flipV="1">
              <a:off x="971600" y="3104964"/>
              <a:ext cx="281395" cy="643274"/>
            </a:xfrm>
            <a:prstGeom prst="line">
              <a:avLst/>
            </a:prstGeom>
            <a:ln w="5715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089396" y="3524746"/>
              <a:ext cx="121444"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252995" y="3104964"/>
              <a:ext cx="340457" cy="623094"/>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1341424" y="3524746"/>
              <a:ext cx="108013" cy="227670"/>
            </a:xfrm>
            <a:prstGeom prst="line">
              <a:avLst/>
            </a:prstGeom>
            <a:ln w="571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079612" y="3902356"/>
            <a:ext cx="1095382" cy="863476"/>
            <a:chOff x="1916088" y="4725764"/>
            <a:chExt cx="621852" cy="467432"/>
          </a:xfrm>
        </p:grpSpPr>
        <p:cxnSp>
          <p:nvCxnSpPr>
            <p:cNvPr id="120" name="Straight Connector 119"/>
            <p:cNvCxnSpPr/>
            <p:nvPr/>
          </p:nvCxnSpPr>
          <p:spPr>
            <a:xfrm flipV="1">
              <a:off x="1916088" y="4725764"/>
              <a:ext cx="281395" cy="464416"/>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197483" y="4725764"/>
              <a:ext cx="340457" cy="449847"/>
            </a:xfrm>
            <a:prstGeom prst="line">
              <a:avLst/>
            </a:prstGeom>
            <a:ln w="5715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105726" y="4898031"/>
              <a:ext cx="198440" cy="292149"/>
            </a:xfrm>
            <a:prstGeom prst="line">
              <a:avLst/>
            </a:prstGeom>
            <a:ln w="5715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2303748" y="5047122"/>
              <a:ext cx="99220" cy="146074"/>
            </a:xfrm>
            <a:prstGeom prst="line">
              <a:avLst/>
            </a:prstGeom>
            <a:ln w="5715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3275856" y="2456892"/>
            <a:ext cx="2592288" cy="828092"/>
            <a:chOff x="1295400" y="4800600"/>
            <a:chExt cx="1066800" cy="685800"/>
          </a:xfrm>
        </p:grpSpPr>
        <p:cxnSp>
          <p:nvCxnSpPr>
            <p:cNvPr id="228" name="Straight Connector 227"/>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9" name="Straight Connector 228"/>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0" name="Straight Connector 229"/>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31" name="Group 230"/>
          <p:cNvGrpSpPr/>
          <p:nvPr/>
        </p:nvGrpSpPr>
        <p:grpSpPr>
          <a:xfrm>
            <a:off x="6264188" y="2456892"/>
            <a:ext cx="2592288" cy="828092"/>
            <a:chOff x="1295400" y="4800600"/>
            <a:chExt cx="1066800" cy="685800"/>
          </a:xfrm>
        </p:grpSpPr>
        <p:cxnSp>
          <p:nvCxnSpPr>
            <p:cNvPr id="232" name="Straight Connector 231"/>
            <p:cNvCxnSpPr/>
            <p:nvPr/>
          </p:nvCxnSpPr>
          <p:spPr>
            <a:xfrm>
              <a:off x="12954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3" name="Straight Connector 232"/>
            <p:cNvCxnSpPr/>
            <p:nvPr/>
          </p:nvCxnSpPr>
          <p:spPr>
            <a:xfrm>
              <a:off x="1295400" y="5486400"/>
              <a:ext cx="106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4" name="Straight Connector 233"/>
            <p:cNvCxnSpPr/>
            <p:nvPr/>
          </p:nvCxnSpPr>
          <p:spPr>
            <a:xfrm>
              <a:off x="2362200" y="4800600"/>
              <a:ext cx="0" cy="68580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54" name="TextBox 353"/>
          <p:cNvSpPr txBox="1"/>
          <p:nvPr/>
        </p:nvSpPr>
        <p:spPr>
          <a:xfrm>
            <a:off x="1226368"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1</a:t>
            </a:r>
            <a:endParaRPr lang="en-US" baseline="-25000" dirty="0">
              <a:solidFill>
                <a:srgbClr val="002060"/>
              </a:solidFill>
              <a:latin typeface="Georgia" pitchFamily="18" charset="0"/>
            </a:endParaRPr>
          </a:p>
        </p:txBody>
      </p:sp>
      <p:sp>
        <p:nvSpPr>
          <p:cNvPr id="355" name="TextBox 354"/>
          <p:cNvSpPr txBox="1"/>
          <p:nvPr/>
        </p:nvSpPr>
        <p:spPr>
          <a:xfrm>
            <a:off x="1043608" y="4869160"/>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a:solidFill>
                  <a:srgbClr val="002060"/>
                </a:solidFill>
                <a:latin typeface="Georgia" pitchFamily="18" charset="0"/>
              </a:rPr>
              <a:t>1</a:t>
            </a:r>
          </a:p>
        </p:txBody>
      </p:sp>
      <p:sp>
        <p:nvSpPr>
          <p:cNvPr id="363" name="TextBox 362"/>
          <p:cNvSpPr txBox="1"/>
          <p:nvPr/>
        </p:nvSpPr>
        <p:spPr>
          <a:xfrm>
            <a:off x="4178696" y="3392996"/>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a:solidFill>
                  <a:srgbClr val="002060"/>
                </a:solidFill>
                <a:latin typeface="Book Antiqua" pitchFamily="18" charset="0"/>
              </a:rPr>
              <a:t>2</a:t>
            </a:r>
            <a:endParaRPr lang="en-US" baseline="-25000" dirty="0">
              <a:solidFill>
                <a:srgbClr val="002060"/>
              </a:solidFill>
              <a:latin typeface="Georgia" pitchFamily="18" charset="0"/>
            </a:endParaRPr>
          </a:p>
        </p:txBody>
      </p:sp>
      <p:sp>
        <p:nvSpPr>
          <p:cNvPr id="364" name="TextBox 363"/>
          <p:cNvSpPr txBox="1"/>
          <p:nvPr/>
        </p:nvSpPr>
        <p:spPr>
          <a:xfrm>
            <a:off x="7272300" y="3429000"/>
            <a:ext cx="753344" cy="369332"/>
          </a:xfrm>
          <a:prstGeom prst="rect">
            <a:avLst/>
          </a:prstGeom>
          <a:noFill/>
        </p:spPr>
        <p:txBody>
          <a:bodyPr wrap="square" rtlCol="0">
            <a:spAutoFit/>
          </a:bodyPr>
          <a:lstStyle/>
          <a:p>
            <a:r>
              <a:rPr lang="en-US" b="1" i="1" dirty="0" smtClean="0">
                <a:latin typeface="Book Antiqua" pitchFamily="18" charset="0"/>
              </a:rPr>
              <a:t>Bin</a:t>
            </a:r>
            <a:r>
              <a:rPr lang="en-US" b="1" i="1" dirty="0" smtClean="0">
                <a:solidFill>
                  <a:srgbClr val="002060"/>
                </a:solidFill>
                <a:latin typeface="Book Antiqua" pitchFamily="18" charset="0"/>
              </a:rPr>
              <a:t>3</a:t>
            </a:r>
            <a:endParaRPr lang="en-US" baseline="-25000" dirty="0">
              <a:solidFill>
                <a:srgbClr val="002060"/>
              </a:solidFill>
              <a:latin typeface="Georgia" pitchFamily="18" charset="0"/>
            </a:endParaRPr>
          </a:p>
        </p:txBody>
      </p:sp>
      <p:grpSp>
        <p:nvGrpSpPr>
          <p:cNvPr id="365" name="Group 364"/>
          <p:cNvGrpSpPr/>
          <p:nvPr/>
        </p:nvGrpSpPr>
        <p:grpSpPr>
          <a:xfrm>
            <a:off x="7128284" y="3902356"/>
            <a:ext cx="1017896" cy="818180"/>
            <a:chOff x="971600" y="4149700"/>
            <a:chExt cx="621852" cy="467432"/>
          </a:xfrm>
        </p:grpSpPr>
        <p:cxnSp>
          <p:nvCxnSpPr>
            <p:cNvPr id="366" name="Straight Connector 365"/>
            <p:cNvCxnSpPr/>
            <p:nvPr/>
          </p:nvCxnSpPr>
          <p:spPr>
            <a:xfrm flipV="1">
              <a:off x="971600" y="4149700"/>
              <a:ext cx="281395" cy="464416"/>
            </a:xfrm>
            <a:prstGeom prst="line">
              <a:avLst/>
            </a:prstGeom>
            <a:ln w="5715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089396" y="4452764"/>
              <a:ext cx="121444" cy="164368"/>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1252995" y="4149700"/>
              <a:ext cx="340457" cy="449847"/>
            </a:xfrm>
            <a:prstGeom prst="line">
              <a:avLst/>
            </a:prstGeom>
            <a:ln w="5715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1176337" y="4329100"/>
              <a:ext cx="219093" cy="270447"/>
            </a:xfrm>
            <a:prstGeom prst="line">
              <a:avLst/>
            </a:prstGeom>
            <a:ln w="5715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0" name="TextBox 369"/>
          <p:cNvSpPr txBox="1"/>
          <p:nvPr/>
        </p:nvSpPr>
        <p:spPr>
          <a:xfrm>
            <a:off x="4067944"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2</a:t>
            </a:r>
            <a:endParaRPr lang="en-US" baseline="-25000" dirty="0">
              <a:solidFill>
                <a:srgbClr val="002060"/>
              </a:solidFill>
              <a:latin typeface="Georgia" pitchFamily="18" charset="0"/>
            </a:endParaRPr>
          </a:p>
        </p:txBody>
      </p:sp>
      <p:sp>
        <p:nvSpPr>
          <p:cNvPr id="371" name="TextBox 370"/>
          <p:cNvSpPr txBox="1"/>
          <p:nvPr/>
        </p:nvSpPr>
        <p:spPr>
          <a:xfrm>
            <a:off x="7164288" y="4871605"/>
            <a:ext cx="136815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Super</a:t>
            </a:r>
            <a:r>
              <a:rPr lang="en-US" b="1" i="1" dirty="0" smtClean="0">
                <a:latin typeface="Book Antiqua" pitchFamily="18" charset="0"/>
                <a:ea typeface="Verdana" pitchFamily="34" charset="0"/>
                <a:cs typeface="Verdana" pitchFamily="34" charset="0"/>
              </a:rPr>
              <a:t>-</a:t>
            </a:r>
            <a:r>
              <a:rPr lang="en-US" b="1" i="1" dirty="0" smtClean="0">
                <a:solidFill>
                  <a:srgbClr val="002060"/>
                </a:solidFill>
                <a:latin typeface="Book Antiqua" pitchFamily="18" charset="0"/>
                <a:ea typeface="Verdana" pitchFamily="34" charset="0"/>
                <a:cs typeface="Verdana" pitchFamily="34" charset="0"/>
              </a:rPr>
              <a:t>gt</a:t>
            </a:r>
            <a:r>
              <a:rPr lang="en-US" baseline="-25000" dirty="0" smtClean="0">
                <a:solidFill>
                  <a:srgbClr val="002060"/>
                </a:solidFill>
                <a:latin typeface="Georgia" pitchFamily="18" charset="0"/>
              </a:rPr>
              <a:t>3</a:t>
            </a:r>
            <a:endParaRPr lang="en-US" baseline="-25000" dirty="0">
              <a:solidFill>
                <a:srgbClr val="002060"/>
              </a:solidFill>
              <a:latin typeface="Georgia" pitchFamily="18" charset="0"/>
            </a:endParaRPr>
          </a:p>
        </p:txBody>
      </p:sp>
      <p:sp>
        <p:nvSpPr>
          <p:cNvPr id="372" name="TextBox 371"/>
          <p:cNvSpPr txBox="1"/>
          <p:nvPr/>
        </p:nvSpPr>
        <p:spPr>
          <a:xfrm>
            <a:off x="4268177" y="6483473"/>
            <a:ext cx="556122" cy="369332"/>
          </a:xfrm>
          <a:prstGeom prst="rect">
            <a:avLst/>
          </a:prstGeom>
          <a:noFill/>
        </p:spPr>
        <p:txBody>
          <a:bodyPr wrap="square" rtlCol="0">
            <a:spAutoFit/>
          </a:bodyPr>
          <a:lstStyle/>
          <a:p>
            <a:r>
              <a:rPr lang="en-US" b="1" i="1" dirty="0" smtClean="0">
                <a:solidFill>
                  <a:srgbClr val="FF0000"/>
                </a:solidFill>
                <a:latin typeface="Book Antiqua" pitchFamily="18" charset="0"/>
                <a:ea typeface="Verdana" pitchFamily="34" charset="0"/>
                <a:cs typeface="Verdana" pitchFamily="34" charset="0"/>
              </a:rPr>
              <a:t>ST</a:t>
            </a:r>
            <a:endParaRPr lang="en-US" baseline="-25000" dirty="0">
              <a:solidFill>
                <a:srgbClr val="002060"/>
              </a:solidFill>
              <a:latin typeface="Georgia" pitchFamily="18" charset="0"/>
            </a:endParaRPr>
          </a:p>
        </p:txBody>
      </p:sp>
      <p:sp>
        <p:nvSpPr>
          <p:cNvPr id="96"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Naïve Binning </a:t>
            </a:r>
            <a:r>
              <a:rPr lang="en-US" altLang="ja-JP" sz="1800" b="1" dirty="0" smtClean="0">
                <a:solidFill>
                  <a:srgbClr val="A50021"/>
                </a:solidFill>
                <a:latin typeface="Verdana" pitchFamily="34" charset="0"/>
                <a:ea typeface="ＭＳ Ｐゴシック" pitchFamily="34" charset="-128"/>
              </a:rPr>
              <a:t>(</a:t>
            </a:r>
            <a:r>
              <a:rPr lang="en-US" altLang="ja-JP" sz="1800" b="1" dirty="0" err="1" smtClean="0">
                <a:solidFill>
                  <a:srgbClr val="A50021"/>
                </a:solidFill>
                <a:latin typeface="Verdana" pitchFamily="34" charset="0"/>
                <a:ea typeface="ＭＳ Ｐゴシック" pitchFamily="34" charset="-128"/>
              </a:rPr>
              <a:t>Bayzid</a:t>
            </a:r>
            <a:r>
              <a:rPr lang="en-US" altLang="ja-JP" sz="1800" b="1" dirty="0" smtClean="0">
                <a:solidFill>
                  <a:srgbClr val="A50021"/>
                </a:solidFill>
                <a:latin typeface="Verdana" pitchFamily="34" charset="0"/>
                <a:ea typeface="ＭＳ Ｐゴシック" pitchFamily="34" charset="-128"/>
              </a:rPr>
              <a:t> &amp; </a:t>
            </a:r>
            <a:r>
              <a:rPr lang="en-US" altLang="ja-JP" sz="1800" b="1" dirty="0" err="1" smtClean="0">
                <a:solidFill>
                  <a:srgbClr val="A50021"/>
                </a:solidFill>
                <a:latin typeface="Verdana" pitchFamily="34" charset="0"/>
                <a:ea typeface="ＭＳ Ｐゴシック" pitchFamily="34" charset="-128"/>
              </a:rPr>
              <a:t>Warnow</a:t>
            </a:r>
            <a:r>
              <a:rPr lang="en-US" altLang="ja-JP" sz="1800" b="1" dirty="0" smtClean="0">
                <a:solidFill>
                  <a:srgbClr val="A50021"/>
                </a:solidFill>
                <a:latin typeface="Verdana" pitchFamily="34" charset="0"/>
                <a:ea typeface="ＭＳ Ｐゴシック" pitchFamily="34" charset="-128"/>
              </a:rPr>
              <a:t>, Bioinformatics 2013)</a:t>
            </a:r>
            <a:endParaRPr lang="en-US" altLang="ja-JP" sz="1800" b="1" dirty="0">
              <a:solidFill>
                <a:srgbClr val="A50021"/>
              </a:solidFill>
              <a:latin typeface="Verdana" pitchFamily="34" charset="0"/>
              <a:ea typeface="ＭＳ Ｐゴシック" pitchFamily="34" charset="-128"/>
            </a:endParaRPr>
          </a:p>
        </p:txBody>
      </p:sp>
      <p:sp>
        <p:nvSpPr>
          <p:cNvPr id="97"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5032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wipe(down)">
                                      <p:cBhvr>
                                        <p:cTn id="10" dur="500"/>
                                        <p:tgtEl>
                                          <p:spTgt spid="354"/>
                                        </p:tgtEl>
                                      </p:cBhvr>
                                    </p:animEffect>
                                  </p:childTnLst>
                                </p:cTn>
                              </p:par>
                              <p:par>
                                <p:cTn id="11" presetID="22" presetClass="entr" presetSubtype="4"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down)">
                                      <p:cBhvr>
                                        <p:cTn id="13" dur="500"/>
                                        <p:tgtEl>
                                          <p:spTgt spid="2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wipe(down)">
                                      <p:cBhvr>
                                        <p:cTn id="16" dur="500"/>
                                        <p:tgtEl>
                                          <p:spTgt spid="363"/>
                                        </p:tgtEl>
                                      </p:cBhvr>
                                    </p:animEffect>
                                  </p:childTnLst>
                                </p:cTn>
                              </p:par>
                              <p:par>
                                <p:cTn id="17" presetID="22" presetClass="entr" presetSubtype="4"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wipe(down)">
                                      <p:cBhvr>
                                        <p:cTn id="19" dur="500"/>
                                        <p:tgtEl>
                                          <p:spTgt spid="23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64"/>
                                        </p:tgtEl>
                                        <p:attrNameLst>
                                          <p:attrName>style.visibility</p:attrName>
                                        </p:attrNameLst>
                                      </p:cBhvr>
                                      <p:to>
                                        <p:strVal val="visible"/>
                                      </p:to>
                                    </p:set>
                                    <p:animEffect transition="in" filter="wipe(down)">
                                      <p:cBhvr>
                                        <p:cTn id="22" dur="500"/>
                                        <p:tgtEl>
                                          <p:spTgt spid="3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7778E-6 -7.40741E-7 L -0.59844 0.21528 " pathEditMode="relative" rAng="0" ptsTypes="AA">
                                      <p:cBhvr>
                                        <p:cTn id="26" dur="2000" fill="hold"/>
                                        <p:tgtEl>
                                          <p:spTgt spid="138"/>
                                        </p:tgtEl>
                                        <p:attrNameLst>
                                          <p:attrName>ppt_x</p:attrName>
                                          <p:attrName>ppt_y</p:attrName>
                                        </p:attrNameLst>
                                      </p:cBhvr>
                                      <p:rCtr x="-29931" y="10764"/>
                                    </p:animMotion>
                                  </p:childTnLst>
                                </p:cTn>
                              </p:par>
                              <p:par>
                                <p:cTn id="27" presetID="42" presetClass="path" presetSubtype="0" accel="50000" decel="50000" fill="hold" nodeType="withEffect">
                                  <p:stCondLst>
                                    <p:cond delay="0"/>
                                  </p:stCondLst>
                                  <p:childTnLst>
                                    <p:animMotion origin="layout" path="M -2.77778E-7 -7.40741E-7 L -0.02951 0.21528 " pathEditMode="relative" rAng="0" ptsTypes="AA">
                                      <p:cBhvr>
                                        <p:cTn id="28" dur="2000" fill="hold"/>
                                        <p:tgtEl>
                                          <p:spTgt spid="133"/>
                                        </p:tgtEl>
                                        <p:attrNameLst>
                                          <p:attrName>ppt_x</p:attrName>
                                          <p:attrName>ppt_y</p:attrName>
                                        </p:attrNameLst>
                                      </p:cBhvr>
                                      <p:rCtr x="-1476" y="10764"/>
                                    </p:animMotion>
                                  </p:childTnLst>
                                </p:cTn>
                              </p:par>
                              <p:par>
                                <p:cTn id="29" presetID="42" presetClass="path" presetSubtype="0" accel="50000" decel="50000" fill="hold" nodeType="withEffect">
                                  <p:stCondLst>
                                    <p:cond delay="0"/>
                                  </p:stCondLst>
                                  <p:childTnLst>
                                    <p:animMotion origin="layout" path="M 4.72222E-6 -7.40741E-7 L -0.15157 0.21528 " pathEditMode="relative" rAng="0" ptsTypes="AA">
                                      <p:cBhvr>
                                        <p:cTn id="30" dur="2000" fill="hold"/>
                                        <p:tgtEl>
                                          <p:spTgt spid="163"/>
                                        </p:tgtEl>
                                        <p:attrNameLst>
                                          <p:attrName>ppt_x</p:attrName>
                                          <p:attrName>ppt_y</p:attrName>
                                        </p:attrNameLst>
                                      </p:cBhvr>
                                      <p:rCtr x="-7587" y="10764"/>
                                    </p:animMotion>
                                  </p:childTnLst>
                                </p:cTn>
                              </p:par>
                              <p:par>
                                <p:cTn id="31" presetID="9" presetClass="exit" presetSubtype="0" fill="hold" grpId="0" nodeType="withEffect">
                                  <p:stCondLst>
                                    <p:cond delay="0"/>
                                  </p:stCondLst>
                                  <p:childTnLst>
                                    <p:animEffect transition="out" filter="dissolve">
                                      <p:cBhvr>
                                        <p:cTn id="32" dur="500"/>
                                        <p:tgtEl>
                                          <p:spTgt spid="326"/>
                                        </p:tgtEl>
                                      </p:cBhvr>
                                    </p:animEffect>
                                    <p:set>
                                      <p:cBhvr>
                                        <p:cTn id="33" dur="1" fill="hold">
                                          <p:stCondLst>
                                            <p:cond delay="499"/>
                                          </p:stCondLst>
                                        </p:cTn>
                                        <p:tgtEl>
                                          <p:spTgt spid="326"/>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321"/>
                                        </p:tgtEl>
                                      </p:cBhvr>
                                    </p:animEffect>
                                    <p:set>
                                      <p:cBhvr>
                                        <p:cTn id="36" dur="1" fill="hold">
                                          <p:stCondLst>
                                            <p:cond delay="499"/>
                                          </p:stCondLst>
                                        </p:cTn>
                                        <p:tgtEl>
                                          <p:spTgt spid="321"/>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323"/>
                                        </p:tgtEl>
                                      </p:cBhvr>
                                    </p:animEffect>
                                    <p:set>
                                      <p:cBhvr>
                                        <p:cTn id="39" dur="1" fill="hold">
                                          <p:stCondLst>
                                            <p:cond delay="499"/>
                                          </p:stCondLst>
                                        </p:cTn>
                                        <p:tgtEl>
                                          <p:spTgt spid="323"/>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nodeType="afterEffect">
                                  <p:stCondLst>
                                    <p:cond delay="0"/>
                                  </p:stCondLst>
                                  <p:childTnLst>
                                    <p:animMotion origin="layout" path="M 2.77778E-7 -4.44444E-6 L 0.32483 0.21528 " pathEditMode="relative" rAng="0" ptsTypes="AA">
                                      <p:cBhvr>
                                        <p:cTn id="42" dur="2000" fill="hold"/>
                                        <p:tgtEl>
                                          <p:spTgt spid="153"/>
                                        </p:tgtEl>
                                        <p:attrNameLst>
                                          <p:attrName>ppt_x</p:attrName>
                                          <p:attrName>ppt_y</p:attrName>
                                        </p:attrNameLst>
                                      </p:cBhvr>
                                      <p:rCtr x="16233" y="10764"/>
                                    </p:animMotion>
                                  </p:childTnLst>
                                </p:cTn>
                              </p:par>
                              <p:par>
                                <p:cTn id="43" presetID="42" presetClass="path" presetSubtype="0" accel="50000" decel="50000" fill="hold" nodeType="withEffect">
                                  <p:stCondLst>
                                    <p:cond delay="0"/>
                                  </p:stCondLst>
                                  <p:childTnLst>
                                    <p:animMotion origin="layout" path="M 4.72222E-6 -7.40741E-7 L -0.2915 0.21528 " pathEditMode="relative" rAng="0" ptsTypes="AA">
                                      <p:cBhvr>
                                        <p:cTn id="44" dur="2000" fill="hold"/>
                                        <p:tgtEl>
                                          <p:spTgt spid="123"/>
                                        </p:tgtEl>
                                        <p:attrNameLst>
                                          <p:attrName>ppt_x</p:attrName>
                                          <p:attrName>ppt_y</p:attrName>
                                        </p:attrNameLst>
                                      </p:cBhvr>
                                      <p:rCtr x="-14583" y="10764"/>
                                    </p:animMotion>
                                  </p:childTnLst>
                                </p:cTn>
                              </p:par>
                              <p:par>
                                <p:cTn id="45" presetID="42" presetClass="path" presetSubtype="0" accel="50000" decel="50000" fill="hold" nodeType="withEffect">
                                  <p:stCondLst>
                                    <p:cond delay="0"/>
                                  </p:stCondLst>
                                  <p:childTnLst>
                                    <p:animMotion origin="layout" path="M 2.22222E-6 -7.40741E-7 L 0.26979 0.21528 " pathEditMode="relative" rAng="0" ptsTypes="AA">
                                      <p:cBhvr>
                                        <p:cTn id="46" dur="2000" fill="hold"/>
                                        <p:tgtEl>
                                          <p:spTgt spid="148"/>
                                        </p:tgtEl>
                                        <p:attrNameLst>
                                          <p:attrName>ppt_x</p:attrName>
                                          <p:attrName>ppt_y</p:attrName>
                                        </p:attrNameLst>
                                      </p:cBhvr>
                                      <p:rCtr x="13490" y="10764"/>
                                    </p:animMotion>
                                  </p:childTnLst>
                                </p:cTn>
                              </p:par>
                              <p:par>
                                <p:cTn id="47" presetID="9" presetClass="exit" presetSubtype="0" fill="hold" grpId="0" nodeType="withEffect">
                                  <p:stCondLst>
                                    <p:cond delay="0"/>
                                  </p:stCondLst>
                                  <p:childTnLst>
                                    <p:animEffect transition="out" filter="dissolve">
                                      <p:cBhvr>
                                        <p:cTn id="48" dur="500"/>
                                        <p:tgtEl>
                                          <p:spTgt spid="320"/>
                                        </p:tgtEl>
                                      </p:cBhvr>
                                    </p:animEffect>
                                    <p:set>
                                      <p:cBhvr>
                                        <p:cTn id="49" dur="1" fill="hold">
                                          <p:stCondLst>
                                            <p:cond delay="499"/>
                                          </p:stCondLst>
                                        </p:cTn>
                                        <p:tgtEl>
                                          <p:spTgt spid="320"/>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322"/>
                                        </p:tgtEl>
                                      </p:cBhvr>
                                    </p:animEffect>
                                    <p:set>
                                      <p:cBhvr>
                                        <p:cTn id="52" dur="1" fill="hold">
                                          <p:stCondLst>
                                            <p:cond delay="499"/>
                                          </p:stCondLst>
                                        </p:cTn>
                                        <p:tgtEl>
                                          <p:spTgt spid="322"/>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8"/>
                                        </p:tgtEl>
                                      </p:cBhvr>
                                    </p:animEffect>
                                    <p:set>
                                      <p:cBhvr>
                                        <p:cTn id="55" dur="1" fill="hold">
                                          <p:stCondLst>
                                            <p:cond delay="499"/>
                                          </p:stCondLst>
                                        </p:cTn>
                                        <p:tgtEl>
                                          <p:spTgt spid="328"/>
                                        </p:tgtEl>
                                        <p:attrNameLst>
                                          <p:attrName>style.visibility</p:attrName>
                                        </p:attrNameLst>
                                      </p:cBhvr>
                                      <p:to>
                                        <p:strVal val="hidden"/>
                                      </p:to>
                                    </p:set>
                                  </p:childTnLst>
                                </p:cTn>
                              </p:par>
                            </p:childTnLst>
                          </p:cTn>
                        </p:par>
                        <p:par>
                          <p:cTn id="56" fill="hold">
                            <p:stCondLst>
                              <p:cond delay="4000"/>
                            </p:stCondLst>
                            <p:childTnLst>
                              <p:par>
                                <p:cTn id="57" presetID="42" presetClass="path" presetSubtype="0" accel="50000" decel="50000" fill="hold" nodeType="afterEffect">
                                  <p:stCondLst>
                                    <p:cond delay="0"/>
                                  </p:stCondLst>
                                  <p:childTnLst>
                                    <p:animMotion origin="layout" path="M -2.22222E-6 -7.40741E-7 L 0.24618 0.21528 " pathEditMode="relative" rAng="0" ptsTypes="AA">
                                      <p:cBhvr>
                                        <p:cTn id="58" dur="2000" fill="hold"/>
                                        <p:tgtEl>
                                          <p:spTgt spid="128"/>
                                        </p:tgtEl>
                                        <p:attrNameLst>
                                          <p:attrName>ppt_x</p:attrName>
                                          <p:attrName>ppt_y</p:attrName>
                                        </p:attrNameLst>
                                      </p:cBhvr>
                                      <p:rCtr x="12309" y="10764"/>
                                    </p:animMotion>
                                  </p:childTnLst>
                                </p:cTn>
                              </p:par>
                              <p:par>
                                <p:cTn id="59" presetID="42" presetClass="path" presetSubtype="0" accel="50000" decel="50000" fill="hold" nodeType="withEffect">
                                  <p:stCondLst>
                                    <p:cond delay="0"/>
                                  </p:stCondLst>
                                  <p:childTnLst>
                                    <p:animMotion origin="layout" path="M 2.77778E-7 -7.40741E-7 L -0.06493 0.21528 " pathEditMode="relative" rAng="0" ptsTypes="AA">
                                      <p:cBhvr>
                                        <p:cTn id="60" dur="2000" fill="hold"/>
                                        <p:tgtEl>
                                          <p:spTgt spid="143"/>
                                        </p:tgtEl>
                                        <p:attrNameLst>
                                          <p:attrName>ppt_x</p:attrName>
                                          <p:attrName>ppt_y</p:attrName>
                                        </p:attrNameLst>
                                      </p:cBhvr>
                                      <p:rCtr x="-3247" y="10764"/>
                                    </p:animMotion>
                                  </p:childTnLst>
                                </p:cTn>
                              </p:par>
                              <p:par>
                                <p:cTn id="61" presetID="42" presetClass="path" presetSubtype="0" accel="50000" decel="50000" fill="hold" nodeType="withEffect">
                                  <p:stCondLst>
                                    <p:cond delay="0"/>
                                  </p:stCondLst>
                                  <p:childTnLst>
                                    <p:animMotion origin="layout" path="M 2.77778E-7 -7.40741E-7 L 0.2875 0.21528 " pathEditMode="relative" rAng="0" ptsTypes="AA">
                                      <p:cBhvr>
                                        <p:cTn id="62" dur="2000" fill="hold"/>
                                        <p:tgtEl>
                                          <p:spTgt spid="158"/>
                                        </p:tgtEl>
                                        <p:attrNameLst>
                                          <p:attrName>ppt_x</p:attrName>
                                          <p:attrName>ppt_y</p:attrName>
                                        </p:attrNameLst>
                                      </p:cBhvr>
                                      <p:rCtr x="14375" y="10764"/>
                                    </p:animMotion>
                                  </p:childTnLst>
                                </p:cTn>
                              </p:par>
                              <p:par>
                                <p:cTn id="63" presetID="9" presetClass="exit" presetSubtype="0" fill="hold" grpId="0" nodeType="withEffect">
                                  <p:stCondLst>
                                    <p:cond delay="0"/>
                                  </p:stCondLst>
                                  <p:childTnLst>
                                    <p:animEffect transition="out" filter="dissolve">
                                      <p:cBhvr>
                                        <p:cTn id="64" dur="500"/>
                                        <p:tgtEl>
                                          <p:spTgt spid="324"/>
                                        </p:tgtEl>
                                      </p:cBhvr>
                                    </p:animEffect>
                                    <p:set>
                                      <p:cBhvr>
                                        <p:cTn id="65" dur="1" fill="hold">
                                          <p:stCondLst>
                                            <p:cond delay="499"/>
                                          </p:stCondLst>
                                        </p:cTn>
                                        <p:tgtEl>
                                          <p:spTgt spid="324"/>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325"/>
                                        </p:tgtEl>
                                      </p:cBhvr>
                                    </p:animEffect>
                                    <p:set>
                                      <p:cBhvr>
                                        <p:cTn id="68" dur="1" fill="hold">
                                          <p:stCondLst>
                                            <p:cond delay="499"/>
                                          </p:stCondLst>
                                        </p:cTn>
                                        <p:tgtEl>
                                          <p:spTgt spid="325"/>
                                        </p:tgtEl>
                                        <p:attrNameLst>
                                          <p:attrName>style.visibility</p:attrName>
                                        </p:attrNameLst>
                                      </p:cBhvr>
                                      <p:to>
                                        <p:strVal val="hidden"/>
                                      </p:to>
                                    </p:set>
                                  </p:childTnLst>
                                </p:cTn>
                              </p:par>
                              <p:par>
                                <p:cTn id="69" presetID="9" presetClass="exit" presetSubtype="0" fill="hold" grpId="0" nodeType="withEffect">
                                  <p:stCondLst>
                                    <p:cond delay="0"/>
                                  </p:stCondLst>
                                  <p:childTnLst>
                                    <p:animEffect transition="out" filter="dissolve">
                                      <p:cBhvr>
                                        <p:cTn id="70" dur="500"/>
                                        <p:tgtEl>
                                          <p:spTgt spid="327"/>
                                        </p:tgtEl>
                                      </p:cBhvr>
                                    </p:animEffect>
                                    <p:set>
                                      <p:cBhvr>
                                        <p:cTn id="71" dur="1" fill="hold">
                                          <p:stCondLst>
                                            <p:cond delay="499"/>
                                          </p:stCondLst>
                                        </p:cTn>
                                        <p:tgtEl>
                                          <p:spTgt spid="32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119"/>
                                        </p:tgtEl>
                                        <p:attrNameLst>
                                          <p:attrName>style.visibility</p:attrName>
                                        </p:attrNameLst>
                                      </p:cBhvr>
                                      <p:to>
                                        <p:strVal val="visible"/>
                                      </p:to>
                                    </p:set>
                                    <p:anim calcmode="lin" valueType="num">
                                      <p:cBhvr additive="base">
                                        <p:cTn id="76" dur="500"/>
                                        <p:tgtEl>
                                          <p:spTgt spid="119"/>
                                        </p:tgtEl>
                                        <p:attrNameLst>
                                          <p:attrName>ppt_y</p:attrName>
                                        </p:attrNameLst>
                                      </p:cBhvr>
                                      <p:tavLst>
                                        <p:tav tm="0">
                                          <p:val>
                                            <p:strVal val="#ppt_y-#ppt_h*1.125000"/>
                                          </p:val>
                                        </p:tav>
                                        <p:tav tm="100000">
                                          <p:val>
                                            <p:strVal val="#ppt_y"/>
                                          </p:val>
                                        </p:tav>
                                      </p:tavLst>
                                    </p:anim>
                                    <p:animEffect transition="in" filter="wipe(down)">
                                      <p:cBhvr>
                                        <p:cTn id="77" dur="500"/>
                                        <p:tgtEl>
                                          <p:spTgt spid="119"/>
                                        </p:tgtEl>
                                      </p:cBhvr>
                                    </p:animEffect>
                                  </p:childTnLst>
                                </p:cTn>
                              </p:par>
                              <p:par>
                                <p:cTn id="78" presetID="12" presetClass="entr" presetSubtype="1" fill="hold" nodeType="withEffect">
                                  <p:stCondLst>
                                    <p:cond delay="0"/>
                                  </p:stCondLst>
                                  <p:childTnLst>
                                    <p:set>
                                      <p:cBhvr>
                                        <p:cTn id="79" dur="1" fill="hold">
                                          <p:stCondLst>
                                            <p:cond delay="0"/>
                                          </p:stCondLst>
                                        </p:cTn>
                                        <p:tgtEl>
                                          <p:spTgt spid="114"/>
                                        </p:tgtEl>
                                        <p:attrNameLst>
                                          <p:attrName>style.visibility</p:attrName>
                                        </p:attrNameLst>
                                      </p:cBhvr>
                                      <p:to>
                                        <p:strVal val="visible"/>
                                      </p:to>
                                    </p:set>
                                    <p:anim calcmode="lin" valueType="num">
                                      <p:cBhvr additive="base">
                                        <p:cTn id="80" dur="500"/>
                                        <p:tgtEl>
                                          <p:spTgt spid="114"/>
                                        </p:tgtEl>
                                        <p:attrNameLst>
                                          <p:attrName>ppt_y</p:attrName>
                                        </p:attrNameLst>
                                      </p:cBhvr>
                                      <p:tavLst>
                                        <p:tav tm="0">
                                          <p:val>
                                            <p:strVal val="#ppt_y-#ppt_h*1.125000"/>
                                          </p:val>
                                        </p:tav>
                                        <p:tav tm="100000">
                                          <p:val>
                                            <p:strVal val="#ppt_y"/>
                                          </p:val>
                                        </p:tav>
                                      </p:tavLst>
                                    </p:anim>
                                    <p:animEffect transition="in" filter="wipe(down)">
                                      <p:cBhvr>
                                        <p:cTn id="81" dur="500"/>
                                        <p:tgtEl>
                                          <p:spTgt spid="114"/>
                                        </p:tgtEl>
                                      </p:cBhvr>
                                    </p:animEffect>
                                  </p:childTnLst>
                                </p:cTn>
                              </p:par>
                              <p:par>
                                <p:cTn id="82" presetID="12" presetClass="entr" presetSubtype="1" fill="hold" nodeType="withEffect">
                                  <p:stCondLst>
                                    <p:cond delay="0"/>
                                  </p:stCondLst>
                                  <p:childTnLst>
                                    <p:set>
                                      <p:cBhvr>
                                        <p:cTn id="83" dur="1" fill="hold">
                                          <p:stCondLst>
                                            <p:cond delay="0"/>
                                          </p:stCondLst>
                                        </p:cTn>
                                        <p:tgtEl>
                                          <p:spTgt spid="365"/>
                                        </p:tgtEl>
                                        <p:attrNameLst>
                                          <p:attrName>style.visibility</p:attrName>
                                        </p:attrNameLst>
                                      </p:cBhvr>
                                      <p:to>
                                        <p:strVal val="visible"/>
                                      </p:to>
                                    </p:set>
                                    <p:anim calcmode="lin" valueType="num">
                                      <p:cBhvr additive="base">
                                        <p:cTn id="84" dur="500"/>
                                        <p:tgtEl>
                                          <p:spTgt spid="365"/>
                                        </p:tgtEl>
                                        <p:attrNameLst>
                                          <p:attrName>ppt_y</p:attrName>
                                        </p:attrNameLst>
                                      </p:cBhvr>
                                      <p:tavLst>
                                        <p:tav tm="0">
                                          <p:val>
                                            <p:strVal val="#ppt_y-#ppt_h*1.125000"/>
                                          </p:val>
                                        </p:tav>
                                        <p:tav tm="100000">
                                          <p:val>
                                            <p:strVal val="#ppt_y"/>
                                          </p:val>
                                        </p:tav>
                                      </p:tavLst>
                                    </p:anim>
                                    <p:animEffect transition="in" filter="wipe(down)">
                                      <p:cBhvr>
                                        <p:cTn id="85" dur="500"/>
                                        <p:tgtEl>
                                          <p:spTgt spid="365"/>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71"/>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37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13"/>
                                        </p:tgtEl>
                                        <p:attrNameLst>
                                          <p:attrName>style.visibility</p:attrName>
                                        </p:attrNameLst>
                                      </p:cBhvr>
                                      <p:to>
                                        <p:strVal val="visible"/>
                                      </p:to>
                                    </p:set>
                                    <p:animEffect transition="in" filter="wipe(up)">
                                      <p:cBhvr>
                                        <p:cTn id="99" dur="500"/>
                                        <p:tgtEl>
                                          <p:spTgt spid="213"/>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72"/>
                                        </p:tgtEl>
                                        <p:attrNameLst>
                                          <p:attrName>style.visibility</p:attrName>
                                        </p:attrNameLst>
                                      </p:cBhvr>
                                      <p:to>
                                        <p:strVal val="visible"/>
                                      </p:to>
                                    </p:set>
                                    <p:animEffect transition="in" filter="wipe(down)">
                                      <p:cBhvr>
                                        <p:cTn id="102"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p:bldP spid="322" grpId="0"/>
      <p:bldP spid="323" grpId="0"/>
      <p:bldP spid="324" grpId="0"/>
      <p:bldP spid="325" grpId="0"/>
      <p:bldP spid="326" grpId="0"/>
      <p:bldP spid="327" grpId="0"/>
      <p:bldP spid="328" grpId="0"/>
      <p:bldP spid="354" grpId="0"/>
      <p:bldP spid="355" grpId="0"/>
      <p:bldP spid="363" grpId="0"/>
      <p:bldP spid="364" grpId="0"/>
      <p:bldP spid="370" grpId="0"/>
      <p:bldP spid="371" grpId="0"/>
      <p:bldP spid="3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728701"/>
            <a:ext cx="7380820" cy="4500499"/>
          </a:xfrm>
          <a:prstGeom prst="rect">
            <a:avLst/>
          </a:prstGeom>
        </p:spPr>
      </p:pic>
      <p:sp>
        <p:nvSpPr>
          <p:cNvPr id="3"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Naïve Binning </a:t>
            </a:r>
            <a:r>
              <a:rPr lang="en-US" altLang="ja-JP" sz="1800" b="1" dirty="0" smtClean="0">
                <a:solidFill>
                  <a:srgbClr val="A50021"/>
                </a:solidFill>
                <a:latin typeface="Verdana" pitchFamily="34" charset="0"/>
                <a:ea typeface="ＭＳ Ｐゴシック" pitchFamily="34" charset="-128"/>
              </a:rPr>
              <a:t>(</a:t>
            </a:r>
            <a:r>
              <a:rPr lang="en-US" altLang="ja-JP" sz="1800" b="1" dirty="0" err="1" smtClean="0">
                <a:solidFill>
                  <a:srgbClr val="A50021"/>
                </a:solidFill>
                <a:latin typeface="Verdana" pitchFamily="34" charset="0"/>
                <a:ea typeface="ＭＳ Ｐゴシック" pitchFamily="34" charset="-128"/>
              </a:rPr>
              <a:t>Bayzid</a:t>
            </a:r>
            <a:r>
              <a:rPr lang="en-US" altLang="ja-JP" sz="1800" b="1" dirty="0" smtClean="0">
                <a:solidFill>
                  <a:srgbClr val="A50021"/>
                </a:solidFill>
                <a:latin typeface="Verdana" pitchFamily="34" charset="0"/>
                <a:ea typeface="ＭＳ Ｐゴシック" pitchFamily="34" charset="-128"/>
              </a:rPr>
              <a:t> &amp; </a:t>
            </a:r>
            <a:r>
              <a:rPr lang="en-US" altLang="ja-JP" sz="1800" b="1" dirty="0" err="1" smtClean="0">
                <a:solidFill>
                  <a:srgbClr val="A50021"/>
                </a:solidFill>
                <a:latin typeface="Verdana" pitchFamily="34" charset="0"/>
                <a:ea typeface="ＭＳ Ｐゴシック" pitchFamily="34" charset="-128"/>
              </a:rPr>
              <a:t>Warnow</a:t>
            </a:r>
            <a:r>
              <a:rPr lang="en-US" altLang="ja-JP" sz="1800" b="1" dirty="0" smtClean="0">
                <a:solidFill>
                  <a:srgbClr val="A50021"/>
                </a:solidFill>
                <a:latin typeface="Verdana" pitchFamily="34" charset="0"/>
                <a:ea typeface="ＭＳ Ｐゴシック" pitchFamily="34" charset="-128"/>
              </a:rPr>
              <a:t>, Bioinformatics 2013)</a:t>
            </a:r>
            <a:endParaRPr lang="en-US" altLang="ja-JP" sz="1800" b="1" dirty="0">
              <a:solidFill>
                <a:srgbClr val="A50021"/>
              </a:solidFill>
              <a:latin typeface="Verdana" pitchFamily="34" charset="0"/>
              <a:ea typeface="ＭＳ Ｐゴシック" pitchFamily="34" charset="-128"/>
            </a:endParaRPr>
          </a:p>
        </p:txBody>
      </p:sp>
      <p:sp>
        <p:nvSpPr>
          <p:cNvPr id="4"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1227584" y="5445226"/>
            <a:ext cx="7412868" cy="400110"/>
            <a:chOff x="3238136" y="1158453"/>
            <a:chExt cx="5066992" cy="312287"/>
          </a:xfrm>
        </p:grpSpPr>
        <p:sp>
          <p:nvSpPr>
            <p:cNvPr id="6" name="Oval 5"/>
            <p:cNvSpPr>
              <a:spLocks noChangeArrowheads="1"/>
            </p:cNvSpPr>
            <p:nvPr/>
          </p:nvSpPr>
          <p:spPr bwMode="auto">
            <a:xfrm>
              <a:off x="3238136" y="1199682"/>
              <a:ext cx="168758" cy="192697"/>
            </a:xfrm>
            <a:prstGeom prst="ellipse">
              <a:avLst/>
            </a:prstGeom>
            <a:gradFill rotWithShape="1">
              <a:gsLst>
                <a:gs pos="0">
                  <a:srgbClr val="000099">
                    <a:alpha val="49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7" name="TextBox 6"/>
            <p:cNvSpPr txBox="1"/>
            <p:nvPr/>
          </p:nvSpPr>
          <p:spPr>
            <a:xfrm>
              <a:off x="3336576" y="1158453"/>
              <a:ext cx="4968552" cy="312287"/>
            </a:xfrm>
            <a:prstGeom prst="rect">
              <a:avLst/>
            </a:prstGeom>
            <a:noFill/>
          </p:spPr>
          <p:txBody>
            <a:bodyPr wrap="square" rtlCol="0">
              <a:spAutoFit/>
            </a:bodyPr>
            <a:lstStyle/>
            <a:p>
              <a:r>
                <a:rPr lang="en-US" dirty="0" smtClean="0"/>
                <a:t>  </a:t>
              </a:r>
              <a:r>
                <a:rPr lang="en-US" sz="2000" dirty="0" smtClean="0">
                  <a:latin typeface="Georgia" pitchFamily="18" charset="0"/>
                </a:rPr>
                <a:t>Naïve binning improves the summary methods </a:t>
              </a:r>
              <a:r>
                <a:rPr lang="en-US" sz="2000" dirty="0" smtClean="0">
                  <a:solidFill>
                    <a:srgbClr val="FF0000"/>
                  </a:solidFill>
                  <a:latin typeface="Georgia" pitchFamily="18" charset="0"/>
                </a:rPr>
                <a:t>substantially</a:t>
              </a:r>
              <a:r>
                <a:rPr lang="en-US" sz="2000" dirty="0" smtClean="0">
                  <a:latin typeface="Georgia" pitchFamily="18" charset="0"/>
                </a:rPr>
                <a:t>!</a:t>
              </a:r>
              <a:endParaRPr lang="en-US" sz="2000" dirty="0">
                <a:solidFill>
                  <a:schemeClr val="tx2"/>
                </a:solidFill>
                <a:latin typeface="Georgia" pitchFamily="18" charset="0"/>
              </a:endParaRPr>
            </a:p>
          </p:txBody>
        </p:sp>
      </p:grpSp>
      <p:grpSp>
        <p:nvGrpSpPr>
          <p:cNvPr id="8" name="Group 7"/>
          <p:cNvGrpSpPr/>
          <p:nvPr/>
        </p:nvGrpSpPr>
        <p:grpSpPr>
          <a:xfrm>
            <a:off x="1997164" y="5877272"/>
            <a:ext cx="5491160" cy="369332"/>
            <a:chOff x="3238136" y="1158453"/>
            <a:chExt cx="5066992" cy="288265"/>
          </a:xfrm>
        </p:grpSpPr>
        <p:sp>
          <p:nvSpPr>
            <p:cNvPr id="9" name="Oval 8"/>
            <p:cNvSpPr>
              <a:spLocks noChangeArrowheads="1"/>
            </p:cNvSpPr>
            <p:nvPr/>
          </p:nvSpPr>
          <p:spPr bwMode="auto">
            <a:xfrm>
              <a:off x="3238136" y="1199682"/>
              <a:ext cx="202504" cy="171286"/>
            </a:xfrm>
            <a:prstGeom prst="ellipse">
              <a:avLst/>
            </a:prstGeom>
            <a:gradFill rotWithShape="1">
              <a:gsLst>
                <a:gs pos="0">
                  <a:srgbClr val="FF0000"/>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0" name="TextBox 9"/>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smtClean="0">
                  <a:latin typeface="Georgia" pitchFamily="18" charset="0"/>
                </a:rPr>
                <a:t>Model violation (combining genes randomly)</a:t>
              </a:r>
              <a:endParaRPr lang="en-US" dirty="0">
                <a:solidFill>
                  <a:schemeClr val="tx2"/>
                </a:solidFill>
                <a:latin typeface="Georgia" pitchFamily="18" charset="0"/>
              </a:endParaRPr>
            </a:p>
          </p:txBody>
        </p:sp>
      </p:grpSp>
    </p:spTree>
    <p:extLst>
      <p:ext uri="{BB962C8B-B14F-4D97-AF65-F5344CB8AC3E}">
        <p14:creationId xmlns:p14="http://schemas.microsoft.com/office/powerpoint/2010/main" val="120960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44624"/>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Future Work</a:t>
            </a:r>
            <a:endParaRPr lang="en-US" altLang="ja-JP" sz="1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59532"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4" name="Rectangle 3"/>
          <p:cNvSpPr txBox="1">
            <a:spLocks noChangeArrowheads="1"/>
          </p:cNvSpPr>
          <p:nvPr/>
        </p:nvSpPr>
        <p:spPr>
          <a:xfrm>
            <a:off x="467544" y="764704"/>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New binning techniques</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1" name="Rectangle 3"/>
          <p:cNvSpPr txBox="1">
            <a:spLocks noChangeArrowheads="1"/>
          </p:cNvSpPr>
          <p:nvPr/>
        </p:nvSpPr>
        <p:spPr>
          <a:xfrm>
            <a:off x="431540" y="4509120"/>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Large scale phylogeny</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sp>
        <p:nvSpPr>
          <p:cNvPr id="15" name="Rectangle 3"/>
          <p:cNvSpPr txBox="1">
            <a:spLocks noChangeArrowheads="1"/>
          </p:cNvSpPr>
          <p:nvPr/>
        </p:nvSpPr>
        <p:spPr>
          <a:xfrm>
            <a:off x="431540" y="2528900"/>
            <a:ext cx="7772400" cy="612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itchFamily="2" charset="2"/>
              <a:buNone/>
            </a:pPr>
            <a:r>
              <a:rPr lang="en-US" dirty="0" smtClean="0"/>
              <a:t> </a:t>
            </a:r>
            <a:r>
              <a:rPr lang="en-US" sz="3600" dirty="0" smtClean="0">
                <a:solidFill>
                  <a:srgbClr val="000099"/>
                </a:solidFill>
              </a:rPr>
              <a:t>»</a:t>
            </a:r>
            <a:r>
              <a:rPr lang="en-US" dirty="0" smtClean="0"/>
              <a:t> </a:t>
            </a:r>
            <a:r>
              <a:rPr lang="en-US" sz="2800" dirty="0" smtClean="0">
                <a:latin typeface="Book Antiqua" pitchFamily="18" charset="0"/>
              </a:rPr>
              <a:t>Classification in phylogeny</a:t>
            </a:r>
          </a:p>
          <a:p>
            <a:pPr>
              <a:buClr>
                <a:srgbClr val="FF0000"/>
              </a:buClr>
              <a:buFont typeface="Wingdings" pitchFamily="2" charset="2"/>
              <a:buNone/>
            </a:pPr>
            <a:endParaRPr lang="en-US" sz="2800" dirty="0" smtClean="0">
              <a:latin typeface="Verdana" pitchFamily="34" charset="0"/>
            </a:endParaRPr>
          </a:p>
          <a:p>
            <a:pPr>
              <a:buClr>
                <a:srgbClr val="FF0000"/>
              </a:buClr>
              <a:buFont typeface="Wingdings" pitchFamily="2" charset="2"/>
              <a:buNone/>
            </a:pPr>
            <a:r>
              <a:rPr lang="en-US" sz="2800" dirty="0">
                <a:latin typeface="Verdana" pitchFamily="34" charset="0"/>
              </a:rPr>
              <a:t>	</a:t>
            </a:r>
            <a:r>
              <a:rPr lang="en-US" sz="2800" dirty="0" smtClean="0">
                <a:latin typeface="Verdana" pitchFamily="34" charset="0"/>
              </a:rPr>
              <a:t>	</a:t>
            </a:r>
            <a:endParaRPr lang="en-US" sz="2800" dirty="0">
              <a:latin typeface="Verdana" pitchFamily="34" charset="0"/>
            </a:endParaRPr>
          </a:p>
        </p:txBody>
      </p:sp>
      <p:grpSp>
        <p:nvGrpSpPr>
          <p:cNvPr id="16" name="Group 15"/>
          <p:cNvGrpSpPr/>
          <p:nvPr/>
        </p:nvGrpSpPr>
        <p:grpSpPr>
          <a:xfrm>
            <a:off x="1371600" y="3248980"/>
            <a:ext cx="7412868" cy="646331"/>
            <a:chOff x="3238136" y="1158453"/>
            <a:chExt cx="5066992" cy="504464"/>
          </a:xfrm>
        </p:grpSpPr>
        <p:sp>
          <p:nvSpPr>
            <p:cNvPr id="17" name="Oval 16"/>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8" name="TextBox 17"/>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smtClean="0">
                  <a:latin typeface="Georgia" pitchFamily="18" charset="0"/>
                </a:rPr>
                <a:t>Application of supervised </a:t>
              </a:r>
              <a:r>
                <a:rPr lang="en-US" dirty="0" smtClean="0">
                  <a:solidFill>
                    <a:srgbClr val="000099"/>
                  </a:solidFill>
                  <a:latin typeface="Georgia" pitchFamily="18" charset="0"/>
                </a:rPr>
                <a:t>classification techniques </a:t>
              </a:r>
              <a:r>
                <a:rPr lang="en-US" dirty="0" smtClean="0">
                  <a:latin typeface="Georgia" pitchFamily="18" charset="0"/>
                </a:rPr>
                <a:t>in the context of phylogenetics. </a:t>
              </a:r>
              <a:endParaRPr lang="en-US" dirty="0">
                <a:solidFill>
                  <a:schemeClr val="tx2"/>
                </a:solidFill>
                <a:latin typeface="Georgia" pitchFamily="18" charset="0"/>
              </a:endParaRPr>
            </a:p>
          </p:txBody>
        </p:sp>
      </p:grpSp>
      <p:grpSp>
        <p:nvGrpSpPr>
          <p:cNvPr id="19" name="Group 18"/>
          <p:cNvGrpSpPr/>
          <p:nvPr/>
        </p:nvGrpSpPr>
        <p:grpSpPr>
          <a:xfrm>
            <a:off x="1407604" y="5301208"/>
            <a:ext cx="7412868" cy="646331"/>
            <a:chOff x="3238136" y="1158453"/>
            <a:chExt cx="5066992" cy="504464"/>
          </a:xfrm>
        </p:grpSpPr>
        <p:sp>
          <p:nvSpPr>
            <p:cNvPr id="20" name="Oval 19"/>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1" name="TextBox 20"/>
            <p:cNvSpPr txBox="1"/>
            <p:nvPr/>
          </p:nvSpPr>
          <p:spPr>
            <a:xfrm>
              <a:off x="3336576" y="1158453"/>
              <a:ext cx="4968552" cy="504464"/>
            </a:xfrm>
            <a:prstGeom prst="rect">
              <a:avLst/>
            </a:prstGeom>
            <a:noFill/>
          </p:spPr>
          <p:txBody>
            <a:bodyPr wrap="square" rtlCol="0">
              <a:spAutoFit/>
            </a:bodyPr>
            <a:lstStyle/>
            <a:p>
              <a:r>
                <a:rPr lang="en-US" dirty="0" smtClean="0"/>
                <a:t>  </a:t>
              </a:r>
              <a:r>
                <a:rPr lang="en-US" dirty="0">
                  <a:solidFill>
                    <a:srgbClr val="000099"/>
                  </a:solidFill>
                  <a:latin typeface="Georgia" pitchFamily="18" charset="0"/>
                </a:rPr>
                <a:t>Divide and conquer </a:t>
              </a:r>
              <a:r>
                <a:rPr lang="en-US" dirty="0">
                  <a:latin typeface="Georgia" pitchFamily="18" charset="0"/>
                </a:rPr>
                <a:t>based </a:t>
              </a:r>
              <a:r>
                <a:rPr lang="en-US" dirty="0">
                  <a:solidFill>
                    <a:srgbClr val="000099"/>
                  </a:solidFill>
                  <a:latin typeface="Georgia" pitchFamily="18" charset="0"/>
                </a:rPr>
                <a:t>meta method </a:t>
              </a:r>
              <a:r>
                <a:rPr lang="en-US" dirty="0">
                  <a:latin typeface="Georgia" pitchFamily="18" charset="0"/>
                </a:rPr>
                <a:t>to make existing techniques scalable to large number of species.</a:t>
              </a:r>
              <a:endParaRPr lang="en-US" dirty="0">
                <a:solidFill>
                  <a:schemeClr val="tx2"/>
                </a:solidFill>
                <a:latin typeface="Georgia" pitchFamily="18" charset="0"/>
              </a:endParaRPr>
            </a:p>
          </p:txBody>
        </p:sp>
      </p:grpSp>
      <p:grpSp>
        <p:nvGrpSpPr>
          <p:cNvPr id="22" name="Group 21"/>
          <p:cNvGrpSpPr/>
          <p:nvPr/>
        </p:nvGrpSpPr>
        <p:grpSpPr>
          <a:xfrm>
            <a:off x="1371600" y="1880828"/>
            <a:ext cx="7412868" cy="369332"/>
            <a:chOff x="3238136" y="1158453"/>
            <a:chExt cx="5066992" cy="288265"/>
          </a:xfrm>
        </p:grpSpPr>
        <p:sp>
          <p:nvSpPr>
            <p:cNvPr id="23" name="Oval 22"/>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4" name="TextBox 23"/>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a:latin typeface="Georgia" pitchFamily="18" charset="0"/>
                </a:rPr>
                <a:t>New binning </a:t>
              </a:r>
              <a:r>
                <a:rPr lang="en-US" dirty="0" smtClean="0">
                  <a:latin typeface="Georgia" pitchFamily="18" charset="0"/>
                </a:rPr>
                <a:t>approaches using </a:t>
              </a:r>
              <a:r>
                <a:rPr lang="en-US" dirty="0">
                  <a:solidFill>
                    <a:srgbClr val="000099"/>
                  </a:solidFill>
                  <a:latin typeface="Georgia" pitchFamily="18" charset="0"/>
                </a:rPr>
                <a:t>unsupervised clustering </a:t>
              </a:r>
              <a:r>
                <a:rPr lang="en-US" dirty="0" smtClean="0">
                  <a:latin typeface="Georgia" pitchFamily="18" charset="0"/>
                </a:rPr>
                <a:t>techniques</a:t>
              </a:r>
              <a:endParaRPr lang="en-US" dirty="0">
                <a:solidFill>
                  <a:schemeClr val="tx2"/>
                </a:solidFill>
                <a:latin typeface="Georgia" pitchFamily="18" charset="0"/>
              </a:endParaRPr>
            </a:p>
          </p:txBody>
        </p:sp>
      </p:grpSp>
      <p:grpSp>
        <p:nvGrpSpPr>
          <p:cNvPr id="25" name="Group 24"/>
          <p:cNvGrpSpPr/>
          <p:nvPr/>
        </p:nvGrpSpPr>
        <p:grpSpPr>
          <a:xfrm>
            <a:off x="1371600" y="1412777"/>
            <a:ext cx="7412868" cy="369332"/>
            <a:chOff x="3238136" y="1158454"/>
            <a:chExt cx="5066992" cy="288265"/>
          </a:xfrm>
        </p:grpSpPr>
        <p:sp>
          <p:nvSpPr>
            <p:cNvPr id="26" name="Oval 25"/>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7" name="TextBox 26"/>
            <p:cNvSpPr txBox="1"/>
            <p:nvPr/>
          </p:nvSpPr>
          <p:spPr>
            <a:xfrm>
              <a:off x="3336576" y="1158454"/>
              <a:ext cx="4968552" cy="288265"/>
            </a:xfrm>
            <a:prstGeom prst="rect">
              <a:avLst/>
            </a:prstGeom>
            <a:noFill/>
          </p:spPr>
          <p:txBody>
            <a:bodyPr wrap="square" rtlCol="0">
              <a:spAutoFit/>
            </a:bodyPr>
            <a:lstStyle/>
            <a:p>
              <a:r>
                <a:rPr lang="en-US" dirty="0" smtClean="0"/>
                <a:t>  </a:t>
              </a:r>
              <a:r>
                <a:rPr lang="en-US" dirty="0">
                  <a:latin typeface="Georgia" pitchFamily="18" charset="0"/>
                </a:rPr>
                <a:t>We (</a:t>
              </a:r>
              <a:r>
                <a:rPr lang="en-US" dirty="0" err="1">
                  <a:latin typeface="Georgia" pitchFamily="18" charset="0"/>
                </a:rPr>
                <a:t>Mirarab</a:t>
              </a:r>
              <a:r>
                <a:rPr lang="en-US" dirty="0">
                  <a:latin typeface="Georgia" pitchFamily="18" charset="0"/>
                </a:rPr>
                <a:t> et al., 2014, under review) developed </a:t>
              </a:r>
              <a:r>
                <a:rPr lang="en-US" dirty="0">
                  <a:solidFill>
                    <a:srgbClr val="000099"/>
                  </a:solidFill>
                  <a:latin typeface="Georgia" pitchFamily="18" charset="0"/>
                </a:rPr>
                <a:t>statistical </a:t>
              </a:r>
              <a:r>
                <a:rPr lang="en-US" dirty="0" smtClean="0">
                  <a:solidFill>
                    <a:srgbClr val="000099"/>
                  </a:solidFill>
                  <a:latin typeface="Georgia" pitchFamily="18" charset="0"/>
                </a:rPr>
                <a:t>binning</a:t>
              </a:r>
              <a:endParaRPr lang="en-US" dirty="0">
                <a:solidFill>
                  <a:srgbClr val="000099"/>
                </a:solidFill>
                <a:latin typeface="Georgia" pitchFamily="18" charset="0"/>
              </a:endParaRPr>
            </a:p>
          </p:txBody>
        </p:sp>
      </p:grpSp>
      <p:grpSp>
        <p:nvGrpSpPr>
          <p:cNvPr id="28" name="Group 27"/>
          <p:cNvGrpSpPr/>
          <p:nvPr/>
        </p:nvGrpSpPr>
        <p:grpSpPr>
          <a:xfrm>
            <a:off x="1371600" y="3933056"/>
            <a:ext cx="7412868" cy="369332"/>
            <a:chOff x="3238136" y="1158453"/>
            <a:chExt cx="5066992" cy="288265"/>
          </a:xfrm>
        </p:grpSpPr>
        <p:sp>
          <p:nvSpPr>
            <p:cNvPr id="29" name="Oval 28"/>
            <p:cNvSpPr>
              <a:spLocks noChangeArrowheads="1"/>
            </p:cNvSpPr>
            <p:nvPr/>
          </p:nvSpPr>
          <p:spPr bwMode="auto">
            <a:xfrm>
              <a:off x="3238136" y="1199682"/>
              <a:ext cx="156257" cy="178423"/>
            </a:xfrm>
            <a:prstGeom prst="ellipse">
              <a:avLst/>
            </a:prstGeom>
            <a:gradFill rotWithShape="1">
              <a:gsLst>
                <a:gs pos="0">
                  <a:srgbClr val="000099">
                    <a:alpha val="46000"/>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0" name="TextBox 29"/>
            <p:cNvSpPr txBox="1"/>
            <p:nvPr/>
          </p:nvSpPr>
          <p:spPr>
            <a:xfrm>
              <a:off x="3336576" y="1158453"/>
              <a:ext cx="4968552" cy="288265"/>
            </a:xfrm>
            <a:prstGeom prst="rect">
              <a:avLst/>
            </a:prstGeom>
            <a:noFill/>
          </p:spPr>
          <p:txBody>
            <a:bodyPr wrap="square" rtlCol="0">
              <a:spAutoFit/>
            </a:bodyPr>
            <a:lstStyle/>
            <a:p>
              <a:r>
                <a:rPr lang="en-US" dirty="0" smtClean="0"/>
                <a:t>  </a:t>
              </a:r>
              <a:r>
                <a:rPr lang="en-US" dirty="0">
                  <a:solidFill>
                    <a:srgbClr val="000099"/>
                  </a:solidFill>
                  <a:latin typeface="Georgia" pitchFamily="18" charset="0"/>
                </a:rPr>
                <a:t>P</a:t>
              </a:r>
              <a:r>
                <a:rPr lang="en-US" dirty="0" smtClean="0">
                  <a:solidFill>
                    <a:srgbClr val="000099"/>
                  </a:solidFill>
                  <a:latin typeface="Georgia" pitchFamily="18" charset="0"/>
                </a:rPr>
                <a:t>redicting</a:t>
              </a:r>
              <a:r>
                <a:rPr lang="en-US" dirty="0" smtClean="0">
                  <a:latin typeface="Georgia" pitchFamily="18" charset="0"/>
                </a:rPr>
                <a:t> the </a:t>
              </a:r>
              <a:r>
                <a:rPr lang="en-US" dirty="0" smtClean="0">
                  <a:solidFill>
                    <a:srgbClr val="000099"/>
                  </a:solidFill>
                  <a:latin typeface="Georgia" pitchFamily="18" charset="0"/>
                </a:rPr>
                <a:t>reason of discordance</a:t>
              </a:r>
              <a:r>
                <a:rPr lang="en-US" dirty="0" smtClean="0">
                  <a:latin typeface="Georgia" pitchFamily="18" charset="0"/>
                </a:rPr>
                <a:t>: ILS or HGT?</a:t>
              </a:r>
              <a:endParaRPr lang="en-US" dirty="0">
                <a:solidFill>
                  <a:schemeClr val="tx2"/>
                </a:solidFill>
                <a:latin typeface="Georgia" pitchFamily="18" charset="0"/>
              </a:endParaRPr>
            </a:p>
          </p:txBody>
        </p:sp>
      </p:grpSp>
    </p:spTree>
    <p:extLst>
      <p:ext uri="{BB962C8B-B14F-4D97-AF65-F5344CB8AC3E}">
        <p14:creationId xmlns:p14="http://schemas.microsoft.com/office/powerpoint/2010/main" val="631750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15240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dirty="0">
                <a:solidFill>
                  <a:schemeClr val="accent2"/>
                </a:solidFill>
                <a:latin typeface="Trebuchet MS" pitchFamily="34" charset="0"/>
              </a:rPr>
              <a:t>Thank </a:t>
            </a:r>
            <a:r>
              <a:rPr lang="en-US" sz="4400" dirty="0" smtClean="0">
                <a:solidFill>
                  <a:schemeClr val="accent2"/>
                </a:solidFill>
                <a:latin typeface="Trebuchet MS" pitchFamily="34" charset="0"/>
              </a:rPr>
              <a:t>You</a:t>
            </a:r>
            <a:endParaRPr lang="en-US" sz="4400" dirty="0">
              <a:solidFill>
                <a:schemeClr val="accent2"/>
              </a:solidFill>
              <a:latin typeface="Trebuchet MS" pitchFamily="34" charset="0"/>
            </a:endParaRPr>
          </a:p>
        </p:txBody>
      </p:sp>
      <p:sp>
        <p:nvSpPr>
          <p:cNvPr id="58372" name="Rectangle 2"/>
          <p:cNvSpPr>
            <a:spLocks noChangeArrowheads="1"/>
          </p:cNvSpPr>
          <p:nvPr/>
        </p:nvSpPr>
        <p:spPr bwMode="auto">
          <a:xfrm>
            <a:off x="4211638" y="2849563"/>
            <a:ext cx="4749800" cy="26987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buFont typeface="Wingdings" pitchFamily="2" charset="2"/>
              <a:buNone/>
            </a:pPr>
            <a:r>
              <a:rPr lang="en-US" altLang="ja-JP" sz="8200" dirty="0">
                <a:solidFill>
                  <a:schemeClr val="tx2"/>
                </a:solidFill>
                <a:latin typeface="Garamond" pitchFamily="18" charset="0"/>
                <a:ea typeface="ＭＳ Ｐゴシック" pitchFamily="34" charset="-128"/>
              </a:rPr>
              <a:t>Questions </a:t>
            </a:r>
          </a:p>
          <a:p>
            <a:pPr marL="342900" indent="-342900" algn="ctr">
              <a:lnSpc>
                <a:spcPct val="80000"/>
              </a:lnSpc>
              <a:spcBef>
                <a:spcPct val="20000"/>
              </a:spcBef>
              <a:buClr>
                <a:schemeClr val="tx2"/>
              </a:buClr>
              <a:buSzPct val="70000"/>
              <a:buFont typeface="Wingdings" pitchFamily="2" charset="2"/>
              <a:buNone/>
            </a:pPr>
            <a:r>
              <a:rPr lang="en-US" altLang="ja-JP" sz="11400" dirty="0">
                <a:solidFill>
                  <a:srgbClr val="FF6600"/>
                </a:solidFill>
                <a:latin typeface="Garamond" pitchFamily="18" charset="0"/>
                <a:ea typeface="ＭＳ Ｐゴシック" pitchFamily="34" charset="-128"/>
              </a:rPr>
              <a:t>??</a:t>
            </a:r>
            <a:r>
              <a:rPr lang="en-US" altLang="ja-JP" sz="8200" dirty="0">
                <a:solidFill>
                  <a:schemeClr val="tx2"/>
                </a:solidFill>
                <a:latin typeface="Garamond" pitchFamily="18" charset="0"/>
                <a:ea typeface="ＭＳ Ｐゴシック" pitchFamily="34" charset="-128"/>
              </a:rPr>
              <a:t> </a:t>
            </a:r>
            <a:endParaRPr lang="ja-JP" altLang="en-US" sz="11400" dirty="0">
              <a:solidFill>
                <a:srgbClr val="FF6600"/>
              </a:solidFill>
              <a:latin typeface="Garamond" pitchFamily="18" charset="0"/>
              <a:ea typeface="ＭＳ Ｐゴシック" pitchFamily="34" charset="-128"/>
            </a:endParaRPr>
          </a:p>
        </p:txBody>
      </p:sp>
    </p:spTree>
    <p:extLst>
      <p:ext uri="{BB962C8B-B14F-4D97-AF65-F5344CB8AC3E}">
        <p14:creationId xmlns:p14="http://schemas.microsoft.com/office/powerpoint/2010/main" val="137983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07504" y="776022"/>
            <a:ext cx="8172908"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200" b="0" dirty="0" smtClean="0">
                <a:latin typeface="Garamond" pitchFamily="18" charset="0"/>
              </a:rPr>
              <a:t> </a:t>
            </a:r>
            <a:r>
              <a:rPr lang="en-US" sz="2200" dirty="0" smtClean="0">
                <a:solidFill>
                  <a:srgbClr val="000099"/>
                </a:solidFill>
                <a:latin typeface="Trebuchet MS" pitchFamily="34" charset="0"/>
              </a:rPr>
              <a:t>Old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solidFill>
                  <a:srgbClr val="FF0000"/>
                </a:solidFill>
                <a:latin typeface="Garamond" pitchFamily="18" charset="0"/>
              </a:rPr>
              <a:t>One</a:t>
            </a:r>
            <a:r>
              <a:rPr lang="en-US" sz="2200" dirty="0" smtClean="0">
                <a:latin typeface="Garamond" pitchFamily="18" charset="0"/>
              </a:rPr>
              <a:t> gene – </a:t>
            </a:r>
            <a:r>
              <a:rPr lang="en-US" sz="2200" dirty="0" smtClean="0">
                <a:solidFill>
                  <a:srgbClr val="FF0000"/>
                </a:solidFill>
                <a:latin typeface="Garamond" pitchFamily="18" charset="0"/>
              </a:rPr>
              <a:t>one</a:t>
            </a:r>
            <a:r>
              <a:rPr lang="en-US" sz="2200" dirty="0" smtClean="0">
                <a:latin typeface="Garamond" pitchFamily="18" charset="0"/>
              </a:rPr>
              <a:t> species tree</a:t>
            </a: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Trebuchet MS" pitchFamily="34" charset="0"/>
              </a:rPr>
              <a:t>New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solidFill>
                  <a:srgbClr val="FF0000"/>
                </a:solidFill>
                <a:latin typeface="Garamond" pitchFamily="18" charset="0"/>
              </a:rPr>
              <a:t>Many</a:t>
            </a:r>
            <a:r>
              <a:rPr lang="en-US" sz="2200" dirty="0" smtClean="0">
                <a:latin typeface="Garamond" pitchFamily="18" charset="0"/>
              </a:rPr>
              <a:t> genes – species tree</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  on “</a:t>
            </a:r>
            <a:r>
              <a:rPr lang="en-US" sz="2200" dirty="0" smtClean="0">
                <a:solidFill>
                  <a:srgbClr val="FF0000"/>
                </a:solidFill>
                <a:latin typeface="Garamond" pitchFamily="18" charset="0"/>
              </a:rPr>
              <a:t>supergenes</a:t>
            </a:r>
            <a:r>
              <a:rPr lang="en-US" sz="2200" dirty="0" smtClean="0">
                <a:latin typeface="Garamond" pitchFamily="18" charset="0"/>
              </a:rPr>
              <a:t>”</a:t>
            </a:r>
          </a:p>
          <a:p>
            <a:pPr>
              <a:spcBef>
                <a:spcPts val="600"/>
              </a:spcBef>
              <a:buClr>
                <a:schemeClr val="accent1"/>
              </a:buClr>
              <a:buSzPct val="90000"/>
              <a:buFont typeface="Wingdings 3" pitchFamily="18" charset="2"/>
              <a:buChar char="}"/>
            </a:pPr>
            <a:r>
              <a:rPr lang="en-US" sz="2200" dirty="0" smtClean="0">
                <a:solidFill>
                  <a:srgbClr val="000099"/>
                </a:solidFill>
                <a:latin typeface="Trebuchet MS" pitchFamily="34" charset="0"/>
              </a:rPr>
              <a:t>Proposed new approach</a:t>
            </a:r>
          </a:p>
          <a:p>
            <a:pPr lvl="1">
              <a:spcBef>
                <a:spcPts val="600"/>
              </a:spcBef>
              <a:buClr>
                <a:schemeClr val="accent1"/>
              </a:buClr>
              <a:buSzPct val="90000"/>
              <a:buFont typeface="Wingdings 3" pitchFamily="18" charset="2"/>
              <a:buChar char="}"/>
            </a:pPr>
            <a:r>
              <a:rPr lang="en-US" sz="2200" dirty="0" smtClean="0">
                <a:latin typeface="Garamond" pitchFamily="18" charset="0"/>
              </a:rPr>
              <a:t> Many genes - many trees </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Species tree from </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  gene trees, taking the </a:t>
            </a:r>
          </a:p>
          <a:p>
            <a:pPr lvl="1">
              <a:spcBef>
                <a:spcPts val="600"/>
              </a:spcBef>
              <a:buClr>
                <a:schemeClr val="accent1"/>
              </a:buClr>
              <a:buSzPct val="90000"/>
            </a:pPr>
            <a:r>
              <a:rPr lang="en-US" sz="2200" dirty="0" smtClean="0">
                <a:latin typeface="Garamond" pitchFamily="18" charset="0"/>
              </a:rPr>
              <a:t>   </a:t>
            </a:r>
            <a:r>
              <a:rPr lang="en-US" sz="2200" dirty="0" smtClean="0">
                <a:solidFill>
                  <a:srgbClr val="FF0000"/>
                </a:solidFill>
                <a:latin typeface="Garamond" pitchFamily="18" charset="0"/>
              </a:rPr>
              <a:t>causes for discord</a:t>
            </a:r>
          </a:p>
          <a:p>
            <a:pPr lvl="1">
              <a:spcBef>
                <a:spcPts val="600"/>
              </a:spcBef>
              <a:buClr>
                <a:schemeClr val="accent1"/>
              </a:buClr>
              <a:buSzPct val="90000"/>
            </a:pPr>
            <a:r>
              <a:rPr lang="en-US" sz="2200" dirty="0" smtClean="0">
                <a:latin typeface="Garamond" pitchFamily="18" charset="0"/>
              </a:rPr>
              <a:t>   into consideration</a:t>
            </a:r>
          </a:p>
          <a:p>
            <a:pPr lvl="1">
              <a:spcBef>
                <a:spcPts val="600"/>
              </a:spcBef>
              <a:buClr>
                <a:schemeClr val="accent1"/>
              </a:buClr>
              <a:buSzPct val="90000"/>
            </a:pPr>
            <a:r>
              <a:rPr lang="en-US" sz="2200" dirty="0" smtClean="0">
                <a:latin typeface="Garamond" pitchFamily="18" charset="0"/>
              </a:rPr>
              <a:t>(e.g. </a:t>
            </a:r>
            <a:r>
              <a:rPr lang="en-US" sz="2200" dirty="0" smtClean="0">
                <a:solidFill>
                  <a:srgbClr val="000099"/>
                </a:solidFill>
                <a:latin typeface="Garamond" pitchFamily="18" charset="0"/>
              </a:rPr>
              <a:t>Gene Tree Parsimony</a:t>
            </a:r>
            <a:r>
              <a:rPr lang="en-US" sz="2200" dirty="0" smtClean="0">
                <a:latin typeface="Garamond" pitchFamily="18" charset="0"/>
              </a:rPr>
              <a:t>).</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solidFill>
                  <a:srgbClr val="FF0000"/>
                </a:solidFill>
                <a:latin typeface="Garamond" pitchFamily="18" charset="0"/>
              </a:rPr>
              <a:t>NP-hard</a:t>
            </a:r>
            <a:r>
              <a:rPr lang="en-US" sz="2200" dirty="0" smtClean="0">
                <a:latin typeface="Garamond" pitchFamily="18" charset="0"/>
              </a:rPr>
              <a:t> problems!</a:t>
            </a:r>
            <a:endParaRPr lang="en-US" sz="22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Estimating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030" y="2420888"/>
            <a:ext cx="5351462"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1313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827584" y="3212976"/>
            <a:ext cx="4800600" cy="677416"/>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Arial" charset="0"/>
            </a:endParaRPr>
          </a:p>
        </p:txBody>
      </p:sp>
      <p:sp>
        <p:nvSpPr>
          <p:cNvPr id="7" name="Rectangle 4"/>
          <p:cNvSpPr>
            <a:spLocks noChangeArrowheads="1"/>
          </p:cNvSpPr>
          <p:nvPr/>
        </p:nvSpPr>
        <p:spPr bwMode="auto">
          <a:xfrm>
            <a:off x="431540" y="1736812"/>
            <a:ext cx="8316924"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800" b="0" dirty="0" smtClean="0">
                <a:solidFill>
                  <a:srgbClr val="000000"/>
                </a:solidFill>
                <a:latin typeface="Garamond" pitchFamily="18" charset="0"/>
              </a:rPr>
              <a:t> </a:t>
            </a:r>
            <a:r>
              <a:rPr lang="en-GB" sz="3200" b="0" dirty="0" smtClean="0">
                <a:solidFill>
                  <a:srgbClr val="FF0000"/>
                </a:solidFill>
                <a:latin typeface="Garamond" pitchFamily="18" charset="0"/>
              </a:rPr>
              <a:t>Discord</a:t>
            </a:r>
            <a:r>
              <a:rPr lang="en-GB" sz="3200" b="0" dirty="0" smtClean="0">
                <a:solidFill>
                  <a:srgbClr val="000000"/>
                </a:solidFill>
                <a:latin typeface="Garamond" pitchFamily="18" charset="0"/>
              </a:rPr>
              <a:t> can arise from -</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Horizontal Gene Transfer (HGT)</a:t>
            </a:r>
          </a:p>
          <a:p>
            <a:pPr lvl="1">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Deep Coalescence </a:t>
            </a:r>
          </a:p>
          <a:p>
            <a:pPr lvl="1">
              <a:spcBef>
                <a:spcPts val="600"/>
              </a:spcBef>
              <a:buClr>
                <a:schemeClr val="accent1"/>
              </a:buClr>
              <a:buSzPct val="90000"/>
              <a:buFont typeface="Wingdings 3" pitchFamily="18" charset="2"/>
              <a:buChar char="}"/>
            </a:pPr>
            <a:r>
              <a:rPr lang="en-GB" sz="2800" b="0" dirty="0">
                <a:solidFill>
                  <a:srgbClr val="000000"/>
                </a:solidFill>
                <a:latin typeface="Garamond" pitchFamily="18" charset="0"/>
              </a:rPr>
              <a:t> </a:t>
            </a:r>
            <a:r>
              <a:rPr lang="en-GB" sz="2800" b="0" dirty="0" smtClean="0">
                <a:solidFill>
                  <a:srgbClr val="000000"/>
                </a:solidFill>
                <a:latin typeface="Garamond" pitchFamily="18" charset="0"/>
              </a:rPr>
              <a:t>Gene Duplication/Extinction</a:t>
            </a:r>
          </a:p>
          <a:p>
            <a:pPr lvl="1">
              <a:spcBef>
                <a:spcPts val="600"/>
              </a:spcBef>
              <a:buClr>
                <a:schemeClr val="accent1"/>
              </a:buClr>
              <a:buSzPct val="90000"/>
              <a:buFont typeface="Wingdings 3" pitchFamily="18" charset="2"/>
              <a:buChar char="}"/>
            </a:pPr>
            <a:endParaRPr lang="en-GB" sz="2800" b="0" dirty="0" smtClean="0">
              <a:solidFill>
                <a:srgbClr val="000000"/>
              </a:solidFill>
              <a:latin typeface="Garamond" pitchFamily="18" charset="0"/>
            </a:endParaRPr>
          </a:p>
          <a:p>
            <a:pPr algn="l">
              <a:spcBef>
                <a:spcPts val="600"/>
              </a:spcBef>
              <a:buClr>
                <a:schemeClr val="accent1"/>
              </a:buClr>
              <a:buSzPct val="90000"/>
              <a:buFont typeface="Wingdings 3" pitchFamily="18" charset="2"/>
              <a:buChar char="}"/>
            </a:pPr>
            <a:r>
              <a:rPr lang="en-GB" sz="2800" dirty="0" smtClean="0">
                <a:solidFill>
                  <a:srgbClr val="000000"/>
                </a:solidFill>
                <a:latin typeface="Garamond" pitchFamily="18" charset="0"/>
              </a:rPr>
              <a:t> </a:t>
            </a:r>
            <a:r>
              <a:rPr lang="en-GB" sz="3200" dirty="0" smtClean="0">
                <a:solidFill>
                  <a:srgbClr val="FF0000"/>
                </a:solidFill>
                <a:latin typeface="Garamond" pitchFamily="18" charset="0"/>
              </a:rPr>
              <a:t>Estimation error</a:t>
            </a:r>
            <a:r>
              <a:rPr lang="en-GB" sz="3200" dirty="0" smtClean="0">
                <a:solidFill>
                  <a:srgbClr val="000000"/>
                </a:solidFill>
                <a:latin typeface="Garamond" pitchFamily="18" charset="0"/>
              </a:rPr>
              <a:t> may also introduce discordance. </a:t>
            </a:r>
          </a:p>
        </p:txBody>
      </p:sp>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Causes of Gene </a:t>
            </a:r>
            <a:r>
              <a:rPr lang="en-US" altLang="ja-JP" sz="3600" b="1" dirty="0">
                <a:solidFill>
                  <a:srgbClr val="A50021"/>
                </a:solidFill>
                <a:latin typeface="Verdana" pitchFamily="34" charset="0"/>
                <a:ea typeface="ＭＳ Ｐゴシック" pitchFamily="34" charset="-128"/>
              </a:rPr>
              <a:t>T</a:t>
            </a:r>
            <a:r>
              <a:rPr lang="en-US" altLang="ja-JP" sz="3600" b="1" dirty="0" smtClean="0">
                <a:solidFill>
                  <a:srgbClr val="A50021"/>
                </a:solidFill>
                <a:latin typeface="Verdana" pitchFamily="34" charset="0"/>
                <a:ea typeface="ＭＳ Ｐゴシック" pitchFamily="34" charset="-128"/>
              </a:rPr>
              <a:t>ree Discordance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544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19271" y="68961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2179311" y="377415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1927283" y="367794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3847525" y="374588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71661" y="370988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822363" y="370988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2277703" y="237701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087524" y="295786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2999212" y="218345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415405" y="81552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46945" y="189369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3765309" y="84281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751662" y="219394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3765309" y="188004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4570434" y="334002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3001115" y="252905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667144" y="656692"/>
            <a:ext cx="2388069" cy="1041030"/>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73126"/>
                <a:gd name="adj2" fmla="val 6045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Freeform 1"/>
          <p:cNvSpPr/>
          <p:nvPr/>
        </p:nvSpPr>
        <p:spPr>
          <a:xfrm>
            <a:off x="4134009" y="290677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4087523" y="335390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 name="Freeform 3"/>
          <p:cNvSpPr/>
          <p:nvPr/>
        </p:nvSpPr>
        <p:spPr>
          <a:xfrm>
            <a:off x="4230035" y="1133108"/>
            <a:ext cx="455716" cy="544155"/>
          </a:xfrm>
          <a:custGeom>
            <a:avLst/>
            <a:gdLst>
              <a:gd name="connsiteX0" fmla="*/ 0 w 455716"/>
              <a:gd name="connsiteY0" fmla="*/ 0 h 544155"/>
              <a:gd name="connsiteX1" fmla="*/ 420130 w 455716"/>
              <a:gd name="connsiteY1" fmla="*/ 506627 h 544155"/>
              <a:gd name="connsiteX2" fmla="*/ 432487 w 455716"/>
              <a:gd name="connsiteY2" fmla="*/ 506627 h 544155"/>
              <a:gd name="connsiteX3" fmla="*/ 432487 w 455716"/>
              <a:gd name="connsiteY3" fmla="*/ 506627 h 544155"/>
            </a:gdLst>
            <a:ahLst/>
            <a:cxnLst>
              <a:cxn ang="0">
                <a:pos x="connsiteX0" y="connsiteY0"/>
              </a:cxn>
              <a:cxn ang="0">
                <a:pos x="connsiteX1" y="connsiteY1"/>
              </a:cxn>
              <a:cxn ang="0">
                <a:pos x="connsiteX2" y="connsiteY2"/>
              </a:cxn>
              <a:cxn ang="0">
                <a:pos x="connsiteX3" y="connsiteY3"/>
              </a:cxn>
            </a:cxnLst>
            <a:rect l="l" t="t" r="r" b="b"/>
            <a:pathLst>
              <a:path w="455716" h="544155">
                <a:moveTo>
                  <a:pt x="0" y="0"/>
                </a:moveTo>
                <a:lnTo>
                  <a:pt x="420130" y="506627"/>
                </a:lnTo>
                <a:cubicBezTo>
                  <a:pt x="492211" y="591065"/>
                  <a:pt x="432487" y="506627"/>
                  <a:pt x="432487" y="506627"/>
                </a:cubicBezTo>
                <a:lnTo>
                  <a:pt x="432487" y="506627"/>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4094111" y="1157821"/>
            <a:ext cx="383059" cy="420130"/>
          </a:xfrm>
          <a:custGeom>
            <a:avLst/>
            <a:gdLst>
              <a:gd name="connsiteX0" fmla="*/ 383059 w 383059"/>
              <a:gd name="connsiteY0" fmla="*/ 0 h 420130"/>
              <a:gd name="connsiteX1" fmla="*/ 123567 w 383059"/>
              <a:gd name="connsiteY1" fmla="*/ 185352 h 420130"/>
              <a:gd name="connsiteX2" fmla="*/ 0 w 383059"/>
              <a:gd name="connsiteY2" fmla="*/ 420130 h 420130"/>
            </a:gdLst>
            <a:ahLst/>
            <a:cxnLst>
              <a:cxn ang="0">
                <a:pos x="connsiteX0" y="connsiteY0"/>
              </a:cxn>
              <a:cxn ang="0">
                <a:pos x="connsiteX1" y="connsiteY1"/>
              </a:cxn>
              <a:cxn ang="0">
                <a:pos x="connsiteX2" y="connsiteY2"/>
              </a:cxn>
            </a:cxnLst>
            <a:rect l="l" t="t" r="r" b="b"/>
            <a:pathLst>
              <a:path w="383059" h="420130">
                <a:moveTo>
                  <a:pt x="383059" y="0"/>
                </a:moveTo>
                <a:cubicBezTo>
                  <a:pt x="285234" y="57665"/>
                  <a:pt x="187410" y="115330"/>
                  <a:pt x="123567" y="185352"/>
                </a:cubicBezTo>
                <a:cubicBezTo>
                  <a:pt x="59724" y="255374"/>
                  <a:pt x="29862" y="337752"/>
                  <a:pt x="0" y="42013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5" name="Group 44"/>
          <p:cNvGrpSpPr/>
          <p:nvPr/>
        </p:nvGrpSpPr>
        <p:grpSpPr>
          <a:xfrm>
            <a:off x="4659579" y="1676805"/>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54"/>
          <p:cNvGrpSpPr/>
          <p:nvPr/>
        </p:nvGrpSpPr>
        <p:grpSpPr>
          <a:xfrm>
            <a:off x="4053366" y="1525563"/>
            <a:ext cx="114300" cy="104775"/>
            <a:chOff x="6984268" y="2204864"/>
            <a:chExt cx="457200" cy="419100"/>
          </a:xfrm>
        </p:grpSpPr>
        <p:sp>
          <p:nvSpPr>
            <p:cNvPr id="60"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 name="Group 16"/>
          <p:cNvGrpSpPr>
            <a:grpSpLocks/>
          </p:cNvGrpSpPr>
          <p:nvPr/>
        </p:nvGrpSpPr>
        <p:grpSpPr bwMode="auto">
          <a:xfrm>
            <a:off x="5784331" y="1098323"/>
            <a:ext cx="2388069" cy="1041030"/>
            <a:chOff x="2621" y="2143"/>
            <a:chExt cx="1686" cy="782"/>
          </a:xfrm>
        </p:grpSpPr>
        <p:sp>
          <p:nvSpPr>
            <p:cNvPr id="63" name="AutoShape 9"/>
            <p:cNvSpPr>
              <a:spLocks noChangeArrowheads="1"/>
            </p:cNvSpPr>
            <p:nvPr/>
          </p:nvSpPr>
          <p:spPr bwMode="auto">
            <a:xfrm>
              <a:off x="2621" y="2143"/>
              <a:ext cx="1686" cy="782"/>
            </a:xfrm>
            <a:prstGeom prst="wedgeEllipseCallout">
              <a:avLst>
                <a:gd name="adj1" fmla="val -103837"/>
                <a:gd name="adj2" fmla="val -6773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64"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
        <p:nvSpPr>
          <p:cNvPr id="65"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3333CC"/>
            </a:solidFill>
            <a:round/>
            <a:headEnd/>
            <a:tailEnd/>
          </a:ln>
          <a:effectLst>
            <a:outerShdw dist="88900" dir="2700000" algn="tl" rotWithShape="0">
              <a:schemeClr val="bg1">
                <a:lumMod val="65000"/>
                <a:alpha val="40000"/>
              </a:schemeClr>
            </a:outerShdw>
          </a:effectLst>
        </p:spPr>
        <p:txBody>
          <a:bodyPr wrap="none" anchor="ctr"/>
          <a:lstStyle/>
          <a:p>
            <a:r>
              <a:rPr lang="en-US" sz="2000" b="1" dirty="0">
                <a:latin typeface="Georgia" pitchFamily="18" charset="0"/>
              </a:rPr>
              <a:t>1 Duplication and 3 losses</a:t>
            </a:r>
          </a:p>
        </p:txBody>
      </p:sp>
      <p:sp>
        <p:nvSpPr>
          <p:cNvPr id="66" name="AutoShape 3"/>
          <p:cNvSpPr>
            <a:spLocks noChangeArrowheads="1"/>
          </p:cNvSpPr>
          <p:nvPr/>
        </p:nvSpPr>
        <p:spPr bwMode="auto">
          <a:xfrm>
            <a:off x="2843808" y="6309320"/>
            <a:ext cx="3600400" cy="421566"/>
          </a:xfrm>
          <a:prstGeom prst="roundRect">
            <a:avLst>
              <a:gd name="adj" fmla="val 16667"/>
            </a:avLst>
          </a:prstGeom>
          <a:solidFill>
            <a:srgbClr val="FFFFFF"/>
          </a:solidFill>
          <a:ln w="57150">
            <a:solidFill>
              <a:srgbClr val="FF0000"/>
            </a:solidFill>
            <a:round/>
            <a:headEnd/>
            <a:tailEnd/>
          </a:ln>
          <a:effectLst>
            <a:outerShdw dist="88900" dir="2700000" algn="tl" rotWithShape="0">
              <a:schemeClr val="bg1">
                <a:lumMod val="65000"/>
                <a:alpha val="40000"/>
              </a:schemeClr>
            </a:outerShdw>
          </a:effectLst>
        </p:spPr>
        <p:txBody>
          <a:bodyPr wrap="none" anchor="ctr"/>
          <a:lstStyle/>
          <a:p>
            <a:r>
              <a:rPr lang="en-US" sz="2000" b="1" dirty="0" smtClean="0">
                <a:latin typeface="Georgia" pitchFamily="18" charset="0"/>
              </a:rPr>
              <a:t>2 </a:t>
            </a:r>
            <a:r>
              <a:rPr lang="en-US" sz="2000" b="1" dirty="0">
                <a:latin typeface="Georgia" pitchFamily="18" charset="0"/>
              </a:rPr>
              <a:t>Duplication and </a:t>
            </a:r>
            <a:r>
              <a:rPr lang="en-US" sz="2000" b="1" dirty="0" smtClean="0">
                <a:latin typeface="Georgia" pitchFamily="18" charset="0"/>
              </a:rPr>
              <a:t>5 </a:t>
            </a:r>
            <a:r>
              <a:rPr lang="en-US" sz="2000" b="1" dirty="0">
                <a:latin typeface="Georgia" pitchFamily="18" charset="0"/>
              </a:rPr>
              <a:t>losses</a:t>
            </a:r>
          </a:p>
        </p:txBody>
      </p:sp>
    </p:spTree>
    <p:extLst>
      <p:ext uri="{BB962C8B-B14F-4D97-AF65-F5344CB8AC3E}">
        <p14:creationId xmlns:p14="http://schemas.microsoft.com/office/powerpoint/2010/main" val="21218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ppt_y</p:attrName>
                                        </p:attrNameLst>
                                      </p:cBhvr>
                                      <p:tavLst>
                                        <p:tav tm="0">
                                          <p:val>
                                            <p:strVal val="#ppt_y+#ppt_h*1.125000"/>
                                          </p:val>
                                        </p:tav>
                                        <p:tav tm="100000">
                                          <p:val>
                                            <p:strVal val="#ppt_y"/>
                                          </p:val>
                                        </p:tav>
                                      </p:tavLst>
                                    </p:anim>
                                    <p:animEffect transition="in" filter="wipe(up)">
                                      <p:cBhvr>
                                        <p:cTn id="8" dur="500"/>
                                        <p:tgtEl>
                                          <p:spTgt spid="6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grpId="0" nodeType="clickEffect">
                                  <p:stCondLst>
                                    <p:cond delay="0"/>
                                  </p:stCondLst>
                                  <p:childTnLst>
                                    <p:anim calcmode="lin" valueType="num">
                                      <p:cBhvr additive="base">
                                        <p:cTn id="27" dur="500"/>
                                        <p:tgtEl>
                                          <p:spTgt spid="65"/>
                                        </p:tgtEl>
                                        <p:attrNameLst>
                                          <p:attrName>ppt_y</p:attrName>
                                        </p:attrNameLst>
                                      </p:cBhvr>
                                      <p:tavLst>
                                        <p:tav tm="0">
                                          <p:val>
                                            <p:strVal val="#ppt_y"/>
                                          </p:val>
                                        </p:tav>
                                        <p:tav tm="100000">
                                          <p:val>
                                            <p:strVal val="#ppt_y+#ppt_h*1.125000"/>
                                          </p:val>
                                        </p:tav>
                                      </p:tavLst>
                                    </p:anim>
                                    <p:animEffect transition="out" filter="wipe(down)">
                                      <p:cBhvr>
                                        <p:cTn id="28" dur="500"/>
                                        <p:tgtEl>
                                          <p:spTgt spid="65"/>
                                        </p:tgtEl>
                                      </p:cBhvr>
                                    </p:animEffect>
                                    <p:set>
                                      <p:cBhvr>
                                        <p:cTn id="29" dur="1" fill="hold">
                                          <p:stCondLst>
                                            <p:cond delay="499"/>
                                          </p:stCondLst>
                                        </p:cTn>
                                        <p:tgtEl>
                                          <p:spTgt spid="65"/>
                                        </p:tgtEl>
                                        <p:attrNameLst>
                                          <p:attrName>style.visibility</p:attrName>
                                        </p:attrNameLst>
                                      </p:cBhvr>
                                      <p:to>
                                        <p:strVal val="hidden"/>
                                      </p:to>
                                    </p:set>
                                  </p:childTnLst>
                                </p:cTn>
                              </p:par>
                            </p:childTnLst>
                          </p:cTn>
                        </p:par>
                        <p:par>
                          <p:cTn id="30" fill="hold">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p:tgtEl>
                                          <p:spTgt spid="66"/>
                                        </p:tgtEl>
                                        <p:attrNameLst>
                                          <p:attrName>ppt_y</p:attrName>
                                        </p:attrNameLst>
                                      </p:cBhvr>
                                      <p:tavLst>
                                        <p:tav tm="0">
                                          <p:val>
                                            <p:strVal val="#ppt_y+#ppt_h*1.125000"/>
                                          </p:val>
                                        </p:tav>
                                        <p:tav tm="100000">
                                          <p:val>
                                            <p:strVal val="#ppt_y"/>
                                          </p:val>
                                        </p:tav>
                                      </p:tavLst>
                                    </p:anim>
                                    <p:animEffect transition="in" filter="wipe(up)">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5" grpId="0" animBg="1"/>
      <p:bldP spid="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23527" y="1088740"/>
            <a:ext cx="5328593"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683567" y="4173286"/>
            <a:ext cx="4679013"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431539"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2351781"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3575917"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5326619"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8" name="Freeform 27"/>
          <p:cNvSpPr/>
          <p:nvPr/>
        </p:nvSpPr>
        <p:spPr>
          <a:xfrm>
            <a:off x="781959"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591780"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1503468"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2919661"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2051201"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2269565"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255918"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269565"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3074690" y="3739156"/>
            <a:ext cx="114300" cy="104775"/>
            <a:chOff x="6984268" y="2204864"/>
            <a:chExt cx="457200" cy="419100"/>
          </a:xfrm>
        </p:grpSpPr>
        <p:sp>
          <p:nvSpPr>
            <p:cNvPr id="4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 name="Group 49"/>
          <p:cNvGrpSpPr/>
          <p:nvPr/>
        </p:nvGrpSpPr>
        <p:grpSpPr>
          <a:xfrm>
            <a:off x="1505371" y="2928181"/>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16"/>
          <p:cNvGrpSpPr>
            <a:grpSpLocks/>
          </p:cNvGrpSpPr>
          <p:nvPr/>
        </p:nvGrpSpPr>
        <p:grpSpPr bwMode="auto">
          <a:xfrm>
            <a:off x="203191" y="894111"/>
            <a:ext cx="1848010" cy="880252"/>
            <a:chOff x="2621" y="2143"/>
            <a:chExt cx="1686" cy="782"/>
          </a:xfrm>
        </p:grpSpPr>
        <p:sp>
          <p:nvSpPr>
            <p:cNvPr id="57" name="AutoShape 9"/>
            <p:cNvSpPr>
              <a:spLocks noChangeArrowheads="1"/>
            </p:cNvSpPr>
            <p:nvPr/>
          </p:nvSpPr>
          <p:spPr bwMode="auto">
            <a:xfrm>
              <a:off x="2621" y="2143"/>
              <a:ext cx="1686" cy="782"/>
            </a:xfrm>
            <a:prstGeom prst="wedgeEllipseCallout">
              <a:avLst>
                <a:gd name="adj1" fmla="val 56051"/>
                <a:gd name="adj2" fmla="val 99627"/>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58" name="Text Box 10"/>
            <p:cNvSpPr txBox="1">
              <a:spLocks noChangeArrowheads="1"/>
            </p:cNvSpPr>
            <p:nvPr/>
          </p:nvSpPr>
          <p:spPr bwMode="auto">
            <a:xfrm>
              <a:off x="2697" y="2361"/>
              <a:ext cx="154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200" b="0" dirty="0" smtClean="0">
                  <a:solidFill>
                    <a:schemeClr val="bg1"/>
                  </a:solidFill>
                  <a:latin typeface="Book Antiqua" pitchFamily="18" charset="0"/>
                  <a:ea typeface="ＭＳ Ｐゴシック" pitchFamily="34" charset="-128"/>
                </a:rPr>
                <a:t>Duplication</a:t>
              </a:r>
              <a:endParaRPr kumimoji="1" lang="en-US" altLang="ja-JP" sz="2200" b="0" dirty="0">
                <a:solidFill>
                  <a:schemeClr val="bg1"/>
                </a:solidFill>
                <a:latin typeface="Book Antiqua" pitchFamily="18" charset="0"/>
                <a:ea typeface="ＭＳ Ｐゴシック" pitchFamily="34" charset="-128"/>
              </a:endParaRPr>
            </a:p>
          </p:txBody>
        </p:sp>
      </p:grpSp>
      <p:sp>
        <p:nvSpPr>
          <p:cNvPr id="59" name="TextBox 58"/>
          <p:cNvSpPr txBox="1"/>
          <p:nvPr/>
        </p:nvSpPr>
        <p:spPr>
          <a:xfrm>
            <a:off x="5796136" y="6228020"/>
            <a:ext cx="2719483" cy="369332"/>
          </a:xfrm>
          <a:prstGeom prst="rect">
            <a:avLst/>
          </a:prstGeom>
          <a:noFill/>
        </p:spPr>
        <p:txBody>
          <a:bodyPr wrap="square" rtlCol="0">
            <a:spAutoFit/>
          </a:bodyPr>
          <a:lstStyle/>
          <a:p>
            <a:r>
              <a:rPr lang="en-US" b="1" dirty="0" smtClean="0">
                <a:solidFill>
                  <a:srgbClr val="531FE7"/>
                </a:solidFill>
              </a:rPr>
              <a:t>1 Duplication and 3 losses</a:t>
            </a:r>
            <a:endParaRPr lang="en-US" b="1" dirty="0">
              <a:solidFill>
                <a:srgbClr val="531FE7"/>
              </a:solidFill>
            </a:endParaRPr>
          </a:p>
        </p:txBody>
      </p:sp>
      <p:sp>
        <p:nvSpPr>
          <p:cNvPr id="32"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Gene Duplication/Loss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 name="Freeform 1"/>
          <p:cNvSpPr/>
          <p:nvPr/>
        </p:nvSpPr>
        <p:spPr>
          <a:xfrm>
            <a:off x="2638265"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2591779" y="3753036"/>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 name="TextBox 39"/>
          <p:cNvSpPr txBox="1"/>
          <p:nvPr/>
        </p:nvSpPr>
        <p:spPr>
          <a:xfrm>
            <a:off x="5811140" y="2469941"/>
            <a:ext cx="3132348"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Cost of reconciling a gene tree into a species tree is measured by the number of extra lineages.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18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1000"/>
                                        <p:tgtEl>
                                          <p:spTgt spid="4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1000"/>
                                        <p:tgtEl>
                                          <p:spTgt spid="46"/>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dow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6" grpId="0" animBg="1"/>
      <p:bldP spid="41" grpId="0" animBg="1"/>
      <p:bldP spid="42" grpId="0" animBg="1"/>
      <p:bldP spid="43" grpId="0" animBg="1"/>
      <p:bldP spid="44" grpId="0" animBg="1"/>
      <p:bldP spid="46" grpId="0" animBg="1"/>
      <p:bldP spid="59" grpId="0"/>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2807804" y="4189599"/>
            <a:ext cx="1725190" cy="426622"/>
          </a:xfrm>
          <a:prstGeom prst="roundRect">
            <a:avLst>
              <a:gd name="adj" fmla="val 16667"/>
            </a:avLst>
          </a:prstGeom>
          <a:solidFill>
            <a:schemeClr val="bg1">
              <a:lumMod val="85000"/>
            </a:schemeClr>
          </a:solidFill>
          <a:ln w="44450">
            <a:solidFill>
              <a:srgbClr val="FF0000"/>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grpSp>
        <p:nvGrpSpPr>
          <p:cNvPr id="19" name="Group 18"/>
          <p:cNvGrpSpPr/>
          <p:nvPr/>
        </p:nvGrpSpPr>
        <p:grpSpPr>
          <a:xfrm rot="10800000">
            <a:off x="839571" y="1427520"/>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199832"/>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 </a:t>
            </a:r>
            <a:r>
              <a:rPr lang="en-US" altLang="ja-JP" sz="3600" b="1" i="1" dirty="0" smtClean="0">
                <a:solidFill>
                  <a:srgbClr val="A50021"/>
                </a:solidFill>
                <a:latin typeface="Verdana" pitchFamily="34" charset="0"/>
                <a:ea typeface="ＭＳ Ｐゴシック" pitchFamily="34" charset="-128"/>
              </a:rPr>
              <a:t>M</a:t>
            </a:r>
            <a:r>
              <a:rPr lang="en-US" altLang="ja-JP" sz="3600" b="1" dirty="0" smtClean="0">
                <a:solidFill>
                  <a:srgbClr val="A50021"/>
                </a:solidFill>
                <a:latin typeface="Verdana" pitchFamily="34" charset="0"/>
                <a:ea typeface="ＭＳ Ｐゴシック" pitchFamily="34" charset="-128"/>
              </a:rPr>
              <a:t>)</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427524"/>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47056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47056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199832"/>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199832"/>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199832"/>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199832"/>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199832"/>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199832"/>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202855"/>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587595"/>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507644"/>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507644"/>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450841"/>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455767"/>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1976639"/>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889266"/>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utoShape 33"/>
          <p:cNvSpPr>
            <a:spLocks noChangeArrowheads="1"/>
          </p:cNvSpPr>
          <p:nvPr/>
        </p:nvSpPr>
        <p:spPr bwMode="auto">
          <a:xfrm rot="4332965">
            <a:off x="5417108" y="1840632"/>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35" name="Oval 4"/>
          <p:cNvSpPr>
            <a:spLocks noChangeArrowheads="1"/>
          </p:cNvSpPr>
          <p:nvPr/>
        </p:nvSpPr>
        <p:spPr bwMode="auto">
          <a:xfrm>
            <a:off x="2975248" y="229342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 name="AutoShape 5"/>
          <p:cNvSpPr>
            <a:spLocks noChangeArrowheads="1"/>
          </p:cNvSpPr>
          <p:nvPr/>
        </p:nvSpPr>
        <p:spPr bwMode="auto">
          <a:xfrm>
            <a:off x="989637" y="5510555"/>
            <a:ext cx="7182763" cy="1014789"/>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lgn="ctr">
              <a:defRPr/>
            </a:pPr>
            <a:r>
              <a:rPr kumimoji="0" lang="en-US" sz="1800" b="0" i="0" u="none" strike="noStrike" kern="0" cap="none" spc="0" normalizeH="0" baseline="0" noProof="0" dirty="0" smtClean="0">
                <a:ln>
                  <a:noFill/>
                </a:ln>
                <a:solidFill>
                  <a:srgbClr val="333399"/>
                </a:solidFill>
                <a:effectLst/>
                <a:uLnTx/>
                <a:uFillTx/>
                <a:latin typeface="Trebuchet MS" pitchFamily="34" charset="0"/>
              </a:rPr>
              <a:t>An</a:t>
            </a:r>
            <a:r>
              <a:rPr kumimoji="0" lang="en-US" sz="1800" b="0" i="0" u="none" strike="noStrike" kern="0" cap="none" spc="0" normalizeH="0" noProof="0" dirty="0" smtClean="0">
                <a:ln>
                  <a:noFill/>
                </a:ln>
                <a:solidFill>
                  <a:srgbClr val="333399"/>
                </a:solidFill>
                <a:effectLst/>
                <a:uLnTx/>
                <a:uFillTx/>
                <a:latin typeface="Trebuchet MS" pitchFamily="34" charset="0"/>
              </a:rPr>
              <a:t> internal node u of </a:t>
            </a:r>
            <a:r>
              <a:rPr kumimoji="0" lang="en-US" sz="1800" b="0" i="1" u="none" strike="noStrike" kern="0" cap="none" spc="0" normalizeH="0" noProof="0" dirty="0" err="1" smtClean="0">
                <a:ln>
                  <a:noFill/>
                </a:ln>
                <a:solidFill>
                  <a:srgbClr val="333399"/>
                </a:solidFill>
                <a:effectLst/>
                <a:uLnTx/>
                <a:uFillTx/>
                <a:latin typeface="Trebuchet MS" pitchFamily="34" charset="0"/>
              </a:rPr>
              <a:t>gt</a:t>
            </a:r>
            <a:r>
              <a:rPr kumimoji="0" lang="en-US" sz="1800" b="0" i="0" u="none" strike="noStrike" kern="0" cap="none" spc="0" normalizeH="0" noProof="0" dirty="0" smtClean="0">
                <a:ln>
                  <a:noFill/>
                </a:ln>
                <a:solidFill>
                  <a:srgbClr val="333399"/>
                </a:solidFill>
                <a:effectLst/>
                <a:uLnTx/>
                <a:uFillTx/>
                <a:latin typeface="Trebuchet MS" pitchFamily="34" charset="0"/>
              </a:rPr>
              <a:t> is a </a:t>
            </a:r>
            <a:r>
              <a:rPr kumimoji="0" lang="en-US" sz="1800" b="0" i="1" u="none" strike="noStrike" kern="0" cap="none" spc="0" normalizeH="0" noProof="0" dirty="0" smtClean="0">
                <a:ln>
                  <a:noFill/>
                </a:ln>
                <a:solidFill>
                  <a:srgbClr val="FF0000"/>
                </a:solidFill>
                <a:effectLst/>
                <a:uLnTx/>
                <a:uFillTx/>
                <a:latin typeface="Trebuchet MS" pitchFamily="34" charset="0"/>
              </a:rPr>
              <a:t>duplication </a:t>
            </a:r>
            <a:r>
              <a:rPr kumimoji="0" lang="en-US" sz="1800" b="0" i="0" u="none" strike="noStrike" kern="0" cap="none" spc="0" normalizeH="0" noProof="0" dirty="0" smtClean="0">
                <a:ln>
                  <a:noFill/>
                </a:ln>
                <a:solidFill>
                  <a:srgbClr val="333399"/>
                </a:solidFill>
                <a:effectLst/>
                <a:uLnTx/>
                <a:uFillTx/>
                <a:latin typeface="Trebuchet MS" pitchFamily="34" charset="0"/>
              </a:rPr>
              <a:t>node </a:t>
            </a:r>
          </a:p>
          <a:p>
            <a:pPr lvl="0" algn="ctr">
              <a:defRPr/>
            </a:pPr>
            <a:r>
              <a:rPr lang="en-US" kern="0" dirty="0" smtClean="0">
                <a:solidFill>
                  <a:srgbClr val="333399"/>
                </a:solidFill>
                <a:latin typeface="Trebuchet MS" pitchFamily="34" charset="0"/>
              </a:rPr>
              <a:t>if </a:t>
            </a:r>
            <a:r>
              <a:rPr lang="en-US" kern="0" dirty="0">
                <a:solidFill>
                  <a:srgbClr val="333399"/>
                </a:solidFill>
                <a:latin typeface="Trebuchet MS" pitchFamily="34" charset="0"/>
              </a:rPr>
              <a:t>and only if M(v) = M(w) for some child w of </a:t>
            </a:r>
            <a:r>
              <a:rPr lang="en-US" kern="0" dirty="0" smtClean="0">
                <a:solidFill>
                  <a:srgbClr val="333399"/>
                </a:solidFill>
                <a:latin typeface="Trebuchet MS" pitchFamily="34" charset="0"/>
              </a:rPr>
              <a:t>v.</a:t>
            </a:r>
            <a:endParaRPr kumimoji="0" lang="en-US" sz="1800" b="0" i="0" u="none" strike="noStrike" kern="0" cap="none" spc="0" normalizeH="0" baseline="0" noProof="0" dirty="0" smtClean="0">
              <a:ln>
                <a:noFill/>
              </a:ln>
              <a:solidFill>
                <a:srgbClr val="333399"/>
              </a:solidFill>
              <a:effectLst/>
              <a:uLnTx/>
              <a:uFillTx/>
              <a:latin typeface="Trebuchet MS" pitchFamily="34" charset="0"/>
            </a:endParaRPr>
          </a:p>
        </p:txBody>
      </p:sp>
      <p:sp>
        <p:nvSpPr>
          <p:cNvPr id="37" name="Text Box 7"/>
          <p:cNvSpPr txBox="1">
            <a:spLocks noChangeArrowheads="1"/>
          </p:cNvSpPr>
          <p:nvPr/>
        </p:nvSpPr>
        <p:spPr bwMode="auto">
          <a:xfrm>
            <a:off x="1439179" y="5229200"/>
            <a:ext cx="2294073" cy="830997"/>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 [</a:t>
            </a:r>
            <a:r>
              <a:rPr kumimoji="0" lang="en-US" sz="2400" b="0" i="1" u="none" strike="noStrike" kern="0" cap="none" spc="0" normalizeH="0" baseline="0" noProof="0" dirty="0" err="1" smtClean="0">
                <a:ln>
                  <a:noFill/>
                </a:ln>
                <a:solidFill>
                  <a:srgbClr val="333399"/>
                </a:solidFill>
                <a:effectLst/>
                <a:uLnTx/>
                <a:uFillTx/>
                <a:latin typeface="Book Antiqua" pitchFamily="18" charset="0"/>
                <a:cs typeface="Arial" pitchFamily="34" charset="0"/>
              </a:rPr>
              <a:t>Guigo</a:t>
            </a:r>
            <a:r>
              <a:rPr kumimoji="0" lang="en-US" sz="24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 et al. 1,2]</a:t>
            </a:r>
          </a:p>
        </p:txBody>
      </p:sp>
      <p:grpSp>
        <p:nvGrpSpPr>
          <p:cNvPr id="39" name="Group 16"/>
          <p:cNvGrpSpPr>
            <a:grpSpLocks/>
          </p:cNvGrpSpPr>
          <p:nvPr/>
        </p:nvGrpSpPr>
        <p:grpSpPr bwMode="auto">
          <a:xfrm>
            <a:off x="3264051" y="656692"/>
            <a:ext cx="2388069" cy="1041030"/>
            <a:chOff x="2621" y="2143"/>
            <a:chExt cx="1686" cy="782"/>
          </a:xfrm>
        </p:grpSpPr>
        <p:sp>
          <p:nvSpPr>
            <p:cNvPr id="40" name="AutoShape 9"/>
            <p:cNvSpPr>
              <a:spLocks noChangeArrowheads="1"/>
            </p:cNvSpPr>
            <p:nvPr/>
          </p:nvSpPr>
          <p:spPr bwMode="auto">
            <a:xfrm>
              <a:off x="2621" y="2143"/>
              <a:ext cx="1686" cy="782"/>
            </a:xfrm>
            <a:prstGeom prst="wedgeEllipseCallout">
              <a:avLst>
                <a:gd name="adj1" fmla="val -50024"/>
                <a:gd name="adj2" fmla="val 100814"/>
              </a:avLst>
            </a:prstGeom>
            <a:solidFill>
              <a:srgbClr val="FF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lstStyle/>
            <a:p>
              <a:pPr algn="ctr" defTabSz="825500"/>
              <a:endParaRPr kumimoji="1" lang="en-US" sz="1600" b="0">
                <a:ea typeface="ＭＳ Ｐゴシック" pitchFamily="34" charset="-128"/>
              </a:endParaRPr>
            </a:p>
          </p:txBody>
        </p:sp>
        <p:sp>
          <p:nvSpPr>
            <p:cNvPr id="41" name="Text Box 10"/>
            <p:cNvSpPr txBox="1">
              <a:spLocks noChangeArrowheads="1"/>
            </p:cNvSpPr>
            <p:nvPr/>
          </p:nvSpPr>
          <p:spPr bwMode="auto">
            <a:xfrm>
              <a:off x="2697" y="2361"/>
              <a:ext cx="15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479" tIns="41239" rIns="82479" bIns="41239">
              <a:spAutoFit/>
            </a:bodyPr>
            <a:lstStyle>
              <a:lvl1pPr algn="l" defTabSz="825500">
                <a:defRPr>
                  <a:solidFill>
                    <a:schemeClr val="tx1"/>
                  </a:solidFill>
                  <a:latin typeface="Arial" pitchFamily="34" charset="0"/>
                  <a:cs typeface="Arial" pitchFamily="34" charset="0"/>
                </a:defRPr>
              </a:lvl1pPr>
              <a:lvl2pPr marL="669925" indent="-257175" algn="l" defTabSz="825500">
                <a:defRPr>
                  <a:solidFill>
                    <a:schemeClr val="tx1"/>
                  </a:solidFill>
                  <a:latin typeface="Arial" pitchFamily="34" charset="0"/>
                  <a:cs typeface="Arial" pitchFamily="34" charset="0"/>
                </a:defRPr>
              </a:lvl2pPr>
              <a:lvl3pPr marL="1030288" indent="-204788" algn="l" defTabSz="825500">
                <a:defRPr>
                  <a:solidFill>
                    <a:schemeClr val="tx1"/>
                  </a:solidFill>
                  <a:latin typeface="Arial" pitchFamily="34" charset="0"/>
                  <a:cs typeface="Arial" pitchFamily="34" charset="0"/>
                </a:defRPr>
              </a:lvl3pPr>
              <a:lvl4pPr marL="1443038" indent="-206375" algn="l" defTabSz="825500">
                <a:defRPr>
                  <a:solidFill>
                    <a:schemeClr val="tx1"/>
                  </a:solidFill>
                  <a:latin typeface="Arial" pitchFamily="34" charset="0"/>
                  <a:cs typeface="Arial" pitchFamily="34" charset="0"/>
                </a:defRPr>
              </a:lvl4pPr>
              <a:lvl5pPr marL="1855788" indent="-206375" algn="l" defTabSz="825500">
                <a:defRPr>
                  <a:solidFill>
                    <a:schemeClr val="tx1"/>
                  </a:solidFill>
                  <a:latin typeface="Arial" pitchFamily="34" charset="0"/>
                  <a:cs typeface="Arial" pitchFamily="34" charset="0"/>
                </a:defRPr>
              </a:lvl5pPr>
              <a:lvl6pPr marL="2312988" indent="-206375" defTabSz="825500" fontAlgn="base">
                <a:spcBef>
                  <a:spcPct val="0"/>
                </a:spcBef>
                <a:spcAft>
                  <a:spcPct val="0"/>
                </a:spcAft>
                <a:defRPr>
                  <a:solidFill>
                    <a:schemeClr val="tx1"/>
                  </a:solidFill>
                  <a:latin typeface="Arial" pitchFamily="34" charset="0"/>
                  <a:cs typeface="Arial" pitchFamily="34" charset="0"/>
                </a:defRPr>
              </a:lvl6pPr>
              <a:lvl7pPr marL="2770188" indent="-206375" defTabSz="825500" fontAlgn="base">
                <a:spcBef>
                  <a:spcPct val="0"/>
                </a:spcBef>
                <a:spcAft>
                  <a:spcPct val="0"/>
                </a:spcAft>
                <a:defRPr>
                  <a:solidFill>
                    <a:schemeClr val="tx1"/>
                  </a:solidFill>
                  <a:latin typeface="Arial" pitchFamily="34" charset="0"/>
                  <a:cs typeface="Arial" pitchFamily="34" charset="0"/>
                </a:defRPr>
              </a:lvl7pPr>
              <a:lvl8pPr marL="3227388" indent="-206375" defTabSz="825500" fontAlgn="base">
                <a:spcBef>
                  <a:spcPct val="0"/>
                </a:spcBef>
                <a:spcAft>
                  <a:spcPct val="0"/>
                </a:spcAft>
                <a:defRPr>
                  <a:solidFill>
                    <a:schemeClr val="tx1"/>
                  </a:solidFill>
                  <a:latin typeface="Arial" pitchFamily="34" charset="0"/>
                  <a:cs typeface="Arial" pitchFamily="34" charset="0"/>
                </a:defRPr>
              </a:lvl8pPr>
              <a:lvl9pPr marL="3684588" indent="-206375" defTabSz="825500" fontAlgn="base">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kumimoji="1" lang="en-US" altLang="ja-JP" sz="2500" b="0" dirty="0" smtClean="0">
                  <a:solidFill>
                    <a:schemeClr val="bg1"/>
                  </a:solidFill>
                  <a:latin typeface="Book Antiqua" pitchFamily="18" charset="0"/>
                  <a:ea typeface="ＭＳ Ｐゴシック" pitchFamily="34" charset="-128"/>
                </a:rPr>
                <a:t>Duplication</a:t>
              </a:r>
              <a:endParaRPr kumimoji="1" lang="en-US" altLang="ja-JP" sz="2500" b="0" dirty="0">
                <a:solidFill>
                  <a:schemeClr val="bg1"/>
                </a:solidFill>
                <a:latin typeface="Book Antiqua" pitchFamily="18" charset="0"/>
                <a:ea typeface="ＭＳ Ｐゴシック" pitchFamily="34" charset="-128"/>
              </a:endParaRPr>
            </a:p>
          </p:txBody>
        </p:sp>
      </p:grpSp>
    </p:spTree>
    <p:extLst>
      <p:ext uri="{BB962C8B-B14F-4D97-AF65-F5344CB8AC3E}">
        <p14:creationId xmlns:p14="http://schemas.microsoft.com/office/powerpoint/2010/main" val="32940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inVertic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down)">
                                      <p:cBhvr>
                                        <p:cTn id="21" dur="5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wipe(down)">
                                      <p:cBhvr>
                                        <p:cTn id="24" dur="500"/>
                                        <p:tgtEl>
                                          <p:spTgt spid="95"/>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down)">
                                      <p:cBhvr>
                                        <p:cTn id="28" dur="500"/>
                                        <p:tgtEl>
                                          <p:spTgt spid="94"/>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95"/>
                                        </p:tgtEl>
                                      </p:cBhvr>
                                    </p:animEffect>
                                    <p:set>
                                      <p:cBhvr>
                                        <p:cTn id="40" dur="1" fill="hold">
                                          <p:stCondLst>
                                            <p:cond delay="499"/>
                                          </p:stCondLst>
                                        </p:cTn>
                                        <p:tgtEl>
                                          <p:spTgt spid="95"/>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94"/>
                                        </p:tgtEl>
                                      </p:cBhvr>
                                    </p:animEffect>
                                    <p:set>
                                      <p:cBhvr>
                                        <p:cTn id="43" dur="1" fill="hold">
                                          <p:stCondLst>
                                            <p:cond delay="499"/>
                                          </p:stCondLst>
                                        </p:cTn>
                                        <p:tgtEl>
                                          <p:spTgt spid="94"/>
                                        </p:tgtEl>
                                        <p:attrNameLst>
                                          <p:attrName>style.visibility</p:attrName>
                                        </p:attrNameLst>
                                      </p:cBhvr>
                                      <p:to>
                                        <p:strVal val="hidden"/>
                                      </p:to>
                                    </p:set>
                                  </p:childTnLst>
                                </p:cTn>
                              </p:par>
                              <p:par>
                                <p:cTn id="44" presetID="22" presetClass="exit" presetSubtype="4" fill="hold" grpId="1" nodeType="withEffect">
                                  <p:stCondLst>
                                    <p:cond delay="0"/>
                                  </p:stCondLst>
                                  <p:childTnLst>
                                    <p:animEffect transition="out" filter="wipe(down)">
                                      <p:cBhvr>
                                        <p:cTn id="45" dur="500"/>
                                        <p:tgtEl>
                                          <p:spTgt spid="88"/>
                                        </p:tgtEl>
                                      </p:cBhvr>
                                    </p:animEffect>
                                    <p:set>
                                      <p:cBhvr>
                                        <p:cTn id="46" dur="1" fill="hold">
                                          <p:stCondLst>
                                            <p:cond delay="499"/>
                                          </p:stCondLst>
                                        </p:cTn>
                                        <p:tgtEl>
                                          <p:spTgt spid="88"/>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5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left)">
                                      <p:cBhvr>
                                        <p:cTn id="58" dur="500"/>
                                        <p:tgtEl>
                                          <p:spTgt spid="10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p:tgtEl>
                                          <p:spTgt spid="37"/>
                                        </p:tgtEl>
                                        <p:attrNameLst>
                                          <p:attrName>ppt_y</p:attrName>
                                        </p:attrNameLst>
                                      </p:cBhvr>
                                      <p:tavLst>
                                        <p:tav tm="0">
                                          <p:val>
                                            <p:strVal val="#ppt_y+#ppt_h*1.125000"/>
                                          </p:val>
                                        </p:tav>
                                        <p:tav tm="100000">
                                          <p:val>
                                            <p:strVal val="#ppt_y"/>
                                          </p:val>
                                        </p:tav>
                                      </p:tavLst>
                                    </p:anim>
                                    <p:animEffect transition="in" filter="wipe(up)">
                                      <p:cBhvr>
                                        <p:cTn id="67" dur="500"/>
                                        <p:tgtEl>
                                          <p:spTgt spid="37"/>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p:tgtEl>
                                          <p:spTgt spid="36"/>
                                        </p:tgtEl>
                                        <p:attrNameLst>
                                          <p:attrName>ppt_y</p:attrName>
                                        </p:attrNameLst>
                                      </p:cBhvr>
                                      <p:tavLst>
                                        <p:tav tm="0">
                                          <p:val>
                                            <p:strVal val="#ppt_y+#ppt_h*1.125000"/>
                                          </p:val>
                                        </p:tav>
                                        <p:tav tm="100000">
                                          <p:val>
                                            <p:strVal val="#ppt_y"/>
                                          </p:val>
                                        </p:tav>
                                      </p:tavLst>
                                    </p:anim>
                                    <p:animEffect transition="in" filter="wipe(up)">
                                      <p:cBhvr>
                                        <p:cTn id="71" dur="500"/>
                                        <p:tgtEl>
                                          <p:spTgt spid="36"/>
                                        </p:tgtEl>
                                      </p:cBhvr>
                                    </p:animEffect>
                                  </p:childTnLst>
                                </p:cTn>
                              </p:par>
                            </p:childTnLst>
                          </p:cTn>
                        </p:par>
                      </p:childTnLst>
                    </p:cTn>
                  </p:par>
                  <p:par>
                    <p:cTn id="72" fill="hold">
                      <p:stCondLst>
                        <p:cond delay="indefinite"/>
                      </p:stCondLst>
                      <p:childTnLst>
                        <p:par>
                          <p:cTn id="73" fill="hold">
                            <p:stCondLst>
                              <p:cond delay="0"/>
                            </p:stCondLst>
                            <p:childTnLst>
                              <p:par>
                                <p:cTn id="74" presetID="7" presetClass="emph" presetSubtype="2" accel="45000" fill="hold" grpId="1" nodeType="clickEffect">
                                  <p:stCondLst>
                                    <p:cond delay="0"/>
                                  </p:stCondLst>
                                  <p:childTnLst>
                                    <p:animClr clrSpc="rgb" dir="cw">
                                      <p:cBhvr>
                                        <p:cTn id="75" dur="2000" fill="hold"/>
                                        <p:tgtEl>
                                          <p:spTgt spid="100"/>
                                        </p:tgtEl>
                                        <p:attrNameLst>
                                          <p:attrName>stroke.color</p:attrName>
                                        </p:attrNameLst>
                                      </p:cBhvr>
                                      <p:to>
                                        <a:srgbClr val="FF0000"/>
                                      </p:to>
                                    </p:animClr>
                                    <p:set>
                                      <p:cBhvr>
                                        <p:cTn id="76" dur="2000" fill="hold"/>
                                        <p:tgtEl>
                                          <p:spTgt spid="100"/>
                                        </p:tgtEl>
                                        <p:attrNameLst>
                                          <p:attrName>stroke.on</p:attrName>
                                        </p:attrNameLst>
                                      </p:cBhvr>
                                      <p:to>
                                        <p:strVal val="true"/>
                                      </p:to>
                                    </p:set>
                                  </p:childTnLst>
                                </p:cTn>
                              </p:par>
                              <p:par>
                                <p:cTn id="77" presetID="7" presetClass="emph" presetSubtype="2" accel="48000" fill="hold" grpId="1" nodeType="withEffect">
                                  <p:stCondLst>
                                    <p:cond delay="0"/>
                                  </p:stCondLst>
                                  <p:childTnLst>
                                    <p:animClr clrSpc="rgb" dir="cw">
                                      <p:cBhvr>
                                        <p:cTn id="78" dur="2000" fill="hold"/>
                                        <p:tgtEl>
                                          <p:spTgt spid="102"/>
                                        </p:tgtEl>
                                        <p:attrNameLst>
                                          <p:attrName>stroke.color</p:attrName>
                                        </p:attrNameLst>
                                      </p:cBhvr>
                                      <p:to>
                                        <a:srgbClr val="FF0000"/>
                                      </p:to>
                                    </p:animClr>
                                    <p:set>
                                      <p:cBhvr>
                                        <p:cTn id="79" dur="2000" fill="hold"/>
                                        <p:tgtEl>
                                          <p:spTgt spid="102"/>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additive="base">
                                        <p:cTn id="84" dur="500"/>
                                        <p:tgtEl>
                                          <p:spTgt spid="35"/>
                                        </p:tgtEl>
                                        <p:attrNameLst>
                                          <p:attrName>ppt_y</p:attrName>
                                        </p:attrNameLst>
                                      </p:cBhvr>
                                      <p:tavLst>
                                        <p:tav tm="0">
                                          <p:val>
                                            <p:strVal val="#ppt_y+#ppt_h*1.125000"/>
                                          </p:val>
                                        </p:tav>
                                        <p:tav tm="100000">
                                          <p:val>
                                            <p:strVal val="#ppt_y"/>
                                          </p:val>
                                        </p:tav>
                                      </p:tavLst>
                                    </p:anim>
                                    <p:animEffect transition="in" filter="wipe(up)">
                                      <p:cBhvr>
                                        <p:cTn id="85" dur="500"/>
                                        <p:tgtEl>
                                          <p:spTgt spid="35"/>
                                        </p:tgtEl>
                                      </p:cBhvr>
                                    </p:animEffect>
                                  </p:childTnLst>
                                </p:cTn>
                              </p:par>
                            </p:childTnLst>
                          </p:cTn>
                        </p:par>
                        <p:par>
                          <p:cTn id="86" fill="hold">
                            <p:stCondLst>
                              <p:cond delay="500"/>
                            </p:stCondLst>
                            <p:childTnLst>
                              <p:par>
                                <p:cTn id="87" presetID="16" presetClass="entr" presetSubtype="21"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arn(inVertic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88" grpId="0" animBg="1"/>
      <p:bldP spid="88" grpId="1" animBg="1"/>
      <p:bldP spid="100" grpId="0" animBg="1"/>
      <p:bldP spid="100" grpId="1" animBg="1"/>
      <p:bldP spid="102" grpId="0" animBg="1"/>
      <p:bldP spid="102" grpId="1" animBg="1"/>
      <p:bldP spid="103" grpId="0" animBg="1"/>
      <p:bldP spid="34" grpId="0" animBg="1"/>
      <p:bldP spid="34" grpId="1" animBg="1"/>
      <p:bldP spid="35" grpId="0" animBg="1"/>
      <p:bldP spid="36" grpId="0" animBg="1"/>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628" y="339211"/>
            <a:ext cx="8229600" cy="1143000"/>
          </a:xfrm>
        </p:spPr>
        <p:txBody>
          <a:bodyPr/>
          <a:lstStyle/>
          <a:p>
            <a:r>
              <a:rPr lang="en-US" dirty="0" smtClean="0"/>
              <a:t> </a:t>
            </a:r>
            <a:endParaRPr lang="en-US" dirty="0"/>
          </a:p>
        </p:txBody>
      </p:sp>
      <p:cxnSp>
        <p:nvCxnSpPr>
          <p:cNvPr id="103" name="Straight Connector 102"/>
          <p:cNvCxnSpPr/>
          <p:nvPr/>
        </p:nvCxnSpPr>
        <p:spPr>
          <a:xfrm>
            <a:off x="1558144"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86036"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282971" y="3152197"/>
            <a:ext cx="624733" cy="90010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95536"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08" name="TextBox 107"/>
          <p:cNvSpPr txBox="1"/>
          <p:nvPr/>
        </p:nvSpPr>
        <p:spPr>
          <a:xfrm>
            <a:off x="1008889"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09" name="TextBox 108"/>
          <p:cNvSpPr txBox="1"/>
          <p:nvPr/>
        </p:nvSpPr>
        <p:spPr>
          <a:xfrm>
            <a:off x="1753208"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10" name="TextBox 109"/>
          <p:cNvSpPr txBox="1"/>
          <p:nvPr/>
        </p:nvSpPr>
        <p:spPr>
          <a:xfrm>
            <a:off x="2293268"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cxnSp>
        <p:nvCxnSpPr>
          <p:cNvPr id="126" name="Straight Connector 125"/>
          <p:cNvCxnSpPr/>
          <p:nvPr/>
        </p:nvCxnSpPr>
        <p:spPr>
          <a:xfrm flipH="1">
            <a:off x="1178872" y="3566546"/>
            <a:ext cx="379272" cy="485751"/>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509284" y="2702333"/>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6537176" y="2707175"/>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257256" y="3092985"/>
            <a:ext cx="637495" cy="95040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969224" y="3503329"/>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790392" y="2715307"/>
            <a:ext cx="889620" cy="130098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818284" y="2720149"/>
            <a:ext cx="972108" cy="1310444"/>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250332" y="3516303"/>
            <a:ext cx="330329" cy="518356"/>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3970412" y="3516303"/>
            <a:ext cx="374896" cy="540060"/>
          </a:xfrm>
          <a:prstGeom prst="line">
            <a:avLst/>
          </a:prstGeom>
          <a:ln w="82550" cap="rnd" cmpd="sng">
            <a:round/>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627784" y="4048231"/>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59" name="TextBox 158"/>
          <p:cNvSpPr txBox="1"/>
          <p:nvPr/>
        </p:nvSpPr>
        <p:spPr>
          <a:xfrm>
            <a:off x="3409392" y="4048231"/>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0" name="TextBox 159"/>
          <p:cNvSpPr txBox="1"/>
          <p:nvPr/>
        </p:nvSpPr>
        <p:spPr>
          <a:xfrm>
            <a:off x="3790392" y="4048231"/>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1" name="TextBox 160"/>
          <p:cNvSpPr txBox="1"/>
          <p:nvPr/>
        </p:nvSpPr>
        <p:spPr>
          <a:xfrm>
            <a:off x="4525516" y="4052297"/>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62" name="TextBox 161"/>
          <p:cNvSpPr txBox="1"/>
          <p:nvPr/>
        </p:nvSpPr>
        <p:spPr>
          <a:xfrm>
            <a:off x="6372200" y="4043389"/>
            <a:ext cx="381000"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163" name="TextBox 162"/>
          <p:cNvSpPr txBox="1"/>
          <p:nvPr/>
        </p:nvSpPr>
        <p:spPr>
          <a:xfrm>
            <a:off x="7149244" y="4043389"/>
            <a:ext cx="381000"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164" name="TextBox 163"/>
          <p:cNvSpPr txBox="1"/>
          <p:nvPr/>
        </p:nvSpPr>
        <p:spPr>
          <a:xfrm>
            <a:off x="7740352" y="4043389"/>
            <a:ext cx="381000"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165" name="TextBox 164"/>
          <p:cNvSpPr txBox="1"/>
          <p:nvPr/>
        </p:nvSpPr>
        <p:spPr>
          <a:xfrm>
            <a:off x="8244408" y="4005064"/>
            <a:ext cx="381000"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171" name="Text Box 45"/>
          <p:cNvSpPr txBox="1">
            <a:spLocks noChangeArrowheads="1"/>
          </p:cNvSpPr>
          <p:nvPr/>
        </p:nvSpPr>
        <p:spPr bwMode="auto">
          <a:xfrm>
            <a:off x="1282971" y="445647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172" name="Rectangle 3"/>
          <p:cNvSpPr txBox="1">
            <a:spLocks noChangeArrowheads="1"/>
          </p:cNvSpPr>
          <p:nvPr/>
        </p:nvSpPr>
        <p:spPr>
          <a:xfrm>
            <a:off x="185563" y="-24916"/>
            <a:ext cx="7770813" cy="609600"/>
          </a:xfrm>
          <a:prstGeom prst="rect">
            <a:avLst/>
          </a:prstGeom>
          <a:effectLst>
            <a:outerShdw dist="35921" dir="2700000" algn="ctr" rotWithShape="0">
              <a:schemeClr val="bg2"/>
            </a:outerShdw>
          </a:effectLst>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definition (MGD)</a:t>
            </a:r>
            <a:endParaRPr lang="en-US" altLang="ja-JP" sz="3600" b="1" dirty="0">
              <a:solidFill>
                <a:srgbClr val="A50021"/>
              </a:solidFill>
              <a:latin typeface="Verdana" pitchFamily="34" charset="0"/>
              <a:ea typeface="ＭＳ Ｐゴシック" pitchFamily="34" charset="-128"/>
            </a:endParaRPr>
          </a:p>
        </p:txBody>
      </p:sp>
      <p:sp>
        <p:nvSpPr>
          <p:cNvPr id="173" name="Line 5"/>
          <p:cNvSpPr>
            <a:spLocks noChangeShapeType="1"/>
          </p:cNvSpPr>
          <p:nvPr/>
        </p:nvSpPr>
        <p:spPr bwMode="auto">
          <a:xfrm>
            <a:off x="245469"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6" name="Text Box 45"/>
          <p:cNvSpPr txBox="1">
            <a:spLocks noChangeArrowheads="1"/>
          </p:cNvSpPr>
          <p:nvPr/>
        </p:nvSpPr>
        <p:spPr bwMode="auto">
          <a:xfrm>
            <a:off x="3851920" y="5828201"/>
            <a:ext cx="66292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002060"/>
                </a:solidFill>
                <a:latin typeface="Bookman Old Style" pitchFamily="18" charset="0"/>
              </a:rPr>
              <a:t>ST</a:t>
            </a:r>
            <a:endParaRPr lang="en-US" sz="2100" b="0" i="1" baseline="-25000" dirty="0">
              <a:solidFill>
                <a:srgbClr val="002060"/>
              </a:solidFill>
              <a:latin typeface="Bookman Old Style" pitchFamily="18" charset="0"/>
            </a:endParaRPr>
          </a:p>
        </p:txBody>
      </p:sp>
      <p:sp>
        <p:nvSpPr>
          <p:cNvPr id="35" name="Rectangle 4"/>
          <p:cNvSpPr>
            <a:spLocks noChangeArrowheads="1"/>
          </p:cNvSpPr>
          <p:nvPr/>
        </p:nvSpPr>
        <p:spPr bwMode="auto">
          <a:xfrm>
            <a:off x="395536" y="590488"/>
            <a:ext cx="81729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Trebuchet MS" pitchFamily="34" charset="0"/>
              </a:rPr>
              <a:t>Problem</a:t>
            </a:r>
            <a:r>
              <a:rPr lang="en-US" sz="2400" dirty="0" smtClean="0">
                <a:latin typeface="Garamond" pitchFamily="18" charset="0"/>
              </a:rPr>
              <a:t>: </a:t>
            </a:r>
            <a:r>
              <a:rPr lang="en-US" sz="2400" u="sng" dirty="0" smtClean="0">
                <a:latin typeface="Trebuchet MS" pitchFamily="34" charset="0"/>
                <a:cs typeface="Traditional Arabic" pitchFamily="18" charset="-78"/>
              </a:rPr>
              <a:t>Minimize Gene Duplication (</a:t>
            </a:r>
            <a:r>
              <a:rPr lang="en-US" sz="2400" u="sng" dirty="0" smtClean="0">
                <a:solidFill>
                  <a:srgbClr val="FF0000"/>
                </a:solidFill>
                <a:latin typeface="Trebuchet MS" pitchFamily="34" charset="0"/>
                <a:cs typeface="Traditional Arabic" pitchFamily="18" charset="-78"/>
              </a:rPr>
              <a:t>MGD</a:t>
            </a:r>
            <a:r>
              <a:rPr lang="en-US" sz="2400" u="sng" dirty="0" smtClean="0">
                <a:latin typeface="Trebuchet MS" pitchFamily="34" charset="0"/>
                <a:cs typeface="Traditional Arabic" pitchFamily="18" charset="-78"/>
              </a:rPr>
              <a:t>)</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t>
            </a:r>
            <a:r>
              <a:rPr lang="en-US" sz="2400" dirty="0">
                <a:latin typeface="Garamond" pitchFamily="18" charset="0"/>
              </a:rPr>
              <a:t>A set of rooted binary gene </a:t>
            </a:r>
            <a:r>
              <a:rPr lang="en-US" sz="2400" dirty="0" smtClean="0">
                <a:latin typeface="Garamond" pitchFamily="18" charset="0"/>
              </a:rPr>
              <a:t>trees with each species having a single copy of a gene.</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a:t>
            </a:r>
            <a:r>
              <a:rPr lang="en-US" sz="2400" dirty="0" smtClean="0">
                <a:solidFill>
                  <a:srgbClr val="FF0000"/>
                </a:solidFill>
                <a:latin typeface="Garamond" pitchFamily="18" charset="0"/>
              </a:rPr>
              <a:t>duplications</a:t>
            </a:r>
            <a:r>
              <a:rPr lang="en-US" sz="2400" dirty="0" smtClean="0">
                <a:latin typeface="Garamond" pitchFamily="18" charset="0"/>
              </a:rPr>
              <a:t>.</a:t>
            </a:r>
            <a:endParaRPr lang="en-US" sz="2800" dirty="0"/>
          </a:p>
        </p:txBody>
      </p:sp>
      <p:cxnSp>
        <p:nvCxnSpPr>
          <p:cNvPr id="3" name="Straight Connector 2"/>
          <p:cNvCxnSpPr/>
          <p:nvPr/>
        </p:nvCxnSpPr>
        <p:spPr>
          <a:xfrm>
            <a:off x="5436096" y="3521050"/>
            <a:ext cx="540060" cy="0"/>
          </a:xfrm>
          <a:prstGeom prst="line">
            <a:avLst/>
          </a:prstGeom>
          <a:ln w="38100" cap="rnd">
            <a:prstDash val="sysDot"/>
          </a:ln>
        </p:spPr>
        <p:style>
          <a:lnRef idx="1">
            <a:schemeClr val="accent1"/>
          </a:lnRef>
          <a:fillRef idx="0">
            <a:schemeClr val="accent1"/>
          </a:fillRef>
          <a:effectRef idx="0">
            <a:schemeClr val="accent1"/>
          </a:effectRef>
          <a:fontRef idx="minor">
            <a:schemeClr val="tx1"/>
          </a:fontRef>
        </p:style>
      </p:cxnSp>
      <p:sp>
        <p:nvSpPr>
          <p:cNvPr id="42" name="Text Box 45"/>
          <p:cNvSpPr txBox="1">
            <a:spLocks noChangeArrowheads="1"/>
          </p:cNvSpPr>
          <p:nvPr/>
        </p:nvSpPr>
        <p:spPr bwMode="auto">
          <a:xfrm>
            <a:off x="3516736" y="4471403"/>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43" name="Text Box 45"/>
          <p:cNvSpPr txBox="1">
            <a:spLocks noChangeArrowheads="1"/>
          </p:cNvSpPr>
          <p:nvPr/>
        </p:nvSpPr>
        <p:spPr bwMode="auto">
          <a:xfrm>
            <a:off x="7380312" y="4443499"/>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3333CC"/>
                </a:solidFill>
                <a:latin typeface="Bookman Old Style" pitchFamily="18" charset="0"/>
              </a:rPr>
              <a:t>gt</a:t>
            </a:r>
            <a:r>
              <a:rPr lang="en-US" sz="2100" i="1" baseline="-25000" dirty="0" err="1" smtClean="0">
                <a:solidFill>
                  <a:srgbClr val="3333CC"/>
                </a:solidFill>
                <a:latin typeface="Bookman Old Style" pitchFamily="18" charset="0"/>
              </a:rPr>
              <a:t>k</a:t>
            </a:r>
            <a:endParaRPr lang="en-US" sz="2100" b="0" i="1" baseline="-25000" dirty="0">
              <a:solidFill>
                <a:srgbClr val="3333CC"/>
              </a:solidFill>
              <a:latin typeface="Bookman Old Style" pitchFamily="18" charset="0"/>
            </a:endParaRPr>
          </a:p>
        </p:txBody>
      </p:sp>
      <p:cxnSp>
        <p:nvCxnSpPr>
          <p:cNvPr id="11" name="Straight Arrow Connector 10"/>
          <p:cNvCxnSpPr/>
          <p:nvPr/>
        </p:nvCxnSpPr>
        <p:spPr>
          <a:xfrm>
            <a:off x="1943708" y="4911551"/>
            <a:ext cx="1846683" cy="88064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57860" y="4911551"/>
            <a:ext cx="0" cy="7920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80012" y="4751160"/>
            <a:ext cx="1846684" cy="102448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0" name="Text Box 45"/>
          <p:cNvSpPr txBox="1">
            <a:spLocks noChangeArrowheads="1"/>
          </p:cNvSpPr>
          <p:nvPr/>
        </p:nvSpPr>
        <p:spPr bwMode="auto">
          <a:xfrm>
            <a:off x="3016577" y="5127575"/>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a:solidFill>
                  <a:srgbClr val="FF0000"/>
                </a:solidFill>
                <a:latin typeface="Bookman Old Style" pitchFamily="18" charset="0"/>
              </a:rPr>
              <a:t>C</a:t>
            </a:r>
            <a:r>
              <a:rPr lang="en-US" sz="2100" i="1" baseline="-25000" dirty="0" smtClean="0">
                <a:solidFill>
                  <a:srgbClr val="FF0000"/>
                </a:solidFill>
                <a:latin typeface="Bookman Old Style" pitchFamily="18" charset="0"/>
              </a:rPr>
              <a:t>1</a:t>
            </a:r>
            <a:endParaRPr lang="en-US" sz="2100" b="0" i="1" baseline="-25000" dirty="0">
              <a:solidFill>
                <a:srgbClr val="FF0000"/>
              </a:solidFill>
              <a:latin typeface="Bookman Old Style" pitchFamily="18" charset="0"/>
            </a:endParaRPr>
          </a:p>
        </p:txBody>
      </p:sp>
      <p:sp>
        <p:nvSpPr>
          <p:cNvPr id="51" name="Text Box 45"/>
          <p:cNvSpPr txBox="1">
            <a:spLocks noChangeArrowheads="1"/>
          </p:cNvSpPr>
          <p:nvPr/>
        </p:nvSpPr>
        <p:spPr bwMode="auto">
          <a:xfrm>
            <a:off x="4217514" y="5108121"/>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FF0000"/>
                </a:solidFill>
                <a:latin typeface="Bookman Old Style" pitchFamily="18" charset="0"/>
              </a:rPr>
              <a:t>C</a:t>
            </a:r>
            <a:r>
              <a:rPr lang="en-US" sz="2100" i="1" baseline="-25000" dirty="0">
                <a:solidFill>
                  <a:srgbClr val="FF0000"/>
                </a:solidFill>
                <a:latin typeface="Bookman Old Style" pitchFamily="18" charset="0"/>
              </a:rPr>
              <a:t>2</a:t>
            </a:r>
            <a:endParaRPr lang="en-US" sz="2100" b="0" i="1" baseline="-25000" dirty="0">
              <a:solidFill>
                <a:srgbClr val="FF0000"/>
              </a:solidFill>
              <a:latin typeface="Bookman Old Style" pitchFamily="18" charset="0"/>
            </a:endParaRPr>
          </a:p>
        </p:txBody>
      </p:sp>
      <p:sp>
        <p:nvSpPr>
          <p:cNvPr id="52" name="Text Box 45"/>
          <p:cNvSpPr txBox="1">
            <a:spLocks noChangeArrowheads="1"/>
          </p:cNvSpPr>
          <p:nvPr/>
        </p:nvSpPr>
        <p:spPr bwMode="auto">
          <a:xfrm>
            <a:off x="5644869" y="510173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solidFill>
                  <a:srgbClr val="FF0000"/>
                </a:solidFill>
                <a:latin typeface="Bookman Old Style" pitchFamily="18" charset="0"/>
              </a:rPr>
              <a:t>C</a:t>
            </a:r>
            <a:r>
              <a:rPr lang="en-US" sz="2100" i="1" baseline="-25000" dirty="0" err="1">
                <a:solidFill>
                  <a:srgbClr val="FF0000"/>
                </a:solidFill>
                <a:latin typeface="Bookman Old Style" pitchFamily="18" charset="0"/>
              </a:rPr>
              <a:t>k</a:t>
            </a:r>
            <a:endParaRPr lang="en-US" sz="2100" b="0" i="1" baseline="-25000" dirty="0">
              <a:solidFill>
                <a:srgbClr val="FF0000"/>
              </a:solidFill>
              <a:latin typeface="Bookman Old Style" pitchFamily="18" charset="0"/>
            </a:endParaRPr>
          </a:p>
        </p:txBody>
      </p:sp>
      <p:sp>
        <p:nvSpPr>
          <p:cNvPr id="56" name="Text Box 17"/>
          <p:cNvSpPr txBox="1">
            <a:spLocks noChangeArrowheads="1"/>
          </p:cNvSpPr>
          <p:nvPr/>
        </p:nvSpPr>
        <p:spPr bwMode="auto">
          <a:xfrm>
            <a:off x="2843808" y="6237312"/>
            <a:ext cx="2929538" cy="461665"/>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2400" i="1" dirty="0">
                <a:solidFill>
                  <a:srgbClr val="FF0000"/>
                </a:solidFill>
                <a:latin typeface="Century Schoolbook" pitchFamily="18" charset="0"/>
              </a:rPr>
              <a:t>∑</a:t>
            </a:r>
            <a:r>
              <a:rPr lang="en-US" sz="2400" i="1" dirty="0" err="1">
                <a:solidFill>
                  <a:srgbClr val="FF0000"/>
                </a:solidFill>
                <a:latin typeface="Century Schoolbook" pitchFamily="18" charset="0"/>
              </a:rPr>
              <a:t>C</a:t>
            </a:r>
            <a:r>
              <a:rPr lang="en-US" sz="2400" i="1" baseline="-25000" dirty="0" err="1">
                <a:solidFill>
                  <a:srgbClr val="FF0000"/>
                </a:solidFill>
                <a:latin typeface="Century Schoolbook" pitchFamily="18" charset="0"/>
              </a:rPr>
              <a:t>i</a:t>
            </a:r>
            <a:r>
              <a:rPr lang="en-US" sz="2400" i="1" baseline="-25000" dirty="0">
                <a:solidFill>
                  <a:srgbClr val="FF0000"/>
                </a:solidFill>
                <a:latin typeface="Century Schoolbook" pitchFamily="18" charset="0"/>
              </a:rPr>
              <a:t> </a:t>
            </a:r>
            <a:r>
              <a:rPr lang="en-US" sz="2400" i="1" dirty="0">
                <a:solidFill>
                  <a:srgbClr val="FF0000"/>
                </a:solidFill>
                <a:latin typeface="Century Schoolbook" pitchFamily="18" charset="0"/>
              </a:rPr>
              <a:t> </a:t>
            </a:r>
            <a:r>
              <a:rPr lang="en-US" sz="2400" i="1" dirty="0">
                <a:latin typeface="Century Schoolbook" pitchFamily="18" charset="0"/>
              </a:rPr>
              <a:t>is </a:t>
            </a:r>
            <a:r>
              <a:rPr lang="en-US" sz="2400" i="1" dirty="0">
                <a:solidFill>
                  <a:srgbClr val="531FE7"/>
                </a:solidFill>
                <a:latin typeface="Century Schoolbook" pitchFamily="18" charset="0"/>
              </a:rPr>
              <a:t>minimized</a:t>
            </a:r>
            <a:endParaRPr lang="en-US" sz="2400" i="1" baseline="-25000" dirty="0">
              <a:solidFill>
                <a:srgbClr val="531FE7"/>
              </a:solidFill>
              <a:latin typeface="Century Schoolbook" pitchFamily="18" charset="0"/>
            </a:endParaRPr>
          </a:p>
        </p:txBody>
      </p:sp>
    </p:spTree>
    <p:custDataLst>
      <p:tags r:id="rId1"/>
    </p:custDataLst>
    <p:extLst>
      <p:ext uri="{BB962C8B-B14F-4D97-AF65-F5344CB8AC3E}">
        <p14:creationId xmlns:p14="http://schemas.microsoft.com/office/powerpoint/2010/main" val="24181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Line 2"/>
          <p:cNvSpPr>
            <a:spLocks noChangeShapeType="1"/>
          </p:cNvSpPr>
          <p:nvPr/>
        </p:nvSpPr>
        <p:spPr bwMode="auto">
          <a:xfrm>
            <a:off x="228600" y="6858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4" name="Rectangle 7"/>
          <p:cNvSpPr>
            <a:spLocks noChangeArrowheads="1"/>
          </p:cNvSpPr>
          <p:nvPr/>
        </p:nvSpPr>
        <p:spPr bwMode="auto">
          <a:xfrm>
            <a:off x="369267" y="47092"/>
            <a:ext cx="31226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lang="en-US" altLang="ja-JP" sz="3600" dirty="0" smtClean="0">
                <a:solidFill>
                  <a:srgbClr val="A50021"/>
                </a:solidFill>
                <a:latin typeface="Verdana" pitchFamily="34" charset="0"/>
                <a:ea typeface="ＭＳ Ｐゴシック" pitchFamily="34" charset="-128"/>
              </a:rPr>
              <a:t>Phylogeny</a:t>
            </a:r>
            <a:endParaRPr lang="en-US" altLang="ja-JP" sz="3600" dirty="0">
              <a:solidFill>
                <a:srgbClr val="A50021"/>
              </a:solidFill>
              <a:latin typeface="Verdana" pitchFamily="34" charset="0"/>
              <a:ea typeface="ＭＳ Ｐゴシック" pitchFamily="34" charset="-128"/>
            </a:endParaRPr>
          </a:p>
        </p:txBody>
      </p:sp>
      <p:sp>
        <p:nvSpPr>
          <p:cNvPr id="15" name="Rectangle 4"/>
          <p:cNvSpPr>
            <a:spLocks noChangeArrowheads="1"/>
          </p:cNvSpPr>
          <p:nvPr/>
        </p:nvSpPr>
        <p:spPr bwMode="auto">
          <a:xfrm>
            <a:off x="467544" y="944724"/>
            <a:ext cx="831692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buClr>
                <a:schemeClr val="accent1"/>
              </a:buClr>
              <a:buSzPct val="90000"/>
              <a:buFont typeface="Wingdings 3" pitchFamily="18" charset="2"/>
              <a:buChar char="}"/>
            </a:pPr>
            <a:r>
              <a:rPr lang="en-GB" sz="2600" b="0" dirty="0" smtClean="0">
                <a:latin typeface="Garamond" pitchFamily="18" charset="0"/>
              </a:rPr>
              <a:t> </a:t>
            </a:r>
            <a:r>
              <a:rPr lang="en-GB" sz="2600" dirty="0" smtClean="0">
                <a:solidFill>
                  <a:srgbClr val="000099"/>
                </a:solidFill>
                <a:latin typeface="Garamond" pitchFamily="18" charset="0"/>
              </a:rPr>
              <a:t>Phylogenetic</a:t>
            </a:r>
            <a:r>
              <a:rPr lang="en-GB" sz="2600" b="0" dirty="0" smtClean="0">
                <a:solidFill>
                  <a:srgbClr val="000099"/>
                </a:solidFill>
                <a:latin typeface="Garamond" pitchFamily="18" charset="0"/>
              </a:rPr>
              <a:t> tree </a:t>
            </a:r>
            <a:r>
              <a:rPr lang="en-GB" sz="2600" b="0" dirty="0" smtClean="0">
                <a:latin typeface="Garamond" pitchFamily="18" charset="0"/>
              </a:rPr>
              <a:t>– represents the </a:t>
            </a:r>
            <a:r>
              <a:rPr lang="en-GB" sz="2600" b="0" dirty="0" smtClean="0">
                <a:solidFill>
                  <a:srgbClr val="FF0000"/>
                </a:solidFill>
                <a:latin typeface="Garamond" pitchFamily="18" charset="0"/>
              </a:rPr>
              <a:t>evolutionary history </a:t>
            </a:r>
            <a:r>
              <a:rPr lang="en-GB" sz="2600" b="0" dirty="0" smtClean="0">
                <a:latin typeface="Garamond" pitchFamily="18" charset="0"/>
              </a:rPr>
              <a:t>of a </a:t>
            </a:r>
            <a:r>
              <a:rPr lang="en-GB" sz="2600" b="0" dirty="0" smtClean="0">
                <a:solidFill>
                  <a:srgbClr val="0070C0"/>
                </a:solidFill>
                <a:latin typeface="Garamond" pitchFamily="18" charset="0"/>
              </a:rPr>
              <a:t>group of organisms</a:t>
            </a:r>
            <a:r>
              <a:rPr lang="en-GB" sz="2600" b="0" dirty="0" smtClean="0">
                <a:latin typeface="Garamond" pitchFamily="18" charset="0"/>
              </a:rPr>
              <a:t>.</a:t>
            </a:r>
          </a:p>
        </p:txBody>
      </p:sp>
      <p:pic>
        <p:nvPicPr>
          <p:cNvPr id="16" name="Picture 3" descr="C:\USA\Research\presentations\baby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2918" y="4158207"/>
            <a:ext cx="941730" cy="1116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A\Research\presentations\shutterstock_329691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4428" y="4158207"/>
            <a:ext cx="828092" cy="9747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A\Research\presentations\gorill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7918" y="4070307"/>
            <a:ext cx="842494" cy="106000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A\Research\presentations\oranguta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86236" y="4122203"/>
            <a:ext cx="720080" cy="104411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a:stCxn id="17" idx="0"/>
          </p:cNvCxnSpPr>
          <p:nvPr/>
        </p:nvCxnSpPr>
        <p:spPr>
          <a:xfrm flipV="1">
            <a:off x="4828474" y="3510135"/>
            <a:ext cx="522058" cy="648072"/>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p:cNvCxnSpPr>
          <p:nvPr/>
        </p:nvCxnSpPr>
        <p:spPr>
          <a:xfrm flipH="1" flipV="1">
            <a:off x="5350532" y="3510135"/>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810472" y="2898067"/>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982380" y="2898067"/>
            <a:ext cx="828092" cy="1172240"/>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306416" y="2286000"/>
            <a:ext cx="504056" cy="612067"/>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0"/>
          </p:cNvCxnSpPr>
          <p:nvPr/>
        </p:nvCxnSpPr>
        <p:spPr>
          <a:xfrm flipV="1">
            <a:off x="3046276" y="2286000"/>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62200" y="5301044"/>
            <a:ext cx="4248472" cy="369332"/>
          </a:xfrm>
          <a:prstGeom prst="rect">
            <a:avLst/>
          </a:prstGeom>
          <a:noFill/>
        </p:spPr>
        <p:txBody>
          <a:bodyPr wrap="square" rtlCol="0">
            <a:spAutoFit/>
          </a:bodyPr>
          <a:lstStyle/>
          <a:p>
            <a:r>
              <a:rPr lang="en-US" dirty="0" smtClean="0">
                <a:solidFill>
                  <a:schemeClr val="accent6">
                    <a:lumMod val="75000"/>
                  </a:schemeClr>
                </a:solidFill>
              </a:rPr>
              <a:t>Orangutan</a:t>
            </a:r>
            <a:r>
              <a:rPr lang="en-US" dirty="0" smtClean="0"/>
              <a:t>   </a:t>
            </a:r>
            <a:r>
              <a:rPr lang="en-US" dirty="0" smtClean="0">
                <a:solidFill>
                  <a:schemeClr val="accent4">
                    <a:lumMod val="50000"/>
                  </a:schemeClr>
                </a:solidFill>
              </a:rPr>
              <a:t>Gorilla</a:t>
            </a:r>
            <a:r>
              <a:rPr lang="en-US" dirty="0" smtClean="0"/>
              <a:t>   </a:t>
            </a:r>
            <a:r>
              <a:rPr lang="en-US" dirty="0" smtClean="0">
                <a:solidFill>
                  <a:srgbClr val="C00000"/>
                </a:solidFill>
              </a:rPr>
              <a:t>Chimpanzee</a:t>
            </a:r>
            <a:r>
              <a:rPr lang="en-US" dirty="0" smtClean="0"/>
              <a:t>    </a:t>
            </a:r>
            <a:r>
              <a:rPr lang="en-US" dirty="0" smtClean="0">
                <a:solidFill>
                  <a:srgbClr val="000099"/>
                </a:solidFill>
              </a:rPr>
              <a:t>Human</a:t>
            </a:r>
            <a:endParaRPr lang="en-US" dirty="0">
              <a:solidFill>
                <a:srgbClr val="000099"/>
              </a:solidFill>
            </a:endParaRPr>
          </a:p>
        </p:txBody>
      </p:sp>
    </p:spTree>
    <p:custDataLst>
      <p:tags r:id="rId1"/>
    </p:custDataLst>
    <p:extLst>
      <p:ext uri="{BB962C8B-B14F-4D97-AF65-F5344CB8AC3E}">
        <p14:creationId xmlns:p14="http://schemas.microsoft.com/office/powerpoint/2010/main" val="182285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childTnLst>
                                </p:cTn>
                              </p:par>
                              <p:par>
                                <p:cTn id="21" presetID="12" presetClass="entr" presetSubtype="1"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p:tgtEl>
                                          <p:spTgt spid="26"/>
                                        </p:tgtEl>
                                        <p:attrNameLst>
                                          <p:attrName>ppt_y</p:attrName>
                                        </p:attrNameLst>
                                      </p:cBhvr>
                                      <p:tavLst>
                                        <p:tav tm="0">
                                          <p:val>
                                            <p:strVal val="#ppt_y-#ppt_h*1.125000"/>
                                          </p:val>
                                        </p:tav>
                                        <p:tav tm="100000">
                                          <p:val>
                                            <p:strVal val="#ppt_y"/>
                                          </p:val>
                                        </p:tav>
                                      </p:tavLst>
                                    </p:anim>
                                    <p:animEffect transition="in" filter="wipe(dow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par>
                                <p:cTn id="46" presetID="22" presetClass="entr" presetSubtype="4"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Available Software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431540" y="923816"/>
            <a:ext cx="8172908"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err="1" smtClean="0">
                <a:solidFill>
                  <a:srgbClr val="000099"/>
                </a:solidFill>
                <a:latin typeface="Garamond" pitchFamily="18" charset="0"/>
              </a:rPr>
              <a:t>DupTree</a:t>
            </a:r>
            <a:r>
              <a:rPr lang="en-US" sz="2400" dirty="0" smtClean="0">
                <a:solidFill>
                  <a:srgbClr val="000099"/>
                </a:solidFill>
                <a:latin typeface="Garamond" pitchFamily="18" charset="0"/>
              </a:rPr>
              <a:t> </a:t>
            </a:r>
            <a:r>
              <a:rPr lang="en-US" sz="2400" dirty="0">
                <a:latin typeface="Garamond" pitchFamily="18" charset="0"/>
              </a:rPr>
              <a:t>(available in </a:t>
            </a:r>
            <a:r>
              <a:rPr lang="en-US" sz="2400" dirty="0" err="1">
                <a:solidFill>
                  <a:srgbClr val="000099"/>
                </a:solidFill>
                <a:latin typeface="Garamond" pitchFamily="18" charset="0"/>
              </a:rPr>
              <a:t>iGTP</a:t>
            </a:r>
            <a:r>
              <a:rPr lang="en-US" sz="2400" dirty="0">
                <a:solidFill>
                  <a:srgbClr val="000099"/>
                </a:solidFill>
                <a:latin typeface="Garamond" pitchFamily="18" charset="0"/>
              </a:rPr>
              <a:t> </a:t>
            </a:r>
            <a:r>
              <a:rPr lang="en-US" sz="2400" dirty="0">
                <a:latin typeface="Garamond" pitchFamily="18" charset="0"/>
              </a:rPr>
              <a:t>package</a:t>
            </a:r>
            <a:r>
              <a:rPr lang="en-US" sz="2400" dirty="0" smtClean="0">
                <a:latin typeface="Garamond" pitchFamily="18" charset="0"/>
              </a:rPr>
              <a:t>)</a:t>
            </a:r>
          </a:p>
          <a:p>
            <a:pPr>
              <a:spcBef>
                <a:spcPts val="600"/>
              </a:spcBef>
              <a:buClr>
                <a:schemeClr val="accent1"/>
              </a:buClr>
              <a:buSzPct val="90000"/>
              <a:buFont typeface="Wingdings 3" pitchFamily="18" charset="2"/>
              <a:buChar char="}"/>
            </a:pPr>
            <a:r>
              <a:rPr lang="en-US" sz="2400" dirty="0" smtClean="0">
                <a:latin typeface="Garamond" pitchFamily="18" charset="0"/>
              </a:rPr>
              <a:t>Reference: (where, when published)</a:t>
            </a:r>
            <a:endParaRPr lang="en-US" sz="2400" dirty="0">
              <a:latin typeface="Garamond" pitchFamily="18" charset="0"/>
            </a:endParaRPr>
          </a:p>
          <a:p>
            <a:pPr lvl="2">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A </a:t>
            </a:r>
            <a:r>
              <a:rPr lang="en-US" sz="2400" dirty="0" smtClean="0">
                <a:solidFill>
                  <a:srgbClr val="FF0000"/>
                </a:solidFill>
                <a:latin typeface="Garamond" pitchFamily="18" charset="0"/>
              </a:rPr>
              <a:t>heuristic </a:t>
            </a:r>
            <a:r>
              <a:rPr lang="en-US" sz="2400" dirty="0" smtClean="0">
                <a:latin typeface="Garamond" pitchFamily="18" charset="0"/>
              </a:rPr>
              <a:t>to infer species phylogeny by minimizing duplications</a:t>
            </a:r>
            <a:r>
              <a:rPr lang="en-US" sz="2400" dirty="0">
                <a:latin typeface="Garamond" pitchFamily="18" charset="0"/>
              </a:rPr>
              <a:t>. </a:t>
            </a:r>
            <a:endParaRPr lang="en-US" sz="2400" dirty="0" smtClean="0">
              <a:latin typeface="Garamond" pitchFamily="18" charset="0"/>
            </a:endParaRPr>
          </a:p>
          <a:p>
            <a:pPr lvl="2">
              <a:spcBef>
                <a:spcPts val="600"/>
              </a:spcBef>
              <a:buClr>
                <a:schemeClr val="accent1"/>
              </a:buClr>
              <a:buSzPct val="90000"/>
              <a:buFont typeface="Wingdings 3" pitchFamily="18" charset="2"/>
              <a:buChar char="}"/>
            </a:pPr>
            <a:r>
              <a:rPr lang="en-US" sz="2400" dirty="0" err="1" smtClean="0">
                <a:latin typeface="Garamond" pitchFamily="18" charset="0"/>
              </a:rPr>
              <a:t>DupTree</a:t>
            </a:r>
            <a:r>
              <a:rPr lang="en-US" sz="2400" dirty="0" smtClean="0">
                <a:latin typeface="Garamond" pitchFamily="18" charset="0"/>
              </a:rPr>
              <a:t> </a:t>
            </a:r>
            <a:r>
              <a:rPr lang="en-US" sz="2400" dirty="0">
                <a:latin typeface="Garamond" pitchFamily="18" charset="0"/>
              </a:rPr>
              <a:t>first builds an </a:t>
            </a:r>
            <a:r>
              <a:rPr lang="en-US" sz="2400" dirty="0" smtClean="0">
                <a:solidFill>
                  <a:srgbClr val="531FE7"/>
                </a:solidFill>
                <a:latin typeface="Garamond" pitchFamily="18" charset="0"/>
              </a:rPr>
              <a:t>initial</a:t>
            </a:r>
            <a:r>
              <a:rPr lang="en-US" sz="2400" dirty="0" smtClean="0">
                <a:latin typeface="Garamond" pitchFamily="18" charset="0"/>
              </a:rPr>
              <a:t> </a:t>
            </a:r>
            <a:r>
              <a:rPr lang="en-US" sz="2400" dirty="0">
                <a:latin typeface="Garamond" pitchFamily="18" charset="0"/>
              </a:rPr>
              <a:t>species </a:t>
            </a:r>
            <a:r>
              <a:rPr lang="en-US" sz="2400" dirty="0" smtClean="0">
                <a:latin typeface="Garamond" pitchFamily="18" charset="0"/>
              </a:rPr>
              <a:t>tree. </a:t>
            </a:r>
          </a:p>
          <a:p>
            <a:pPr lvl="2">
              <a:spcBef>
                <a:spcPts val="600"/>
              </a:spcBef>
              <a:buClr>
                <a:schemeClr val="accent1"/>
              </a:buClr>
              <a:buSzPct val="90000"/>
              <a:buFont typeface="Wingdings 3" pitchFamily="18" charset="2"/>
              <a:buChar char="}"/>
            </a:pPr>
            <a:r>
              <a:rPr lang="en-US" sz="2400" dirty="0" smtClean="0">
                <a:latin typeface="Garamond" pitchFamily="18" charset="0"/>
              </a:rPr>
              <a:t>Next</a:t>
            </a:r>
            <a:r>
              <a:rPr lang="en-US" sz="2400" dirty="0">
                <a:latin typeface="Garamond" pitchFamily="18" charset="0"/>
              </a:rPr>
              <a:t>, </a:t>
            </a:r>
            <a:r>
              <a:rPr lang="en-US" sz="2400" dirty="0" err="1" smtClean="0">
                <a:latin typeface="Garamond" pitchFamily="18" charset="0"/>
              </a:rPr>
              <a:t>DupTree</a:t>
            </a:r>
            <a:r>
              <a:rPr lang="en-US" sz="2400" dirty="0" smtClean="0">
                <a:latin typeface="Garamond" pitchFamily="18" charset="0"/>
              </a:rPr>
              <a:t> searches </a:t>
            </a:r>
            <a:r>
              <a:rPr lang="en-US" sz="2400" dirty="0">
                <a:latin typeface="Garamond" pitchFamily="18" charset="0"/>
              </a:rPr>
              <a:t>for a </a:t>
            </a:r>
            <a:r>
              <a:rPr lang="en-US" sz="2400" dirty="0">
                <a:solidFill>
                  <a:srgbClr val="531FE7"/>
                </a:solidFill>
                <a:latin typeface="Garamond" pitchFamily="18" charset="0"/>
              </a:rPr>
              <a:t>better</a:t>
            </a:r>
            <a:r>
              <a:rPr lang="en-US" sz="2400" dirty="0">
                <a:latin typeface="Garamond" pitchFamily="18" charset="0"/>
              </a:rPr>
              <a:t> species tree using a standard </a:t>
            </a:r>
            <a:r>
              <a:rPr lang="en-US" sz="2400" dirty="0">
                <a:solidFill>
                  <a:srgbClr val="531FE7"/>
                </a:solidFill>
                <a:latin typeface="Garamond" pitchFamily="18" charset="0"/>
              </a:rPr>
              <a:t>search heuristic</a:t>
            </a:r>
            <a:r>
              <a:rPr lang="en-US" sz="2400" dirty="0">
                <a:latin typeface="Garamond" pitchFamily="18" charset="0"/>
              </a:rPr>
              <a:t> of choice starting from the </a:t>
            </a:r>
            <a:r>
              <a:rPr lang="en-US" sz="2400" dirty="0" smtClean="0">
                <a:latin typeface="Garamond" pitchFamily="18" charset="0"/>
              </a:rPr>
              <a:t>initial species </a:t>
            </a:r>
            <a:r>
              <a:rPr lang="en-US" sz="2400" dirty="0">
                <a:latin typeface="Garamond" pitchFamily="18" charset="0"/>
              </a:rPr>
              <a:t>tree. </a:t>
            </a:r>
            <a:r>
              <a:rPr lang="en-US" sz="2400" dirty="0" smtClean="0">
                <a:latin typeface="Garamond" pitchFamily="18" charset="0"/>
              </a:rPr>
              <a:t> It scores each candidate species tree with respect to the input gene trees using the MRCA mapping.</a:t>
            </a:r>
          </a:p>
          <a:p>
            <a:pPr lvl="2">
              <a:spcBef>
                <a:spcPts val="600"/>
              </a:spcBef>
              <a:buClr>
                <a:schemeClr val="accent1"/>
              </a:buClr>
              <a:buSzPct val="90000"/>
              <a:buFont typeface="Wingdings 3" pitchFamily="18" charset="2"/>
              <a:buChar char="}"/>
            </a:pPr>
            <a:r>
              <a:rPr lang="en-US" sz="2400" dirty="0" smtClean="0">
                <a:latin typeface="Garamond" pitchFamily="18" charset="0"/>
              </a:rPr>
              <a:t>Has been cited XXX times and used in YYY studies</a:t>
            </a:r>
            <a:endParaRPr lang="en-US" sz="2800" dirty="0"/>
          </a:p>
        </p:txBody>
      </p:sp>
    </p:spTree>
    <p:extLst>
      <p:ext uri="{BB962C8B-B14F-4D97-AF65-F5344CB8AC3E}">
        <p14:creationId xmlns:p14="http://schemas.microsoft.com/office/powerpoint/2010/main" val="1100181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Problem and Our Goal</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1223628" y="4290191"/>
            <a:ext cx="702078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Our goal: </a:t>
            </a:r>
            <a:r>
              <a:rPr lang="en-US" sz="2400" dirty="0" smtClean="0">
                <a:solidFill>
                  <a:srgbClr val="000099"/>
                </a:solidFill>
                <a:latin typeface="Garamond" pitchFamily="18" charset="0"/>
              </a:rPr>
              <a:t>new </a:t>
            </a:r>
            <a:r>
              <a:rPr lang="en-US" sz="2400" dirty="0" smtClean="0">
                <a:latin typeface="Garamond" pitchFamily="18" charset="0"/>
              </a:rPr>
              <a:t>algorithmic approach that can analyze </a:t>
            </a:r>
          </a:p>
          <a:p>
            <a:pPr>
              <a:spcBef>
                <a:spcPts val="600"/>
              </a:spcBef>
              <a:buClr>
                <a:schemeClr val="accent1"/>
              </a:buClr>
              <a:buSzPct val="90000"/>
            </a:pPr>
            <a:r>
              <a:rPr lang="en-US" sz="2400" dirty="0" smtClean="0">
                <a:solidFill>
                  <a:srgbClr val="000099"/>
                </a:solidFill>
                <a:latin typeface="Garamond" pitchFamily="18" charset="0"/>
              </a:rPr>
              <a:t>   large</a:t>
            </a:r>
            <a:r>
              <a:rPr lang="en-US" sz="2400" dirty="0" smtClean="0">
                <a:latin typeface="Garamond" pitchFamily="18" charset="0"/>
              </a:rPr>
              <a:t> datasets </a:t>
            </a:r>
            <a:r>
              <a:rPr lang="en-US" sz="2400" dirty="0" smtClean="0">
                <a:solidFill>
                  <a:srgbClr val="FF0000"/>
                </a:solidFill>
                <a:latin typeface="Garamond" pitchFamily="18" charset="0"/>
              </a:rPr>
              <a:t>quickly</a:t>
            </a:r>
            <a:r>
              <a:rPr lang="en-US" sz="2400" dirty="0" smtClean="0">
                <a:latin typeface="Garamond" pitchFamily="18" charset="0"/>
              </a:rPr>
              <a:t> and with </a:t>
            </a:r>
            <a:r>
              <a:rPr lang="en-US" sz="2400" dirty="0" smtClean="0">
                <a:solidFill>
                  <a:srgbClr val="FF0000"/>
                </a:solidFill>
                <a:latin typeface="Garamond" pitchFamily="18" charset="0"/>
              </a:rPr>
              <a:t>high accuracy</a:t>
            </a:r>
          </a:p>
        </p:txBody>
      </p:sp>
      <p:sp>
        <p:nvSpPr>
          <p:cNvPr id="6" name="AutoShape 15"/>
          <p:cNvSpPr>
            <a:spLocks noChangeArrowheads="1"/>
          </p:cNvSpPr>
          <p:nvPr/>
        </p:nvSpPr>
        <p:spPr bwMode="auto">
          <a:xfrm>
            <a:off x="539552" y="1219783"/>
            <a:ext cx="8216516" cy="2376249"/>
          </a:xfrm>
          <a:prstGeom prst="foldedCorner">
            <a:avLst>
              <a:gd name="adj" fmla="val 12500"/>
            </a:avLst>
          </a:prstGeom>
          <a:solidFill>
            <a:srgbClr val="FFFF99"/>
          </a:solidFill>
          <a:ln w="57150">
            <a:solidFill>
              <a:srgbClr val="777777"/>
            </a:solidFill>
            <a:round/>
            <a:headEnd/>
            <a:tailEnd/>
          </a:ln>
          <a:effectLst>
            <a:outerShdw dist="107763" dir="2700000" algn="ctr" rotWithShape="0">
              <a:schemeClr val="bg2">
                <a:alpha val="50000"/>
              </a:schemeClr>
            </a:outerShdw>
          </a:effectLst>
        </p:spPr>
        <p:txBody>
          <a:bodyPr wrap="square" anchor="ctr">
            <a:spAutoFit/>
          </a:bodyPr>
          <a:lstStyle/>
          <a:p>
            <a:pPr algn="ctr">
              <a:spcBef>
                <a:spcPts val="600"/>
              </a:spcBef>
              <a:buClr>
                <a:schemeClr val="accent1"/>
              </a:buClr>
              <a:buSzPct val="90000"/>
            </a:pPr>
            <a:r>
              <a:rPr lang="en-US" sz="2400" dirty="0">
                <a:solidFill>
                  <a:srgbClr val="FF0000"/>
                </a:solidFill>
                <a:latin typeface="Georgia" pitchFamily="18" charset="0"/>
              </a:rPr>
              <a:t>Lack</a:t>
            </a:r>
            <a:r>
              <a:rPr lang="en-US" sz="2400" dirty="0">
                <a:latin typeface="Georgia" pitchFamily="18" charset="0"/>
              </a:rPr>
              <a:t> of </a:t>
            </a:r>
            <a:r>
              <a:rPr lang="en-US" sz="2400" dirty="0">
                <a:solidFill>
                  <a:srgbClr val="000099"/>
                </a:solidFill>
                <a:latin typeface="Georgia" pitchFamily="18" charset="0"/>
              </a:rPr>
              <a:t>efficient</a:t>
            </a:r>
            <a:r>
              <a:rPr lang="en-US" sz="2400" dirty="0">
                <a:latin typeface="Georgia" pitchFamily="18" charset="0"/>
              </a:rPr>
              <a:t> algorithms has </a:t>
            </a:r>
            <a:r>
              <a:rPr lang="en-US" sz="2400" dirty="0">
                <a:solidFill>
                  <a:srgbClr val="FF0000"/>
                </a:solidFill>
                <a:latin typeface="Georgia" pitchFamily="18" charset="0"/>
              </a:rPr>
              <a:t>limited</a:t>
            </a:r>
            <a:r>
              <a:rPr lang="en-US" sz="2400" dirty="0">
                <a:latin typeface="Georgia" pitchFamily="18" charset="0"/>
              </a:rPr>
              <a:t> the use of the GTP </a:t>
            </a:r>
            <a:r>
              <a:rPr lang="en-US" sz="2400" dirty="0" smtClean="0">
                <a:latin typeface="Georgia" pitchFamily="18" charset="0"/>
              </a:rPr>
              <a:t>approach for </a:t>
            </a:r>
            <a:r>
              <a:rPr lang="en-US" sz="2400" dirty="0">
                <a:latin typeface="Georgia" pitchFamily="18" charset="0"/>
              </a:rPr>
              <a:t>phylogenetic analyses of large-scale </a:t>
            </a:r>
            <a:endParaRPr lang="en-US" sz="2400" dirty="0" smtClean="0">
              <a:latin typeface="Georgia" pitchFamily="18" charset="0"/>
            </a:endParaRPr>
          </a:p>
          <a:p>
            <a:pPr algn="ctr">
              <a:spcBef>
                <a:spcPts val="600"/>
              </a:spcBef>
              <a:buClr>
                <a:schemeClr val="accent1"/>
              </a:buClr>
              <a:buSzPct val="90000"/>
            </a:pPr>
            <a:r>
              <a:rPr lang="en-US" sz="2400" dirty="0" smtClean="0">
                <a:latin typeface="Georgia" pitchFamily="18" charset="0"/>
              </a:rPr>
              <a:t>genomic </a:t>
            </a:r>
            <a:r>
              <a:rPr lang="en-US" sz="2400" dirty="0">
                <a:latin typeface="Georgia" pitchFamily="18" charset="0"/>
              </a:rPr>
              <a:t>data sets. </a:t>
            </a:r>
          </a:p>
          <a:p>
            <a:pPr algn="ctr">
              <a:spcBef>
                <a:spcPts val="600"/>
              </a:spcBef>
              <a:buClr>
                <a:schemeClr val="accent1"/>
              </a:buClr>
              <a:buSzPct val="90000"/>
            </a:pPr>
            <a:r>
              <a:rPr lang="en-US" sz="2400" dirty="0">
                <a:latin typeface="Georgia" pitchFamily="18" charset="0"/>
              </a:rPr>
              <a:t>The </a:t>
            </a:r>
            <a:r>
              <a:rPr lang="en-US" sz="2400" dirty="0">
                <a:solidFill>
                  <a:srgbClr val="FF0000"/>
                </a:solidFill>
                <a:latin typeface="Georgia" pitchFamily="18" charset="0"/>
              </a:rPr>
              <a:t>biggest</a:t>
            </a:r>
            <a:r>
              <a:rPr lang="en-US" sz="2400" dirty="0">
                <a:latin typeface="Georgia" pitchFamily="18" charset="0"/>
              </a:rPr>
              <a:t> dataset analyzed by any GTP </a:t>
            </a:r>
            <a:r>
              <a:rPr lang="en-US" sz="2400" dirty="0" smtClean="0">
                <a:latin typeface="Georgia" pitchFamily="18" charset="0"/>
              </a:rPr>
              <a:t>approach so far  </a:t>
            </a:r>
            <a:r>
              <a:rPr lang="en-US" sz="2400" dirty="0">
                <a:latin typeface="Georgia" pitchFamily="18" charset="0"/>
              </a:rPr>
              <a:t>contains </a:t>
            </a:r>
            <a:r>
              <a:rPr lang="en-US" sz="2400" dirty="0">
                <a:solidFill>
                  <a:srgbClr val="FF0000"/>
                </a:solidFill>
                <a:latin typeface="Georgia" pitchFamily="18" charset="0"/>
              </a:rPr>
              <a:t>only</a:t>
            </a:r>
            <a:r>
              <a:rPr lang="en-US" sz="2400" dirty="0">
                <a:latin typeface="Georgia" pitchFamily="18" charset="0"/>
              </a:rPr>
              <a:t> </a:t>
            </a:r>
            <a:r>
              <a:rPr lang="en-US" sz="2400" dirty="0">
                <a:solidFill>
                  <a:srgbClr val="531FE7"/>
                </a:solidFill>
                <a:latin typeface="Georgia" pitchFamily="18" charset="0"/>
              </a:rPr>
              <a:t>136 taxa </a:t>
            </a:r>
            <a:r>
              <a:rPr lang="en-US" sz="2400" dirty="0" smtClean="0">
                <a:latin typeface="Georgia" pitchFamily="18" charset="0"/>
              </a:rPr>
              <a:t>with many gene trees. (reference)</a:t>
            </a:r>
            <a:endParaRPr lang="en-US" sz="2400" dirty="0">
              <a:latin typeface="Georgia" pitchFamily="18" charset="0"/>
            </a:endParaRPr>
          </a:p>
        </p:txBody>
      </p:sp>
    </p:spTree>
    <p:extLst>
      <p:ext uri="{BB962C8B-B14F-4D97-AF65-F5344CB8AC3E}">
        <p14:creationId xmlns:p14="http://schemas.microsoft.com/office/powerpoint/2010/main" val="20300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2302768"/>
            <a:ext cx="3996444"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839652"/>
            <a:ext cx="7770813" cy="2381436"/>
          </a:xfrm>
        </p:spPr>
        <p:txBody>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Our Contributions</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69252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Our Algorithms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575556" y="836712"/>
            <a:ext cx="8064895" cy="647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E</a:t>
            </a:r>
            <a:r>
              <a:rPr lang="en-US" sz="2400" dirty="0" smtClean="0">
                <a:solidFill>
                  <a:srgbClr val="000099"/>
                </a:solidFill>
                <a:latin typeface="Garamond" pitchFamily="18" charset="0"/>
              </a:rPr>
              <a:t>xact</a:t>
            </a:r>
            <a:r>
              <a:rPr lang="en-US" sz="2400" dirty="0" smtClean="0">
                <a:latin typeface="Garamond" pitchFamily="18" charset="0"/>
              </a:rPr>
              <a:t> algorithms to solve </a:t>
            </a:r>
            <a:r>
              <a:rPr lang="en-US" sz="2400" dirty="0" smtClean="0">
                <a:solidFill>
                  <a:srgbClr val="FF0000"/>
                </a:solidFill>
                <a:latin typeface="Garamond" pitchFamily="18" charset="0"/>
              </a:rPr>
              <a:t>NP-hard</a:t>
            </a:r>
            <a:r>
              <a:rPr lang="en-US" sz="2400" dirty="0" smtClean="0">
                <a:latin typeface="Garamond" pitchFamily="18" charset="0"/>
              </a:rPr>
              <a:t> MGD</a:t>
            </a:r>
            <a:r>
              <a:rPr lang="en-US" sz="2400" dirty="0">
                <a:latin typeface="Garamond" pitchFamily="18" charset="0"/>
              </a:rPr>
              <a:t> </a:t>
            </a:r>
            <a:r>
              <a:rPr lang="en-US" sz="2400" dirty="0" smtClean="0">
                <a:latin typeface="Garamond" pitchFamily="18" charset="0"/>
              </a:rPr>
              <a:t>and MGDL</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E</a:t>
            </a:r>
            <a:r>
              <a:rPr lang="en-US" sz="2400" dirty="0" smtClean="0">
                <a:solidFill>
                  <a:srgbClr val="000099"/>
                </a:solidFill>
                <a:latin typeface="Garamond" pitchFamily="18" charset="0"/>
              </a:rPr>
              <a:t>xact</a:t>
            </a:r>
            <a:r>
              <a:rPr lang="en-US" sz="2400" dirty="0" smtClean="0">
                <a:latin typeface="Garamond" pitchFamily="18" charset="0"/>
              </a:rPr>
              <a:t> algorithms for  </a:t>
            </a:r>
            <a:r>
              <a:rPr lang="en-US" sz="2400" dirty="0" smtClean="0">
                <a:solidFill>
                  <a:srgbClr val="000099"/>
                </a:solidFill>
                <a:latin typeface="Garamond" pitchFamily="18" charset="0"/>
              </a:rPr>
              <a:t>constrained versions</a:t>
            </a:r>
            <a:r>
              <a:rPr lang="en-US" sz="2400" dirty="0" smtClean="0">
                <a:latin typeface="Garamond" pitchFamily="18" charset="0"/>
              </a:rPr>
              <a:t> of the  </a:t>
            </a:r>
          </a:p>
          <a:p>
            <a:pPr>
              <a:spcBef>
                <a:spcPts val="600"/>
              </a:spcBef>
              <a:buClr>
                <a:schemeClr val="accent1"/>
              </a:buClr>
              <a:buSzPct val="90000"/>
            </a:pPr>
            <a:r>
              <a:rPr lang="en-US" sz="2400" dirty="0">
                <a:latin typeface="Garamond" pitchFamily="18" charset="0"/>
              </a:rPr>
              <a:t> </a:t>
            </a:r>
            <a:r>
              <a:rPr lang="en-US" sz="2400" dirty="0" smtClean="0">
                <a:latin typeface="Garamond" pitchFamily="18" charset="0"/>
              </a:rPr>
              <a:t>  MGD and MGDL problems that run in </a:t>
            </a:r>
            <a:r>
              <a:rPr lang="en-US" sz="2400" dirty="0" smtClean="0">
                <a:solidFill>
                  <a:srgbClr val="000099"/>
                </a:solidFill>
                <a:latin typeface="Garamond" pitchFamily="18" charset="0"/>
              </a:rPr>
              <a:t>polynomial time</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pPr>
            <a:endParaRPr lang="en-US" sz="2400" dirty="0">
              <a:latin typeface="Garamond" pitchFamily="18" charset="0"/>
            </a:endParaRPr>
          </a:p>
          <a:p>
            <a:pPr>
              <a:spcBef>
                <a:spcPts val="600"/>
              </a:spcBef>
              <a:buClr>
                <a:schemeClr val="accent1"/>
              </a:buClr>
              <a:buSzPct val="90000"/>
            </a:pPr>
            <a:r>
              <a:rPr lang="en-US" sz="2400" dirty="0" smtClean="0">
                <a:latin typeface="Garamond" pitchFamily="18" charset="0"/>
              </a:rPr>
              <a:t>We have initial implementations and have tested them on simulated and biological datasets.  </a:t>
            </a:r>
          </a:p>
          <a:p>
            <a:pPr>
              <a:spcBef>
                <a:spcPts val="600"/>
              </a:spcBef>
              <a:buClr>
                <a:schemeClr val="accent1"/>
              </a:buClr>
              <a:buSzPct val="90000"/>
            </a:pPr>
            <a:endParaRPr lang="en-US" sz="2400" dirty="0" smtClean="0">
              <a:latin typeface="Garamond" pitchFamily="18" charset="0"/>
            </a:endParaRPr>
          </a:p>
          <a:p>
            <a:pPr>
              <a:spcBef>
                <a:spcPts val="600"/>
              </a:spcBef>
              <a:buClr>
                <a:schemeClr val="accent1"/>
              </a:buClr>
              <a:buSzPct val="90000"/>
            </a:pPr>
            <a:r>
              <a:rPr lang="en-US" sz="2400" dirty="0" smtClean="0">
                <a:latin typeface="Garamond" pitchFamily="18" charset="0"/>
              </a:rPr>
              <a:t>We </a:t>
            </a:r>
            <a:r>
              <a:rPr lang="en-US" sz="2400" dirty="0">
                <a:solidFill>
                  <a:srgbClr val="FF0000"/>
                </a:solidFill>
                <a:latin typeface="Garamond" pitchFamily="18" charset="0"/>
              </a:rPr>
              <a:t>conjecture</a:t>
            </a:r>
            <a:r>
              <a:rPr lang="en-US" sz="2400" dirty="0">
                <a:latin typeface="Garamond" pitchFamily="18" charset="0"/>
              </a:rPr>
              <a:t> that our methods will enable analyses of datasets with </a:t>
            </a:r>
            <a:r>
              <a:rPr lang="en-US" sz="2400" dirty="0">
                <a:solidFill>
                  <a:srgbClr val="000099"/>
                </a:solidFill>
                <a:latin typeface="Garamond" pitchFamily="18" charset="0"/>
              </a:rPr>
              <a:t>thousands of taxa</a:t>
            </a:r>
            <a:r>
              <a:rPr lang="en-US" sz="2400" dirty="0">
                <a:latin typeface="Garamond" pitchFamily="18" charset="0"/>
              </a:rPr>
              <a:t>, and be able to obtain highly accurate results </a:t>
            </a:r>
            <a:r>
              <a:rPr lang="en-US" sz="2400" dirty="0">
                <a:solidFill>
                  <a:srgbClr val="000099"/>
                </a:solidFill>
                <a:latin typeface="Garamond" pitchFamily="18" charset="0"/>
              </a:rPr>
              <a:t>quickly</a:t>
            </a:r>
            <a:r>
              <a:rPr lang="en-US" sz="2400" dirty="0">
                <a:latin typeface="Garamond" pitchFamily="18" charset="0"/>
              </a:rPr>
              <a:t> (</a:t>
            </a:r>
            <a:r>
              <a:rPr lang="en-US" sz="2400" dirty="0">
                <a:solidFill>
                  <a:srgbClr val="FF0000"/>
                </a:solidFill>
                <a:latin typeface="Garamond" pitchFamily="18" charset="0"/>
              </a:rPr>
              <a:t>faster</a:t>
            </a:r>
            <a:r>
              <a:rPr lang="en-US" sz="2400" dirty="0">
                <a:latin typeface="Garamond" pitchFamily="18" charset="0"/>
              </a:rPr>
              <a:t> than </a:t>
            </a:r>
            <a:r>
              <a:rPr lang="en-US" sz="2400" dirty="0" err="1">
                <a:latin typeface="Garamond" pitchFamily="18" charset="0"/>
              </a:rPr>
              <a:t>iGTP</a:t>
            </a:r>
            <a:r>
              <a:rPr lang="en-US" sz="2400" dirty="0">
                <a:latin typeface="Garamond" pitchFamily="18" charset="0"/>
              </a:rPr>
              <a:t>).</a:t>
            </a:r>
          </a:p>
          <a:p>
            <a:pPr>
              <a:spcBef>
                <a:spcPts val="600"/>
              </a:spcBef>
              <a:buClr>
                <a:schemeClr val="accent1"/>
              </a:buClr>
              <a:buSzPct val="90000"/>
            </a:pPr>
            <a:endParaRPr lang="en-US" sz="2400" dirty="0" smtClean="0">
              <a:latin typeface="Garamond" pitchFamily="18" charset="0"/>
            </a:endParaRPr>
          </a:p>
          <a:p>
            <a:pPr>
              <a:spcBef>
                <a:spcPts val="600"/>
              </a:spcBef>
              <a:buClr>
                <a:schemeClr val="accent1"/>
              </a:buClr>
              <a:buSzPct val="90000"/>
            </a:pPr>
            <a:endParaRPr lang="en-US" sz="2400" dirty="0">
              <a:latin typeface="Garamond" pitchFamily="18" charset="0"/>
            </a:endParaRPr>
          </a:p>
          <a:p>
            <a:pPr>
              <a:spcBef>
                <a:spcPts val="600"/>
              </a:spcBef>
              <a:buClr>
                <a:schemeClr val="accent1"/>
              </a:buClr>
              <a:buSzPct val="90000"/>
            </a:pPr>
            <a:r>
              <a:rPr lang="en-US" sz="2400" dirty="0" smtClean="0">
                <a:solidFill>
                  <a:srgbClr val="FF0000"/>
                </a:solidFill>
                <a:latin typeface="Garamond" pitchFamily="18" charset="0"/>
              </a:rPr>
              <a:t>Future work </a:t>
            </a:r>
            <a:r>
              <a:rPr lang="en-US" sz="2400" dirty="0" smtClean="0">
                <a:latin typeface="Garamond" pitchFamily="18" charset="0"/>
              </a:rPr>
              <a:t>will </a:t>
            </a:r>
            <a:r>
              <a:rPr lang="en-US" sz="2400" dirty="0" smtClean="0">
                <a:solidFill>
                  <a:srgbClr val="000099"/>
                </a:solidFill>
                <a:latin typeface="Garamond" pitchFamily="18" charset="0"/>
              </a:rPr>
              <a:t>investigate</a:t>
            </a:r>
            <a:r>
              <a:rPr lang="en-US" sz="2400" dirty="0" smtClean="0">
                <a:latin typeface="Garamond" pitchFamily="18" charset="0"/>
              </a:rPr>
              <a:t> this.</a:t>
            </a:r>
          </a:p>
          <a:p>
            <a:pPr>
              <a:spcBef>
                <a:spcPts val="600"/>
              </a:spcBef>
              <a:buClr>
                <a:schemeClr val="accent1"/>
              </a:buClr>
              <a:buSzPct val="90000"/>
            </a:pPr>
            <a:endParaRPr lang="en-US" sz="2400" dirty="0" smtClean="0">
              <a:latin typeface="Garamond" pitchFamily="18" charset="0"/>
            </a:endParaRPr>
          </a:p>
        </p:txBody>
      </p:sp>
    </p:spTree>
    <p:extLst>
      <p:ext uri="{BB962C8B-B14F-4D97-AF65-F5344CB8AC3E}">
        <p14:creationId xmlns:p14="http://schemas.microsoft.com/office/powerpoint/2010/main" val="20109147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Today’s talk</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575556" y="836712"/>
            <a:ext cx="8064895"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E</a:t>
            </a:r>
            <a:r>
              <a:rPr lang="en-US" sz="2400" dirty="0" smtClean="0">
                <a:solidFill>
                  <a:srgbClr val="000099"/>
                </a:solidFill>
                <a:latin typeface="Garamond" pitchFamily="18" charset="0"/>
              </a:rPr>
              <a:t>xact</a:t>
            </a:r>
            <a:r>
              <a:rPr lang="en-US" sz="2400" dirty="0" smtClean="0">
                <a:latin typeface="Garamond" pitchFamily="18" charset="0"/>
              </a:rPr>
              <a:t> algorithms to solve </a:t>
            </a:r>
            <a:r>
              <a:rPr lang="en-US" sz="2400" dirty="0" smtClean="0">
                <a:solidFill>
                  <a:srgbClr val="FF0000"/>
                </a:solidFill>
                <a:latin typeface="Garamond" pitchFamily="18" charset="0"/>
              </a:rPr>
              <a:t>NP-hard</a:t>
            </a:r>
            <a:r>
              <a:rPr lang="en-US" sz="2400" dirty="0" smtClean="0">
                <a:latin typeface="Garamond" pitchFamily="18" charset="0"/>
              </a:rPr>
              <a:t> MGD (binary-rooted, single copy, complete), and its constrained version that runs in polynomial time.</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latin typeface="Garamond" pitchFamily="18" charset="0"/>
              </a:rPr>
              <a:t>Not shown</a:t>
            </a:r>
          </a:p>
          <a:p>
            <a:pPr lvl="1">
              <a:spcBef>
                <a:spcPts val="600"/>
              </a:spcBef>
              <a:buClr>
                <a:schemeClr val="accent1"/>
              </a:buClr>
              <a:buSzPct val="90000"/>
              <a:buFont typeface="Wingdings 3" pitchFamily="18" charset="2"/>
              <a:buChar char="}"/>
            </a:pPr>
            <a:r>
              <a:rPr lang="en-US" sz="2400" dirty="0" smtClean="0">
                <a:latin typeface="Garamond" pitchFamily="18" charset="0"/>
              </a:rPr>
              <a:t> Corresponding algorithms for </a:t>
            </a:r>
            <a:r>
              <a:rPr lang="en-US" sz="2400" dirty="0" err="1" smtClean="0">
                <a:latin typeface="Garamond" pitchFamily="18" charset="0"/>
              </a:rPr>
              <a:t>unrooted</a:t>
            </a:r>
            <a:r>
              <a:rPr lang="en-US" sz="2400" dirty="0" smtClean="0">
                <a:latin typeface="Garamond" pitchFamily="18" charset="0"/>
              </a:rPr>
              <a:t>, incomplete, multi-copy </a:t>
            </a:r>
          </a:p>
          <a:p>
            <a:pPr lvl="1">
              <a:spcBef>
                <a:spcPts val="600"/>
              </a:spcBef>
              <a:buClr>
                <a:schemeClr val="accent1"/>
              </a:buClr>
              <a:buSzPct val="90000"/>
              <a:buFont typeface="Wingdings 3" pitchFamily="18" charset="2"/>
              <a:buChar char="}"/>
            </a:pPr>
            <a:r>
              <a:rPr lang="en-US" sz="2400" dirty="0" smtClean="0">
                <a:latin typeface="Garamond" pitchFamily="18" charset="0"/>
              </a:rPr>
              <a:t>Empirical results.</a:t>
            </a:r>
          </a:p>
        </p:txBody>
      </p:sp>
    </p:spTree>
    <p:extLst>
      <p:ext uri="{BB962C8B-B14F-4D97-AF65-F5344CB8AC3E}">
        <p14:creationId xmlns:p14="http://schemas.microsoft.com/office/powerpoint/2010/main" val="25810719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5"/>
          <p:cNvSpPr>
            <a:spLocks noChangeArrowheads="1"/>
          </p:cNvSpPr>
          <p:nvPr/>
        </p:nvSpPr>
        <p:spPr bwMode="auto">
          <a:xfrm>
            <a:off x="3599892" y="5744108"/>
            <a:ext cx="2628291"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6" name="AutoShape 5"/>
          <p:cNvSpPr>
            <a:spLocks noChangeArrowheads="1"/>
          </p:cNvSpPr>
          <p:nvPr/>
        </p:nvSpPr>
        <p:spPr bwMode="auto">
          <a:xfrm>
            <a:off x="2270770" y="5733256"/>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4" name="AutoShape 5"/>
          <p:cNvSpPr>
            <a:spLocks noChangeArrowheads="1"/>
          </p:cNvSpPr>
          <p:nvPr/>
        </p:nvSpPr>
        <p:spPr bwMode="auto">
          <a:xfrm>
            <a:off x="4503018" y="5769260"/>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23" name="AutoShape 5"/>
          <p:cNvSpPr>
            <a:spLocks noChangeArrowheads="1"/>
          </p:cNvSpPr>
          <p:nvPr/>
        </p:nvSpPr>
        <p:spPr bwMode="auto">
          <a:xfrm>
            <a:off x="5654612" y="5769260"/>
            <a:ext cx="609576"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36539"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20" name="TextBox 19"/>
          <p:cNvSpPr txBox="1"/>
          <p:nvPr/>
        </p:nvSpPr>
        <p:spPr>
          <a:xfrm>
            <a:off x="5244324" y="3609020"/>
            <a:ext cx="265100"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t>
            </a:r>
            <a:endParaRPr lang="en-US" sz="2400" i="1" dirty="0">
              <a:solidFill>
                <a:srgbClr val="FF0000"/>
              </a:solidFill>
              <a:latin typeface="Georgia" pitchFamily="18" charset="0"/>
              <a:ea typeface="Verdana" pitchFamily="34" charset="0"/>
              <a:cs typeface="Verdana" pitchFamily="34" charset="0"/>
            </a:endParaRPr>
          </a:p>
        </p:txBody>
      </p:sp>
      <p:sp>
        <p:nvSpPr>
          <p:cNvPr id="21" name="TextBox 20"/>
          <p:cNvSpPr txBox="1"/>
          <p:nvPr/>
        </p:nvSpPr>
        <p:spPr>
          <a:xfrm>
            <a:off x="5033516" y="3645024"/>
            <a:ext cx="39604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a:t>
            </a:r>
            <a:endParaRPr lang="en-US" sz="2400" i="1" dirty="0">
              <a:solidFill>
                <a:srgbClr val="FF0000"/>
              </a:solidFill>
              <a:latin typeface="Georgia" pitchFamily="18" charset="0"/>
              <a:ea typeface="Verdana" pitchFamily="34" charset="0"/>
              <a:cs typeface="Verdana" pitchFamily="34" charset="0"/>
            </a:endParaRPr>
          </a:p>
        </p:txBody>
      </p:sp>
      <p:sp>
        <p:nvSpPr>
          <p:cNvPr id="22" name="TextBox 21"/>
          <p:cNvSpPr txBox="1"/>
          <p:nvPr/>
        </p:nvSpPr>
        <p:spPr>
          <a:xfrm>
            <a:off x="5357552" y="3645024"/>
            <a:ext cx="65460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48645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4" presetClass="path" presetSubtype="0" accel="50000" decel="50000" fill="hold" grpId="1" nodeType="clickEffect">
                                  <p:stCondLst>
                                    <p:cond delay="0"/>
                                  </p:stCondLst>
                                  <p:childTnLst>
                                    <p:animMotion origin="layout" path="M -5.55556E-7 -4.81481E-6 L -0.01719 -0.04074 C -0.02066 -0.05 -0.02604 -0.05462 -0.0316 -0.05462 C -0.03802 -0.05462 -0.04305 -0.05 -0.04653 -0.04074 L -0.06337 -4.81481E-6 " pathEditMode="relative" rAng="0" ptsTypes="FffFF">
                                      <p:cBhvr>
                                        <p:cTn id="36" dur="2000" fill="hold"/>
                                        <p:tgtEl>
                                          <p:spTgt spid="22"/>
                                        </p:tgtEl>
                                        <p:attrNameLst>
                                          <p:attrName>ppt_x</p:attrName>
                                          <p:attrName>ppt_y</p:attrName>
                                        </p:attrNameLst>
                                      </p:cBhvr>
                                      <p:rCtr x="-3177" y="-2731"/>
                                    </p:animMotion>
                                  </p:childTnLst>
                                </p:cTn>
                              </p:par>
                              <p:par>
                                <p:cTn id="37" presetID="37" presetClass="path" presetSubtype="0" accel="50000" decel="50000" fill="hold" grpId="1" nodeType="withEffect">
                                  <p:stCondLst>
                                    <p:cond delay="0"/>
                                  </p:stCondLst>
                                  <p:childTnLst>
                                    <p:animMotion origin="layout" path="M 1.94444E-6 -4.81481E-6 L 0.0092 0.04005 C 0.01111 0.04908 0.01423 0.05394 0.01719 0.05394 C 0.02083 0.05394 0.02361 0.04908 0.02569 0.04005 L 0.03541 -4.81481E-6 " pathEditMode="relative" rAng="0" ptsTypes="FffFF">
                                      <p:cBhvr>
                                        <p:cTn id="38" dur="2000" fill="hold"/>
                                        <p:tgtEl>
                                          <p:spTgt spid="21"/>
                                        </p:tgtEl>
                                        <p:attrNameLst>
                                          <p:attrName>ppt_x</p:attrName>
                                          <p:attrName>ppt_y</p:attrName>
                                        </p:attrNameLst>
                                      </p:cBhvr>
                                      <p:rCtr x="1771" y="2685"/>
                                    </p:animMotion>
                                  </p:childTnLst>
                                </p:cTn>
                              </p:par>
                            </p:childTnLst>
                          </p:cTn>
                        </p:par>
                      </p:childTnLst>
                    </p:cTn>
                  </p:par>
                  <p:par>
                    <p:cTn id="39" fill="hold">
                      <p:stCondLst>
                        <p:cond delay="indefinite"/>
                      </p:stCondLst>
                      <p:childTnLst>
                        <p:par>
                          <p:cTn id="40" fill="hold">
                            <p:stCondLst>
                              <p:cond delay="0"/>
                            </p:stCondLst>
                            <p:childTnLst>
                              <p:par>
                                <p:cTn id="41" presetID="16" presetClass="exit" presetSubtype="21" fill="hold" grpId="1" nodeType="clickEffect">
                                  <p:stCondLst>
                                    <p:cond delay="0"/>
                                  </p:stCondLst>
                                  <p:childTnLst>
                                    <p:animEffect transition="out" filter="barn(inVertical)">
                                      <p:cBhvr>
                                        <p:cTn id="42" dur="500"/>
                                        <p:tgtEl>
                                          <p:spTgt spid="67"/>
                                        </p:tgtEl>
                                      </p:cBhvr>
                                    </p:animEffect>
                                    <p:set>
                                      <p:cBhvr>
                                        <p:cTn id="43" dur="1" fill="hold">
                                          <p:stCondLst>
                                            <p:cond delay="499"/>
                                          </p:stCondLst>
                                        </p:cTn>
                                        <p:tgtEl>
                                          <p:spTgt spid="67"/>
                                        </p:tgtEl>
                                        <p:attrNameLst>
                                          <p:attrName>style.visibility</p:attrName>
                                        </p:attrNameLst>
                                      </p:cBhvr>
                                      <p:to>
                                        <p:strVal val="hidden"/>
                                      </p:to>
                                    </p:set>
                                  </p:childTnLst>
                                </p:cTn>
                              </p:par>
                              <p:par>
                                <p:cTn id="44" presetID="16" presetClass="exit" presetSubtype="21" fill="hold" grpId="1" nodeType="withEffect">
                                  <p:stCondLst>
                                    <p:cond delay="0"/>
                                  </p:stCondLst>
                                  <p:childTnLst>
                                    <p:animEffect transition="out" filter="barn(inVertical)">
                                      <p:cBhvr>
                                        <p:cTn id="45" dur="500"/>
                                        <p:tgtEl>
                                          <p:spTgt spid="68"/>
                                        </p:tgtEl>
                                      </p:cBhvr>
                                    </p:animEffect>
                                    <p:set>
                                      <p:cBhvr>
                                        <p:cTn id="46" dur="1" fill="hold">
                                          <p:stCondLst>
                                            <p:cond delay="499"/>
                                          </p:stCondLst>
                                        </p:cTn>
                                        <p:tgtEl>
                                          <p:spTgt spid="68"/>
                                        </p:tgtEl>
                                        <p:attrNameLst>
                                          <p:attrName>style.visibility</p:attrName>
                                        </p:attrNameLst>
                                      </p:cBhvr>
                                      <p:to>
                                        <p:strVal val="hidden"/>
                                      </p:to>
                                    </p:set>
                                  </p:childTnLst>
                                </p:cTn>
                              </p:par>
                            </p:childTnLst>
                          </p:cTn>
                        </p:par>
                        <p:par>
                          <p:cTn id="47" fill="hold">
                            <p:stCondLst>
                              <p:cond delay="500"/>
                            </p:stCondLst>
                            <p:childTnLst>
                              <p:par>
                                <p:cTn id="48" presetID="16" presetClass="entr" presetSubtype="2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par>
                          <p:cTn id="54" fill="hold">
                            <p:stCondLst>
                              <p:cond delay="1000"/>
                            </p:stCondLst>
                            <p:childTnLst>
                              <p:par>
                                <p:cTn id="55" presetID="16" presetClass="entr" presetSubtype="21"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arn(inVertical)">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xit" presetSubtype="21" fill="hold" grpId="1" nodeType="clickEffect">
                                  <p:stCondLst>
                                    <p:cond delay="0"/>
                                  </p:stCondLst>
                                  <p:childTnLst>
                                    <p:animEffect transition="out" filter="barn(inVertical)">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par>
                                <p:cTn id="63" presetID="16" presetClass="exit" presetSubtype="21" fill="hold" grpId="1" nodeType="withEffect">
                                  <p:stCondLst>
                                    <p:cond delay="0"/>
                                  </p:stCondLst>
                                  <p:childTnLst>
                                    <p:animEffect transition="out" filter="barn(inVertical)">
                                      <p:cBhvr>
                                        <p:cTn id="64" dur="500"/>
                                        <p:tgtEl>
                                          <p:spTgt spid="23"/>
                                        </p:tgtEl>
                                      </p:cBhvr>
                                    </p:animEffect>
                                    <p:set>
                                      <p:cBhvr>
                                        <p:cTn id="65" dur="1" fill="hold">
                                          <p:stCondLst>
                                            <p:cond delay="499"/>
                                          </p:stCondLst>
                                        </p:cTn>
                                        <p:tgtEl>
                                          <p:spTgt spid="23"/>
                                        </p:tgtEl>
                                        <p:attrNameLst>
                                          <p:attrName>style.visibility</p:attrName>
                                        </p:attrNameLst>
                                      </p:cBhvr>
                                      <p:to>
                                        <p:strVal val="hidden"/>
                                      </p:to>
                                    </p:set>
                                  </p:childTnLst>
                                </p:cTn>
                              </p:par>
                            </p:childTnLst>
                          </p:cTn>
                        </p:par>
                        <p:par>
                          <p:cTn id="66" fill="hold">
                            <p:stCondLst>
                              <p:cond delay="500"/>
                            </p:stCondLst>
                            <p:childTnLst>
                              <p:par>
                                <p:cTn id="67" presetID="16" presetClass="entr" presetSubtype="21"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arn(inVertical)">
                                      <p:cBhvr>
                                        <p:cTn id="69" dur="500"/>
                                        <p:tgtEl>
                                          <p:spTgt spid="26"/>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par>
                          <p:cTn id="73" fill="hold">
                            <p:stCondLst>
                              <p:cond delay="1000"/>
                            </p:stCondLst>
                            <p:childTnLst>
                              <p:par>
                                <p:cTn id="74" presetID="16" presetClass="entr" presetSubtype="21"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barn(inVertical)">
                                      <p:cBhvr>
                                        <p:cTn id="7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4" grpId="0" animBg="1"/>
      <p:bldP spid="24" grpId="1" animBg="1"/>
      <p:bldP spid="23" grpId="0" animBg="1"/>
      <p:bldP spid="23" grpId="1" animBg="1"/>
      <p:bldP spid="68" grpId="0" animBg="1"/>
      <p:bldP spid="68" grpId="1" animBg="1"/>
      <p:bldP spid="67" grpId="0" animBg="1"/>
      <p:bldP spid="67" grpId="1" animBg="1"/>
      <p:bldP spid="66" grpId="0" animBg="1"/>
      <p:bldP spid="66" grpId="1" animBg="1"/>
      <p:bldP spid="70" grpId="0"/>
      <p:bldP spid="71" grpId="0"/>
      <p:bldP spid="20" grpId="0"/>
      <p:bldP spid="21" grpId="0"/>
      <p:bldP spid="21" grpId="1"/>
      <p:bldP spid="22" grpId="0"/>
      <p:bldP spid="2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Domination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1"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Domination</a:t>
            </a:r>
          </a:p>
          <a:p>
            <a:pPr lvl="1">
              <a:spcBef>
                <a:spcPts val="600"/>
              </a:spcBef>
              <a:buClr>
                <a:schemeClr val="accent1"/>
              </a:buClr>
              <a:buSzPct val="90000"/>
              <a:buFont typeface="Wingdings 3" pitchFamily="18" charset="2"/>
              <a:buChar char="}"/>
            </a:pPr>
            <a:r>
              <a:rPr lang="en-US" sz="2400" dirty="0" smtClean="0">
                <a:latin typeface="Garamond" pitchFamily="18" charset="0"/>
              </a:rPr>
              <a:t>X|Y is </a:t>
            </a:r>
            <a:r>
              <a:rPr lang="en-US" sz="2400" b="1" i="1" dirty="0" smtClean="0">
                <a:solidFill>
                  <a:srgbClr val="000099"/>
                </a:solidFill>
                <a:latin typeface="Garamond" pitchFamily="18" charset="0"/>
              </a:rPr>
              <a:t>dominated</a:t>
            </a:r>
            <a:r>
              <a:rPr lang="en-US" sz="2400" dirty="0" smtClean="0">
                <a:solidFill>
                  <a:srgbClr val="000099"/>
                </a:solidFill>
                <a:latin typeface="Garamond" pitchFamily="18" charset="0"/>
              </a:rPr>
              <a:t>  </a:t>
            </a:r>
            <a:r>
              <a:rPr lang="en-US" sz="2400" dirty="0" smtClean="0">
                <a:latin typeface="Garamond" pitchFamily="18" charset="0"/>
              </a:rPr>
              <a:t>by P|Q (or P|Q </a:t>
            </a:r>
            <a:r>
              <a:rPr lang="en-US" sz="2400" b="1" i="1" dirty="0" smtClean="0">
                <a:solidFill>
                  <a:srgbClr val="000099"/>
                </a:solidFill>
                <a:latin typeface="Garamond" pitchFamily="18" charset="0"/>
              </a:rPr>
              <a:t>dominates</a:t>
            </a:r>
            <a:r>
              <a:rPr lang="en-US" sz="2400" dirty="0" smtClean="0">
                <a:latin typeface="Garamond" pitchFamily="18" charset="0"/>
              </a:rPr>
              <a:t> X|Y)</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22" name="AutoShape 5"/>
          <p:cNvSpPr>
            <a:spLocks noChangeArrowheads="1"/>
          </p:cNvSpPr>
          <p:nvPr/>
        </p:nvSpPr>
        <p:spPr bwMode="auto">
          <a:xfrm>
            <a:off x="2221206" y="1747664"/>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X </a:t>
            </a:r>
            <a:r>
              <a:rPr lang="en-US" sz="2400" dirty="0" smtClean="0">
                <a:solidFill>
                  <a:prstClr val="black"/>
                </a:solidFill>
                <a:latin typeface="Cambria Math"/>
                <a:ea typeface="Cambria Math"/>
              </a:rPr>
              <a:t>⊆</a:t>
            </a:r>
            <a:r>
              <a:rPr lang="en-US" sz="2400" i="1" dirty="0" smtClean="0">
                <a:solidFill>
                  <a:prstClr val="black"/>
                </a:solidFill>
                <a:latin typeface="Garamond" pitchFamily="18" charset="0"/>
              </a:rPr>
              <a:t> </a:t>
            </a:r>
            <a:r>
              <a:rPr lang="en-US" sz="2400" i="1" dirty="0">
                <a:solidFill>
                  <a:prstClr val="black"/>
                </a:solidFill>
                <a:latin typeface="Garamond" pitchFamily="18" charset="0"/>
              </a:rPr>
              <a:t>P and Y </a:t>
            </a:r>
            <a:r>
              <a:rPr lang="en-US" sz="2400" dirty="0">
                <a:solidFill>
                  <a:prstClr val="black"/>
                </a:solidFill>
                <a:latin typeface="Cambria Math"/>
                <a:ea typeface="Cambria Math"/>
              </a:rPr>
              <a:t>⊆</a:t>
            </a:r>
            <a:r>
              <a:rPr lang="en-US" sz="2400" i="1" dirty="0" smtClean="0">
                <a:solidFill>
                  <a:prstClr val="black"/>
                </a:solidFill>
                <a:latin typeface="Garamond" pitchFamily="18" charset="0"/>
              </a:rPr>
              <a:t> </a:t>
            </a:r>
            <a:r>
              <a:rPr lang="en-US" sz="2400" i="1" dirty="0">
                <a:solidFill>
                  <a:prstClr val="black"/>
                </a:solidFill>
                <a:latin typeface="Garamond" pitchFamily="18" charset="0"/>
              </a:rPr>
              <a:t>Q</a:t>
            </a:r>
            <a:endParaRPr lang="en-US" sz="2400" dirty="0">
              <a:solidFill>
                <a:prstClr val="black"/>
              </a:solidFill>
              <a:latin typeface="Garamond" pitchFamily="18" charset="0"/>
            </a:endParaRPr>
          </a:p>
        </p:txBody>
      </p:sp>
      <p:grpSp>
        <p:nvGrpSpPr>
          <p:cNvPr id="12" name="Group 11"/>
          <p:cNvGrpSpPr/>
          <p:nvPr/>
        </p:nvGrpSpPr>
        <p:grpSpPr>
          <a:xfrm>
            <a:off x="2356137" y="3537012"/>
            <a:ext cx="4592127" cy="601216"/>
            <a:chOff x="2303748" y="3537012"/>
            <a:chExt cx="4592127" cy="601216"/>
          </a:xfrm>
        </p:grpSpPr>
        <p:sp>
          <p:nvSpPr>
            <p:cNvPr id="39" name="AutoShape 5"/>
            <p:cNvSpPr>
              <a:spLocks noChangeArrowheads="1"/>
            </p:cNvSpPr>
            <p:nvPr/>
          </p:nvSpPr>
          <p:spPr bwMode="auto">
            <a:xfrm>
              <a:off x="2303748" y="3537012"/>
              <a:ext cx="4592127"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dominated by</a:t>
              </a:r>
              <a:endParaRPr lang="en-US" sz="2400" dirty="0">
                <a:solidFill>
                  <a:prstClr val="black"/>
                </a:solidFill>
                <a:latin typeface="Garamond" pitchFamily="18" charset="0"/>
              </a:endParaRPr>
            </a:p>
          </p:txBody>
        </p:sp>
        <p:sp>
          <p:nvSpPr>
            <p:cNvPr id="70" name="TextBox 69"/>
            <p:cNvSpPr txBox="1"/>
            <p:nvPr/>
          </p:nvSpPr>
          <p:spPr>
            <a:xfrm>
              <a:off x="2645117" y="3606787"/>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5652120" y="359344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sp>
        <p:nvSpPr>
          <p:cNvPr id="41" name="Rectangle 4"/>
          <p:cNvSpPr>
            <a:spLocks noChangeArrowheads="1"/>
          </p:cNvSpPr>
          <p:nvPr/>
        </p:nvSpPr>
        <p:spPr bwMode="auto">
          <a:xfrm>
            <a:off x="647564" y="2509736"/>
            <a:ext cx="3024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smtClean="0">
                <a:solidFill>
                  <a:srgbClr val="000099"/>
                </a:solidFill>
                <a:latin typeface="Garamond" pitchFamily="18" charset="0"/>
              </a:rPr>
              <a:t>Examples</a:t>
            </a:r>
          </a:p>
        </p:txBody>
      </p:sp>
      <p:grpSp>
        <p:nvGrpSpPr>
          <p:cNvPr id="10" name="Group 9"/>
          <p:cNvGrpSpPr/>
          <p:nvPr/>
        </p:nvGrpSpPr>
        <p:grpSpPr>
          <a:xfrm>
            <a:off x="2896197" y="3176971"/>
            <a:ext cx="3060340" cy="540061"/>
            <a:chOff x="2699792" y="3212976"/>
            <a:chExt cx="3060340" cy="393811"/>
          </a:xfrm>
        </p:grpSpPr>
        <p:cxnSp>
          <p:nvCxnSpPr>
            <p:cNvPr id="5" name="Straight Connector 4"/>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10800000">
            <a:off x="3292241" y="3969060"/>
            <a:ext cx="3240359" cy="540061"/>
            <a:chOff x="2699792" y="3212976"/>
            <a:chExt cx="3060340" cy="393811"/>
          </a:xfrm>
        </p:grpSpPr>
        <p:cxnSp>
          <p:nvCxnSpPr>
            <p:cNvPr id="48" name="Straight Connector 4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159732" y="5301206"/>
            <a:ext cx="5004556" cy="601216"/>
            <a:chOff x="2159732" y="5301206"/>
            <a:chExt cx="5004556" cy="601216"/>
          </a:xfrm>
        </p:grpSpPr>
        <p:sp>
          <p:nvSpPr>
            <p:cNvPr id="51" name="AutoShape 5"/>
            <p:cNvSpPr>
              <a:spLocks noChangeArrowheads="1"/>
            </p:cNvSpPr>
            <p:nvPr/>
          </p:nvSpPr>
          <p:spPr bwMode="auto">
            <a:xfrm>
              <a:off x="2159732" y="5301206"/>
              <a:ext cx="5004556" cy="601216"/>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lvl="0">
                <a:spcBef>
                  <a:spcPts val="600"/>
                </a:spcBef>
                <a:buClr>
                  <a:srgbClr val="4F81BD"/>
                </a:buClr>
                <a:buSzPct val="90000"/>
              </a:pPr>
              <a:r>
                <a:rPr lang="en-US" sz="2400" dirty="0" smtClean="0">
                  <a:solidFill>
                    <a:prstClr val="black"/>
                  </a:solidFill>
                  <a:latin typeface="Garamond" pitchFamily="18" charset="0"/>
                </a:rPr>
                <a:t>                is </a:t>
              </a:r>
              <a:r>
                <a:rPr lang="en-US" sz="2400" dirty="0" smtClean="0">
                  <a:solidFill>
                    <a:srgbClr val="FF0000"/>
                  </a:solidFill>
                  <a:latin typeface="Garamond" pitchFamily="18" charset="0"/>
                </a:rPr>
                <a:t>not</a:t>
              </a:r>
              <a:r>
                <a:rPr lang="en-US" sz="2400" dirty="0" smtClean="0">
                  <a:solidFill>
                    <a:prstClr val="black"/>
                  </a:solidFill>
                  <a:latin typeface="Garamond" pitchFamily="18" charset="0"/>
                </a:rPr>
                <a:t> dominated by</a:t>
              </a:r>
              <a:endParaRPr lang="en-US" sz="2400" dirty="0">
                <a:solidFill>
                  <a:prstClr val="black"/>
                </a:solidFill>
                <a:latin typeface="Garamond" pitchFamily="18" charset="0"/>
              </a:endParaRPr>
            </a:p>
          </p:txBody>
        </p:sp>
        <p:sp>
          <p:nvSpPr>
            <p:cNvPr id="52" name="TextBox 51"/>
            <p:cNvSpPr txBox="1"/>
            <p:nvPr/>
          </p:nvSpPr>
          <p:spPr>
            <a:xfrm>
              <a:off x="2501101" y="5370981"/>
              <a:ext cx="102678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a:t>
              </a:r>
              <a:endParaRPr lang="en-US" sz="2400" i="1" dirty="0">
                <a:solidFill>
                  <a:srgbClr val="FF0000"/>
                </a:solidFill>
                <a:latin typeface="Georgia" pitchFamily="18" charset="0"/>
                <a:ea typeface="Verdana" pitchFamily="34" charset="0"/>
                <a:cs typeface="Verdana" pitchFamily="34" charset="0"/>
              </a:endParaRPr>
            </a:p>
          </p:txBody>
        </p:sp>
        <p:sp>
          <p:nvSpPr>
            <p:cNvPr id="56" name="TextBox 55"/>
            <p:cNvSpPr txBox="1"/>
            <p:nvPr/>
          </p:nvSpPr>
          <p:spPr>
            <a:xfrm>
              <a:off x="5920533" y="533721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grpSp>
        <p:nvGrpSpPr>
          <p:cNvPr id="57" name="Group 56"/>
          <p:cNvGrpSpPr/>
          <p:nvPr/>
        </p:nvGrpSpPr>
        <p:grpSpPr>
          <a:xfrm>
            <a:off x="2699792" y="4941165"/>
            <a:ext cx="3528392" cy="540061"/>
            <a:chOff x="2699792" y="3212976"/>
            <a:chExt cx="3060340" cy="393811"/>
          </a:xfrm>
        </p:grpSpPr>
        <p:cxnSp>
          <p:nvCxnSpPr>
            <p:cNvPr id="58" name="Straight Connector 57"/>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rot="10800000">
            <a:off x="3184227" y="5733251"/>
            <a:ext cx="3656023" cy="540061"/>
            <a:chOff x="2699792" y="3212976"/>
            <a:chExt cx="3060340" cy="393811"/>
          </a:xfrm>
        </p:grpSpPr>
        <p:cxnSp>
          <p:nvCxnSpPr>
            <p:cNvPr id="64" name="Straight Connector 63"/>
            <p:cNvCxnSpPr/>
            <p:nvPr/>
          </p:nvCxnSpPr>
          <p:spPr>
            <a:xfrm flipV="1">
              <a:off x="2699792" y="3212976"/>
              <a:ext cx="0" cy="39381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99792" y="3212976"/>
              <a:ext cx="30603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745556" y="3212976"/>
              <a:ext cx="0" cy="393811"/>
            </a:xfrm>
            <a:prstGeom prst="line">
              <a:avLst/>
            </a:prstGeom>
            <a:ln w="28575">
              <a:head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463988" y="4830296"/>
            <a:ext cx="182880" cy="182880"/>
            <a:chOff x="7596336" y="3864284"/>
            <a:chExt cx="182880" cy="182880"/>
          </a:xfrm>
        </p:grpSpPr>
        <p:sp>
          <p:nvSpPr>
            <p:cNvPr id="81"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478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arn(inVertical)">
                                      <p:cBhvr>
                                        <p:cTn id="39" dur="500"/>
                                        <p:tgtEl>
                                          <p:spTgt spid="57"/>
                                        </p:tgtEl>
                                      </p:cBhvr>
                                    </p:animEffect>
                                  </p:childTnLst>
                                </p:cTn>
                              </p:par>
                              <p:par>
                                <p:cTn id="40" presetID="2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67211" y="3499934"/>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227822" y="3427926"/>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654776" y="3443271"/>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586179" y="3494498"/>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640877" y="3429000"/>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7605" y="6121312"/>
            <a:ext cx="7236761" cy="440036"/>
            <a:chOff x="887605" y="6121312"/>
            <a:chExt cx="7236761" cy="440036"/>
          </a:xfrm>
        </p:grpSpPr>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D</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grpSp>
      <p:sp>
        <p:nvSpPr>
          <p:cNvPr id="83" name="TextBox 82"/>
          <p:cNvSpPr txBox="1"/>
          <p:nvPr/>
        </p:nvSpPr>
        <p:spPr>
          <a:xfrm>
            <a:off x="6586179" y="3465954"/>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3187304" y="4063352"/>
            <a:ext cx="3620529" cy="1013332"/>
          </a:xfrm>
          <a:custGeom>
            <a:avLst/>
            <a:gdLst>
              <a:gd name="connsiteX0" fmla="*/ 0 w 3620529"/>
              <a:gd name="connsiteY0" fmla="*/ 543775 h 1013332"/>
              <a:gd name="connsiteX1" fmla="*/ 2014151 w 3620529"/>
              <a:gd name="connsiteY1" fmla="*/ 12434 h 1013332"/>
              <a:gd name="connsiteX2" fmla="*/ 3620529 w 3620529"/>
              <a:gd name="connsiteY2" fmla="*/ 1013332 h 1013332"/>
            </a:gdLst>
            <a:ahLst/>
            <a:cxnLst>
              <a:cxn ang="0">
                <a:pos x="connsiteX0" y="connsiteY0"/>
              </a:cxn>
              <a:cxn ang="0">
                <a:pos x="connsiteX1" y="connsiteY1"/>
              </a:cxn>
              <a:cxn ang="0">
                <a:pos x="connsiteX2" y="connsiteY2"/>
              </a:cxn>
            </a:cxnLst>
            <a:rect l="l" t="t" r="r" b="b"/>
            <a:pathLst>
              <a:path w="3620529" h="1013332">
                <a:moveTo>
                  <a:pt x="0" y="543775"/>
                </a:moveTo>
                <a:cubicBezTo>
                  <a:pt x="705365" y="238975"/>
                  <a:pt x="1410730" y="-65825"/>
                  <a:pt x="2014151" y="12434"/>
                </a:cubicBezTo>
                <a:cubicBezTo>
                  <a:pt x="2617572" y="90693"/>
                  <a:pt x="3119050" y="552012"/>
                  <a:pt x="3620529" y="1013332"/>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71758" y="2926182"/>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611560" y="1057672"/>
            <a:ext cx="7956884" cy="1219200"/>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33399"/>
                </a:solidFill>
                <a:effectLst/>
                <a:uLnTx/>
                <a:uFillTx/>
                <a:latin typeface="Trebuchet MS" pitchFamily="34" charset="0"/>
              </a:rPr>
              <a:t>An</a:t>
            </a:r>
            <a:r>
              <a:rPr kumimoji="0" lang="en-US" sz="1800" b="0" i="0" u="none" strike="noStrike" kern="0" cap="none" spc="0" normalizeH="0" noProof="0" dirty="0" smtClean="0">
                <a:ln>
                  <a:noFill/>
                </a:ln>
                <a:solidFill>
                  <a:srgbClr val="333399"/>
                </a:solidFill>
                <a:effectLst/>
                <a:uLnTx/>
                <a:uFillTx/>
                <a:latin typeface="Trebuchet MS" pitchFamily="34" charset="0"/>
              </a:rPr>
              <a:t> internal node of </a:t>
            </a:r>
            <a:r>
              <a:rPr kumimoji="0" lang="en-US" sz="1800" b="0" i="1" u="none" strike="noStrike" kern="0" cap="none" spc="0" normalizeH="0" noProof="0" dirty="0" err="1" smtClean="0">
                <a:ln>
                  <a:noFill/>
                </a:ln>
                <a:solidFill>
                  <a:srgbClr val="333399"/>
                </a:solidFill>
                <a:effectLst/>
                <a:uLnTx/>
                <a:uFillTx/>
                <a:latin typeface="Trebuchet MS" pitchFamily="34" charset="0"/>
              </a:rPr>
              <a:t>gt</a:t>
            </a:r>
            <a:r>
              <a:rPr kumimoji="0" lang="en-US" sz="1800" b="0" i="0" u="none" strike="noStrike" kern="0" cap="none" spc="0" normalizeH="0" noProof="0" dirty="0" smtClean="0">
                <a:ln>
                  <a:noFill/>
                </a:ln>
                <a:solidFill>
                  <a:srgbClr val="333399"/>
                </a:solidFill>
                <a:effectLst/>
                <a:uLnTx/>
                <a:uFillTx/>
                <a:latin typeface="Trebuchet MS" pitchFamily="34" charset="0"/>
              </a:rPr>
              <a:t> is a </a:t>
            </a:r>
            <a:r>
              <a:rPr kumimoji="0" lang="en-US" sz="1800" b="0" i="1" u="none" strike="noStrike" kern="0" cap="none" spc="0" normalizeH="0" noProof="0" dirty="0" smtClean="0">
                <a:ln>
                  <a:noFill/>
                </a:ln>
                <a:solidFill>
                  <a:srgbClr val="FF0000"/>
                </a:solidFill>
                <a:effectLst/>
                <a:uLnTx/>
                <a:uFillTx/>
                <a:latin typeface="Trebuchet MS" pitchFamily="34" charset="0"/>
              </a:rPr>
              <a:t>speciation</a:t>
            </a:r>
            <a:r>
              <a:rPr kumimoji="0" lang="en-US" sz="1800" b="0" i="0" u="none" strike="noStrike" kern="0" cap="none" spc="0" normalizeH="0" noProof="0" dirty="0" smtClean="0">
                <a:ln>
                  <a:noFill/>
                </a:ln>
                <a:solidFill>
                  <a:srgbClr val="FF0000"/>
                </a:solidFill>
                <a:effectLst/>
                <a:uLnTx/>
                <a:uFillTx/>
                <a:latin typeface="Trebuchet MS" pitchFamily="34" charset="0"/>
              </a:rPr>
              <a:t> </a:t>
            </a:r>
            <a:r>
              <a:rPr kumimoji="0" lang="en-US" sz="1800" b="0" i="0" u="none" strike="noStrike" kern="0" cap="none" spc="0" normalizeH="0" noProof="0" dirty="0" smtClean="0">
                <a:ln>
                  <a:noFill/>
                </a:ln>
                <a:solidFill>
                  <a:srgbClr val="333399"/>
                </a:solidFill>
                <a:effectLst/>
                <a:uLnTx/>
                <a:uFillTx/>
                <a:latin typeface="Trebuchet MS" pitchFamily="34" charset="0"/>
              </a:rPr>
              <a:t>node if it is dominated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333399"/>
                </a:solidFill>
                <a:latin typeface="Trebuchet MS" pitchFamily="34" charset="0"/>
              </a:rPr>
              <a:t>s</a:t>
            </a:r>
            <a:r>
              <a:rPr lang="en-US" kern="0" dirty="0" smtClean="0">
                <a:solidFill>
                  <a:srgbClr val="333399"/>
                </a:solidFill>
                <a:latin typeface="Trebuchet MS" pitchFamily="34" charset="0"/>
              </a:rPr>
              <a:t>ome </a:t>
            </a:r>
            <a:r>
              <a:rPr kumimoji="0" lang="en-US" sz="1800" b="0" i="0" u="none" strike="noStrike" kern="0" cap="none" spc="0" normalizeH="0" noProof="0" dirty="0" err="1" smtClean="0">
                <a:ln>
                  <a:noFill/>
                </a:ln>
                <a:solidFill>
                  <a:srgbClr val="333399"/>
                </a:solidFill>
                <a:effectLst/>
                <a:uLnTx/>
                <a:uFillTx/>
                <a:latin typeface="Trebuchet MS" pitchFamily="34" charset="0"/>
              </a:rPr>
              <a:t>subtree</a:t>
            </a:r>
            <a:r>
              <a:rPr lang="en-US" kern="0" dirty="0" smtClean="0">
                <a:solidFill>
                  <a:srgbClr val="333399"/>
                </a:solidFill>
                <a:latin typeface="Trebuchet MS" pitchFamily="34" charset="0"/>
              </a:rPr>
              <a:t>-bipartition in ST. Otherwise, this is a </a:t>
            </a:r>
            <a:r>
              <a:rPr lang="en-US" i="1" kern="0" dirty="0" smtClean="0">
                <a:solidFill>
                  <a:srgbClr val="FF0000"/>
                </a:solidFill>
                <a:latin typeface="Trebuchet MS" pitchFamily="34" charset="0"/>
              </a:rPr>
              <a:t>duplication</a:t>
            </a:r>
            <a:r>
              <a:rPr lang="en-US" kern="0" dirty="0" smtClean="0">
                <a:solidFill>
                  <a:srgbClr val="FF0000"/>
                </a:solidFill>
                <a:latin typeface="Trebuchet MS" pitchFamily="34" charset="0"/>
              </a:rPr>
              <a:t> </a:t>
            </a:r>
            <a:r>
              <a:rPr lang="en-US" kern="0" dirty="0" smtClean="0">
                <a:solidFill>
                  <a:srgbClr val="333399"/>
                </a:solidFill>
                <a:latin typeface="Trebuchet MS" pitchFamily="34" charset="0"/>
              </a:rPr>
              <a:t>node</a:t>
            </a:r>
            <a:endParaRPr kumimoji="0" lang="en-US" sz="1800" b="0" i="0" u="none" strike="noStrike" kern="0" cap="none" spc="0" normalizeH="0" baseline="0" noProof="0" dirty="0" smtClean="0">
              <a:ln>
                <a:noFill/>
              </a:ln>
              <a:solidFill>
                <a:srgbClr val="333399"/>
              </a:solidFill>
              <a:effectLst/>
              <a:uLnTx/>
              <a:uFillTx/>
              <a:latin typeface="Trebuchet MS" pitchFamily="34" charset="0"/>
            </a:endParaRPr>
          </a:p>
        </p:txBody>
      </p:sp>
      <p:sp>
        <p:nvSpPr>
          <p:cNvPr id="104" name="Text Box 7"/>
          <p:cNvSpPr txBox="1">
            <a:spLocks noChangeArrowheads="1"/>
          </p:cNvSpPr>
          <p:nvPr/>
        </p:nvSpPr>
        <p:spPr bwMode="auto">
          <a:xfrm>
            <a:off x="1367172" y="776317"/>
            <a:ext cx="2023242" cy="492443"/>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6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a:t>
            </a:r>
          </a:p>
        </p:txBody>
      </p:sp>
      <p:sp>
        <p:nvSpPr>
          <p:cNvPr id="46"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 name="Oval 4"/>
          <p:cNvSpPr>
            <a:spLocks noChangeArrowheads="1"/>
          </p:cNvSpPr>
          <p:nvPr/>
        </p:nvSpPr>
        <p:spPr bwMode="auto">
          <a:xfrm>
            <a:off x="1361356" y="5109424"/>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9" name="Oval 4"/>
          <p:cNvSpPr>
            <a:spLocks noChangeArrowheads="1"/>
          </p:cNvSpPr>
          <p:nvPr/>
        </p:nvSpPr>
        <p:spPr bwMode="auto">
          <a:xfrm>
            <a:off x="2872157" y="4675349"/>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0" name="Text Box 45"/>
          <p:cNvSpPr txBox="1">
            <a:spLocks noChangeArrowheads="1"/>
          </p:cNvSpPr>
          <p:nvPr/>
        </p:nvSpPr>
        <p:spPr bwMode="auto">
          <a:xfrm>
            <a:off x="2168312" y="646988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51" name="Text Box 45"/>
          <p:cNvSpPr txBox="1">
            <a:spLocks noChangeArrowheads="1"/>
          </p:cNvSpPr>
          <p:nvPr/>
        </p:nvSpPr>
        <p:spPr bwMode="auto">
          <a:xfrm>
            <a:off x="6336196" y="65058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Tree>
    <p:extLst>
      <p:ext uri="{BB962C8B-B14F-4D97-AF65-F5344CB8AC3E}">
        <p14:creationId xmlns:p14="http://schemas.microsoft.com/office/powerpoint/2010/main" val="4804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arn(inVertical)">
                                      <p:cBhvr>
                                        <p:cTn id="7" dur="500"/>
                                        <p:tgtEl>
                                          <p:spTgt spid="105"/>
                                        </p:tgtEl>
                                      </p:cBhvr>
                                    </p:animEffect>
                                  </p:childTnLst>
                                </p:cTn>
                              </p:par>
                              <p:par>
                                <p:cTn id="8" presetID="16" presetClass="entr" presetSubtype="21"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barn(inVertical)">
                                      <p:cBhvr>
                                        <p:cTn id="10" dur="500"/>
                                        <p:tgtEl>
                                          <p:spTgt spid="10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7"/>
                                        </p:tgtEl>
                                        <p:attrNameLst>
                                          <p:attrName>style.visibility</p:attrName>
                                        </p:attrNameLst>
                                      </p:cBhvr>
                                      <p:to>
                                        <p:strVal val="visible"/>
                                      </p:to>
                                    </p:set>
                                  </p:childTnLst>
                                </p:cTn>
                              </p:par>
                              <p:par>
                                <p:cTn id="14" presetID="22" presetClass="entr" presetSubtype="4"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p:tgtEl>
                                          <p:spTgt spid="46"/>
                                        </p:tgtEl>
                                        <p:attrNameLst>
                                          <p:attrName>ppt_y</p:attrName>
                                        </p:attrNameLst>
                                      </p:cBhvr>
                                      <p:tavLst>
                                        <p:tav tm="0">
                                          <p:val>
                                            <p:strVal val="#ppt_y+#ppt_h*1.125000"/>
                                          </p:val>
                                        </p:tav>
                                        <p:tav tm="100000">
                                          <p:val>
                                            <p:strVal val="#ppt_y"/>
                                          </p:val>
                                        </p:tav>
                                      </p:tavLst>
                                    </p:anim>
                                    <p:animEffect transition="in" filter="wipe(up)">
                                      <p:cBhvr>
                                        <p:cTn id="25" dur="500"/>
                                        <p:tgtEl>
                                          <p:spTgt spid="4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barn(inVertical)">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arn(inVertical)">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wipe(left)">
                                      <p:cBhvr>
                                        <p:cTn id="38" dur="500"/>
                                        <p:tgtEl>
                                          <p:spTgt spid="9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p:cTn id="45" dur="500" fill="hold"/>
                                        <p:tgtEl>
                                          <p:spTgt spid="84"/>
                                        </p:tgtEl>
                                        <p:attrNameLst>
                                          <p:attrName>ppt_w</p:attrName>
                                        </p:attrNameLst>
                                      </p:cBhvr>
                                      <p:tavLst>
                                        <p:tav tm="0">
                                          <p:val>
                                            <p:fltVal val="0"/>
                                          </p:val>
                                        </p:tav>
                                        <p:tav tm="100000">
                                          <p:val>
                                            <p:strVal val="#ppt_w"/>
                                          </p:val>
                                        </p:tav>
                                      </p:tavLst>
                                    </p:anim>
                                    <p:anim calcmode="lin" valueType="num">
                                      <p:cBhvr>
                                        <p:cTn id="46" dur="500" fill="hold"/>
                                        <p:tgtEl>
                                          <p:spTgt spid="84"/>
                                        </p:tgtEl>
                                        <p:attrNameLst>
                                          <p:attrName>ppt_h</p:attrName>
                                        </p:attrNameLst>
                                      </p:cBhvr>
                                      <p:tavLst>
                                        <p:tav tm="0">
                                          <p:val>
                                            <p:fltVal val="0"/>
                                          </p:val>
                                        </p:tav>
                                        <p:tav tm="100000">
                                          <p:val>
                                            <p:strVal val="#ppt_h"/>
                                          </p:val>
                                        </p:tav>
                                      </p:tavLst>
                                    </p:anim>
                                    <p:animEffect transition="in" filter="fade">
                                      <p:cBhvr>
                                        <p:cTn id="47" dur="500"/>
                                        <p:tgtEl>
                                          <p:spTgt spid="8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p:cTn id="50" dur="500" fill="hold"/>
                                        <p:tgtEl>
                                          <p:spTgt spid="90"/>
                                        </p:tgtEl>
                                        <p:attrNameLst>
                                          <p:attrName>ppt_w</p:attrName>
                                        </p:attrNameLst>
                                      </p:cBhvr>
                                      <p:tavLst>
                                        <p:tav tm="0">
                                          <p:val>
                                            <p:fltVal val="0"/>
                                          </p:val>
                                        </p:tav>
                                        <p:tav tm="100000">
                                          <p:val>
                                            <p:strVal val="#ppt_w"/>
                                          </p:val>
                                        </p:tav>
                                      </p:tavLst>
                                    </p:anim>
                                    <p:anim calcmode="lin" valueType="num">
                                      <p:cBhvr>
                                        <p:cTn id="51" dur="500" fill="hold"/>
                                        <p:tgtEl>
                                          <p:spTgt spid="90"/>
                                        </p:tgtEl>
                                        <p:attrNameLst>
                                          <p:attrName>ppt_h</p:attrName>
                                        </p:attrNameLst>
                                      </p:cBhvr>
                                      <p:tavLst>
                                        <p:tav tm="0">
                                          <p:val>
                                            <p:fltVal val="0"/>
                                          </p:val>
                                        </p:tav>
                                        <p:tav tm="100000">
                                          <p:val>
                                            <p:strVal val="#ppt_h"/>
                                          </p:val>
                                        </p:tav>
                                      </p:tavLst>
                                    </p:anim>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grpId="1" nodeType="clickEffect">
                                  <p:stCondLst>
                                    <p:cond delay="0"/>
                                  </p:stCondLst>
                                  <p:childTnLst>
                                    <p:animEffect transition="out" filter="wipe(right)">
                                      <p:cBhvr>
                                        <p:cTn id="56" dur="500"/>
                                        <p:tgtEl>
                                          <p:spTgt spid="97"/>
                                        </p:tgtEl>
                                      </p:cBhvr>
                                    </p:animEffect>
                                    <p:set>
                                      <p:cBhvr>
                                        <p:cTn id="57" dur="1" fill="hold">
                                          <p:stCondLst>
                                            <p:cond delay="499"/>
                                          </p:stCondLst>
                                        </p:cTn>
                                        <p:tgtEl>
                                          <p:spTgt spid="97"/>
                                        </p:tgtEl>
                                        <p:attrNameLst>
                                          <p:attrName>style.visibility</p:attrName>
                                        </p:attrNameLst>
                                      </p:cBhvr>
                                      <p:to>
                                        <p:strVal val="hidden"/>
                                      </p:to>
                                    </p:set>
                                  </p:childTnLst>
                                </p:cTn>
                              </p:par>
                              <p:par>
                                <p:cTn id="58" presetID="22" presetClass="exit" presetSubtype="2" fill="hold" grpId="1" nodeType="withEffect">
                                  <p:stCondLst>
                                    <p:cond delay="0"/>
                                  </p:stCondLst>
                                  <p:childTnLst>
                                    <p:animEffect transition="out" filter="wipe(right)">
                                      <p:cBhvr>
                                        <p:cTn id="59" dur="500"/>
                                        <p:tgtEl>
                                          <p:spTgt spid="98"/>
                                        </p:tgtEl>
                                      </p:cBhvr>
                                    </p:animEffect>
                                    <p:set>
                                      <p:cBhvr>
                                        <p:cTn id="60" dur="1" fill="hold">
                                          <p:stCondLst>
                                            <p:cond delay="499"/>
                                          </p:stCondLst>
                                        </p:cTn>
                                        <p:tgtEl>
                                          <p:spTgt spid="98"/>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left)">
                                      <p:cBhvr>
                                        <p:cTn id="63" dur="500"/>
                                        <p:tgtEl>
                                          <p:spTgt spid="9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wipe(left)">
                                      <p:cBhvr>
                                        <p:cTn id="66" dur="500"/>
                                        <p:tgtEl>
                                          <p:spTgt spid="100"/>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wipe(down)">
                                      <p:cBhvr>
                                        <p:cTn id="70" dur="500"/>
                                        <p:tgtEl>
                                          <p:spTgt spid="9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down)">
                                      <p:cBhvr>
                                        <p:cTn id="73" dur="5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xit" presetSubtype="2" fill="hold" grpId="1" nodeType="clickEffect">
                                  <p:stCondLst>
                                    <p:cond delay="0"/>
                                  </p:stCondLst>
                                  <p:childTnLst>
                                    <p:animEffect transition="out" filter="wipe(right)">
                                      <p:cBhvr>
                                        <p:cTn id="77" dur="500"/>
                                        <p:tgtEl>
                                          <p:spTgt spid="99"/>
                                        </p:tgtEl>
                                      </p:cBhvr>
                                    </p:animEffect>
                                    <p:set>
                                      <p:cBhvr>
                                        <p:cTn id="78" dur="1" fill="hold">
                                          <p:stCondLst>
                                            <p:cond delay="499"/>
                                          </p:stCondLst>
                                        </p:cTn>
                                        <p:tgtEl>
                                          <p:spTgt spid="99"/>
                                        </p:tgtEl>
                                        <p:attrNameLst>
                                          <p:attrName>style.visibility</p:attrName>
                                        </p:attrNameLst>
                                      </p:cBhvr>
                                      <p:to>
                                        <p:strVal val="hidden"/>
                                      </p:to>
                                    </p:set>
                                  </p:childTnLst>
                                </p:cTn>
                              </p:par>
                              <p:par>
                                <p:cTn id="79" presetID="22" presetClass="exit" presetSubtype="2" fill="hold" grpId="1" nodeType="withEffect">
                                  <p:stCondLst>
                                    <p:cond delay="0"/>
                                  </p:stCondLst>
                                  <p:childTnLst>
                                    <p:animEffect transition="out" filter="wipe(right)">
                                      <p:cBhvr>
                                        <p:cTn id="80" dur="500"/>
                                        <p:tgtEl>
                                          <p:spTgt spid="100"/>
                                        </p:tgtEl>
                                      </p:cBhvr>
                                    </p:animEffect>
                                    <p:set>
                                      <p:cBhvr>
                                        <p:cTn id="81" dur="1" fill="hold">
                                          <p:stCondLst>
                                            <p:cond delay="499"/>
                                          </p:stCondLst>
                                        </p:cTn>
                                        <p:tgtEl>
                                          <p:spTgt spid="100"/>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p:tgtEl>
                                          <p:spTgt spid="47"/>
                                        </p:tgtEl>
                                        <p:attrNameLst>
                                          <p:attrName>ppt_y</p:attrName>
                                        </p:attrNameLst>
                                      </p:cBhvr>
                                      <p:tavLst>
                                        <p:tav tm="0">
                                          <p:val>
                                            <p:strVal val="#ppt_y+#ppt_h*1.125000"/>
                                          </p:val>
                                        </p:tav>
                                        <p:tav tm="100000">
                                          <p:val>
                                            <p:strVal val="#ppt_y"/>
                                          </p:val>
                                        </p:tav>
                                      </p:tavLst>
                                    </p:anim>
                                    <p:animEffect transition="in" filter="wipe(up)">
                                      <p:cBhvr>
                                        <p:cTn id="86" dur="500"/>
                                        <p:tgtEl>
                                          <p:spTgt spid="47"/>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p:tgtEl>
                                          <p:spTgt spid="49"/>
                                        </p:tgtEl>
                                        <p:attrNameLst>
                                          <p:attrName>ppt_y</p:attrName>
                                        </p:attrNameLst>
                                      </p:cBhvr>
                                      <p:tavLst>
                                        <p:tav tm="0">
                                          <p:val>
                                            <p:strVal val="#ppt_y+#ppt_h*1.125000"/>
                                          </p:val>
                                        </p:tav>
                                        <p:tav tm="100000">
                                          <p:val>
                                            <p:strVal val="#ppt_y"/>
                                          </p:val>
                                        </p:tav>
                                      </p:tavLst>
                                    </p:anim>
                                    <p:animEffect transition="in" filter="wipe(up)">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left)">
                                      <p:cBhvr>
                                        <p:cTn id="95" dur="500"/>
                                        <p:tgtEl>
                                          <p:spTgt spid="9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left)">
                                      <p:cBhvr>
                                        <p:cTn id="100" dur="500"/>
                                        <p:tgtEl>
                                          <p:spTgt spid="9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wipe(left)">
                                      <p:cBhvr>
                                        <p:cTn id="10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9" grpId="0" animBg="1"/>
      <p:bldP spid="99" grpId="1" animBg="1"/>
      <p:bldP spid="100" grpId="0" animBg="1"/>
      <p:bldP spid="100" grpId="1" animBg="1"/>
      <p:bldP spid="98" grpId="0" animBg="1"/>
      <p:bldP spid="98" grpId="1" animBg="1"/>
      <p:bldP spid="97" grpId="0" animBg="1"/>
      <p:bldP spid="97" grpId="1" animBg="1"/>
      <p:bldP spid="91" grpId="0" animBg="1"/>
      <p:bldP spid="86" grpId="0" animBg="1"/>
      <p:bldP spid="84" grpId="0" animBg="1"/>
      <p:bldP spid="70" grpId="0"/>
      <p:bldP spid="83" grpId="0"/>
      <p:bldP spid="92" grpId="0" animBg="1"/>
      <p:bldP spid="93" grpId="0" animBg="1"/>
      <p:bldP spid="94" grpId="0" animBg="1"/>
      <p:bldP spid="46" grpId="0" animBg="1"/>
      <p:bldP spid="47" grpId="0" animBg="1"/>
      <p:bldP spid="49" grpId="0" animBg="1"/>
      <p:bldP spid="50" grpId="0"/>
      <p:bldP spid="5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89"/>
          <p:cNvSpPr/>
          <p:nvPr/>
        </p:nvSpPr>
        <p:spPr>
          <a:xfrm>
            <a:off x="5046436" y="4718291"/>
            <a:ext cx="1452564" cy="1476186"/>
          </a:xfrm>
          <a:custGeom>
            <a:avLst/>
            <a:gdLst>
              <a:gd name="connsiteX0" fmla="*/ 674003 w 1452564"/>
              <a:gd name="connsiteY0" fmla="*/ 47 h 1476186"/>
              <a:gd name="connsiteX1" fmla="*/ 19095 w 1452564"/>
              <a:gd name="connsiteY1" fmla="*/ 1285150 h 1476186"/>
              <a:gd name="connsiteX2" fmla="*/ 1440122 w 1452564"/>
              <a:gd name="connsiteY2" fmla="*/ 1334577 h 1476186"/>
              <a:gd name="connsiteX3" fmla="*/ 674003 w 1452564"/>
              <a:gd name="connsiteY3" fmla="*/ 47 h 1476186"/>
            </a:gdLst>
            <a:ahLst/>
            <a:cxnLst>
              <a:cxn ang="0">
                <a:pos x="connsiteX0" y="connsiteY0"/>
              </a:cxn>
              <a:cxn ang="0">
                <a:pos x="connsiteX1" y="connsiteY1"/>
              </a:cxn>
              <a:cxn ang="0">
                <a:pos x="connsiteX2" y="connsiteY2"/>
              </a:cxn>
              <a:cxn ang="0">
                <a:pos x="connsiteX3" y="connsiteY3"/>
              </a:cxn>
            </a:cxnLst>
            <a:rect l="l" t="t" r="r" b="b"/>
            <a:pathLst>
              <a:path w="1452564" h="1476186">
                <a:moveTo>
                  <a:pt x="674003" y="47"/>
                </a:moveTo>
                <a:cubicBezTo>
                  <a:pt x="437165" y="-8191"/>
                  <a:pt x="-108592" y="1062728"/>
                  <a:pt x="19095" y="1285150"/>
                </a:cubicBezTo>
                <a:cubicBezTo>
                  <a:pt x="146782" y="1507572"/>
                  <a:pt x="1330971" y="1550820"/>
                  <a:pt x="1440122" y="1334577"/>
                </a:cubicBezTo>
                <a:cubicBezTo>
                  <a:pt x="1549273" y="1118334"/>
                  <a:pt x="910841" y="8285"/>
                  <a:pt x="674003" y="47"/>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491300" y="3496438"/>
            <a:ext cx="532528"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4680" y="4730695"/>
            <a:ext cx="1505870" cy="1297459"/>
          </a:xfrm>
          <a:custGeom>
            <a:avLst/>
            <a:gdLst>
              <a:gd name="connsiteX0" fmla="*/ 630926 w 1505870"/>
              <a:gd name="connsiteY0" fmla="*/ 0 h 1297459"/>
              <a:gd name="connsiteX1" fmla="*/ 25445 w 1505870"/>
              <a:gd name="connsiteY1" fmla="*/ 1297459 h 1297459"/>
              <a:gd name="connsiteX2" fmla="*/ 1495899 w 1505870"/>
              <a:gd name="connsiteY2" fmla="*/ 1297459 h 1297459"/>
              <a:gd name="connsiteX3" fmla="*/ 630926 w 1505870"/>
              <a:gd name="connsiteY3" fmla="*/ 0 h 1297459"/>
            </a:gdLst>
            <a:ahLst/>
            <a:cxnLst>
              <a:cxn ang="0">
                <a:pos x="connsiteX0" y="connsiteY0"/>
              </a:cxn>
              <a:cxn ang="0">
                <a:pos x="connsiteX1" y="connsiteY1"/>
              </a:cxn>
              <a:cxn ang="0">
                <a:pos x="connsiteX2" y="connsiteY2"/>
              </a:cxn>
              <a:cxn ang="0">
                <a:pos x="connsiteX3" y="connsiteY3"/>
              </a:cxn>
            </a:cxnLst>
            <a:rect l="l" t="t" r="r" b="b"/>
            <a:pathLst>
              <a:path w="1505870" h="1297459">
                <a:moveTo>
                  <a:pt x="630926" y="0"/>
                </a:moveTo>
                <a:cubicBezTo>
                  <a:pt x="385850" y="0"/>
                  <a:pt x="-118717" y="1081216"/>
                  <a:pt x="25445" y="1297459"/>
                </a:cubicBezTo>
                <a:cubicBezTo>
                  <a:pt x="169607" y="1513702"/>
                  <a:pt x="1392926" y="1513702"/>
                  <a:pt x="1495899" y="1297459"/>
                </a:cubicBezTo>
                <a:cubicBezTo>
                  <a:pt x="1598872" y="1081216"/>
                  <a:pt x="876002" y="0"/>
                  <a:pt x="630926" y="0"/>
                </a:cubicBezTo>
                <a:close/>
              </a:path>
            </a:pathLst>
          </a:cu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83706" y="4512126"/>
            <a:ext cx="1834103" cy="1689182"/>
          </a:xfrm>
          <a:custGeom>
            <a:avLst/>
            <a:gdLst>
              <a:gd name="connsiteX0" fmla="*/ 783395 w 1834103"/>
              <a:gd name="connsiteY0" fmla="*/ 167 h 1689182"/>
              <a:gd name="connsiteX1" fmla="*/ 29632 w 1834103"/>
              <a:gd name="connsiteY1" fmla="*/ 1445908 h 1689182"/>
              <a:gd name="connsiteX2" fmla="*/ 1821362 w 1834103"/>
              <a:gd name="connsiteY2" fmla="*/ 1544762 h 1689182"/>
              <a:gd name="connsiteX3" fmla="*/ 783395 w 1834103"/>
              <a:gd name="connsiteY3" fmla="*/ 167 h 1689182"/>
            </a:gdLst>
            <a:ahLst/>
            <a:cxnLst>
              <a:cxn ang="0">
                <a:pos x="connsiteX0" y="connsiteY0"/>
              </a:cxn>
              <a:cxn ang="0">
                <a:pos x="connsiteX1" y="connsiteY1"/>
              </a:cxn>
              <a:cxn ang="0">
                <a:pos x="connsiteX2" y="connsiteY2"/>
              </a:cxn>
              <a:cxn ang="0">
                <a:pos x="connsiteX3" y="connsiteY3"/>
              </a:cxn>
            </a:cxnLst>
            <a:rect l="l" t="t" r="r" b="b"/>
            <a:pathLst>
              <a:path w="1834103" h="1689182">
                <a:moveTo>
                  <a:pt x="783395" y="167"/>
                </a:moveTo>
                <a:cubicBezTo>
                  <a:pt x="484773" y="-16309"/>
                  <a:pt x="-143362" y="1188476"/>
                  <a:pt x="29632" y="1445908"/>
                </a:cubicBezTo>
                <a:cubicBezTo>
                  <a:pt x="202626" y="1703340"/>
                  <a:pt x="1693676" y="1787778"/>
                  <a:pt x="1821362" y="1544762"/>
                </a:cubicBezTo>
                <a:cubicBezTo>
                  <a:pt x="1949049" y="1301746"/>
                  <a:pt x="1082017" y="16643"/>
                  <a:pt x="783395" y="167"/>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912524" y="4977765"/>
            <a:ext cx="1212643" cy="1181038"/>
          </a:xfrm>
          <a:custGeom>
            <a:avLst/>
            <a:gdLst>
              <a:gd name="connsiteX0" fmla="*/ 445980 w 1212643"/>
              <a:gd name="connsiteY0" fmla="*/ 65 h 1181038"/>
              <a:gd name="connsiteX1" fmla="*/ 1136 w 1212643"/>
              <a:gd name="connsiteY1" fmla="*/ 963892 h 1181038"/>
              <a:gd name="connsiteX2" fmla="*/ 569547 w 1212643"/>
              <a:gd name="connsiteY2" fmla="*/ 1173957 h 1181038"/>
              <a:gd name="connsiteX3" fmla="*/ 1212099 w 1212643"/>
              <a:gd name="connsiteY3" fmla="*/ 1013319 h 1181038"/>
              <a:gd name="connsiteX4" fmla="*/ 445980 w 1212643"/>
              <a:gd name="connsiteY4" fmla="*/ 65 h 11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643" h="1181038">
                <a:moveTo>
                  <a:pt x="445980" y="65"/>
                </a:moveTo>
                <a:cubicBezTo>
                  <a:pt x="244153" y="-8173"/>
                  <a:pt x="-19458" y="768243"/>
                  <a:pt x="1136" y="963892"/>
                </a:cubicBezTo>
                <a:cubicBezTo>
                  <a:pt x="21730" y="1159541"/>
                  <a:pt x="367720" y="1165719"/>
                  <a:pt x="569547" y="1173957"/>
                </a:cubicBezTo>
                <a:cubicBezTo>
                  <a:pt x="771374" y="1182195"/>
                  <a:pt x="1230634" y="1215146"/>
                  <a:pt x="1212099" y="1013319"/>
                </a:cubicBezTo>
                <a:cubicBezTo>
                  <a:pt x="1193564" y="811492"/>
                  <a:pt x="647807" y="8303"/>
                  <a:pt x="445980" y="65"/>
                </a:cubicBezTo>
                <a:close/>
              </a:path>
            </a:pathLst>
          </a:cu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p:cNvSpPr txBox="1">
            <a:spLocks noChangeArrowheads="1"/>
          </p:cNvSpPr>
          <p:nvPr/>
        </p:nvSpPr>
        <p:spPr>
          <a:xfrm>
            <a:off x="251520" y="11088"/>
            <a:ext cx="8172908"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 Contd.</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0" name="TextBox 69"/>
          <p:cNvSpPr txBox="1"/>
          <p:nvPr/>
        </p:nvSpPr>
        <p:spPr>
          <a:xfrm>
            <a:off x="2483768" y="3465004"/>
            <a:ext cx="149907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AC|DEF</a:t>
            </a:r>
            <a:endParaRPr lang="en-US" sz="2400" i="1" dirty="0">
              <a:solidFill>
                <a:srgbClr val="FF0000"/>
              </a:solidFill>
              <a:latin typeface="Georgia" pitchFamily="18" charset="0"/>
              <a:ea typeface="Verdana" pitchFamily="34" charset="0"/>
              <a:cs typeface="Verdana" pitchFamily="34" charset="0"/>
            </a:endParaRPr>
          </a:p>
        </p:txBody>
      </p:sp>
      <p:grpSp>
        <p:nvGrpSpPr>
          <p:cNvPr id="105" name="Group 104"/>
          <p:cNvGrpSpPr/>
          <p:nvPr/>
        </p:nvGrpSpPr>
        <p:grpSpPr>
          <a:xfrm>
            <a:off x="1043608" y="2752223"/>
            <a:ext cx="2812750" cy="3229407"/>
            <a:chOff x="1043608" y="2752223"/>
            <a:chExt cx="2812750" cy="3229407"/>
          </a:xfrm>
        </p:grpSpPr>
        <p:cxnSp>
          <p:nvCxnSpPr>
            <p:cNvPr id="26" name="Straight Connector 25"/>
            <p:cNvCxnSpPr/>
            <p:nvPr/>
          </p:nvCxnSpPr>
          <p:spPr>
            <a:xfrm>
              <a:off x="2267744" y="3730036"/>
              <a:ext cx="1588614" cy="2251593"/>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101200" y="5380309"/>
              <a:ext cx="323111" cy="60132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43608" y="3429000"/>
              <a:ext cx="1332148" cy="25526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21728" y="4761148"/>
              <a:ext cx="666096" cy="122048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475656" y="5223724"/>
              <a:ext cx="504012" cy="75790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483768" y="2752223"/>
              <a:ext cx="312006" cy="532761"/>
            </a:xfrm>
            <a:prstGeom prst="line">
              <a:avLst/>
            </a:prstGeom>
            <a:ln w="571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148064" y="2752222"/>
            <a:ext cx="2812750" cy="3233062"/>
            <a:chOff x="5148064" y="2752222"/>
            <a:chExt cx="2812750" cy="3233062"/>
          </a:xfrm>
        </p:grpSpPr>
        <p:cxnSp>
          <p:nvCxnSpPr>
            <p:cNvPr id="66" name="Straight Connector 65"/>
            <p:cNvCxnSpPr/>
            <p:nvPr/>
          </p:nvCxnSpPr>
          <p:spPr>
            <a:xfrm flipV="1">
              <a:off x="5148064" y="3429000"/>
              <a:ext cx="1332148" cy="255263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72200" y="3733691"/>
              <a:ext cx="1588614" cy="225159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205656" y="5383964"/>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6642208" y="4941168"/>
              <a:ext cx="558084" cy="1044116"/>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60132" y="486916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689049" y="5373216"/>
              <a:ext cx="323111" cy="60132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86179" y="2752222"/>
              <a:ext cx="312006" cy="532761"/>
            </a:xfrm>
            <a:prstGeom prst="line">
              <a:avLst/>
            </a:prstGeom>
            <a:ln w="57150" cap="rnd">
              <a:prstDash val="sysDot"/>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87605" y="6157316"/>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2197614" y="6157316"/>
            <a:ext cx="312006" cy="400110"/>
          </a:xfrm>
          <a:prstGeom prst="rect">
            <a:avLst/>
          </a:prstGeom>
          <a:noFill/>
        </p:spPr>
        <p:txBody>
          <a:bodyPr wrap="square" rtlCol="0">
            <a:spAutoFit/>
          </a:bodyPr>
          <a:lstStyle/>
          <a:p>
            <a:r>
              <a:rPr lang="en-US" sz="2000" b="1" dirty="0"/>
              <a:t>D</a:t>
            </a:r>
          </a:p>
        </p:txBody>
      </p:sp>
      <p:sp>
        <p:nvSpPr>
          <p:cNvPr id="55" name="TextBox 54"/>
          <p:cNvSpPr txBox="1"/>
          <p:nvPr/>
        </p:nvSpPr>
        <p:spPr>
          <a:xfrm>
            <a:off x="1823665" y="6157316"/>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2920045" y="6161238"/>
            <a:ext cx="312006" cy="400110"/>
          </a:xfrm>
          <a:prstGeom prst="rect">
            <a:avLst/>
          </a:prstGeom>
          <a:noFill/>
        </p:spPr>
        <p:txBody>
          <a:bodyPr wrap="square" rtlCol="0">
            <a:spAutoFit/>
          </a:bodyPr>
          <a:lstStyle/>
          <a:p>
            <a:r>
              <a:rPr lang="en-US" sz="2000" b="1" dirty="0"/>
              <a:t>E</a:t>
            </a:r>
          </a:p>
        </p:txBody>
      </p:sp>
      <p:sp>
        <p:nvSpPr>
          <p:cNvPr id="28" name="TextBox 27"/>
          <p:cNvSpPr txBox="1"/>
          <p:nvPr/>
        </p:nvSpPr>
        <p:spPr>
          <a:xfrm>
            <a:off x="6516216" y="6157316"/>
            <a:ext cx="312006" cy="400110"/>
          </a:xfrm>
          <a:prstGeom prst="rect">
            <a:avLst/>
          </a:prstGeom>
          <a:noFill/>
        </p:spPr>
        <p:txBody>
          <a:bodyPr wrap="square" rtlCol="0">
            <a:spAutoFit/>
          </a:bodyPr>
          <a:lstStyle/>
          <a:p>
            <a:r>
              <a:rPr lang="en-US" sz="2000" b="1" dirty="0">
                <a:solidFill>
                  <a:srgbClr val="0070C0"/>
                </a:solidFill>
              </a:rPr>
              <a:t>F</a:t>
            </a:r>
          </a:p>
        </p:txBody>
      </p:sp>
      <p:sp>
        <p:nvSpPr>
          <p:cNvPr id="29" name="TextBox 28"/>
          <p:cNvSpPr txBox="1"/>
          <p:nvPr/>
        </p:nvSpPr>
        <p:spPr>
          <a:xfrm>
            <a:off x="6252201" y="6161238"/>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5681223" y="6161238"/>
            <a:ext cx="312006" cy="400110"/>
          </a:xfrm>
          <a:prstGeom prst="rect">
            <a:avLst/>
          </a:prstGeom>
          <a:noFill/>
        </p:spPr>
        <p:txBody>
          <a:bodyPr wrap="square" rtlCol="0">
            <a:spAutoFit/>
          </a:bodyPr>
          <a:lstStyle/>
          <a:p>
            <a:r>
              <a:rPr lang="en-US" sz="2000" b="1" dirty="0">
                <a:solidFill>
                  <a:srgbClr val="0070C0"/>
                </a:solidFill>
              </a:rPr>
              <a:t>A</a:t>
            </a:r>
          </a:p>
        </p:txBody>
      </p:sp>
      <p:sp>
        <p:nvSpPr>
          <p:cNvPr id="35" name="TextBox 34"/>
          <p:cNvSpPr txBox="1"/>
          <p:nvPr/>
        </p:nvSpPr>
        <p:spPr>
          <a:xfrm>
            <a:off x="4992061" y="6157316"/>
            <a:ext cx="312006" cy="400110"/>
          </a:xfrm>
          <a:prstGeom prst="rect">
            <a:avLst/>
          </a:prstGeom>
          <a:noFill/>
        </p:spPr>
        <p:txBody>
          <a:bodyPr wrap="square" rtlCol="0">
            <a:spAutoFit/>
          </a:bodyPr>
          <a:lstStyle/>
          <a:p>
            <a:r>
              <a:rPr lang="en-US" sz="2000" b="1" dirty="0">
                <a:solidFill>
                  <a:srgbClr val="0070C0"/>
                </a:solidFill>
              </a:rPr>
              <a:t>B</a:t>
            </a:r>
          </a:p>
        </p:txBody>
      </p:sp>
      <p:sp>
        <p:nvSpPr>
          <p:cNvPr id="80" name="TextBox 79"/>
          <p:cNvSpPr txBox="1"/>
          <p:nvPr/>
        </p:nvSpPr>
        <p:spPr>
          <a:xfrm>
            <a:off x="3700355" y="6161238"/>
            <a:ext cx="312006" cy="400110"/>
          </a:xfrm>
          <a:prstGeom prst="rect">
            <a:avLst/>
          </a:prstGeom>
          <a:noFill/>
        </p:spPr>
        <p:txBody>
          <a:bodyPr wrap="square" rtlCol="0">
            <a:spAutoFit/>
          </a:bodyPr>
          <a:lstStyle/>
          <a:p>
            <a:r>
              <a:rPr lang="en-US" sz="2000" b="1" dirty="0"/>
              <a:t>F</a:t>
            </a:r>
          </a:p>
        </p:txBody>
      </p:sp>
      <p:sp>
        <p:nvSpPr>
          <p:cNvPr id="81" name="TextBox 80"/>
          <p:cNvSpPr txBox="1"/>
          <p:nvPr/>
        </p:nvSpPr>
        <p:spPr>
          <a:xfrm>
            <a:off x="7056276" y="6121312"/>
            <a:ext cx="312006" cy="400110"/>
          </a:xfrm>
          <a:prstGeom prst="rect">
            <a:avLst/>
          </a:prstGeom>
          <a:noFill/>
        </p:spPr>
        <p:txBody>
          <a:bodyPr wrap="square" rtlCol="0">
            <a:spAutoFit/>
          </a:bodyPr>
          <a:lstStyle/>
          <a:p>
            <a:r>
              <a:rPr lang="en-US" sz="2000" b="1" dirty="0">
                <a:solidFill>
                  <a:srgbClr val="0070C0"/>
                </a:solidFill>
              </a:rPr>
              <a:t>D</a:t>
            </a:r>
          </a:p>
        </p:txBody>
      </p:sp>
      <p:sp>
        <p:nvSpPr>
          <p:cNvPr id="82" name="TextBox 81"/>
          <p:cNvSpPr txBox="1"/>
          <p:nvPr/>
        </p:nvSpPr>
        <p:spPr>
          <a:xfrm>
            <a:off x="7812360" y="6121312"/>
            <a:ext cx="312006" cy="400110"/>
          </a:xfrm>
          <a:prstGeom prst="rect">
            <a:avLst/>
          </a:prstGeom>
          <a:noFill/>
        </p:spPr>
        <p:txBody>
          <a:bodyPr wrap="square" rtlCol="0">
            <a:spAutoFit/>
          </a:bodyPr>
          <a:lstStyle/>
          <a:p>
            <a:r>
              <a:rPr lang="en-US" sz="2000" b="1" dirty="0">
                <a:solidFill>
                  <a:srgbClr val="0070C0"/>
                </a:solidFill>
              </a:rPr>
              <a:t>E</a:t>
            </a:r>
          </a:p>
        </p:txBody>
      </p:sp>
      <p:sp>
        <p:nvSpPr>
          <p:cNvPr id="83" name="TextBox 82"/>
          <p:cNvSpPr txBox="1"/>
          <p:nvPr/>
        </p:nvSpPr>
        <p:spPr>
          <a:xfrm>
            <a:off x="6597381" y="3467895"/>
            <a:ext cx="1730237"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ABD|CEF</a:t>
            </a:r>
            <a:endParaRPr lang="en-US" sz="2400" i="1" dirty="0">
              <a:solidFill>
                <a:srgbClr val="FF0000"/>
              </a:solidFill>
              <a:latin typeface="Georgia" pitchFamily="18" charset="0"/>
              <a:ea typeface="Verdana" pitchFamily="34" charset="0"/>
              <a:cs typeface="Verdana" pitchFamily="34" charset="0"/>
            </a:endParaRPr>
          </a:p>
        </p:txBody>
      </p:sp>
      <p:sp>
        <p:nvSpPr>
          <p:cNvPr id="92" name="Freeform 91"/>
          <p:cNvSpPr/>
          <p:nvPr/>
        </p:nvSpPr>
        <p:spPr>
          <a:xfrm>
            <a:off x="1753920" y="4136580"/>
            <a:ext cx="3394144" cy="1087144"/>
          </a:xfrm>
          <a:custGeom>
            <a:avLst/>
            <a:gdLst>
              <a:gd name="connsiteX0" fmla="*/ 0 w 3657600"/>
              <a:gd name="connsiteY0" fmla="*/ 853606 h 853606"/>
              <a:gd name="connsiteX1" fmla="*/ 1742303 w 3657600"/>
              <a:gd name="connsiteY1" fmla="*/ 990 h 853606"/>
              <a:gd name="connsiteX2" fmla="*/ 3657600 w 3657600"/>
              <a:gd name="connsiteY2" fmla="*/ 717682 h 853606"/>
            </a:gdLst>
            <a:ahLst/>
            <a:cxnLst>
              <a:cxn ang="0">
                <a:pos x="connsiteX0" y="connsiteY0"/>
              </a:cxn>
              <a:cxn ang="0">
                <a:pos x="connsiteX1" y="connsiteY1"/>
              </a:cxn>
              <a:cxn ang="0">
                <a:pos x="connsiteX2" y="connsiteY2"/>
              </a:cxn>
            </a:cxnLst>
            <a:rect l="l" t="t" r="r" b="b"/>
            <a:pathLst>
              <a:path w="3657600" h="853606">
                <a:moveTo>
                  <a:pt x="0" y="853606"/>
                </a:moveTo>
                <a:cubicBezTo>
                  <a:pt x="566351" y="438625"/>
                  <a:pt x="1132703" y="23644"/>
                  <a:pt x="1742303" y="990"/>
                </a:cubicBezTo>
                <a:cubicBezTo>
                  <a:pt x="2351903" y="-21664"/>
                  <a:pt x="3004751" y="348009"/>
                  <a:pt x="3657600" y="717682"/>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2384167" y="2888940"/>
            <a:ext cx="3880021" cy="778902"/>
          </a:xfrm>
          <a:custGeom>
            <a:avLst/>
            <a:gdLst>
              <a:gd name="connsiteX0" fmla="*/ 0 w 3880021"/>
              <a:gd name="connsiteY0" fmla="*/ 778902 h 778902"/>
              <a:gd name="connsiteX1" fmla="*/ 1742302 w 3880021"/>
              <a:gd name="connsiteY1" fmla="*/ 426 h 778902"/>
              <a:gd name="connsiteX2" fmla="*/ 3880021 w 3880021"/>
              <a:gd name="connsiteY2" fmla="*/ 692404 h 778902"/>
            </a:gdLst>
            <a:ahLst/>
            <a:cxnLst>
              <a:cxn ang="0">
                <a:pos x="connsiteX0" y="connsiteY0"/>
              </a:cxn>
              <a:cxn ang="0">
                <a:pos x="connsiteX1" y="connsiteY1"/>
              </a:cxn>
              <a:cxn ang="0">
                <a:pos x="connsiteX2" y="connsiteY2"/>
              </a:cxn>
            </a:cxnLst>
            <a:rect l="l" t="t" r="r" b="b"/>
            <a:pathLst>
              <a:path w="3880021" h="778902">
                <a:moveTo>
                  <a:pt x="0" y="778902"/>
                </a:moveTo>
                <a:cubicBezTo>
                  <a:pt x="547816" y="396872"/>
                  <a:pt x="1095632" y="14842"/>
                  <a:pt x="1742302" y="426"/>
                </a:cubicBezTo>
                <a:cubicBezTo>
                  <a:pt x="2388972" y="-13990"/>
                  <a:pt x="3134496" y="339207"/>
                  <a:pt x="3880021" y="692404"/>
                </a:cubicBezTo>
              </a:path>
            </a:pathLst>
          </a:cu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utoShape 5"/>
          <p:cNvSpPr>
            <a:spLocks noChangeArrowheads="1"/>
          </p:cNvSpPr>
          <p:nvPr/>
        </p:nvSpPr>
        <p:spPr bwMode="auto">
          <a:xfrm>
            <a:off x="539552" y="1057672"/>
            <a:ext cx="8144508" cy="1219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Verdana" pitchFamily="34" charset="0"/>
              </a:rPr>
              <a:t>An</a:t>
            </a:r>
            <a:r>
              <a:rPr kumimoji="0" lang="en-US" sz="1800" b="0" i="0" u="none" strike="noStrike" kern="0" cap="none" spc="0" normalizeH="0" noProof="0" dirty="0" smtClean="0">
                <a:ln>
                  <a:noFill/>
                </a:ln>
                <a:effectLst/>
                <a:uLnTx/>
                <a:uFillTx/>
                <a:latin typeface="Verdana" pitchFamily="34" charset="0"/>
              </a:rPr>
              <a:t> internal node of </a:t>
            </a:r>
            <a:r>
              <a:rPr kumimoji="0" lang="en-US" sz="1800" b="0" i="1" u="none" strike="noStrike" kern="0" cap="none" spc="0" normalizeH="0" noProof="0" dirty="0" err="1" smtClean="0">
                <a:ln>
                  <a:noFill/>
                </a:ln>
                <a:effectLst/>
                <a:uLnTx/>
                <a:uFillTx/>
                <a:latin typeface="Verdana" pitchFamily="34" charset="0"/>
              </a:rPr>
              <a:t>gt</a:t>
            </a:r>
            <a:r>
              <a:rPr kumimoji="0" lang="en-US" sz="1800" b="0" i="0" u="none" strike="noStrike" kern="0" cap="none" spc="0" normalizeH="0" noProof="0" dirty="0" smtClean="0">
                <a:ln>
                  <a:noFill/>
                </a:ln>
                <a:effectLst/>
                <a:uLnTx/>
                <a:uFillTx/>
                <a:latin typeface="Verdana" pitchFamily="34" charset="0"/>
              </a:rPr>
              <a:t> is a </a:t>
            </a:r>
            <a:r>
              <a:rPr kumimoji="0" lang="en-US" sz="1800" b="0" i="0" u="none" strike="noStrike" kern="0" cap="none" spc="0" normalizeH="0" noProof="0" dirty="0" smtClean="0">
                <a:ln>
                  <a:noFill/>
                </a:ln>
                <a:solidFill>
                  <a:srgbClr val="000099"/>
                </a:solidFill>
                <a:effectLst/>
                <a:uLnTx/>
                <a:uFillTx/>
                <a:latin typeface="Verdana" pitchFamily="34" charset="0"/>
              </a:rPr>
              <a:t>speciation</a:t>
            </a:r>
            <a:r>
              <a:rPr kumimoji="0" lang="en-US" sz="1800" b="0" i="0" u="none" strike="noStrike" kern="0" cap="none" spc="0" normalizeH="0" noProof="0" dirty="0" smtClean="0">
                <a:ln>
                  <a:noFill/>
                </a:ln>
                <a:effectLst/>
                <a:uLnTx/>
                <a:uFillTx/>
                <a:latin typeface="Verdana" pitchFamily="34" charset="0"/>
              </a:rPr>
              <a:t> node if it is </a:t>
            </a:r>
            <a:r>
              <a:rPr kumimoji="0" lang="en-US" sz="1800" b="0" i="0" u="none" strike="noStrike" kern="0" cap="none" spc="0" normalizeH="0" noProof="0" dirty="0" smtClean="0">
                <a:ln>
                  <a:noFill/>
                </a:ln>
                <a:solidFill>
                  <a:srgbClr val="000099"/>
                </a:solidFill>
                <a:effectLst/>
                <a:uLnTx/>
                <a:uFillTx/>
                <a:latin typeface="Verdana" pitchFamily="34" charset="0"/>
              </a:rPr>
              <a:t>dominated</a:t>
            </a:r>
            <a:r>
              <a:rPr kumimoji="0" lang="en-US" sz="1800" b="0" i="0" u="none" strike="noStrike" kern="0" cap="none" spc="0" normalizeH="0" noProof="0" dirty="0" smtClean="0">
                <a:ln>
                  <a:noFill/>
                </a:ln>
                <a:effectLst/>
                <a:uLnTx/>
                <a:uFillTx/>
                <a:latin typeface="Verdana" pitchFamily="34" charset="0"/>
              </a:rPr>
              <a:t> by </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latin typeface="Verdana" pitchFamily="34" charset="0"/>
              </a:rPr>
              <a:t>some </a:t>
            </a:r>
            <a:r>
              <a:rPr kumimoji="0" lang="en-US" sz="1800" b="0" i="0" u="none" strike="noStrike" kern="0" cap="none" spc="0" normalizeH="0" noProof="0" dirty="0" err="1" smtClean="0">
                <a:ln>
                  <a:noFill/>
                </a:ln>
                <a:effectLst/>
                <a:uLnTx/>
                <a:uFillTx/>
                <a:latin typeface="Verdana" pitchFamily="34" charset="0"/>
              </a:rPr>
              <a:t>subtree</a:t>
            </a:r>
            <a:r>
              <a:rPr lang="en-US" kern="0" dirty="0" smtClean="0">
                <a:latin typeface="Verdana" pitchFamily="34" charset="0"/>
              </a:rPr>
              <a:t>-bipartition in ST. Otherwise, this is a </a:t>
            </a:r>
            <a:r>
              <a:rPr lang="en-US" kern="0" dirty="0" smtClean="0">
                <a:solidFill>
                  <a:srgbClr val="FF0000"/>
                </a:solidFill>
                <a:latin typeface="Verdana" pitchFamily="34" charset="0"/>
              </a:rPr>
              <a:t>duplication</a:t>
            </a:r>
            <a:r>
              <a:rPr lang="en-US" kern="0" dirty="0" smtClean="0">
                <a:latin typeface="Verdana" pitchFamily="34" charset="0"/>
              </a:rPr>
              <a:t> node</a:t>
            </a:r>
            <a:endParaRPr kumimoji="0" lang="en-US" sz="1800" b="0" i="0" u="none" strike="noStrike" kern="0" cap="none" spc="0" normalizeH="0" baseline="0" noProof="0" dirty="0" smtClean="0">
              <a:ln>
                <a:noFill/>
              </a:ln>
              <a:effectLst/>
              <a:uLnTx/>
              <a:uFillTx/>
              <a:latin typeface="Verdana" pitchFamily="34" charset="0"/>
            </a:endParaRPr>
          </a:p>
        </p:txBody>
      </p:sp>
      <p:sp>
        <p:nvSpPr>
          <p:cNvPr id="104" name="Text Box 7"/>
          <p:cNvSpPr txBox="1">
            <a:spLocks noChangeArrowheads="1"/>
          </p:cNvSpPr>
          <p:nvPr/>
        </p:nvSpPr>
        <p:spPr bwMode="auto">
          <a:xfrm>
            <a:off x="1367172" y="752872"/>
            <a:ext cx="2590800" cy="954107"/>
          </a:xfrm>
          <a:prstGeom prst="rect">
            <a:avLst/>
          </a:prstGeom>
          <a:solidFill>
            <a:srgbClr val="FFFFFF"/>
          </a:solidFill>
          <a:ln w="28575">
            <a:solidFill>
              <a:srgbClr val="808080"/>
            </a:solidFill>
            <a:miter lim="800000"/>
            <a:headEnd/>
            <a:tailEnd/>
          </a:ln>
        </p:spPr>
        <p:txBody>
          <a:bodyPr>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Theorem, </a:t>
            </a:r>
            <a:r>
              <a:rPr kumimoji="0" lang="en-US" sz="2800" b="0" i="1" u="none" strike="noStrike" kern="0" cap="none" spc="0" normalizeH="0" baseline="0" noProof="0" dirty="0" err="1" smtClean="0">
                <a:ln>
                  <a:noFill/>
                </a:ln>
                <a:solidFill>
                  <a:srgbClr val="333399"/>
                </a:solidFill>
                <a:effectLst/>
                <a:uLnTx/>
                <a:uFillTx/>
                <a:latin typeface="Book Antiqua" pitchFamily="18" charset="0"/>
                <a:cs typeface="Arial" pitchFamily="34" charset="0"/>
              </a:rPr>
              <a:t>Bayzid</a:t>
            </a:r>
            <a:r>
              <a:rPr kumimoji="0" lang="en-US" sz="28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 et al.</a:t>
            </a:r>
          </a:p>
        </p:txBody>
      </p:sp>
      <p:sp>
        <p:nvSpPr>
          <p:cNvPr id="4" name="Freeform 3"/>
          <p:cNvSpPr/>
          <p:nvPr/>
        </p:nvSpPr>
        <p:spPr>
          <a:xfrm>
            <a:off x="1767016" y="4233266"/>
            <a:ext cx="5090984" cy="956572"/>
          </a:xfrm>
          <a:custGeom>
            <a:avLst/>
            <a:gdLst>
              <a:gd name="connsiteX0" fmla="*/ 0 w 5090984"/>
              <a:gd name="connsiteY0" fmla="*/ 956572 h 956572"/>
              <a:gd name="connsiteX1" fmla="*/ 2520779 w 5090984"/>
              <a:gd name="connsiteY1" fmla="*/ 5102 h 956572"/>
              <a:gd name="connsiteX2" fmla="*/ 5090984 w 5090984"/>
              <a:gd name="connsiteY2" fmla="*/ 647653 h 956572"/>
            </a:gdLst>
            <a:ahLst/>
            <a:cxnLst>
              <a:cxn ang="0">
                <a:pos x="connsiteX0" y="connsiteY0"/>
              </a:cxn>
              <a:cxn ang="0">
                <a:pos x="connsiteX1" y="connsiteY1"/>
              </a:cxn>
              <a:cxn ang="0">
                <a:pos x="connsiteX2" y="connsiteY2"/>
              </a:cxn>
            </a:cxnLst>
            <a:rect l="l" t="t" r="r" b="b"/>
            <a:pathLst>
              <a:path w="5090984" h="956572">
                <a:moveTo>
                  <a:pt x="0" y="956572"/>
                </a:moveTo>
                <a:cubicBezTo>
                  <a:pt x="836141" y="506580"/>
                  <a:pt x="1672282" y="56588"/>
                  <a:pt x="2520779" y="5102"/>
                </a:cubicBezTo>
                <a:cubicBezTo>
                  <a:pt x="3369276" y="-46385"/>
                  <a:pt x="4230130" y="300634"/>
                  <a:pt x="5090984" y="647653"/>
                </a:cubicBez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1767016" y="3698728"/>
            <a:ext cx="4349579" cy="1530472"/>
          </a:xfrm>
          <a:custGeom>
            <a:avLst/>
            <a:gdLst>
              <a:gd name="connsiteX0" fmla="*/ 0 w 4349579"/>
              <a:gd name="connsiteY0" fmla="*/ 1530472 h 1530472"/>
              <a:gd name="connsiteX1" fmla="*/ 2557849 w 4349579"/>
              <a:gd name="connsiteY1" fmla="*/ 183586 h 1530472"/>
              <a:gd name="connsiteX2" fmla="*/ 4349579 w 4349579"/>
              <a:gd name="connsiteY2" fmla="*/ 47662 h 1530472"/>
            </a:gdLst>
            <a:ahLst/>
            <a:cxnLst>
              <a:cxn ang="0">
                <a:pos x="connsiteX0" y="connsiteY0"/>
              </a:cxn>
              <a:cxn ang="0">
                <a:pos x="connsiteX1" y="connsiteY1"/>
              </a:cxn>
              <a:cxn ang="0">
                <a:pos x="connsiteX2" y="connsiteY2"/>
              </a:cxn>
            </a:cxnLst>
            <a:rect l="l" t="t" r="r" b="b"/>
            <a:pathLst>
              <a:path w="4349579" h="1530472">
                <a:moveTo>
                  <a:pt x="0" y="1530472"/>
                </a:moveTo>
                <a:cubicBezTo>
                  <a:pt x="916459" y="980596"/>
                  <a:pt x="1832919" y="430721"/>
                  <a:pt x="2557849" y="183586"/>
                </a:cubicBezTo>
                <a:cubicBezTo>
                  <a:pt x="3282779" y="-63549"/>
                  <a:pt x="3816179" y="-7944"/>
                  <a:pt x="4349579" y="47662"/>
                </a:cubicBezTo>
              </a:path>
            </a:pathLst>
          </a:cu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159732" y="3596444"/>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56" name="Group 55"/>
          <p:cNvGrpSpPr/>
          <p:nvPr/>
        </p:nvGrpSpPr>
        <p:grpSpPr>
          <a:xfrm>
            <a:off x="3017554" y="4077072"/>
            <a:ext cx="182880" cy="182880"/>
            <a:chOff x="7596336" y="3864284"/>
            <a:chExt cx="182880" cy="182880"/>
          </a:xfrm>
        </p:grpSpPr>
        <p:sp>
          <p:nvSpPr>
            <p:cNvPr id="57"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58"/>
          <p:cNvGrpSpPr/>
          <p:nvPr/>
        </p:nvGrpSpPr>
        <p:grpSpPr>
          <a:xfrm>
            <a:off x="4407122" y="4168512"/>
            <a:ext cx="182880" cy="182880"/>
            <a:chOff x="7596336" y="3864284"/>
            <a:chExt cx="182880" cy="182880"/>
          </a:xfrm>
        </p:grpSpPr>
        <p:sp>
          <p:nvSpPr>
            <p:cNvPr id="62"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Freeform 5"/>
          <p:cNvSpPr/>
          <p:nvPr/>
        </p:nvSpPr>
        <p:spPr>
          <a:xfrm>
            <a:off x="1779373" y="2879124"/>
            <a:ext cx="4720281" cy="2310714"/>
          </a:xfrm>
          <a:custGeom>
            <a:avLst/>
            <a:gdLst>
              <a:gd name="connsiteX0" fmla="*/ 0 w 4720281"/>
              <a:gd name="connsiteY0" fmla="*/ 2310714 h 2310714"/>
              <a:gd name="connsiteX1" fmla="*/ 1841157 w 4720281"/>
              <a:gd name="connsiteY1" fmla="*/ 518984 h 2310714"/>
              <a:gd name="connsiteX2" fmla="*/ 4720281 w 4720281"/>
              <a:gd name="connsiteY2" fmla="*/ 0 h 2310714"/>
              <a:gd name="connsiteX3" fmla="*/ 4720281 w 4720281"/>
              <a:gd name="connsiteY3" fmla="*/ 0 h 2310714"/>
            </a:gdLst>
            <a:ahLst/>
            <a:cxnLst>
              <a:cxn ang="0">
                <a:pos x="connsiteX0" y="connsiteY0"/>
              </a:cxn>
              <a:cxn ang="0">
                <a:pos x="connsiteX1" y="connsiteY1"/>
              </a:cxn>
              <a:cxn ang="0">
                <a:pos x="connsiteX2" y="connsiteY2"/>
              </a:cxn>
              <a:cxn ang="0">
                <a:pos x="connsiteX3" y="connsiteY3"/>
              </a:cxn>
            </a:cxnLst>
            <a:rect l="l" t="t" r="r" b="b"/>
            <a:pathLst>
              <a:path w="4720281" h="2310714">
                <a:moveTo>
                  <a:pt x="0" y="2310714"/>
                </a:moveTo>
                <a:cubicBezTo>
                  <a:pt x="527222" y="1607408"/>
                  <a:pt x="1054444" y="904103"/>
                  <a:pt x="1841157" y="518984"/>
                </a:cubicBezTo>
                <a:cubicBezTo>
                  <a:pt x="2627871" y="133865"/>
                  <a:pt x="4720281" y="0"/>
                  <a:pt x="4720281" y="0"/>
                </a:cubicBezTo>
                <a:lnTo>
                  <a:pt x="4720281" y="0"/>
                </a:lnTo>
              </a:path>
            </a:pathLst>
          </a:custGeom>
          <a:ln w="317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p:cNvGrpSpPr/>
          <p:nvPr/>
        </p:nvGrpSpPr>
        <p:grpSpPr>
          <a:xfrm>
            <a:off x="4312508" y="3054813"/>
            <a:ext cx="182880" cy="182880"/>
            <a:chOff x="7596336" y="3864284"/>
            <a:chExt cx="182880" cy="182880"/>
          </a:xfrm>
        </p:grpSpPr>
        <p:sp>
          <p:nvSpPr>
            <p:cNvPr id="65" name="Line 55"/>
            <p:cNvSpPr>
              <a:spLocks noChangeShapeType="1"/>
            </p:cNvSpPr>
            <p:nvPr/>
          </p:nvSpPr>
          <p:spPr bwMode="auto">
            <a:xfrm>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56"/>
            <p:cNvSpPr>
              <a:spLocks noChangeShapeType="1"/>
            </p:cNvSpPr>
            <p:nvPr/>
          </p:nvSpPr>
          <p:spPr bwMode="auto">
            <a:xfrm flipV="1">
              <a:off x="7596336" y="3864284"/>
              <a:ext cx="182880" cy="1828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 name="AutoShape 2"/>
          <p:cNvSpPr>
            <a:spLocks noChangeArrowheads="1"/>
          </p:cNvSpPr>
          <p:nvPr/>
        </p:nvSpPr>
        <p:spPr bwMode="auto">
          <a:xfrm>
            <a:off x="4283968" y="1656913"/>
            <a:ext cx="4352120" cy="367931"/>
          </a:xfrm>
          <a:prstGeom prst="roundRect">
            <a:avLst>
              <a:gd name="adj" fmla="val 16667"/>
            </a:avLst>
          </a:prstGeom>
          <a:solidFill>
            <a:srgbClr val="808080">
              <a:alpha val="20000"/>
            </a:srgbClr>
          </a:solidFill>
          <a:ln w="28575">
            <a:solidFill>
              <a:srgbClr val="000099"/>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76" name="Oval 17"/>
          <p:cNvSpPr>
            <a:spLocks noChangeArrowheads="1"/>
          </p:cNvSpPr>
          <p:nvPr/>
        </p:nvSpPr>
        <p:spPr bwMode="auto">
          <a:xfrm>
            <a:off x="6250468" y="6187588"/>
            <a:ext cx="301752" cy="301752"/>
          </a:xfrm>
          <a:prstGeom prst="ellipse">
            <a:avLst/>
          </a:prstGeom>
          <a:noFill/>
          <a:ln w="381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gradFill rotWithShape="1">
                  <a:gsLst>
                    <a:gs pos="0">
                      <a:srgbClr val="FF0000"/>
                    </a:gs>
                    <a:gs pos="100000">
                      <a:srgbClr val="FF0000">
                        <a:gamma/>
                        <a:shade val="46275"/>
                        <a:invGamma/>
                      </a:srgbClr>
                    </a:gs>
                  </a:gsLst>
                  <a:path path="shape">
                    <a:fillToRect l="50000" t="50000" r="50000" b="50000"/>
                  </a:path>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7" name="Oval 17"/>
          <p:cNvSpPr>
            <a:spLocks noChangeArrowheads="1"/>
          </p:cNvSpPr>
          <p:nvPr/>
        </p:nvSpPr>
        <p:spPr bwMode="auto">
          <a:xfrm>
            <a:off x="7056276" y="6151584"/>
            <a:ext cx="301752" cy="301752"/>
          </a:xfrm>
          <a:prstGeom prst="ellipse">
            <a:avLst/>
          </a:prstGeom>
          <a:noFill/>
          <a:ln w="381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gradFill rotWithShape="1">
                  <a:gsLst>
                    <a:gs pos="0">
                      <a:srgbClr val="FF0000"/>
                    </a:gs>
                    <a:gs pos="100000">
                      <a:srgbClr val="FF0000">
                        <a:gamma/>
                        <a:shade val="46275"/>
                        <a:invGamma/>
                      </a:srgbClr>
                    </a:gs>
                  </a:gsLst>
                  <a:path path="shape">
                    <a:fillToRect l="50000" t="50000" r="50000" b="50000"/>
                  </a:path>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85" name="Oval 4"/>
          <p:cNvSpPr>
            <a:spLocks noChangeArrowheads="1"/>
          </p:cNvSpPr>
          <p:nvPr/>
        </p:nvSpPr>
        <p:spPr bwMode="auto">
          <a:xfrm>
            <a:off x="1361356" y="5109424"/>
            <a:ext cx="228600" cy="228600"/>
          </a:xfrm>
          <a:prstGeom prst="ellipse">
            <a:avLst/>
          </a:prstGeom>
          <a:gradFill rotWithShape="1">
            <a:gsLst>
              <a:gs pos="0">
                <a:srgbClr val="D6F1F6"/>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4" name="Text Box 45"/>
          <p:cNvSpPr txBox="1">
            <a:spLocks noChangeArrowheads="1"/>
          </p:cNvSpPr>
          <p:nvPr/>
        </p:nvSpPr>
        <p:spPr bwMode="auto">
          <a:xfrm>
            <a:off x="2168312" y="646988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5" name="Text Box 45"/>
          <p:cNvSpPr txBox="1">
            <a:spLocks noChangeArrowheads="1"/>
          </p:cNvSpPr>
          <p:nvPr/>
        </p:nvSpPr>
        <p:spPr bwMode="auto">
          <a:xfrm>
            <a:off x="6336196" y="650589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Tree>
    <p:extLst>
      <p:ext uri="{BB962C8B-B14F-4D97-AF65-F5344CB8AC3E}">
        <p14:creationId xmlns:p14="http://schemas.microsoft.com/office/powerpoint/2010/main" val="34030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ppt_y</p:attrName>
                                        </p:attrNameLst>
                                      </p:cBhvr>
                                      <p:tavLst>
                                        <p:tav tm="0">
                                          <p:val>
                                            <p:strVal val="#ppt_y+#ppt_h*1.125000"/>
                                          </p:val>
                                        </p:tav>
                                        <p:tav tm="100000">
                                          <p:val>
                                            <p:strVal val="#ppt_y"/>
                                          </p:val>
                                        </p:tav>
                                      </p:tavLst>
                                    </p:anim>
                                    <p:animEffect transition="in" filter="wipe(up)">
                                      <p:cBhvr>
                                        <p:cTn id="8" dur="500"/>
                                        <p:tgtEl>
                                          <p:spTgt spid="71"/>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down)">
                                      <p:cBhvr>
                                        <p:cTn id="13" dur="500"/>
                                        <p:tgtEl>
                                          <p:spTgt spid="7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down)">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77"/>
                                        </p:tgtEl>
                                      </p:cBhvr>
                                    </p:animEffect>
                                    <p:set>
                                      <p:cBhvr>
                                        <p:cTn id="24" dur="1" fill="hold">
                                          <p:stCondLst>
                                            <p:cond delay="499"/>
                                          </p:stCondLst>
                                        </p:cTn>
                                        <p:tgtEl>
                                          <p:spTgt spid="77"/>
                                        </p:tgtEl>
                                        <p:attrNameLst>
                                          <p:attrName>style.visibility</p:attrName>
                                        </p:attrNameLst>
                                      </p:cBhvr>
                                      <p:to>
                                        <p:strVal val="hidden"/>
                                      </p:to>
                                    </p:set>
                                  </p:childTnLst>
                                </p:cTn>
                              </p:par>
                            </p:childTnLst>
                          </p:cTn>
                        </p:par>
                        <p:par>
                          <p:cTn id="25" fill="hold">
                            <p:stCondLst>
                              <p:cond delay="500"/>
                            </p:stCondLst>
                            <p:childTnLst>
                              <p:par>
                                <p:cTn id="26" presetID="63" presetClass="path" presetSubtype="0" accel="50000" decel="50000" fill="hold" grpId="0" nodeType="afterEffect">
                                  <p:stCondLst>
                                    <p:cond delay="0"/>
                                  </p:stCondLst>
                                  <p:childTnLst>
                                    <p:animMotion origin="layout" path="M -4.44444E-6 3.7037E-6 L 0.08681 3.7037E-6 " pathEditMode="relative" rAng="0" ptsTypes="AA">
                                      <p:cBhvr>
                                        <p:cTn id="27" dur="2000" fill="hold"/>
                                        <p:tgtEl>
                                          <p:spTgt spid="29"/>
                                        </p:tgtEl>
                                        <p:attrNameLst>
                                          <p:attrName>ppt_x</p:attrName>
                                          <p:attrName>ppt_y</p:attrName>
                                        </p:attrNameLst>
                                      </p:cBhvr>
                                      <p:rCtr x="4340" y="0"/>
                                    </p:animMotion>
                                  </p:childTnLst>
                                </p:cTn>
                              </p:par>
                              <p:par>
                                <p:cTn id="28" presetID="35" presetClass="path" presetSubtype="0" accel="50000" decel="50000" fill="hold" grpId="0" nodeType="withEffect">
                                  <p:stCondLst>
                                    <p:cond delay="0"/>
                                  </p:stCondLst>
                                  <p:childTnLst>
                                    <p:animMotion origin="layout" path="M -0.00121 0.00579 L -0.08924 0.00579 " pathEditMode="relative" rAng="0" ptsTypes="AA">
                                      <p:cBhvr>
                                        <p:cTn id="29" dur="2000" fill="hold"/>
                                        <p:tgtEl>
                                          <p:spTgt spid="81"/>
                                        </p:tgtEl>
                                        <p:attrNameLst>
                                          <p:attrName>ppt_x</p:attrName>
                                          <p:attrName>ppt_y</p:attrName>
                                        </p:attrNameLst>
                                      </p:cBhvr>
                                      <p:rCtr x="-4410" y="0"/>
                                    </p:animMotion>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arn(inVertical)">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left)">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wipe(left)">
                                      <p:cBhvr>
                                        <p:cTn id="43" dur="500"/>
                                        <p:tgtEl>
                                          <p:spTgt spid="98"/>
                                        </p:tgtEl>
                                      </p:cBhvr>
                                    </p:animEffect>
                                  </p:childTnLst>
                                </p:cTn>
                              </p:par>
                            </p:childTnLst>
                          </p:cTn>
                        </p:par>
                        <p:par>
                          <p:cTn id="44" fill="hold">
                            <p:stCondLst>
                              <p:cond delay="500"/>
                            </p:stCondLst>
                            <p:childTnLst>
                              <p:par>
                                <p:cTn id="45" presetID="12" presetClass="entr" presetSubtype="4"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500"/>
                                        <p:tgtEl>
                                          <p:spTgt spid="85"/>
                                        </p:tgtEl>
                                        <p:attrNameLst>
                                          <p:attrName>ppt_y</p:attrName>
                                        </p:attrNameLst>
                                      </p:cBhvr>
                                      <p:tavLst>
                                        <p:tav tm="0">
                                          <p:val>
                                            <p:strVal val="#ppt_y+#ppt_h*1.125000"/>
                                          </p:val>
                                        </p:tav>
                                        <p:tav tm="100000">
                                          <p:val>
                                            <p:strVal val="#ppt_y"/>
                                          </p:val>
                                        </p:tav>
                                      </p:tavLst>
                                    </p:anim>
                                    <p:animEffect transition="in" filter="wipe(up)">
                                      <p:cBhvr>
                                        <p:cTn id="48" dur="500"/>
                                        <p:tgtEl>
                                          <p:spTgt spid="8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wipe(left)">
                                      <p:cBhvr>
                                        <p:cTn id="53" dur="500"/>
                                        <p:tgtEl>
                                          <p:spTgt spid="92"/>
                                        </p:tgtEl>
                                      </p:cBhvr>
                                    </p:animEffect>
                                  </p:childTnLst>
                                </p:cTn>
                              </p:par>
                              <p:par>
                                <p:cTn id="54" presetID="16" presetClass="entr" presetSubtype="21"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arn(inVertical)">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par>
                                <p:cTn id="62" presetID="16" presetClass="entr" presetSubtype="21" fill="hold"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Vertic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down)">
                                      <p:cBhvr>
                                        <p:cTn id="69" dur="500"/>
                                        <p:tgtEl>
                                          <p:spTgt spid="6"/>
                                        </p:tgtEl>
                                      </p:cBhvr>
                                    </p:animEffect>
                                  </p:childTnLst>
                                </p:cTn>
                              </p:par>
                              <p:par>
                                <p:cTn id="70" presetID="16" presetClass="entr" presetSubtype="21"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arn(inVertical)">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9" grpId="0"/>
      <p:bldP spid="81" grpId="0"/>
      <p:bldP spid="83" grpId="0"/>
      <p:bldP spid="92" grpId="0" animBg="1"/>
      <p:bldP spid="94" grpId="0" animBg="1"/>
      <p:bldP spid="4" grpId="0" animBg="1"/>
      <p:bldP spid="5" grpId="0" animBg="1"/>
      <p:bldP spid="6" grpId="0" animBg="1"/>
      <p:bldP spid="71" grpId="0" animBg="1"/>
      <p:bldP spid="76" grpId="0" animBg="1"/>
      <p:bldP spid="76" grpId="1" animBg="1"/>
      <p:bldP spid="77" grpId="0" animBg="1"/>
      <p:bldP spid="77" grpId="1" animBg="1"/>
      <p:bldP spid="8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7956884"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Example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479531" y="2446435"/>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323528" y="5218747"/>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1667662" y="5218747"/>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2532604" y="5218747"/>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3748306" y="5218747"/>
            <a:ext cx="312006" cy="400110"/>
          </a:xfrm>
          <a:prstGeom prst="rect">
            <a:avLst/>
          </a:prstGeom>
          <a:noFill/>
        </p:spPr>
        <p:txBody>
          <a:bodyPr wrap="square" rtlCol="0">
            <a:spAutoFit/>
          </a:bodyPr>
          <a:lstStyle/>
          <a:p>
            <a:r>
              <a:rPr lang="en-US" sz="2000" b="1" dirty="0"/>
              <a:t>D</a:t>
            </a:r>
          </a:p>
        </p:txBody>
      </p:sp>
      <p:sp>
        <p:nvSpPr>
          <p:cNvPr id="69" name="TextBox 68"/>
          <p:cNvSpPr txBox="1"/>
          <p:nvPr/>
        </p:nvSpPr>
        <p:spPr>
          <a:xfrm>
            <a:off x="2844610" y="303247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3364249" y="3825044"/>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2356137" y="224725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grpSp>
        <p:nvGrpSpPr>
          <p:cNvPr id="23" name="Group 22"/>
          <p:cNvGrpSpPr/>
          <p:nvPr/>
        </p:nvGrpSpPr>
        <p:grpSpPr>
          <a:xfrm>
            <a:off x="5154996" y="2414501"/>
            <a:ext cx="3449452" cy="2653345"/>
            <a:chOff x="1115616" y="2279882"/>
            <a:chExt cx="3449452" cy="2362303"/>
          </a:xfrm>
        </p:grpSpPr>
        <p:cxnSp>
          <p:nvCxnSpPr>
            <p:cNvPr id="24" name="Straight Connector 23"/>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968044" y="5179720"/>
            <a:ext cx="312006" cy="400110"/>
          </a:xfrm>
          <a:prstGeom prst="rect">
            <a:avLst/>
          </a:prstGeom>
          <a:noFill/>
        </p:spPr>
        <p:txBody>
          <a:bodyPr wrap="square" rtlCol="0">
            <a:spAutoFit/>
          </a:bodyPr>
          <a:lstStyle/>
          <a:p>
            <a:r>
              <a:rPr lang="en-US" sz="2000" b="1" dirty="0">
                <a:solidFill>
                  <a:srgbClr val="0070C0"/>
                </a:solidFill>
              </a:rPr>
              <a:t>D</a:t>
            </a:r>
          </a:p>
        </p:txBody>
      </p:sp>
      <p:sp>
        <p:nvSpPr>
          <p:cNvPr id="29" name="TextBox 28"/>
          <p:cNvSpPr txBox="1"/>
          <p:nvPr/>
        </p:nvSpPr>
        <p:spPr>
          <a:xfrm>
            <a:off x="6280775" y="5179720"/>
            <a:ext cx="312006" cy="400110"/>
          </a:xfrm>
          <a:prstGeom prst="rect">
            <a:avLst/>
          </a:prstGeom>
          <a:noFill/>
        </p:spPr>
        <p:txBody>
          <a:bodyPr wrap="square" rtlCol="0">
            <a:spAutoFit/>
          </a:bodyPr>
          <a:lstStyle/>
          <a:p>
            <a:r>
              <a:rPr lang="en-US" sz="2000" b="1" dirty="0">
                <a:solidFill>
                  <a:srgbClr val="0070C0"/>
                </a:solidFill>
              </a:rPr>
              <a:t>C</a:t>
            </a:r>
          </a:p>
        </p:txBody>
      </p:sp>
      <p:sp>
        <p:nvSpPr>
          <p:cNvPr id="30" name="TextBox 29"/>
          <p:cNvSpPr txBox="1"/>
          <p:nvPr/>
        </p:nvSpPr>
        <p:spPr>
          <a:xfrm>
            <a:off x="7175140" y="5179720"/>
            <a:ext cx="312006" cy="400110"/>
          </a:xfrm>
          <a:prstGeom prst="rect">
            <a:avLst/>
          </a:prstGeom>
          <a:noFill/>
        </p:spPr>
        <p:txBody>
          <a:bodyPr wrap="square" rtlCol="0">
            <a:spAutoFit/>
          </a:bodyPr>
          <a:lstStyle/>
          <a:p>
            <a:r>
              <a:rPr lang="en-US" sz="2000" b="1" dirty="0">
                <a:solidFill>
                  <a:srgbClr val="0070C0"/>
                </a:solidFill>
              </a:rPr>
              <a:t>B</a:t>
            </a:r>
          </a:p>
        </p:txBody>
      </p:sp>
      <p:sp>
        <p:nvSpPr>
          <p:cNvPr id="35" name="TextBox 34"/>
          <p:cNvSpPr txBox="1"/>
          <p:nvPr/>
        </p:nvSpPr>
        <p:spPr>
          <a:xfrm>
            <a:off x="8441414" y="5182743"/>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36" name="TextBox 35"/>
          <p:cNvSpPr txBox="1"/>
          <p:nvPr/>
        </p:nvSpPr>
        <p:spPr>
          <a:xfrm>
            <a:off x="6912260" y="4142693"/>
            <a:ext cx="90629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C|B</a:t>
            </a:r>
            <a:endParaRPr lang="en-US" sz="2400" i="1" dirty="0">
              <a:solidFill>
                <a:srgbClr val="FF0000"/>
              </a:solidFill>
              <a:latin typeface="Georgia" pitchFamily="18" charset="0"/>
              <a:ea typeface="Verdana" pitchFamily="34" charset="0"/>
              <a:cs typeface="Verdana" pitchFamily="34" charset="0"/>
            </a:endParaRPr>
          </a:p>
        </p:txBody>
      </p:sp>
      <p:sp>
        <p:nvSpPr>
          <p:cNvPr id="37" name="TextBox 36"/>
          <p:cNvSpPr txBox="1"/>
          <p:nvPr/>
        </p:nvSpPr>
        <p:spPr>
          <a:xfrm>
            <a:off x="6352581" y="3242593"/>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D|BC</a:t>
            </a:r>
            <a:endParaRPr lang="en-US" sz="2400" i="1" dirty="0">
              <a:solidFill>
                <a:srgbClr val="FF0000"/>
              </a:solidFill>
              <a:latin typeface="Georgia" pitchFamily="18" charset="0"/>
              <a:ea typeface="Verdana" pitchFamily="34" charset="0"/>
              <a:cs typeface="Verdana" pitchFamily="34" charset="0"/>
            </a:endParaRPr>
          </a:p>
        </p:txBody>
      </p:sp>
      <p:sp>
        <p:nvSpPr>
          <p:cNvPr id="38" name="TextBox 37"/>
          <p:cNvSpPr txBox="1"/>
          <p:nvPr/>
        </p:nvSpPr>
        <p:spPr>
          <a:xfrm>
            <a:off x="7072661" y="224748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39" name="AutoShape 2"/>
          <p:cNvSpPr>
            <a:spLocks noChangeArrowheads="1"/>
          </p:cNvSpPr>
          <p:nvPr/>
        </p:nvSpPr>
        <p:spPr bwMode="auto">
          <a:xfrm>
            <a:off x="3398220" y="3883004"/>
            <a:ext cx="700172"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1" name="AutoShape 2"/>
          <p:cNvSpPr>
            <a:spLocks noChangeArrowheads="1"/>
          </p:cNvSpPr>
          <p:nvPr/>
        </p:nvSpPr>
        <p:spPr bwMode="auto">
          <a:xfrm>
            <a:off x="2371192" y="230521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2" name="AutoShape 2"/>
          <p:cNvSpPr>
            <a:spLocks noChangeArrowheads="1"/>
          </p:cNvSpPr>
          <p:nvPr/>
        </p:nvSpPr>
        <p:spPr bwMode="auto">
          <a:xfrm>
            <a:off x="7072661" y="2305445"/>
            <a:ext cx="1103629"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3" name="AutoShape 2"/>
          <p:cNvSpPr>
            <a:spLocks noChangeArrowheads="1"/>
          </p:cNvSpPr>
          <p:nvPr/>
        </p:nvSpPr>
        <p:spPr bwMode="auto">
          <a:xfrm>
            <a:off x="2909393" y="3069720"/>
            <a:ext cx="865808" cy="403705"/>
          </a:xfrm>
          <a:prstGeom prst="roundRect">
            <a:avLst>
              <a:gd name="adj" fmla="val 16667"/>
            </a:avLst>
          </a:prstGeom>
          <a:solidFill>
            <a:srgbClr val="808080">
              <a:alpha val="20000"/>
            </a:srgbClr>
          </a:solidFill>
          <a:ln w="28575">
            <a:solidFill>
              <a:srgbClr val="000099"/>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4" name="AutoShape 2"/>
          <p:cNvSpPr>
            <a:spLocks noChangeArrowheads="1"/>
          </p:cNvSpPr>
          <p:nvPr/>
        </p:nvSpPr>
        <p:spPr bwMode="auto">
          <a:xfrm>
            <a:off x="6423484" y="3289160"/>
            <a:ext cx="882783" cy="403705"/>
          </a:xfrm>
          <a:prstGeom prst="roundRect">
            <a:avLst>
              <a:gd name="adj" fmla="val 16667"/>
            </a:avLst>
          </a:prstGeom>
          <a:solidFill>
            <a:srgbClr val="808080">
              <a:alpha val="20000"/>
            </a:srgbClr>
          </a:solidFill>
          <a:ln w="28575">
            <a:solidFill>
              <a:srgbClr val="8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25000" noProof="0" smtClean="0">
              <a:ln>
                <a:noFill/>
              </a:ln>
              <a:solidFill>
                <a:srgbClr val="FF0000"/>
              </a:solidFill>
              <a:effectLst/>
              <a:uLnTx/>
              <a:uFillTx/>
              <a:latin typeface="Book Antiqua" pitchFamily="18" charset="0"/>
            </a:endParaRPr>
          </a:p>
        </p:txBody>
      </p:sp>
      <p:sp>
        <p:nvSpPr>
          <p:cNvPr id="47" name="Freeform 46"/>
          <p:cNvSpPr/>
          <p:nvPr/>
        </p:nvSpPr>
        <p:spPr>
          <a:xfrm>
            <a:off x="3504555" y="3411325"/>
            <a:ext cx="2478533"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991780" y="2932197"/>
            <a:ext cx="2991308"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241215" y="1844824"/>
            <a:ext cx="4300397"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4"/>
          <p:cNvSpPr>
            <a:spLocks noChangeArrowheads="1"/>
          </p:cNvSpPr>
          <p:nvPr/>
        </p:nvSpPr>
        <p:spPr bwMode="auto">
          <a:xfrm>
            <a:off x="2651212" y="332098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 name="Text Box 45"/>
          <p:cNvSpPr txBox="1">
            <a:spLocks noChangeArrowheads="1"/>
          </p:cNvSpPr>
          <p:nvPr/>
        </p:nvSpPr>
        <p:spPr bwMode="auto">
          <a:xfrm>
            <a:off x="2087724" y="596583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50" name="Text Box 45"/>
          <p:cNvSpPr txBox="1">
            <a:spLocks noChangeArrowheads="1"/>
          </p:cNvSpPr>
          <p:nvPr/>
        </p:nvSpPr>
        <p:spPr bwMode="auto">
          <a:xfrm>
            <a:off x="6616977" y="6001834"/>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57" name="Oval 4"/>
          <p:cNvSpPr>
            <a:spLocks noChangeArrowheads="1"/>
          </p:cNvSpPr>
          <p:nvPr/>
        </p:nvSpPr>
        <p:spPr bwMode="auto">
          <a:xfrm>
            <a:off x="3155268" y="4064496"/>
            <a:ext cx="228600" cy="228600"/>
          </a:xfrm>
          <a:prstGeom prst="ellipse">
            <a:avLst/>
          </a:prstGeom>
          <a:gradFill rotWithShape="1">
            <a:gsLst>
              <a:gs pos="100000">
                <a:srgbClr val="3B5828"/>
              </a:gs>
              <a:gs pos="0">
                <a:srgbClr val="00B05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8" name="Oval 4"/>
          <p:cNvSpPr>
            <a:spLocks noChangeArrowheads="1"/>
          </p:cNvSpPr>
          <p:nvPr/>
        </p:nvSpPr>
        <p:spPr bwMode="auto">
          <a:xfrm>
            <a:off x="1979712" y="2408312"/>
            <a:ext cx="228600" cy="228600"/>
          </a:xfrm>
          <a:prstGeom prst="ellipse">
            <a:avLst/>
          </a:prstGeom>
          <a:gradFill rotWithShape="1">
            <a:gsLst>
              <a:gs pos="100000">
                <a:srgbClr val="3B5828"/>
              </a:gs>
              <a:gs pos="0">
                <a:srgbClr val="00B05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1878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lide(from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up)">
                                      <p:cBhvr>
                                        <p:cTn id="13" dur="500"/>
                                        <p:tgtEl>
                                          <p:spTgt spid="5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p:tgtEl>
                                          <p:spTgt spid="58"/>
                                        </p:tgtEl>
                                        <p:attrNameLst>
                                          <p:attrName>ppt_y</p:attrName>
                                        </p:attrNameLst>
                                      </p:cBhvr>
                                      <p:tavLst>
                                        <p:tav tm="0">
                                          <p:val>
                                            <p:strVal val="#ppt_y+#ppt_h*1.125000"/>
                                          </p:val>
                                        </p:tav>
                                        <p:tav tm="100000">
                                          <p:val>
                                            <p:strVal val="#ppt_y"/>
                                          </p:val>
                                        </p:tav>
                                      </p:tavLst>
                                    </p:anim>
                                    <p:animEffect transition="in" filter="wipe(up)">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48"/>
                                        </p:tgtEl>
                                      </p:cBhvr>
                                    </p:animEffect>
                                    <p:set>
                                      <p:cBhvr>
                                        <p:cTn id="22" dur="1" fill="hold">
                                          <p:stCondLst>
                                            <p:cond delay="499"/>
                                          </p:stCondLst>
                                        </p:cTn>
                                        <p:tgtEl>
                                          <p:spTgt spid="48"/>
                                        </p:tgtEl>
                                        <p:attrNameLst>
                                          <p:attrName>style.visibility</p:attrName>
                                        </p:attrNameLst>
                                      </p:cBhvr>
                                      <p:to>
                                        <p:strVal val="hidden"/>
                                      </p:to>
                                    </p:set>
                                  </p:childTnLst>
                                </p:cTn>
                              </p:par>
                              <p:par>
                                <p:cTn id="23" presetID="16" presetClass="exit" presetSubtype="21" fill="hold" grpId="0" nodeType="withEffect">
                                  <p:stCondLst>
                                    <p:cond delay="0"/>
                                  </p:stCondLst>
                                  <p:childTnLst>
                                    <p:animEffect transition="out" filter="barn(inVertical)">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par>
                                <p:cTn id="26" presetID="16" presetClass="exit" presetSubtype="21" fill="hold" grpId="0" nodeType="withEffect">
                                  <p:stCondLst>
                                    <p:cond delay="0"/>
                                  </p:stCondLst>
                                  <p:childTnLst>
                                    <p:animEffect transition="out" filter="barn(inVertical)">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2" fill="hold" grpId="1" nodeType="clickEffect">
                                  <p:stCondLst>
                                    <p:cond delay="0"/>
                                  </p:stCondLst>
                                  <p:childTnLst>
                                    <p:animEffect transition="out" filter="wipe(right)">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par>
                                <p:cTn id="55" presetID="22" presetClass="exit" presetSubtype="2" fill="hold" grpId="1" nodeType="withEffect">
                                  <p:stCondLst>
                                    <p:cond delay="0"/>
                                  </p:stCondLst>
                                  <p:childTnLst>
                                    <p:animEffect transition="out" filter="wipe(right)">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2" fill="hold" grpId="1" nodeType="clickEffect">
                                  <p:stCondLst>
                                    <p:cond delay="0"/>
                                  </p:stCondLst>
                                  <p:childTnLst>
                                    <p:animEffect transition="out" filter="wipe(right)">
                                      <p:cBhvr>
                                        <p:cTn id="68" dur="500"/>
                                        <p:tgtEl>
                                          <p:spTgt spid="41"/>
                                        </p:tgtEl>
                                      </p:cBhvr>
                                    </p:animEffect>
                                    <p:set>
                                      <p:cBhvr>
                                        <p:cTn id="69" dur="1" fill="hold">
                                          <p:stCondLst>
                                            <p:cond delay="499"/>
                                          </p:stCondLst>
                                        </p:cTn>
                                        <p:tgtEl>
                                          <p:spTgt spid="41"/>
                                        </p:tgtEl>
                                        <p:attrNameLst>
                                          <p:attrName>style.visibility</p:attrName>
                                        </p:attrNameLst>
                                      </p:cBhvr>
                                      <p:to>
                                        <p:strVal val="hidden"/>
                                      </p:to>
                                    </p:set>
                                  </p:childTnLst>
                                </p:cTn>
                              </p:par>
                              <p:par>
                                <p:cTn id="70" presetID="22" presetClass="exit" presetSubtype="2" fill="hold" grpId="1" nodeType="withEffect">
                                  <p:stCondLst>
                                    <p:cond delay="0"/>
                                  </p:stCondLst>
                                  <p:childTnLst>
                                    <p:animEffect transition="out" filter="wipe(right)">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36" grpId="0"/>
      <p:bldP spid="37" grpId="0"/>
      <p:bldP spid="38" grpId="0"/>
      <p:bldP spid="39" grpId="0" animBg="1"/>
      <p:bldP spid="39" grpId="1" animBg="1"/>
      <p:bldP spid="41" grpId="0" animBg="1"/>
      <p:bldP spid="41" grpId="1" animBg="1"/>
      <p:bldP spid="42" grpId="0" animBg="1"/>
      <p:bldP spid="42" grpId="1" animBg="1"/>
      <p:bldP spid="43" grpId="0" animBg="1"/>
      <p:bldP spid="44" grpId="0" animBg="1"/>
      <p:bldP spid="44" grpId="1" animBg="1"/>
      <p:bldP spid="47" grpId="0" animBg="1"/>
      <p:bldP spid="48" grpId="0" animBg="1"/>
      <p:bldP spid="49" grpId="0" animBg="1"/>
      <p:bldP spid="52" grpId="0" animBg="1"/>
      <p:bldP spid="57"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a:off x="3962400" y="3669543"/>
            <a:ext cx="4876800" cy="304800"/>
          </a:xfrm>
          <a:prstGeom prst="roundRect">
            <a:avLst>
              <a:gd name="adj" fmla="val 16667"/>
            </a:avLst>
          </a:prstGeom>
          <a:solidFill>
            <a:srgbClr val="808080">
              <a:alpha val="20000"/>
            </a:srgbClr>
          </a:solidFill>
          <a:ln w="28575">
            <a:solidFill>
              <a:schemeClr val="bg2"/>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endParaRPr lang="en-US" b="0" i="1" baseline="-25000">
              <a:solidFill>
                <a:srgbClr val="FF0000"/>
              </a:solidFill>
              <a:latin typeface="Book Antiqua" pitchFamily="18" charset="0"/>
            </a:endParaRPr>
          </a:p>
        </p:txBody>
      </p:sp>
      <p:sp>
        <p:nvSpPr>
          <p:cNvPr id="190472" name="Line 8"/>
          <p:cNvSpPr>
            <a:spLocks noChangeShapeType="1"/>
          </p:cNvSpPr>
          <p:nvPr/>
        </p:nvSpPr>
        <p:spPr bwMode="auto">
          <a:xfrm flipH="1">
            <a:off x="4114800" y="3125825"/>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3" name="Line 9"/>
          <p:cNvSpPr>
            <a:spLocks noChangeShapeType="1"/>
          </p:cNvSpPr>
          <p:nvPr/>
        </p:nvSpPr>
        <p:spPr bwMode="auto">
          <a:xfrm flipH="1">
            <a:off x="5105400" y="3125825"/>
            <a:ext cx="609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4" name="Line 10"/>
          <p:cNvSpPr>
            <a:spLocks noChangeShapeType="1"/>
          </p:cNvSpPr>
          <p:nvPr/>
        </p:nvSpPr>
        <p:spPr bwMode="auto">
          <a:xfrm>
            <a:off x="5715000" y="3125825"/>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5" name="Line 11"/>
          <p:cNvSpPr>
            <a:spLocks noChangeShapeType="1"/>
          </p:cNvSpPr>
          <p:nvPr/>
        </p:nvSpPr>
        <p:spPr bwMode="auto">
          <a:xfrm flipH="1">
            <a:off x="4648200" y="2440025"/>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6" name="Line 12"/>
          <p:cNvSpPr>
            <a:spLocks noChangeShapeType="1"/>
          </p:cNvSpPr>
          <p:nvPr/>
        </p:nvSpPr>
        <p:spPr bwMode="auto">
          <a:xfrm>
            <a:off x="5181600" y="2440025"/>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7" name="Line 13"/>
          <p:cNvSpPr>
            <a:spLocks noChangeShapeType="1"/>
          </p:cNvSpPr>
          <p:nvPr/>
        </p:nvSpPr>
        <p:spPr bwMode="auto">
          <a:xfrm flipH="1">
            <a:off x="7391400" y="3202025"/>
            <a:ext cx="228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Line 14"/>
          <p:cNvSpPr>
            <a:spLocks noChangeShapeType="1"/>
          </p:cNvSpPr>
          <p:nvPr/>
        </p:nvSpPr>
        <p:spPr bwMode="auto">
          <a:xfrm>
            <a:off x="7620000" y="3202025"/>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9" name="Line 15"/>
          <p:cNvSpPr>
            <a:spLocks noChangeShapeType="1"/>
          </p:cNvSpPr>
          <p:nvPr/>
        </p:nvSpPr>
        <p:spPr bwMode="auto">
          <a:xfrm>
            <a:off x="7010400" y="2440025"/>
            <a:ext cx="6096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80" name="Line 16"/>
          <p:cNvSpPr>
            <a:spLocks noChangeShapeType="1"/>
          </p:cNvSpPr>
          <p:nvPr/>
        </p:nvSpPr>
        <p:spPr bwMode="auto">
          <a:xfrm flipH="1">
            <a:off x="5181600" y="1830425"/>
            <a:ext cx="990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81" name="Line 17"/>
          <p:cNvSpPr>
            <a:spLocks noChangeShapeType="1"/>
          </p:cNvSpPr>
          <p:nvPr/>
        </p:nvSpPr>
        <p:spPr bwMode="auto">
          <a:xfrm>
            <a:off x="6172200" y="1830425"/>
            <a:ext cx="8382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83" name="Oval 4"/>
          <p:cNvSpPr>
            <a:spLocks noChangeArrowheads="1"/>
          </p:cNvSpPr>
          <p:nvPr/>
        </p:nvSpPr>
        <p:spPr bwMode="auto">
          <a:xfrm>
            <a:off x="4572000" y="3028987"/>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4" name="Oval 4"/>
          <p:cNvSpPr>
            <a:spLocks noChangeArrowheads="1"/>
          </p:cNvSpPr>
          <p:nvPr/>
        </p:nvSpPr>
        <p:spPr bwMode="auto">
          <a:xfrm>
            <a:off x="4038600" y="3714787"/>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5" name="Oval 4"/>
          <p:cNvSpPr>
            <a:spLocks noChangeArrowheads="1"/>
          </p:cNvSpPr>
          <p:nvPr/>
        </p:nvSpPr>
        <p:spPr bwMode="auto">
          <a:xfrm>
            <a:off x="5618163" y="3028987"/>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6" name="Oval 4"/>
          <p:cNvSpPr>
            <a:spLocks noChangeArrowheads="1"/>
          </p:cNvSpPr>
          <p:nvPr/>
        </p:nvSpPr>
        <p:spPr bwMode="auto">
          <a:xfrm>
            <a:off x="5029200" y="3714787"/>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7" name="Oval 4"/>
          <p:cNvSpPr>
            <a:spLocks noChangeArrowheads="1"/>
          </p:cNvSpPr>
          <p:nvPr/>
        </p:nvSpPr>
        <p:spPr bwMode="auto">
          <a:xfrm>
            <a:off x="6151563" y="3735425"/>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8" name="Oval 4"/>
          <p:cNvSpPr>
            <a:spLocks noChangeArrowheads="1"/>
          </p:cNvSpPr>
          <p:nvPr/>
        </p:nvSpPr>
        <p:spPr bwMode="auto">
          <a:xfrm>
            <a:off x="7294563" y="3735425"/>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89" name="Oval 4"/>
          <p:cNvSpPr>
            <a:spLocks noChangeArrowheads="1"/>
          </p:cNvSpPr>
          <p:nvPr/>
        </p:nvSpPr>
        <p:spPr bwMode="auto">
          <a:xfrm>
            <a:off x="8437563" y="3735425"/>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90" name="Text Box 26"/>
          <p:cNvSpPr txBox="1">
            <a:spLocks noChangeArrowheads="1"/>
          </p:cNvSpPr>
          <p:nvPr/>
        </p:nvSpPr>
        <p:spPr bwMode="auto">
          <a:xfrm>
            <a:off x="4572000" y="4024350"/>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TAGCCCA</a:t>
            </a:r>
          </a:p>
        </p:txBody>
      </p:sp>
      <p:sp>
        <p:nvSpPr>
          <p:cNvPr id="190491" name="Text Box 27"/>
          <p:cNvSpPr txBox="1">
            <a:spLocks noChangeArrowheads="1"/>
          </p:cNvSpPr>
          <p:nvPr/>
        </p:nvSpPr>
        <p:spPr bwMode="auto">
          <a:xfrm>
            <a:off x="5638800" y="4024350"/>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TAGACTT</a:t>
            </a:r>
          </a:p>
        </p:txBody>
      </p:sp>
      <p:sp>
        <p:nvSpPr>
          <p:cNvPr id="190492" name="Text Box 28"/>
          <p:cNvSpPr txBox="1">
            <a:spLocks noChangeArrowheads="1"/>
          </p:cNvSpPr>
          <p:nvPr/>
        </p:nvSpPr>
        <p:spPr bwMode="auto">
          <a:xfrm>
            <a:off x="3429000" y="4024350"/>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AGGGCAT</a:t>
            </a:r>
          </a:p>
        </p:txBody>
      </p:sp>
      <p:sp>
        <p:nvSpPr>
          <p:cNvPr id="190493" name="Text Box 29"/>
          <p:cNvSpPr txBox="1">
            <a:spLocks noChangeArrowheads="1"/>
          </p:cNvSpPr>
          <p:nvPr/>
        </p:nvSpPr>
        <p:spPr bwMode="auto">
          <a:xfrm>
            <a:off x="5791200" y="2957550"/>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TAGCCCT</a:t>
            </a:r>
          </a:p>
        </p:txBody>
      </p:sp>
      <p:sp>
        <p:nvSpPr>
          <p:cNvPr id="190494" name="Oval 4"/>
          <p:cNvSpPr>
            <a:spLocks noChangeArrowheads="1"/>
          </p:cNvSpPr>
          <p:nvPr/>
        </p:nvSpPr>
        <p:spPr bwMode="auto">
          <a:xfrm>
            <a:off x="5105400" y="2363825"/>
            <a:ext cx="173038" cy="17303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495" name="Text Box 31"/>
          <p:cNvSpPr txBox="1">
            <a:spLocks noChangeArrowheads="1"/>
          </p:cNvSpPr>
          <p:nvPr/>
        </p:nvSpPr>
        <p:spPr bwMode="auto">
          <a:xfrm>
            <a:off x="3429000" y="2957550"/>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AGGGCAT</a:t>
            </a:r>
          </a:p>
        </p:txBody>
      </p:sp>
      <p:sp>
        <p:nvSpPr>
          <p:cNvPr id="190496" name="Text Box 32"/>
          <p:cNvSpPr txBox="1">
            <a:spLocks noChangeArrowheads="1"/>
          </p:cNvSpPr>
          <p:nvPr/>
        </p:nvSpPr>
        <p:spPr bwMode="auto">
          <a:xfrm>
            <a:off x="3962400" y="2287625"/>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AAGGCCT</a:t>
            </a:r>
          </a:p>
        </p:txBody>
      </p:sp>
      <p:sp>
        <p:nvSpPr>
          <p:cNvPr id="190497" name="Text Box 33"/>
          <p:cNvSpPr txBox="1">
            <a:spLocks noChangeArrowheads="1"/>
          </p:cNvSpPr>
          <p:nvPr/>
        </p:nvSpPr>
        <p:spPr bwMode="auto">
          <a:xfrm>
            <a:off x="6858000" y="4024350"/>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AGCACAA</a:t>
            </a:r>
          </a:p>
        </p:txBody>
      </p:sp>
      <p:sp>
        <p:nvSpPr>
          <p:cNvPr id="190498" name="Text Box 34"/>
          <p:cNvSpPr txBox="1">
            <a:spLocks noChangeArrowheads="1"/>
          </p:cNvSpPr>
          <p:nvPr/>
        </p:nvSpPr>
        <p:spPr bwMode="auto">
          <a:xfrm>
            <a:off x="8001000" y="4005064"/>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AGCGCTT</a:t>
            </a:r>
          </a:p>
        </p:txBody>
      </p:sp>
      <p:sp>
        <p:nvSpPr>
          <p:cNvPr id="190499" name="Oval 4"/>
          <p:cNvSpPr>
            <a:spLocks noChangeArrowheads="1"/>
          </p:cNvSpPr>
          <p:nvPr/>
        </p:nvSpPr>
        <p:spPr bwMode="auto">
          <a:xfrm>
            <a:off x="7543800" y="3105187"/>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500" name="Text Box 36"/>
          <p:cNvSpPr txBox="1">
            <a:spLocks noChangeArrowheads="1"/>
          </p:cNvSpPr>
          <p:nvPr/>
        </p:nvSpPr>
        <p:spPr bwMode="auto">
          <a:xfrm>
            <a:off x="7817296" y="2996952"/>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AGCACTT</a:t>
            </a:r>
          </a:p>
        </p:txBody>
      </p:sp>
      <p:sp>
        <p:nvSpPr>
          <p:cNvPr id="190501" name="Oval 4"/>
          <p:cNvSpPr>
            <a:spLocks noChangeArrowheads="1"/>
          </p:cNvSpPr>
          <p:nvPr/>
        </p:nvSpPr>
        <p:spPr bwMode="auto">
          <a:xfrm>
            <a:off x="6934200" y="2359062"/>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502" name="Text Box 38"/>
          <p:cNvSpPr txBox="1">
            <a:spLocks noChangeArrowheads="1"/>
          </p:cNvSpPr>
          <p:nvPr/>
        </p:nvSpPr>
        <p:spPr bwMode="auto">
          <a:xfrm>
            <a:off x="7162800" y="2287625"/>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TGGACTT</a:t>
            </a:r>
          </a:p>
        </p:txBody>
      </p:sp>
      <p:sp>
        <p:nvSpPr>
          <p:cNvPr id="190503" name="Oval 4"/>
          <p:cNvSpPr>
            <a:spLocks noChangeArrowheads="1"/>
          </p:cNvSpPr>
          <p:nvPr/>
        </p:nvSpPr>
        <p:spPr bwMode="auto">
          <a:xfrm>
            <a:off x="6075363" y="1733587"/>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190504" name="Text Box 40"/>
          <p:cNvSpPr txBox="1">
            <a:spLocks noChangeArrowheads="1"/>
          </p:cNvSpPr>
          <p:nvPr/>
        </p:nvSpPr>
        <p:spPr bwMode="auto">
          <a:xfrm>
            <a:off x="5638800" y="1449425"/>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AAGACTT</a:t>
            </a:r>
          </a:p>
        </p:txBody>
      </p:sp>
      <p:sp>
        <p:nvSpPr>
          <p:cNvPr id="190517" name="Text Box 53"/>
          <p:cNvSpPr txBox="1">
            <a:spLocks noChangeArrowheads="1"/>
          </p:cNvSpPr>
          <p:nvPr/>
        </p:nvSpPr>
        <p:spPr bwMode="auto">
          <a:xfrm>
            <a:off x="4876800" y="4268825"/>
            <a:ext cx="3714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b</a:t>
            </a:r>
          </a:p>
        </p:txBody>
      </p:sp>
      <p:sp>
        <p:nvSpPr>
          <p:cNvPr id="190518" name="Text Box 54"/>
          <p:cNvSpPr txBox="1">
            <a:spLocks noChangeArrowheads="1"/>
          </p:cNvSpPr>
          <p:nvPr/>
        </p:nvSpPr>
        <p:spPr bwMode="auto">
          <a:xfrm>
            <a:off x="6019800" y="4267237"/>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c</a:t>
            </a:r>
          </a:p>
        </p:txBody>
      </p:sp>
      <p:sp>
        <p:nvSpPr>
          <p:cNvPr id="190519" name="Text Box 55"/>
          <p:cNvSpPr txBox="1">
            <a:spLocks noChangeArrowheads="1"/>
          </p:cNvSpPr>
          <p:nvPr/>
        </p:nvSpPr>
        <p:spPr bwMode="auto">
          <a:xfrm>
            <a:off x="7162800" y="4267237"/>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d</a:t>
            </a:r>
          </a:p>
        </p:txBody>
      </p:sp>
      <p:sp>
        <p:nvSpPr>
          <p:cNvPr id="190520" name="Text Box 56"/>
          <p:cNvSpPr txBox="1">
            <a:spLocks noChangeArrowheads="1"/>
          </p:cNvSpPr>
          <p:nvPr/>
        </p:nvSpPr>
        <p:spPr bwMode="auto">
          <a:xfrm>
            <a:off x="8315325" y="4267237"/>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dirty="0">
                <a:solidFill>
                  <a:srgbClr val="3333CC"/>
                </a:solidFill>
                <a:latin typeface="Garamond" pitchFamily="18" charset="0"/>
              </a:rPr>
              <a:t>e</a:t>
            </a:r>
          </a:p>
        </p:txBody>
      </p:sp>
      <p:sp>
        <p:nvSpPr>
          <p:cNvPr id="190531" name="Text Box 67"/>
          <p:cNvSpPr txBox="1">
            <a:spLocks noChangeArrowheads="1"/>
          </p:cNvSpPr>
          <p:nvPr/>
        </p:nvSpPr>
        <p:spPr bwMode="auto">
          <a:xfrm>
            <a:off x="4876800" y="4725144"/>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accent2"/>
                </a:solidFill>
                <a:latin typeface="Verdana" pitchFamily="34" charset="0"/>
              </a:rPr>
              <a:t>Evolutionary History</a:t>
            </a:r>
            <a:endParaRPr lang="en-US" i="1" dirty="0">
              <a:solidFill>
                <a:schemeClr val="accent2"/>
              </a:solidFill>
              <a:latin typeface="Verdana" pitchFamily="34" charset="0"/>
            </a:endParaRPr>
          </a:p>
        </p:txBody>
      </p:sp>
      <p:sp>
        <p:nvSpPr>
          <p:cNvPr id="190539" name="Rectangle 75"/>
          <p:cNvSpPr>
            <a:spLocks noGrp="1" noChangeArrowheads="1"/>
          </p:cNvSpPr>
          <p:nvPr>
            <p:ph type="title"/>
          </p:nvPr>
        </p:nvSpPr>
        <p:spPr>
          <a:xfrm>
            <a:off x="304800" y="0"/>
            <a:ext cx="7770813" cy="609600"/>
          </a:xfrm>
          <a:noFill/>
          <a:ln/>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MS PGothic" pitchFamily="34" charset="-128"/>
              </a:rPr>
              <a:t>Phylogeny Reconstruction</a:t>
            </a:r>
            <a:endParaRPr lang="en-US" altLang="ja-JP" sz="3600" b="1" dirty="0">
              <a:solidFill>
                <a:srgbClr val="A50021"/>
              </a:solidFill>
              <a:latin typeface="Verdana" pitchFamily="34" charset="0"/>
              <a:ea typeface="MS PGothic" pitchFamily="34" charset="-128"/>
            </a:endParaRPr>
          </a:p>
        </p:txBody>
      </p:sp>
      <p:sp>
        <p:nvSpPr>
          <p:cNvPr id="190540" name="Line 76"/>
          <p:cNvSpPr>
            <a:spLocks noChangeShapeType="1"/>
          </p:cNvSpPr>
          <p:nvPr/>
        </p:nvSpPr>
        <p:spPr bwMode="auto">
          <a:xfrm>
            <a:off x="304800" y="609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a:xfrm>
            <a:off x="457200" y="1601825"/>
            <a:ext cx="3124200" cy="3483359"/>
            <a:chOff x="457200" y="1903413"/>
            <a:chExt cx="3124200" cy="3483359"/>
          </a:xfrm>
        </p:grpSpPr>
        <p:sp>
          <p:nvSpPr>
            <p:cNvPr id="190516" name="Text Box 52"/>
            <p:cNvSpPr txBox="1">
              <a:spLocks noChangeArrowheads="1"/>
            </p:cNvSpPr>
            <p:nvPr/>
          </p:nvSpPr>
          <p:spPr bwMode="auto">
            <a:xfrm>
              <a:off x="457603" y="1903413"/>
              <a:ext cx="30003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i="1" dirty="0" smtClean="0">
                  <a:solidFill>
                    <a:srgbClr val="3333CC"/>
                  </a:solidFill>
                  <a:latin typeface="Garamond" pitchFamily="18" charset="0"/>
                </a:rPr>
                <a:t>a</a:t>
              </a:r>
              <a:endParaRPr lang="en-US" sz="2400" b="1" i="1" baseline="-25000" dirty="0">
                <a:solidFill>
                  <a:srgbClr val="3333CC"/>
                </a:solidFill>
                <a:latin typeface="Garamond" pitchFamily="18" charset="0"/>
              </a:endParaRPr>
            </a:p>
          </p:txBody>
        </p:sp>
        <p:sp>
          <p:nvSpPr>
            <p:cNvPr id="77" name="Text Box 26"/>
            <p:cNvSpPr txBox="1">
              <a:spLocks noChangeArrowheads="1"/>
            </p:cNvSpPr>
            <p:nvPr/>
          </p:nvSpPr>
          <p:spPr bwMode="auto">
            <a:xfrm>
              <a:off x="1143000" y="2420938"/>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TAGCCCA</a:t>
              </a:r>
            </a:p>
          </p:txBody>
        </p:sp>
        <p:sp>
          <p:nvSpPr>
            <p:cNvPr id="78" name="Text Box 27"/>
            <p:cNvSpPr txBox="1">
              <a:spLocks noChangeArrowheads="1"/>
            </p:cNvSpPr>
            <p:nvPr/>
          </p:nvSpPr>
          <p:spPr bwMode="auto">
            <a:xfrm>
              <a:off x="1143000" y="2894013"/>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TAGACTT</a:t>
              </a:r>
            </a:p>
          </p:txBody>
        </p:sp>
        <p:sp>
          <p:nvSpPr>
            <p:cNvPr id="79" name="Text Box 28"/>
            <p:cNvSpPr txBox="1">
              <a:spLocks noChangeArrowheads="1"/>
            </p:cNvSpPr>
            <p:nvPr/>
          </p:nvSpPr>
          <p:spPr bwMode="auto">
            <a:xfrm>
              <a:off x="1143000" y="1979613"/>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AGGGCAT</a:t>
              </a:r>
            </a:p>
          </p:txBody>
        </p:sp>
        <p:sp>
          <p:nvSpPr>
            <p:cNvPr id="80" name="Text Box 33"/>
            <p:cNvSpPr txBox="1">
              <a:spLocks noChangeArrowheads="1"/>
            </p:cNvSpPr>
            <p:nvPr/>
          </p:nvSpPr>
          <p:spPr bwMode="auto">
            <a:xfrm>
              <a:off x="1143000" y="3351213"/>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AGCACAA</a:t>
              </a:r>
            </a:p>
          </p:txBody>
        </p:sp>
        <p:sp>
          <p:nvSpPr>
            <p:cNvPr id="81" name="Text Box 34"/>
            <p:cNvSpPr txBox="1">
              <a:spLocks noChangeArrowheads="1"/>
            </p:cNvSpPr>
            <p:nvPr/>
          </p:nvSpPr>
          <p:spPr bwMode="auto">
            <a:xfrm>
              <a:off x="1143000" y="3808413"/>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solidFill>
                    <a:srgbClr val="FF0000"/>
                  </a:solidFill>
                </a:rPr>
                <a:t>AGCGCTT</a:t>
              </a:r>
            </a:p>
          </p:txBody>
        </p:sp>
        <p:sp>
          <p:nvSpPr>
            <p:cNvPr id="85" name="Text Box 52"/>
            <p:cNvSpPr txBox="1">
              <a:spLocks noChangeArrowheads="1"/>
            </p:cNvSpPr>
            <p:nvPr/>
          </p:nvSpPr>
          <p:spPr bwMode="auto">
            <a:xfrm>
              <a:off x="461963" y="3270548"/>
              <a:ext cx="300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i="1" dirty="0">
                  <a:solidFill>
                    <a:srgbClr val="3333CC"/>
                  </a:solidFill>
                  <a:latin typeface="Garamond" pitchFamily="18" charset="0"/>
                </a:rPr>
                <a:t>d</a:t>
              </a:r>
              <a:endParaRPr lang="en-US" sz="2400" b="1" i="1" baseline="-25000" dirty="0">
                <a:solidFill>
                  <a:srgbClr val="3333CC"/>
                </a:solidFill>
                <a:latin typeface="Garamond" pitchFamily="18" charset="0"/>
              </a:endParaRPr>
            </a:p>
          </p:txBody>
        </p:sp>
        <p:sp>
          <p:nvSpPr>
            <p:cNvPr id="86" name="Text Box 52"/>
            <p:cNvSpPr txBox="1">
              <a:spLocks noChangeArrowheads="1"/>
            </p:cNvSpPr>
            <p:nvPr/>
          </p:nvSpPr>
          <p:spPr bwMode="auto">
            <a:xfrm>
              <a:off x="457200" y="3727748"/>
              <a:ext cx="300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i="1" dirty="0">
                  <a:solidFill>
                    <a:srgbClr val="3333CC"/>
                  </a:solidFill>
                  <a:latin typeface="Garamond" pitchFamily="18" charset="0"/>
                </a:rPr>
                <a:t>e</a:t>
              </a:r>
              <a:endParaRPr lang="en-US" sz="2400" b="1" i="1" baseline="-25000" dirty="0">
                <a:solidFill>
                  <a:srgbClr val="3333CC"/>
                </a:solidFill>
                <a:latin typeface="Garamond" pitchFamily="18" charset="0"/>
              </a:endParaRPr>
            </a:p>
          </p:txBody>
        </p:sp>
        <p:sp>
          <p:nvSpPr>
            <p:cNvPr id="88" name="Text Box 52"/>
            <p:cNvSpPr txBox="1">
              <a:spLocks noChangeArrowheads="1"/>
            </p:cNvSpPr>
            <p:nvPr/>
          </p:nvSpPr>
          <p:spPr bwMode="auto">
            <a:xfrm>
              <a:off x="457200" y="2797176"/>
              <a:ext cx="300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i="1" dirty="0">
                  <a:solidFill>
                    <a:srgbClr val="3333CC"/>
                  </a:solidFill>
                  <a:latin typeface="Garamond" pitchFamily="18" charset="0"/>
                </a:rPr>
                <a:t>c</a:t>
              </a:r>
              <a:endParaRPr lang="en-US" sz="2400" b="1" i="1" baseline="-25000" dirty="0">
                <a:solidFill>
                  <a:srgbClr val="3333CC"/>
                </a:solidFill>
                <a:latin typeface="Garamond" pitchFamily="18" charset="0"/>
              </a:endParaRPr>
            </a:p>
          </p:txBody>
        </p:sp>
        <p:sp>
          <p:nvSpPr>
            <p:cNvPr id="89" name="Text Box 52"/>
            <p:cNvSpPr txBox="1">
              <a:spLocks noChangeArrowheads="1"/>
            </p:cNvSpPr>
            <p:nvPr/>
          </p:nvSpPr>
          <p:spPr bwMode="auto">
            <a:xfrm>
              <a:off x="457200" y="2360613"/>
              <a:ext cx="300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400" b="1" i="1" dirty="0">
                  <a:solidFill>
                    <a:srgbClr val="3333CC"/>
                  </a:solidFill>
                  <a:latin typeface="Garamond" pitchFamily="18" charset="0"/>
                </a:rPr>
                <a:t>b</a:t>
              </a:r>
              <a:endParaRPr lang="en-US" sz="2400" b="1" i="1" baseline="-25000" dirty="0">
                <a:solidFill>
                  <a:srgbClr val="3333CC"/>
                </a:solidFill>
                <a:latin typeface="Garamond" pitchFamily="18" charset="0"/>
              </a:endParaRPr>
            </a:p>
          </p:txBody>
        </p:sp>
        <p:sp>
          <p:nvSpPr>
            <p:cNvPr id="90" name="Text Box 67"/>
            <p:cNvSpPr txBox="1">
              <a:spLocks noChangeArrowheads="1"/>
            </p:cNvSpPr>
            <p:nvPr/>
          </p:nvSpPr>
          <p:spPr bwMode="auto">
            <a:xfrm>
              <a:off x="609600" y="5017440"/>
              <a:ext cx="2971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dirty="0" smtClean="0">
                  <a:solidFill>
                    <a:schemeClr val="accent2"/>
                  </a:solidFill>
                  <a:latin typeface="Verdana" pitchFamily="34" charset="0"/>
                </a:rPr>
                <a:t>Input Sequences</a:t>
              </a:r>
              <a:endParaRPr lang="en-US" i="1" dirty="0">
                <a:solidFill>
                  <a:schemeClr val="accent2"/>
                </a:solidFill>
                <a:latin typeface="Verdana" pitchFamily="34" charset="0"/>
              </a:endParaRPr>
            </a:p>
          </p:txBody>
        </p:sp>
      </p:grpSp>
      <p:sp>
        <p:nvSpPr>
          <p:cNvPr id="91" name="Text Box 53"/>
          <p:cNvSpPr txBox="1">
            <a:spLocks noChangeArrowheads="1"/>
          </p:cNvSpPr>
          <p:nvPr/>
        </p:nvSpPr>
        <p:spPr bwMode="auto">
          <a:xfrm>
            <a:off x="3743325" y="4268825"/>
            <a:ext cx="371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dirty="0" smtClean="0">
                <a:solidFill>
                  <a:srgbClr val="3333CC"/>
                </a:solidFill>
                <a:latin typeface="Garamond" pitchFamily="18" charset="0"/>
              </a:rPr>
              <a:t>a</a:t>
            </a:r>
            <a:endParaRPr lang="en-US" i="1" dirty="0">
              <a:solidFill>
                <a:srgbClr val="3333CC"/>
              </a:solidFill>
              <a:latin typeface="Garamond" pitchFamily="18" charset="0"/>
            </a:endParaRPr>
          </a:p>
        </p:txBody>
      </p:sp>
      <p:sp>
        <p:nvSpPr>
          <p:cNvPr id="54" name="Rectangle 4"/>
          <p:cNvSpPr>
            <a:spLocks noChangeArrowheads="1"/>
          </p:cNvSpPr>
          <p:nvPr/>
        </p:nvSpPr>
        <p:spPr bwMode="auto">
          <a:xfrm>
            <a:off x="457200" y="657270"/>
            <a:ext cx="83058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b="0" dirty="0" smtClean="0">
                <a:latin typeface="Bookman Old Style" pitchFamily="18" charset="0"/>
              </a:rPr>
              <a:t> </a:t>
            </a:r>
            <a:r>
              <a:rPr lang="en-GB" sz="2400" b="0" dirty="0" smtClean="0">
                <a:solidFill>
                  <a:srgbClr val="000099"/>
                </a:solidFill>
                <a:latin typeface="Bookman Old Style" pitchFamily="18" charset="0"/>
              </a:rPr>
              <a:t>Morphological data</a:t>
            </a:r>
          </a:p>
          <a:p>
            <a:pPr lvl="1">
              <a:spcBef>
                <a:spcPts val="600"/>
              </a:spcBef>
              <a:buClr>
                <a:schemeClr val="accent1"/>
              </a:buClr>
              <a:buSzPct val="90000"/>
              <a:buFont typeface="Wingdings 3" pitchFamily="18" charset="2"/>
              <a:buChar char="}"/>
            </a:pPr>
            <a:r>
              <a:rPr lang="en-US" sz="2000" dirty="0">
                <a:latin typeface="Bookman Old Style" pitchFamily="18" charset="0"/>
              </a:rPr>
              <a:t> </a:t>
            </a:r>
            <a:r>
              <a:rPr lang="en-US" dirty="0">
                <a:latin typeface="Bookman Old Style" pitchFamily="18" charset="0"/>
              </a:rPr>
              <a:t>Form and structure of organisms and their specific structural features.</a:t>
            </a:r>
          </a:p>
          <a:p>
            <a:pPr lvl="1">
              <a:spcBef>
                <a:spcPts val="600"/>
              </a:spcBef>
              <a:buClr>
                <a:schemeClr val="accent1"/>
              </a:buClr>
              <a:buSzPct val="90000"/>
              <a:buFont typeface="Wingdings 3" pitchFamily="18" charset="2"/>
              <a:buChar char="}"/>
            </a:pPr>
            <a:r>
              <a:rPr lang="en-US" dirty="0">
                <a:latin typeface="Bookman Old Style" pitchFamily="18" charset="0"/>
              </a:rPr>
              <a:t> </a:t>
            </a:r>
            <a:r>
              <a:rPr lang="en-GB" dirty="0">
                <a:latin typeface="Bookman Old Style" pitchFamily="18" charset="0"/>
              </a:rPr>
              <a:t>Number of legs, </a:t>
            </a:r>
            <a:r>
              <a:rPr lang="en-GB" dirty="0" err="1" smtClean="0">
                <a:latin typeface="Bookman Old Style" pitchFamily="18" charset="0"/>
              </a:rPr>
              <a:t>color</a:t>
            </a:r>
            <a:r>
              <a:rPr lang="en-GB" dirty="0" smtClean="0">
                <a:latin typeface="Bookman Old Style" pitchFamily="18" charset="0"/>
              </a:rPr>
              <a:t> of the eye etc</a:t>
            </a:r>
            <a:r>
              <a:rPr lang="en-GB" sz="2000" dirty="0" smtClean="0">
                <a:latin typeface="Bookman Old Style" pitchFamily="18" charset="0"/>
              </a:rPr>
              <a:t>.</a:t>
            </a:r>
            <a:endParaRPr lang="en-GB" sz="2600" b="0" dirty="0" smtClean="0">
              <a:latin typeface="Bookman Old Style" pitchFamily="18" charset="0"/>
            </a:endParaRPr>
          </a:p>
          <a:p>
            <a:pPr algn="l">
              <a:spcBef>
                <a:spcPts val="600"/>
              </a:spcBef>
              <a:buClr>
                <a:schemeClr val="accent1"/>
              </a:buClr>
              <a:buSzPct val="90000"/>
              <a:buFont typeface="Wingdings 3" pitchFamily="18" charset="2"/>
              <a:buChar char="}"/>
            </a:pPr>
            <a:r>
              <a:rPr lang="en-GB" sz="2600" dirty="0" smtClean="0">
                <a:latin typeface="Bookman Old Style" pitchFamily="18" charset="0"/>
              </a:rPr>
              <a:t> </a:t>
            </a:r>
            <a:r>
              <a:rPr lang="en-GB" sz="2400" dirty="0" err="1" smtClean="0">
                <a:solidFill>
                  <a:srgbClr val="000099"/>
                </a:solidFill>
                <a:latin typeface="Bookman Old Style" pitchFamily="18" charset="0"/>
              </a:rPr>
              <a:t>Biomolecular</a:t>
            </a:r>
            <a:r>
              <a:rPr lang="en-GB" sz="2400" dirty="0" smtClean="0">
                <a:solidFill>
                  <a:srgbClr val="000099"/>
                </a:solidFill>
                <a:latin typeface="Bookman Old Style" pitchFamily="18" charset="0"/>
              </a:rPr>
              <a:t> sequences</a:t>
            </a:r>
          </a:p>
          <a:p>
            <a:pPr lvl="1">
              <a:spcBef>
                <a:spcPts val="600"/>
              </a:spcBef>
              <a:buClr>
                <a:schemeClr val="accent1"/>
              </a:buClr>
              <a:buSzPct val="90000"/>
              <a:buFont typeface="Wingdings 3" pitchFamily="18" charset="2"/>
              <a:buChar char="}"/>
            </a:pPr>
            <a:r>
              <a:rPr lang="en-GB" sz="2000" b="0" dirty="0" smtClean="0">
                <a:latin typeface="Bookman Old Style" pitchFamily="18" charset="0"/>
              </a:rPr>
              <a:t> </a:t>
            </a:r>
            <a:r>
              <a:rPr lang="en-GB" b="0" dirty="0" smtClean="0">
                <a:latin typeface="Bookman Old Style" pitchFamily="18" charset="0"/>
              </a:rPr>
              <a:t>DNA, RNA, amino acids etc.</a:t>
            </a:r>
          </a:p>
        </p:txBody>
      </p:sp>
      <p:grpSp>
        <p:nvGrpSpPr>
          <p:cNvPr id="56" name="Group 55"/>
          <p:cNvGrpSpPr/>
          <p:nvPr/>
        </p:nvGrpSpPr>
        <p:grpSpPr>
          <a:xfrm>
            <a:off x="3778196" y="5265204"/>
            <a:ext cx="5078280" cy="369332"/>
            <a:chOff x="3238136" y="1124744"/>
            <a:chExt cx="5078280" cy="369332"/>
          </a:xfrm>
        </p:grpSpPr>
        <p:sp>
          <p:nvSpPr>
            <p:cNvPr id="57" name="Oval 56"/>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58" name="TextBox 57"/>
            <p:cNvSpPr txBox="1"/>
            <p:nvPr/>
          </p:nvSpPr>
          <p:spPr>
            <a:xfrm>
              <a:off x="3347864" y="1124744"/>
              <a:ext cx="4968552" cy="369332"/>
            </a:xfrm>
            <a:prstGeom prst="rect">
              <a:avLst/>
            </a:prstGeom>
            <a:noFill/>
          </p:spPr>
          <p:txBody>
            <a:bodyPr wrap="square" rtlCol="0">
              <a:spAutoFit/>
            </a:bodyPr>
            <a:lstStyle/>
            <a:p>
              <a:r>
                <a:rPr lang="en-US" dirty="0" smtClean="0"/>
                <a:t>  </a:t>
              </a:r>
              <a:r>
                <a:rPr lang="en-US" dirty="0" smtClean="0">
                  <a:solidFill>
                    <a:schemeClr val="tx2"/>
                  </a:solidFill>
                  <a:latin typeface="Georgia" pitchFamily="18" charset="0"/>
                </a:rPr>
                <a:t>Present day </a:t>
              </a:r>
              <a:r>
                <a:rPr lang="en-US" dirty="0" smtClean="0">
                  <a:latin typeface="Georgia" pitchFamily="18" charset="0"/>
                </a:rPr>
                <a:t>organisms are placed at the </a:t>
              </a:r>
              <a:r>
                <a:rPr lang="en-US" dirty="0" smtClean="0">
                  <a:solidFill>
                    <a:srgbClr val="FF0000"/>
                  </a:solidFill>
                  <a:latin typeface="Georgia" pitchFamily="18" charset="0"/>
                </a:rPr>
                <a:t>leaves</a:t>
              </a:r>
              <a:endParaRPr lang="en-US" dirty="0">
                <a:solidFill>
                  <a:srgbClr val="FF0000"/>
                </a:solidFill>
                <a:latin typeface="Georgia" pitchFamily="18" charset="0"/>
              </a:endParaRPr>
            </a:p>
          </p:txBody>
        </p:sp>
      </p:grpSp>
      <p:grpSp>
        <p:nvGrpSpPr>
          <p:cNvPr id="59" name="Group 58"/>
          <p:cNvGrpSpPr/>
          <p:nvPr/>
        </p:nvGrpSpPr>
        <p:grpSpPr>
          <a:xfrm>
            <a:off x="3776480" y="5733256"/>
            <a:ext cx="5078280" cy="369332"/>
            <a:chOff x="3238136" y="1124744"/>
            <a:chExt cx="5078280" cy="369332"/>
          </a:xfrm>
        </p:grpSpPr>
        <p:sp>
          <p:nvSpPr>
            <p:cNvPr id="60" name="Oval 59"/>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61" name="TextBox 60"/>
            <p:cNvSpPr txBox="1"/>
            <p:nvPr/>
          </p:nvSpPr>
          <p:spPr>
            <a:xfrm>
              <a:off x="3347864" y="1124744"/>
              <a:ext cx="4968552" cy="369332"/>
            </a:xfrm>
            <a:prstGeom prst="rect">
              <a:avLst/>
            </a:prstGeom>
            <a:noFill/>
          </p:spPr>
          <p:txBody>
            <a:bodyPr wrap="square" rtlCol="0">
              <a:spAutoFit/>
            </a:bodyPr>
            <a:lstStyle/>
            <a:p>
              <a:r>
                <a:rPr lang="en-US" dirty="0" smtClean="0"/>
                <a:t>  </a:t>
              </a:r>
              <a:r>
                <a:rPr lang="en-US" dirty="0">
                  <a:solidFill>
                    <a:schemeClr val="tx2"/>
                  </a:solidFill>
                  <a:latin typeface="Georgia" pitchFamily="18" charset="0"/>
                </a:rPr>
                <a:t>Internal nodes </a:t>
              </a:r>
              <a:r>
                <a:rPr lang="en-US" dirty="0">
                  <a:latin typeface="Georgia" pitchFamily="18" charset="0"/>
                </a:rPr>
                <a:t>are the hypothetical </a:t>
              </a:r>
              <a:r>
                <a:rPr lang="en-US" dirty="0" smtClean="0">
                  <a:solidFill>
                    <a:srgbClr val="FF0000"/>
                  </a:solidFill>
                  <a:latin typeface="Georgia" pitchFamily="18" charset="0"/>
                </a:rPr>
                <a:t>ancestors</a:t>
              </a:r>
              <a:endParaRPr lang="en-US" dirty="0">
                <a:solidFill>
                  <a:srgbClr val="FF0000"/>
                </a:solidFill>
                <a:latin typeface="Georgia" pitchFamily="18" charset="0"/>
              </a:endParaRPr>
            </a:p>
          </p:txBody>
        </p:sp>
      </p:grpSp>
      <p:grpSp>
        <p:nvGrpSpPr>
          <p:cNvPr id="62" name="Group 61"/>
          <p:cNvGrpSpPr/>
          <p:nvPr/>
        </p:nvGrpSpPr>
        <p:grpSpPr>
          <a:xfrm>
            <a:off x="3776480" y="6201308"/>
            <a:ext cx="5078280" cy="369332"/>
            <a:chOff x="3238136" y="1124744"/>
            <a:chExt cx="5078280" cy="369332"/>
          </a:xfrm>
        </p:grpSpPr>
        <p:sp>
          <p:nvSpPr>
            <p:cNvPr id="63" name="Oval 62"/>
            <p:cNvSpPr>
              <a:spLocks noChangeArrowheads="1"/>
            </p:cNvSpPr>
            <p:nvPr/>
          </p:nvSpPr>
          <p:spPr bwMode="auto">
            <a:xfrm>
              <a:off x="3238136" y="1199682"/>
              <a:ext cx="219456" cy="219456"/>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64" name="TextBox 63"/>
            <p:cNvSpPr txBox="1"/>
            <p:nvPr/>
          </p:nvSpPr>
          <p:spPr>
            <a:xfrm>
              <a:off x="3347864" y="1124744"/>
              <a:ext cx="4968552" cy="369332"/>
            </a:xfrm>
            <a:prstGeom prst="rect">
              <a:avLst/>
            </a:prstGeom>
            <a:noFill/>
          </p:spPr>
          <p:txBody>
            <a:bodyPr wrap="square" rtlCol="0">
              <a:spAutoFit/>
            </a:bodyPr>
            <a:lstStyle/>
            <a:p>
              <a:r>
                <a:rPr lang="en-US" dirty="0" smtClean="0"/>
                <a:t> </a:t>
              </a:r>
              <a:r>
                <a:rPr lang="en-US" dirty="0" smtClean="0">
                  <a:latin typeface="Book Antiqua" pitchFamily="18" charset="0"/>
                </a:rPr>
                <a:t> </a:t>
              </a:r>
              <a:r>
                <a:rPr lang="en-US" dirty="0">
                  <a:solidFill>
                    <a:schemeClr val="tx2"/>
                  </a:solidFill>
                  <a:latin typeface="Georgia" pitchFamily="18" charset="0"/>
                </a:rPr>
                <a:t>Edges</a:t>
              </a:r>
              <a:r>
                <a:rPr lang="en-US" dirty="0">
                  <a:latin typeface="Georgia" pitchFamily="18" charset="0"/>
                </a:rPr>
                <a:t> denote evolutionary relationships</a:t>
              </a:r>
            </a:p>
          </p:txBody>
        </p:sp>
      </p:grpSp>
    </p:spTree>
    <p:extLst>
      <p:ext uri="{BB962C8B-B14F-4D97-AF65-F5344CB8AC3E}">
        <p14:creationId xmlns:p14="http://schemas.microsoft.com/office/powerpoint/2010/main" val="37705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4">
                                            <p:txEl>
                                              <p:pRg st="0" end="0"/>
                                            </p:txEl>
                                          </p:spTgt>
                                        </p:tgtEl>
                                      </p:cBhvr>
                                    </p:animEffect>
                                    <p:set>
                                      <p:cBhvr>
                                        <p:cTn id="7" dur="1" fill="hold">
                                          <p:stCondLst>
                                            <p:cond delay="499"/>
                                          </p:stCondLst>
                                        </p:cTn>
                                        <p:tgtEl>
                                          <p:spTgt spid="54">
                                            <p:txEl>
                                              <p:pRg st="0" end="0"/>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54">
                                            <p:txEl>
                                              <p:pRg st="1" end="1"/>
                                            </p:txEl>
                                          </p:spTgt>
                                        </p:tgtEl>
                                      </p:cBhvr>
                                    </p:animEffect>
                                    <p:set>
                                      <p:cBhvr>
                                        <p:cTn id="10" dur="1" fill="hold">
                                          <p:stCondLst>
                                            <p:cond delay="499"/>
                                          </p:stCondLst>
                                        </p:cTn>
                                        <p:tgtEl>
                                          <p:spTgt spid="54">
                                            <p:txEl>
                                              <p:pRg st="1" end="1"/>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54">
                                            <p:txEl>
                                              <p:pRg st="2" end="2"/>
                                            </p:txEl>
                                          </p:spTgt>
                                        </p:tgtEl>
                                      </p:cBhvr>
                                    </p:animEffect>
                                    <p:set>
                                      <p:cBhvr>
                                        <p:cTn id="13" dur="1" fill="hold">
                                          <p:stCondLst>
                                            <p:cond delay="499"/>
                                          </p:stCondLst>
                                        </p:cTn>
                                        <p:tgtEl>
                                          <p:spTgt spid="54">
                                            <p:txEl>
                                              <p:pRg st="2" end="2"/>
                                            </p:txEl>
                                          </p:spTgt>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54">
                                            <p:txEl>
                                              <p:pRg st="4" end="4"/>
                                            </p:txEl>
                                          </p:spTgt>
                                        </p:tgtEl>
                                      </p:cBhvr>
                                    </p:animEffect>
                                    <p:set>
                                      <p:cBhvr>
                                        <p:cTn id="16" dur="1" fill="hold">
                                          <p:stCondLst>
                                            <p:cond delay="499"/>
                                          </p:stCondLst>
                                        </p:cTn>
                                        <p:tgtEl>
                                          <p:spTgt spid="54">
                                            <p:txEl>
                                              <p:pRg st="4" end="4"/>
                                            </p:txEl>
                                          </p:spTgt>
                                        </p:tgtEl>
                                        <p:attrNameLst>
                                          <p:attrName>style.visibility</p:attrName>
                                        </p:attrNameLst>
                                      </p:cBhvr>
                                      <p:to>
                                        <p:strVal val="hidden"/>
                                      </p:to>
                                    </p:set>
                                  </p:childTnLst>
                                </p:cTn>
                              </p:par>
                              <p:par>
                                <p:cTn id="17" presetID="64" presetClass="path" presetSubtype="0" accel="50000" decel="50000" fill="hold" nodeType="withEffect">
                                  <p:stCondLst>
                                    <p:cond delay="0"/>
                                  </p:stCondLst>
                                  <p:childTnLst>
                                    <p:animMotion origin="layout" path="M -3.05556E-6 -3.41351E-6 L -0.00191 -0.2123 " pathEditMode="relative" rAng="0" ptsTypes="AA">
                                      <p:cBhvr>
                                        <p:cTn id="18" dur="1000" fill="hold"/>
                                        <p:tgtEl>
                                          <p:spTgt spid="54">
                                            <p:txEl>
                                              <p:pRg st="3" end="3"/>
                                            </p:txEl>
                                          </p:spTgt>
                                        </p:tgtEl>
                                        <p:attrNameLst>
                                          <p:attrName>ppt_x</p:attrName>
                                          <p:attrName>ppt_y</p:attrName>
                                        </p:attrNameLst>
                                      </p:cBhvr>
                                      <p:rCtr x="-104" y="-10615"/>
                                    </p:animMotion>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0490"/>
                                        </p:tgtEl>
                                        <p:attrNameLst>
                                          <p:attrName>style.visibility</p:attrName>
                                        </p:attrNameLst>
                                      </p:cBhvr>
                                      <p:to>
                                        <p:strVal val="visible"/>
                                      </p:to>
                                    </p:set>
                                    <p:anim calcmode="lin" valueType="num">
                                      <p:cBhvr>
                                        <p:cTn id="27" dur="500" fill="hold"/>
                                        <p:tgtEl>
                                          <p:spTgt spid="190490"/>
                                        </p:tgtEl>
                                        <p:attrNameLst>
                                          <p:attrName>ppt_w</p:attrName>
                                        </p:attrNameLst>
                                      </p:cBhvr>
                                      <p:tavLst>
                                        <p:tav tm="0">
                                          <p:val>
                                            <p:fltVal val="0"/>
                                          </p:val>
                                        </p:tav>
                                        <p:tav tm="100000">
                                          <p:val>
                                            <p:strVal val="#ppt_w"/>
                                          </p:val>
                                        </p:tav>
                                      </p:tavLst>
                                    </p:anim>
                                    <p:anim calcmode="lin" valueType="num">
                                      <p:cBhvr>
                                        <p:cTn id="28" dur="500" fill="hold"/>
                                        <p:tgtEl>
                                          <p:spTgt spid="190490"/>
                                        </p:tgtEl>
                                        <p:attrNameLst>
                                          <p:attrName>ppt_h</p:attrName>
                                        </p:attrNameLst>
                                      </p:cBhvr>
                                      <p:tavLst>
                                        <p:tav tm="0">
                                          <p:val>
                                            <p:fltVal val="0"/>
                                          </p:val>
                                        </p:tav>
                                        <p:tav tm="100000">
                                          <p:val>
                                            <p:strVal val="#ppt_h"/>
                                          </p:val>
                                        </p:tav>
                                      </p:tavLst>
                                    </p:anim>
                                    <p:animEffect transition="in" filter="fade">
                                      <p:cBhvr>
                                        <p:cTn id="29" dur="500"/>
                                        <p:tgtEl>
                                          <p:spTgt spid="19049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0491"/>
                                        </p:tgtEl>
                                        <p:attrNameLst>
                                          <p:attrName>style.visibility</p:attrName>
                                        </p:attrNameLst>
                                      </p:cBhvr>
                                      <p:to>
                                        <p:strVal val="visible"/>
                                      </p:to>
                                    </p:set>
                                    <p:anim calcmode="lin" valueType="num">
                                      <p:cBhvr>
                                        <p:cTn id="32" dur="500" fill="hold"/>
                                        <p:tgtEl>
                                          <p:spTgt spid="190491"/>
                                        </p:tgtEl>
                                        <p:attrNameLst>
                                          <p:attrName>ppt_w</p:attrName>
                                        </p:attrNameLst>
                                      </p:cBhvr>
                                      <p:tavLst>
                                        <p:tav tm="0">
                                          <p:val>
                                            <p:fltVal val="0"/>
                                          </p:val>
                                        </p:tav>
                                        <p:tav tm="100000">
                                          <p:val>
                                            <p:strVal val="#ppt_w"/>
                                          </p:val>
                                        </p:tav>
                                      </p:tavLst>
                                    </p:anim>
                                    <p:anim calcmode="lin" valueType="num">
                                      <p:cBhvr>
                                        <p:cTn id="33" dur="500" fill="hold"/>
                                        <p:tgtEl>
                                          <p:spTgt spid="190491"/>
                                        </p:tgtEl>
                                        <p:attrNameLst>
                                          <p:attrName>ppt_h</p:attrName>
                                        </p:attrNameLst>
                                      </p:cBhvr>
                                      <p:tavLst>
                                        <p:tav tm="0">
                                          <p:val>
                                            <p:fltVal val="0"/>
                                          </p:val>
                                        </p:tav>
                                        <p:tav tm="100000">
                                          <p:val>
                                            <p:strVal val="#ppt_h"/>
                                          </p:val>
                                        </p:tav>
                                      </p:tavLst>
                                    </p:anim>
                                    <p:animEffect transition="in" filter="fade">
                                      <p:cBhvr>
                                        <p:cTn id="34" dur="500"/>
                                        <p:tgtEl>
                                          <p:spTgt spid="19049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90492"/>
                                        </p:tgtEl>
                                        <p:attrNameLst>
                                          <p:attrName>style.visibility</p:attrName>
                                        </p:attrNameLst>
                                      </p:cBhvr>
                                      <p:to>
                                        <p:strVal val="visible"/>
                                      </p:to>
                                    </p:set>
                                    <p:anim calcmode="lin" valueType="num">
                                      <p:cBhvr>
                                        <p:cTn id="37" dur="500" fill="hold"/>
                                        <p:tgtEl>
                                          <p:spTgt spid="190492"/>
                                        </p:tgtEl>
                                        <p:attrNameLst>
                                          <p:attrName>ppt_w</p:attrName>
                                        </p:attrNameLst>
                                      </p:cBhvr>
                                      <p:tavLst>
                                        <p:tav tm="0">
                                          <p:val>
                                            <p:fltVal val="0"/>
                                          </p:val>
                                        </p:tav>
                                        <p:tav tm="100000">
                                          <p:val>
                                            <p:strVal val="#ppt_w"/>
                                          </p:val>
                                        </p:tav>
                                      </p:tavLst>
                                    </p:anim>
                                    <p:anim calcmode="lin" valueType="num">
                                      <p:cBhvr>
                                        <p:cTn id="38" dur="500" fill="hold"/>
                                        <p:tgtEl>
                                          <p:spTgt spid="190492"/>
                                        </p:tgtEl>
                                        <p:attrNameLst>
                                          <p:attrName>ppt_h</p:attrName>
                                        </p:attrNameLst>
                                      </p:cBhvr>
                                      <p:tavLst>
                                        <p:tav tm="0">
                                          <p:val>
                                            <p:fltVal val="0"/>
                                          </p:val>
                                        </p:tav>
                                        <p:tav tm="100000">
                                          <p:val>
                                            <p:strVal val="#ppt_h"/>
                                          </p:val>
                                        </p:tav>
                                      </p:tavLst>
                                    </p:anim>
                                    <p:animEffect transition="in" filter="fade">
                                      <p:cBhvr>
                                        <p:cTn id="39" dur="500"/>
                                        <p:tgtEl>
                                          <p:spTgt spid="19049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0497"/>
                                        </p:tgtEl>
                                        <p:attrNameLst>
                                          <p:attrName>style.visibility</p:attrName>
                                        </p:attrNameLst>
                                      </p:cBhvr>
                                      <p:to>
                                        <p:strVal val="visible"/>
                                      </p:to>
                                    </p:set>
                                    <p:anim calcmode="lin" valueType="num">
                                      <p:cBhvr>
                                        <p:cTn id="42" dur="500" fill="hold"/>
                                        <p:tgtEl>
                                          <p:spTgt spid="190497"/>
                                        </p:tgtEl>
                                        <p:attrNameLst>
                                          <p:attrName>ppt_w</p:attrName>
                                        </p:attrNameLst>
                                      </p:cBhvr>
                                      <p:tavLst>
                                        <p:tav tm="0">
                                          <p:val>
                                            <p:fltVal val="0"/>
                                          </p:val>
                                        </p:tav>
                                        <p:tav tm="100000">
                                          <p:val>
                                            <p:strVal val="#ppt_w"/>
                                          </p:val>
                                        </p:tav>
                                      </p:tavLst>
                                    </p:anim>
                                    <p:anim calcmode="lin" valueType="num">
                                      <p:cBhvr>
                                        <p:cTn id="43" dur="500" fill="hold"/>
                                        <p:tgtEl>
                                          <p:spTgt spid="190497"/>
                                        </p:tgtEl>
                                        <p:attrNameLst>
                                          <p:attrName>ppt_h</p:attrName>
                                        </p:attrNameLst>
                                      </p:cBhvr>
                                      <p:tavLst>
                                        <p:tav tm="0">
                                          <p:val>
                                            <p:fltVal val="0"/>
                                          </p:val>
                                        </p:tav>
                                        <p:tav tm="100000">
                                          <p:val>
                                            <p:strVal val="#ppt_h"/>
                                          </p:val>
                                        </p:tav>
                                      </p:tavLst>
                                    </p:anim>
                                    <p:animEffect transition="in" filter="fade">
                                      <p:cBhvr>
                                        <p:cTn id="44" dur="500"/>
                                        <p:tgtEl>
                                          <p:spTgt spid="19049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0517"/>
                                        </p:tgtEl>
                                        <p:attrNameLst>
                                          <p:attrName>style.visibility</p:attrName>
                                        </p:attrNameLst>
                                      </p:cBhvr>
                                      <p:to>
                                        <p:strVal val="visible"/>
                                      </p:to>
                                    </p:set>
                                    <p:anim calcmode="lin" valueType="num">
                                      <p:cBhvr>
                                        <p:cTn id="47" dur="500" fill="hold"/>
                                        <p:tgtEl>
                                          <p:spTgt spid="190517"/>
                                        </p:tgtEl>
                                        <p:attrNameLst>
                                          <p:attrName>ppt_w</p:attrName>
                                        </p:attrNameLst>
                                      </p:cBhvr>
                                      <p:tavLst>
                                        <p:tav tm="0">
                                          <p:val>
                                            <p:fltVal val="0"/>
                                          </p:val>
                                        </p:tav>
                                        <p:tav tm="100000">
                                          <p:val>
                                            <p:strVal val="#ppt_w"/>
                                          </p:val>
                                        </p:tav>
                                      </p:tavLst>
                                    </p:anim>
                                    <p:anim calcmode="lin" valueType="num">
                                      <p:cBhvr>
                                        <p:cTn id="48" dur="500" fill="hold"/>
                                        <p:tgtEl>
                                          <p:spTgt spid="190517"/>
                                        </p:tgtEl>
                                        <p:attrNameLst>
                                          <p:attrName>ppt_h</p:attrName>
                                        </p:attrNameLst>
                                      </p:cBhvr>
                                      <p:tavLst>
                                        <p:tav tm="0">
                                          <p:val>
                                            <p:fltVal val="0"/>
                                          </p:val>
                                        </p:tav>
                                        <p:tav tm="100000">
                                          <p:val>
                                            <p:strVal val="#ppt_h"/>
                                          </p:val>
                                        </p:tav>
                                      </p:tavLst>
                                    </p:anim>
                                    <p:animEffect transition="in" filter="fade">
                                      <p:cBhvr>
                                        <p:cTn id="49" dur="500"/>
                                        <p:tgtEl>
                                          <p:spTgt spid="19051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0518"/>
                                        </p:tgtEl>
                                        <p:attrNameLst>
                                          <p:attrName>style.visibility</p:attrName>
                                        </p:attrNameLst>
                                      </p:cBhvr>
                                      <p:to>
                                        <p:strVal val="visible"/>
                                      </p:to>
                                    </p:set>
                                    <p:anim calcmode="lin" valueType="num">
                                      <p:cBhvr>
                                        <p:cTn id="52" dur="500" fill="hold"/>
                                        <p:tgtEl>
                                          <p:spTgt spid="190518"/>
                                        </p:tgtEl>
                                        <p:attrNameLst>
                                          <p:attrName>ppt_w</p:attrName>
                                        </p:attrNameLst>
                                      </p:cBhvr>
                                      <p:tavLst>
                                        <p:tav tm="0">
                                          <p:val>
                                            <p:fltVal val="0"/>
                                          </p:val>
                                        </p:tav>
                                        <p:tav tm="100000">
                                          <p:val>
                                            <p:strVal val="#ppt_w"/>
                                          </p:val>
                                        </p:tav>
                                      </p:tavLst>
                                    </p:anim>
                                    <p:anim calcmode="lin" valueType="num">
                                      <p:cBhvr>
                                        <p:cTn id="53" dur="500" fill="hold"/>
                                        <p:tgtEl>
                                          <p:spTgt spid="190518"/>
                                        </p:tgtEl>
                                        <p:attrNameLst>
                                          <p:attrName>ppt_h</p:attrName>
                                        </p:attrNameLst>
                                      </p:cBhvr>
                                      <p:tavLst>
                                        <p:tav tm="0">
                                          <p:val>
                                            <p:fltVal val="0"/>
                                          </p:val>
                                        </p:tav>
                                        <p:tav tm="100000">
                                          <p:val>
                                            <p:strVal val="#ppt_h"/>
                                          </p:val>
                                        </p:tav>
                                      </p:tavLst>
                                    </p:anim>
                                    <p:animEffect transition="in" filter="fade">
                                      <p:cBhvr>
                                        <p:cTn id="54" dur="500"/>
                                        <p:tgtEl>
                                          <p:spTgt spid="1905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90519"/>
                                        </p:tgtEl>
                                        <p:attrNameLst>
                                          <p:attrName>style.visibility</p:attrName>
                                        </p:attrNameLst>
                                      </p:cBhvr>
                                      <p:to>
                                        <p:strVal val="visible"/>
                                      </p:to>
                                    </p:set>
                                    <p:anim calcmode="lin" valueType="num">
                                      <p:cBhvr>
                                        <p:cTn id="57" dur="500" fill="hold"/>
                                        <p:tgtEl>
                                          <p:spTgt spid="190519"/>
                                        </p:tgtEl>
                                        <p:attrNameLst>
                                          <p:attrName>ppt_w</p:attrName>
                                        </p:attrNameLst>
                                      </p:cBhvr>
                                      <p:tavLst>
                                        <p:tav tm="0">
                                          <p:val>
                                            <p:fltVal val="0"/>
                                          </p:val>
                                        </p:tav>
                                        <p:tav tm="100000">
                                          <p:val>
                                            <p:strVal val="#ppt_w"/>
                                          </p:val>
                                        </p:tav>
                                      </p:tavLst>
                                    </p:anim>
                                    <p:anim calcmode="lin" valueType="num">
                                      <p:cBhvr>
                                        <p:cTn id="58" dur="500" fill="hold"/>
                                        <p:tgtEl>
                                          <p:spTgt spid="190519"/>
                                        </p:tgtEl>
                                        <p:attrNameLst>
                                          <p:attrName>ppt_h</p:attrName>
                                        </p:attrNameLst>
                                      </p:cBhvr>
                                      <p:tavLst>
                                        <p:tav tm="0">
                                          <p:val>
                                            <p:fltVal val="0"/>
                                          </p:val>
                                        </p:tav>
                                        <p:tav tm="100000">
                                          <p:val>
                                            <p:strVal val="#ppt_h"/>
                                          </p:val>
                                        </p:tav>
                                      </p:tavLst>
                                    </p:anim>
                                    <p:animEffect transition="in" filter="fade">
                                      <p:cBhvr>
                                        <p:cTn id="59" dur="500"/>
                                        <p:tgtEl>
                                          <p:spTgt spid="19051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0520"/>
                                        </p:tgtEl>
                                        <p:attrNameLst>
                                          <p:attrName>style.visibility</p:attrName>
                                        </p:attrNameLst>
                                      </p:cBhvr>
                                      <p:to>
                                        <p:strVal val="visible"/>
                                      </p:to>
                                    </p:set>
                                    <p:anim calcmode="lin" valueType="num">
                                      <p:cBhvr>
                                        <p:cTn id="62" dur="500" fill="hold"/>
                                        <p:tgtEl>
                                          <p:spTgt spid="190520"/>
                                        </p:tgtEl>
                                        <p:attrNameLst>
                                          <p:attrName>ppt_w</p:attrName>
                                        </p:attrNameLst>
                                      </p:cBhvr>
                                      <p:tavLst>
                                        <p:tav tm="0">
                                          <p:val>
                                            <p:fltVal val="0"/>
                                          </p:val>
                                        </p:tav>
                                        <p:tav tm="100000">
                                          <p:val>
                                            <p:strVal val="#ppt_w"/>
                                          </p:val>
                                        </p:tav>
                                      </p:tavLst>
                                    </p:anim>
                                    <p:anim calcmode="lin" valueType="num">
                                      <p:cBhvr>
                                        <p:cTn id="63" dur="500" fill="hold"/>
                                        <p:tgtEl>
                                          <p:spTgt spid="190520"/>
                                        </p:tgtEl>
                                        <p:attrNameLst>
                                          <p:attrName>ppt_h</p:attrName>
                                        </p:attrNameLst>
                                      </p:cBhvr>
                                      <p:tavLst>
                                        <p:tav tm="0">
                                          <p:val>
                                            <p:fltVal val="0"/>
                                          </p:val>
                                        </p:tav>
                                        <p:tav tm="100000">
                                          <p:val>
                                            <p:strVal val="#ppt_h"/>
                                          </p:val>
                                        </p:tav>
                                      </p:tavLst>
                                    </p:anim>
                                    <p:animEffect transition="in" filter="fade">
                                      <p:cBhvr>
                                        <p:cTn id="64" dur="500"/>
                                        <p:tgtEl>
                                          <p:spTgt spid="19052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 calcmode="lin" valueType="num">
                                      <p:cBhvr>
                                        <p:cTn id="67" dur="500" fill="hold"/>
                                        <p:tgtEl>
                                          <p:spTgt spid="91"/>
                                        </p:tgtEl>
                                        <p:attrNameLst>
                                          <p:attrName>ppt_w</p:attrName>
                                        </p:attrNameLst>
                                      </p:cBhvr>
                                      <p:tavLst>
                                        <p:tav tm="0">
                                          <p:val>
                                            <p:fltVal val="0"/>
                                          </p:val>
                                        </p:tav>
                                        <p:tav tm="100000">
                                          <p:val>
                                            <p:strVal val="#ppt_w"/>
                                          </p:val>
                                        </p:tav>
                                      </p:tavLst>
                                    </p:anim>
                                    <p:anim calcmode="lin" valueType="num">
                                      <p:cBhvr>
                                        <p:cTn id="68" dur="500" fill="hold"/>
                                        <p:tgtEl>
                                          <p:spTgt spid="91"/>
                                        </p:tgtEl>
                                        <p:attrNameLst>
                                          <p:attrName>ppt_h</p:attrName>
                                        </p:attrNameLst>
                                      </p:cBhvr>
                                      <p:tavLst>
                                        <p:tav tm="0">
                                          <p:val>
                                            <p:fltVal val="0"/>
                                          </p:val>
                                        </p:tav>
                                        <p:tav tm="100000">
                                          <p:val>
                                            <p:strVal val="#ppt_h"/>
                                          </p:val>
                                        </p:tav>
                                      </p:tavLst>
                                    </p:anim>
                                    <p:animEffect transition="in" filter="fade">
                                      <p:cBhvr>
                                        <p:cTn id="69" dur="500"/>
                                        <p:tgtEl>
                                          <p:spTgt spid="9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90498"/>
                                        </p:tgtEl>
                                        <p:attrNameLst>
                                          <p:attrName>style.visibility</p:attrName>
                                        </p:attrNameLst>
                                      </p:cBhvr>
                                      <p:to>
                                        <p:strVal val="visible"/>
                                      </p:to>
                                    </p:set>
                                    <p:anim calcmode="lin" valueType="num">
                                      <p:cBhvr>
                                        <p:cTn id="72" dur="500" fill="hold"/>
                                        <p:tgtEl>
                                          <p:spTgt spid="190498"/>
                                        </p:tgtEl>
                                        <p:attrNameLst>
                                          <p:attrName>ppt_w</p:attrName>
                                        </p:attrNameLst>
                                      </p:cBhvr>
                                      <p:tavLst>
                                        <p:tav tm="0">
                                          <p:val>
                                            <p:fltVal val="0"/>
                                          </p:val>
                                        </p:tav>
                                        <p:tav tm="100000">
                                          <p:val>
                                            <p:strVal val="#ppt_w"/>
                                          </p:val>
                                        </p:tav>
                                      </p:tavLst>
                                    </p:anim>
                                    <p:anim calcmode="lin" valueType="num">
                                      <p:cBhvr>
                                        <p:cTn id="73" dur="500" fill="hold"/>
                                        <p:tgtEl>
                                          <p:spTgt spid="190498"/>
                                        </p:tgtEl>
                                        <p:attrNameLst>
                                          <p:attrName>ppt_h</p:attrName>
                                        </p:attrNameLst>
                                      </p:cBhvr>
                                      <p:tavLst>
                                        <p:tav tm="0">
                                          <p:val>
                                            <p:fltVal val="0"/>
                                          </p:val>
                                        </p:tav>
                                        <p:tav tm="100000">
                                          <p:val>
                                            <p:strVal val="#ppt_h"/>
                                          </p:val>
                                        </p:tav>
                                      </p:tavLst>
                                    </p:anim>
                                    <p:animEffect transition="in" filter="fade">
                                      <p:cBhvr>
                                        <p:cTn id="74" dur="500"/>
                                        <p:tgtEl>
                                          <p:spTgt spid="19049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90531"/>
                                        </p:tgtEl>
                                        <p:attrNameLst>
                                          <p:attrName>style.visibility</p:attrName>
                                        </p:attrNameLst>
                                      </p:cBhvr>
                                      <p:to>
                                        <p:strVal val="visible"/>
                                      </p:to>
                                    </p:set>
                                    <p:animEffect transition="in" filter="wipe(down)">
                                      <p:cBhvr>
                                        <p:cTn id="77" dur="500"/>
                                        <p:tgtEl>
                                          <p:spTgt spid="190531"/>
                                        </p:tgtEl>
                                      </p:cBhvr>
                                    </p:animEffect>
                                  </p:childTnLst>
                                </p:cTn>
                              </p:par>
                              <p:par>
                                <p:cTn id="78" presetID="1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 calcmode="lin" valueType="num">
                                      <p:cBhvr additive="base">
                                        <p:cTn id="80" dur="500"/>
                                        <p:tgtEl>
                                          <p:spTgt spid="56"/>
                                        </p:tgtEl>
                                        <p:attrNameLst>
                                          <p:attrName>ppt_y</p:attrName>
                                        </p:attrNameLst>
                                      </p:cBhvr>
                                      <p:tavLst>
                                        <p:tav tm="0">
                                          <p:val>
                                            <p:strVal val="#ppt_y+#ppt_h*1.125000"/>
                                          </p:val>
                                        </p:tav>
                                        <p:tav tm="100000">
                                          <p:val>
                                            <p:strVal val="#ppt_y"/>
                                          </p:val>
                                        </p:tav>
                                      </p:tavLst>
                                    </p:anim>
                                    <p:animEffect transition="in" filter="wipe(up)">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90484"/>
                                        </p:tgtEl>
                                        <p:attrNameLst>
                                          <p:attrName>style.visibility</p:attrName>
                                        </p:attrNameLst>
                                      </p:cBhvr>
                                      <p:to>
                                        <p:strVal val="visible"/>
                                      </p:to>
                                    </p:set>
                                    <p:anim calcmode="lin" valueType="num">
                                      <p:cBhvr additive="base">
                                        <p:cTn id="86" dur="500"/>
                                        <p:tgtEl>
                                          <p:spTgt spid="190484"/>
                                        </p:tgtEl>
                                        <p:attrNameLst>
                                          <p:attrName>ppt_y</p:attrName>
                                        </p:attrNameLst>
                                      </p:cBhvr>
                                      <p:tavLst>
                                        <p:tav tm="0">
                                          <p:val>
                                            <p:strVal val="#ppt_y+#ppt_h*1.125000"/>
                                          </p:val>
                                        </p:tav>
                                        <p:tav tm="100000">
                                          <p:val>
                                            <p:strVal val="#ppt_y"/>
                                          </p:val>
                                        </p:tav>
                                      </p:tavLst>
                                    </p:anim>
                                    <p:animEffect transition="in" filter="wipe(up)">
                                      <p:cBhvr>
                                        <p:cTn id="87" dur="500"/>
                                        <p:tgtEl>
                                          <p:spTgt spid="190484"/>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190486"/>
                                        </p:tgtEl>
                                        <p:attrNameLst>
                                          <p:attrName>style.visibility</p:attrName>
                                        </p:attrNameLst>
                                      </p:cBhvr>
                                      <p:to>
                                        <p:strVal val="visible"/>
                                      </p:to>
                                    </p:set>
                                    <p:anim calcmode="lin" valueType="num">
                                      <p:cBhvr additive="base">
                                        <p:cTn id="90" dur="500"/>
                                        <p:tgtEl>
                                          <p:spTgt spid="190486"/>
                                        </p:tgtEl>
                                        <p:attrNameLst>
                                          <p:attrName>ppt_y</p:attrName>
                                        </p:attrNameLst>
                                      </p:cBhvr>
                                      <p:tavLst>
                                        <p:tav tm="0">
                                          <p:val>
                                            <p:strVal val="#ppt_y+#ppt_h*1.125000"/>
                                          </p:val>
                                        </p:tav>
                                        <p:tav tm="100000">
                                          <p:val>
                                            <p:strVal val="#ppt_y"/>
                                          </p:val>
                                        </p:tav>
                                      </p:tavLst>
                                    </p:anim>
                                    <p:animEffect transition="in" filter="wipe(up)">
                                      <p:cBhvr>
                                        <p:cTn id="91" dur="500"/>
                                        <p:tgtEl>
                                          <p:spTgt spid="190486"/>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90487"/>
                                        </p:tgtEl>
                                        <p:attrNameLst>
                                          <p:attrName>style.visibility</p:attrName>
                                        </p:attrNameLst>
                                      </p:cBhvr>
                                      <p:to>
                                        <p:strVal val="visible"/>
                                      </p:to>
                                    </p:set>
                                    <p:anim calcmode="lin" valueType="num">
                                      <p:cBhvr additive="base">
                                        <p:cTn id="94" dur="500"/>
                                        <p:tgtEl>
                                          <p:spTgt spid="190487"/>
                                        </p:tgtEl>
                                        <p:attrNameLst>
                                          <p:attrName>ppt_y</p:attrName>
                                        </p:attrNameLst>
                                      </p:cBhvr>
                                      <p:tavLst>
                                        <p:tav tm="0">
                                          <p:val>
                                            <p:strVal val="#ppt_y+#ppt_h*1.125000"/>
                                          </p:val>
                                        </p:tav>
                                        <p:tav tm="100000">
                                          <p:val>
                                            <p:strVal val="#ppt_y"/>
                                          </p:val>
                                        </p:tav>
                                      </p:tavLst>
                                    </p:anim>
                                    <p:animEffect transition="in" filter="wipe(up)">
                                      <p:cBhvr>
                                        <p:cTn id="95" dur="500"/>
                                        <p:tgtEl>
                                          <p:spTgt spid="190487"/>
                                        </p:tgtEl>
                                      </p:cBhvr>
                                    </p:animEffect>
                                  </p:childTnLst>
                                </p:cTn>
                              </p:par>
                              <p:par>
                                <p:cTn id="96" presetID="12" presetClass="entr" presetSubtype="4" fill="hold" grpId="0" nodeType="withEffect">
                                  <p:stCondLst>
                                    <p:cond delay="0"/>
                                  </p:stCondLst>
                                  <p:childTnLst>
                                    <p:set>
                                      <p:cBhvr>
                                        <p:cTn id="97" dur="1" fill="hold">
                                          <p:stCondLst>
                                            <p:cond delay="0"/>
                                          </p:stCondLst>
                                        </p:cTn>
                                        <p:tgtEl>
                                          <p:spTgt spid="190488"/>
                                        </p:tgtEl>
                                        <p:attrNameLst>
                                          <p:attrName>style.visibility</p:attrName>
                                        </p:attrNameLst>
                                      </p:cBhvr>
                                      <p:to>
                                        <p:strVal val="visible"/>
                                      </p:to>
                                    </p:set>
                                    <p:anim calcmode="lin" valueType="num">
                                      <p:cBhvr additive="base">
                                        <p:cTn id="98" dur="500"/>
                                        <p:tgtEl>
                                          <p:spTgt spid="190488"/>
                                        </p:tgtEl>
                                        <p:attrNameLst>
                                          <p:attrName>ppt_y</p:attrName>
                                        </p:attrNameLst>
                                      </p:cBhvr>
                                      <p:tavLst>
                                        <p:tav tm="0">
                                          <p:val>
                                            <p:strVal val="#ppt_y+#ppt_h*1.125000"/>
                                          </p:val>
                                        </p:tav>
                                        <p:tav tm="100000">
                                          <p:val>
                                            <p:strVal val="#ppt_y"/>
                                          </p:val>
                                        </p:tav>
                                      </p:tavLst>
                                    </p:anim>
                                    <p:animEffect transition="in" filter="wipe(up)">
                                      <p:cBhvr>
                                        <p:cTn id="99" dur="500"/>
                                        <p:tgtEl>
                                          <p:spTgt spid="190488"/>
                                        </p:tgtEl>
                                      </p:cBhvr>
                                    </p:animEffect>
                                  </p:childTnLst>
                                </p:cTn>
                              </p:par>
                              <p:par>
                                <p:cTn id="100" presetID="12" presetClass="entr" presetSubtype="4" fill="hold" grpId="0" nodeType="withEffect">
                                  <p:stCondLst>
                                    <p:cond delay="0"/>
                                  </p:stCondLst>
                                  <p:childTnLst>
                                    <p:set>
                                      <p:cBhvr>
                                        <p:cTn id="101" dur="1" fill="hold">
                                          <p:stCondLst>
                                            <p:cond delay="0"/>
                                          </p:stCondLst>
                                        </p:cTn>
                                        <p:tgtEl>
                                          <p:spTgt spid="190489"/>
                                        </p:tgtEl>
                                        <p:attrNameLst>
                                          <p:attrName>style.visibility</p:attrName>
                                        </p:attrNameLst>
                                      </p:cBhvr>
                                      <p:to>
                                        <p:strVal val="visible"/>
                                      </p:to>
                                    </p:set>
                                    <p:anim calcmode="lin" valueType="num">
                                      <p:cBhvr additive="base">
                                        <p:cTn id="102" dur="500"/>
                                        <p:tgtEl>
                                          <p:spTgt spid="190489"/>
                                        </p:tgtEl>
                                        <p:attrNameLst>
                                          <p:attrName>ppt_y</p:attrName>
                                        </p:attrNameLst>
                                      </p:cBhvr>
                                      <p:tavLst>
                                        <p:tav tm="0">
                                          <p:val>
                                            <p:strVal val="#ppt_y+#ppt_h*1.125000"/>
                                          </p:val>
                                        </p:tav>
                                        <p:tav tm="100000">
                                          <p:val>
                                            <p:strVal val="#ppt_y"/>
                                          </p:val>
                                        </p:tav>
                                      </p:tavLst>
                                    </p:anim>
                                    <p:animEffect transition="in" filter="wipe(up)">
                                      <p:cBhvr>
                                        <p:cTn id="103" dur="500"/>
                                        <p:tgtEl>
                                          <p:spTgt spid="190489"/>
                                        </p:tgtEl>
                                      </p:cBhvr>
                                    </p:animEffect>
                                  </p:childTnLst>
                                </p:cTn>
                              </p:par>
                            </p:childTnLst>
                          </p:cTn>
                        </p:par>
                        <p:par>
                          <p:cTn id="104" fill="hold">
                            <p:stCondLst>
                              <p:cond delay="500"/>
                            </p:stCondLst>
                            <p:childTnLst>
                              <p:par>
                                <p:cTn id="105" presetID="53" presetClass="entr" presetSubtype="16" fill="hold" grpId="0" nodeType="afterEffect">
                                  <p:stCondLst>
                                    <p:cond delay="0"/>
                                  </p:stCondLst>
                                  <p:childTnLst>
                                    <p:set>
                                      <p:cBhvr>
                                        <p:cTn id="106" dur="1" fill="hold">
                                          <p:stCondLst>
                                            <p:cond delay="0"/>
                                          </p:stCondLst>
                                        </p:cTn>
                                        <p:tgtEl>
                                          <p:spTgt spid="86018"/>
                                        </p:tgtEl>
                                        <p:attrNameLst>
                                          <p:attrName>style.visibility</p:attrName>
                                        </p:attrNameLst>
                                      </p:cBhvr>
                                      <p:to>
                                        <p:strVal val="visible"/>
                                      </p:to>
                                    </p:set>
                                    <p:anim calcmode="lin" valueType="num">
                                      <p:cBhvr>
                                        <p:cTn id="107" dur="500" fill="hold"/>
                                        <p:tgtEl>
                                          <p:spTgt spid="86018"/>
                                        </p:tgtEl>
                                        <p:attrNameLst>
                                          <p:attrName>ppt_w</p:attrName>
                                        </p:attrNameLst>
                                      </p:cBhvr>
                                      <p:tavLst>
                                        <p:tav tm="0">
                                          <p:val>
                                            <p:fltVal val="0"/>
                                          </p:val>
                                        </p:tav>
                                        <p:tav tm="100000">
                                          <p:val>
                                            <p:strVal val="#ppt_w"/>
                                          </p:val>
                                        </p:tav>
                                      </p:tavLst>
                                    </p:anim>
                                    <p:anim calcmode="lin" valueType="num">
                                      <p:cBhvr>
                                        <p:cTn id="108" dur="500" fill="hold"/>
                                        <p:tgtEl>
                                          <p:spTgt spid="86018"/>
                                        </p:tgtEl>
                                        <p:attrNameLst>
                                          <p:attrName>ppt_h</p:attrName>
                                        </p:attrNameLst>
                                      </p:cBhvr>
                                      <p:tavLst>
                                        <p:tav tm="0">
                                          <p:val>
                                            <p:fltVal val="0"/>
                                          </p:val>
                                        </p:tav>
                                        <p:tav tm="100000">
                                          <p:val>
                                            <p:strVal val="#ppt_h"/>
                                          </p:val>
                                        </p:tav>
                                      </p:tavLst>
                                    </p:anim>
                                    <p:animEffect transition="in" filter="fade">
                                      <p:cBhvr>
                                        <p:cTn id="109" dur="500"/>
                                        <p:tgtEl>
                                          <p:spTgt spid="8601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90472"/>
                                        </p:tgtEl>
                                        <p:attrNameLst>
                                          <p:attrName>style.visibility</p:attrName>
                                        </p:attrNameLst>
                                      </p:cBhvr>
                                      <p:to>
                                        <p:strVal val="visible"/>
                                      </p:to>
                                    </p:set>
                                    <p:animEffect transition="in" filter="wipe(down)">
                                      <p:cBhvr>
                                        <p:cTn id="114" dur="500"/>
                                        <p:tgtEl>
                                          <p:spTgt spid="190472"/>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90473"/>
                                        </p:tgtEl>
                                        <p:attrNameLst>
                                          <p:attrName>style.visibility</p:attrName>
                                        </p:attrNameLst>
                                      </p:cBhvr>
                                      <p:to>
                                        <p:strVal val="visible"/>
                                      </p:to>
                                    </p:set>
                                    <p:animEffect transition="in" filter="wipe(down)">
                                      <p:cBhvr>
                                        <p:cTn id="117" dur="500"/>
                                        <p:tgtEl>
                                          <p:spTgt spid="19047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90474"/>
                                        </p:tgtEl>
                                        <p:attrNameLst>
                                          <p:attrName>style.visibility</p:attrName>
                                        </p:attrNameLst>
                                      </p:cBhvr>
                                      <p:to>
                                        <p:strVal val="visible"/>
                                      </p:to>
                                    </p:set>
                                    <p:animEffect transition="in" filter="wipe(down)">
                                      <p:cBhvr>
                                        <p:cTn id="120" dur="500"/>
                                        <p:tgtEl>
                                          <p:spTgt spid="190474"/>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90477"/>
                                        </p:tgtEl>
                                        <p:attrNameLst>
                                          <p:attrName>style.visibility</p:attrName>
                                        </p:attrNameLst>
                                      </p:cBhvr>
                                      <p:to>
                                        <p:strVal val="visible"/>
                                      </p:to>
                                    </p:set>
                                    <p:animEffect transition="in" filter="wipe(down)">
                                      <p:cBhvr>
                                        <p:cTn id="123" dur="500"/>
                                        <p:tgtEl>
                                          <p:spTgt spid="190477"/>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90478"/>
                                        </p:tgtEl>
                                        <p:attrNameLst>
                                          <p:attrName>style.visibility</p:attrName>
                                        </p:attrNameLst>
                                      </p:cBhvr>
                                      <p:to>
                                        <p:strVal val="visible"/>
                                      </p:to>
                                    </p:set>
                                    <p:animEffect transition="in" filter="wipe(down)">
                                      <p:cBhvr>
                                        <p:cTn id="126" dur="500"/>
                                        <p:tgtEl>
                                          <p:spTgt spid="190478"/>
                                        </p:tgtEl>
                                      </p:cBhvr>
                                    </p:animEffect>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190483"/>
                                        </p:tgtEl>
                                        <p:attrNameLst>
                                          <p:attrName>style.visibility</p:attrName>
                                        </p:attrNameLst>
                                      </p:cBhvr>
                                      <p:to>
                                        <p:strVal val="visible"/>
                                      </p:to>
                                    </p:set>
                                    <p:animEffect transition="in" filter="wipe(down)">
                                      <p:cBhvr>
                                        <p:cTn id="130" dur="500"/>
                                        <p:tgtEl>
                                          <p:spTgt spid="1904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90485"/>
                                        </p:tgtEl>
                                        <p:attrNameLst>
                                          <p:attrName>style.visibility</p:attrName>
                                        </p:attrNameLst>
                                      </p:cBhvr>
                                      <p:to>
                                        <p:strVal val="visible"/>
                                      </p:to>
                                    </p:set>
                                    <p:animEffect transition="in" filter="wipe(down)">
                                      <p:cBhvr>
                                        <p:cTn id="133" dur="500"/>
                                        <p:tgtEl>
                                          <p:spTgt spid="19048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90493"/>
                                        </p:tgtEl>
                                        <p:attrNameLst>
                                          <p:attrName>style.visibility</p:attrName>
                                        </p:attrNameLst>
                                      </p:cBhvr>
                                      <p:to>
                                        <p:strVal val="visible"/>
                                      </p:to>
                                    </p:set>
                                    <p:animEffect transition="in" filter="wipe(down)">
                                      <p:cBhvr>
                                        <p:cTn id="136" dur="500"/>
                                        <p:tgtEl>
                                          <p:spTgt spid="190493"/>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90495"/>
                                        </p:tgtEl>
                                        <p:attrNameLst>
                                          <p:attrName>style.visibility</p:attrName>
                                        </p:attrNameLst>
                                      </p:cBhvr>
                                      <p:to>
                                        <p:strVal val="visible"/>
                                      </p:to>
                                    </p:set>
                                    <p:animEffect transition="in" filter="wipe(down)">
                                      <p:cBhvr>
                                        <p:cTn id="139" dur="500"/>
                                        <p:tgtEl>
                                          <p:spTgt spid="190495"/>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90499"/>
                                        </p:tgtEl>
                                        <p:attrNameLst>
                                          <p:attrName>style.visibility</p:attrName>
                                        </p:attrNameLst>
                                      </p:cBhvr>
                                      <p:to>
                                        <p:strVal val="visible"/>
                                      </p:to>
                                    </p:set>
                                    <p:animEffect transition="in" filter="wipe(down)">
                                      <p:cBhvr>
                                        <p:cTn id="142" dur="500"/>
                                        <p:tgtEl>
                                          <p:spTgt spid="19049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90500"/>
                                        </p:tgtEl>
                                        <p:attrNameLst>
                                          <p:attrName>style.visibility</p:attrName>
                                        </p:attrNameLst>
                                      </p:cBhvr>
                                      <p:to>
                                        <p:strVal val="visible"/>
                                      </p:to>
                                    </p:set>
                                    <p:animEffect transition="in" filter="wipe(down)">
                                      <p:cBhvr>
                                        <p:cTn id="145" dur="500"/>
                                        <p:tgtEl>
                                          <p:spTgt spid="190500"/>
                                        </p:tgtEl>
                                      </p:cBhvr>
                                    </p:animEffect>
                                  </p:childTnLst>
                                </p:cTn>
                              </p:par>
                            </p:childTnLst>
                          </p:cTn>
                        </p:par>
                        <p:par>
                          <p:cTn id="146" fill="hold">
                            <p:stCondLst>
                              <p:cond delay="1000"/>
                            </p:stCondLst>
                            <p:childTnLst>
                              <p:par>
                                <p:cTn id="147" presetID="12" presetClass="entr" presetSubtype="4" fill="hold" nodeType="afterEffect">
                                  <p:stCondLst>
                                    <p:cond delay="0"/>
                                  </p:stCondLst>
                                  <p:childTnLst>
                                    <p:set>
                                      <p:cBhvr>
                                        <p:cTn id="148" dur="1" fill="hold">
                                          <p:stCondLst>
                                            <p:cond delay="0"/>
                                          </p:stCondLst>
                                        </p:cTn>
                                        <p:tgtEl>
                                          <p:spTgt spid="59"/>
                                        </p:tgtEl>
                                        <p:attrNameLst>
                                          <p:attrName>style.visibility</p:attrName>
                                        </p:attrNameLst>
                                      </p:cBhvr>
                                      <p:to>
                                        <p:strVal val="visible"/>
                                      </p:to>
                                    </p:set>
                                    <p:anim calcmode="lin" valueType="num">
                                      <p:cBhvr additive="base">
                                        <p:cTn id="149" dur="500"/>
                                        <p:tgtEl>
                                          <p:spTgt spid="59"/>
                                        </p:tgtEl>
                                        <p:attrNameLst>
                                          <p:attrName>ppt_y</p:attrName>
                                        </p:attrNameLst>
                                      </p:cBhvr>
                                      <p:tavLst>
                                        <p:tav tm="0">
                                          <p:val>
                                            <p:strVal val="#ppt_y+#ppt_h*1.125000"/>
                                          </p:val>
                                        </p:tav>
                                        <p:tav tm="100000">
                                          <p:val>
                                            <p:strVal val="#ppt_y"/>
                                          </p:val>
                                        </p:tav>
                                      </p:tavLst>
                                    </p:anim>
                                    <p:animEffect transition="in" filter="wipe(up)">
                                      <p:cBhvr>
                                        <p:cTn id="150" dur="500"/>
                                        <p:tgtEl>
                                          <p:spTgt spid="59"/>
                                        </p:tgtEl>
                                      </p:cBhvr>
                                    </p:animEffect>
                                  </p:childTnLst>
                                </p:cTn>
                              </p:par>
                            </p:childTnLst>
                          </p:cTn>
                        </p:par>
                        <p:par>
                          <p:cTn id="151" fill="hold">
                            <p:stCondLst>
                              <p:cond delay="1500"/>
                            </p:stCondLst>
                            <p:childTnLst>
                              <p:par>
                                <p:cTn id="152" presetID="12" presetClass="entr" presetSubtype="4" fill="hold" nodeType="afterEffect">
                                  <p:stCondLst>
                                    <p:cond delay="0"/>
                                  </p:stCondLst>
                                  <p:childTnLst>
                                    <p:set>
                                      <p:cBhvr>
                                        <p:cTn id="153" dur="1" fill="hold">
                                          <p:stCondLst>
                                            <p:cond delay="0"/>
                                          </p:stCondLst>
                                        </p:cTn>
                                        <p:tgtEl>
                                          <p:spTgt spid="62"/>
                                        </p:tgtEl>
                                        <p:attrNameLst>
                                          <p:attrName>style.visibility</p:attrName>
                                        </p:attrNameLst>
                                      </p:cBhvr>
                                      <p:to>
                                        <p:strVal val="visible"/>
                                      </p:to>
                                    </p:set>
                                    <p:anim calcmode="lin" valueType="num">
                                      <p:cBhvr additive="base">
                                        <p:cTn id="154" dur="500"/>
                                        <p:tgtEl>
                                          <p:spTgt spid="62"/>
                                        </p:tgtEl>
                                        <p:attrNameLst>
                                          <p:attrName>ppt_y</p:attrName>
                                        </p:attrNameLst>
                                      </p:cBhvr>
                                      <p:tavLst>
                                        <p:tav tm="0">
                                          <p:val>
                                            <p:strVal val="#ppt_y+#ppt_h*1.125000"/>
                                          </p:val>
                                        </p:tav>
                                        <p:tav tm="100000">
                                          <p:val>
                                            <p:strVal val="#ppt_y"/>
                                          </p:val>
                                        </p:tav>
                                      </p:tavLst>
                                    </p:anim>
                                    <p:animEffect transition="in" filter="wipe(up)">
                                      <p:cBhvr>
                                        <p:cTn id="155" dur="500"/>
                                        <p:tgtEl>
                                          <p:spTgt spid="6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90475"/>
                                        </p:tgtEl>
                                        <p:attrNameLst>
                                          <p:attrName>style.visibility</p:attrName>
                                        </p:attrNameLst>
                                      </p:cBhvr>
                                      <p:to>
                                        <p:strVal val="visible"/>
                                      </p:to>
                                    </p:set>
                                    <p:animEffect transition="in" filter="wipe(down)">
                                      <p:cBhvr>
                                        <p:cTn id="160" dur="500"/>
                                        <p:tgtEl>
                                          <p:spTgt spid="19047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90476"/>
                                        </p:tgtEl>
                                        <p:attrNameLst>
                                          <p:attrName>style.visibility</p:attrName>
                                        </p:attrNameLst>
                                      </p:cBhvr>
                                      <p:to>
                                        <p:strVal val="visible"/>
                                      </p:to>
                                    </p:set>
                                    <p:animEffect transition="in" filter="wipe(down)">
                                      <p:cBhvr>
                                        <p:cTn id="163" dur="500"/>
                                        <p:tgtEl>
                                          <p:spTgt spid="190476"/>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90479"/>
                                        </p:tgtEl>
                                        <p:attrNameLst>
                                          <p:attrName>style.visibility</p:attrName>
                                        </p:attrNameLst>
                                      </p:cBhvr>
                                      <p:to>
                                        <p:strVal val="visible"/>
                                      </p:to>
                                    </p:set>
                                    <p:animEffect transition="in" filter="wipe(down)">
                                      <p:cBhvr>
                                        <p:cTn id="166" dur="500"/>
                                        <p:tgtEl>
                                          <p:spTgt spid="190479"/>
                                        </p:tgtEl>
                                      </p:cBhvr>
                                    </p:animEffect>
                                  </p:childTnLst>
                                </p:cTn>
                              </p:par>
                            </p:childTnLst>
                          </p:cTn>
                        </p:par>
                        <p:par>
                          <p:cTn id="167" fill="hold">
                            <p:stCondLst>
                              <p:cond delay="500"/>
                            </p:stCondLst>
                            <p:childTnLst>
                              <p:par>
                                <p:cTn id="168" presetID="22" presetClass="entr" presetSubtype="4" fill="hold" grpId="0" nodeType="afterEffect">
                                  <p:stCondLst>
                                    <p:cond delay="0"/>
                                  </p:stCondLst>
                                  <p:childTnLst>
                                    <p:set>
                                      <p:cBhvr>
                                        <p:cTn id="169" dur="1" fill="hold">
                                          <p:stCondLst>
                                            <p:cond delay="0"/>
                                          </p:stCondLst>
                                        </p:cTn>
                                        <p:tgtEl>
                                          <p:spTgt spid="190494"/>
                                        </p:tgtEl>
                                        <p:attrNameLst>
                                          <p:attrName>style.visibility</p:attrName>
                                        </p:attrNameLst>
                                      </p:cBhvr>
                                      <p:to>
                                        <p:strVal val="visible"/>
                                      </p:to>
                                    </p:set>
                                    <p:animEffect transition="in" filter="wipe(down)">
                                      <p:cBhvr>
                                        <p:cTn id="170" dur="500"/>
                                        <p:tgtEl>
                                          <p:spTgt spid="190494"/>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190496"/>
                                        </p:tgtEl>
                                        <p:attrNameLst>
                                          <p:attrName>style.visibility</p:attrName>
                                        </p:attrNameLst>
                                      </p:cBhvr>
                                      <p:to>
                                        <p:strVal val="visible"/>
                                      </p:to>
                                    </p:set>
                                    <p:animEffect transition="in" filter="wipe(down)">
                                      <p:cBhvr>
                                        <p:cTn id="173" dur="500"/>
                                        <p:tgtEl>
                                          <p:spTgt spid="190496"/>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190501"/>
                                        </p:tgtEl>
                                        <p:attrNameLst>
                                          <p:attrName>style.visibility</p:attrName>
                                        </p:attrNameLst>
                                      </p:cBhvr>
                                      <p:to>
                                        <p:strVal val="visible"/>
                                      </p:to>
                                    </p:set>
                                    <p:animEffect transition="in" filter="wipe(down)">
                                      <p:cBhvr>
                                        <p:cTn id="176" dur="500"/>
                                        <p:tgtEl>
                                          <p:spTgt spid="190501"/>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190502"/>
                                        </p:tgtEl>
                                        <p:attrNameLst>
                                          <p:attrName>style.visibility</p:attrName>
                                        </p:attrNameLst>
                                      </p:cBhvr>
                                      <p:to>
                                        <p:strVal val="visible"/>
                                      </p:to>
                                    </p:set>
                                    <p:animEffect transition="in" filter="wipe(down)">
                                      <p:cBhvr>
                                        <p:cTn id="179" dur="500"/>
                                        <p:tgtEl>
                                          <p:spTgt spid="190502"/>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190480"/>
                                        </p:tgtEl>
                                        <p:attrNameLst>
                                          <p:attrName>style.visibility</p:attrName>
                                        </p:attrNameLst>
                                      </p:cBhvr>
                                      <p:to>
                                        <p:strVal val="visible"/>
                                      </p:to>
                                    </p:set>
                                    <p:animEffect transition="in" filter="wipe(down)">
                                      <p:cBhvr>
                                        <p:cTn id="184" dur="500"/>
                                        <p:tgtEl>
                                          <p:spTgt spid="190480"/>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190481"/>
                                        </p:tgtEl>
                                        <p:attrNameLst>
                                          <p:attrName>style.visibility</p:attrName>
                                        </p:attrNameLst>
                                      </p:cBhvr>
                                      <p:to>
                                        <p:strVal val="visible"/>
                                      </p:to>
                                    </p:set>
                                    <p:animEffect transition="in" filter="wipe(down)">
                                      <p:cBhvr>
                                        <p:cTn id="187" dur="500"/>
                                        <p:tgtEl>
                                          <p:spTgt spid="190481"/>
                                        </p:tgtEl>
                                      </p:cBhvr>
                                    </p:animEffect>
                                  </p:childTnLst>
                                </p:cTn>
                              </p:par>
                            </p:childTnLst>
                          </p:cTn>
                        </p:par>
                        <p:par>
                          <p:cTn id="188" fill="hold">
                            <p:stCondLst>
                              <p:cond delay="500"/>
                            </p:stCondLst>
                            <p:childTnLst>
                              <p:par>
                                <p:cTn id="189" presetID="22" presetClass="entr" presetSubtype="4" fill="hold" grpId="0" nodeType="afterEffect">
                                  <p:stCondLst>
                                    <p:cond delay="0"/>
                                  </p:stCondLst>
                                  <p:childTnLst>
                                    <p:set>
                                      <p:cBhvr>
                                        <p:cTn id="190" dur="1" fill="hold">
                                          <p:stCondLst>
                                            <p:cond delay="0"/>
                                          </p:stCondLst>
                                        </p:cTn>
                                        <p:tgtEl>
                                          <p:spTgt spid="190503"/>
                                        </p:tgtEl>
                                        <p:attrNameLst>
                                          <p:attrName>style.visibility</p:attrName>
                                        </p:attrNameLst>
                                      </p:cBhvr>
                                      <p:to>
                                        <p:strVal val="visible"/>
                                      </p:to>
                                    </p:set>
                                    <p:animEffect transition="in" filter="wipe(down)">
                                      <p:cBhvr>
                                        <p:cTn id="191" dur="500"/>
                                        <p:tgtEl>
                                          <p:spTgt spid="190503"/>
                                        </p:tgtEl>
                                      </p:cBhvr>
                                    </p:animEffect>
                                  </p:childTnLst>
                                </p:cTn>
                              </p:par>
                              <p:par>
                                <p:cTn id="192" presetID="22" presetClass="entr" presetSubtype="4" fill="hold" grpId="0" nodeType="withEffect">
                                  <p:stCondLst>
                                    <p:cond delay="0"/>
                                  </p:stCondLst>
                                  <p:childTnLst>
                                    <p:set>
                                      <p:cBhvr>
                                        <p:cTn id="193" dur="1" fill="hold">
                                          <p:stCondLst>
                                            <p:cond delay="0"/>
                                          </p:stCondLst>
                                        </p:cTn>
                                        <p:tgtEl>
                                          <p:spTgt spid="190504"/>
                                        </p:tgtEl>
                                        <p:attrNameLst>
                                          <p:attrName>style.visibility</p:attrName>
                                        </p:attrNameLst>
                                      </p:cBhvr>
                                      <p:to>
                                        <p:strVal val="visible"/>
                                      </p:to>
                                    </p:set>
                                    <p:animEffect transition="in" filter="wipe(down)">
                                      <p:cBhvr>
                                        <p:cTn id="194" dur="500"/>
                                        <p:tgtEl>
                                          <p:spTgt spid="19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p:bldP spid="190472" grpId="0" animBg="1"/>
      <p:bldP spid="190473" grpId="0" animBg="1"/>
      <p:bldP spid="190474" grpId="0" animBg="1"/>
      <p:bldP spid="190475" grpId="0" animBg="1"/>
      <p:bldP spid="190476" grpId="0" animBg="1"/>
      <p:bldP spid="190477" grpId="0" animBg="1"/>
      <p:bldP spid="190478" grpId="0" animBg="1"/>
      <p:bldP spid="190479" grpId="0" animBg="1"/>
      <p:bldP spid="190480" grpId="0" animBg="1"/>
      <p:bldP spid="190481" grpId="0" animBg="1"/>
      <p:bldP spid="190483" grpId="0" animBg="1"/>
      <p:bldP spid="190484" grpId="0" animBg="1"/>
      <p:bldP spid="190485" grpId="0" animBg="1"/>
      <p:bldP spid="190486" grpId="0" animBg="1"/>
      <p:bldP spid="190487" grpId="0" animBg="1"/>
      <p:bldP spid="190488" grpId="0" animBg="1"/>
      <p:bldP spid="190489" grpId="0" animBg="1"/>
      <p:bldP spid="190490" grpId="0"/>
      <p:bldP spid="190491" grpId="0"/>
      <p:bldP spid="190492" grpId="0"/>
      <p:bldP spid="190493" grpId="0"/>
      <p:bldP spid="190494" grpId="0" animBg="1"/>
      <p:bldP spid="190495" grpId="0"/>
      <p:bldP spid="190496" grpId="0"/>
      <p:bldP spid="190497" grpId="0"/>
      <p:bldP spid="190498" grpId="0"/>
      <p:bldP spid="190499" grpId="0" animBg="1"/>
      <p:bldP spid="190500" grpId="0"/>
      <p:bldP spid="190501" grpId="0" animBg="1"/>
      <p:bldP spid="190502" grpId="0"/>
      <p:bldP spid="190503" grpId="0" animBg="1"/>
      <p:bldP spid="190504" grpId="0"/>
      <p:bldP spid="190517" grpId="0"/>
      <p:bldP spid="190518" grpId="0"/>
      <p:bldP spid="190519" grpId="0"/>
      <p:bldP spid="190520" grpId="0"/>
      <p:bldP spid="190531" grpId="0"/>
      <p:bldP spid="9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Compatibility</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i="1" dirty="0" smtClean="0">
                <a:solidFill>
                  <a:srgbClr val="000099"/>
                </a:solidFill>
                <a:latin typeface="Garamond" pitchFamily="18" charset="0"/>
              </a:rPr>
              <a:t>Compatibility</a:t>
            </a:r>
          </a:p>
          <a:p>
            <a:pPr lvl="1">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 </a:t>
            </a:r>
            <a:r>
              <a:rPr lang="en-US" sz="2400" dirty="0" smtClean="0">
                <a:latin typeface="Garamond" pitchFamily="18" charset="0"/>
              </a:rPr>
              <a:t>X|Y and P|Q are </a:t>
            </a:r>
            <a:r>
              <a:rPr lang="en-US" sz="2400" i="1" dirty="0" smtClean="0">
                <a:solidFill>
                  <a:srgbClr val="000099"/>
                </a:solidFill>
                <a:latin typeface="Garamond" pitchFamily="18" charset="0"/>
              </a:rPr>
              <a:t>compatible</a:t>
            </a:r>
            <a:r>
              <a:rPr lang="en-US" sz="2400" dirty="0" smtClean="0">
                <a:solidFill>
                  <a:srgbClr val="000099"/>
                </a:solidFill>
                <a:latin typeface="Garamond" pitchFamily="18" charset="0"/>
              </a:rPr>
              <a:t> </a:t>
            </a:r>
            <a:r>
              <a:rPr lang="en-US" sz="2400" dirty="0" smtClean="0">
                <a:latin typeface="Garamond" pitchFamily="18" charset="0"/>
              </a:rPr>
              <a:t>if they can </a:t>
            </a:r>
            <a:r>
              <a:rPr lang="en-US" sz="2400" dirty="0" smtClean="0">
                <a:solidFill>
                  <a:srgbClr val="FF0000"/>
                </a:solidFill>
                <a:latin typeface="Garamond" pitchFamily="18" charset="0"/>
              </a:rPr>
              <a:t>“co-exist”</a:t>
            </a:r>
            <a:r>
              <a:rPr lang="en-US" sz="2400" dirty="0" smtClean="0">
                <a:latin typeface="Garamond" pitchFamily="18" charset="0"/>
              </a:rPr>
              <a:t> in a binary rooted tree.</a:t>
            </a:r>
          </a:p>
        </p:txBody>
      </p:sp>
      <p:sp>
        <p:nvSpPr>
          <p:cNvPr id="22" name="AutoShape 2"/>
          <p:cNvSpPr>
            <a:spLocks noChangeArrowheads="1"/>
          </p:cNvSpPr>
          <p:nvPr/>
        </p:nvSpPr>
        <p:spPr bwMode="auto">
          <a:xfrm>
            <a:off x="1079612" y="3323006"/>
            <a:ext cx="7090556" cy="122413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smtClean="0">
                <a:solidFill>
                  <a:prstClr val="black"/>
                </a:solidFill>
                <a:latin typeface="Garamond" pitchFamily="18" charset="0"/>
              </a:rPr>
              <a:t>Two </a:t>
            </a:r>
            <a:r>
              <a:rPr lang="en-US" sz="2400" dirty="0" err="1" smtClean="0">
                <a:solidFill>
                  <a:prstClr val="black"/>
                </a:solidFill>
                <a:latin typeface="Garamond" pitchFamily="18" charset="0"/>
              </a:rPr>
              <a:t>subtree</a:t>
            </a:r>
            <a:r>
              <a:rPr lang="en-US" sz="2400" dirty="0" smtClean="0">
                <a:solidFill>
                  <a:prstClr val="black"/>
                </a:solidFill>
                <a:latin typeface="Garamond" pitchFamily="18" charset="0"/>
              </a:rPr>
              <a:t>-bipartitions are </a:t>
            </a:r>
            <a:r>
              <a:rPr lang="en-US" sz="2400" i="1" dirty="0" smtClean="0">
                <a:solidFill>
                  <a:srgbClr val="FF0000"/>
                </a:solidFill>
                <a:latin typeface="Garamond" pitchFamily="18" charset="0"/>
              </a:rPr>
              <a:t>compatible</a:t>
            </a:r>
            <a:r>
              <a:rPr lang="en-US" sz="2400" dirty="0" smtClean="0">
                <a:solidFill>
                  <a:prstClr val="black"/>
                </a:solidFill>
                <a:latin typeface="Garamond" pitchFamily="18" charset="0"/>
              </a:rPr>
              <a:t> if </a:t>
            </a:r>
          </a:p>
          <a:p>
            <a:pPr lvl="0" algn="ctr"/>
            <a:r>
              <a:rPr lang="en-US" sz="2400" dirty="0" smtClean="0">
                <a:solidFill>
                  <a:srgbClr val="000099"/>
                </a:solidFill>
                <a:latin typeface="Garamond" pitchFamily="18" charset="0"/>
              </a:rPr>
              <a:t>one</a:t>
            </a:r>
            <a:r>
              <a:rPr lang="en-US" sz="2400" dirty="0" smtClean="0">
                <a:solidFill>
                  <a:prstClr val="black"/>
                </a:solidFill>
                <a:latin typeface="Garamond" pitchFamily="18" charset="0"/>
              </a:rPr>
              <a:t> </a:t>
            </a:r>
            <a:r>
              <a:rPr lang="en-US" sz="2400" i="1" dirty="0" smtClean="0">
                <a:solidFill>
                  <a:srgbClr val="FF0000"/>
                </a:solidFill>
                <a:latin typeface="Garamond" pitchFamily="18" charset="0"/>
              </a:rPr>
              <a:t>contains</a:t>
            </a:r>
            <a:r>
              <a:rPr lang="en-US" sz="2400" dirty="0" smtClean="0">
                <a:solidFill>
                  <a:prstClr val="black"/>
                </a:solidFill>
                <a:latin typeface="Garamond" pitchFamily="18" charset="0"/>
              </a:rPr>
              <a:t> the </a:t>
            </a:r>
            <a:r>
              <a:rPr lang="en-US" sz="2400" dirty="0" smtClean="0">
                <a:solidFill>
                  <a:srgbClr val="000099"/>
                </a:solidFill>
                <a:latin typeface="Garamond" pitchFamily="18" charset="0"/>
              </a:rPr>
              <a:t>other</a:t>
            </a:r>
          </a:p>
          <a:p>
            <a:pPr lvl="0" algn="ctr"/>
            <a:r>
              <a:rPr lang="en-US" sz="2400" kern="0" dirty="0">
                <a:solidFill>
                  <a:prstClr val="black"/>
                </a:solidFill>
                <a:latin typeface="Garamond" pitchFamily="18" charset="0"/>
              </a:rPr>
              <a:t>o</a:t>
            </a:r>
            <a:r>
              <a:rPr kumimoji="0" lang="en-US" sz="2400" b="0" u="none" strike="noStrike" kern="0" cap="none" spc="0" normalizeH="0" baseline="0" noProof="0" dirty="0" smtClean="0">
                <a:ln>
                  <a:noFill/>
                </a:ln>
                <a:solidFill>
                  <a:prstClr val="black"/>
                </a:solidFill>
                <a:effectLst/>
                <a:uLnTx/>
                <a:uFillTx/>
                <a:latin typeface="Garamond" pitchFamily="18" charset="0"/>
              </a:rPr>
              <a:t>r</a:t>
            </a:r>
            <a:r>
              <a:rPr kumimoji="0" lang="en-US" sz="2400" b="0" u="none" strike="noStrike" kern="0" cap="none" spc="0" normalizeH="0" noProof="0" dirty="0" smtClean="0">
                <a:ln>
                  <a:noFill/>
                </a:ln>
                <a:solidFill>
                  <a:prstClr val="black"/>
                </a:solidFill>
                <a:effectLst/>
                <a:uLnTx/>
                <a:uFillTx/>
                <a:latin typeface="Garamond" pitchFamily="18" charset="0"/>
              </a:rPr>
              <a:t>  they are </a:t>
            </a:r>
            <a:r>
              <a:rPr kumimoji="0" lang="en-US" sz="2400" b="0" i="1" u="none" strike="noStrike" kern="0" cap="none" spc="0" normalizeH="0" noProof="0" dirty="0" smtClean="0">
                <a:ln>
                  <a:noFill/>
                </a:ln>
                <a:solidFill>
                  <a:srgbClr val="FF0000"/>
                </a:solidFill>
                <a:effectLst/>
                <a:uLnTx/>
                <a:uFillTx/>
                <a:latin typeface="Garamond" pitchFamily="18" charset="0"/>
              </a:rPr>
              <a:t>disjoint</a:t>
            </a:r>
            <a:endParaRPr kumimoji="0" lang="en-US" sz="1800" b="0" i="1" u="none" strike="noStrike" kern="0" cap="none" spc="0" normalizeH="0" baseline="0" noProof="0" dirty="0" smtClean="0">
              <a:ln>
                <a:noFill/>
              </a:ln>
              <a:solidFill>
                <a:srgbClr val="FF0000"/>
              </a:solidFill>
              <a:effectLst/>
              <a:uLnTx/>
              <a:uFillTx/>
              <a:latin typeface="Book Antiqua" pitchFamily="18" charset="0"/>
            </a:endParaRPr>
          </a:p>
        </p:txBody>
      </p:sp>
      <p:sp>
        <p:nvSpPr>
          <p:cNvPr id="10" name="Freeform 9"/>
          <p:cNvSpPr/>
          <p:nvPr/>
        </p:nvSpPr>
        <p:spPr>
          <a:xfrm>
            <a:off x="5004048" y="3785377"/>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537548" y="3356992"/>
            <a:ext cx="1286480" cy="974600"/>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635896" y="3828248"/>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3690764" y="2600908"/>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9726" y="3311140"/>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932" y="3728044"/>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0012" y="2600908"/>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5295" y="3711649"/>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3896308" y="367208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 name="Oval 4"/>
          <p:cNvSpPr>
            <a:spLocks noChangeArrowheads="1"/>
          </p:cNvSpPr>
          <p:nvPr/>
        </p:nvSpPr>
        <p:spPr bwMode="auto">
          <a:xfrm>
            <a:off x="4164524" y="3245282"/>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Oval 4"/>
          <p:cNvSpPr>
            <a:spLocks noChangeArrowheads="1"/>
          </p:cNvSpPr>
          <p:nvPr/>
        </p:nvSpPr>
        <p:spPr bwMode="auto">
          <a:xfrm>
            <a:off x="5244644" y="364132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TextBox 25"/>
          <p:cNvSpPr txBox="1"/>
          <p:nvPr/>
        </p:nvSpPr>
        <p:spPr>
          <a:xfrm>
            <a:off x="3650296" y="4623519"/>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27" name="TextBox 26"/>
          <p:cNvSpPr txBox="1"/>
          <p:nvPr/>
        </p:nvSpPr>
        <p:spPr>
          <a:xfrm>
            <a:off x="4082344" y="4623519"/>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
        <p:nvSpPr>
          <p:cNvPr id="4" name="Freeform 3"/>
          <p:cNvSpPr/>
          <p:nvPr/>
        </p:nvSpPr>
        <p:spPr>
          <a:xfrm>
            <a:off x="3578650" y="3398238"/>
            <a:ext cx="705318" cy="930862"/>
          </a:xfrm>
          <a:custGeom>
            <a:avLst/>
            <a:gdLst>
              <a:gd name="connsiteX0" fmla="*/ 531670 w 638205"/>
              <a:gd name="connsiteY0" fmla="*/ 4869 h 869450"/>
              <a:gd name="connsiteX1" fmla="*/ 329 w 638205"/>
              <a:gd name="connsiteY1" fmla="*/ 733918 h 869450"/>
              <a:gd name="connsiteX2" fmla="*/ 618167 w 638205"/>
              <a:gd name="connsiteY2" fmla="*/ 845129 h 869450"/>
              <a:gd name="connsiteX3" fmla="*/ 494599 w 638205"/>
              <a:gd name="connsiteY3" fmla="*/ 437356 h 869450"/>
              <a:gd name="connsiteX4" fmla="*/ 531670 w 638205"/>
              <a:gd name="connsiteY4" fmla="*/ 4869 h 869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205" h="869450">
                <a:moveTo>
                  <a:pt x="531670" y="4869"/>
                </a:moveTo>
                <a:cubicBezTo>
                  <a:pt x="449292" y="54296"/>
                  <a:pt x="-14087" y="593875"/>
                  <a:pt x="329" y="733918"/>
                </a:cubicBezTo>
                <a:cubicBezTo>
                  <a:pt x="14745" y="873961"/>
                  <a:pt x="535789" y="894556"/>
                  <a:pt x="618167" y="845129"/>
                </a:cubicBezTo>
                <a:cubicBezTo>
                  <a:pt x="700545" y="795702"/>
                  <a:pt x="502837" y="579459"/>
                  <a:pt x="494599" y="437356"/>
                </a:cubicBezTo>
                <a:cubicBezTo>
                  <a:pt x="486361" y="295253"/>
                  <a:pt x="614048" y="-44558"/>
                  <a:pt x="531670" y="4869"/>
                </a:cubicBezTo>
                <a:close/>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p:tgtEl>
                                          <p:spTgt spid="24"/>
                                        </p:tgtEl>
                                        <p:attrNameLst>
                                          <p:attrName>ppt_y</p:attrName>
                                        </p:attrNameLst>
                                      </p:cBhvr>
                                      <p:tavLst>
                                        <p:tav tm="0">
                                          <p:val>
                                            <p:strVal val="#ppt_y+#ppt_h*1.125000"/>
                                          </p:val>
                                        </p:tav>
                                        <p:tav tm="100000">
                                          <p:val>
                                            <p:strVal val="#ppt_y"/>
                                          </p:val>
                                        </p:tav>
                                      </p:tavLst>
                                    </p:anim>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up)">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childTnLst>
                          </p:cTn>
                        </p:par>
                        <p:par>
                          <p:cTn id="54" fill="hold">
                            <p:stCondLst>
                              <p:cond delay="500"/>
                            </p:stCondLst>
                            <p:childTnLst>
                              <p:par>
                                <p:cTn id="55" presetID="22" presetClass="exit" presetSubtype="4" fill="hold" grpId="1" nodeType="afterEffect">
                                  <p:stCondLst>
                                    <p:cond delay="0"/>
                                  </p:stCondLst>
                                  <p:childTnLst>
                                    <p:animEffect transition="out" filter="wipe(down)">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2" presetClass="exit" presetSubtype="4" fill="hold" grpId="1" nodeType="withEffect">
                                  <p:stCondLst>
                                    <p:cond delay="0"/>
                                  </p:stCondLst>
                                  <p:childTnLst>
                                    <p:anim calcmode="lin" valueType="num">
                                      <p:cBhvr additive="base">
                                        <p:cTn id="59" dur="500"/>
                                        <p:tgtEl>
                                          <p:spTgt spid="26"/>
                                        </p:tgtEl>
                                        <p:attrNameLst>
                                          <p:attrName>ppt_y</p:attrName>
                                        </p:attrNameLst>
                                      </p:cBhvr>
                                      <p:tavLst>
                                        <p:tav tm="0">
                                          <p:val>
                                            <p:strVal val="#ppt_y"/>
                                          </p:val>
                                        </p:tav>
                                        <p:tav tm="100000">
                                          <p:val>
                                            <p:strVal val="#ppt_y+#ppt_h*1.125000"/>
                                          </p:val>
                                        </p:tav>
                                      </p:tavLst>
                                    </p:anim>
                                    <p:animEffect transition="out" filter="wipe(down)">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par>
                                <p:cTn id="62" presetID="12" presetClass="exit" presetSubtype="4" fill="hold" grpId="1" nodeType="withEffect">
                                  <p:stCondLst>
                                    <p:cond delay="0"/>
                                  </p:stCondLst>
                                  <p:childTnLst>
                                    <p:anim calcmode="lin" valueType="num">
                                      <p:cBhvr additive="base">
                                        <p:cTn id="63" dur="500"/>
                                        <p:tgtEl>
                                          <p:spTgt spid="24"/>
                                        </p:tgtEl>
                                        <p:attrNameLst>
                                          <p:attrName>ppt_y</p:attrName>
                                        </p:attrNameLst>
                                      </p:cBhvr>
                                      <p:tavLst>
                                        <p:tav tm="0">
                                          <p:val>
                                            <p:strVal val="#ppt_y"/>
                                          </p:val>
                                        </p:tav>
                                        <p:tav tm="100000">
                                          <p:val>
                                            <p:strVal val="#ppt_y+#ppt_h*1.125000"/>
                                          </p:val>
                                        </p:tav>
                                      </p:tavLst>
                                    </p:anim>
                                    <p:animEffect transition="out" filter="wipe(down)">
                                      <p:cBhvr>
                                        <p:cTn id="64" dur="500"/>
                                        <p:tgtEl>
                                          <p:spTgt spid="24"/>
                                        </p:tgtEl>
                                      </p:cBhvr>
                                    </p:animEffect>
                                    <p:set>
                                      <p:cBhvr>
                                        <p:cTn id="65" dur="1" fill="hold">
                                          <p:stCondLst>
                                            <p:cond delay="499"/>
                                          </p:stCondLst>
                                        </p:cTn>
                                        <p:tgtEl>
                                          <p:spTgt spid="24"/>
                                        </p:tgtEl>
                                        <p:attrNameLst>
                                          <p:attrName>style.visibility</p:attrName>
                                        </p:attrNameLst>
                                      </p:cBhvr>
                                      <p:to>
                                        <p:strVal val="hidden"/>
                                      </p:to>
                                    </p:set>
                                  </p:childTnLst>
                                </p:cTn>
                              </p:par>
                            </p:childTnLst>
                          </p:cTn>
                        </p:par>
                        <p:par>
                          <p:cTn id="66" fill="hold">
                            <p:stCondLst>
                              <p:cond delay="1000"/>
                            </p:stCondLst>
                            <p:childTnLst>
                              <p:par>
                                <p:cTn id="67" presetID="12" presetClass="entr" presetSubtype="4"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p:tgtEl>
                                          <p:spTgt spid="25"/>
                                        </p:tgtEl>
                                        <p:attrNameLst>
                                          <p:attrName>ppt_y</p:attrName>
                                        </p:attrNameLst>
                                      </p:cBhvr>
                                      <p:tavLst>
                                        <p:tav tm="0">
                                          <p:val>
                                            <p:strVal val="#ppt_y+#ppt_h*1.125000"/>
                                          </p:val>
                                        </p:tav>
                                        <p:tav tm="100000">
                                          <p:val>
                                            <p:strVal val="#ppt_y"/>
                                          </p:val>
                                        </p:tav>
                                      </p:tavLst>
                                    </p:anim>
                                    <p:animEffect transition="in" filter="wipe(up)">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arn(inVertical)">
                                      <p:cBhvr>
                                        <p:cTn id="75" dur="500"/>
                                        <p:tgtEl>
                                          <p:spTgt spid="10"/>
                                        </p:tgtEl>
                                      </p:cBhvr>
                                    </p:animEffect>
                                  </p:childTnLst>
                                </p:cTn>
                              </p:par>
                            </p:childTnLst>
                          </p:cTn>
                        </p:par>
                        <p:par>
                          <p:cTn id="76" fill="hold">
                            <p:stCondLst>
                              <p:cond delay="500"/>
                            </p:stCondLst>
                            <p:childTnLst>
                              <p:par>
                                <p:cTn id="77" presetID="1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p:tgtEl>
                                          <p:spTgt spid="27"/>
                                        </p:tgtEl>
                                        <p:attrNameLst>
                                          <p:attrName>ppt_y</p:attrName>
                                        </p:attrNameLst>
                                      </p:cBhvr>
                                      <p:tavLst>
                                        <p:tav tm="0">
                                          <p:val>
                                            <p:strVal val="#ppt_y+#ppt_h*1.125000"/>
                                          </p:val>
                                        </p:tav>
                                        <p:tav tm="100000">
                                          <p:val>
                                            <p:strVal val="#ppt_y"/>
                                          </p:val>
                                        </p:tav>
                                      </p:tavLst>
                                    </p:anim>
                                    <p:animEffect transition="in" filter="wipe(up)">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3"/>
                                        </p:tgtEl>
                                      </p:cBhvr>
                                    </p:animEffect>
                                    <p:set>
                                      <p:cBhvr>
                                        <p:cTn id="85" dur="1" fill="hold">
                                          <p:stCondLst>
                                            <p:cond delay="499"/>
                                          </p:stCondLst>
                                        </p:cTn>
                                        <p:tgtEl>
                                          <p:spTgt spid="23"/>
                                        </p:tgtEl>
                                        <p:attrNameLst>
                                          <p:attrName>style.visibility</p:attrName>
                                        </p:attrNameLst>
                                      </p:cBhvr>
                                      <p:to>
                                        <p:strVal val="hidden"/>
                                      </p:to>
                                    </p:set>
                                  </p:childTnLst>
                                </p:cTn>
                              </p:par>
                              <p:par>
                                <p:cTn id="86" presetID="10" presetClass="exit" presetSubtype="0" fill="hold" grpId="2" nodeType="withEffect">
                                  <p:stCondLst>
                                    <p:cond delay="0"/>
                                  </p:stCondLst>
                                  <p:childTnLst>
                                    <p:animEffect transition="out" filter="fade">
                                      <p:cBhvr>
                                        <p:cTn id="87" dur="500"/>
                                        <p:tgtEl>
                                          <p:spTgt spid="24"/>
                                        </p:tgtEl>
                                      </p:cBhvr>
                                    </p:animEffect>
                                    <p:set>
                                      <p:cBhvr>
                                        <p:cTn id="88" dur="1" fill="hold">
                                          <p:stCondLst>
                                            <p:cond delay="49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12"/>
                                        </p:tgtEl>
                                      </p:cBhvr>
                                    </p:animEffect>
                                    <p:set>
                                      <p:cBhvr>
                                        <p:cTn id="91" dur="1" fill="hold">
                                          <p:stCondLst>
                                            <p:cond delay="499"/>
                                          </p:stCondLst>
                                        </p:cTn>
                                        <p:tgtEl>
                                          <p:spTgt spid="12"/>
                                        </p:tgtEl>
                                        <p:attrNameLst>
                                          <p:attrName>style.visibility</p:attrName>
                                        </p:attrNameLst>
                                      </p:cBhvr>
                                      <p:to>
                                        <p:strVal val="hidden"/>
                                      </p:to>
                                    </p:set>
                                  </p:childTnLst>
                                </p:cTn>
                              </p:par>
                              <p:par>
                                <p:cTn id="92" presetID="10" presetClass="exit" presetSubtype="0" fill="hold" grpId="2"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5"/>
                                        </p:tgtEl>
                                      </p:cBhvr>
                                    </p:animEffect>
                                    <p:set>
                                      <p:cBhvr>
                                        <p:cTn id="97" dur="1" fill="hold">
                                          <p:stCondLst>
                                            <p:cond delay="499"/>
                                          </p:stCondLst>
                                        </p:cTn>
                                        <p:tgtEl>
                                          <p:spTgt spid="2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0"/>
                                        </p:tgtEl>
                                      </p:cBhvr>
                                    </p:animEffect>
                                    <p:set>
                                      <p:cBhvr>
                                        <p:cTn id="100" dur="1" fill="hold">
                                          <p:stCondLst>
                                            <p:cond delay="499"/>
                                          </p:stCondLst>
                                        </p:cTn>
                                        <p:tgtEl>
                                          <p:spTgt spid="1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6"/>
                                        </p:tgtEl>
                                      </p:cBhvr>
                                    </p:animEffect>
                                    <p:set>
                                      <p:cBhvr>
                                        <p:cTn id="109" dur="1" fill="hold">
                                          <p:stCondLst>
                                            <p:cond delay="499"/>
                                          </p:stCondLst>
                                        </p:cTn>
                                        <p:tgtEl>
                                          <p:spTgt spid="1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1"/>
                                        </p:tgtEl>
                                      </p:cBhvr>
                                    </p:animEffect>
                                    <p:set>
                                      <p:cBhvr>
                                        <p:cTn id="115" dur="1" fill="hold">
                                          <p:stCondLst>
                                            <p:cond delay="499"/>
                                          </p:stCondLst>
                                        </p:cTn>
                                        <p:tgtEl>
                                          <p:spTgt spid="21"/>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childTnLst>
                          </p:cTn>
                        </p:par>
                        <p:par>
                          <p:cTn id="119" fill="hold">
                            <p:stCondLst>
                              <p:cond delay="500"/>
                            </p:stCondLst>
                            <p:childTnLst>
                              <p:par>
                                <p:cTn id="120" presetID="12" presetClass="entr" presetSubtype="1" fill="hold" grpId="0" nodeType="afterEffect">
                                  <p:stCondLst>
                                    <p:cond delay="0"/>
                                  </p:stCondLst>
                                  <p:childTnLst>
                                    <p:set>
                                      <p:cBhvr>
                                        <p:cTn id="121" dur="1" fill="hold">
                                          <p:stCondLst>
                                            <p:cond delay="0"/>
                                          </p:stCondLst>
                                        </p:cTn>
                                        <p:tgtEl>
                                          <p:spTgt spid="22"/>
                                        </p:tgtEl>
                                        <p:attrNameLst>
                                          <p:attrName>style.visibility</p:attrName>
                                        </p:attrNameLst>
                                      </p:cBhvr>
                                      <p:to>
                                        <p:strVal val="visible"/>
                                      </p:to>
                                    </p:set>
                                    <p:anim calcmode="lin" valueType="num">
                                      <p:cBhvr additive="base">
                                        <p:cTn id="122" dur="500"/>
                                        <p:tgtEl>
                                          <p:spTgt spid="22"/>
                                        </p:tgtEl>
                                        <p:attrNameLst>
                                          <p:attrName>ppt_y</p:attrName>
                                        </p:attrNameLst>
                                      </p:cBhvr>
                                      <p:tavLst>
                                        <p:tav tm="0">
                                          <p:val>
                                            <p:strVal val="#ppt_y-#ppt_h*1.125000"/>
                                          </p:val>
                                        </p:tav>
                                        <p:tav tm="100000">
                                          <p:val>
                                            <p:strVal val="#ppt_y"/>
                                          </p:val>
                                        </p:tav>
                                      </p:tavLst>
                                    </p:anim>
                                    <p:animEffect transition="in" filter="wipe(down)">
                                      <p:cBhvr>
                                        <p:cTn id="1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P spid="10" grpId="1" animBg="1"/>
      <p:bldP spid="11" grpId="0" animBg="1"/>
      <p:bldP spid="11" grpId="1" animBg="1"/>
      <p:bldP spid="11" grpId="2" animBg="1"/>
      <p:bldP spid="12" grpId="0" animBg="1"/>
      <p:bldP spid="12" grpId="1" animBg="1"/>
      <p:bldP spid="23" grpId="0" animBg="1"/>
      <p:bldP spid="23" grpId="1" animBg="1"/>
      <p:bldP spid="24" grpId="0" animBg="1"/>
      <p:bldP spid="24" grpId="1" animBg="1"/>
      <p:bldP spid="24" grpId="2" animBg="1"/>
      <p:bldP spid="25" grpId="0" animBg="1"/>
      <p:bldP spid="25" grpId="1" animBg="1"/>
      <p:bldP spid="26" grpId="0"/>
      <p:bldP spid="26" grpId="1"/>
      <p:bldP spid="27" grpId="0"/>
      <p:bldP spid="27" grpId="1"/>
      <p:bldP spid="4" grpId="0" animBg="1"/>
      <p:bldP spid="4"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Maximizing dominated </a:t>
            </a:r>
            <a:r>
              <a:rPr lang="en-US" altLang="ja-JP" sz="3600" b="1" dirty="0" err="1" smtClean="0">
                <a:solidFill>
                  <a:srgbClr val="A50021"/>
                </a:solidFill>
                <a:latin typeface="Verdana" pitchFamily="34" charset="0"/>
                <a:ea typeface="ＭＳ Ｐゴシック" pitchFamily="34" charset="-128"/>
              </a:rPr>
              <a:t>subtree</a:t>
            </a:r>
            <a:r>
              <a:rPr lang="en-US" altLang="ja-JP" sz="3600" b="1" dirty="0" smtClean="0">
                <a:solidFill>
                  <a:srgbClr val="A50021"/>
                </a:solidFill>
                <a:latin typeface="Verdana" pitchFamily="34" charset="0"/>
                <a:ea typeface="ＭＳ Ｐゴシック" pitchFamily="34" charset="-128"/>
              </a:rPr>
              <a:t>-bipartitions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Input</a:t>
            </a:r>
            <a:r>
              <a:rPr lang="en-US" sz="2400" dirty="0" smtClean="0">
                <a:latin typeface="Garamond" pitchFamily="18" charset="0"/>
              </a:rPr>
              <a:t>: A set of rooted binary gene trees</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Output</a:t>
            </a:r>
            <a:r>
              <a:rPr lang="en-US" sz="2400" dirty="0" smtClean="0">
                <a:latin typeface="Garamond" pitchFamily="18" charset="0"/>
              </a:rPr>
              <a:t>: A species tree ST that minimizes total number of duplications.</a:t>
            </a:r>
            <a:endParaRPr lang="en-US" sz="2800" dirty="0"/>
          </a:p>
        </p:txBody>
      </p:sp>
      <p:sp>
        <p:nvSpPr>
          <p:cNvPr id="19" name="AutoShape 2"/>
          <p:cNvSpPr>
            <a:spLocks noChangeArrowheads="1"/>
          </p:cNvSpPr>
          <p:nvPr/>
        </p:nvSpPr>
        <p:spPr bwMode="auto">
          <a:xfrm>
            <a:off x="724036" y="3753036"/>
            <a:ext cx="7772400" cy="828092"/>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grpSp>
        <p:nvGrpSpPr>
          <p:cNvPr id="2" name="Group 1"/>
          <p:cNvGrpSpPr/>
          <p:nvPr/>
        </p:nvGrpSpPr>
        <p:grpSpPr>
          <a:xfrm>
            <a:off x="724036" y="2348880"/>
            <a:ext cx="7772400" cy="904166"/>
            <a:chOff x="678868" y="2596842"/>
            <a:chExt cx="7772400" cy="904166"/>
          </a:xfrm>
        </p:grpSpPr>
        <p:sp>
          <p:nvSpPr>
            <p:cNvPr id="17" name="AutoShape 2"/>
            <p:cNvSpPr>
              <a:spLocks noChangeArrowheads="1"/>
            </p:cNvSpPr>
            <p:nvPr/>
          </p:nvSpPr>
          <p:spPr bwMode="auto">
            <a:xfrm>
              <a:off x="678868" y="2816932"/>
              <a:ext cx="7772400" cy="68407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species tree ST that </a:t>
              </a:r>
              <a:r>
                <a:rPr lang="en-US" sz="2400" dirty="0">
                  <a:solidFill>
                    <a:srgbClr val="FF0000"/>
                  </a:solidFill>
                  <a:latin typeface="Garamond" pitchFamily="18" charset="0"/>
                </a:rPr>
                <a:t>minimizes</a:t>
              </a:r>
              <a:r>
                <a:rPr lang="en-US" sz="2400" dirty="0">
                  <a:solidFill>
                    <a:prstClr val="black"/>
                  </a:solidFill>
                  <a:latin typeface="Garamond" pitchFamily="18" charset="0"/>
                </a:rPr>
                <a:t> total number of </a:t>
              </a:r>
              <a:r>
                <a:rPr lang="en-US" sz="2400" dirty="0">
                  <a:solidFill>
                    <a:srgbClr val="000099"/>
                  </a:solidFill>
                  <a:latin typeface="Garamond" pitchFamily="18" charset="0"/>
                </a:rPr>
                <a:t>duplications</a:t>
              </a:r>
              <a:r>
                <a:rPr lang="en-US" sz="2400" dirty="0">
                  <a:solidFill>
                    <a:prstClr val="black"/>
                  </a:solidFill>
                  <a:latin typeface="Garamond" pitchFamily="18" charset="0"/>
                </a:rPr>
                <a:t>.</a:t>
              </a:r>
              <a:endParaRPr kumimoji="0" lang="en-US" sz="1800" b="0" i="1" u="none" strike="noStrike" kern="0" cap="none" spc="0" normalizeH="0" baseline="0" noProof="0" dirty="0" smtClean="0">
                <a:ln>
                  <a:noFill/>
                </a:ln>
                <a:solidFill>
                  <a:sysClr val="windowText" lastClr="000000"/>
                </a:solidFill>
                <a:effectLst/>
                <a:uLnTx/>
                <a:uFillTx/>
                <a:latin typeface="Book Antiqua" pitchFamily="18" charset="0"/>
              </a:endParaRPr>
            </a:p>
          </p:txBody>
        </p:sp>
        <p:sp>
          <p:nvSpPr>
            <p:cNvPr id="20" name="Text Box 7"/>
            <p:cNvSpPr txBox="1">
              <a:spLocks noChangeArrowheads="1"/>
            </p:cNvSpPr>
            <p:nvPr/>
          </p:nvSpPr>
          <p:spPr bwMode="auto">
            <a:xfrm>
              <a:off x="1259632" y="2596842"/>
              <a:ext cx="1224136" cy="400110"/>
            </a:xfrm>
            <a:prstGeom prst="rect">
              <a:avLst/>
            </a:prstGeom>
            <a:solidFill>
              <a:srgbClr val="FFFFFF"/>
            </a:solidFill>
            <a:ln w="28575">
              <a:solidFill>
                <a:srgbClr val="808080"/>
              </a:solidFill>
              <a:miter lim="800000"/>
              <a:headEnd/>
              <a:tailEnd/>
            </a:ln>
          </p:spPr>
          <p:txBody>
            <a:bodyPr wrap="square">
              <a:spAutoFit/>
            </a:bodyPr>
            <a:lstStyle>
              <a:lvl1pPr algn="l">
                <a:defRPr>
                  <a:solidFill>
                    <a:schemeClr val="tx1"/>
                  </a:solidFill>
                  <a:latin typeface="Arial" pitchFamily="34" charset="0"/>
                  <a:cs typeface="Arial" pitchFamily="34" charset="0"/>
                </a:defRPr>
              </a:lvl1pPr>
              <a:lvl2pPr marL="742950" indent="-285750" algn="l">
                <a:defRPr>
                  <a:solidFill>
                    <a:schemeClr val="tx1"/>
                  </a:solidFill>
                  <a:latin typeface="Arial" pitchFamily="34" charset="0"/>
                  <a:cs typeface="Arial" pitchFamily="34" charset="0"/>
                </a:defRPr>
              </a:lvl2pPr>
              <a:lvl3pPr marL="1143000" indent="-228600" algn="l">
                <a:defRPr>
                  <a:solidFill>
                    <a:schemeClr val="tx1"/>
                  </a:solidFill>
                  <a:latin typeface="Arial" pitchFamily="34" charset="0"/>
                  <a:cs typeface="Arial" pitchFamily="34" charset="0"/>
                </a:defRPr>
              </a:lvl3pPr>
              <a:lvl4pPr marL="1600200" indent="-228600" algn="l">
                <a:defRPr>
                  <a:solidFill>
                    <a:schemeClr val="tx1"/>
                  </a:solidFill>
                  <a:latin typeface="Arial" pitchFamily="34" charset="0"/>
                  <a:cs typeface="Arial" pitchFamily="34" charset="0"/>
                </a:defRPr>
              </a:lvl4pPr>
              <a:lvl5pPr marL="2057400" indent="-228600" algn="l">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1" u="none" strike="noStrike" kern="0" cap="none" spc="0" normalizeH="0" baseline="0" noProof="0" dirty="0" smtClean="0">
                  <a:ln>
                    <a:noFill/>
                  </a:ln>
                  <a:solidFill>
                    <a:srgbClr val="333399"/>
                  </a:solidFill>
                  <a:effectLst/>
                  <a:uLnTx/>
                  <a:uFillTx/>
                  <a:latin typeface="Book Antiqua" pitchFamily="18" charset="0"/>
                  <a:cs typeface="Arial" pitchFamily="34" charset="0"/>
                </a:rPr>
                <a:t>Goal</a:t>
              </a:r>
            </a:p>
          </p:txBody>
        </p:sp>
      </p:grpSp>
      <p:sp>
        <p:nvSpPr>
          <p:cNvPr id="22" name="AutoShape 2"/>
          <p:cNvSpPr>
            <a:spLocks noChangeArrowheads="1"/>
          </p:cNvSpPr>
          <p:nvPr/>
        </p:nvSpPr>
        <p:spPr bwMode="auto">
          <a:xfrm>
            <a:off x="688032" y="5013176"/>
            <a:ext cx="7772400" cy="1224136"/>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a:solidFill>
                  <a:prstClr val="black"/>
                </a:solidFill>
                <a:latin typeface="Garamond" pitchFamily="18" charset="0"/>
              </a:rPr>
              <a:t>A </a:t>
            </a:r>
            <a:r>
              <a:rPr lang="en-US" sz="2400" dirty="0" smtClean="0">
                <a:solidFill>
                  <a:prstClr val="black"/>
                </a:solidFill>
                <a:latin typeface="Garamond" pitchFamily="18" charset="0"/>
              </a:rPr>
              <a:t>set of </a:t>
            </a:r>
            <a:r>
              <a:rPr lang="en-US" sz="2400" dirty="0" smtClean="0">
                <a:solidFill>
                  <a:srgbClr val="FF0000"/>
                </a:solidFill>
                <a:latin typeface="Garamond" pitchFamily="18" charset="0"/>
              </a:rPr>
              <a:t>(</a:t>
            </a:r>
            <a:r>
              <a:rPr lang="en-US" sz="2400" i="1" dirty="0" smtClean="0">
                <a:solidFill>
                  <a:srgbClr val="FF0000"/>
                </a:solidFill>
                <a:latin typeface="Garamond" pitchFamily="18" charset="0"/>
              </a:rPr>
              <a:t>n-1</a:t>
            </a:r>
            <a:r>
              <a:rPr lang="en-US" sz="2400" dirty="0" smtClean="0">
                <a:solidFill>
                  <a:srgbClr val="FF0000"/>
                </a:solidFill>
                <a:latin typeface="Garamond" pitchFamily="18" charset="0"/>
              </a:rPr>
              <a:t>) </a:t>
            </a:r>
            <a:r>
              <a:rPr lang="en-US" sz="2400" i="1" dirty="0" smtClean="0">
                <a:solidFill>
                  <a:srgbClr val="000099"/>
                </a:solidFill>
                <a:latin typeface="Garamond" pitchFamily="18" charset="0"/>
              </a:rPr>
              <a:t>compatible</a:t>
            </a:r>
            <a:r>
              <a:rPr lang="en-US" sz="2400" dirty="0" smtClean="0">
                <a:solidFill>
                  <a:prstClr val="black"/>
                </a:solidFill>
                <a:latin typeface="Garamond" pitchFamily="18" charset="0"/>
              </a:rPr>
              <a:t> </a:t>
            </a:r>
            <a:r>
              <a:rPr lang="en-US" sz="2400" dirty="0" err="1" smtClean="0">
                <a:solidFill>
                  <a:prstClr val="black"/>
                </a:solidFill>
                <a:latin typeface="Garamond" pitchFamily="18" charset="0"/>
              </a:rPr>
              <a:t>subtree</a:t>
            </a:r>
            <a:r>
              <a:rPr lang="en-US" sz="2400" dirty="0" smtClean="0">
                <a:solidFill>
                  <a:prstClr val="black"/>
                </a:solidFill>
                <a:latin typeface="Garamond" pitchFamily="18" charset="0"/>
              </a:rPr>
              <a:t>-bipartitions</a:t>
            </a:r>
          </a:p>
          <a:p>
            <a:pPr lvl="0" algn="ctr"/>
            <a:r>
              <a:rPr lang="en-US" sz="2400" dirty="0" smtClean="0">
                <a:solidFill>
                  <a:prstClr val="black"/>
                </a:solidFill>
                <a:latin typeface="Garamond" pitchFamily="18" charset="0"/>
              </a:rPr>
              <a:t>that </a:t>
            </a:r>
            <a:r>
              <a:rPr lang="en-US" sz="2400" dirty="0" smtClean="0">
                <a:solidFill>
                  <a:srgbClr val="FF0000"/>
                </a:solidFill>
                <a:latin typeface="Garamond" pitchFamily="18" charset="0"/>
              </a:rPr>
              <a:t>maximizes</a:t>
            </a:r>
            <a:r>
              <a:rPr lang="en-US" sz="2400" dirty="0" smtClean="0">
                <a:solidFill>
                  <a:prstClr val="black"/>
                </a:solidFill>
                <a:latin typeface="Garamond" pitchFamily="18" charset="0"/>
              </a:rPr>
              <a:t> </a:t>
            </a:r>
            <a:r>
              <a:rPr lang="en-US" sz="2400" dirty="0">
                <a:solidFill>
                  <a:prstClr val="black"/>
                </a:solidFill>
                <a:latin typeface="Garamond" pitchFamily="18" charset="0"/>
              </a:rPr>
              <a:t>total number </a:t>
            </a:r>
            <a:r>
              <a:rPr lang="en-US" sz="2400" dirty="0" smtClean="0">
                <a:solidFill>
                  <a:prstClr val="black"/>
                </a:solidFill>
                <a:latin typeface="Garamond" pitchFamily="18" charset="0"/>
              </a:rPr>
              <a:t> of </a:t>
            </a:r>
            <a:r>
              <a:rPr lang="en-US" sz="2400" dirty="0" smtClean="0">
                <a:solidFill>
                  <a:srgbClr val="000099"/>
                </a:solidFill>
                <a:latin typeface="Garamond" pitchFamily="18" charset="0"/>
              </a:rPr>
              <a:t>dominated  </a:t>
            </a:r>
          </a:p>
          <a:p>
            <a:pPr lvl="0" algn="ctr"/>
            <a:r>
              <a:rPr lang="en-US" sz="2400" dirty="0" err="1" smtClean="0">
                <a:solidFill>
                  <a:srgbClr val="000099"/>
                </a:solidFill>
                <a:latin typeface="Garamond" pitchFamily="18" charset="0"/>
              </a:rPr>
              <a:t>subtree</a:t>
            </a:r>
            <a:r>
              <a:rPr lang="en-US" sz="2400" dirty="0" smtClean="0">
                <a:solidFill>
                  <a:srgbClr val="000099"/>
                </a:solidFill>
                <a:latin typeface="Garamond" pitchFamily="18" charset="0"/>
              </a:rPr>
              <a:t>-bipartitions  </a:t>
            </a:r>
            <a:r>
              <a:rPr lang="en-US" sz="2400" dirty="0" smtClean="0">
                <a:latin typeface="Garamond" pitchFamily="18" charset="0"/>
              </a:rPr>
              <a:t>in input gene trees.</a:t>
            </a:r>
            <a:endParaRPr kumimoji="0" lang="en-US" sz="1800" b="0" i="1" u="none" strike="noStrike" kern="0" cap="none" spc="0" normalizeH="0" baseline="0" noProof="0" dirty="0" smtClean="0">
              <a:ln>
                <a:noFill/>
              </a:ln>
              <a:effectLst/>
              <a:uLnTx/>
              <a:uFillTx/>
              <a:latin typeface="Book Antiqua" pitchFamily="18" charset="0"/>
            </a:endParaRPr>
          </a:p>
        </p:txBody>
      </p:sp>
    </p:spTree>
    <p:extLst>
      <p:ext uri="{BB962C8B-B14F-4D97-AF65-F5344CB8AC3E}">
        <p14:creationId xmlns:p14="http://schemas.microsoft.com/office/powerpoint/2010/main" val="35725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ppt_y</p:attrName>
                                        </p:attrNameLst>
                                      </p:cBhvr>
                                      <p:tavLst>
                                        <p:tav tm="0">
                                          <p:val>
                                            <p:strVal val="#ppt_y-#ppt_h*1.125000"/>
                                          </p:val>
                                        </p:tav>
                                        <p:tav tm="100000">
                                          <p:val>
                                            <p:strVal val="#ppt_y"/>
                                          </p:val>
                                        </p:tav>
                                      </p:tavLst>
                                    </p:anim>
                                    <p:animEffect transition="in" filter="wipe(down)">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282144" y="4443400"/>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Clique-based algorithm</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33164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70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8315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51920"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63988"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03430"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80212" y="908720"/>
            <a:ext cx="612068" cy="1112470"/>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92280" y="908720"/>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31722" y="1418892"/>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14114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85074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375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671900"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381500"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8" name="Text Box 15"/>
          <p:cNvSpPr txBox="1">
            <a:spLocks noChangeArrowheads="1"/>
          </p:cNvSpPr>
          <p:nvPr/>
        </p:nvSpPr>
        <p:spPr bwMode="auto">
          <a:xfrm>
            <a:off x="490651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9" name="Text Box 15"/>
          <p:cNvSpPr txBox="1">
            <a:spLocks noChangeArrowheads="1"/>
          </p:cNvSpPr>
          <p:nvPr/>
        </p:nvSpPr>
        <p:spPr bwMode="auto">
          <a:xfrm>
            <a:off x="6304756" y="1988840"/>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b</a:t>
            </a:r>
            <a:endParaRPr lang="en-US" sz="2200" b="1" i="1" dirty="0">
              <a:latin typeface="Garamond" pitchFamily="18" charset="0"/>
            </a:endParaRPr>
          </a:p>
        </p:txBody>
      </p:sp>
      <p:sp>
        <p:nvSpPr>
          <p:cNvPr id="50" name="Text Box 15"/>
          <p:cNvSpPr txBox="1">
            <a:spLocks noChangeArrowheads="1"/>
          </p:cNvSpPr>
          <p:nvPr/>
        </p:nvSpPr>
        <p:spPr bwMode="auto">
          <a:xfrm>
            <a:off x="7014356" y="1990001"/>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51" name="Text Box 15"/>
          <p:cNvSpPr txBox="1">
            <a:spLocks noChangeArrowheads="1"/>
          </p:cNvSpPr>
          <p:nvPr/>
        </p:nvSpPr>
        <p:spPr bwMode="auto">
          <a:xfrm>
            <a:off x="7549852" y="2001658"/>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52" name="Text Box 45"/>
          <p:cNvSpPr txBox="1">
            <a:spLocks noChangeArrowheads="1"/>
          </p:cNvSpPr>
          <p:nvPr/>
        </p:nvSpPr>
        <p:spPr bwMode="auto">
          <a:xfrm>
            <a:off x="164842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168705"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6876256" y="243743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59" name="Text Box 4"/>
          <p:cNvSpPr txBox="1">
            <a:spLocks noChangeArrowheads="1"/>
          </p:cNvSpPr>
          <p:nvPr/>
        </p:nvSpPr>
        <p:spPr bwMode="auto">
          <a:xfrm>
            <a:off x="0" y="2967335"/>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Construct a </a:t>
            </a:r>
            <a:r>
              <a:rPr kumimoji="0" lang="en-US" sz="2400" b="0" i="0" u="none" strike="noStrike" kern="0" cap="none" spc="0" normalizeH="0" baseline="0" noProof="0" dirty="0" smtClean="0">
                <a:ln>
                  <a:noFill/>
                </a:ln>
                <a:solidFill>
                  <a:srgbClr val="FF0000"/>
                </a:solidFill>
                <a:effectLst/>
                <a:uLnTx/>
                <a:uFillTx/>
              </a:rPr>
              <a:t>compatibility</a:t>
            </a:r>
            <a:r>
              <a:rPr kumimoji="0" lang="en-US" sz="2400" b="0" i="0" u="none" strike="noStrike" kern="0" cap="none" spc="0" normalizeH="0" baseline="0" noProof="0" dirty="0" smtClean="0">
                <a:ln>
                  <a:noFill/>
                </a:ln>
                <a:solidFill>
                  <a:schemeClr val="bg1"/>
                </a:solidFill>
                <a:effectLst/>
                <a:uLnTx/>
                <a:uFillTx/>
              </a:rPr>
              <a:t> graph</a:t>
            </a:r>
            <a:endParaRPr kumimoji="0" lang="en-US" sz="2400" b="0" i="1" u="none" strike="noStrike" kern="0" cap="none" spc="0" normalizeH="0" baseline="0" noProof="0" dirty="0" smtClean="0">
              <a:ln>
                <a:noFill/>
              </a:ln>
              <a:solidFill>
                <a:schemeClr val="bg1"/>
              </a:solidFill>
              <a:effectLst/>
              <a:uLnTx/>
              <a:uFillTx/>
            </a:endParaRPr>
          </a:p>
        </p:txBody>
      </p:sp>
      <p:sp>
        <p:nvSpPr>
          <p:cNvPr id="61" name="Oval 4"/>
          <p:cNvSpPr>
            <a:spLocks noChangeArrowheads="1"/>
          </p:cNvSpPr>
          <p:nvPr/>
        </p:nvSpPr>
        <p:spPr bwMode="auto">
          <a:xfrm>
            <a:off x="32038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3167844"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772708" y="4449688"/>
            <a:ext cx="17140" cy="1397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675548" y="438853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658408" y="5661248"/>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6" name="Straight Connector 65"/>
          <p:cNvCxnSpPr/>
          <p:nvPr/>
        </p:nvCxnSpPr>
        <p:spPr>
          <a:xfrm flipH="1">
            <a:off x="4550854" y="4082779"/>
            <a:ext cx="21146" cy="2118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4"/>
          <p:cNvSpPr>
            <a:spLocks noChangeArrowheads="1"/>
          </p:cNvSpPr>
          <p:nvPr/>
        </p:nvSpPr>
        <p:spPr bwMode="auto">
          <a:xfrm>
            <a:off x="4463988" y="389705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427984" y="609329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Text Box 15"/>
          <p:cNvSpPr txBox="1">
            <a:spLocks noChangeArrowheads="1"/>
          </p:cNvSpPr>
          <p:nvPr/>
        </p:nvSpPr>
        <p:spPr bwMode="auto">
          <a:xfrm>
            <a:off x="3024654" y="3934217"/>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3" name="Text Box 15"/>
          <p:cNvSpPr txBox="1">
            <a:spLocks noChangeArrowheads="1"/>
          </p:cNvSpPr>
          <p:nvPr/>
        </p:nvSpPr>
        <p:spPr bwMode="auto">
          <a:xfrm>
            <a:off x="4212373" y="345656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4" name="Text Box 15"/>
          <p:cNvSpPr txBox="1">
            <a:spLocks noChangeArrowheads="1"/>
          </p:cNvSpPr>
          <p:nvPr/>
        </p:nvSpPr>
        <p:spPr bwMode="auto">
          <a:xfrm>
            <a:off x="5430221" y="3925322"/>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75" name="Text Box 15"/>
          <p:cNvSpPr txBox="1">
            <a:spLocks noChangeArrowheads="1"/>
          </p:cNvSpPr>
          <p:nvPr/>
        </p:nvSpPr>
        <p:spPr bwMode="auto">
          <a:xfrm>
            <a:off x="5430220" y="590335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ac</a:t>
            </a:r>
            <a:r>
              <a:rPr lang="en-US" sz="2200" b="1" dirty="0" err="1" smtClean="0">
                <a:latin typeface="Garamond" pitchFamily="18" charset="0"/>
              </a:rPr>
              <a:t>|</a:t>
            </a:r>
            <a:r>
              <a:rPr lang="en-US" sz="2200" b="1" i="1" dirty="0" err="1" smtClean="0">
                <a:latin typeface="Garamond" pitchFamily="18" charset="0"/>
              </a:rPr>
              <a:t>b</a:t>
            </a:r>
            <a:endParaRPr lang="en-US" sz="2200" b="1" i="1" dirty="0">
              <a:latin typeface="Garamond" pitchFamily="18" charset="0"/>
            </a:endParaRPr>
          </a:p>
        </p:txBody>
      </p:sp>
      <p:sp>
        <p:nvSpPr>
          <p:cNvPr id="76" name="Text Box 15"/>
          <p:cNvSpPr txBox="1">
            <a:spLocks noChangeArrowheads="1"/>
          </p:cNvSpPr>
          <p:nvPr/>
        </p:nvSpPr>
        <p:spPr bwMode="auto">
          <a:xfrm>
            <a:off x="4199796" y="6284505"/>
            <a:ext cx="8972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a:t>
            </a:r>
            <a:r>
              <a:rPr lang="en-US" sz="2200" b="1" dirty="0" err="1" smtClean="0">
                <a:latin typeface="Garamond" pitchFamily="18" charset="0"/>
              </a:rPr>
              <a:t>|a</a:t>
            </a:r>
            <a:endParaRPr lang="en-US" sz="2200" b="1" i="1" dirty="0">
              <a:latin typeface="Garamond" pitchFamily="18" charset="0"/>
            </a:endParaRPr>
          </a:p>
        </p:txBody>
      </p:sp>
      <p:sp>
        <p:nvSpPr>
          <p:cNvPr id="77" name="Text Box 15"/>
          <p:cNvSpPr txBox="1">
            <a:spLocks noChangeArrowheads="1"/>
          </p:cNvSpPr>
          <p:nvPr/>
        </p:nvSpPr>
        <p:spPr bwMode="auto">
          <a:xfrm>
            <a:off x="2807804" y="5903358"/>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82" name="Text Box 15"/>
          <p:cNvSpPr txBox="1">
            <a:spLocks noChangeArrowheads="1"/>
          </p:cNvSpPr>
          <p:nvPr/>
        </p:nvSpPr>
        <p:spPr bwMode="auto">
          <a:xfrm>
            <a:off x="815048" y="1249511"/>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a:solidFill>
                  <a:srgbClr val="FF0000"/>
                </a:solidFill>
                <a:latin typeface="Garamond" pitchFamily="18" charset="0"/>
              </a:rPr>
              <a:t>|</a:t>
            </a:r>
            <a:r>
              <a:rPr lang="en-US" sz="2200" b="1" i="1" dirty="0" err="1" smtClean="0">
                <a:solidFill>
                  <a:srgbClr val="FF0000"/>
                </a:solidFill>
                <a:latin typeface="Garamond" pitchFamily="18" charset="0"/>
              </a:rPr>
              <a:t>b</a:t>
            </a:r>
            <a:endParaRPr lang="en-US" sz="2200" b="1" i="1" dirty="0">
              <a:solidFill>
                <a:srgbClr val="FF0000"/>
              </a:solidFill>
              <a:latin typeface="Garamond" pitchFamily="18" charset="0"/>
            </a:endParaRPr>
          </a:p>
        </p:txBody>
      </p:sp>
      <p:sp>
        <p:nvSpPr>
          <p:cNvPr id="83" name="Rectangle 82"/>
          <p:cNvSpPr/>
          <p:nvPr/>
        </p:nvSpPr>
        <p:spPr>
          <a:xfrm>
            <a:off x="2828130" y="5906575"/>
            <a:ext cx="75143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51884" y="3931982"/>
            <a:ext cx="620016" cy="433122"/>
          </a:xfrm>
          <a:prstGeom prst="rect">
            <a:avLst/>
          </a:prstGeom>
          <a:solidFill>
            <a:schemeClr val="accent4">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15"/>
          <p:cNvSpPr txBox="1">
            <a:spLocks noChangeArrowheads="1"/>
          </p:cNvSpPr>
          <p:nvPr/>
        </p:nvSpPr>
        <p:spPr bwMode="auto">
          <a:xfrm>
            <a:off x="2128988" y="808508"/>
            <a:ext cx="8745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ab</a:t>
            </a:r>
            <a:r>
              <a:rPr lang="en-US" sz="2200" b="1" dirty="0" err="1" smtClean="0">
                <a:solidFill>
                  <a:srgbClr val="FF0000"/>
                </a:solidFill>
                <a:latin typeface="Garamond" pitchFamily="18" charset="0"/>
              </a:rPr>
              <a:t>|</a:t>
            </a:r>
            <a:r>
              <a:rPr lang="en-US" sz="2200" b="1" i="1" dirty="0" err="1">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8" name="Text Box 15"/>
          <p:cNvSpPr txBox="1">
            <a:spLocks noChangeArrowheads="1"/>
          </p:cNvSpPr>
          <p:nvPr/>
        </p:nvSpPr>
        <p:spPr bwMode="auto">
          <a:xfrm>
            <a:off x="3532573" y="1160748"/>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solidFill>
                  <a:srgbClr val="FF0000"/>
                </a:solidFill>
                <a:latin typeface="Garamond" pitchFamily="18" charset="0"/>
              </a:rPr>
              <a:t>a</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89" name="Text Box 15"/>
          <p:cNvSpPr txBox="1">
            <a:spLocks noChangeArrowheads="1"/>
          </p:cNvSpPr>
          <p:nvPr/>
        </p:nvSpPr>
        <p:spPr bwMode="auto">
          <a:xfrm>
            <a:off x="6160865" y="1161909"/>
            <a:ext cx="715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a:solidFill>
                  <a:srgbClr val="FF0000"/>
                </a:solidFill>
                <a:latin typeface="Garamond" pitchFamily="18" charset="0"/>
              </a:rPr>
              <a:t>b</a:t>
            </a:r>
            <a:r>
              <a:rPr lang="en-US" sz="2200" b="1" dirty="0" err="1" smtClean="0">
                <a:solidFill>
                  <a:srgbClr val="FF0000"/>
                </a:solidFill>
                <a:latin typeface="Garamond" pitchFamily="18" charset="0"/>
              </a:rPr>
              <a:t>|</a:t>
            </a:r>
            <a:r>
              <a:rPr lang="en-US" sz="2200" b="1" i="1" dirty="0" err="1" smtClean="0">
                <a:solidFill>
                  <a:srgbClr val="FF0000"/>
                </a:solidFill>
                <a:latin typeface="Garamond" pitchFamily="18" charset="0"/>
              </a:rPr>
              <a:t>c</a:t>
            </a:r>
            <a:endParaRPr lang="en-US" sz="2200" b="1" i="1" dirty="0">
              <a:solidFill>
                <a:srgbClr val="FF0000"/>
              </a:solidFill>
              <a:latin typeface="Garamond" pitchFamily="18" charset="0"/>
            </a:endParaRPr>
          </a:p>
        </p:txBody>
      </p:sp>
      <p:sp>
        <p:nvSpPr>
          <p:cNvPr id="90" name="Text Box 15"/>
          <p:cNvSpPr txBox="1">
            <a:spLocks noChangeArrowheads="1"/>
          </p:cNvSpPr>
          <p:nvPr/>
        </p:nvSpPr>
        <p:spPr bwMode="auto">
          <a:xfrm>
            <a:off x="2839895" y="4329100"/>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803182" y="551839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90552" y="5942603"/>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5978888" y="556010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5978888" y="423424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11618" y="379590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1</a:t>
            </a:r>
          </a:p>
        </p:txBody>
      </p:sp>
      <p:sp>
        <p:nvSpPr>
          <p:cNvPr id="98" name="Text Box 4"/>
          <p:cNvSpPr txBox="1">
            <a:spLocks noChangeArrowheads="1"/>
          </p:cNvSpPr>
          <p:nvPr/>
        </p:nvSpPr>
        <p:spPr bwMode="auto">
          <a:xfrm>
            <a:off x="508" y="2960948"/>
            <a:ext cx="9144000" cy="461665"/>
          </a:xfrm>
          <a:prstGeom prst="rect">
            <a:avLst/>
          </a:prstGeom>
          <a:solidFill>
            <a:srgbClr val="39416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chemeClr val="bg1"/>
                </a:solidFill>
                <a:effectLst/>
                <a:uLnTx/>
                <a:uFillTx/>
              </a:rPr>
              <a:t>Find the </a:t>
            </a:r>
            <a:r>
              <a:rPr kumimoji="0" lang="en-US" sz="2400" b="0" i="0" u="none" strike="noStrike" kern="0" cap="none" spc="0" normalizeH="0" baseline="0" noProof="0" dirty="0" smtClean="0">
                <a:ln>
                  <a:noFill/>
                </a:ln>
                <a:solidFill>
                  <a:srgbClr val="FF0000"/>
                </a:solidFill>
                <a:effectLst/>
                <a:uLnTx/>
                <a:uFillTx/>
              </a:rPr>
              <a:t>maximum</a:t>
            </a:r>
            <a:r>
              <a:rPr kumimoji="0" lang="en-US" sz="2400" b="0" i="0" u="none" strike="noStrike" kern="0" cap="none" spc="0" normalizeH="0" noProof="0" dirty="0" smtClean="0">
                <a:ln>
                  <a:noFill/>
                </a:ln>
                <a:solidFill>
                  <a:srgbClr val="FF0000"/>
                </a:solidFill>
                <a:effectLst/>
                <a:uLnTx/>
                <a:uFillTx/>
              </a:rPr>
              <a:t> weight clique</a:t>
            </a:r>
            <a:r>
              <a:rPr kumimoji="0" lang="en-US" sz="2400" b="0" i="0" u="none" strike="noStrike" kern="0" cap="none" spc="0" normalizeH="0" noProof="0" dirty="0" smtClean="0">
                <a:ln>
                  <a:noFill/>
                </a:ln>
                <a:solidFill>
                  <a:schemeClr val="bg1"/>
                </a:solidFill>
                <a:effectLst/>
                <a:uLnTx/>
                <a:uFillTx/>
              </a:rPr>
              <a:t> of size </a:t>
            </a:r>
            <a:r>
              <a:rPr lang="en-US" sz="2400" kern="0" noProof="0" dirty="0" smtClean="0">
                <a:solidFill>
                  <a:srgbClr val="FF0000"/>
                </a:solidFill>
              </a:rPr>
              <a:t>n</a:t>
            </a:r>
            <a:r>
              <a:rPr kumimoji="0" lang="en-US" sz="2400" b="0" i="0" u="none" strike="noStrike" kern="0" cap="none" spc="0" normalizeH="0" noProof="0" dirty="0" smtClean="0">
                <a:ln>
                  <a:noFill/>
                </a:ln>
                <a:solidFill>
                  <a:srgbClr val="FF0000"/>
                </a:solidFill>
                <a:effectLst/>
                <a:uLnTx/>
                <a:uFillTx/>
              </a:rPr>
              <a:t>-1 (3-1)</a:t>
            </a:r>
            <a:endParaRPr kumimoji="0" lang="en-US" sz="2400" b="0" i="1" u="none" strike="noStrike" kern="0" cap="none" spc="0" normalizeH="0" baseline="0" noProof="0" dirty="0" smtClean="0">
              <a:ln>
                <a:noFill/>
              </a:ln>
              <a:solidFill>
                <a:srgbClr val="FF0000"/>
              </a:solidFill>
              <a:effectLst/>
              <a:uLnTx/>
              <a:uFillTx/>
            </a:endParaRPr>
          </a:p>
        </p:txBody>
      </p:sp>
      <p:sp>
        <p:nvSpPr>
          <p:cNvPr id="54" name="Freeform 53"/>
          <p:cNvSpPr/>
          <p:nvPr/>
        </p:nvSpPr>
        <p:spPr>
          <a:xfrm>
            <a:off x="8172400" y="5282944"/>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816803" y="4868721"/>
            <a:ext cx="1185945" cy="815546"/>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6804248" y="5325815"/>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V="1">
            <a:off x="6859116" y="4098475"/>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98078" y="4808707"/>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128284" y="5225611"/>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848364" y="4098475"/>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8293647" y="5209216"/>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79" name="Oval 4"/>
          <p:cNvSpPr>
            <a:spLocks noChangeArrowheads="1"/>
          </p:cNvSpPr>
          <p:nvPr/>
        </p:nvSpPr>
        <p:spPr bwMode="auto">
          <a:xfrm>
            <a:off x="7064660" y="516965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0" name="Oval 4"/>
          <p:cNvSpPr>
            <a:spLocks noChangeArrowheads="1"/>
          </p:cNvSpPr>
          <p:nvPr/>
        </p:nvSpPr>
        <p:spPr bwMode="auto">
          <a:xfrm>
            <a:off x="7332876" y="474284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1" name="Oval 4"/>
          <p:cNvSpPr>
            <a:spLocks noChangeArrowheads="1"/>
          </p:cNvSpPr>
          <p:nvPr/>
        </p:nvSpPr>
        <p:spPr bwMode="auto">
          <a:xfrm>
            <a:off x="8412996" y="5138893"/>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TextBox 84"/>
          <p:cNvSpPr txBox="1"/>
          <p:nvPr/>
        </p:nvSpPr>
        <p:spPr>
          <a:xfrm>
            <a:off x="6818648" y="5883659"/>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86" name="TextBox 85"/>
          <p:cNvSpPr txBox="1"/>
          <p:nvPr/>
        </p:nvSpPr>
        <p:spPr>
          <a:xfrm>
            <a:off x="7128284" y="5877272"/>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33373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down)">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p:tgtEl>
                                          <p:spTgt spid="62"/>
                                        </p:tgtEl>
                                        <p:attrNameLst>
                                          <p:attrName>ppt_y</p:attrName>
                                        </p:attrNameLst>
                                      </p:cBhvr>
                                      <p:tavLst>
                                        <p:tav tm="0">
                                          <p:val>
                                            <p:strVal val="#ppt_y+#ppt_h*1.125000"/>
                                          </p:val>
                                        </p:tav>
                                        <p:tav tm="100000">
                                          <p:val>
                                            <p:strVal val="#ppt_y"/>
                                          </p:val>
                                        </p:tav>
                                      </p:tavLst>
                                    </p:anim>
                                    <p:animEffect transition="in" filter="wipe(up)">
                                      <p:cBhvr>
                                        <p:cTn id="18" dur="500"/>
                                        <p:tgtEl>
                                          <p:spTgt spid="6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p:tgtEl>
                                          <p:spTgt spid="65"/>
                                        </p:tgtEl>
                                        <p:attrNameLst>
                                          <p:attrName>ppt_y</p:attrName>
                                        </p:attrNameLst>
                                      </p:cBhvr>
                                      <p:tavLst>
                                        <p:tav tm="0">
                                          <p:val>
                                            <p:strVal val="#ppt_y+#ppt_h*1.125000"/>
                                          </p:val>
                                        </p:tav>
                                        <p:tav tm="100000">
                                          <p:val>
                                            <p:strVal val="#ppt_y"/>
                                          </p:val>
                                        </p:tav>
                                      </p:tavLst>
                                    </p:anim>
                                    <p:animEffect transition="in" filter="wipe(up)">
                                      <p:cBhvr>
                                        <p:cTn id="26" dur="500"/>
                                        <p:tgtEl>
                                          <p:spTgt spid="65"/>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p:tgtEl>
                                          <p:spTgt spid="67"/>
                                        </p:tgtEl>
                                        <p:attrNameLst>
                                          <p:attrName>ppt_y</p:attrName>
                                        </p:attrNameLst>
                                      </p:cBhvr>
                                      <p:tavLst>
                                        <p:tav tm="0">
                                          <p:val>
                                            <p:strVal val="#ppt_y+#ppt_h*1.125000"/>
                                          </p:val>
                                        </p:tav>
                                        <p:tav tm="100000">
                                          <p:val>
                                            <p:strVal val="#ppt_y"/>
                                          </p:val>
                                        </p:tav>
                                      </p:tavLst>
                                    </p:anim>
                                    <p:animEffect transition="in" filter="wipe(up)">
                                      <p:cBhvr>
                                        <p:cTn id="30" dur="500"/>
                                        <p:tgtEl>
                                          <p:spTgt spid="6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ppt_y</p:attrName>
                                        </p:attrNameLst>
                                      </p:cBhvr>
                                      <p:tavLst>
                                        <p:tav tm="0">
                                          <p:val>
                                            <p:strVal val="#ppt_y+#ppt_h*1.125000"/>
                                          </p:val>
                                        </p:tav>
                                        <p:tav tm="100000">
                                          <p:val>
                                            <p:strVal val="#ppt_y"/>
                                          </p:val>
                                        </p:tav>
                                      </p:tavLst>
                                    </p:anim>
                                    <p:animEffect transition="in" filter="wipe(up)">
                                      <p:cBhvr>
                                        <p:cTn id="34" dur="500"/>
                                        <p:tgtEl>
                                          <p:spTgt spid="6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arn(inVertical)">
                                      <p:cBhvr>
                                        <p:cTn id="37" dur="500"/>
                                        <p:tgtEl>
                                          <p:spTgt spid="7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barn(inVertical)">
                                      <p:cBhvr>
                                        <p:cTn id="40" dur="500"/>
                                        <p:tgtEl>
                                          <p:spTgt spid="7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arn(inVertical)">
                                      <p:cBhvr>
                                        <p:cTn id="43" dur="500"/>
                                        <p:tgtEl>
                                          <p:spTgt spid="7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arn(inVertical)">
                                      <p:cBhvr>
                                        <p:cTn id="46" dur="500"/>
                                        <p:tgtEl>
                                          <p:spTgt spid="7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barn(inVertical)">
                                      <p:cBhvr>
                                        <p:cTn id="49" dur="500"/>
                                        <p:tgtEl>
                                          <p:spTgt spid="7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inVertical)">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1"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par>
                                <p:cTn id="61" presetID="22" presetClass="entr" presetSubtype="4"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down)">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up)">
                                      <p:cBhvr>
                                        <p:cTn id="68" dur="500"/>
                                        <p:tgtEl>
                                          <p:spTgt spid="60"/>
                                        </p:tgtEl>
                                      </p:cBhvr>
                                    </p:animEffect>
                                  </p:childTnLst>
                                </p:cTn>
                              </p:par>
                              <p:par>
                                <p:cTn id="69" presetID="22" presetClass="entr" presetSubtype="1"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up)">
                                      <p:cBhvr>
                                        <p:cTn id="71" dur="500"/>
                                        <p:tgtEl>
                                          <p:spTgt spid="78"/>
                                        </p:tgtEl>
                                      </p:cBhvr>
                                    </p:animEffect>
                                  </p:childTnLst>
                                </p:cTn>
                              </p:par>
                              <p:par>
                                <p:cTn id="72" presetID="22" presetClass="entr" presetSubtype="1"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up)">
                                      <p:cBhvr>
                                        <p:cTn id="74" dur="500"/>
                                        <p:tgtEl>
                                          <p:spTgt spid="69"/>
                                        </p:tgtEl>
                                      </p:cBhvr>
                                    </p:animEffect>
                                  </p:childTnLst>
                                </p:cTn>
                              </p:par>
                              <p:par>
                                <p:cTn id="75" presetID="22" presetClass="entr" presetSubtype="1"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par>
                                <p:cTn id="78" presetID="22" presetClass="entr" presetSubtype="1"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up)">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p:tgtEl>
                                          <p:spTgt spid="79"/>
                                        </p:tgtEl>
                                        <p:attrNameLst>
                                          <p:attrName>ppt_y</p:attrName>
                                        </p:attrNameLst>
                                      </p:cBhvr>
                                      <p:tavLst>
                                        <p:tav tm="0">
                                          <p:val>
                                            <p:strVal val="#ppt_y+#ppt_h*1.125000"/>
                                          </p:val>
                                        </p:tav>
                                        <p:tav tm="100000">
                                          <p:val>
                                            <p:strVal val="#ppt_y"/>
                                          </p:val>
                                        </p:tav>
                                      </p:tavLst>
                                    </p:anim>
                                    <p:animEffect transition="in" filter="wipe(up)">
                                      <p:cBhvr>
                                        <p:cTn id="86" dur="500"/>
                                        <p:tgtEl>
                                          <p:spTgt spid="79"/>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 calcmode="lin" valueType="num">
                                      <p:cBhvr additive="base">
                                        <p:cTn id="89" dur="500"/>
                                        <p:tgtEl>
                                          <p:spTgt spid="80"/>
                                        </p:tgtEl>
                                        <p:attrNameLst>
                                          <p:attrName>ppt_y</p:attrName>
                                        </p:attrNameLst>
                                      </p:cBhvr>
                                      <p:tavLst>
                                        <p:tav tm="0">
                                          <p:val>
                                            <p:strVal val="#ppt_y+#ppt_h*1.125000"/>
                                          </p:val>
                                        </p:tav>
                                        <p:tav tm="100000">
                                          <p:val>
                                            <p:strVal val="#ppt_y"/>
                                          </p:val>
                                        </p:tav>
                                      </p:tavLst>
                                    </p:anim>
                                    <p:animEffect transition="in" filter="wipe(up)">
                                      <p:cBhvr>
                                        <p:cTn id="90" dur="500"/>
                                        <p:tgtEl>
                                          <p:spTgt spid="80"/>
                                        </p:tgtEl>
                                      </p:cBhvr>
                                    </p:animEffect>
                                  </p:childTnLst>
                                </p:cTn>
                              </p:par>
                            </p:childTnLst>
                          </p:cTn>
                        </p:par>
                        <p:par>
                          <p:cTn id="91" fill="hold">
                            <p:stCondLst>
                              <p:cond delay="500"/>
                            </p:stCondLst>
                            <p:childTnLst>
                              <p:par>
                                <p:cTn id="92" presetID="16" presetClass="entr" presetSubtype="21"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barn(inVertical)">
                                      <p:cBhvr>
                                        <p:cTn id="94" dur="500"/>
                                        <p:tgtEl>
                                          <p:spTgt spid="58"/>
                                        </p:tgtEl>
                                      </p:cBhvr>
                                    </p:animEffect>
                                  </p:childTnLst>
                                </p:cTn>
                              </p:par>
                            </p:childTnLst>
                          </p:cTn>
                        </p:par>
                        <p:par>
                          <p:cTn id="95" fill="hold">
                            <p:stCondLst>
                              <p:cond delay="1000"/>
                            </p:stCondLst>
                            <p:childTnLst>
                              <p:par>
                                <p:cTn id="96" presetID="16" presetClass="entr" presetSubtype="21"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barn(inVertical)">
                                      <p:cBhvr>
                                        <p:cTn id="98" dur="500"/>
                                        <p:tgtEl>
                                          <p:spTgt spid="55"/>
                                        </p:tgtEl>
                                      </p:cBhvr>
                                    </p:animEffect>
                                  </p:childTnLst>
                                </p:cTn>
                              </p:par>
                            </p:childTnLst>
                          </p:cTn>
                        </p:par>
                        <p:par>
                          <p:cTn id="99" fill="hold">
                            <p:stCondLst>
                              <p:cond delay="1500"/>
                            </p:stCondLst>
                            <p:childTnLst>
                              <p:par>
                                <p:cTn id="100" presetID="16" presetClass="entr" presetSubtype="21"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barn(inVertical)">
                                      <p:cBhvr>
                                        <p:cTn id="102" dur="500"/>
                                        <p:tgtEl>
                                          <p:spTgt spid="85"/>
                                        </p:tgtEl>
                                      </p:cBhvr>
                                    </p:animEffect>
                                  </p:childTnLst>
                                </p:cTn>
                              </p:par>
                            </p:childTnLst>
                          </p:cTn>
                        </p:par>
                        <p:par>
                          <p:cTn id="103" fill="hold">
                            <p:stCondLst>
                              <p:cond delay="2000"/>
                            </p:stCondLst>
                            <p:childTnLst>
                              <p:par>
                                <p:cTn id="104" presetID="22" presetClass="exit" presetSubtype="4" fill="hold" grpId="1" nodeType="afterEffect">
                                  <p:stCondLst>
                                    <p:cond delay="0"/>
                                  </p:stCondLst>
                                  <p:childTnLst>
                                    <p:animEffect transition="out" filter="wipe(down)">
                                      <p:cBhvr>
                                        <p:cTn id="105" dur="500"/>
                                        <p:tgtEl>
                                          <p:spTgt spid="55"/>
                                        </p:tgtEl>
                                      </p:cBhvr>
                                    </p:animEffect>
                                    <p:set>
                                      <p:cBhvr>
                                        <p:cTn id="106" dur="1" fill="hold">
                                          <p:stCondLst>
                                            <p:cond delay="499"/>
                                          </p:stCondLst>
                                        </p:cTn>
                                        <p:tgtEl>
                                          <p:spTgt spid="55"/>
                                        </p:tgtEl>
                                        <p:attrNameLst>
                                          <p:attrName>style.visibility</p:attrName>
                                        </p:attrNameLst>
                                      </p:cBhvr>
                                      <p:to>
                                        <p:strVal val="hidden"/>
                                      </p:to>
                                    </p:set>
                                  </p:childTnLst>
                                </p:cTn>
                              </p:par>
                              <p:par>
                                <p:cTn id="107" presetID="12" presetClass="exit" presetSubtype="4" fill="hold" grpId="1" nodeType="withEffect">
                                  <p:stCondLst>
                                    <p:cond delay="0"/>
                                  </p:stCondLst>
                                  <p:childTnLst>
                                    <p:anim calcmode="lin" valueType="num">
                                      <p:cBhvr additive="base">
                                        <p:cTn id="108" dur="500"/>
                                        <p:tgtEl>
                                          <p:spTgt spid="85"/>
                                        </p:tgtEl>
                                        <p:attrNameLst>
                                          <p:attrName>ppt_y</p:attrName>
                                        </p:attrNameLst>
                                      </p:cBhvr>
                                      <p:tavLst>
                                        <p:tav tm="0">
                                          <p:val>
                                            <p:strVal val="#ppt_y"/>
                                          </p:val>
                                        </p:tav>
                                        <p:tav tm="100000">
                                          <p:val>
                                            <p:strVal val="#ppt_y+#ppt_h*1.125000"/>
                                          </p:val>
                                        </p:tav>
                                      </p:tavLst>
                                    </p:anim>
                                    <p:animEffect transition="out" filter="wipe(down)">
                                      <p:cBhvr>
                                        <p:cTn id="109" dur="500"/>
                                        <p:tgtEl>
                                          <p:spTgt spid="85"/>
                                        </p:tgtEl>
                                      </p:cBhvr>
                                    </p:animEffect>
                                    <p:set>
                                      <p:cBhvr>
                                        <p:cTn id="110" dur="1" fill="hold">
                                          <p:stCondLst>
                                            <p:cond delay="499"/>
                                          </p:stCondLst>
                                        </p:cTn>
                                        <p:tgtEl>
                                          <p:spTgt spid="85"/>
                                        </p:tgtEl>
                                        <p:attrNameLst>
                                          <p:attrName>style.visibility</p:attrName>
                                        </p:attrNameLst>
                                      </p:cBhvr>
                                      <p:to>
                                        <p:strVal val="hidden"/>
                                      </p:to>
                                    </p:set>
                                  </p:childTnLst>
                                </p:cTn>
                              </p:par>
                              <p:par>
                                <p:cTn id="111" presetID="12" presetClass="exit" presetSubtype="4" fill="hold" grpId="1" nodeType="withEffect">
                                  <p:stCondLst>
                                    <p:cond delay="0"/>
                                  </p:stCondLst>
                                  <p:childTnLst>
                                    <p:anim calcmode="lin" valueType="num">
                                      <p:cBhvr additive="base">
                                        <p:cTn id="112" dur="500"/>
                                        <p:tgtEl>
                                          <p:spTgt spid="80"/>
                                        </p:tgtEl>
                                        <p:attrNameLst>
                                          <p:attrName>ppt_y</p:attrName>
                                        </p:attrNameLst>
                                      </p:cBhvr>
                                      <p:tavLst>
                                        <p:tav tm="0">
                                          <p:val>
                                            <p:strVal val="#ppt_y"/>
                                          </p:val>
                                        </p:tav>
                                        <p:tav tm="100000">
                                          <p:val>
                                            <p:strVal val="#ppt_y+#ppt_h*1.125000"/>
                                          </p:val>
                                        </p:tav>
                                      </p:tavLst>
                                    </p:anim>
                                    <p:animEffect transition="out" filter="wipe(down)">
                                      <p:cBhvr>
                                        <p:cTn id="113" dur="500"/>
                                        <p:tgtEl>
                                          <p:spTgt spid="80"/>
                                        </p:tgtEl>
                                      </p:cBhvr>
                                    </p:animEffect>
                                    <p:set>
                                      <p:cBhvr>
                                        <p:cTn id="114" dur="1" fill="hold">
                                          <p:stCondLst>
                                            <p:cond delay="499"/>
                                          </p:stCondLst>
                                        </p:cTn>
                                        <p:tgtEl>
                                          <p:spTgt spid="80"/>
                                        </p:tgtEl>
                                        <p:attrNameLst>
                                          <p:attrName>style.visibility</p:attrName>
                                        </p:attrNameLst>
                                      </p:cBhvr>
                                      <p:to>
                                        <p:strVal val="hidden"/>
                                      </p:to>
                                    </p:set>
                                  </p:childTnLst>
                                </p:cTn>
                              </p:par>
                            </p:childTnLst>
                          </p:cTn>
                        </p:par>
                        <p:par>
                          <p:cTn id="115" fill="hold">
                            <p:stCondLst>
                              <p:cond delay="2500"/>
                            </p:stCondLst>
                            <p:childTnLst>
                              <p:par>
                                <p:cTn id="116" presetID="12" presetClass="entr" presetSubtype="4"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 calcmode="lin" valueType="num">
                                      <p:cBhvr additive="base">
                                        <p:cTn id="118" dur="500"/>
                                        <p:tgtEl>
                                          <p:spTgt spid="81"/>
                                        </p:tgtEl>
                                        <p:attrNameLst>
                                          <p:attrName>ppt_y</p:attrName>
                                        </p:attrNameLst>
                                      </p:cBhvr>
                                      <p:tavLst>
                                        <p:tav tm="0">
                                          <p:val>
                                            <p:strVal val="#ppt_y+#ppt_h*1.125000"/>
                                          </p:val>
                                        </p:tav>
                                        <p:tav tm="100000">
                                          <p:val>
                                            <p:strVal val="#ppt_y"/>
                                          </p:val>
                                        </p:tav>
                                      </p:tavLst>
                                    </p:anim>
                                    <p:animEffect transition="in" filter="wipe(up)">
                                      <p:cBhvr>
                                        <p:cTn id="119" dur="500"/>
                                        <p:tgtEl>
                                          <p:spTgt spid="81"/>
                                        </p:tgtEl>
                                      </p:cBhvr>
                                    </p:animEffect>
                                  </p:childTnLst>
                                </p:cTn>
                              </p:par>
                            </p:childTnLst>
                          </p:cTn>
                        </p:par>
                        <p:par>
                          <p:cTn id="120" fill="hold">
                            <p:stCondLst>
                              <p:cond delay="3000"/>
                            </p:stCondLst>
                            <p:childTnLst>
                              <p:par>
                                <p:cTn id="121" presetID="16" presetClass="entr" presetSubtype="21"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barn(inVertical)">
                                      <p:cBhvr>
                                        <p:cTn id="123" dur="500"/>
                                        <p:tgtEl>
                                          <p:spTgt spid="54"/>
                                        </p:tgtEl>
                                      </p:cBhvr>
                                    </p:animEffect>
                                  </p:childTnLst>
                                </p:cTn>
                              </p:par>
                            </p:childTnLst>
                          </p:cTn>
                        </p:par>
                        <p:par>
                          <p:cTn id="124" fill="hold">
                            <p:stCondLst>
                              <p:cond delay="3500"/>
                            </p:stCondLst>
                            <p:childTnLst>
                              <p:par>
                                <p:cTn id="125" presetID="12" presetClass="entr" presetSubtype="4" fill="hold" grpId="0" nodeType="afterEffect">
                                  <p:stCondLst>
                                    <p:cond delay="0"/>
                                  </p:stCondLst>
                                  <p:childTnLst>
                                    <p:set>
                                      <p:cBhvr>
                                        <p:cTn id="126" dur="1" fill="hold">
                                          <p:stCondLst>
                                            <p:cond delay="0"/>
                                          </p:stCondLst>
                                        </p:cTn>
                                        <p:tgtEl>
                                          <p:spTgt spid="86"/>
                                        </p:tgtEl>
                                        <p:attrNameLst>
                                          <p:attrName>style.visibility</p:attrName>
                                        </p:attrNameLst>
                                      </p:cBhvr>
                                      <p:to>
                                        <p:strVal val="visible"/>
                                      </p:to>
                                    </p:set>
                                    <p:anim calcmode="lin" valueType="num">
                                      <p:cBhvr additive="base">
                                        <p:cTn id="127" dur="500"/>
                                        <p:tgtEl>
                                          <p:spTgt spid="86"/>
                                        </p:tgtEl>
                                        <p:attrNameLst>
                                          <p:attrName>ppt_y</p:attrName>
                                        </p:attrNameLst>
                                      </p:cBhvr>
                                      <p:tavLst>
                                        <p:tav tm="0">
                                          <p:val>
                                            <p:strVal val="#ppt_y+#ppt_h*1.125000"/>
                                          </p:val>
                                        </p:tav>
                                        <p:tav tm="100000">
                                          <p:val>
                                            <p:strVal val="#ppt_y"/>
                                          </p:val>
                                        </p:tav>
                                      </p:tavLst>
                                    </p:anim>
                                    <p:animEffect transition="in" filter="wipe(up)">
                                      <p:cBhvr>
                                        <p:cTn id="128" dur="500"/>
                                        <p:tgtEl>
                                          <p:spTgt spid="86"/>
                                        </p:tgtEl>
                                      </p:cBhvr>
                                    </p:animEffect>
                                  </p:childTnLst>
                                </p:cTn>
                              </p:par>
                            </p:childTnLst>
                          </p:cTn>
                        </p:par>
                        <p:par>
                          <p:cTn id="129" fill="hold">
                            <p:stCondLst>
                              <p:cond delay="4000"/>
                            </p:stCondLst>
                            <p:childTnLst>
                              <p:par>
                                <p:cTn id="130" presetID="10" presetClass="exit" presetSubtype="0" fill="hold" grpId="1" nodeType="afterEffect">
                                  <p:stCondLst>
                                    <p:cond delay="0"/>
                                  </p:stCondLst>
                                  <p:childTnLst>
                                    <p:animEffect transition="out" filter="fade">
                                      <p:cBhvr>
                                        <p:cTn id="131" dur="500"/>
                                        <p:tgtEl>
                                          <p:spTgt spid="79"/>
                                        </p:tgtEl>
                                      </p:cBhvr>
                                    </p:animEffect>
                                    <p:set>
                                      <p:cBhvr>
                                        <p:cTn id="132" dur="1" fill="hold">
                                          <p:stCondLst>
                                            <p:cond delay="499"/>
                                          </p:stCondLst>
                                        </p:cTn>
                                        <p:tgtEl>
                                          <p:spTgt spid="79"/>
                                        </p:tgtEl>
                                        <p:attrNameLst>
                                          <p:attrName>style.visibility</p:attrName>
                                        </p:attrNameLst>
                                      </p:cBhvr>
                                      <p:to>
                                        <p:strVal val="hidden"/>
                                      </p:to>
                                    </p:set>
                                  </p:childTnLst>
                                </p:cTn>
                              </p:par>
                              <p:par>
                                <p:cTn id="133" presetID="10" presetClass="exit" presetSubtype="0" fill="hold" grpId="2" nodeType="withEffect">
                                  <p:stCondLst>
                                    <p:cond delay="0"/>
                                  </p:stCondLst>
                                  <p:childTnLst>
                                    <p:animEffect transition="out" filter="fade">
                                      <p:cBhvr>
                                        <p:cTn id="134" dur="500"/>
                                        <p:tgtEl>
                                          <p:spTgt spid="80"/>
                                        </p:tgtEl>
                                      </p:cBhvr>
                                    </p:animEffect>
                                    <p:set>
                                      <p:cBhvr>
                                        <p:cTn id="135" dur="1" fill="hold">
                                          <p:stCondLst>
                                            <p:cond delay="499"/>
                                          </p:stCondLst>
                                        </p:cTn>
                                        <p:tgtEl>
                                          <p:spTgt spid="80"/>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58"/>
                                        </p:tgtEl>
                                      </p:cBhvr>
                                    </p:animEffect>
                                    <p:set>
                                      <p:cBhvr>
                                        <p:cTn id="138" dur="1" fill="hold">
                                          <p:stCondLst>
                                            <p:cond delay="499"/>
                                          </p:stCondLst>
                                        </p:cTn>
                                        <p:tgtEl>
                                          <p:spTgt spid="58"/>
                                        </p:tgtEl>
                                        <p:attrNameLst>
                                          <p:attrName>style.visibility</p:attrName>
                                        </p:attrNameLst>
                                      </p:cBhvr>
                                      <p:to>
                                        <p:strVal val="hidden"/>
                                      </p:to>
                                    </p:set>
                                  </p:childTnLst>
                                </p:cTn>
                              </p:par>
                              <p:par>
                                <p:cTn id="139" presetID="10" presetClass="exit" presetSubtype="0" fill="hold" grpId="2" nodeType="with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81"/>
                                        </p:tgtEl>
                                      </p:cBhvr>
                                    </p:animEffect>
                                    <p:set>
                                      <p:cBhvr>
                                        <p:cTn id="144" dur="1" fill="hold">
                                          <p:stCondLst>
                                            <p:cond delay="499"/>
                                          </p:stCondLst>
                                        </p:cTn>
                                        <p:tgtEl>
                                          <p:spTgt spid="81"/>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54"/>
                                        </p:tgtEl>
                                      </p:cBhvr>
                                    </p:animEffect>
                                    <p:set>
                                      <p:cBhvr>
                                        <p:cTn id="147" dur="1" fill="hold">
                                          <p:stCondLst>
                                            <p:cond delay="499"/>
                                          </p:stCondLst>
                                        </p:cTn>
                                        <p:tgtEl>
                                          <p:spTgt spid="54"/>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60"/>
                                        </p:tgtEl>
                                      </p:cBhvr>
                                    </p:animEffect>
                                    <p:set>
                                      <p:cBhvr>
                                        <p:cTn id="150" dur="1" fill="hold">
                                          <p:stCondLst>
                                            <p:cond delay="499"/>
                                          </p:stCondLst>
                                        </p:cTn>
                                        <p:tgtEl>
                                          <p:spTgt spid="60"/>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69"/>
                                        </p:tgtEl>
                                      </p:cBhvr>
                                    </p:animEffect>
                                    <p:set>
                                      <p:cBhvr>
                                        <p:cTn id="153" dur="1" fill="hold">
                                          <p:stCondLst>
                                            <p:cond delay="499"/>
                                          </p:stCondLst>
                                        </p:cTn>
                                        <p:tgtEl>
                                          <p:spTgt spid="69"/>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70"/>
                                        </p:tgtEl>
                                      </p:cBhvr>
                                    </p:animEffect>
                                    <p:set>
                                      <p:cBhvr>
                                        <p:cTn id="156" dur="1" fill="hold">
                                          <p:stCondLst>
                                            <p:cond delay="499"/>
                                          </p:stCondLst>
                                        </p:cTn>
                                        <p:tgtEl>
                                          <p:spTgt spid="70"/>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71"/>
                                        </p:tgtEl>
                                      </p:cBhvr>
                                    </p:animEffect>
                                    <p:set>
                                      <p:cBhvr>
                                        <p:cTn id="159" dur="1" fill="hold">
                                          <p:stCondLst>
                                            <p:cond delay="499"/>
                                          </p:stCondLst>
                                        </p:cTn>
                                        <p:tgtEl>
                                          <p:spTgt spid="71"/>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78"/>
                                        </p:tgtEl>
                                      </p:cBhvr>
                                    </p:animEffect>
                                    <p:set>
                                      <p:cBhvr>
                                        <p:cTn id="162" dur="1" fill="hold">
                                          <p:stCondLst>
                                            <p:cond delay="499"/>
                                          </p:stCondLst>
                                        </p:cTn>
                                        <p:tgtEl>
                                          <p:spTgt spid="7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86"/>
                                        </p:tgtEl>
                                      </p:cBhvr>
                                    </p:animEffect>
                                    <p:set>
                                      <p:cBhvr>
                                        <p:cTn id="165" dur="1" fill="hold">
                                          <p:stCondLst>
                                            <p:cond delay="499"/>
                                          </p:stCondLst>
                                        </p:cTn>
                                        <p:tgtEl>
                                          <p:spTgt spid="86"/>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wipe(left)">
                                      <p:cBhvr>
                                        <p:cTn id="170" dur="500"/>
                                        <p:tgtEl>
                                          <p:spTgt spid="8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82"/>
                                        </p:tgtEl>
                                        <p:attrNameLst>
                                          <p:attrName>style.visibility</p:attrName>
                                        </p:attrNameLst>
                                      </p:cBhvr>
                                      <p:to>
                                        <p:strVal val="visible"/>
                                      </p:to>
                                    </p:set>
                                    <p:animEffect transition="in" filter="wipe(left)">
                                      <p:cBhvr>
                                        <p:cTn id="175" dur="500"/>
                                        <p:tgtEl>
                                          <p:spTgt spid="82"/>
                                        </p:tgtEl>
                                      </p:cBhvr>
                                    </p:animEffect>
                                  </p:childTnLst>
                                </p:cTn>
                              </p:par>
                            </p:childTnLst>
                          </p:cTn>
                        </p:par>
                      </p:childTnLst>
                    </p:cTn>
                  </p:par>
                  <p:par>
                    <p:cTn id="176" fill="hold">
                      <p:stCondLst>
                        <p:cond delay="indefinite"/>
                      </p:stCondLst>
                      <p:childTnLst>
                        <p:par>
                          <p:cTn id="177" fill="hold">
                            <p:stCondLst>
                              <p:cond delay="0"/>
                            </p:stCondLst>
                            <p:childTnLst>
                              <p:par>
                                <p:cTn id="178" presetID="12" presetClass="entr" presetSubtype="2" fill="hold" grpId="0" nodeType="clickEffect">
                                  <p:stCondLst>
                                    <p:cond delay="0"/>
                                  </p:stCondLst>
                                  <p:childTnLst>
                                    <p:set>
                                      <p:cBhvr>
                                        <p:cTn id="179" dur="1" fill="hold">
                                          <p:stCondLst>
                                            <p:cond delay="0"/>
                                          </p:stCondLst>
                                        </p:cTn>
                                        <p:tgtEl>
                                          <p:spTgt spid="90"/>
                                        </p:tgtEl>
                                        <p:attrNameLst>
                                          <p:attrName>style.visibility</p:attrName>
                                        </p:attrNameLst>
                                      </p:cBhvr>
                                      <p:to>
                                        <p:strVal val="visible"/>
                                      </p:to>
                                    </p:set>
                                    <p:anim calcmode="lin" valueType="num">
                                      <p:cBhvr additive="base">
                                        <p:cTn id="180" dur="500"/>
                                        <p:tgtEl>
                                          <p:spTgt spid="90"/>
                                        </p:tgtEl>
                                        <p:attrNameLst>
                                          <p:attrName>ppt_x</p:attrName>
                                        </p:attrNameLst>
                                      </p:cBhvr>
                                      <p:tavLst>
                                        <p:tav tm="0">
                                          <p:val>
                                            <p:strVal val="#ppt_x+#ppt_w*1.125000"/>
                                          </p:val>
                                        </p:tav>
                                        <p:tav tm="100000">
                                          <p:val>
                                            <p:strVal val="#ppt_x"/>
                                          </p:val>
                                        </p:tav>
                                      </p:tavLst>
                                    </p:anim>
                                    <p:animEffect transition="in" filter="wipe(left)">
                                      <p:cBhvr>
                                        <p:cTn id="181" dur="500"/>
                                        <p:tgtEl>
                                          <p:spTgt spid="9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2" fill="hold" grpId="1" nodeType="clickEffect">
                                  <p:stCondLst>
                                    <p:cond delay="0"/>
                                  </p:stCondLst>
                                  <p:childTnLst>
                                    <p:animEffect transition="out" filter="wipe(right)">
                                      <p:cBhvr>
                                        <p:cTn id="185" dur="500"/>
                                        <p:tgtEl>
                                          <p:spTgt spid="84"/>
                                        </p:tgtEl>
                                      </p:cBhvr>
                                    </p:animEffect>
                                    <p:set>
                                      <p:cBhvr>
                                        <p:cTn id="186" dur="1" fill="hold">
                                          <p:stCondLst>
                                            <p:cond delay="499"/>
                                          </p:stCondLst>
                                        </p:cTn>
                                        <p:tgtEl>
                                          <p:spTgt spid="84"/>
                                        </p:tgtEl>
                                        <p:attrNameLst>
                                          <p:attrName>style.visibility</p:attrName>
                                        </p:attrNameLst>
                                      </p:cBhvr>
                                      <p:to>
                                        <p:strVal val="hidden"/>
                                      </p:to>
                                    </p:set>
                                  </p:childTnLst>
                                </p:cTn>
                              </p:par>
                              <p:par>
                                <p:cTn id="187" presetID="22" presetClass="exit" presetSubtype="4" fill="hold" grpId="1" nodeType="withEffect">
                                  <p:stCondLst>
                                    <p:cond delay="0"/>
                                  </p:stCondLst>
                                  <p:childTnLst>
                                    <p:animEffect transition="out" filter="wipe(down)">
                                      <p:cBhvr>
                                        <p:cTn id="188" dur="500"/>
                                        <p:tgtEl>
                                          <p:spTgt spid="82"/>
                                        </p:tgtEl>
                                      </p:cBhvr>
                                    </p:animEffect>
                                    <p:set>
                                      <p:cBhvr>
                                        <p:cTn id="189" dur="1" fill="hold">
                                          <p:stCondLst>
                                            <p:cond delay="499"/>
                                          </p:stCondLst>
                                        </p:cTn>
                                        <p:tgtEl>
                                          <p:spTgt spid="82"/>
                                        </p:tgtEl>
                                        <p:attrNameLst>
                                          <p:attrName>style.visibility</p:attrName>
                                        </p:attrNameLst>
                                      </p:cBhvr>
                                      <p:to>
                                        <p:strVal val="hidden"/>
                                      </p:to>
                                    </p:se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wipe(left)">
                                      <p:cBhvr>
                                        <p:cTn id="193" dur="500"/>
                                        <p:tgtEl>
                                          <p:spTgt spid="83"/>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grpId="0" nodeType="clickEffect">
                                  <p:stCondLst>
                                    <p:cond delay="0"/>
                                  </p:stCondLst>
                                  <p:childTnLst>
                                    <p:set>
                                      <p:cBhvr>
                                        <p:cTn id="197" dur="1" fill="hold">
                                          <p:stCondLst>
                                            <p:cond delay="0"/>
                                          </p:stCondLst>
                                        </p:cTn>
                                        <p:tgtEl>
                                          <p:spTgt spid="89"/>
                                        </p:tgtEl>
                                        <p:attrNameLst>
                                          <p:attrName>style.visibility</p:attrName>
                                        </p:attrNameLst>
                                      </p:cBhvr>
                                      <p:to>
                                        <p:strVal val="visible"/>
                                      </p:to>
                                    </p:set>
                                    <p:animEffect transition="in" filter="barn(inVertical)">
                                      <p:cBhvr>
                                        <p:cTn id="198" dur="500"/>
                                        <p:tgtEl>
                                          <p:spTgt spid="89"/>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barn(inVertical)">
                                      <p:cBhvr>
                                        <p:cTn id="201" dur="500"/>
                                        <p:tgtEl>
                                          <p:spTgt spid="88"/>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barn(inVertical)">
                                      <p:cBhvr>
                                        <p:cTn id="204" dur="500"/>
                                        <p:tgtEl>
                                          <p:spTgt spid="87"/>
                                        </p:tgtEl>
                                      </p:cBhvr>
                                    </p:animEffect>
                                  </p:childTnLst>
                                </p:cTn>
                              </p:par>
                            </p:childTnLst>
                          </p:cTn>
                        </p:par>
                      </p:childTnLst>
                    </p:cTn>
                  </p:par>
                  <p:par>
                    <p:cTn id="205" fill="hold">
                      <p:stCondLst>
                        <p:cond delay="indefinite"/>
                      </p:stCondLst>
                      <p:childTnLst>
                        <p:par>
                          <p:cTn id="206" fill="hold">
                            <p:stCondLst>
                              <p:cond delay="0"/>
                            </p:stCondLst>
                            <p:childTnLst>
                              <p:par>
                                <p:cTn id="207" presetID="12" presetClass="entr" presetSubtype="2" fill="hold" grpId="0" nodeType="clickEffect">
                                  <p:stCondLst>
                                    <p:cond delay="0"/>
                                  </p:stCondLst>
                                  <p:childTnLst>
                                    <p:set>
                                      <p:cBhvr>
                                        <p:cTn id="208" dur="1" fill="hold">
                                          <p:stCondLst>
                                            <p:cond delay="0"/>
                                          </p:stCondLst>
                                        </p:cTn>
                                        <p:tgtEl>
                                          <p:spTgt spid="91"/>
                                        </p:tgtEl>
                                        <p:attrNameLst>
                                          <p:attrName>style.visibility</p:attrName>
                                        </p:attrNameLst>
                                      </p:cBhvr>
                                      <p:to>
                                        <p:strVal val="visible"/>
                                      </p:to>
                                    </p:set>
                                    <p:anim calcmode="lin" valueType="num">
                                      <p:cBhvr additive="base">
                                        <p:cTn id="209" dur="500"/>
                                        <p:tgtEl>
                                          <p:spTgt spid="91"/>
                                        </p:tgtEl>
                                        <p:attrNameLst>
                                          <p:attrName>ppt_x</p:attrName>
                                        </p:attrNameLst>
                                      </p:cBhvr>
                                      <p:tavLst>
                                        <p:tav tm="0">
                                          <p:val>
                                            <p:strVal val="#ppt_x+#ppt_w*1.125000"/>
                                          </p:val>
                                        </p:tav>
                                        <p:tav tm="100000">
                                          <p:val>
                                            <p:strVal val="#ppt_x"/>
                                          </p:val>
                                        </p:tav>
                                      </p:tavLst>
                                    </p:anim>
                                    <p:animEffect transition="in" filter="wipe(left)">
                                      <p:cBhvr>
                                        <p:cTn id="210" dur="500"/>
                                        <p:tgtEl>
                                          <p:spTgt spid="9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2" fill="hold" grpId="1" nodeType="clickEffect">
                                  <p:stCondLst>
                                    <p:cond delay="0"/>
                                  </p:stCondLst>
                                  <p:childTnLst>
                                    <p:animEffect transition="out" filter="wipe(right)">
                                      <p:cBhvr>
                                        <p:cTn id="214" dur="500"/>
                                        <p:tgtEl>
                                          <p:spTgt spid="83"/>
                                        </p:tgtEl>
                                      </p:cBhvr>
                                    </p:animEffect>
                                    <p:set>
                                      <p:cBhvr>
                                        <p:cTn id="215" dur="1" fill="hold">
                                          <p:stCondLst>
                                            <p:cond delay="499"/>
                                          </p:stCondLst>
                                        </p:cTn>
                                        <p:tgtEl>
                                          <p:spTgt spid="83"/>
                                        </p:tgtEl>
                                        <p:attrNameLst>
                                          <p:attrName>style.visibility</p:attrName>
                                        </p:attrNameLst>
                                      </p:cBhvr>
                                      <p:to>
                                        <p:strVal val="hidden"/>
                                      </p:to>
                                    </p:set>
                                  </p:childTnLst>
                                </p:cTn>
                              </p:par>
                              <p:par>
                                <p:cTn id="216" presetID="16" presetClass="exit" presetSubtype="21" fill="hold" grpId="1" nodeType="withEffect">
                                  <p:stCondLst>
                                    <p:cond delay="0"/>
                                  </p:stCondLst>
                                  <p:childTnLst>
                                    <p:animEffect transition="out" filter="barn(inVertical)">
                                      <p:cBhvr>
                                        <p:cTn id="217" dur="500"/>
                                        <p:tgtEl>
                                          <p:spTgt spid="89"/>
                                        </p:tgtEl>
                                      </p:cBhvr>
                                    </p:animEffect>
                                    <p:set>
                                      <p:cBhvr>
                                        <p:cTn id="218" dur="1" fill="hold">
                                          <p:stCondLst>
                                            <p:cond delay="499"/>
                                          </p:stCondLst>
                                        </p:cTn>
                                        <p:tgtEl>
                                          <p:spTgt spid="89"/>
                                        </p:tgtEl>
                                        <p:attrNameLst>
                                          <p:attrName>style.visibility</p:attrName>
                                        </p:attrNameLst>
                                      </p:cBhvr>
                                      <p:to>
                                        <p:strVal val="hidden"/>
                                      </p:to>
                                    </p:set>
                                  </p:childTnLst>
                                </p:cTn>
                              </p:par>
                              <p:par>
                                <p:cTn id="219" presetID="16" presetClass="exit" presetSubtype="21" fill="hold" grpId="1" nodeType="withEffect">
                                  <p:stCondLst>
                                    <p:cond delay="0"/>
                                  </p:stCondLst>
                                  <p:childTnLst>
                                    <p:animEffect transition="out" filter="barn(inVertical)">
                                      <p:cBhvr>
                                        <p:cTn id="220" dur="500"/>
                                        <p:tgtEl>
                                          <p:spTgt spid="88"/>
                                        </p:tgtEl>
                                      </p:cBhvr>
                                    </p:animEffect>
                                    <p:set>
                                      <p:cBhvr>
                                        <p:cTn id="221" dur="1" fill="hold">
                                          <p:stCondLst>
                                            <p:cond delay="499"/>
                                          </p:stCondLst>
                                        </p:cTn>
                                        <p:tgtEl>
                                          <p:spTgt spid="88"/>
                                        </p:tgtEl>
                                        <p:attrNameLst>
                                          <p:attrName>style.visibility</p:attrName>
                                        </p:attrNameLst>
                                      </p:cBhvr>
                                      <p:to>
                                        <p:strVal val="hidden"/>
                                      </p:to>
                                    </p:set>
                                  </p:childTnLst>
                                </p:cTn>
                              </p:par>
                              <p:par>
                                <p:cTn id="222" presetID="16" presetClass="exit" presetSubtype="21" fill="hold" grpId="1" nodeType="withEffect">
                                  <p:stCondLst>
                                    <p:cond delay="0"/>
                                  </p:stCondLst>
                                  <p:childTnLst>
                                    <p:animEffect transition="out" filter="barn(inVertical)">
                                      <p:cBhvr>
                                        <p:cTn id="223" dur="500"/>
                                        <p:tgtEl>
                                          <p:spTgt spid="87"/>
                                        </p:tgtEl>
                                      </p:cBhvr>
                                    </p:animEffect>
                                    <p:set>
                                      <p:cBhvr>
                                        <p:cTn id="224" dur="1" fill="hold">
                                          <p:stCondLst>
                                            <p:cond delay="499"/>
                                          </p:stCondLst>
                                        </p:cTn>
                                        <p:tgtEl>
                                          <p:spTgt spid="87"/>
                                        </p:tgtEl>
                                        <p:attrNameLst>
                                          <p:attrName>style.visibility</p:attrName>
                                        </p:attrNameLst>
                                      </p:cBhvr>
                                      <p:to>
                                        <p:strVal val="hidden"/>
                                      </p:to>
                                    </p:set>
                                  </p:childTnLst>
                                </p:cTn>
                              </p:par>
                            </p:childTnLst>
                          </p:cTn>
                        </p:par>
                        <p:par>
                          <p:cTn id="225" fill="hold">
                            <p:stCondLst>
                              <p:cond delay="500"/>
                            </p:stCondLst>
                            <p:childTnLst>
                              <p:par>
                                <p:cTn id="226" presetID="12" presetClass="entr" presetSubtype="8" fill="hold" grpId="0" nodeType="afterEffect">
                                  <p:stCondLst>
                                    <p:cond delay="0"/>
                                  </p:stCondLst>
                                  <p:childTnLst>
                                    <p:set>
                                      <p:cBhvr>
                                        <p:cTn id="227" dur="1" fill="hold">
                                          <p:stCondLst>
                                            <p:cond delay="0"/>
                                          </p:stCondLst>
                                        </p:cTn>
                                        <p:tgtEl>
                                          <p:spTgt spid="92"/>
                                        </p:tgtEl>
                                        <p:attrNameLst>
                                          <p:attrName>style.visibility</p:attrName>
                                        </p:attrNameLst>
                                      </p:cBhvr>
                                      <p:to>
                                        <p:strVal val="visible"/>
                                      </p:to>
                                    </p:set>
                                    <p:anim calcmode="lin" valueType="num">
                                      <p:cBhvr additive="base">
                                        <p:cTn id="228" dur="500"/>
                                        <p:tgtEl>
                                          <p:spTgt spid="92"/>
                                        </p:tgtEl>
                                        <p:attrNameLst>
                                          <p:attrName>ppt_x</p:attrName>
                                        </p:attrNameLst>
                                      </p:cBhvr>
                                      <p:tavLst>
                                        <p:tav tm="0">
                                          <p:val>
                                            <p:strVal val="#ppt_x-#ppt_w*1.125000"/>
                                          </p:val>
                                        </p:tav>
                                        <p:tav tm="100000">
                                          <p:val>
                                            <p:strVal val="#ppt_x"/>
                                          </p:val>
                                        </p:tav>
                                      </p:tavLst>
                                    </p:anim>
                                    <p:animEffect transition="in" filter="wipe(right)">
                                      <p:cBhvr>
                                        <p:cTn id="229" dur="500"/>
                                        <p:tgtEl>
                                          <p:spTgt spid="92"/>
                                        </p:tgtEl>
                                      </p:cBhvr>
                                    </p:animEffect>
                                  </p:childTnLst>
                                </p:cTn>
                              </p:par>
                              <p:par>
                                <p:cTn id="230" presetID="12" presetClass="entr" presetSubtype="8" fill="hold" grpId="0" nodeType="withEffect">
                                  <p:stCondLst>
                                    <p:cond delay="0"/>
                                  </p:stCondLst>
                                  <p:childTnLst>
                                    <p:set>
                                      <p:cBhvr>
                                        <p:cTn id="231" dur="1" fill="hold">
                                          <p:stCondLst>
                                            <p:cond delay="0"/>
                                          </p:stCondLst>
                                        </p:cTn>
                                        <p:tgtEl>
                                          <p:spTgt spid="93"/>
                                        </p:tgtEl>
                                        <p:attrNameLst>
                                          <p:attrName>style.visibility</p:attrName>
                                        </p:attrNameLst>
                                      </p:cBhvr>
                                      <p:to>
                                        <p:strVal val="visible"/>
                                      </p:to>
                                    </p:set>
                                    <p:anim calcmode="lin" valueType="num">
                                      <p:cBhvr additive="base">
                                        <p:cTn id="232" dur="500"/>
                                        <p:tgtEl>
                                          <p:spTgt spid="93"/>
                                        </p:tgtEl>
                                        <p:attrNameLst>
                                          <p:attrName>ppt_x</p:attrName>
                                        </p:attrNameLst>
                                      </p:cBhvr>
                                      <p:tavLst>
                                        <p:tav tm="0">
                                          <p:val>
                                            <p:strVal val="#ppt_x-#ppt_w*1.125000"/>
                                          </p:val>
                                        </p:tav>
                                        <p:tav tm="100000">
                                          <p:val>
                                            <p:strVal val="#ppt_x"/>
                                          </p:val>
                                        </p:tav>
                                      </p:tavLst>
                                    </p:anim>
                                    <p:animEffect transition="in" filter="wipe(right)">
                                      <p:cBhvr>
                                        <p:cTn id="233" dur="500"/>
                                        <p:tgtEl>
                                          <p:spTgt spid="93"/>
                                        </p:tgtEl>
                                      </p:cBhvr>
                                    </p:animEffect>
                                  </p:childTnLst>
                                </p:cTn>
                              </p:par>
                              <p:par>
                                <p:cTn id="234" presetID="12" presetClass="entr" presetSubtype="8" fill="hold" grpId="0" nodeType="withEffect">
                                  <p:stCondLst>
                                    <p:cond delay="0"/>
                                  </p:stCondLst>
                                  <p:childTnLst>
                                    <p:set>
                                      <p:cBhvr>
                                        <p:cTn id="235" dur="1" fill="hold">
                                          <p:stCondLst>
                                            <p:cond delay="0"/>
                                          </p:stCondLst>
                                        </p:cTn>
                                        <p:tgtEl>
                                          <p:spTgt spid="94"/>
                                        </p:tgtEl>
                                        <p:attrNameLst>
                                          <p:attrName>style.visibility</p:attrName>
                                        </p:attrNameLst>
                                      </p:cBhvr>
                                      <p:to>
                                        <p:strVal val="visible"/>
                                      </p:to>
                                    </p:set>
                                    <p:anim calcmode="lin" valueType="num">
                                      <p:cBhvr additive="base">
                                        <p:cTn id="236" dur="500"/>
                                        <p:tgtEl>
                                          <p:spTgt spid="94"/>
                                        </p:tgtEl>
                                        <p:attrNameLst>
                                          <p:attrName>ppt_x</p:attrName>
                                        </p:attrNameLst>
                                      </p:cBhvr>
                                      <p:tavLst>
                                        <p:tav tm="0">
                                          <p:val>
                                            <p:strVal val="#ppt_x-#ppt_w*1.125000"/>
                                          </p:val>
                                        </p:tav>
                                        <p:tav tm="100000">
                                          <p:val>
                                            <p:strVal val="#ppt_x"/>
                                          </p:val>
                                        </p:tav>
                                      </p:tavLst>
                                    </p:anim>
                                    <p:animEffect transition="in" filter="wipe(right)">
                                      <p:cBhvr>
                                        <p:cTn id="237" dur="500"/>
                                        <p:tgtEl>
                                          <p:spTgt spid="94"/>
                                        </p:tgtEl>
                                      </p:cBhvr>
                                    </p:animEffect>
                                  </p:childTnLst>
                                </p:cTn>
                              </p:par>
                              <p:par>
                                <p:cTn id="238" presetID="12" presetClass="entr" presetSubtype="8" fill="hold" grpId="0" nodeType="withEffect">
                                  <p:stCondLst>
                                    <p:cond delay="0"/>
                                  </p:stCondLst>
                                  <p:childTnLst>
                                    <p:set>
                                      <p:cBhvr>
                                        <p:cTn id="239" dur="1" fill="hold">
                                          <p:stCondLst>
                                            <p:cond delay="0"/>
                                          </p:stCondLst>
                                        </p:cTn>
                                        <p:tgtEl>
                                          <p:spTgt spid="95"/>
                                        </p:tgtEl>
                                        <p:attrNameLst>
                                          <p:attrName>style.visibility</p:attrName>
                                        </p:attrNameLst>
                                      </p:cBhvr>
                                      <p:to>
                                        <p:strVal val="visible"/>
                                      </p:to>
                                    </p:set>
                                    <p:anim calcmode="lin" valueType="num">
                                      <p:cBhvr additive="base">
                                        <p:cTn id="240" dur="500"/>
                                        <p:tgtEl>
                                          <p:spTgt spid="95"/>
                                        </p:tgtEl>
                                        <p:attrNameLst>
                                          <p:attrName>ppt_x</p:attrName>
                                        </p:attrNameLst>
                                      </p:cBhvr>
                                      <p:tavLst>
                                        <p:tav tm="0">
                                          <p:val>
                                            <p:strVal val="#ppt_x-#ppt_w*1.125000"/>
                                          </p:val>
                                        </p:tav>
                                        <p:tav tm="100000">
                                          <p:val>
                                            <p:strVal val="#ppt_x"/>
                                          </p:val>
                                        </p:tav>
                                      </p:tavLst>
                                    </p:anim>
                                    <p:animEffect transition="in" filter="wipe(right)">
                                      <p:cBhvr>
                                        <p:cTn id="241" dur="500"/>
                                        <p:tgtEl>
                                          <p:spTgt spid="95"/>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xit" presetSubtype="4" fill="hold" grpId="1" nodeType="clickEffect">
                                  <p:stCondLst>
                                    <p:cond delay="0"/>
                                  </p:stCondLst>
                                  <p:childTnLst>
                                    <p:anim calcmode="lin" valueType="num">
                                      <p:cBhvr additive="base">
                                        <p:cTn id="245" dur="500"/>
                                        <p:tgtEl>
                                          <p:spTgt spid="59"/>
                                        </p:tgtEl>
                                        <p:attrNameLst>
                                          <p:attrName>ppt_y</p:attrName>
                                        </p:attrNameLst>
                                      </p:cBhvr>
                                      <p:tavLst>
                                        <p:tav tm="0">
                                          <p:val>
                                            <p:strVal val="#ppt_y"/>
                                          </p:val>
                                        </p:tav>
                                        <p:tav tm="100000">
                                          <p:val>
                                            <p:strVal val="#ppt_y+#ppt_h*1.125000"/>
                                          </p:val>
                                        </p:tav>
                                      </p:tavLst>
                                    </p:anim>
                                    <p:animEffect transition="out" filter="wipe(down)">
                                      <p:cBhvr>
                                        <p:cTn id="246" dur="500"/>
                                        <p:tgtEl>
                                          <p:spTgt spid="59"/>
                                        </p:tgtEl>
                                      </p:cBhvr>
                                    </p:animEffect>
                                    <p:set>
                                      <p:cBhvr>
                                        <p:cTn id="247" dur="1" fill="hold">
                                          <p:stCondLst>
                                            <p:cond delay="499"/>
                                          </p:stCondLst>
                                        </p:cTn>
                                        <p:tgtEl>
                                          <p:spTgt spid="59"/>
                                        </p:tgtEl>
                                        <p:attrNameLst>
                                          <p:attrName>style.visibility</p:attrName>
                                        </p:attrNameLst>
                                      </p:cBhvr>
                                      <p:to>
                                        <p:strVal val="hidden"/>
                                      </p:to>
                                    </p:set>
                                  </p:childTnLst>
                                </p:cTn>
                              </p:par>
                            </p:childTnLst>
                          </p:cTn>
                        </p:par>
                        <p:par>
                          <p:cTn id="248" fill="hold">
                            <p:stCondLst>
                              <p:cond delay="500"/>
                            </p:stCondLst>
                            <p:childTnLst>
                              <p:par>
                                <p:cTn id="249" presetID="12" presetClass="entr" presetSubtype="4" fill="hold" grpId="0" nodeType="afterEffect">
                                  <p:stCondLst>
                                    <p:cond delay="0"/>
                                  </p:stCondLst>
                                  <p:childTnLst>
                                    <p:set>
                                      <p:cBhvr>
                                        <p:cTn id="250" dur="1" fill="hold">
                                          <p:stCondLst>
                                            <p:cond delay="0"/>
                                          </p:stCondLst>
                                        </p:cTn>
                                        <p:tgtEl>
                                          <p:spTgt spid="98"/>
                                        </p:tgtEl>
                                        <p:attrNameLst>
                                          <p:attrName>style.visibility</p:attrName>
                                        </p:attrNameLst>
                                      </p:cBhvr>
                                      <p:to>
                                        <p:strVal val="visible"/>
                                      </p:to>
                                    </p:set>
                                    <p:anim calcmode="lin" valueType="num">
                                      <p:cBhvr additive="base">
                                        <p:cTn id="251" dur="500"/>
                                        <p:tgtEl>
                                          <p:spTgt spid="98"/>
                                        </p:tgtEl>
                                        <p:attrNameLst>
                                          <p:attrName>ppt_y</p:attrName>
                                        </p:attrNameLst>
                                      </p:cBhvr>
                                      <p:tavLst>
                                        <p:tav tm="0">
                                          <p:val>
                                            <p:strVal val="#ppt_y+#ppt_h*1.125000"/>
                                          </p:val>
                                        </p:tav>
                                        <p:tav tm="100000">
                                          <p:val>
                                            <p:strVal val="#ppt_y"/>
                                          </p:val>
                                        </p:tav>
                                      </p:tavLst>
                                    </p:anim>
                                    <p:animEffect transition="in" filter="wipe(up)">
                                      <p:cBhvr>
                                        <p:cTn id="25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2" grpId="0" animBg="1"/>
      <p:bldP spid="64" grpId="0" animBg="1"/>
      <p:bldP spid="65" grpId="0" animBg="1"/>
      <p:bldP spid="67" grpId="0" animBg="1"/>
      <p:bldP spid="68" grpId="0" animBg="1"/>
      <p:bldP spid="72" grpId="0"/>
      <p:bldP spid="73" grpId="0"/>
      <p:bldP spid="74" grpId="0"/>
      <p:bldP spid="75" grpId="0"/>
      <p:bldP spid="76" grpId="0"/>
      <p:bldP spid="77" grpId="0"/>
      <p:bldP spid="82" grpId="0"/>
      <p:bldP spid="82" grpId="1"/>
      <p:bldP spid="83" grpId="0" animBg="1"/>
      <p:bldP spid="83" grpId="1" animBg="1"/>
      <p:bldP spid="84" grpId="0" animBg="1"/>
      <p:bldP spid="84" grpId="1" animBg="1"/>
      <p:bldP spid="87" grpId="0"/>
      <p:bldP spid="87" grpId="1"/>
      <p:bldP spid="88" grpId="0"/>
      <p:bldP spid="88" grpId="1"/>
      <p:bldP spid="89" grpId="0"/>
      <p:bldP spid="89" grpId="1"/>
      <p:bldP spid="90" grpId="0"/>
      <p:bldP spid="91" grpId="0"/>
      <p:bldP spid="92" grpId="0"/>
      <p:bldP spid="93" grpId="0"/>
      <p:bldP spid="94" grpId="0"/>
      <p:bldP spid="95" grpId="0"/>
      <p:bldP spid="98" grpId="0" animBg="1"/>
      <p:bldP spid="54" grpId="0" animBg="1"/>
      <p:bldP spid="54" grpId="1" animBg="1"/>
      <p:bldP spid="55" grpId="0" animBg="1"/>
      <p:bldP spid="55" grpId="1" animBg="1"/>
      <p:bldP spid="55" grpId="2" animBg="1"/>
      <p:bldP spid="58" grpId="0" animBg="1"/>
      <p:bldP spid="58" grpId="1" animBg="1"/>
      <p:bldP spid="79" grpId="0" animBg="1"/>
      <p:bldP spid="79" grpId="1" animBg="1"/>
      <p:bldP spid="80" grpId="0" animBg="1"/>
      <p:bldP spid="80" grpId="1" animBg="1"/>
      <p:bldP spid="80" grpId="2" animBg="1"/>
      <p:bldP spid="81" grpId="0" animBg="1"/>
      <p:bldP spid="81" grpId="1" animBg="1"/>
      <p:bldP spid="85" grpId="0"/>
      <p:bldP spid="85" grpId="1"/>
      <p:bldP spid="86" grpId="0"/>
      <p:bldP spid="8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Constrained Version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62210" y="836712"/>
            <a:ext cx="838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Empirical evidence </a:t>
            </a:r>
            <a:r>
              <a:rPr lang="en-US" sz="2400" dirty="0" smtClean="0">
                <a:latin typeface="Garamond" pitchFamily="18" charset="0"/>
              </a:rPr>
              <a:t>[Than </a:t>
            </a:r>
            <a:r>
              <a:rPr lang="en-US" sz="2400" i="1" dirty="0" smtClean="0">
                <a:latin typeface="Garamond" pitchFamily="18" charset="0"/>
              </a:rPr>
              <a:t>et al.</a:t>
            </a:r>
            <a:r>
              <a:rPr lang="en-US" sz="2400" dirty="0" smtClean="0">
                <a:latin typeface="Garamond" pitchFamily="18" charset="0"/>
              </a:rPr>
              <a:t>] suggests that clusters in the optimal species tree that optimizes </a:t>
            </a:r>
            <a:r>
              <a:rPr lang="en-US" sz="2400" dirty="0" smtClean="0">
                <a:solidFill>
                  <a:srgbClr val="000099"/>
                </a:solidFill>
                <a:latin typeface="Garamond" pitchFamily="18" charset="0"/>
              </a:rPr>
              <a:t>MDC</a:t>
            </a:r>
            <a:r>
              <a:rPr lang="en-US" sz="2400" dirty="0" smtClean="0">
                <a:latin typeface="Garamond" pitchFamily="18" charset="0"/>
              </a:rPr>
              <a:t> tend to appear in </a:t>
            </a:r>
            <a:r>
              <a:rPr lang="en-US" sz="2400" dirty="0" smtClean="0">
                <a:solidFill>
                  <a:srgbClr val="000099"/>
                </a:solidFill>
                <a:latin typeface="Garamond" pitchFamily="18" charset="0"/>
              </a:rPr>
              <a:t>at least one of the input gene </a:t>
            </a:r>
            <a:r>
              <a:rPr lang="en-US" sz="2400" dirty="0" smtClean="0">
                <a:latin typeface="Garamond" pitchFamily="18" charset="0"/>
              </a:rPr>
              <a:t>trees. It may be also </a:t>
            </a:r>
            <a:r>
              <a:rPr lang="en-US" sz="2400" dirty="0" smtClean="0">
                <a:solidFill>
                  <a:srgbClr val="000099"/>
                </a:solidFill>
                <a:latin typeface="Garamond" pitchFamily="18" charset="0"/>
              </a:rPr>
              <a:t>likely</a:t>
            </a:r>
            <a:r>
              <a:rPr lang="en-US" sz="2400" dirty="0" smtClean="0">
                <a:latin typeface="Garamond" pitchFamily="18" charset="0"/>
              </a:rPr>
              <a:t> for </a:t>
            </a:r>
            <a:r>
              <a:rPr lang="en-US" sz="2400" dirty="0" smtClean="0">
                <a:solidFill>
                  <a:srgbClr val="000099"/>
                </a:solidFill>
                <a:latin typeface="Garamond" pitchFamily="18" charset="0"/>
              </a:rPr>
              <a:t>MGD</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Instead </a:t>
            </a:r>
            <a:r>
              <a:rPr lang="en-US" sz="2400" dirty="0">
                <a:latin typeface="Garamond" pitchFamily="18" charset="0"/>
              </a:rPr>
              <a:t>of considering all possible </a:t>
            </a:r>
            <a:r>
              <a:rPr lang="en-US" sz="2400" dirty="0" err="1">
                <a:latin typeface="Garamond" pitchFamily="18" charset="0"/>
              </a:rPr>
              <a:t>subtree</a:t>
            </a:r>
            <a:r>
              <a:rPr lang="en-US" sz="2400" dirty="0">
                <a:latin typeface="Garamond" pitchFamily="18" charset="0"/>
              </a:rPr>
              <a:t>-bipartitions, we can only consider the </a:t>
            </a:r>
            <a:r>
              <a:rPr lang="en-US" sz="2400" dirty="0" err="1">
                <a:latin typeface="Garamond" pitchFamily="18" charset="0"/>
              </a:rPr>
              <a:t>subtree</a:t>
            </a:r>
            <a:r>
              <a:rPr lang="en-US" sz="2400" dirty="0">
                <a:latin typeface="Garamond" pitchFamily="18" charset="0"/>
              </a:rPr>
              <a:t>-bipartitions </a:t>
            </a:r>
            <a:r>
              <a:rPr lang="en-US" sz="2400" dirty="0">
                <a:solidFill>
                  <a:srgbClr val="000099"/>
                </a:solidFill>
                <a:latin typeface="Garamond" pitchFamily="18" charset="0"/>
              </a:rPr>
              <a:t>present in the gene trees</a:t>
            </a:r>
            <a:r>
              <a:rPr lang="en-US" sz="2400" dirty="0">
                <a:latin typeface="Garamond" pitchFamily="18" charset="0"/>
              </a:rPr>
              <a:t>. That makes the problem </a:t>
            </a:r>
            <a:r>
              <a:rPr lang="en-US" sz="2400" dirty="0">
                <a:solidFill>
                  <a:srgbClr val="000099"/>
                </a:solidFill>
                <a:latin typeface="Garamond" pitchFamily="18" charset="0"/>
              </a:rPr>
              <a:t>polynomial-time solvable</a:t>
            </a:r>
            <a:r>
              <a:rPr lang="en-US" sz="2400" dirty="0">
                <a:latin typeface="Garamond" pitchFamily="18" charset="0"/>
              </a:rPr>
              <a:t>. </a:t>
            </a:r>
            <a:endParaRPr lang="en-US" sz="2400" dirty="0" smtClean="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k </a:t>
            </a:r>
            <a:r>
              <a:rPr lang="en-US" sz="2400" dirty="0">
                <a:latin typeface="Garamond" pitchFamily="18" charset="0"/>
              </a:rPr>
              <a:t>input gene trees with </a:t>
            </a:r>
            <a:r>
              <a:rPr lang="en-US" sz="2400" dirty="0" smtClean="0">
                <a:latin typeface="Garamond" pitchFamily="18" charset="0"/>
              </a:rPr>
              <a:t>n taxa</a:t>
            </a:r>
          </a:p>
          <a:p>
            <a:pPr lvl="1">
              <a:spcBef>
                <a:spcPts val="600"/>
              </a:spcBef>
              <a:buClr>
                <a:schemeClr val="accent1"/>
              </a:buClr>
              <a:buSzPct val="90000"/>
              <a:buFont typeface="Wingdings 3" pitchFamily="18" charset="2"/>
              <a:buChar char="}"/>
            </a:pPr>
            <a:r>
              <a:rPr lang="en-US" sz="2400" dirty="0" smtClean="0">
                <a:latin typeface="Garamond" pitchFamily="18" charset="0"/>
              </a:rPr>
              <a:t> O(</a:t>
            </a:r>
            <a:r>
              <a:rPr lang="en-US" sz="2400" i="1" dirty="0" smtClean="0">
                <a:latin typeface="Garamond" pitchFamily="18" charset="0"/>
              </a:rPr>
              <a:t>k</a:t>
            </a:r>
            <a:r>
              <a:rPr lang="en-US" sz="2400" dirty="0" smtClean="0">
                <a:latin typeface="Garamond" pitchFamily="18" charset="0"/>
              </a:rPr>
              <a:t>(</a:t>
            </a:r>
            <a:r>
              <a:rPr lang="en-US" sz="2400" i="1" dirty="0" smtClean="0">
                <a:latin typeface="Garamond" pitchFamily="18" charset="0"/>
              </a:rPr>
              <a:t>n-1</a:t>
            </a:r>
            <a:r>
              <a:rPr lang="en-US" sz="2400" dirty="0" smtClean="0">
                <a:latin typeface="Garamond" pitchFamily="18" charset="0"/>
              </a:rPr>
              <a:t>)) </a:t>
            </a:r>
            <a:r>
              <a:rPr lang="en-US" sz="2400" dirty="0" err="1" smtClean="0">
                <a:latin typeface="Garamond" pitchFamily="18" charset="0"/>
              </a:rPr>
              <a:t>subtree</a:t>
            </a:r>
            <a:r>
              <a:rPr lang="en-US" sz="2400" dirty="0" smtClean="0">
                <a:latin typeface="Garamond" pitchFamily="18" charset="0"/>
              </a:rPr>
              <a:t>-bipartitions belonging to these gene trees.</a:t>
            </a:r>
          </a:p>
          <a:p>
            <a:pPr lvl="1">
              <a:spcBef>
                <a:spcPts val="600"/>
              </a:spcBef>
              <a:buClr>
                <a:schemeClr val="accent1"/>
              </a:buClr>
              <a:buSzPct val="90000"/>
              <a:buFont typeface="Wingdings 3" pitchFamily="18" charset="2"/>
              <a:buChar char="}"/>
            </a:pPr>
            <a:r>
              <a:rPr lang="en-US" sz="2400" dirty="0" smtClean="0">
                <a:latin typeface="Garamond" pitchFamily="18" charset="0"/>
              </a:rPr>
              <a:t> O(3</a:t>
            </a:r>
            <a:r>
              <a:rPr lang="en-US" sz="2400" i="1" baseline="30000" dirty="0" smtClean="0">
                <a:latin typeface="Garamond" pitchFamily="18" charset="0"/>
              </a:rPr>
              <a:t>n</a:t>
            </a:r>
            <a:r>
              <a:rPr lang="en-US" sz="2400" dirty="0" smtClean="0">
                <a:latin typeface="Garamond" pitchFamily="18" charset="0"/>
              </a:rPr>
              <a:t>) possible </a:t>
            </a:r>
            <a:r>
              <a:rPr lang="en-US" sz="2400" dirty="0" err="1" smtClean="0">
                <a:latin typeface="Garamond" pitchFamily="18" charset="0"/>
              </a:rPr>
              <a:t>subtree</a:t>
            </a:r>
            <a:r>
              <a:rPr lang="en-US" sz="2400" dirty="0" smtClean="0">
                <a:latin typeface="Garamond" pitchFamily="18" charset="0"/>
              </a:rPr>
              <a:t>-bipartitions.</a:t>
            </a:r>
            <a:endParaRPr lang="en-US" sz="2400" baseline="30000" dirty="0" smtClean="0">
              <a:latin typeface="Garamond" pitchFamily="18" charset="0"/>
            </a:endParaRPr>
          </a:p>
        </p:txBody>
      </p:sp>
    </p:spTree>
    <p:extLst>
      <p:ext uri="{BB962C8B-B14F-4D97-AF65-F5344CB8AC3E}">
        <p14:creationId xmlns:p14="http://schemas.microsoft.com/office/powerpoint/2010/main" val="10318611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H="1">
            <a:off x="3106746" y="4244514"/>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Constrained Version (Example)</a:t>
            </a:r>
            <a:endParaRPr lang="en-US" altLang="ja-JP" sz="28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47667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cxnSp>
        <p:nvCxnSpPr>
          <p:cNvPr id="16" name="Straight Connector 15"/>
          <p:cNvCxnSpPr/>
          <p:nvPr/>
        </p:nvCxnSpPr>
        <p:spPr>
          <a:xfrm flipV="1">
            <a:off x="122568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37752"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7719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9747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035184"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744784"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269800"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565944"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275544"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8" name="Text Box 15"/>
          <p:cNvSpPr txBox="1">
            <a:spLocks noChangeArrowheads="1"/>
          </p:cNvSpPr>
          <p:nvPr/>
        </p:nvSpPr>
        <p:spPr bwMode="auto">
          <a:xfrm>
            <a:off x="468457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c</a:t>
            </a:r>
          </a:p>
        </p:txBody>
      </p:sp>
      <p:sp>
        <p:nvSpPr>
          <p:cNvPr id="52" name="Text Box 45"/>
          <p:cNvSpPr txBox="1">
            <a:spLocks noChangeArrowheads="1"/>
          </p:cNvSpPr>
          <p:nvPr/>
        </p:nvSpPr>
        <p:spPr bwMode="auto">
          <a:xfrm>
            <a:off x="1925977" y="252890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374249" y="2456892"/>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7126552" y="249289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61" name="Oval 4"/>
          <p:cNvSpPr>
            <a:spLocks noChangeArrowheads="1"/>
          </p:cNvSpPr>
          <p:nvPr/>
        </p:nvSpPr>
        <p:spPr bwMode="auto">
          <a:xfrm>
            <a:off x="3028450"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2992446"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946083" y="4250802"/>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848923"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831783"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398128" y="6254450"/>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15"/>
          <p:cNvSpPr txBox="1">
            <a:spLocks noChangeArrowheads="1"/>
          </p:cNvSpPr>
          <p:nvPr/>
        </p:nvSpPr>
        <p:spPr bwMode="auto">
          <a:xfrm>
            <a:off x="3532716" y="296210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b</a:t>
            </a:r>
            <a:endParaRPr lang="en-US" sz="2200" b="1" i="1" dirty="0">
              <a:latin typeface="Garamond" pitchFamily="18" charset="0"/>
            </a:endParaRPr>
          </a:p>
        </p:txBody>
      </p:sp>
      <p:sp>
        <p:nvSpPr>
          <p:cNvPr id="74" name="Text Box 15"/>
          <p:cNvSpPr txBox="1">
            <a:spLocks noChangeArrowheads="1"/>
          </p:cNvSpPr>
          <p:nvPr/>
        </p:nvSpPr>
        <p:spPr bwMode="auto">
          <a:xfrm>
            <a:off x="5724128" y="3698166"/>
            <a:ext cx="97899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cd</a:t>
            </a:r>
            <a:r>
              <a:rPr lang="en-US" sz="2200" b="1" dirty="0" err="1" smtClean="0">
                <a:latin typeface="Garamond" pitchFamily="18" charset="0"/>
              </a:rPr>
              <a:t>|b</a:t>
            </a:r>
            <a:endParaRPr lang="en-US" sz="2200" b="1" i="1" dirty="0">
              <a:latin typeface="Garamond" pitchFamily="18" charset="0"/>
            </a:endParaRPr>
          </a:p>
        </p:txBody>
      </p:sp>
      <p:sp>
        <p:nvSpPr>
          <p:cNvPr id="75" name="Text Box 15"/>
          <p:cNvSpPr txBox="1">
            <a:spLocks noChangeArrowheads="1"/>
          </p:cNvSpPr>
          <p:nvPr/>
        </p:nvSpPr>
        <p:spPr bwMode="auto">
          <a:xfrm>
            <a:off x="5671768" y="5678386"/>
            <a:ext cx="10604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bcd</a:t>
            </a:r>
            <a:r>
              <a:rPr lang="en-US" sz="2200" b="1" dirty="0" err="1" smtClean="0">
                <a:latin typeface="Garamond" pitchFamily="18" charset="0"/>
              </a:rPr>
              <a:t>|</a:t>
            </a:r>
            <a:r>
              <a:rPr lang="en-US" sz="2200" b="1" i="1" dirty="0" err="1">
                <a:latin typeface="Garamond" pitchFamily="18" charset="0"/>
              </a:rPr>
              <a:t>a</a:t>
            </a:r>
            <a:endParaRPr lang="en-US" sz="2200" b="1" i="1" dirty="0">
              <a:latin typeface="Garamond" pitchFamily="18" charset="0"/>
            </a:endParaRPr>
          </a:p>
        </p:txBody>
      </p:sp>
      <p:sp>
        <p:nvSpPr>
          <p:cNvPr id="76" name="Text Box 15"/>
          <p:cNvSpPr txBox="1">
            <a:spLocks noChangeArrowheads="1"/>
          </p:cNvSpPr>
          <p:nvPr/>
        </p:nvSpPr>
        <p:spPr bwMode="auto">
          <a:xfrm>
            <a:off x="4031940" y="6427113"/>
            <a:ext cx="10801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|cd</a:t>
            </a:r>
            <a:endParaRPr lang="en-US" sz="2200" b="1" i="1" dirty="0">
              <a:latin typeface="Garamond" pitchFamily="18" charset="0"/>
            </a:endParaRPr>
          </a:p>
        </p:txBody>
      </p:sp>
      <p:sp>
        <p:nvSpPr>
          <p:cNvPr id="77" name="Text Box 15"/>
          <p:cNvSpPr txBox="1">
            <a:spLocks noChangeArrowheads="1"/>
          </p:cNvSpPr>
          <p:nvPr/>
        </p:nvSpPr>
        <p:spPr bwMode="auto">
          <a:xfrm>
            <a:off x="2411760" y="5678386"/>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90" name="Text Box 15"/>
          <p:cNvSpPr txBox="1">
            <a:spLocks noChangeArrowheads="1"/>
          </p:cNvSpPr>
          <p:nvPr/>
        </p:nvSpPr>
        <p:spPr bwMode="auto">
          <a:xfrm>
            <a:off x="2664497" y="413021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627784" y="531950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44008" y="574371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6048164" y="5337212"/>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6048164" y="403535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52020" y="3430161"/>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cxnSp>
        <p:nvCxnSpPr>
          <p:cNvPr id="55" name="Straight Connector 54"/>
          <p:cNvCxnSpPr/>
          <p:nvPr/>
        </p:nvCxnSpPr>
        <p:spPr>
          <a:xfrm>
            <a:off x="207724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74596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9752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4886114" y="1700808"/>
            <a:ext cx="323478" cy="523289"/>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38252"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950320"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689762"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97" name="Text Box 15"/>
          <p:cNvSpPr txBox="1">
            <a:spLocks noChangeArrowheads="1"/>
          </p:cNvSpPr>
          <p:nvPr/>
        </p:nvSpPr>
        <p:spPr bwMode="auto">
          <a:xfrm>
            <a:off x="797142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99" name="Text Box 15"/>
          <p:cNvSpPr txBox="1">
            <a:spLocks noChangeArrowheads="1"/>
          </p:cNvSpPr>
          <p:nvPr/>
        </p:nvSpPr>
        <p:spPr bwMode="auto">
          <a:xfrm>
            <a:off x="7600900"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100" name="Text Box 15"/>
          <p:cNvSpPr txBox="1">
            <a:spLocks noChangeArrowheads="1"/>
          </p:cNvSpPr>
          <p:nvPr/>
        </p:nvSpPr>
        <p:spPr bwMode="auto">
          <a:xfrm>
            <a:off x="686577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cxnSp>
        <p:nvCxnSpPr>
          <p:cNvPr id="101" name="Straight Connector 100"/>
          <p:cNvCxnSpPr/>
          <p:nvPr/>
        </p:nvCxnSpPr>
        <p:spPr>
          <a:xfrm>
            <a:off x="7189812"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102" name="Text Box 15"/>
          <p:cNvSpPr txBox="1">
            <a:spLocks noChangeArrowheads="1"/>
          </p:cNvSpPr>
          <p:nvPr/>
        </p:nvSpPr>
        <p:spPr bwMode="auto">
          <a:xfrm>
            <a:off x="2848372"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3" name="Text Box 15"/>
          <p:cNvSpPr txBox="1">
            <a:spLocks noChangeArrowheads="1"/>
          </p:cNvSpPr>
          <p:nvPr/>
        </p:nvSpPr>
        <p:spPr bwMode="auto">
          <a:xfrm>
            <a:off x="5353608" y="220602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4" name="Text Box 15"/>
          <p:cNvSpPr txBox="1">
            <a:spLocks noChangeArrowheads="1"/>
          </p:cNvSpPr>
          <p:nvPr/>
        </p:nvSpPr>
        <p:spPr bwMode="auto">
          <a:xfrm>
            <a:off x="6145696" y="220486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5" name="Oval 4"/>
          <p:cNvSpPr>
            <a:spLocks noChangeArrowheads="1"/>
          </p:cNvSpPr>
          <p:nvPr/>
        </p:nvSpPr>
        <p:spPr bwMode="auto">
          <a:xfrm>
            <a:off x="3776110" y="335882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6" name="Oval 4"/>
          <p:cNvSpPr>
            <a:spLocks noChangeArrowheads="1"/>
          </p:cNvSpPr>
          <p:nvPr/>
        </p:nvSpPr>
        <p:spPr bwMode="auto">
          <a:xfrm>
            <a:off x="5112060" y="3362239"/>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108" name="Straight Connector 107"/>
          <p:cNvCxnSpPr>
            <a:stCxn id="105" idx="3"/>
            <a:endCxn id="61" idx="7"/>
          </p:cNvCxnSpPr>
          <p:nvPr/>
        </p:nvCxnSpPr>
        <p:spPr>
          <a:xfrm flipH="1">
            <a:off x="3223572" y="3553948"/>
            <a:ext cx="586016" cy="6691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6" idx="2"/>
            <a:endCxn id="105" idx="6"/>
          </p:cNvCxnSpPr>
          <p:nvPr/>
        </p:nvCxnSpPr>
        <p:spPr>
          <a:xfrm flipH="1" flipV="1">
            <a:off x="4004710" y="3473126"/>
            <a:ext cx="1107350" cy="34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4" idx="1"/>
            <a:endCxn id="106" idx="5"/>
          </p:cNvCxnSpPr>
          <p:nvPr/>
        </p:nvCxnSpPr>
        <p:spPr>
          <a:xfrm flipH="1" flipV="1">
            <a:off x="5307182" y="3557361"/>
            <a:ext cx="575219" cy="6657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68" idx="0"/>
          </p:cNvCxnSpPr>
          <p:nvPr/>
        </p:nvCxnSpPr>
        <p:spPr>
          <a:xfrm>
            <a:off x="3890410" y="3587426"/>
            <a:ext cx="622018" cy="2667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6" idx="3"/>
            <a:endCxn id="68" idx="0"/>
          </p:cNvCxnSpPr>
          <p:nvPr/>
        </p:nvCxnSpPr>
        <p:spPr>
          <a:xfrm flipH="1">
            <a:off x="4512428" y="3557361"/>
            <a:ext cx="633110" cy="26970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5" idx="3"/>
            <a:endCxn id="62" idx="7"/>
          </p:cNvCxnSpPr>
          <p:nvPr/>
        </p:nvCxnSpPr>
        <p:spPr>
          <a:xfrm flipH="1">
            <a:off x="3187568" y="3553948"/>
            <a:ext cx="622020" cy="194189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6" idx="4"/>
            <a:endCxn id="65" idx="1"/>
          </p:cNvCxnSpPr>
          <p:nvPr/>
        </p:nvCxnSpPr>
        <p:spPr>
          <a:xfrm>
            <a:off x="5226360" y="3590839"/>
            <a:ext cx="638901" cy="19050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 Box 15"/>
          <p:cNvSpPr txBox="1">
            <a:spLocks noChangeArrowheads="1"/>
          </p:cNvSpPr>
          <p:nvPr/>
        </p:nvSpPr>
        <p:spPr bwMode="auto">
          <a:xfrm>
            <a:off x="2627784" y="3699327"/>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132" name="Text Box 15"/>
          <p:cNvSpPr txBox="1">
            <a:spLocks noChangeArrowheads="1"/>
          </p:cNvSpPr>
          <p:nvPr/>
        </p:nvSpPr>
        <p:spPr bwMode="auto">
          <a:xfrm>
            <a:off x="4902124" y="2956306"/>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133" name="Text Box 15"/>
          <p:cNvSpPr txBox="1">
            <a:spLocks noChangeArrowheads="1"/>
          </p:cNvSpPr>
          <p:nvPr/>
        </p:nvSpPr>
        <p:spPr bwMode="auto">
          <a:xfrm>
            <a:off x="3920015" y="3392996"/>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grpSp>
        <p:nvGrpSpPr>
          <p:cNvPr id="137" name="Group 136"/>
          <p:cNvGrpSpPr/>
          <p:nvPr/>
        </p:nvGrpSpPr>
        <p:grpSpPr>
          <a:xfrm>
            <a:off x="3892936" y="3465004"/>
            <a:ext cx="1255128" cy="2781324"/>
            <a:chOff x="6989280" y="3625526"/>
            <a:chExt cx="1255128" cy="2781324"/>
          </a:xfrm>
        </p:grpSpPr>
        <p:cxnSp>
          <p:nvCxnSpPr>
            <p:cNvPr id="134" name="Straight Connector 133"/>
            <p:cNvCxnSpPr/>
            <p:nvPr/>
          </p:nvCxnSpPr>
          <p:spPr>
            <a:xfrm flipH="1" flipV="1">
              <a:off x="7103580" y="3625526"/>
              <a:ext cx="1107350" cy="3413"/>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989280" y="3739826"/>
              <a:ext cx="622018" cy="2667024"/>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611298" y="3709761"/>
              <a:ext cx="633110" cy="2697089"/>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494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approach</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74068" y="656692"/>
            <a:ext cx="5976664"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Maximum Weight </a:t>
            </a:r>
            <a:r>
              <a:rPr lang="en-US" sz="2400" dirty="0">
                <a:solidFill>
                  <a:srgbClr val="000099"/>
                </a:solidFill>
                <a:latin typeface="Garamond" pitchFamily="18" charset="0"/>
              </a:rPr>
              <a:t>C</a:t>
            </a:r>
            <a:r>
              <a:rPr lang="en-US" sz="2400" dirty="0" smtClean="0">
                <a:solidFill>
                  <a:srgbClr val="000099"/>
                </a:solidFill>
                <a:latin typeface="Garamond" pitchFamily="18" charset="0"/>
              </a:rPr>
              <a:t>lique</a:t>
            </a:r>
            <a:r>
              <a:rPr lang="en-US" sz="2400" dirty="0" smtClean="0">
                <a:latin typeface="Garamond" pitchFamily="18" charset="0"/>
              </a:rPr>
              <a:t> problem is </a:t>
            </a:r>
            <a:r>
              <a:rPr lang="en-US" sz="2400" dirty="0" smtClean="0">
                <a:solidFill>
                  <a:srgbClr val="FF0000"/>
                </a:solidFill>
                <a:latin typeface="Garamond" pitchFamily="18" charset="0"/>
              </a:rPr>
              <a:t>NP-hard!</a:t>
            </a: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solidFill>
                  <a:srgbClr val="FF0000"/>
                </a:solidFill>
                <a:latin typeface="Garamond" pitchFamily="18" charset="0"/>
              </a:rPr>
              <a:t>DP-based </a:t>
            </a:r>
            <a:r>
              <a:rPr lang="en-US" sz="2400" dirty="0" smtClean="0">
                <a:latin typeface="Garamond" pitchFamily="18" charset="0"/>
              </a:rPr>
              <a:t>approach solves this exactly (and faster than generic max clique algorithm)</a:t>
            </a:r>
          </a:p>
        </p:txBody>
      </p:sp>
      <p:cxnSp>
        <p:nvCxnSpPr>
          <p:cNvPr id="10" name="Straight Connector 9"/>
          <p:cNvCxnSpPr/>
          <p:nvPr/>
        </p:nvCxnSpPr>
        <p:spPr>
          <a:xfrm flipV="1">
            <a:off x="3743908" y="1861556"/>
            <a:ext cx="540060" cy="6480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3968" y="1861554"/>
            <a:ext cx="540060" cy="648072"/>
          </a:xfrm>
          <a:prstGeom prst="line">
            <a:avLst/>
          </a:prstGeom>
          <a:ln w="38100" cap="rnd"/>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383868" y="2509626"/>
            <a:ext cx="720080" cy="499248"/>
            <a:chOff x="1547664" y="1844824"/>
            <a:chExt cx="720080" cy="499248"/>
          </a:xfrm>
        </p:grpSpPr>
        <p:cxnSp>
          <p:nvCxnSpPr>
            <p:cNvPr id="26" name="Straight Connector 25"/>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463988" y="2509626"/>
            <a:ext cx="720080" cy="499248"/>
            <a:chOff x="1547664" y="1844824"/>
            <a:chExt cx="720080" cy="499248"/>
          </a:xfrm>
        </p:grpSpPr>
        <p:cxnSp>
          <p:nvCxnSpPr>
            <p:cNvPr id="45" name="Straight Connector 44"/>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48" name="Text Box 15"/>
          <p:cNvSpPr txBox="1">
            <a:spLocks noChangeArrowheads="1"/>
          </p:cNvSpPr>
          <p:nvPr/>
        </p:nvSpPr>
        <p:spPr bwMode="auto">
          <a:xfrm>
            <a:off x="3392786" y="3032956"/>
            <a:ext cx="6211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smtClean="0">
                <a:latin typeface="Garamond" pitchFamily="18" charset="0"/>
              </a:rPr>
              <a:t>L</a:t>
            </a:r>
            <a:endParaRPr lang="en-US" sz="2200" b="1" i="1" baseline="-25000" dirty="0">
              <a:latin typeface="Garamond" pitchFamily="18" charset="0"/>
            </a:endParaRPr>
          </a:p>
        </p:txBody>
      </p:sp>
      <p:sp>
        <p:nvSpPr>
          <p:cNvPr id="49" name="Text Box 15"/>
          <p:cNvSpPr txBox="1">
            <a:spLocks noChangeArrowheads="1"/>
          </p:cNvSpPr>
          <p:nvPr/>
        </p:nvSpPr>
        <p:spPr bwMode="auto">
          <a:xfrm>
            <a:off x="4517994" y="3034117"/>
            <a:ext cx="6300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a:latin typeface="Garamond" pitchFamily="18" charset="0"/>
              </a:rPr>
              <a:t>R</a:t>
            </a:r>
          </a:p>
        </p:txBody>
      </p:sp>
      <p:sp>
        <p:nvSpPr>
          <p:cNvPr id="50" name="Text Box 15"/>
          <p:cNvSpPr txBox="1">
            <a:spLocks noChangeArrowheads="1"/>
          </p:cNvSpPr>
          <p:nvPr/>
        </p:nvSpPr>
        <p:spPr bwMode="auto">
          <a:xfrm>
            <a:off x="4110445" y="1413937"/>
            <a:ext cx="461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latin typeface="Garamond" pitchFamily="18" charset="0"/>
              </a:rPr>
              <a:t>u</a:t>
            </a:r>
            <a:endParaRPr lang="en-US" sz="2200" b="1" i="1" baseline="-25000" dirty="0">
              <a:latin typeface="Garamond" pitchFamily="18" charset="0"/>
            </a:endParaRPr>
          </a:p>
        </p:txBody>
      </p:sp>
      <p:sp>
        <p:nvSpPr>
          <p:cNvPr id="52" name="Text Box 55"/>
          <p:cNvSpPr txBox="1">
            <a:spLocks noChangeArrowheads="1"/>
          </p:cNvSpPr>
          <p:nvPr/>
        </p:nvSpPr>
        <p:spPr bwMode="auto">
          <a:xfrm>
            <a:off x="508" y="3463843"/>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weight(T) = weight(T</a:t>
            </a:r>
            <a:r>
              <a:rPr lang="en-US" sz="2200" i="1" baseline="-25000" dirty="0" smtClean="0">
                <a:solidFill>
                  <a:schemeClr val="bg1"/>
                </a:solidFill>
                <a:latin typeface="Verdana" pitchFamily="34" charset="0"/>
              </a:rPr>
              <a:t>L</a:t>
            </a:r>
            <a:r>
              <a:rPr lang="en-US" sz="2200" i="1" dirty="0" smtClean="0">
                <a:solidFill>
                  <a:schemeClr val="bg1"/>
                </a:solidFill>
                <a:latin typeface="Verdana" pitchFamily="34" charset="0"/>
              </a:rPr>
              <a:t>) + weight(T</a:t>
            </a:r>
            <a:r>
              <a:rPr lang="en-US" sz="2200" i="1" baseline="-25000" dirty="0" smtClean="0">
                <a:solidFill>
                  <a:schemeClr val="bg1"/>
                </a:solidFill>
                <a:latin typeface="Verdana" pitchFamily="34" charset="0"/>
              </a:rPr>
              <a:t>R</a:t>
            </a:r>
            <a:r>
              <a:rPr lang="en-US" sz="2200" i="1" dirty="0" smtClean="0">
                <a:solidFill>
                  <a:schemeClr val="bg1"/>
                </a:solidFill>
                <a:latin typeface="Verdana" pitchFamily="34" charset="0"/>
              </a:rPr>
              <a:t>) + weight(u)</a:t>
            </a:r>
            <a:endParaRPr lang="el-GR" sz="2200" i="1" baseline="-25000" dirty="0">
              <a:solidFill>
                <a:schemeClr val="bg1"/>
              </a:solidFill>
              <a:latin typeface="Verdana" pitchFamily="34" charset="0"/>
            </a:endParaRPr>
          </a:p>
        </p:txBody>
      </p:sp>
      <p:sp>
        <p:nvSpPr>
          <p:cNvPr id="53" name="Rectangle 4"/>
          <p:cNvSpPr>
            <a:spLocks noChangeArrowheads="1"/>
          </p:cNvSpPr>
          <p:nvPr/>
        </p:nvSpPr>
        <p:spPr bwMode="auto">
          <a:xfrm>
            <a:off x="374068" y="4068068"/>
            <a:ext cx="8662428"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Garamond" pitchFamily="18" charset="0"/>
              </a:rPr>
              <a:t> The </a:t>
            </a:r>
            <a:r>
              <a:rPr lang="en-US" sz="2400" dirty="0">
                <a:latin typeface="Garamond" pitchFamily="18" charset="0"/>
              </a:rPr>
              <a:t>DP algorithm will compute a rooted, </a:t>
            </a:r>
            <a:r>
              <a:rPr lang="en-US" sz="2400" dirty="0" smtClean="0">
                <a:latin typeface="Garamond" pitchFamily="18" charset="0"/>
              </a:rPr>
              <a:t>binary tree </a:t>
            </a:r>
            <a:r>
              <a:rPr lang="en-US" sz="2400" dirty="0">
                <a:latin typeface="Garamond" pitchFamily="18" charset="0"/>
              </a:rPr>
              <a:t>T</a:t>
            </a:r>
            <a:r>
              <a:rPr lang="en-US" sz="2400" baseline="-25000" dirty="0">
                <a:latin typeface="Garamond" pitchFamily="18" charset="0"/>
              </a:rPr>
              <a:t>A</a:t>
            </a:r>
            <a:r>
              <a:rPr lang="en-US" sz="2400" dirty="0">
                <a:latin typeface="Garamond" pitchFamily="18" charset="0"/>
              </a:rPr>
              <a:t> for every cluster A </a:t>
            </a:r>
            <a:r>
              <a:rPr lang="en-US" sz="2400" dirty="0" smtClean="0">
                <a:latin typeface="Garamond" pitchFamily="18" charset="0"/>
              </a:rPr>
              <a:t>such </a:t>
            </a:r>
            <a:r>
              <a:rPr lang="en-US" sz="2400" dirty="0">
                <a:latin typeface="Garamond" pitchFamily="18" charset="0"/>
              </a:rPr>
              <a:t>that </a:t>
            </a:r>
            <a:r>
              <a:rPr lang="en-US" sz="2400" dirty="0" smtClean="0">
                <a:latin typeface="Garamond" pitchFamily="18" charset="0"/>
              </a:rPr>
              <a:t>T</a:t>
            </a:r>
            <a:r>
              <a:rPr lang="en-US" sz="2400" baseline="-25000" dirty="0" smtClean="0">
                <a:latin typeface="Garamond" pitchFamily="18" charset="0"/>
              </a:rPr>
              <a:t>A</a:t>
            </a:r>
            <a:r>
              <a:rPr lang="en-US" sz="2400" dirty="0" smtClean="0">
                <a:latin typeface="Garamond" pitchFamily="18" charset="0"/>
              </a:rPr>
              <a:t> maximizes </a:t>
            </a:r>
            <a:r>
              <a:rPr lang="en-US" sz="2400" dirty="0">
                <a:latin typeface="Garamond" pitchFamily="18" charset="0"/>
              </a:rPr>
              <a:t>the sum, over all gene trees t, of the number of </a:t>
            </a:r>
            <a:r>
              <a:rPr lang="en-US" sz="2400" dirty="0" err="1">
                <a:latin typeface="Garamond" pitchFamily="18" charset="0"/>
              </a:rPr>
              <a:t>subtree</a:t>
            </a:r>
            <a:r>
              <a:rPr lang="en-US" sz="2400" dirty="0">
                <a:latin typeface="Garamond" pitchFamily="18" charset="0"/>
              </a:rPr>
              <a:t>-bipartitions in t that are </a:t>
            </a:r>
            <a:r>
              <a:rPr lang="en-US" sz="2400" dirty="0" smtClean="0">
                <a:latin typeface="Garamond" pitchFamily="18" charset="0"/>
              </a:rPr>
              <a:t>dominated by </a:t>
            </a:r>
            <a:r>
              <a:rPr lang="en-US" sz="2400" dirty="0">
                <a:latin typeface="Garamond" pitchFamily="18" charset="0"/>
              </a:rPr>
              <a:t>some </a:t>
            </a:r>
            <a:r>
              <a:rPr lang="en-US" sz="2400" dirty="0" err="1">
                <a:latin typeface="Garamond" pitchFamily="18" charset="0"/>
              </a:rPr>
              <a:t>subtree</a:t>
            </a:r>
            <a:r>
              <a:rPr lang="en-US" sz="2400" dirty="0">
                <a:latin typeface="Garamond" pitchFamily="18" charset="0"/>
              </a:rPr>
              <a:t>-bipartition in T</a:t>
            </a:r>
            <a:r>
              <a:rPr lang="en-US" sz="2400" baseline="-25000" dirty="0">
                <a:latin typeface="Garamond" pitchFamily="18" charset="0"/>
              </a:rPr>
              <a:t>A</a:t>
            </a:r>
            <a:r>
              <a:rPr lang="en-US" sz="2400" dirty="0">
                <a:latin typeface="Garamond" pitchFamily="18" charset="0"/>
              </a:rPr>
              <a:t>. We will denote this total number by</a:t>
            </a:r>
            <a:r>
              <a:rPr lang="en-US" sz="2400" dirty="0">
                <a:solidFill>
                  <a:srgbClr val="FF0000"/>
                </a:solidFill>
                <a:latin typeface="Garamond" pitchFamily="18" charset="0"/>
              </a:rPr>
              <a:t> </a:t>
            </a:r>
            <a:r>
              <a:rPr lang="en-US" sz="2400" dirty="0" smtClean="0">
                <a:solidFill>
                  <a:srgbClr val="FF0000"/>
                </a:solidFill>
                <a:latin typeface="Garamond" pitchFamily="18" charset="0"/>
              </a:rPr>
              <a:t>value(A</a:t>
            </a:r>
            <a:r>
              <a:rPr lang="en-US" sz="2400" dirty="0">
                <a:solidFill>
                  <a:srgbClr val="FF0000"/>
                </a:solidFill>
                <a:latin typeface="Garamond" pitchFamily="18" charset="0"/>
              </a:rPr>
              <a:t>)</a:t>
            </a:r>
            <a:r>
              <a:rPr lang="en-US" sz="2400" dirty="0">
                <a:latin typeface="Garamond" pitchFamily="18" charset="0"/>
              </a:rPr>
              <a:t>.</a:t>
            </a:r>
          </a:p>
          <a:p>
            <a:pPr>
              <a:spcBef>
                <a:spcPts val="600"/>
              </a:spcBef>
              <a:buClr>
                <a:schemeClr val="accent1"/>
              </a:buClr>
              <a:buSzPct val="90000"/>
              <a:buFont typeface="Wingdings 3" pitchFamily="18" charset="2"/>
              <a:buChar char="}"/>
            </a:pPr>
            <a:endParaRPr lang="en-US" sz="2400" dirty="0" smtClean="0">
              <a:solidFill>
                <a:srgbClr val="FF0000"/>
              </a:solidFill>
              <a:latin typeface="Garamond" pitchFamily="18" charset="0"/>
            </a:endParaRPr>
          </a:p>
        </p:txBody>
      </p:sp>
    </p:spTree>
    <p:extLst>
      <p:ext uri="{BB962C8B-B14F-4D97-AF65-F5344CB8AC3E}">
        <p14:creationId xmlns:p14="http://schemas.microsoft.com/office/powerpoint/2010/main" val="25462645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Contd.</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2" name="Text Box 55"/>
          <p:cNvSpPr txBox="1">
            <a:spLocks noChangeArrowheads="1"/>
          </p:cNvSpPr>
          <p:nvPr/>
        </p:nvSpPr>
        <p:spPr bwMode="auto">
          <a:xfrm>
            <a:off x="-508" y="1791160"/>
            <a:ext cx="9144000" cy="769441"/>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a:solidFill>
                  <a:schemeClr val="bg1"/>
                </a:solidFill>
                <a:latin typeface="Verdana" pitchFamily="34" charset="0"/>
              </a:rPr>
              <a:t>value(A) = </a:t>
            </a:r>
            <a:r>
              <a:rPr lang="en-US" sz="2200" i="1" dirty="0" smtClean="0">
                <a:solidFill>
                  <a:schemeClr val="bg1"/>
                </a:solidFill>
                <a:latin typeface="Verdana" pitchFamily="34" charset="0"/>
              </a:rPr>
              <a:t>weight (a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2</a:t>
            </a:r>
            <a:r>
              <a:rPr lang="en-US" sz="2200" i="1" dirty="0" smtClean="0">
                <a:solidFill>
                  <a:schemeClr val="bg1"/>
                </a:solidFill>
                <a:latin typeface="Verdana" pitchFamily="34" charset="0"/>
              </a:rPr>
              <a:t>); if A ={a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2</a:t>
            </a:r>
            <a:r>
              <a:rPr lang="en-US" sz="2200" i="1" dirty="0" smtClean="0">
                <a:solidFill>
                  <a:schemeClr val="bg1"/>
                </a:solidFill>
                <a:latin typeface="Verdana" pitchFamily="34" charset="0"/>
              </a:rPr>
              <a:t>} </a:t>
            </a:r>
            <a:r>
              <a:rPr lang="en-US" sz="2200" i="1" dirty="0">
                <a:solidFill>
                  <a:schemeClr val="bg1"/>
                </a:solidFill>
                <a:latin typeface="Verdana" pitchFamily="34" charset="0"/>
              </a:rPr>
              <a:t> </a:t>
            </a:r>
            <a:r>
              <a:rPr lang="en-US" sz="2200" i="1" dirty="0" smtClean="0">
                <a:solidFill>
                  <a:schemeClr val="bg1"/>
                </a:solidFill>
                <a:latin typeface="Verdana" pitchFamily="34" charset="0"/>
              </a:rPr>
              <a:t>                     value(A</a:t>
            </a:r>
            <a:r>
              <a:rPr lang="en-US" sz="2200" i="1" dirty="0">
                <a:solidFill>
                  <a:schemeClr val="bg1"/>
                </a:solidFill>
                <a:latin typeface="Verdana" pitchFamily="34" charset="0"/>
              </a:rPr>
              <a:t>) = </a:t>
            </a:r>
            <a:r>
              <a:rPr lang="en-US" sz="2200" i="1" dirty="0" smtClean="0">
                <a:solidFill>
                  <a:schemeClr val="bg1"/>
                </a:solidFill>
                <a:latin typeface="Verdana" pitchFamily="34" charset="0"/>
              </a:rPr>
              <a:t>0; </a:t>
            </a:r>
            <a:r>
              <a:rPr lang="en-US" sz="2200" i="1" dirty="0">
                <a:solidFill>
                  <a:schemeClr val="bg1"/>
                </a:solidFill>
                <a:latin typeface="Verdana" pitchFamily="34" charset="0"/>
              </a:rPr>
              <a:t>if A ={</a:t>
            </a:r>
            <a:r>
              <a:rPr lang="en-US" sz="2200" i="1" dirty="0" smtClean="0">
                <a:solidFill>
                  <a:schemeClr val="bg1"/>
                </a:solidFill>
                <a:latin typeface="Verdana" pitchFamily="34" charset="0"/>
              </a:rPr>
              <a: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endParaRPr lang="el-GR" sz="2200" baseline="-25000" dirty="0">
              <a:solidFill>
                <a:srgbClr val="000099"/>
              </a:solidFill>
              <a:latin typeface="Trebuchet MS" pitchFamily="34" charset="0"/>
            </a:endParaRPr>
          </a:p>
        </p:txBody>
      </p:sp>
      <p:sp>
        <p:nvSpPr>
          <p:cNvPr id="54" name="Text Box 55"/>
          <p:cNvSpPr txBox="1">
            <a:spLocks noChangeArrowheads="1"/>
          </p:cNvSpPr>
          <p:nvPr/>
        </p:nvSpPr>
        <p:spPr bwMode="auto">
          <a:xfrm>
            <a:off x="-508" y="2854097"/>
            <a:ext cx="9144000" cy="769441"/>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value(A) = </a:t>
            </a:r>
            <a:r>
              <a:rPr lang="en-US" sz="2200" i="1" dirty="0" smtClean="0">
                <a:solidFill>
                  <a:srgbClr val="000099"/>
                </a:solidFill>
                <a:latin typeface="Verdana" pitchFamily="34" charset="0"/>
              </a:rPr>
              <a:t>max</a:t>
            </a:r>
            <a:r>
              <a:rPr lang="en-US" sz="2200" i="1" dirty="0" smtClean="0">
                <a:solidFill>
                  <a:schemeClr val="bg1"/>
                </a:solidFill>
                <a:latin typeface="Verdana" pitchFamily="34" charset="0"/>
              </a:rPr>
              <a:t>{value(A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value(A-A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weight(A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p>
          <a:p>
            <a:pPr algn="ctr">
              <a:spcBef>
                <a:spcPct val="50000"/>
              </a:spcBef>
            </a:pPr>
            <a:r>
              <a:rPr lang="en-US" sz="2200" i="1" baseline="-25000" dirty="0">
                <a:solidFill>
                  <a:schemeClr val="bg1"/>
                </a:solidFill>
                <a:latin typeface="Verdana" pitchFamily="34" charset="0"/>
              </a:rPr>
              <a:t>i</a:t>
            </a:r>
            <a:r>
              <a:rPr lang="en-US" sz="2200" i="1" baseline="-25000" dirty="0" smtClean="0">
                <a:solidFill>
                  <a:schemeClr val="bg1"/>
                </a:solidFill>
                <a:latin typeface="Verdana" pitchFamily="34" charset="0"/>
              </a:rPr>
              <a:t>f |A| &gt; 2 </a:t>
            </a:r>
            <a:r>
              <a:rPr lang="en-US" sz="2200" baseline="-25000" dirty="0" smtClean="0">
                <a:solidFill>
                  <a:srgbClr val="000099"/>
                </a:solidFill>
                <a:latin typeface="Trebuchet MS" pitchFamily="34" charset="0"/>
              </a:rPr>
              <a:t>(recursive step)</a:t>
            </a:r>
            <a:endParaRPr lang="el-GR" sz="2200" baseline="-25000" dirty="0">
              <a:solidFill>
                <a:srgbClr val="000099"/>
              </a:solidFill>
              <a:latin typeface="Trebuchet MS" pitchFamily="34" charset="0"/>
            </a:endParaRPr>
          </a:p>
        </p:txBody>
      </p:sp>
      <p:sp>
        <p:nvSpPr>
          <p:cNvPr id="21" name="Text Box 55"/>
          <p:cNvSpPr txBox="1">
            <a:spLocks noChangeArrowheads="1"/>
          </p:cNvSpPr>
          <p:nvPr/>
        </p:nvSpPr>
        <p:spPr bwMode="auto">
          <a:xfrm>
            <a:off x="-6932" y="1016732"/>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weight(X|Y) </a:t>
            </a:r>
            <a:r>
              <a:rPr lang="en-US" sz="2200" i="1" dirty="0">
                <a:solidFill>
                  <a:schemeClr val="bg1"/>
                </a:solidFill>
                <a:latin typeface="Verdana" pitchFamily="34" charset="0"/>
              </a:rPr>
              <a:t>= </a:t>
            </a:r>
            <a:r>
              <a:rPr lang="en-US" sz="2200" i="1" dirty="0" smtClean="0">
                <a:solidFill>
                  <a:schemeClr val="bg1"/>
                </a:solidFill>
                <a:latin typeface="Verdana" pitchFamily="34" charset="0"/>
              </a:rPr>
              <a:t>#</a:t>
            </a:r>
            <a:r>
              <a:rPr lang="en-US" sz="2200" i="1" dirty="0" err="1" smtClean="0">
                <a:solidFill>
                  <a:schemeClr val="bg1"/>
                </a:solidFill>
                <a:latin typeface="Verdana" pitchFamily="34" charset="0"/>
              </a:rPr>
              <a:t>sbp</a:t>
            </a:r>
            <a:r>
              <a:rPr lang="en-US" sz="2200" i="1" dirty="0" smtClean="0">
                <a:solidFill>
                  <a:schemeClr val="bg1"/>
                </a:solidFill>
                <a:latin typeface="Verdana" pitchFamily="34" charset="0"/>
              </a:rPr>
              <a:t> in gene trees dominated by X|Y </a:t>
            </a:r>
            <a:endParaRPr lang="el-GR" sz="2200" i="1" baseline="-25000" dirty="0">
              <a:solidFill>
                <a:schemeClr val="bg1"/>
              </a:solidFill>
              <a:latin typeface="Verdana" pitchFamily="34" charset="0"/>
            </a:endParaRPr>
          </a:p>
        </p:txBody>
      </p:sp>
      <p:sp>
        <p:nvSpPr>
          <p:cNvPr id="2" name="TextBox 1"/>
          <p:cNvSpPr txBox="1"/>
          <p:nvPr/>
        </p:nvSpPr>
        <p:spPr>
          <a:xfrm>
            <a:off x="7236296" y="2854097"/>
            <a:ext cx="1584176" cy="430887"/>
          </a:xfrm>
          <a:prstGeom prst="rect">
            <a:avLst/>
          </a:prstGeom>
          <a:noFill/>
        </p:spPr>
        <p:txBody>
          <a:bodyPr wrap="square" rtlCol="0">
            <a:spAutoFit/>
          </a:bodyPr>
          <a:lstStyle/>
          <a:p>
            <a:r>
              <a:rPr lang="en-US" sz="2200" i="1" dirty="0" smtClean="0">
                <a:solidFill>
                  <a:srgbClr val="FF0000"/>
                </a:solidFill>
                <a:latin typeface="Verdana" pitchFamily="34" charset="0"/>
              </a:rPr>
              <a:t>(</a:t>
            </a:r>
            <a:r>
              <a:rPr lang="en-US" sz="2200" i="1" dirty="0">
                <a:solidFill>
                  <a:srgbClr val="FF0000"/>
                </a:solidFill>
                <a:latin typeface="Verdana" pitchFamily="34" charset="0"/>
              </a:rPr>
              <a:t>A</a:t>
            </a:r>
            <a:r>
              <a:rPr lang="en-US" sz="2200" i="1" baseline="-25000" dirty="0">
                <a:solidFill>
                  <a:srgbClr val="FF0000"/>
                </a:solidFill>
                <a:latin typeface="Verdana" pitchFamily="34" charset="0"/>
              </a:rPr>
              <a:t>1</a:t>
            </a:r>
            <a:r>
              <a:rPr lang="en-US" sz="2200" i="1" dirty="0">
                <a:solidFill>
                  <a:srgbClr val="FF0000"/>
                </a:solidFill>
                <a:latin typeface="Verdana" pitchFamily="34" charset="0"/>
              </a:rPr>
              <a:t>|A-A</a:t>
            </a:r>
            <a:r>
              <a:rPr lang="en-US" sz="2200" i="1" baseline="-25000" dirty="0">
                <a:solidFill>
                  <a:srgbClr val="FF0000"/>
                </a:solidFill>
                <a:latin typeface="Verdana" pitchFamily="34" charset="0"/>
              </a:rPr>
              <a:t>1</a:t>
            </a:r>
            <a:r>
              <a:rPr lang="en-US" sz="2200" i="1" dirty="0" smtClean="0">
                <a:solidFill>
                  <a:srgbClr val="FF0000"/>
                </a:solidFill>
                <a:latin typeface="Verdana" pitchFamily="34" charset="0"/>
              </a:rPr>
              <a:t>)</a:t>
            </a:r>
            <a:endParaRPr lang="el-GR" sz="2200" i="1" baseline="-25000" dirty="0">
              <a:solidFill>
                <a:srgbClr val="FF0000"/>
              </a:solidFill>
              <a:latin typeface="Verdana" pitchFamily="34" charset="0"/>
            </a:endParaRPr>
          </a:p>
        </p:txBody>
      </p:sp>
      <p:sp>
        <p:nvSpPr>
          <p:cNvPr id="23" name="AutoShape 2"/>
          <p:cNvSpPr>
            <a:spLocks noChangeArrowheads="1"/>
          </p:cNvSpPr>
          <p:nvPr/>
        </p:nvSpPr>
        <p:spPr bwMode="auto">
          <a:xfrm>
            <a:off x="1475656" y="3825044"/>
            <a:ext cx="7488832" cy="61206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200" dirty="0" smtClean="0">
                <a:solidFill>
                  <a:prstClr val="black"/>
                </a:solidFill>
                <a:latin typeface="Garamond" pitchFamily="18" charset="0"/>
              </a:rPr>
              <a:t>Global Optimal Solution - if we allow </a:t>
            </a:r>
            <a:r>
              <a:rPr lang="en-US" sz="2200" dirty="0" smtClean="0">
                <a:solidFill>
                  <a:srgbClr val="FF0000"/>
                </a:solidFill>
                <a:latin typeface="Garamond" pitchFamily="18" charset="0"/>
              </a:rPr>
              <a:t>any</a:t>
            </a:r>
            <a:r>
              <a:rPr lang="en-US" sz="2200" dirty="0" smtClean="0">
                <a:solidFill>
                  <a:prstClr val="black"/>
                </a:solidFill>
                <a:latin typeface="Garamond" pitchFamily="18" charset="0"/>
              </a:rPr>
              <a:t> </a:t>
            </a:r>
            <a:r>
              <a:rPr lang="en-US" sz="2200" dirty="0" err="1" smtClean="0">
                <a:solidFill>
                  <a:prstClr val="black"/>
                </a:solidFill>
                <a:latin typeface="Garamond" pitchFamily="18" charset="0"/>
              </a:rPr>
              <a:t>subtree</a:t>
            </a:r>
            <a:r>
              <a:rPr lang="en-US" sz="2200" dirty="0" smtClean="0">
                <a:solidFill>
                  <a:prstClr val="black"/>
                </a:solidFill>
                <a:latin typeface="Garamond" pitchFamily="18" charset="0"/>
              </a:rPr>
              <a:t>-bipartition on A</a:t>
            </a:r>
            <a:endParaRPr kumimoji="0" lang="en-US" sz="2200" b="0" i="1" u="none" strike="noStrike" kern="0" cap="none" spc="0" normalizeH="0" baseline="0" noProof="0" dirty="0" smtClean="0">
              <a:ln>
                <a:noFill/>
              </a:ln>
              <a:effectLst/>
              <a:uLnTx/>
              <a:uFillTx/>
              <a:latin typeface="Book Antiqua" pitchFamily="18" charset="0"/>
            </a:endParaRPr>
          </a:p>
        </p:txBody>
      </p:sp>
      <p:sp>
        <p:nvSpPr>
          <p:cNvPr id="24" name="AutoShape 2"/>
          <p:cNvSpPr>
            <a:spLocks noChangeArrowheads="1"/>
          </p:cNvSpPr>
          <p:nvPr/>
        </p:nvSpPr>
        <p:spPr bwMode="auto">
          <a:xfrm>
            <a:off x="1403648" y="5337212"/>
            <a:ext cx="7658133" cy="61206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200" dirty="0" smtClean="0">
                <a:solidFill>
                  <a:prstClr val="black"/>
                </a:solidFill>
                <a:latin typeface="Garamond" pitchFamily="18" charset="0"/>
              </a:rPr>
              <a:t>Constrained </a:t>
            </a:r>
            <a:r>
              <a:rPr lang="en-US" sz="2200" dirty="0">
                <a:solidFill>
                  <a:prstClr val="black"/>
                </a:solidFill>
                <a:latin typeface="Garamond" pitchFamily="18" charset="0"/>
              </a:rPr>
              <a:t>version </a:t>
            </a:r>
            <a:r>
              <a:rPr lang="en-US" sz="2200" dirty="0" smtClean="0">
                <a:solidFill>
                  <a:prstClr val="black"/>
                </a:solidFill>
                <a:latin typeface="Garamond" pitchFamily="18" charset="0"/>
              </a:rPr>
              <a:t>– if each (A</a:t>
            </a:r>
            <a:r>
              <a:rPr lang="en-US" sz="2200" baseline="-25000" dirty="0" smtClean="0">
                <a:solidFill>
                  <a:prstClr val="black"/>
                </a:solidFill>
                <a:latin typeface="Garamond" pitchFamily="18" charset="0"/>
              </a:rPr>
              <a:t>1</a:t>
            </a:r>
            <a:r>
              <a:rPr lang="en-US" sz="2200" dirty="0" smtClean="0">
                <a:solidFill>
                  <a:prstClr val="black"/>
                </a:solidFill>
                <a:latin typeface="Garamond" pitchFamily="18" charset="0"/>
              </a:rPr>
              <a:t>|A-A</a:t>
            </a:r>
            <a:r>
              <a:rPr lang="en-US" sz="2200" baseline="-25000" dirty="0" smtClean="0">
                <a:solidFill>
                  <a:prstClr val="black"/>
                </a:solidFill>
                <a:latin typeface="Garamond" pitchFamily="18" charset="0"/>
              </a:rPr>
              <a:t>1</a:t>
            </a:r>
            <a:r>
              <a:rPr lang="en-US" sz="2200" dirty="0" smtClean="0">
                <a:solidFill>
                  <a:prstClr val="black"/>
                </a:solidFill>
                <a:latin typeface="Garamond" pitchFamily="18" charset="0"/>
              </a:rPr>
              <a:t>) has to come from input gene trees</a:t>
            </a:r>
            <a:endParaRPr lang="en-US" sz="2200" dirty="0">
              <a:solidFill>
                <a:prstClr val="black"/>
              </a:solidFill>
              <a:latin typeface="Garamond" pitchFamily="18" charset="0"/>
            </a:endParaRPr>
          </a:p>
        </p:txBody>
      </p:sp>
      <p:sp>
        <p:nvSpPr>
          <p:cNvPr id="29" name="AutoShape 33"/>
          <p:cNvSpPr>
            <a:spLocks noChangeArrowheads="1"/>
          </p:cNvSpPr>
          <p:nvPr/>
        </p:nvSpPr>
        <p:spPr bwMode="auto">
          <a:xfrm rot="19271892">
            <a:off x="670034" y="4313374"/>
            <a:ext cx="660991" cy="189587"/>
          </a:xfrm>
          <a:prstGeom prst="rightArrow">
            <a:avLst>
              <a:gd name="adj1" fmla="val 50185"/>
              <a:gd name="adj2" fmla="val 52732"/>
            </a:avLst>
          </a:prstGeom>
          <a:solidFill>
            <a:srgbClr val="00CC99"/>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30" name="AutoShape 33"/>
          <p:cNvSpPr>
            <a:spLocks noChangeArrowheads="1"/>
          </p:cNvSpPr>
          <p:nvPr/>
        </p:nvSpPr>
        <p:spPr bwMode="auto">
          <a:xfrm rot="2190023">
            <a:off x="675129" y="5401678"/>
            <a:ext cx="660991" cy="189587"/>
          </a:xfrm>
          <a:prstGeom prst="rightArrow">
            <a:avLst>
              <a:gd name="adj1" fmla="val 50185"/>
              <a:gd name="adj2" fmla="val 52732"/>
            </a:avLst>
          </a:prstGeom>
          <a:solidFill>
            <a:srgbClr val="00CC99"/>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4" name="Straight Connector 3"/>
          <p:cNvCxnSpPr/>
          <p:nvPr/>
        </p:nvCxnSpPr>
        <p:spPr>
          <a:xfrm>
            <a:off x="7416316" y="3356992"/>
            <a:ext cx="1044116" cy="0"/>
          </a:xfrm>
          <a:prstGeom prst="line">
            <a:avLst/>
          </a:prstGeom>
          <a:ln w="31750">
            <a:solidFill>
              <a:srgbClr val="000099"/>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9588" y="1960436"/>
            <a:ext cx="1649252" cy="430887"/>
          </a:xfrm>
          <a:prstGeom prst="rect">
            <a:avLst/>
          </a:prstGeom>
          <a:noFill/>
        </p:spPr>
        <p:txBody>
          <a:bodyPr wrap="square" rtlCol="0">
            <a:spAutoFit/>
          </a:bodyPr>
          <a:lstStyle/>
          <a:p>
            <a:r>
              <a:rPr lang="en-US" sz="2200" dirty="0" smtClean="0">
                <a:solidFill>
                  <a:srgbClr val="000099"/>
                </a:solidFill>
              </a:rPr>
              <a:t>(base case)</a:t>
            </a:r>
            <a:endParaRPr lang="en-US" sz="2200" dirty="0">
              <a:solidFill>
                <a:srgbClr val="000099"/>
              </a:solidFill>
            </a:endParaRPr>
          </a:p>
        </p:txBody>
      </p:sp>
    </p:spTree>
    <p:extLst>
      <p:ext uri="{BB962C8B-B14F-4D97-AF65-F5344CB8AC3E}">
        <p14:creationId xmlns:p14="http://schemas.microsoft.com/office/powerpoint/2010/main" val="34280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1.38889E-6 -4.07407E-6 L -0.80312 0.27292 " pathEditMode="relative" rAng="0" ptsTypes="AA">
                                      <p:cBhvr>
                                        <p:cTn id="14" dur="2000" fill="hold"/>
                                        <p:tgtEl>
                                          <p:spTgt spid="2"/>
                                        </p:tgtEl>
                                        <p:attrNameLst>
                                          <p:attrName>ppt_x</p:attrName>
                                          <p:attrName>ppt_y</p:attrName>
                                        </p:attrNameLst>
                                      </p:cBhvr>
                                      <p:rCtr x="-40156" y="13634"/>
                                    </p:animMotion>
                                  </p:childTnLst>
                                </p:cTn>
                              </p:par>
                            </p:childTnLst>
                          </p:cTn>
                        </p:par>
                        <p:par>
                          <p:cTn id="15" fill="hold">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par>
                          <p:cTn id="19" fill="hold">
                            <p:stCondLst>
                              <p:cond delay="3500"/>
                            </p:stCondLst>
                            <p:childTnLst>
                              <p:par>
                                <p:cTn id="20" presetID="22" presetClass="entr" presetSubtype="4"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ppt_y</p:attrName>
                                        </p:attrNameLst>
                                      </p:cBhvr>
                                      <p:tavLst>
                                        <p:tav tm="0">
                                          <p:val>
                                            <p:strVal val="#ppt_y-#ppt_h*1.125000"/>
                                          </p:val>
                                        </p:tav>
                                        <p:tav tm="100000">
                                          <p:val>
                                            <p:strVal val="#ppt_y"/>
                                          </p:val>
                                        </p:tav>
                                      </p:tavLst>
                                    </p:anim>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3" grpId="0" animBg="1"/>
      <p:bldP spid="24" grpId="0" animBg="1"/>
      <p:bldP spid="29" grpId="0" animBg="1"/>
      <p:bldP spid="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Running Time</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107504" y="858192"/>
            <a:ext cx="889298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Garamond" pitchFamily="18" charset="0"/>
              </a:rPr>
              <a:t> Depends on the </a:t>
            </a:r>
            <a:r>
              <a:rPr lang="en-GB" sz="2400" b="0" dirty="0" smtClean="0">
                <a:solidFill>
                  <a:srgbClr val="FF0000"/>
                </a:solidFill>
                <a:latin typeface="Garamond" pitchFamily="18" charset="0"/>
              </a:rPr>
              <a:t>number </a:t>
            </a:r>
            <a:r>
              <a:rPr lang="en-GB" sz="2400" b="0" dirty="0" smtClean="0">
                <a:latin typeface="Garamond" pitchFamily="18" charset="0"/>
              </a:rPr>
              <a:t>of </a:t>
            </a:r>
            <a:r>
              <a:rPr lang="en-GB" sz="2400" b="0" dirty="0" err="1" smtClean="0">
                <a:solidFill>
                  <a:srgbClr val="000099"/>
                </a:solidFill>
                <a:latin typeface="Garamond" pitchFamily="18" charset="0"/>
              </a:rPr>
              <a:t>subtree</a:t>
            </a:r>
            <a:r>
              <a:rPr lang="en-GB" sz="2400" b="0" dirty="0" smtClean="0">
                <a:solidFill>
                  <a:srgbClr val="000099"/>
                </a:solidFill>
                <a:latin typeface="Garamond" pitchFamily="18" charset="0"/>
              </a:rPr>
              <a:t>-bipartitions</a:t>
            </a:r>
            <a:r>
              <a:rPr lang="en-GB" sz="2400" b="0" dirty="0" smtClean="0">
                <a:latin typeface="Garamond" pitchFamily="18" charset="0"/>
              </a:rPr>
              <a:t>.</a:t>
            </a:r>
          </a:p>
          <a:p>
            <a:pPr>
              <a:spcBef>
                <a:spcPts val="600"/>
              </a:spcBef>
              <a:buClr>
                <a:schemeClr val="accent1"/>
              </a:buClr>
              <a:buSzPct val="90000"/>
              <a:buFont typeface="Wingdings 3" pitchFamily="18" charset="2"/>
              <a:buChar char="}"/>
            </a:pPr>
            <a:r>
              <a:rPr lang="en-GB" sz="2400" b="0" dirty="0" smtClean="0">
                <a:latin typeface="Garamond" pitchFamily="18" charset="0"/>
              </a:rPr>
              <a:t> </a:t>
            </a:r>
            <a:r>
              <a:rPr lang="en-US" sz="2400" dirty="0" smtClean="0">
                <a:latin typeface="Garamond" pitchFamily="18" charset="0"/>
              </a:rPr>
              <a:t>Let </a:t>
            </a:r>
            <a:r>
              <a:rPr lang="en-US" sz="2400" i="1" dirty="0" smtClean="0">
                <a:solidFill>
                  <a:srgbClr val="000099"/>
                </a:solidFill>
                <a:latin typeface="Cambria Math" pitchFamily="18" charset="0"/>
                <a:ea typeface="Cambria Math" pitchFamily="18" charset="0"/>
              </a:rPr>
              <a:t>S</a:t>
            </a:r>
            <a:r>
              <a:rPr lang="en-US" sz="2400" dirty="0" smtClean="0">
                <a:latin typeface="Garamond" pitchFamily="18" charset="0"/>
              </a:rPr>
              <a:t>  be the set of </a:t>
            </a:r>
            <a:r>
              <a:rPr lang="en-US" sz="2400" dirty="0" err="1" smtClean="0">
                <a:latin typeface="Garamond" pitchFamily="18" charset="0"/>
              </a:rPr>
              <a:t>subtree</a:t>
            </a:r>
            <a:r>
              <a:rPr lang="en-US" sz="2400" dirty="0" smtClean="0">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000099"/>
                </a:solidFill>
                <a:latin typeface="Garamond" pitchFamily="18" charset="0"/>
              </a:rPr>
              <a:t>O(</a:t>
            </a:r>
            <a:r>
              <a:rPr lang="en-US" sz="2400" i="1" dirty="0" err="1" smtClean="0">
                <a:solidFill>
                  <a:srgbClr val="000099"/>
                </a:solidFill>
                <a:latin typeface="Garamond" pitchFamily="18" charset="0"/>
              </a:rPr>
              <a:t>n</a:t>
            </a:r>
            <a:r>
              <a:rPr lang="en-US" sz="2400" dirty="0" err="1" smtClean="0">
                <a:solidFill>
                  <a:srgbClr val="000099"/>
                </a:solidFill>
                <a:latin typeface="Garamond" pitchFamily="18" charset="0"/>
              </a:rPr>
              <a:t>|</a:t>
            </a:r>
            <a:r>
              <a:rPr lang="en-US" sz="2400" i="1" dirty="0" err="1" smtClean="0">
                <a:solidFill>
                  <a:srgbClr val="000099"/>
                </a:solidFill>
                <a:latin typeface="Cambria Math" pitchFamily="18" charset="0"/>
                <a:ea typeface="Cambria Math" pitchFamily="18" charset="0"/>
              </a:rPr>
              <a:t>S</a:t>
            </a:r>
            <a:r>
              <a:rPr lang="en-US" sz="2400" dirty="0" smtClean="0">
                <a:solidFill>
                  <a:srgbClr val="000099"/>
                </a:solidFill>
                <a:latin typeface="Garamond" pitchFamily="18" charset="0"/>
              </a:rPr>
              <a:t> |</a:t>
            </a:r>
            <a:r>
              <a:rPr lang="en-US" sz="2400" baseline="30000" dirty="0" smtClean="0">
                <a:solidFill>
                  <a:srgbClr val="000099"/>
                </a:solidFill>
                <a:latin typeface="Garamond" pitchFamily="18" charset="0"/>
              </a:rPr>
              <a:t>2</a:t>
            </a:r>
            <a:r>
              <a:rPr lang="en-US" sz="2400" dirty="0" smtClean="0">
                <a:solidFill>
                  <a:srgbClr val="000099"/>
                </a:solidFill>
                <a:latin typeface="Garamond" pitchFamily="18" charset="0"/>
              </a:rPr>
              <a:t>)</a:t>
            </a:r>
            <a:r>
              <a:rPr lang="en-US" sz="2400" dirty="0" smtClean="0">
                <a:latin typeface="Garamond" pitchFamily="18" charset="0"/>
              </a:rPr>
              <a:t> for finding the </a:t>
            </a:r>
            <a:r>
              <a:rPr lang="en-US" sz="2400" dirty="0" smtClean="0">
                <a:solidFill>
                  <a:srgbClr val="000099"/>
                </a:solidFill>
                <a:latin typeface="Garamond" pitchFamily="18" charset="0"/>
              </a:rPr>
              <a:t>domination</a:t>
            </a:r>
            <a:r>
              <a:rPr lang="en-US" sz="2400" dirty="0" smtClean="0">
                <a:latin typeface="Garamond" pitchFamily="18" charset="0"/>
              </a:rPr>
              <a:t> relationships (</a:t>
            </a:r>
            <a:r>
              <a:rPr lang="en-US" sz="2400" dirty="0" smtClean="0">
                <a:solidFill>
                  <a:srgbClr val="000099"/>
                </a:solidFill>
                <a:latin typeface="Garamond" pitchFamily="18" charset="0"/>
              </a:rPr>
              <a:t>for every pair</a:t>
            </a:r>
            <a:r>
              <a:rPr lang="en-US" sz="2400" dirty="0" smtClean="0">
                <a:latin typeface="Garamond" pitchFamily="18" charset="0"/>
              </a:rPr>
              <a:t>). </a:t>
            </a:r>
          </a:p>
          <a:p>
            <a:pPr lvl="1">
              <a:spcBef>
                <a:spcPts val="600"/>
              </a:spcBef>
              <a:buClr>
                <a:schemeClr val="accent1"/>
              </a:buClr>
              <a:buSzPct val="90000"/>
              <a:buFont typeface="Wingdings 3" pitchFamily="18" charset="2"/>
              <a:buChar char="}"/>
            </a:pPr>
            <a:r>
              <a:rPr lang="en-US" sz="2400" dirty="0">
                <a:latin typeface="Garamond" pitchFamily="18" charset="0"/>
              </a:rPr>
              <a:t> </a:t>
            </a:r>
            <a:r>
              <a:rPr lang="en-US" sz="2400" dirty="0">
                <a:solidFill>
                  <a:srgbClr val="000099"/>
                </a:solidFill>
                <a:latin typeface="Garamond" pitchFamily="18" charset="0"/>
              </a:rPr>
              <a:t>value(A)</a:t>
            </a:r>
            <a:r>
              <a:rPr lang="en-US" sz="2400" dirty="0">
                <a:latin typeface="Garamond" pitchFamily="18" charset="0"/>
              </a:rPr>
              <a:t> can be computed in </a:t>
            </a:r>
            <a:r>
              <a:rPr lang="en-US" sz="2400" dirty="0">
                <a:solidFill>
                  <a:srgbClr val="000099"/>
                </a:solidFill>
                <a:latin typeface="Garamond" pitchFamily="18" charset="0"/>
              </a:rPr>
              <a:t>O</a:t>
            </a:r>
            <a:r>
              <a:rPr lang="en-US" sz="2400" dirty="0" smtClean="0">
                <a:solidFill>
                  <a:srgbClr val="000099"/>
                </a:solidFill>
                <a:latin typeface="Garamond" pitchFamily="18" charset="0"/>
              </a:rPr>
              <a:t>(|</a:t>
            </a:r>
            <a:r>
              <a:rPr lang="en-US" sz="2400" i="1" dirty="0" smtClean="0">
                <a:solidFill>
                  <a:srgbClr val="000099"/>
                </a:solidFill>
                <a:latin typeface="Cambria Math" pitchFamily="18" charset="0"/>
                <a:ea typeface="Cambria Math" pitchFamily="18" charset="0"/>
              </a:rPr>
              <a:t>S </a:t>
            </a:r>
            <a:r>
              <a:rPr lang="en-US" sz="2400" dirty="0" smtClean="0">
                <a:solidFill>
                  <a:srgbClr val="000099"/>
                </a:solidFill>
                <a:latin typeface="Garamond" pitchFamily="18" charset="0"/>
              </a:rPr>
              <a:t>|)</a:t>
            </a:r>
            <a:r>
              <a:rPr lang="en-US" sz="2400" dirty="0" smtClean="0">
                <a:latin typeface="Garamond" pitchFamily="18" charset="0"/>
              </a:rPr>
              <a:t> </a:t>
            </a:r>
            <a:r>
              <a:rPr lang="en-US" sz="2400" dirty="0">
                <a:latin typeface="Garamond" pitchFamily="18" charset="0"/>
              </a:rPr>
              <a:t>time, since at </a:t>
            </a:r>
            <a:r>
              <a:rPr lang="en-US" sz="2400" dirty="0" smtClean="0">
                <a:latin typeface="Garamond" pitchFamily="18" charset="0"/>
              </a:rPr>
              <a:t>worst we </a:t>
            </a:r>
            <a:r>
              <a:rPr lang="en-US" sz="2400" dirty="0">
                <a:latin typeface="Garamond" pitchFamily="18" charset="0"/>
              </a:rPr>
              <a:t>need to look at </a:t>
            </a:r>
            <a:r>
              <a:rPr lang="en-US" sz="2400" dirty="0">
                <a:solidFill>
                  <a:srgbClr val="000099"/>
                </a:solidFill>
                <a:latin typeface="Garamond" pitchFamily="18" charset="0"/>
              </a:rPr>
              <a:t>every</a:t>
            </a:r>
            <a:r>
              <a:rPr lang="en-US" sz="2400" dirty="0">
                <a:latin typeface="Garamond" pitchFamily="18" charset="0"/>
              </a:rPr>
              <a:t> </a:t>
            </a:r>
            <a:r>
              <a:rPr lang="en-US" sz="2400" dirty="0" err="1">
                <a:latin typeface="Garamond" pitchFamily="18" charset="0"/>
              </a:rPr>
              <a:t>subtree</a:t>
            </a:r>
            <a:r>
              <a:rPr lang="en-US" sz="2400" dirty="0">
                <a:latin typeface="Garamond" pitchFamily="18" charset="0"/>
              </a:rPr>
              <a:t>-bipartition in </a:t>
            </a:r>
            <a:r>
              <a:rPr lang="en-US" sz="2400" i="1" dirty="0" smtClean="0">
                <a:solidFill>
                  <a:srgbClr val="000099"/>
                </a:solidFill>
                <a:latin typeface="Cambria Math" pitchFamily="18" charset="0"/>
                <a:ea typeface="Cambria Math" pitchFamily="18" charset="0"/>
              </a:rPr>
              <a:t>S.</a:t>
            </a:r>
            <a:endParaRPr lang="en-US" sz="2400" dirty="0">
              <a:latin typeface="Garamond" pitchFamily="18" charset="0"/>
            </a:endParaRPr>
          </a:p>
          <a:p>
            <a:pPr lvl="1">
              <a:spcBef>
                <a:spcPts val="600"/>
              </a:spcBef>
              <a:buClr>
                <a:schemeClr val="accent1"/>
              </a:buClr>
              <a:buSzPct val="90000"/>
              <a:buFont typeface="Wingdings 3" pitchFamily="18" charset="2"/>
              <a:buChar char="}"/>
            </a:pPr>
            <a:r>
              <a:rPr lang="en-US" sz="2400" dirty="0" smtClean="0">
                <a:latin typeface="Garamond" pitchFamily="18" charset="0"/>
              </a:rPr>
              <a:t> Running time is </a:t>
            </a:r>
            <a:r>
              <a:rPr lang="en-US" sz="2400" dirty="0" smtClean="0">
                <a:solidFill>
                  <a:srgbClr val="000099"/>
                </a:solidFill>
                <a:latin typeface="Garamond" pitchFamily="18" charset="0"/>
              </a:rPr>
              <a:t>O(</a:t>
            </a:r>
            <a:r>
              <a:rPr lang="en-US" sz="2400" i="1" dirty="0" err="1" smtClean="0">
                <a:solidFill>
                  <a:srgbClr val="000099"/>
                </a:solidFill>
                <a:latin typeface="Garamond" pitchFamily="18" charset="0"/>
              </a:rPr>
              <a:t>n</a:t>
            </a:r>
            <a:r>
              <a:rPr lang="en-US" sz="2400" dirty="0" err="1" smtClean="0">
                <a:solidFill>
                  <a:srgbClr val="000099"/>
                </a:solidFill>
                <a:latin typeface="Garamond" pitchFamily="18" charset="0"/>
              </a:rPr>
              <a:t>|</a:t>
            </a:r>
            <a:r>
              <a:rPr lang="en-US" sz="2400" i="1" dirty="0" err="1" smtClean="0">
                <a:solidFill>
                  <a:srgbClr val="000099"/>
                </a:solidFill>
                <a:latin typeface="Cambria Math" pitchFamily="18" charset="0"/>
                <a:ea typeface="Cambria Math" pitchFamily="18" charset="0"/>
              </a:rPr>
              <a:t>S</a:t>
            </a:r>
            <a:r>
              <a:rPr lang="en-US" sz="2400" i="1" dirty="0" smtClean="0">
                <a:solidFill>
                  <a:srgbClr val="000099"/>
                </a:solidFill>
                <a:latin typeface="Cambria Math" pitchFamily="18" charset="0"/>
                <a:ea typeface="Cambria Math" pitchFamily="18" charset="0"/>
              </a:rPr>
              <a:t> </a:t>
            </a:r>
            <a:r>
              <a:rPr lang="en-US" sz="2400" dirty="0" smtClean="0">
                <a:solidFill>
                  <a:srgbClr val="000099"/>
                </a:solidFill>
                <a:latin typeface="Garamond" pitchFamily="18" charset="0"/>
              </a:rPr>
              <a:t>|</a:t>
            </a:r>
            <a:r>
              <a:rPr lang="en-US" sz="2400" baseline="30000" dirty="0" smtClean="0">
                <a:solidFill>
                  <a:srgbClr val="000099"/>
                </a:solidFill>
                <a:latin typeface="Garamond" pitchFamily="18" charset="0"/>
              </a:rPr>
              <a:t>2</a:t>
            </a:r>
            <a:r>
              <a:rPr lang="en-US" sz="2400" dirty="0" smtClean="0">
                <a:solidFill>
                  <a:srgbClr val="000099"/>
                </a:solidFill>
                <a:latin typeface="Garamond" pitchFamily="18" charset="0"/>
              </a:rPr>
              <a:t>).</a:t>
            </a:r>
            <a:endParaRPr lang="en-US" sz="2400" dirty="0">
              <a:latin typeface="Garamond" pitchFamily="18" charset="0"/>
            </a:endParaRPr>
          </a:p>
          <a:p>
            <a:pPr lvl="1">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a:latin typeface="Garamond" pitchFamily="18" charset="0"/>
              </a:rPr>
              <a:t> </a:t>
            </a:r>
            <a:r>
              <a:rPr lang="en-US" sz="2400" dirty="0" smtClean="0">
                <a:solidFill>
                  <a:srgbClr val="FF0000"/>
                </a:solidFill>
                <a:latin typeface="Garamond" pitchFamily="18" charset="0"/>
              </a:rPr>
              <a:t>Globally Optimal Solution</a:t>
            </a:r>
          </a:p>
          <a:p>
            <a:pPr lvl="1">
              <a:spcBef>
                <a:spcPts val="600"/>
              </a:spcBef>
              <a:buClr>
                <a:schemeClr val="accent1"/>
              </a:buClr>
              <a:buSzPct val="90000"/>
              <a:buFont typeface="Wingdings 3" pitchFamily="18" charset="2"/>
              <a:buChar char="}"/>
            </a:pPr>
            <a:r>
              <a:rPr lang="en-US" sz="2400" dirty="0">
                <a:solidFill>
                  <a:srgbClr val="FF0000"/>
                </a:solidFill>
                <a:latin typeface="Garamond" pitchFamily="18" charset="0"/>
              </a:rPr>
              <a:t> </a:t>
            </a:r>
            <a:r>
              <a:rPr lang="en-US" sz="2400" dirty="0">
                <a:latin typeface="Garamond" pitchFamily="18" charset="0"/>
              </a:rPr>
              <a:t>|</a:t>
            </a:r>
            <a:r>
              <a:rPr lang="en-US" sz="2400" i="1" dirty="0" smtClean="0">
                <a:latin typeface="Cambria Math" pitchFamily="18" charset="0"/>
                <a:ea typeface="Cambria Math" pitchFamily="18" charset="0"/>
              </a:rPr>
              <a:t>S</a:t>
            </a:r>
            <a:r>
              <a:rPr lang="en-US" sz="2400" dirty="0" smtClean="0">
                <a:latin typeface="Garamond" pitchFamily="18" charset="0"/>
              </a:rPr>
              <a:t>| = </a:t>
            </a:r>
            <a:r>
              <a:rPr lang="en-US" sz="2400" dirty="0">
                <a:latin typeface="Garamond" pitchFamily="18" charset="0"/>
              </a:rPr>
              <a:t>O(3</a:t>
            </a:r>
            <a:r>
              <a:rPr lang="en-US" sz="2400" baseline="30000" dirty="0">
                <a:latin typeface="Garamond" pitchFamily="18" charset="0"/>
              </a:rPr>
              <a:t>n</a:t>
            </a:r>
            <a:r>
              <a:rPr lang="en-US" sz="2400" dirty="0" smtClean="0">
                <a:latin typeface="Garamond" pitchFamily="18" charset="0"/>
              </a:rPr>
              <a:t>)</a:t>
            </a:r>
          </a:p>
          <a:p>
            <a:pPr lvl="1">
              <a:spcBef>
                <a:spcPts val="600"/>
              </a:spcBef>
              <a:buClr>
                <a:schemeClr val="accent1"/>
              </a:buClr>
              <a:buSzPct val="90000"/>
              <a:buFont typeface="Wingdings 3" pitchFamily="18" charset="2"/>
              <a:buChar char="}"/>
            </a:pPr>
            <a:r>
              <a:rPr lang="en-US" sz="2400" dirty="0" smtClean="0">
                <a:latin typeface="Garamond" pitchFamily="18" charset="0"/>
              </a:rPr>
              <a:t>Therefore the global optimum can be found in O(n3</a:t>
            </a:r>
            <a:r>
              <a:rPr lang="en-US" sz="2400" baseline="30000" dirty="0" smtClean="0">
                <a:latin typeface="Garamond" pitchFamily="18" charset="0"/>
              </a:rPr>
              <a:t>2n</a:t>
            </a:r>
            <a:r>
              <a:rPr lang="en-US" sz="2400" dirty="0" smtClean="0">
                <a:latin typeface="Garamond" pitchFamily="18" charset="0"/>
              </a:rPr>
              <a:t>)</a:t>
            </a:r>
          </a:p>
          <a:p>
            <a:pPr>
              <a:spcBef>
                <a:spcPts val="600"/>
              </a:spcBef>
              <a:buClr>
                <a:schemeClr val="accent1"/>
              </a:buClr>
              <a:buSzPct val="90000"/>
              <a:buFont typeface="Wingdings 3" pitchFamily="18" charset="2"/>
              <a:buChar char="}"/>
            </a:pPr>
            <a:r>
              <a:rPr lang="en-US" sz="2400" dirty="0" smtClean="0">
                <a:latin typeface="Garamond" pitchFamily="18" charset="0"/>
              </a:rPr>
              <a:t> </a:t>
            </a:r>
            <a:r>
              <a:rPr lang="en-US" sz="2400" dirty="0" smtClean="0">
                <a:solidFill>
                  <a:srgbClr val="FF0000"/>
                </a:solidFill>
                <a:latin typeface="Garamond" pitchFamily="18" charset="0"/>
              </a:rPr>
              <a:t>Constrained Version</a:t>
            </a:r>
          </a:p>
          <a:p>
            <a:pPr lvl="1">
              <a:spcBef>
                <a:spcPts val="600"/>
              </a:spcBef>
              <a:buClr>
                <a:schemeClr val="accent1"/>
              </a:buClr>
              <a:buSzPct val="90000"/>
              <a:buFont typeface="Wingdings 3" pitchFamily="18" charset="2"/>
              <a:buChar char="}"/>
            </a:pPr>
            <a:r>
              <a:rPr lang="en-US" sz="2400" dirty="0" smtClean="0">
                <a:latin typeface="Garamond" pitchFamily="18" charset="0"/>
              </a:rPr>
              <a:t>|</a:t>
            </a:r>
            <a:r>
              <a:rPr lang="en-US" sz="2400" i="1" dirty="0" smtClean="0">
                <a:latin typeface="Cambria Math" pitchFamily="18" charset="0"/>
                <a:ea typeface="Cambria Math" pitchFamily="18" charset="0"/>
              </a:rPr>
              <a:t>S</a:t>
            </a:r>
            <a:r>
              <a:rPr lang="en-US" sz="2400" dirty="0" smtClean="0">
                <a:latin typeface="Garamond" pitchFamily="18" charset="0"/>
              </a:rPr>
              <a:t>| = </a:t>
            </a:r>
            <a:r>
              <a:rPr lang="en-US" sz="2400" i="1" dirty="0" smtClean="0">
                <a:latin typeface="Garamond" pitchFamily="18" charset="0"/>
              </a:rPr>
              <a:t>k(n-1)</a:t>
            </a:r>
          </a:p>
          <a:p>
            <a:pPr lvl="1">
              <a:spcBef>
                <a:spcPts val="600"/>
              </a:spcBef>
              <a:buClr>
                <a:schemeClr val="accent1"/>
              </a:buClr>
              <a:buSzPct val="90000"/>
              <a:buFont typeface="Wingdings 3" pitchFamily="18" charset="2"/>
              <a:buChar char="}"/>
            </a:pPr>
            <a:r>
              <a:rPr lang="en-US" sz="2400" i="1" dirty="0" smtClean="0">
                <a:latin typeface="Garamond" pitchFamily="18" charset="0"/>
              </a:rPr>
              <a:t>Therefore the constrained version is solved in O(n</a:t>
            </a:r>
            <a:r>
              <a:rPr lang="en-US" sz="2400" i="1" baseline="30000" dirty="0" smtClean="0">
                <a:latin typeface="Garamond" pitchFamily="18" charset="0"/>
              </a:rPr>
              <a:t>3</a:t>
            </a:r>
            <a:r>
              <a:rPr lang="en-US" sz="2400" i="1" dirty="0" smtClean="0">
                <a:latin typeface="Garamond" pitchFamily="18" charset="0"/>
              </a:rPr>
              <a:t>k</a:t>
            </a:r>
            <a:r>
              <a:rPr lang="en-US" sz="2400" i="1" baseline="30000" dirty="0" smtClean="0">
                <a:latin typeface="Garamond" pitchFamily="18" charset="0"/>
              </a:rPr>
              <a:t>2</a:t>
            </a:r>
            <a:r>
              <a:rPr lang="en-US" sz="2400" i="1" dirty="0" smtClean="0">
                <a:latin typeface="Garamond" pitchFamily="18" charset="0"/>
              </a:rPr>
              <a:t>)</a:t>
            </a: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5656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6" end="6"/>
                                            </p:txEl>
                                          </p:spTgt>
                                        </p:tgtEl>
                                        <p:attrNameLst>
                                          <p:attrName>style.visibility</p:attrName>
                                        </p:attrNameLst>
                                      </p:cBhvr>
                                      <p:to>
                                        <p:strVal val="visible"/>
                                      </p:to>
                                    </p:set>
                                    <p:animEffect transition="in" filter="barn(inVertical)">
                                      <p:cBhvr>
                                        <p:cTn id="7" dur="500"/>
                                        <p:tgtEl>
                                          <p:spTgt spid="15">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
                                            <p:txEl>
                                              <p:pRg st="7" end="7"/>
                                            </p:txEl>
                                          </p:spTgt>
                                        </p:tgtEl>
                                        <p:attrNameLst>
                                          <p:attrName>style.visibility</p:attrName>
                                        </p:attrNameLst>
                                      </p:cBhvr>
                                      <p:to>
                                        <p:strVal val="visible"/>
                                      </p:to>
                                    </p:set>
                                    <p:animEffect transition="in" filter="barn(inVertical)">
                                      <p:cBhvr>
                                        <p:cTn id="10" dur="500"/>
                                        <p:tgtEl>
                                          <p:spTgt spid="15">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xEl>
                                              <p:pRg st="8" end="8"/>
                                            </p:txEl>
                                          </p:spTgt>
                                        </p:tgtEl>
                                        <p:attrNameLst>
                                          <p:attrName>style.visibility</p:attrName>
                                        </p:attrNameLst>
                                      </p:cBhvr>
                                      <p:to>
                                        <p:strVal val="visible"/>
                                      </p:to>
                                    </p:set>
                                    <p:animEffect transition="in" filter="barn(inVertical)">
                                      <p:cBhvr>
                                        <p:cTn id="13" dur="500"/>
                                        <p:tgtEl>
                                          <p:spTgt spid="1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xEl>
                                              <p:pRg st="9" end="9"/>
                                            </p:txEl>
                                          </p:spTgt>
                                        </p:tgtEl>
                                        <p:attrNameLst>
                                          <p:attrName>style.visibility</p:attrName>
                                        </p:attrNameLst>
                                      </p:cBhvr>
                                      <p:to>
                                        <p:strVal val="visible"/>
                                      </p:to>
                                    </p:set>
                                    <p:animEffect transition="in" filter="barn(inVertical)">
                                      <p:cBhvr>
                                        <p:cTn id="18" dur="500"/>
                                        <p:tgtEl>
                                          <p:spTgt spid="15">
                                            <p:txEl>
                                              <p:pRg st="9" end="9"/>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5">
                                            <p:txEl>
                                              <p:pRg st="10" end="10"/>
                                            </p:txEl>
                                          </p:spTgt>
                                        </p:tgtEl>
                                        <p:attrNameLst>
                                          <p:attrName>style.visibility</p:attrName>
                                        </p:attrNameLst>
                                      </p:cBhvr>
                                      <p:to>
                                        <p:strVal val="visible"/>
                                      </p:to>
                                    </p:set>
                                    <p:animEffect transition="in" filter="barn(inVertical)">
                                      <p:cBhvr>
                                        <p:cTn id="21" dur="500"/>
                                        <p:tgtEl>
                                          <p:spTgt spid="15">
                                            <p:txEl>
                                              <p:pRg st="10" end="1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5">
                                            <p:txEl>
                                              <p:pRg st="11" end="11"/>
                                            </p:txEl>
                                          </p:spTgt>
                                        </p:tgtEl>
                                        <p:attrNameLst>
                                          <p:attrName>style.visibility</p:attrName>
                                        </p:attrNameLst>
                                      </p:cBhvr>
                                      <p:to>
                                        <p:strVal val="visible"/>
                                      </p:to>
                                    </p:set>
                                    <p:animEffect transition="in" filter="barn(inVertical)">
                                      <p:cBhvr>
                                        <p:cTn id="24" dur="500"/>
                                        <p:tgtEl>
                                          <p:spTgt spid="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Summary, and Work in </a:t>
            </a:r>
            <a:r>
              <a:rPr lang="en-US" altLang="ja-JP" sz="3600" b="1" dirty="0" err="1" smtClean="0">
                <a:solidFill>
                  <a:srgbClr val="A50021"/>
                </a:solidFill>
                <a:latin typeface="Verdana" pitchFamily="34" charset="0"/>
                <a:ea typeface="ＭＳ Ｐゴシック" pitchFamily="34" charset="-128"/>
              </a:rPr>
              <a:t>Prgress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1151620" y="1160748"/>
            <a:ext cx="70567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Garamond" pitchFamily="18" charset="0"/>
              </a:rPr>
              <a:t> </a:t>
            </a:r>
            <a:r>
              <a:rPr lang="en-GB" sz="2400" b="0" dirty="0" err="1" smtClean="0">
                <a:latin typeface="Garamond" pitchFamily="18" charset="0"/>
              </a:rPr>
              <a:t>Bayzid</a:t>
            </a:r>
            <a:r>
              <a:rPr lang="en-GB" sz="2400" b="0" dirty="0" smtClean="0">
                <a:latin typeface="Garamond" pitchFamily="18" charset="0"/>
              </a:rPr>
              <a:t> et al., in preparation:</a:t>
            </a:r>
          </a:p>
          <a:p>
            <a:pPr>
              <a:spcBef>
                <a:spcPts val="600"/>
              </a:spcBef>
              <a:buClr>
                <a:schemeClr val="accent1"/>
              </a:buClr>
              <a:buSzPct val="90000"/>
              <a:buFont typeface="Wingdings 3" pitchFamily="18" charset="2"/>
              <a:buChar char="}"/>
            </a:pPr>
            <a:r>
              <a:rPr lang="en-GB" sz="2400" b="0" dirty="0" smtClean="0">
                <a:latin typeface="Garamond" pitchFamily="18" charset="0"/>
              </a:rPr>
              <a:t>Exact algorithms (exponential time) for MGD and MGDL on binary gene trees, including </a:t>
            </a:r>
            <a:r>
              <a:rPr lang="en-GB" sz="2400" b="0" dirty="0" err="1" smtClean="0">
                <a:latin typeface="Garamond" pitchFamily="18" charset="0"/>
              </a:rPr>
              <a:t>unrooted</a:t>
            </a:r>
            <a:r>
              <a:rPr lang="en-GB" sz="2400" b="0" dirty="0" smtClean="0">
                <a:latin typeface="Garamond" pitchFamily="18" charset="0"/>
              </a:rPr>
              <a:t>, incomplete, and multi-copy </a:t>
            </a:r>
          </a:p>
          <a:p>
            <a:pPr>
              <a:spcBef>
                <a:spcPts val="600"/>
              </a:spcBef>
              <a:buClr>
                <a:schemeClr val="accent1"/>
              </a:buClr>
              <a:buSzPct val="90000"/>
              <a:buFont typeface="Wingdings 3" pitchFamily="18" charset="2"/>
              <a:buChar char="}"/>
            </a:pPr>
            <a:r>
              <a:rPr lang="en-GB" sz="2400" dirty="0" smtClean="0">
                <a:latin typeface="Garamond" pitchFamily="18" charset="0"/>
              </a:rPr>
              <a:t>Exact algorithms that run in </a:t>
            </a:r>
            <a:r>
              <a:rPr lang="en-GB" sz="2400" dirty="0" err="1" smtClean="0">
                <a:latin typeface="Garamond" pitchFamily="18" charset="0"/>
              </a:rPr>
              <a:t>polynmial</a:t>
            </a:r>
            <a:r>
              <a:rPr lang="en-GB" sz="2400" dirty="0" smtClean="0">
                <a:latin typeface="Garamond" pitchFamily="18" charset="0"/>
              </a:rPr>
              <a:t> time for MGD and MGDL on binary gene trees, including </a:t>
            </a:r>
            <a:r>
              <a:rPr lang="en-GB" sz="2400" dirty="0" err="1" smtClean="0">
                <a:latin typeface="Garamond" pitchFamily="18" charset="0"/>
              </a:rPr>
              <a:t>unrooted</a:t>
            </a:r>
            <a:r>
              <a:rPr lang="en-GB" sz="2400" dirty="0" smtClean="0">
                <a:latin typeface="Garamond" pitchFamily="18" charset="0"/>
              </a:rPr>
              <a:t>, incomplete, and multi-copy.</a:t>
            </a:r>
          </a:p>
          <a:p>
            <a:pPr>
              <a:spcBef>
                <a:spcPts val="600"/>
              </a:spcBef>
              <a:buClr>
                <a:schemeClr val="accent1"/>
              </a:buClr>
              <a:buSzPct val="90000"/>
              <a:buFont typeface="Wingdings 3" pitchFamily="18" charset="2"/>
              <a:buChar char="}"/>
            </a:pPr>
            <a:r>
              <a:rPr lang="en-GB" sz="2400" dirty="0" smtClean="0">
                <a:latin typeface="Garamond" pitchFamily="18" charset="0"/>
              </a:rPr>
              <a:t>Work in progress: handling unresolved (non-binary) gene trees.</a:t>
            </a:r>
            <a:endParaRPr lang="en-GB" sz="2400" b="0" dirty="0" smtClean="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227803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References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59532" y="980728"/>
            <a:ext cx="850454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ts val="600"/>
              </a:spcBef>
              <a:buClr>
                <a:schemeClr val="accent1"/>
              </a:buClr>
              <a:buSzPct val="90000"/>
              <a:buFont typeface="+mj-lt"/>
              <a:buAutoNum type="arabicPeriod"/>
            </a:pPr>
            <a:r>
              <a:rPr lang="en-GB" sz="2400" dirty="0">
                <a:latin typeface="Garamond" pitchFamily="18" charset="0"/>
              </a:rPr>
              <a:t> M. Goodman, J. </a:t>
            </a:r>
            <a:r>
              <a:rPr lang="en-GB" sz="2400" dirty="0" err="1">
                <a:latin typeface="Garamond" pitchFamily="18" charset="0"/>
              </a:rPr>
              <a:t>Czelusniak</a:t>
            </a:r>
            <a:r>
              <a:rPr lang="en-GB" sz="2400" dirty="0">
                <a:latin typeface="Garamond" pitchFamily="18" charset="0"/>
              </a:rPr>
              <a:t>, G. Moore, E. Romero-Herrera, and G. Matsuda. </a:t>
            </a:r>
            <a:r>
              <a:rPr lang="en-GB" sz="2400" i="1" dirty="0">
                <a:latin typeface="Garamond" pitchFamily="18" charset="0"/>
              </a:rPr>
              <a:t>Fitting the </a:t>
            </a:r>
            <a:r>
              <a:rPr lang="en-GB" sz="2400" i="1" dirty="0" smtClean="0">
                <a:latin typeface="Garamond" pitchFamily="18" charset="0"/>
              </a:rPr>
              <a:t>gene lineage </a:t>
            </a:r>
            <a:r>
              <a:rPr lang="en-GB" sz="2400" i="1" dirty="0">
                <a:latin typeface="Garamond" pitchFamily="18" charset="0"/>
              </a:rPr>
              <a:t>into its species lineage: a parsimony strategy illustrated by </a:t>
            </a:r>
            <a:r>
              <a:rPr lang="en-GB" sz="2400" i="1" dirty="0" err="1">
                <a:latin typeface="Garamond" pitchFamily="18" charset="0"/>
              </a:rPr>
              <a:t>cladograms</a:t>
            </a:r>
            <a:r>
              <a:rPr lang="en-GB" sz="2400" i="1" dirty="0">
                <a:latin typeface="Garamond" pitchFamily="18" charset="0"/>
              </a:rPr>
              <a:t> constructed </a:t>
            </a:r>
            <a:r>
              <a:rPr lang="en-GB" sz="2400" i="1" dirty="0" smtClean="0">
                <a:latin typeface="Garamond" pitchFamily="18" charset="0"/>
              </a:rPr>
              <a:t>from globin </a:t>
            </a:r>
            <a:r>
              <a:rPr lang="en-GB" sz="2400" i="1" dirty="0">
                <a:latin typeface="Garamond" pitchFamily="18" charset="0"/>
              </a:rPr>
              <a:t>sequences</a:t>
            </a:r>
            <a:r>
              <a:rPr lang="en-GB" sz="2400" dirty="0">
                <a:latin typeface="Garamond" pitchFamily="18" charset="0"/>
              </a:rPr>
              <a:t>. Syst. Zool., 28:132–163, 1979</a:t>
            </a:r>
            <a:r>
              <a:rPr lang="en-GB" sz="2400" dirty="0" smtClean="0">
                <a:latin typeface="Garamond" pitchFamily="18" charset="0"/>
              </a:rPr>
              <a:t>.</a:t>
            </a:r>
          </a:p>
          <a:p>
            <a:pPr marL="457200" indent="-457200">
              <a:spcBef>
                <a:spcPts val="600"/>
              </a:spcBef>
              <a:buClr>
                <a:schemeClr val="accent1"/>
              </a:buClr>
              <a:buSzPct val="90000"/>
              <a:buFont typeface="+mj-lt"/>
              <a:buAutoNum type="arabicPeriod"/>
            </a:pPr>
            <a:endParaRPr lang="en-GB" sz="2400" dirty="0" smtClean="0">
              <a:latin typeface="Garamond" pitchFamily="18" charset="0"/>
            </a:endParaRPr>
          </a:p>
          <a:p>
            <a:pPr marL="457200" indent="-457200">
              <a:spcBef>
                <a:spcPts val="600"/>
              </a:spcBef>
              <a:buClr>
                <a:schemeClr val="accent1"/>
              </a:buClr>
              <a:buSzPct val="90000"/>
              <a:buFont typeface="+mj-lt"/>
              <a:buAutoNum type="arabicPeriod"/>
            </a:pPr>
            <a:r>
              <a:rPr lang="en-GB" sz="2400" dirty="0" smtClean="0">
                <a:latin typeface="Garamond" pitchFamily="18" charset="0"/>
              </a:rPr>
              <a:t> </a:t>
            </a:r>
            <a:r>
              <a:rPr lang="en-US" sz="2400" dirty="0">
                <a:latin typeface="Garamond" pitchFamily="18" charset="0"/>
              </a:rPr>
              <a:t>R. </a:t>
            </a:r>
            <a:r>
              <a:rPr lang="en-US" sz="2400" dirty="0" err="1">
                <a:latin typeface="Garamond" pitchFamily="18" charset="0"/>
              </a:rPr>
              <a:t>Guigo</a:t>
            </a:r>
            <a:r>
              <a:rPr lang="en-US" sz="2400" dirty="0">
                <a:latin typeface="Garamond" pitchFamily="18" charset="0"/>
              </a:rPr>
              <a:t>, I. </a:t>
            </a:r>
            <a:r>
              <a:rPr lang="en-US" sz="2400" dirty="0" err="1">
                <a:latin typeface="Garamond" pitchFamily="18" charset="0"/>
              </a:rPr>
              <a:t>Muchnik</a:t>
            </a:r>
            <a:r>
              <a:rPr lang="en-US" sz="2400" dirty="0">
                <a:latin typeface="Garamond" pitchFamily="18" charset="0"/>
              </a:rPr>
              <a:t>, and T. Smith. </a:t>
            </a:r>
            <a:r>
              <a:rPr lang="en-US" sz="2400" i="1" dirty="0">
                <a:latin typeface="Garamond" pitchFamily="18" charset="0"/>
              </a:rPr>
              <a:t>Reconstruction of ancient molecular phylogeny</a:t>
            </a:r>
            <a:r>
              <a:rPr lang="en-US" sz="2400" dirty="0">
                <a:latin typeface="Garamond" pitchFamily="18" charset="0"/>
              </a:rPr>
              <a:t>. Mol</a:t>
            </a:r>
            <a:r>
              <a:rPr lang="en-US" sz="2400" dirty="0" smtClean="0">
                <a:latin typeface="Garamond" pitchFamily="18" charset="0"/>
              </a:rPr>
              <a:t>. </a:t>
            </a:r>
            <a:r>
              <a:rPr lang="en-US" sz="2400" dirty="0" err="1" smtClean="0">
                <a:latin typeface="Garamond" pitchFamily="18" charset="0"/>
              </a:rPr>
              <a:t>Phylog</a:t>
            </a:r>
            <a:r>
              <a:rPr lang="en-US" sz="2400" dirty="0">
                <a:latin typeface="Garamond" pitchFamily="18" charset="0"/>
              </a:rPr>
              <a:t>. and </a:t>
            </a:r>
            <a:r>
              <a:rPr lang="en-US" sz="2400" dirty="0" err="1">
                <a:latin typeface="Garamond" pitchFamily="18" charset="0"/>
              </a:rPr>
              <a:t>Evol</a:t>
            </a:r>
            <a:r>
              <a:rPr lang="en-US" sz="2400" dirty="0">
                <a:latin typeface="Garamond" pitchFamily="18" charset="0"/>
              </a:rPr>
              <a:t>., 6(2):189–213, </a:t>
            </a:r>
            <a:r>
              <a:rPr lang="en-US" sz="2400" dirty="0" smtClean="0">
                <a:latin typeface="Garamond" pitchFamily="18" charset="0"/>
              </a:rPr>
              <a:t> 1996.</a:t>
            </a:r>
          </a:p>
          <a:p>
            <a:pPr marL="457200" indent="-457200">
              <a:spcBef>
                <a:spcPts val="600"/>
              </a:spcBef>
              <a:buClr>
                <a:schemeClr val="accent1"/>
              </a:buClr>
              <a:buSzPct val="90000"/>
              <a:buFont typeface="+mj-lt"/>
              <a:buAutoNum type="arabicPeriod"/>
            </a:pPr>
            <a:endParaRPr lang="en-US" sz="2400" dirty="0" smtClean="0">
              <a:latin typeface="Garamond" pitchFamily="18" charset="0"/>
            </a:endParaRPr>
          </a:p>
          <a:p>
            <a:pPr marL="457200" indent="-457200">
              <a:spcBef>
                <a:spcPts val="600"/>
              </a:spcBef>
              <a:buClr>
                <a:schemeClr val="accent1"/>
              </a:buClr>
              <a:buSzPct val="90000"/>
              <a:buFont typeface="+mj-lt"/>
              <a:buAutoNum type="arabicPeriod"/>
            </a:pPr>
            <a:r>
              <a:rPr lang="en-US" sz="2400" dirty="0" smtClean="0">
                <a:latin typeface="Garamond" pitchFamily="18" charset="0"/>
              </a:rPr>
              <a:t>C. V. </a:t>
            </a:r>
            <a:r>
              <a:rPr lang="en-US" sz="2400" dirty="0">
                <a:latin typeface="Garamond" pitchFamily="18" charset="0"/>
              </a:rPr>
              <a:t>Than and L </a:t>
            </a:r>
            <a:r>
              <a:rPr lang="en-US" sz="2400" dirty="0" err="1">
                <a:latin typeface="Garamond" pitchFamily="18" charset="0"/>
              </a:rPr>
              <a:t>Nakhleh</a:t>
            </a:r>
            <a:r>
              <a:rPr lang="en-US" sz="2400" dirty="0">
                <a:latin typeface="Garamond" pitchFamily="18" charset="0"/>
              </a:rPr>
              <a:t>. </a:t>
            </a:r>
            <a:r>
              <a:rPr lang="en-US" sz="2400" i="1" dirty="0">
                <a:latin typeface="Garamond" pitchFamily="18" charset="0"/>
              </a:rPr>
              <a:t>Species tree inference by minimizing deep coalescences</a:t>
            </a:r>
            <a:r>
              <a:rPr lang="en-US" sz="2400" dirty="0">
                <a:latin typeface="Garamond" pitchFamily="18" charset="0"/>
              </a:rPr>
              <a:t>. </a:t>
            </a:r>
            <a:r>
              <a:rPr lang="en-US" sz="2400" dirty="0" err="1">
                <a:latin typeface="Garamond" pitchFamily="18" charset="0"/>
              </a:rPr>
              <a:t>PLoS</a:t>
            </a:r>
            <a:r>
              <a:rPr lang="en-US" sz="2400" dirty="0">
                <a:latin typeface="Garamond" pitchFamily="18" charset="0"/>
              </a:rPr>
              <a:t> </a:t>
            </a:r>
            <a:r>
              <a:rPr lang="en-US" sz="2400" dirty="0" smtClean="0">
                <a:latin typeface="Garamond" pitchFamily="18" charset="0"/>
              </a:rPr>
              <a:t>Comp </a:t>
            </a:r>
            <a:r>
              <a:rPr lang="en-US" sz="2400" dirty="0" err="1" smtClean="0">
                <a:latin typeface="Garamond" pitchFamily="18" charset="0"/>
              </a:rPr>
              <a:t>Biol</a:t>
            </a:r>
            <a:r>
              <a:rPr lang="en-US" sz="2400" dirty="0" smtClean="0">
                <a:latin typeface="Garamond" pitchFamily="18" charset="0"/>
              </a:rPr>
              <a:t>, 5(9), 2009.</a:t>
            </a:r>
            <a:r>
              <a:rPr lang="en-GB" sz="2400" b="0" dirty="0" smtClean="0">
                <a:latin typeface="Garamond" pitchFamily="18" charset="0"/>
              </a:rPr>
              <a:t> </a:t>
            </a:r>
            <a:endParaRPr lang="en-US" sz="2400" dirty="0" smtClean="0">
              <a:latin typeface="Garamond" pitchFamily="18" charset="0"/>
            </a:endParaRPr>
          </a:p>
        </p:txBody>
      </p:sp>
    </p:spTree>
    <p:extLst>
      <p:ext uri="{BB962C8B-B14F-4D97-AF65-F5344CB8AC3E}">
        <p14:creationId xmlns:p14="http://schemas.microsoft.com/office/powerpoint/2010/main" val="965306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7"/>
          <p:cNvSpPr txBox="1">
            <a:spLocks noChangeArrowheads="1"/>
          </p:cNvSpPr>
          <p:nvPr/>
        </p:nvSpPr>
        <p:spPr bwMode="auto">
          <a:xfrm>
            <a:off x="457200" y="1133564"/>
            <a:ext cx="80962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b="1" dirty="0" smtClean="0">
                <a:solidFill>
                  <a:schemeClr val="tx2"/>
                </a:solidFill>
                <a:latin typeface="Georgia" pitchFamily="18" charset="0"/>
                <a:ea typeface="Verdana" pitchFamily="34" charset="0"/>
                <a:cs typeface="Verdana" pitchFamily="34" charset="0"/>
              </a:rPr>
              <a:t>Is the whole purpose of phylogeny  just to satisfy the </a:t>
            </a:r>
            <a:r>
              <a:rPr lang="en-US" b="1" dirty="0" smtClean="0">
                <a:solidFill>
                  <a:srgbClr val="FF0000"/>
                </a:solidFill>
                <a:latin typeface="Georgia" pitchFamily="18" charset="0"/>
                <a:ea typeface="Verdana" pitchFamily="34" charset="0"/>
                <a:cs typeface="Verdana" pitchFamily="34" charset="0"/>
              </a:rPr>
              <a:t>curious minds</a:t>
            </a:r>
            <a:r>
              <a:rPr lang="en-US" b="1" dirty="0" smtClean="0">
                <a:solidFill>
                  <a:schemeClr val="tx2"/>
                </a:solidFill>
                <a:latin typeface="Georgia" pitchFamily="18" charset="0"/>
                <a:ea typeface="Verdana" pitchFamily="34" charset="0"/>
                <a:cs typeface="Verdana" pitchFamily="34" charset="0"/>
              </a:rPr>
              <a:t> about the evolution of species?</a:t>
            </a:r>
            <a:endParaRPr lang="en-US" b="1" i="1" dirty="0">
              <a:solidFill>
                <a:schemeClr val="tx2"/>
              </a:solidFill>
              <a:latin typeface="Georgia" pitchFamily="18" charset="0"/>
              <a:ea typeface="Verdana" pitchFamily="34" charset="0"/>
              <a:cs typeface="Verdana" pitchFamily="34" charset="0"/>
            </a:endParaRPr>
          </a:p>
        </p:txBody>
      </p:sp>
      <p:sp>
        <p:nvSpPr>
          <p:cNvPr id="5" name="Rectangle 3"/>
          <p:cNvSpPr>
            <a:spLocks noGrp="1" noChangeArrowheads="1"/>
          </p:cNvSpPr>
          <p:nvPr>
            <p:ph type="title"/>
          </p:nvPr>
        </p:nvSpPr>
        <p:spPr>
          <a:xfrm>
            <a:off x="381000" y="1524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Applications</a:t>
            </a:r>
            <a:endParaRPr lang="en-US" altLang="ja-JP" sz="3600" b="1" dirty="0">
              <a:solidFill>
                <a:srgbClr val="A50021"/>
              </a:solidFill>
              <a:latin typeface="Verdana" pitchFamily="34" charset="0"/>
              <a:ea typeface="ＭＳ Ｐゴシック" pitchFamily="34" charset="-128"/>
            </a:endParaRPr>
          </a:p>
        </p:txBody>
      </p:sp>
      <p:sp>
        <p:nvSpPr>
          <p:cNvPr id="6" name="Line 5"/>
          <p:cNvSpPr>
            <a:spLocks noChangeShapeType="1"/>
          </p:cNvSpPr>
          <p:nvPr/>
        </p:nvSpPr>
        <p:spPr bwMode="auto">
          <a:xfrm>
            <a:off x="457200" y="9144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7" name="Rectangle 4"/>
          <p:cNvSpPr>
            <a:spLocks noChangeArrowheads="1"/>
          </p:cNvSpPr>
          <p:nvPr/>
        </p:nvSpPr>
        <p:spPr bwMode="auto">
          <a:xfrm>
            <a:off x="1447800" y="2209800"/>
            <a:ext cx="5410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dirty="0" smtClean="0">
                <a:latin typeface="Georgia" pitchFamily="18" charset="0"/>
              </a:rPr>
              <a:t> Gene function </a:t>
            </a:r>
            <a:r>
              <a:rPr lang="en-GB" dirty="0" smtClean="0">
                <a:solidFill>
                  <a:srgbClr val="333399"/>
                </a:solidFill>
                <a:latin typeface="Georgia" pitchFamily="18" charset="0"/>
              </a:rPr>
              <a:t>identification</a:t>
            </a:r>
          </a:p>
          <a:p>
            <a:pPr>
              <a:spcBef>
                <a:spcPts val="600"/>
              </a:spcBef>
              <a:buClr>
                <a:schemeClr val="accent1"/>
              </a:buClr>
              <a:buSzPct val="90000"/>
              <a:buFont typeface="Wingdings 3" pitchFamily="18" charset="2"/>
              <a:buChar char="}"/>
            </a:pPr>
            <a:r>
              <a:rPr lang="en-GB" dirty="0" smtClean="0">
                <a:solidFill>
                  <a:srgbClr val="333399"/>
                </a:solidFill>
                <a:latin typeface="Georgia" pitchFamily="18" charset="0"/>
              </a:rPr>
              <a:t>Track</a:t>
            </a:r>
            <a:r>
              <a:rPr lang="en-GB" dirty="0" smtClean="0">
                <a:latin typeface="Georgia" pitchFamily="18" charset="0"/>
              </a:rPr>
              <a:t> the evolution of</a:t>
            </a:r>
            <a:r>
              <a:rPr lang="en-GB" dirty="0" smtClean="0">
                <a:solidFill>
                  <a:srgbClr val="333399"/>
                </a:solidFill>
                <a:latin typeface="Georgia" pitchFamily="18" charset="0"/>
              </a:rPr>
              <a:t> disease </a:t>
            </a:r>
          </a:p>
          <a:p>
            <a:pPr>
              <a:spcBef>
                <a:spcPts val="600"/>
              </a:spcBef>
              <a:buClr>
                <a:schemeClr val="accent1"/>
              </a:buClr>
              <a:buSzPct val="90000"/>
              <a:buFont typeface="Wingdings 3" pitchFamily="18" charset="2"/>
              <a:buChar char="}"/>
            </a:pPr>
            <a:r>
              <a:rPr lang="en-US" dirty="0" smtClean="0">
                <a:latin typeface="Georgia" pitchFamily="18" charset="0"/>
              </a:rPr>
              <a:t> </a:t>
            </a:r>
            <a:r>
              <a:rPr lang="en-US" dirty="0" smtClean="0">
                <a:solidFill>
                  <a:srgbClr val="333399"/>
                </a:solidFill>
                <a:latin typeface="Georgia" pitchFamily="18" charset="0"/>
              </a:rPr>
              <a:t>Investigation</a:t>
            </a:r>
            <a:r>
              <a:rPr lang="en-US" dirty="0" smtClean="0">
                <a:latin typeface="Georgia" pitchFamily="18" charset="0"/>
              </a:rPr>
              <a:t> of </a:t>
            </a:r>
            <a:r>
              <a:rPr lang="en-US" dirty="0" smtClean="0">
                <a:solidFill>
                  <a:srgbClr val="FF0000"/>
                </a:solidFill>
                <a:latin typeface="Georgia" pitchFamily="18" charset="0"/>
              </a:rPr>
              <a:t>criminal</a:t>
            </a:r>
            <a:r>
              <a:rPr lang="en-US" dirty="0" smtClean="0">
                <a:latin typeface="Georgia" pitchFamily="18" charset="0"/>
              </a:rPr>
              <a:t> case.</a:t>
            </a:r>
            <a:endParaRPr lang="en-GB" dirty="0">
              <a:latin typeface="Georgia" pitchFamily="18" charset="0"/>
            </a:endParaRPr>
          </a:p>
        </p:txBody>
      </p:sp>
      <p:cxnSp>
        <p:nvCxnSpPr>
          <p:cNvPr id="8" name="Straight Connector 7"/>
          <p:cNvCxnSpPr/>
          <p:nvPr/>
        </p:nvCxnSpPr>
        <p:spPr>
          <a:xfrm flipV="1">
            <a:off x="4220598" y="5676528"/>
            <a:ext cx="522058" cy="648072"/>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4742656" y="5676528"/>
            <a:ext cx="573251" cy="648072"/>
          </a:xfrm>
          <a:prstGeom prst="line">
            <a:avLst/>
          </a:prstGeom>
          <a:ln w="50800" cap="rnd">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4202596" y="5064460"/>
            <a:ext cx="522058" cy="599871"/>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52800" y="5029200"/>
            <a:ext cx="828092" cy="1224136"/>
          </a:xfrm>
          <a:prstGeom prst="line">
            <a:avLst/>
          </a:prstGeom>
          <a:ln w="50800" cap="rnd">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622340" y="4374097"/>
            <a:ext cx="580256" cy="690364"/>
          </a:xfrm>
          <a:prstGeom prst="line">
            <a:avLst/>
          </a:prstGeom>
          <a:ln w="508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362200" y="4374097"/>
            <a:ext cx="1260140" cy="1836203"/>
          </a:xfrm>
          <a:prstGeom prst="line">
            <a:avLst/>
          </a:prstGeom>
          <a:ln w="508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06471" y="4953000"/>
            <a:ext cx="903058" cy="0"/>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93353" y="6324600"/>
            <a:ext cx="690093" cy="338554"/>
          </a:xfrm>
          <a:prstGeom prst="rect">
            <a:avLst/>
          </a:prstGeom>
          <a:noFill/>
        </p:spPr>
        <p:txBody>
          <a:bodyPr wrap="square" rtlCol="0">
            <a:spAutoFit/>
          </a:bodyPr>
          <a:lstStyle/>
          <a:p>
            <a:r>
              <a:rPr lang="en-US" sz="1600" i="1" dirty="0" smtClean="0">
                <a:solidFill>
                  <a:schemeClr val="accent6"/>
                </a:solidFill>
              </a:rPr>
              <a:t>gene1</a:t>
            </a:r>
            <a:endParaRPr lang="en-US" sz="1600" i="1" dirty="0">
              <a:solidFill>
                <a:schemeClr val="accent6"/>
              </a:solidFill>
            </a:endParaRPr>
          </a:p>
        </p:txBody>
      </p:sp>
      <p:sp>
        <p:nvSpPr>
          <p:cNvPr id="16" name="TextBox 15"/>
          <p:cNvSpPr txBox="1"/>
          <p:nvPr/>
        </p:nvSpPr>
        <p:spPr>
          <a:xfrm>
            <a:off x="3043707" y="6324600"/>
            <a:ext cx="690093" cy="338554"/>
          </a:xfrm>
          <a:prstGeom prst="rect">
            <a:avLst/>
          </a:prstGeom>
          <a:noFill/>
        </p:spPr>
        <p:txBody>
          <a:bodyPr wrap="square" rtlCol="0">
            <a:spAutoFit/>
          </a:bodyPr>
          <a:lstStyle/>
          <a:p>
            <a:r>
              <a:rPr lang="en-US" sz="1600" i="1" dirty="0" smtClean="0">
                <a:solidFill>
                  <a:schemeClr val="accent1">
                    <a:lumMod val="50000"/>
                  </a:schemeClr>
                </a:solidFill>
              </a:rPr>
              <a:t>gene2</a:t>
            </a:r>
            <a:endParaRPr lang="en-US" sz="1600" i="1" dirty="0">
              <a:solidFill>
                <a:schemeClr val="accent1">
                  <a:lumMod val="50000"/>
                </a:schemeClr>
              </a:solidFill>
            </a:endParaRPr>
          </a:p>
        </p:txBody>
      </p:sp>
      <p:sp>
        <p:nvSpPr>
          <p:cNvPr id="17" name="TextBox 16"/>
          <p:cNvSpPr txBox="1"/>
          <p:nvPr/>
        </p:nvSpPr>
        <p:spPr>
          <a:xfrm>
            <a:off x="3958107" y="6290846"/>
            <a:ext cx="690093" cy="338554"/>
          </a:xfrm>
          <a:prstGeom prst="rect">
            <a:avLst/>
          </a:prstGeom>
          <a:noFill/>
        </p:spPr>
        <p:txBody>
          <a:bodyPr wrap="square" rtlCol="0">
            <a:spAutoFit/>
          </a:bodyPr>
          <a:lstStyle/>
          <a:p>
            <a:r>
              <a:rPr lang="en-US" sz="1600" i="1" dirty="0" smtClean="0"/>
              <a:t>gene3</a:t>
            </a:r>
            <a:endParaRPr lang="en-US" sz="1600" i="1" dirty="0"/>
          </a:p>
        </p:txBody>
      </p:sp>
      <p:sp>
        <p:nvSpPr>
          <p:cNvPr id="18" name="TextBox 17"/>
          <p:cNvSpPr txBox="1"/>
          <p:nvPr/>
        </p:nvSpPr>
        <p:spPr>
          <a:xfrm>
            <a:off x="5024907" y="6324600"/>
            <a:ext cx="690093" cy="338554"/>
          </a:xfrm>
          <a:prstGeom prst="rect">
            <a:avLst/>
          </a:prstGeom>
          <a:noFill/>
        </p:spPr>
        <p:txBody>
          <a:bodyPr wrap="square" rtlCol="0">
            <a:spAutoFit/>
          </a:bodyPr>
          <a:lstStyle/>
          <a:p>
            <a:r>
              <a:rPr lang="en-US" sz="1600" i="1" dirty="0" smtClean="0">
                <a:solidFill>
                  <a:srgbClr val="0000CC"/>
                </a:solidFill>
              </a:rPr>
              <a:t>gene4</a:t>
            </a:r>
            <a:endParaRPr lang="en-US" sz="1600" i="1" dirty="0">
              <a:solidFill>
                <a:srgbClr val="0000CC"/>
              </a:solidFill>
            </a:endParaRPr>
          </a:p>
        </p:txBody>
      </p:sp>
      <p:sp>
        <p:nvSpPr>
          <p:cNvPr id="20" name="TextBox 19"/>
          <p:cNvSpPr txBox="1"/>
          <p:nvPr/>
        </p:nvSpPr>
        <p:spPr>
          <a:xfrm>
            <a:off x="7620000" y="4783723"/>
            <a:ext cx="690093" cy="338554"/>
          </a:xfrm>
          <a:prstGeom prst="rect">
            <a:avLst/>
          </a:prstGeom>
          <a:noFill/>
        </p:spPr>
        <p:txBody>
          <a:bodyPr wrap="square" rtlCol="0">
            <a:spAutoFit/>
          </a:bodyPr>
          <a:lstStyle/>
          <a:p>
            <a:r>
              <a:rPr lang="en-US" sz="1600" i="1" dirty="0" smtClean="0">
                <a:solidFill>
                  <a:srgbClr val="FF0000"/>
                </a:solidFill>
              </a:rPr>
              <a:t>gene</a:t>
            </a:r>
            <a:endParaRPr lang="en-US" sz="1600" i="1" dirty="0">
              <a:solidFill>
                <a:srgbClr val="FF0000"/>
              </a:solidFill>
            </a:endParaRPr>
          </a:p>
        </p:txBody>
      </p:sp>
      <p:cxnSp>
        <p:nvCxnSpPr>
          <p:cNvPr id="21" name="Straight Connector 20"/>
          <p:cNvCxnSpPr/>
          <p:nvPr/>
        </p:nvCxnSpPr>
        <p:spPr>
          <a:xfrm>
            <a:off x="2783446" y="5631743"/>
            <a:ext cx="340754" cy="578557"/>
          </a:xfrm>
          <a:prstGeom prst="line">
            <a:avLst/>
          </a:prstGeom>
          <a:ln w="50800" cap="rnd">
            <a:solidFill>
              <a:srgbClr val="C00000"/>
            </a:solidFill>
          </a:ln>
        </p:spPr>
        <p:style>
          <a:lnRef idx="1">
            <a:schemeClr val="accent1"/>
          </a:lnRef>
          <a:fillRef idx="0">
            <a:schemeClr val="accent1"/>
          </a:fillRef>
          <a:effectRef idx="0">
            <a:schemeClr val="accent1"/>
          </a:effectRef>
          <a:fontRef idx="minor">
            <a:schemeClr val="tx1"/>
          </a:fontRef>
        </p:style>
      </p:cxnSp>
      <p:pic>
        <p:nvPicPr>
          <p:cNvPr id="1027" name="Picture 3" descr="C:\USA\Rimpi\academic\MS_proposal\evolution-of-influenza-a-viru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43400"/>
            <a:ext cx="5486400" cy="19343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A\Rimpi\academic\MS_proposal\doctors-hiv.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113077"/>
            <a:ext cx="3780420" cy="27449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A\Rimpi\academic\MS_proposal\criminald-doct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724400"/>
            <a:ext cx="1093144" cy="10931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A\Rimpi\academic\MS_proposal\victim-nurs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724400"/>
            <a:ext cx="1123275" cy="112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5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xit" presetSubtype="32" fill="hold" nodeType="clickEffect">
                                  <p:stCondLst>
                                    <p:cond delay="0"/>
                                  </p:stCondLst>
                                  <p:childTnLst>
                                    <p:anim calcmode="lin" valueType="num">
                                      <p:cBhvr>
                                        <p:cTn id="55" dur="500"/>
                                        <p:tgtEl>
                                          <p:spTgt spid="14"/>
                                        </p:tgtEl>
                                        <p:attrNameLst>
                                          <p:attrName>ppt_w</p:attrName>
                                        </p:attrNameLst>
                                      </p:cBhvr>
                                      <p:tavLst>
                                        <p:tav tm="0">
                                          <p:val>
                                            <p:strVal val="ppt_w"/>
                                          </p:val>
                                        </p:tav>
                                        <p:tav tm="100000">
                                          <p:val>
                                            <p:fltVal val="0"/>
                                          </p:val>
                                        </p:tav>
                                      </p:tavLst>
                                    </p:anim>
                                    <p:anim calcmode="lin" valueType="num">
                                      <p:cBhvr>
                                        <p:cTn id="56" dur="500"/>
                                        <p:tgtEl>
                                          <p:spTgt spid="14"/>
                                        </p:tgtEl>
                                        <p:attrNameLst>
                                          <p:attrName>ppt_h</p:attrName>
                                        </p:attrNameLst>
                                      </p:cBhvr>
                                      <p:tavLst>
                                        <p:tav tm="0">
                                          <p:val>
                                            <p:strVal val="ppt_h"/>
                                          </p:val>
                                        </p:tav>
                                        <p:tav tm="100000">
                                          <p:val>
                                            <p:fltVal val="0"/>
                                          </p:val>
                                        </p:tav>
                                      </p:tavLst>
                                    </p:anim>
                                    <p:set>
                                      <p:cBhvr>
                                        <p:cTn id="57" dur="1" fill="hold">
                                          <p:stCondLst>
                                            <p:cond delay="499"/>
                                          </p:stCondLst>
                                        </p:cTn>
                                        <p:tgtEl>
                                          <p:spTgt spid="14"/>
                                        </p:tgtEl>
                                        <p:attrNameLst>
                                          <p:attrName>style.visibility</p:attrName>
                                        </p:attrNameLst>
                                      </p:cBhvr>
                                      <p:to>
                                        <p:strVal val="hidden"/>
                                      </p:to>
                                    </p:set>
                                  </p:childTnLst>
                                </p:cTn>
                              </p:par>
                              <p:par>
                                <p:cTn id="58" presetID="23" presetClass="exit" presetSubtype="32" fill="hold" grpId="1" nodeType="withEffect">
                                  <p:stCondLst>
                                    <p:cond delay="0"/>
                                  </p:stCondLst>
                                  <p:childTnLst>
                                    <p:anim calcmode="lin" valueType="num">
                                      <p:cBhvr>
                                        <p:cTn id="59" dur="500"/>
                                        <p:tgtEl>
                                          <p:spTgt spid="20"/>
                                        </p:tgtEl>
                                        <p:attrNameLst>
                                          <p:attrName>ppt_w</p:attrName>
                                        </p:attrNameLst>
                                      </p:cBhvr>
                                      <p:tavLst>
                                        <p:tav tm="0">
                                          <p:val>
                                            <p:strVal val="ppt_w"/>
                                          </p:val>
                                        </p:tav>
                                        <p:tav tm="100000">
                                          <p:val>
                                            <p:fltVal val="0"/>
                                          </p:val>
                                        </p:tav>
                                      </p:tavLst>
                                    </p:anim>
                                    <p:anim calcmode="lin" valueType="num">
                                      <p:cBhvr>
                                        <p:cTn id="60" dur="500"/>
                                        <p:tgtEl>
                                          <p:spTgt spid="20"/>
                                        </p:tgtEl>
                                        <p:attrNameLst>
                                          <p:attrName>ppt_h</p:attrName>
                                        </p:attrNameLst>
                                      </p:cBhvr>
                                      <p:tavLst>
                                        <p:tav tm="0">
                                          <p:val>
                                            <p:strVal val="ppt_h"/>
                                          </p:val>
                                        </p:tav>
                                        <p:tav tm="100000">
                                          <p:val>
                                            <p:fltVal val="0"/>
                                          </p:val>
                                        </p:tav>
                                      </p:tavLst>
                                    </p:anim>
                                    <p:set>
                                      <p:cBhvr>
                                        <p:cTn id="61" dur="1" fill="hold">
                                          <p:stCondLst>
                                            <p:cond delay="499"/>
                                          </p:stCondLst>
                                        </p:cTn>
                                        <p:tgtEl>
                                          <p:spTgt spid="20"/>
                                        </p:tgtEl>
                                        <p:attrNameLst>
                                          <p:attrName>style.visibility</p:attrName>
                                        </p:attrNameLst>
                                      </p:cBhvr>
                                      <p:to>
                                        <p:strVal val="hidden"/>
                                      </p:to>
                                    </p:se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3"/>
                                        </p:tgtEl>
                                      </p:cBhvr>
                                    </p:animEffect>
                                    <p:set>
                                      <p:cBhvr>
                                        <p:cTn id="85" dur="1" fill="hold">
                                          <p:stCondLst>
                                            <p:cond delay="499"/>
                                          </p:stCondLst>
                                        </p:cTn>
                                        <p:tgtEl>
                                          <p:spTgt spid="1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5"/>
                                        </p:tgtEl>
                                      </p:cBhvr>
                                    </p:animEffect>
                                    <p:set>
                                      <p:cBhvr>
                                        <p:cTn id="88" dur="1" fill="hold">
                                          <p:stCondLst>
                                            <p:cond delay="499"/>
                                          </p:stCondLst>
                                        </p:cTn>
                                        <p:tgtEl>
                                          <p:spTgt spid="1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21"/>
                                        </p:tgtEl>
                                      </p:cBhvr>
                                    </p:animEffect>
                                    <p:set>
                                      <p:cBhvr>
                                        <p:cTn id="100" dur="1" fill="hold">
                                          <p:stCondLst>
                                            <p:cond delay="499"/>
                                          </p:stCondLst>
                                        </p:cTn>
                                        <p:tgtEl>
                                          <p:spTgt spid="2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7">
                                            <p:txEl>
                                              <p:pRg st="1" end="1"/>
                                            </p:txEl>
                                          </p:spTgt>
                                        </p:tgtEl>
                                        <p:attrNameLst>
                                          <p:attrName>style.visibility</p:attrName>
                                        </p:attrNameLst>
                                      </p:cBhvr>
                                      <p:to>
                                        <p:strVal val="visible"/>
                                      </p:to>
                                    </p:set>
                                    <p:animEffect transition="in" filter="wipe(down)">
                                      <p:cBhvr>
                                        <p:cTn id="105" dur="500"/>
                                        <p:tgtEl>
                                          <p:spTgt spid="7">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1027"/>
                                        </p:tgtEl>
                                        <p:attrNameLst>
                                          <p:attrName>style.visibility</p:attrName>
                                        </p:attrNameLst>
                                      </p:cBhvr>
                                      <p:to>
                                        <p:strVal val="visible"/>
                                      </p:to>
                                    </p:set>
                                    <p:animEffect transition="in" filter="wipe(left)">
                                      <p:cBhvr>
                                        <p:cTn id="110" dur="500"/>
                                        <p:tgtEl>
                                          <p:spTgt spid="1027"/>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xit" presetSubtype="21" fill="hold" nodeType="clickEffect">
                                  <p:stCondLst>
                                    <p:cond delay="0"/>
                                  </p:stCondLst>
                                  <p:childTnLst>
                                    <p:animEffect transition="out" filter="barn(inVertical)">
                                      <p:cBhvr>
                                        <p:cTn id="114" dur="500"/>
                                        <p:tgtEl>
                                          <p:spTgt spid="1027"/>
                                        </p:tgtEl>
                                      </p:cBhvr>
                                    </p:animEffect>
                                    <p:set>
                                      <p:cBhvr>
                                        <p:cTn id="115" dur="1" fill="hold">
                                          <p:stCondLst>
                                            <p:cond delay="499"/>
                                          </p:stCondLst>
                                        </p:cTn>
                                        <p:tgtEl>
                                          <p:spTgt spid="1027"/>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4" fill="hold" nodeType="afterEffect">
                                  <p:stCondLst>
                                    <p:cond delay="0"/>
                                  </p:stCondLst>
                                  <p:childTnLst>
                                    <p:set>
                                      <p:cBhvr>
                                        <p:cTn id="118" dur="1" fill="hold">
                                          <p:stCondLst>
                                            <p:cond delay="0"/>
                                          </p:stCondLst>
                                        </p:cTn>
                                        <p:tgtEl>
                                          <p:spTgt spid="7">
                                            <p:txEl>
                                              <p:pRg st="2" end="2"/>
                                            </p:txEl>
                                          </p:spTgt>
                                        </p:tgtEl>
                                        <p:attrNameLst>
                                          <p:attrName>style.visibility</p:attrName>
                                        </p:attrNameLst>
                                      </p:cBhvr>
                                      <p:to>
                                        <p:strVal val="visible"/>
                                      </p:to>
                                    </p:set>
                                    <p:animEffect transition="in" filter="wipe(down)">
                                      <p:cBhvr>
                                        <p:cTn id="119" dur="500"/>
                                        <p:tgtEl>
                                          <p:spTgt spid="7">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029"/>
                                        </p:tgtEl>
                                        <p:attrNameLst>
                                          <p:attrName>style.visibility</p:attrName>
                                        </p:attrNameLst>
                                      </p:cBhvr>
                                      <p:to>
                                        <p:strVal val="visible"/>
                                      </p:to>
                                    </p:set>
                                    <p:animEffect transition="in" filter="wipe(down)">
                                      <p:cBhvr>
                                        <p:cTn id="124" dur="500"/>
                                        <p:tgtEl>
                                          <p:spTgt spid="1029"/>
                                        </p:tgtEl>
                                      </p:cBhvr>
                                    </p:animEffect>
                                  </p:childTnLst>
                                </p:cTn>
                              </p:par>
                            </p:childTnLst>
                          </p:cTn>
                        </p:par>
                        <p:par>
                          <p:cTn id="125" fill="hold">
                            <p:stCondLst>
                              <p:cond delay="500"/>
                            </p:stCondLst>
                            <p:childTnLst>
                              <p:par>
                                <p:cTn id="126" presetID="22" presetClass="entr" presetSubtype="4" fill="hold" nodeType="afterEffect">
                                  <p:stCondLst>
                                    <p:cond delay="0"/>
                                  </p:stCondLst>
                                  <p:childTnLst>
                                    <p:set>
                                      <p:cBhvr>
                                        <p:cTn id="127" dur="1" fill="hold">
                                          <p:stCondLst>
                                            <p:cond delay="0"/>
                                          </p:stCondLst>
                                        </p:cTn>
                                        <p:tgtEl>
                                          <p:spTgt spid="1030"/>
                                        </p:tgtEl>
                                        <p:attrNameLst>
                                          <p:attrName>style.visibility</p:attrName>
                                        </p:attrNameLst>
                                      </p:cBhvr>
                                      <p:to>
                                        <p:strVal val="visible"/>
                                      </p:to>
                                    </p:set>
                                    <p:animEffect transition="in" filter="wipe(down)">
                                      <p:cBhvr>
                                        <p:cTn id="128" dur="500"/>
                                        <p:tgtEl>
                                          <p:spTgt spid="1030"/>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1" fill="hold" nodeType="clickEffect">
                                  <p:stCondLst>
                                    <p:cond delay="0"/>
                                  </p:stCondLst>
                                  <p:childTnLst>
                                    <p:set>
                                      <p:cBhvr>
                                        <p:cTn id="132" dur="1" fill="hold">
                                          <p:stCondLst>
                                            <p:cond delay="0"/>
                                          </p:stCondLst>
                                        </p:cTn>
                                        <p:tgtEl>
                                          <p:spTgt spid="1028"/>
                                        </p:tgtEl>
                                        <p:attrNameLst>
                                          <p:attrName>style.visibility</p:attrName>
                                        </p:attrNameLst>
                                      </p:cBhvr>
                                      <p:to>
                                        <p:strVal val="visible"/>
                                      </p:to>
                                    </p:set>
                                    <p:anim calcmode="lin" valueType="num">
                                      <p:cBhvr additive="base">
                                        <p:cTn id="133" dur="500"/>
                                        <p:tgtEl>
                                          <p:spTgt spid="1028"/>
                                        </p:tgtEl>
                                        <p:attrNameLst>
                                          <p:attrName>ppt_y</p:attrName>
                                        </p:attrNameLst>
                                      </p:cBhvr>
                                      <p:tavLst>
                                        <p:tav tm="0">
                                          <p:val>
                                            <p:strVal val="#ppt_y-#ppt_h*1.125000"/>
                                          </p:val>
                                        </p:tav>
                                        <p:tav tm="100000">
                                          <p:val>
                                            <p:strVal val="#ppt_y"/>
                                          </p:val>
                                        </p:tav>
                                      </p:tavLst>
                                    </p:anim>
                                    <p:animEffect transition="in" filter="wipe(down)">
                                      <p:cBhvr>
                                        <p:cTn id="13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20" grpId="0"/>
      <p:bldP spid="20"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11088"/>
            <a:ext cx="806489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smtClean="0">
                <a:solidFill>
                  <a:srgbClr val="A50021"/>
                </a:solidFill>
                <a:latin typeface="Verdana" pitchFamily="34" charset="0"/>
                <a:ea typeface="ＭＳ Ｐゴシック" pitchFamily="34" charset="-128"/>
              </a:rPr>
              <a:t>Acknowledgements</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287524"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5" name="Rectangle 4"/>
          <p:cNvSpPr>
            <a:spLocks noChangeArrowheads="1"/>
          </p:cNvSpPr>
          <p:nvPr/>
        </p:nvSpPr>
        <p:spPr bwMode="auto">
          <a:xfrm>
            <a:off x="323528" y="1751615"/>
            <a:ext cx="849694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dirty="0">
                <a:latin typeface="Garamond" pitchFamily="18" charset="0"/>
              </a:rPr>
              <a:t> </a:t>
            </a:r>
            <a:r>
              <a:rPr lang="en-GB" sz="2400" dirty="0" smtClean="0">
                <a:latin typeface="Garamond" pitchFamily="18" charset="0"/>
              </a:rPr>
              <a:t>Fulbright, Guggenheim</a:t>
            </a:r>
            <a:r>
              <a:rPr lang="en-GB" sz="2400" dirty="0">
                <a:latin typeface="Garamond" pitchFamily="18" charset="0"/>
              </a:rPr>
              <a:t>, and NSERC</a:t>
            </a:r>
          </a:p>
          <a:p>
            <a:pPr>
              <a:spcBef>
                <a:spcPts val="600"/>
              </a:spcBef>
              <a:buClr>
                <a:schemeClr val="accent1"/>
              </a:buClr>
              <a:buSzPct val="90000"/>
              <a:buFont typeface="Wingdings 3" pitchFamily="18" charset="2"/>
              <a:buChar char="}"/>
            </a:pPr>
            <a:r>
              <a:rPr lang="en-GB" sz="2400" dirty="0" smtClean="0">
                <a:latin typeface="Garamond" pitchFamily="18" charset="0"/>
              </a:rPr>
              <a:t> Joint work with </a:t>
            </a:r>
            <a:r>
              <a:rPr lang="en-GB" sz="2400" dirty="0" err="1" smtClean="0">
                <a:latin typeface="Garamond" pitchFamily="18" charset="0"/>
              </a:rPr>
              <a:t>Siavash</a:t>
            </a:r>
            <a:r>
              <a:rPr lang="en-GB" sz="2400" dirty="0" smtClean="0">
                <a:latin typeface="Garamond" pitchFamily="18" charset="0"/>
              </a:rPr>
              <a:t> </a:t>
            </a:r>
            <a:r>
              <a:rPr lang="en-GB" sz="2400" dirty="0" err="1" smtClean="0">
                <a:latin typeface="Garamond" pitchFamily="18" charset="0"/>
              </a:rPr>
              <a:t>Mirarab</a:t>
            </a:r>
            <a:r>
              <a:rPr lang="en-GB" sz="2400" dirty="0" smtClean="0">
                <a:latin typeface="Garamond" pitchFamily="18" charset="0"/>
              </a:rPr>
              <a:t> and Tandy </a:t>
            </a:r>
            <a:r>
              <a:rPr lang="en-GB" sz="2400" dirty="0" err="1" smtClean="0">
                <a:latin typeface="Garamond" pitchFamily="18" charset="0"/>
              </a:rPr>
              <a:t>Warnow</a:t>
            </a:r>
            <a:endParaRPr lang="en-GB" sz="2400" dirty="0" smtClean="0">
              <a:latin typeface="Garamond" pitchFamily="18" charset="0"/>
            </a:endParaRPr>
          </a:p>
          <a:p>
            <a:pPr>
              <a:spcBef>
                <a:spcPts val="600"/>
              </a:spcBef>
              <a:buClr>
                <a:schemeClr val="accent1"/>
              </a:buClr>
              <a:buSzPct val="90000"/>
              <a:buFont typeface="Wingdings 3" pitchFamily="18" charset="2"/>
              <a:buChar char="}"/>
            </a:pPr>
            <a:r>
              <a:rPr lang="en-GB" sz="2400" dirty="0" smtClean="0">
                <a:latin typeface="Garamond" pitchFamily="18" charset="0"/>
              </a:rPr>
              <a:t> Nam Nguyen, Andrei </a:t>
            </a:r>
            <a:r>
              <a:rPr lang="en-GB" sz="2400" dirty="0" err="1" smtClean="0">
                <a:latin typeface="Garamond" pitchFamily="18" charset="0"/>
              </a:rPr>
              <a:t>Margea</a:t>
            </a:r>
            <a:r>
              <a:rPr lang="en-GB" sz="2400" dirty="0" smtClean="0">
                <a:latin typeface="Garamond" pitchFamily="18" charset="0"/>
              </a:rPr>
              <a:t>, Jimmy Yang, Kevin Liu.</a:t>
            </a:r>
            <a:endParaRPr lang="en-GB" sz="2400" dirty="0">
              <a:latin typeface="Garamond" pitchFamily="18" charset="0"/>
            </a:endParaRPr>
          </a:p>
          <a:p>
            <a:pPr lvl="1">
              <a:spcBef>
                <a:spcPts val="600"/>
              </a:spcBef>
              <a:buClr>
                <a:schemeClr val="accent1"/>
              </a:buClr>
              <a:buSzPct val="90000"/>
              <a:buFont typeface="Wingdings 3" pitchFamily="18" charset="2"/>
              <a:buChar char="}"/>
            </a:pPr>
            <a:endParaRPr lang="en-US" sz="2400" dirty="0" smtClean="0">
              <a:latin typeface="Garamond" pitchFamily="18" charset="0"/>
            </a:endParaRPr>
          </a:p>
        </p:txBody>
      </p:sp>
    </p:spTree>
    <p:extLst>
      <p:ext uri="{BB962C8B-B14F-4D97-AF65-F5344CB8AC3E}">
        <p14:creationId xmlns:p14="http://schemas.microsoft.com/office/powerpoint/2010/main" val="15585208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Performance study</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36489419"/>
              </p:ext>
            </p:extLst>
          </p:nvPr>
        </p:nvGraphicFramePr>
        <p:xfrm>
          <a:off x="323528" y="887929"/>
          <a:ext cx="8612560" cy="5220580"/>
        </p:xfrm>
        <a:graphic>
          <a:graphicData uri="http://schemas.openxmlformats.org/presentationml/2006/ole">
            <mc:AlternateContent xmlns:mc="http://schemas.openxmlformats.org/markup-compatibility/2006">
              <mc:Choice xmlns:v="urn:schemas-microsoft-com:vml" Requires="v">
                <p:oleObj spid="_x0000_s3239" name="Acrobat Document" r:id="rId3" imgW="3933578" imgH="1990490" progId="AcroExch.Document.7">
                  <p:embed/>
                </p:oleObj>
              </mc:Choice>
              <mc:Fallback>
                <p:oleObj name="Acrobat Document" r:id="rId3" imgW="3933578" imgH="1990490" progId="AcroExch.Document.7">
                  <p:embed/>
                  <p:pic>
                    <p:nvPicPr>
                      <p:cNvPr id="0" name=""/>
                      <p:cNvPicPr/>
                      <p:nvPr/>
                    </p:nvPicPr>
                    <p:blipFill>
                      <a:blip r:embed="rId4"/>
                      <a:stretch>
                        <a:fillRect/>
                      </a:stretch>
                    </p:blipFill>
                    <p:spPr>
                      <a:xfrm>
                        <a:off x="323528" y="887929"/>
                        <a:ext cx="8612560" cy="5220580"/>
                      </a:xfrm>
                      <a:prstGeom prst="rect">
                        <a:avLst/>
                      </a:prstGeom>
                    </p:spPr>
                  </p:pic>
                </p:oleObj>
              </mc:Fallback>
            </mc:AlternateContent>
          </a:graphicData>
        </a:graphic>
      </p:graphicFrame>
    </p:spTree>
    <p:extLst>
      <p:ext uri="{BB962C8B-B14F-4D97-AF65-F5344CB8AC3E}">
        <p14:creationId xmlns:p14="http://schemas.microsoft.com/office/powerpoint/2010/main" val="23350855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Running Time</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58449826"/>
              </p:ext>
            </p:extLst>
          </p:nvPr>
        </p:nvGraphicFramePr>
        <p:xfrm>
          <a:off x="1500336" y="2573588"/>
          <a:ext cx="6096000" cy="110744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endParaRPr lang="en-US" dirty="0"/>
                    </a:p>
                  </a:txBody>
                  <a:tcPr>
                    <a:solidFill>
                      <a:schemeClr val="accent1">
                        <a:alpha val="0"/>
                      </a:schemeClr>
                    </a:solidFill>
                  </a:tcPr>
                </a:tc>
                <a:tc>
                  <a:txBody>
                    <a:bodyPr/>
                    <a:lstStyle/>
                    <a:p>
                      <a:pPr algn="ctr"/>
                      <a:r>
                        <a:rPr lang="en-US" dirty="0" smtClean="0"/>
                        <a:t>100-taxon</a:t>
                      </a:r>
                      <a:endParaRPr lang="en-US" dirty="0"/>
                    </a:p>
                  </a:txBody>
                  <a:tcPr/>
                </a:tc>
                <a:tc>
                  <a:txBody>
                    <a:bodyPr/>
                    <a:lstStyle/>
                    <a:p>
                      <a:pPr algn="ctr"/>
                      <a:r>
                        <a:rPr lang="en-US" dirty="0" smtClean="0"/>
                        <a:t>500-taxon</a:t>
                      </a:r>
                      <a:endParaRPr lang="en-US" dirty="0"/>
                    </a:p>
                  </a:txBody>
                  <a:tcPr/>
                </a:tc>
              </a:tr>
              <a:tr h="370840">
                <a:tc>
                  <a:txBody>
                    <a:bodyPr/>
                    <a:lstStyle/>
                    <a:p>
                      <a:pPr algn="ctr"/>
                      <a:r>
                        <a:rPr lang="en-US" b="1" dirty="0" err="1" smtClean="0">
                          <a:solidFill>
                            <a:schemeClr val="bg1"/>
                          </a:solidFill>
                        </a:rPr>
                        <a:t>iGTP</a:t>
                      </a:r>
                      <a:endParaRPr lang="en-US" b="1" dirty="0">
                        <a:solidFill>
                          <a:schemeClr val="bg1"/>
                        </a:solidFill>
                      </a:endParaRPr>
                    </a:p>
                  </a:txBody>
                  <a:tcPr>
                    <a:solidFill>
                      <a:schemeClr val="accent4"/>
                    </a:solidFill>
                  </a:tcPr>
                </a:tc>
                <a:tc>
                  <a:txBody>
                    <a:bodyPr/>
                    <a:lstStyle/>
                    <a:p>
                      <a:pPr algn="ctr"/>
                      <a:r>
                        <a:rPr lang="en-US" dirty="0" smtClean="0"/>
                        <a:t>58.9</a:t>
                      </a:r>
                      <a:endParaRPr lang="en-US" dirty="0"/>
                    </a:p>
                  </a:txBody>
                  <a:tcPr/>
                </a:tc>
                <a:tc>
                  <a:txBody>
                    <a:bodyPr/>
                    <a:lstStyle/>
                    <a:p>
                      <a:pPr algn="ctr"/>
                      <a:r>
                        <a:rPr lang="en-US" dirty="0" smtClean="0"/>
                        <a:t>&gt; 86,400</a:t>
                      </a:r>
                      <a:endParaRPr lang="en-US" dirty="0"/>
                    </a:p>
                  </a:txBody>
                  <a:tcPr/>
                </a:tc>
              </a:tr>
              <a:tr h="370840">
                <a:tc>
                  <a:txBody>
                    <a:bodyPr/>
                    <a:lstStyle/>
                    <a:p>
                      <a:pPr algn="ctr"/>
                      <a:r>
                        <a:rPr lang="en-US" b="1" dirty="0" smtClean="0">
                          <a:solidFill>
                            <a:schemeClr val="bg1"/>
                          </a:solidFill>
                        </a:rPr>
                        <a:t>MGD</a:t>
                      </a:r>
                      <a:endParaRPr lang="en-US" b="1" dirty="0">
                        <a:solidFill>
                          <a:schemeClr val="bg1"/>
                        </a:solidFill>
                      </a:endParaRPr>
                    </a:p>
                  </a:txBody>
                  <a:tcPr>
                    <a:solidFill>
                      <a:schemeClr val="accent4"/>
                    </a:solidFill>
                  </a:tcPr>
                </a:tc>
                <a:tc>
                  <a:txBody>
                    <a:bodyPr/>
                    <a:lstStyle/>
                    <a:p>
                      <a:pPr algn="ctr"/>
                      <a:r>
                        <a:rPr lang="en-US" dirty="0" smtClean="0"/>
                        <a:t>0.4</a:t>
                      </a:r>
                      <a:endParaRPr lang="en-US" dirty="0"/>
                    </a:p>
                  </a:txBody>
                  <a:tcPr/>
                </a:tc>
                <a:tc>
                  <a:txBody>
                    <a:bodyPr/>
                    <a:lstStyle/>
                    <a:p>
                      <a:pPr algn="ctr"/>
                      <a:r>
                        <a:rPr lang="en-US" dirty="0" smtClean="0"/>
                        <a:t>34.6</a:t>
                      </a:r>
                      <a:endParaRPr lang="en-US" dirty="0"/>
                    </a:p>
                  </a:txBody>
                  <a:tcPr/>
                </a:tc>
              </a:tr>
            </a:tbl>
          </a:graphicData>
        </a:graphic>
      </p:graphicFrame>
    </p:spTree>
    <p:extLst>
      <p:ext uri="{BB962C8B-B14F-4D97-AF65-F5344CB8AC3E}">
        <p14:creationId xmlns:p14="http://schemas.microsoft.com/office/powerpoint/2010/main" val="4153422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11560" y="1617181"/>
            <a:ext cx="81729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latin typeface="Garamond" pitchFamily="18" charset="0"/>
              </a:rPr>
              <a:t>The </a:t>
            </a:r>
            <a:r>
              <a:rPr lang="en-US" sz="2400" dirty="0">
                <a:latin typeface="Garamond" pitchFamily="18" charset="0"/>
              </a:rPr>
              <a:t>estimation of species trees typically involves the estimation of trees and alignments on </a:t>
            </a:r>
            <a:r>
              <a:rPr lang="en-US" sz="2400" dirty="0" smtClean="0">
                <a:solidFill>
                  <a:srgbClr val="FF0000"/>
                </a:solidFill>
                <a:latin typeface="Garamond" pitchFamily="18" charset="0"/>
              </a:rPr>
              <a:t>many</a:t>
            </a:r>
            <a:r>
              <a:rPr lang="en-US" sz="2400" dirty="0" smtClean="0">
                <a:latin typeface="Garamond" pitchFamily="18" charset="0"/>
              </a:rPr>
              <a:t> different </a:t>
            </a:r>
            <a:r>
              <a:rPr lang="en-US" sz="2400" dirty="0">
                <a:latin typeface="Garamond" pitchFamily="18" charset="0"/>
              </a:rPr>
              <a:t>genes, so that the species tree can be based upon many different parts of the genome</a:t>
            </a:r>
            <a:r>
              <a:rPr lang="en-US" sz="2400" dirty="0" smtClean="0">
                <a:latin typeface="Garamond" pitchFamily="18" charset="0"/>
              </a:rPr>
              <a:t>.</a:t>
            </a:r>
          </a:p>
          <a:p>
            <a:pPr>
              <a:spcBef>
                <a:spcPts val="600"/>
              </a:spcBef>
              <a:buClr>
                <a:schemeClr val="accent1"/>
              </a:buClr>
              <a:buSzPct val="90000"/>
              <a:buFont typeface="Wingdings 3" pitchFamily="18" charset="2"/>
              <a:buChar char="}"/>
            </a:pPr>
            <a:endParaRPr lang="en-US" sz="2400" dirty="0" smtClean="0">
              <a:latin typeface="Garamond" pitchFamily="18" charset="0"/>
            </a:endParaRPr>
          </a:p>
          <a:p>
            <a:pPr>
              <a:spcBef>
                <a:spcPts val="600"/>
              </a:spcBef>
              <a:buClr>
                <a:schemeClr val="accent1"/>
              </a:buClr>
              <a:buSzPct val="90000"/>
              <a:buFont typeface="Wingdings 3" pitchFamily="18" charset="2"/>
              <a:buChar char="}"/>
            </a:pPr>
            <a:r>
              <a:rPr lang="en-US" sz="2400" dirty="0" smtClean="0">
                <a:latin typeface="Garamond" pitchFamily="18" charset="0"/>
              </a:rPr>
              <a:t> Species </a:t>
            </a:r>
            <a:r>
              <a:rPr lang="en-US" sz="2400" dirty="0">
                <a:latin typeface="Garamond" pitchFamily="18" charset="0"/>
              </a:rPr>
              <a:t>tree estimations need to take </a:t>
            </a:r>
            <a:r>
              <a:rPr lang="en-US" sz="2400" dirty="0">
                <a:solidFill>
                  <a:srgbClr val="FF0000"/>
                </a:solidFill>
                <a:latin typeface="Garamond" pitchFamily="18" charset="0"/>
              </a:rPr>
              <a:t>causes of discord </a:t>
            </a:r>
            <a:r>
              <a:rPr lang="en-US" sz="2400" dirty="0">
                <a:latin typeface="Garamond" pitchFamily="18" charset="0"/>
              </a:rPr>
              <a:t>between gene trees and species trees </a:t>
            </a:r>
            <a:r>
              <a:rPr lang="en-US" sz="2400" dirty="0" smtClean="0">
                <a:latin typeface="Garamond" pitchFamily="18" charset="0"/>
              </a:rPr>
              <a:t>into consideration</a:t>
            </a:r>
            <a:r>
              <a:rPr lang="en-US" sz="2400" dirty="0">
                <a:latin typeface="Garamond" pitchFamily="18" charset="0"/>
              </a:rPr>
              <a:t>, in order to produce reasonably accurate estimates of the species tree</a:t>
            </a:r>
            <a:r>
              <a:rPr lang="en-US" sz="2400" dirty="0" smtClean="0">
                <a:latin typeface="Garamond" pitchFamily="18" charset="0"/>
              </a:rPr>
              <a:t>.</a:t>
            </a:r>
            <a:r>
              <a:rPr lang="en-GB" sz="2800" dirty="0" smtClean="0">
                <a:latin typeface="Garamond" pitchFamily="18" charset="0"/>
              </a:rPr>
              <a:t> </a:t>
            </a:r>
            <a:endParaRPr lang="en-US" sz="28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Challenges in constructing species trees</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26028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Our Goal</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6" name="Rectangle 4"/>
          <p:cNvSpPr>
            <a:spLocks noChangeArrowheads="1"/>
          </p:cNvSpPr>
          <p:nvPr/>
        </p:nvSpPr>
        <p:spPr bwMode="auto">
          <a:xfrm>
            <a:off x="1295636" y="4149080"/>
            <a:ext cx="70207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US" sz="2400" dirty="0" smtClean="0">
                <a:latin typeface="Trebuchet MS" pitchFamily="34" charset="0"/>
              </a:rPr>
              <a:t> An efficient </a:t>
            </a:r>
            <a:r>
              <a:rPr lang="en-US" sz="2400" dirty="0" smtClean="0">
                <a:solidFill>
                  <a:srgbClr val="000099"/>
                </a:solidFill>
                <a:latin typeface="Trebuchet MS" pitchFamily="34" charset="0"/>
              </a:rPr>
              <a:t>exact</a:t>
            </a:r>
            <a:r>
              <a:rPr lang="en-US" sz="2400" dirty="0" smtClean="0">
                <a:latin typeface="Trebuchet MS" pitchFamily="34" charset="0"/>
              </a:rPr>
              <a:t> algorithm to solve MGD.</a:t>
            </a:r>
          </a:p>
          <a:p>
            <a:pPr lvl="1">
              <a:spcBef>
                <a:spcPts val="600"/>
              </a:spcBef>
              <a:buClr>
                <a:schemeClr val="accent1"/>
              </a:buClr>
              <a:buSzPct val="90000"/>
              <a:buFont typeface="Wingdings 3" pitchFamily="18" charset="2"/>
              <a:buChar char="}"/>
            </a:pPr>
            <a:r>
              <a:rPr lang="en-US" sz="2400" dirty="0" smtClean="0">
                <a:latin typeface="Trebuchet MS" pitchFamily="34" charset="0"/>
              </a:rPr>
              <a:t> </a:t>
            </a:r>
            <a:r>
              <a:rPr lang="en-US" sz="2400" dirty="0" smtClean="0">
                <a:latin typeface="Garamond" pitchFamily="18" charset="0"/>
              </a:rPr>
              <a:t>NP-hard!</a:t>
            </a:r>
          </a:p>
          <a:p>
            <a:pPr lvl="1">
              <a:spcBef>
                <a:spcPts val="600"/>
              </a:spcBef>
              <a:buClr>
                <a:schemeClr val="accent1"/>
              </a:buClr>
              <a:buSzPct val="90000"/>
              <a:buFont typeface="Wingdings 3" pitchFamily="18" charset="2"/>
              <a:buChar char="}"/>
            </a:pPr>
            <a:r>
              <a:rPr lang="en-US" sz="2400" dirty="0" smtClean="0">
                <a:latin typeface="Garamond" pitchFamily="18" charset="0"/>
              </a:rPr>
              <a:t> Exponential time</a:t>
            </a:r>
          </a:p>
          <a:p>
            <a:pPr>
              <a:spcBef>
                <a:spcPts val="600"/>
              </a:spcBef>
              <a:buClr>
                <a:schemeClr val="accent1"/>
              </a:buClr>
              <a:buSzPct val="90000"/>
              <a:buFont typeface="Wingdings 3" pitchFamily="18" charset="2"/>
              <a:buChar char="}"/>
            </a:pPr>
            <a:r>
              <a:rPr lang="en-US" sz="2400" dirty="0">
                <a:latin typeface="Trebuchet MS" pitchFamily="34" charset="0"/>
              </a:rPr>
              <a:t> </a:t>
            </a:r>
            <a:r>
              <a:rPr lang="en-US" sz="2400" dirty="0" smtClean="0">
                <a:latin typeface="Trebuchet MS" pitchFamily="34" charset="0"/>
              </a:rPr>
              <a:t>Solving a </a:t>
            </a:r>
            <a:r>
              <a:rPr lang="en-US" sz="2400" dirty="0" smtClean="0">
                <a:solidFill>
                  <a:srgbClr val="000099"/>
                </a:solidFill>
                <a:latin typeface="Trebuchet MS" pitchFamily="34" charset="0"/>
              </a:rPr>
              <a:t>constrained</a:t>
            </a:r>
            <a:r>
              <a:rPr lang="en-US" sz="2400" dirty="0" smtClean="0">
                <a:latin typeface="Trebuchet MS" pitchFamily="34" charset="0"/>
              </a:rPr>
              <a:t> version </a:t>
            </a:r>
            <a:r>
              <a:rPr lang="en-US" sz="2400" dirty="0" smtClean="0">
                <a:solidFill>
                  <a:srgbClr val="000099"/>
                </a:solidFill>
                <a:latin typeface="Trebuchet MS" pitchFamily="34" charset="0"/>
              </a:rPr>
              <a:t>exactly</a:t>
            </a:r>
          </a:p>
          <a:p>
            <a:pPr lvl="1">
              <a:spcBef>
                <a:spcPts val="600"/>
              </a:spcBef>
              <a:buClr>
                <a:schemeClr val="accent1"/>
              </a:buClr>
              <a:buSzPct val="90000"/>
              <a:buFont typeface="Wingdings 3" pitchFamily="18" charset="2"/>
              <a:buChar char="}"/>
            </a:pPr>
            <a:r>
              <a:rPr lang="en-US" sz="2400" dirty="0" smtClean="0">
                <a:latin typeface="Garamond" pitchFamily="18" charset="0"/>
              </a:rPr>
              <a:t> Polynomial time solvable</a:t>
            </a:r>
          </a:p>
        </p:txBody>
      </p:sp>
      <p:sp>
        <p:nvSpPr>
          <p:cNvPr id="5" name="AutoShape 5"/>
          <p:cNvSpPr>
            <a:spLocks noChangeArrowheads="1"/>
          </p:cNvSpPr>
          <p:nvPr/>
        </p:nvSpPr>
        <p:spPr bwMode="auto">
          <a:xfrm>
            <a:off x="326994" y="1016732"/>
            <a:ext cx="8565486" cy="2772308"/>
          </a:xfrm>
          <a:prstGeom prst="roundRect">
            <a:avLst>
              <a:gd name="adj" fmla="val 16667"/>
            </a:avLst>
          </a:prstGeom>
          <a:solidFill>
            <a:srgbClr val="FFFFFF"/>
          </a:solidFill>
          <a:ln w="57150">
            <a:solidFill>
              <a:srgbClr val="000099"/>
            </a:solidFill>
            <a:round/>
            <a:headEnd/>
            <a:tailEnd/>
          </a:ln>
          <a:effectLst>
            <a:outerShdw dist="107763" dir="2700000" algn="ctr" rotWithShape="0">
              <a:srgbClr val="808080">
                <a:alpha val="50000"/>
              </a:srgbClr>
            </a:outerShdw>
          </a:effectLst>
        </p:spPr>
        <p:txBody>
          <a:bodyPr wrap="none" anchor="ctr"/>
          <a:lstStyle/>
          <a:p>
            <a:pPr>
              <a:spcBef>
                <a:spcPts val="600"/>
              </a:spcBef>
              <a:buClr>
                <a:schemeClr val="accent1"/>
              </a:buClr>
              <a:buSzPct val="90000"/>
            </a:pPr>
            <a:r>
              <a:rPr lang="en-US" sz="2400" dirty="0">
                <a:solidFill>
                  <a:srgbClr val="FF0000"/>
                </a:solidFill>
                <a:latin typeface="Garamond" pitchFamily="18" charset="0"/>
              </a:rPr>
              <a:t>Lack</a:t>
            </a:r>
            <a:r>
              <a:rPr lang="en-US" sz="2400" dirty="0">
                <a:latin typeface="Garamond" pitchFamily="18" charset="0"/>
              </a:rPr>
              <a:t> of </a:t>
            </a:r>
            <a:r>
              <a:rPr lang="en-US" sz="2400" dirty="0">
                <a:solidFill>
                  <a:srgbClr val="000099"/>
                </a:solidFill>
                <a:latin typeface="Garamond" pitchFamily="18" charset="0"/>
              </a:rPr>
              <a:t>efficient</a:t>
            </a:r>
            <a:r>
              <a:rPr lang="en-US" sz="2400" dirty="0">
                <a:latin typeface="Garamond" pitchFamily="18" charset="0"/>
              </a:rPr>
              <a:t> algorithms has </a:t>
            </a:r>
            <a:r>
              <a:rPr lang="en-US" sz="2400" dirty="0">
                <a:solidFill>
                  <a:srgbClr val="FF0000"/>
                </a:solidFill>
                <a:latin typeface="Garamond" pitchFamily="18" charset="0"/>
              </a:rPr>
              <a:t>limited</a:t>
            </a:r>
            <a:r>
              <a:rPr lang="en-US" sz="2400" dirty="0">
                <a:latin typeface="Garamond" pitchFamily="18" charset="0"/>
              </a:rPr>
              <a:t> the use of the GTP approach </a:t>
            </a:r>
          </a:p>
          <a:p>
            <a:pPr>
              <a:spcBef>
                <a:spcPts val="600"/>
              </a:spcBef>
              <a:buClr>
                <a:schemeClr val="accent1"/>
              </a:buClr>
              <a:buSzPct val="90000"/>
            </a:pPr>
            <a:r>
              <a:rPr lang="en-US" sz="2400" dirty="0">
                <a:latin typeface="Garamond" pitchFamily="18" charset="0"/>
              </a:rPr>
              <a:t>for phylogenetic analyses of large-scale genomic data sets. </a:t>
            </a:r>
          </a:p>
          <a:p>
            <a:pPr>
              <a:spcBef>
                <a:spcPts val="600"/>
              </a:spcBef>
              <a:buClr>
                <a:schemeClr val="accent1"/>
              </a:buClr>
              <a:buSzPct val="90000"/>
            </a:pPr>
            <a:r>
              <a:rPr lang="en-US" sz="2400" dirty="0">
                <a:latin typeface="Garamond" pitchFamily="18" charset="0"/>
              </a:rPr>
              <a:t>The </a:t>
            </a:r>
            <a:r>
              <a:rPr lang="en-US" sz="2400" dirty="0">
                <a:solidFill>
                  <a:srgbClr val="FF0000"/>
                </a:solidFill>
                <a:latin typeface="Garamond" pitchFamily="18" charset="0"/>
              </a:rPr>
              <a:t>biggest</a:t>
            </a:r>
            <a:r>
              <a:rPr lang="en-US" sz="2400" dirty="0">
                <a:latin typeface="Garamond" pitchFamily="18" charset="0"/>
              </a:rPr>
              <a:t> dataset analyzed by any GTP approach contains </a:t>
            </a:r>
            <a:r>
              <a:rPr lang="en-US" sz="2400" dirty="0">
                <a:solidFill>
                  <a:srgbClr val="531FE7"/>
                </a:solidFill>
                <a:latin typeface="Garamond" pitchFamily="18" charset="0"/>
              </a:rPr>
              <a:t>18,896 </a:t>
            </a:r>
          </a:p>
          <a:p>
            <a:pPr>
              <a:spcBef>
                <a:spcPts val="600"/>
              </a:spcBef>
              <a:buClr>
                <a:schemeClr val="accent1"/>
              </a:buClr>
              <a:buSzPct val="90000"/>
            </a:pPr>
            <a:r>
              <a:rPr lang="en-US" sz="2400" dirty="0">
                <a:solidFill>
                  <a:srgbClr val="531FE7"/>
                </a:solidFill>
                <a:latin typeface="Garamond" pitchFamily="18" charset="0"/>
              </a:rPr>
              <a:t>gene trees </a:t>
            </a:r>
            <a:r>
              <a:rPr lang="en-US" sz="2400" dirty="0">
                <a:latin typeface="Garamond" pitchFamily="18" charset="0"/>
              </a:rPr>
              <a:t>with </a:t>
            </a:r>
            <a:r>
              <a:rPr lang="en-US" sz="2400" dirty="0">
                <a:solidFill>
                  <a:srgbClr val="FF0000"/>
                </a:solidFill>
                <a:latin typeface="Garamond" pitchFamily="18" charset="0"/>
              </a:rPr>
              <a:t>only</a:t>
            </a:r>
            <a:r>
              <a:rPr lang="en-US" sz="2400" dirty="0">
                <a:latin typeface="Garamond" pitchFamily="18" charset="0"/>
              </a:rPr>
              <a:t> </a:t>
            </a:r>
            <a:r>
              <a:rPr lang="en-US" sz="2400" dirty="0">
                <a:solidFill>
                  <a:srgbClr val="531FE7"/>
                </a:solidFill>
                <a:latin typeface="Garamond" pitchFamily="18" charset="0"/>
              </a:rPr>
              <a:t>136 taxa</a:t>
            </a:r>
            <a:r>
              <a:rPr lang="en-US" sz="2400" dirty="0">
                <a:latin typeface="Garamond" pitchFamily="18" charset="0"/>
              </a:rPr>
              <a:t>.</a:t>
            </a:r>
          </a:p>
        </p:txBody>
      </p:sp>
    </p:spTree>
    <p:extLst>
      <p:ext uri="{BB962C8B-B14F-4D97-AF65-F5344CB8AC3E}">
        <p14:creationId xmlns:p14="http://schemas.microsoft.com/office/powerpoint/2010/main" val="42506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5496" y="776022"/>
            <a:ext cx="8172908"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200" b="0" dirty="0" smtClean="0">
                <a:latin typeface="Garamond" pitchFamily="18" charset="0"/>
              </a:rPr>
              <a:t> </a:t>
            </a:r>
            <a:r>
              <a:rPr lang="en-US" sz="2200" dirty="0" smtClean="0">
                <a:solidFill>
                  <a:srgbClr val="000099"/>
                </a:solidFill>
                <a:latin typeface="Garamond" pitchFamily="18" charset="0"/>
              </a:rPr>
              <a:t>Old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One gene – one species tree</a:t>
            </a: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Garamond" pitchFamily="18" charset="0"/>
              </a:rPr>
              <a:t>New style</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Many genes – species tree</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  on “supergenes”</a:t>
            </a:r>
          </a:p>
          <a:p>
            <a:pPr>
              <a:spcBef>
                <a:spcPts val="600"/>
              </a:spcBef>
              <a:buClr>
                <a:schemeClr val="accent1"/>
              </a:buClr>
              <a:buSzPct val="90000"/>
              <a:buFont typeface="Wingdings 3" pitchFamily="18" charset="2"/>
              <a:buChar char="}"/>
            </a:pPr>
            <a:r>
              <a:rPr lang="en-US" sz="2200" dirty="0" smtClean="0">
                <a:latin typeface="Garamond" pitchFamily="18" charset="0"/>
              </a:rPr>
              <a:t> </a:t>
            </a:r>
            <a:r>
              <a:rPr lang="en-US" sz="2200" dirty="0" smtClean="0">
                <a:solidFill>
                  <a:srgbClr val="000099"/>
                </a:solidFill>
                <a:latin typeface="Garamond" pitchFamily="18" charset="0"/>
              </a:rPr>
              <a:t>Most recent approach</a:t>
            </a:r>
          </a:p>
          <a:p>
            <a:pPr lvl="1">
              <a:spcBef>
                <a:spcPts val="600"/>
              </a:spcBef>
              <a:buClr>
                <a:schemeClr val="accent1"/>
              </a:buClr>
              <a:buSzPct val="90000"/>
              <a:buFont typeface="Wingdings 3" pitchFamily="18" charset="2"/>
              <a:buChar char="}"/>
            </a:pPr>
            <a:r>
              <a:rPr lang="en-US" sz="2200" dirty="0" smtClean="0">
                <a:latin typeface="Garamond" pitchFamily="18" charset="0"/>
              </a:rPr>
              <a:t> Many genes - many trees </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Species tree from </a:t>
            </a:r>
          </a:p>
          <a:p>
            <a:pPr lvl="1">
              <a:spcBef>
                <a:spcPts val="600"/>
              </a:spcBef>
              <a:buClr>
                <a:schemeClr val="accent1"/>
              </a:buClr>
              <a:buSzPct val="90000"/>
            </a:pPr>
            <a:r>
              <a:rPr lang="en-US" sz="2200" dirty="0">
                <a:latin typeface="Garamond" pitchFamily="18" charset="0"/>
              </a:rPr>
              <a:t> </a:t>
            </a:r>
            <a:r>
              <a:rPr lang="en-US" sz="2200" dirty="0" smtClean="0">
                <a:latin typeface="Garamond" pitchFamily="18" charset="0"/>
              </a:rPr>
              <a:t>gene trees, taking the </a:t>
            </a:r>
          </a:p>
          <a:p>
            <a:pPr lvl="1">
              <a:spcBef>
                <a:spcPts val="600"/>
              </a:spcBef>
              <a:buClr>
                <a:schemeClr val="accent1"/>
              </a:buClr>
              <a:buSzPct val="90000"/>
            </a:pPr>
            <a:r>
              <a:rPr lang="en-US" sz="2200" dirty="0" smtClean="0">
                <a:latin typeface="Garamond" pitchFamily="18" charset="0"/>
              </a:rPr>
              <a:t>reasons of discordance </a:t>
            </a:r>
          </a:p>
          <a:p>
            <a:pPr lvl="1">
              <a:spcBef>
                <a:spcPts val="600"/>
              </a:spcBef>
              <a:buClr>
                <a:schemeClr val="accent1"/>
              </a:buClr>
              <a:buSzPct val="90000"/>
            </a:pPr>
            <a:r>
              <a:rPr lang="en-US" sz="2200" dirty="0" smtClean="0">
                <a:latin typeface="Garamond" pitchFamily="18" charset="0"/>
              </a:rPr>
              <a:t>into account .</a:t>
            </a:r>
          </a:p>
          <a:p>
            <a:pPr lvl="1">
              <a:spcBef>
                <a:spcPts val="600"/>
              </a:spcBef>
              <a:buClr>
                <a:schemeClr val="accent1"/>
              </a:buClr>
              <a:buSzPct val="90000"/>
            </a:pPr>
            <a:r>
              <a:rPr lang="en-US" sz="2200" dirty="0" smtClean="0">
                <a:latin typeface="Garamond" pitchFamily="18" charset="0"/>
              </a:rPr>
              <a:t>(</a:t>
            </a:r>
            <a:r>
              <a:rPr lang="en-US" sz="2200" dirty="0" smtClean="0">
                <a:solidFill>
                  <a:srgbClr val="000099"/>
                </a:solidFill>
                <a:latin typeface="Garamond" pitchFamily="18" charset="0"/>
              </a:rPr>
              <a:t>Gene Tree Parsimony</a:t>
            </a:r>
            <a:r>
              <a:rPr lang="en-US" sz="2200" dirty="0" smtClean="0">
                <a:latin typeface="Garamond" pitchFamily="18" charset="0"/>
              </a:rPr>
              <a:t>).</a:t>
            </a:r>
          </a:p>
          <a:p>
            <a:pPr lvl="1">
              <a:spcBef>
                <a:spcPts val="600"/>
              </a:spcBef>
              <a:buClr>
                <a:schemeClr val="accent1"/>
              </a:buClr>
              <a:buSzPct val="90000"/>
              <a:buFont typeface="Wingdings 3" pitchFamily="18" charset="2"/>
              <a:buChar char="}"/>
            </a:pPr>
            <a:r>
              <a:rPr lang="en-US" sz="2200" dirty="0">
                <a:latin typeface="Garamond" pitchFamily="18" charset="0"/>
              </a:rPr>
              <a:t> </a:t>
            </a:r>
            <a:r>
              <a:rPr lang="en-US" sz="2200" dirty="0" smtClean="0">
                <a:latin typeface="Garamond" pitchFamily="18" charset="0"/>
              </a:rPr>
              <a:t>NP-hard problems!</a:t>
            </a:r>
            <a:endParaRPr lang="en-US" sz="2200" dirty="0"/>
          </a:p>
        </p:txBody>
      </p:sp>
      <p:sp>
        <p:nvSpPr>
          <p:cNvPr id="4" name="Rectangle 3"/>
          <p:cNvSpPr txBox="1">
            <a:spLocks noChangeArrowheads="1"/>
          </p:cNvSpPr>
          <p:nvPr/>
        </p:nvSpPr>
        <p:spPr>
          <a:xfrm>
            <a:off x="251520" y="83096"/>
            <a:ext cx="824491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Estimating Species Tree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AutoShape 15"/>
          <p:cNvSpPr>
            <a:spLocks noChangeArrowheads="1"/>
          </p:cNvSpPr>
          <p:nvPr/>
        </p:nvSpPr>
        <p:spPr bwMode="auto">
          <a:xfrm>
            <a:off x="387932" y="993971"/>
            <a:ext cx="8216516" cy="1030873"/>
          </a:xfrm>
          <a:prstGeom prst="foldedCorner">
            <a:avLst>
              <a:gd name="adj" fmla="val 12500"/>
            </a:avLst>
          </a:prstGeom>
          <a:solidFill>
            <a:srgbClr val="FFFF99"/>
          </a:solidFill>
          <a:ln w="57150">
            <a:solidFill>
              <a:srgbClr val="777777"/>
            </a:solidFill>
            <a:round/>
            <a:headEnd/>
            <a:tailEnd/>
          </a:ln>
          <a:effectLst>
            <a:outerShdw dist="107763" dir="2700000" algn="ctr" rotWithShape="0">
              <a:schemeClr val="bg2">
                <a:alpha val="50000"/>
              </a:schemeClr>
            </a:outerShdw>
          </a:effectLst>
        </p:spPr>
        <p:txBody>
          <a:bodyPr wrap="square" anchor="ctr">
            <a:spAutoFit/>
          </a:bodyPr>
          <a:lstStyle/>
          <a:p>
            <a:pPr algn="ctr">
              <a:spcBef>
                <a:spcPts val="600"/>
              </a:spcBef>
              <a:buClr>
                <a:schemeClr val="accent1"/>
              </a:buClr>
              <a:buSzPct val="90000"/>
            </a:pPr>
            <a:r>
              <a:rPr lang="en-US" sz="2400" dirty="0" smtClean="0">
                <a:solidFill>
                  <a:srgbClr val="FF0000"/>
                </a:solidFill>
                <a:latin typeface="Georgia" pitchFamily="18" charset="0"/>
              </a:rPr>
              <a:t>We focus on developing an efficient approach to solve </a:t>
            </a:r>
          </a:p>
          <a:p>
            <a:pPr algn="ctr">
              <a:spcBef>
                <a:spcPts val="600"/>
              </a:spcBef>
              <a:buClr>
                <a:schemeClr val="accent1"/>
              </a:buClr>
              <a:buSzPct val="90000"/>
            </a:pPr>
            <a:r>
              <a:rPr lang="en-US" sz="2400" dirty="0" smtClean="0">
                <a:solidFill>
                  <a:srgbClr val="FF0000"/>
                </a:solidFill>
                <a:latin typeface="Georgia" pitchFamily="18" charset="0"/>
              </a:rPr>
              <a:t>GTP problems.</a:t>
            </a:r>
            <a:endParaRPr lang="en-US" sz="2400" dirty="0">
              <a:latin typeface="Georgia"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2420888"/>
            <a:ext cx="5351462"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467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00534"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
        <p:nvSpPr>
          <p:cNvPr id="20" name="TextBox 19"/>
          <p:cNvSpPr txBox="1"/>
          <p:nvPr/>
        </p:nvSpPr>
        <p:spPr>
          <a:xfrm>
            <a:off x="5244324" y="3609020"/>
            <a:ext cx="265100"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t>
            </a:r>
            <a:endParaRPr lang="en-US" sz="2400" i="1" dirty="0">
              <a:solidFill>
                <a:srgbClr val="FF0000"/>
              </a:solidFill>
              <a:latin typeface="Georgia" pitchFamily="18" charset="0"/>
              <a:ea typeface="Verdana" pitchFamily="34" charset="0"/>
              <a:cs typeface="Verdana" pitchFamily="34" charset="0"/>
            </a:endParaRPr>
          </a:p>
        </p:txBody>
      </p:sp>
      <p:sp>
        <p:nvSpPr>
          <p:cNvPr id="21" name="TextBox 20"/>
          <p:cNvSpPr txBox="1"/>
          <p:nvPr/>
        </p:nvSpPr>
        <p:spPr>
          <a:xfrm>
            <a:off x="5033516" y="3645024"/>
            <a:ext cx="396043"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a:t>
            </a:r>
            <a:endParaRPr lang="en-US" sz="2400" i="1" dirty="0">
              <a:solidFill>
                <a:srgbClr val="FF0000"/>
              </a:solidFill>
              <a:latin typeface="Georgia" pitchFamily="18" charset="0"/>
              <a:ea typeface="Verdana" pitchFamily="34" charset="0"/>
              <a:cs typeface="Verdana" pitchFamily="34" charset="0"/>
            </a:endParaRPr>
          </a:p>
        </p:txBody>
      </p:sp>
      <p:sp>
        <p:nvSpPr>
          <p:cNvPr id="22" name="TextBox 21"/>
          <p:cNvSpPr txBox="1"/>
          <p:nvPr/>
        </p:nvSpPr>
        <p:spPr>
          <a:xfrm>
            <a:off x="5357552" y="3645024"/>
            <a:ext cx="65460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30145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4" presetClass="path" presetSubtype="0" accel="50000" decel="50000" fill="hold" grpId="1" nodeType="clickEffect">
                                  <p:stCondLst>
                                    <p:cond delay="0"/>
                                  </p:stCondLst>
                                  <p:childTnLst>
                                    <p:animMotion origin="layout" path="M -5.55556E-7 -4.81481E-6 L -0.01719 -0.04074 C -0.02066 -0.05 -0.02604 -0.05462 -0.0316 -0.05462 C -0.03802 -0.05462 -0.04305 -0.05 -0.04653 -0.04074 L -0.06337 -4.81481E-6 " pathEditMode="relative" rAng="0" ptsTypes="FffFF">
                                      <p:cBhvr>
                                        <p:cTn id="36" dur="2000" fill="hold"/>
                                        <p:tgtEl>
                                          <p:spTgt spid="22"/>
                                        </p:tgtEl>
                                        <p:attrNameLst>
                                          <p:attrName>ppt_x</p:attrName>
                                          <p:attrName>ppt_y</p:attrName>
                                        </p:attrNameLst>
                                      </p:cBhvr>
                                      <p:rCtr x="-3177" y="-2731"/>
                                    </p:animMotion>
                                  </p:childTnLst>
                                </p:cTn>
                              </p:par>
                              <p:par>
                                <p:cTn id="37" presetID="37" presetClass="path" presetSubtype="0" accel="50000" decel="50000" fill="hold" grpId="1" nodeType="withEffect">
                                  <p:stCondLst>
                                    <p:cond delay="0"/>
                                  </p:stCondLst>
                                  <p:childTnLst>
                                    <p:animMotion origin="layout" path="M 1.94444E-6 -4.81481E-6 L 0.0092 0.04005 C 0.01111 0.04908 0.01423 0.05394 0.01719 0.05394 C 0.02083 0.05394 0.02361 0.04908 0.02569 0.04005 L 0.03541 -4.81481E-6 " pathEditMode="relative" rAng="0" ptsTypes="FffFF">
                                      <p:cBhvr>
                                        <p:cTn id="38" dur="2000" fill="hold"/>
                                        <p:tgtEl>
                                          <p:spTgt spid="21"/>
                                        </p:tgtEl>
                                        <p:attrNameLst>
                                          <p:attrName>ppt_x</p:attrName>
                                          <p:attrName>ppt_y</p:attrName>
                                        </p:attrNameLst>
                                      </p:cBhvr>
                                      <p:rCtr x="1771" y="2685"/>
                                    </p:animMotion>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barn(inVertical)">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barn(inVertical)">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6" grpId="1" animBg="1"/>
      <p:bldP spid="70" grpId="0"/>
      <p:bldP spid="71" grpId="0"/>
      <p:bldP spid="20" grpId="0"/>
      <p:bldP spid="21" grpId="0"/>
      <p:bldP spid="21" grpId="1"/>
      <p:bldP spid="22" grpId="0"/>
      <p:bldP spid="22"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5"/>
          <p:cNvSpPr>
            <a:spLocks noChangeArrowheads="1"/>
          </p:cNvSpPr>
          <p:nvPr/>
        </p:nvSpPr>
        <p:spPr bwMode="auto">
          <a:xfrm>
            <a:off x="4516376" y="5742324"/>
            <a:ext cx="1711807"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67" name="AutoShape 5"/>
          <p:cNvSpPr>
            <a:spLocks noChangeArrowheads="1"/>
          </p:cNvSpPr>
          <p:nvPr/>
        </p:nvSpPr>
        <p:spPr bwMode="auto">
          <a:xfrm>
            <a:off x="3599892" y="5744108"/>
            <a:ext cx="573038" cy="421196"/>
          </a:xfrm>
          <a:prstGeom prst="roundRect">
            <a:avLst>
              <a:gd name="adj" fmla="val 16667"/>
            </a:avLst>
          </a:prstGeom>
          <a:solidFill>
            <a:srgbClr val="FFFFFF"/>
          </a:solidFill>
          <a:ln w="44450">
            <a:solidFill>
              <a:schemeClr val="accent1">
                <a:lumMod val="75000"/>
              </a:schemeClr>
            </a:solidFill>
            <a:round/>
            <a:headEnd/>
            <a:tailEnd/>
          </a:ln>
          <a:effectLst>
            <a:outerShdw dist="63500" dir="2700000" algn="ctr" rotWithShape="0">
              <a:srgbClr val="808080">
                <a:alpha val="50000"/>
              </a:srgbClr>
            </a:outerShdw>
          </a:effectLst>
        </p:spPr>
        <p:txBody>
          <a:bodyPr wrap="none" anchor="ctr"/>
          <a:lstStyle/>
          <a:p>
            <a:pPr lvl="0" algn="ctr">
              <a:spcBef>
                <a:spcPts val="600"/>
              </a:spcBef>
              <a:buClr>
                <a:srgbClr val="4F81BD"/>
              </a:buClr>
              <a:buSzPct val="90000"/>
            </a:pPr>
            <a:endParaRPr lang="en-US" sz="2400" dirty="0">
              <a:solidFill>
                <a:prstClr val="black"/>
              </a:solidFill>
              <a:latin typeface="Garamond" pitchFamily="18" charset="0"/>
            </a:endParaRPr>
          </a:p>
        </p:txBody>
      </p:sp>
      <p:sp>
        <p:nvSpPr>
          <p:cNvPr id="32" name="Rectangle 3"/>
          <p:cNvSpPr txBox="1">
            <a:spLocks noChangeArrowheads="1"/>
          </p:cNvSpPr>
          <p:nvPr/>
        </p:nvSpPr>
        <p:spPr>
          <a:xfrm>
            <a:off x="251520" y="-27384"/>
            <a:ext cx="882098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Alternate definition of Duplication</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31" name="Group 30"/>
          <p:cNvGrpSpPr/>
          <p:nvPr/>
        </p:nvGrpSpPr>
        <p:grpSpPr>
          <a:xfrm rot="10800000">
            <a:off x="2531759" y="2992882"/>
            <a:ext cx="3424778" cy="2653347"/>
            <a:chOff x="2245489" y="3993266"/>
            <a:chExt cx="4421529" cy="2743200"/>
          </a:xfrm>
        </p:grpSpPr>
        <p:sp>
          <p:nvSpPr>
            <p:cNvPr id="34" name="Freeform 33"/>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p:cNvSpPr txBox="1"/>
          <p:nvPr/>
        </p:nvSpPr>
        <p:spPr>
          <a:xfrm>
            <a:off x="2375756" y="5765194"/>
            <a:ext cx="312006" cy="400110"/>
          </a:xfrm>
          <a:prstGeom prst="rect">
            <a:avLst/>
          </a:prstGeom>
          <a:noFill/>
        </p:spPr>
        <p:txBody>
          <a:bodyPr wrap="square" rtlCol="0">
            <a:spAutoFit/>
          </a:bodyPr>
          <a:lstStyle/>
          <a:p>
            <a:r>
              <a:rPr lang="en-US" sz="2000" b="1" dirty="0" smtClean="0"/>
              <a:t>A</a:t>
            </a:r>
            <a:endParaRPr lang="en-US" sz="2000" b="1" dirty="0"/>
          </a:p>
        </p:txBody>
      </p:sp>
      <p:sp>
        <p:nvSpPr>
          <p:cNvPr id="54" name="TextBox 53"/>
          <p:cNvSpPr txBox="1"/>
          <p:nvPr/>
        </p:nvSpPr>
        <p:spPr>
          <a:xfrm>
            <a:off x="3719890" y="5765194"/>
            <a:ext cx="312006" cy="400110"/>
          </a:xfrm>
          <a:prstGeom prst="rect">
            <a:avLst/>
          </a:prstGeom>
          <a:noFill/>
        </p:spPr>
        <p:txBody>
          <a:bodyPr wrap="square" rtlCol="0">
            <a:spAutoFit/>
          </a:bodyPr>
          <a:lstStyle/>
          <a:p>
            <a:r>
              <a:rPr lang="en-US" sz="2000" b="1" dirty="0"/>
              <a:t>B</a:t>
            </a:r>
          </a:p>
        </p:txBody>
      </p:sp>
      <p:sp>
        <p:nvSpPr>
          <p:cNvPr id="55" name="TextBox 54"/>
          <p:cNvSpPr txBox="1"/>
          <p:nvPr/>
        </p:nvSpPr>
        <p:spPr>
          <a:xfrm>
            <a:off x="4584832" y="5765194"/>
            <a:ext cx="312006" cy="400110"/>
          </a:xfrm>
          <a:prstGeom prst="rect">
            <a:avLst/>
          </a:prstGeom>
          <a:noFill/>
        </p:spPr>
        <p:txBody>
          <a:bodyPr wrap="square" rtlCol="0">
            <a:spAutoFit/>
          </a:bodyPr>
          <a:lstStyle/>
          <a:p>
            <a:r>
              <a:rPr lang="en-US" sz="2000" b="1" dirty="0"/>
              <a:t>C</a:t>
            </a:r>
          </a:p>
        </p:txBody>
      </p:sp>
      <p:sp>
        <p:nvSpPr>
          <p:cNvPr id="60" name="TextBox 59"/>
          <p:cNvSpPr txBox="1"/>
          <p:nvPr/>
        </p:nvSpPr>
        <p:spPr>
          <a:xfrm>
            <a:off x="5800534" y="5765194"/>
            <a:ext cx="312006" cy="400110"/>
          </a:xfrm>
          <a:prstGeom prst="rect">
            <a:avLst/>
          </a:prstGeom>
          <a:noFill/>
        </p:spPr>
        <p:txBody>
          <a:bodyPr wrap="square" rtlCol="0">
            <a:spAutoFit/>
          </a:bodyPr>
          <a:lstStyle/>
          <a:p>
            <a:r>
              <a:rPr lang="en-US" sz="2000" b="1" dirty="0"/>
              <a:t>D</a:t>
            </a:r>
          </a:p>
        </p:txBody>
      </p:sp>
      <p:sp>
        <p:nvSpPr>
          <p:cNvPr id="63" name="Rectangle 4"/>
          <p:cNvSpPr>
            <a:spLocks noChangeArrowheads="1"/>
          </p:cNvSpPr>
          <p:nvPr/>
        </p:nvSpPr>
        <p:spPr bwMode="auto">
          <a:xfrm>
            <a:off x="666412" y="630031"/>
            <a:ext cx="81729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GB" sz="2800" b="0" dirty="0" err="1" smtClean="0">
                <a:solidFill>
                  <a:srgbClr val="000099"/>
                </a:solidFill>
                <a:latin typeface="Garamond" pitchFamily="18" charset="0"/>
              </a:rPr>
              <a:t>Subtree</a:t>
            </a:r>
            <a:r>
              <a:rPr lang="en-GB" sz="2800" b="0" dirty="0" smtClean="0">
                <a:solidFill>
                  <a:srgbClr val="000099"/>
                </a:solidFill>
                <a:latin typeface="Garamond" pitchFamily="18" charset="0"/>
              </a:rPr>
              <a:t>-bipartition</a:t>
            </a:r>
          </a:p>
          <a:p>
            <a:pPr lvl="1">
              <a:spcBef>
                <a:spcPts val="600"/>
              </a:spcBef>
              <a:buClr>
                <a:schemeClr val="accent1"/>
              </a:buClr>
              <a:buSzPct val="90000"/>
              <a:buFont typeface="Wingdings 3" pitchFamily="18" charset="2"/>
              <a:buChar char="}"/>
            </a:pPr>
            <a:r>
              <a:rPr lang="en-US" sz="2400" dirty="0" smtClean="0">
                <a:latin typeface="Garamond" pitchFamily="18" charset="0"/>
              </a:rPr>
              <a:t>For an internal node </a:t>
            </a:r>
            <a:r>
              <a:rPr lang="en-US" sz="2400" i="1" dirty="0" smtClean="0">
                <a:latin typeface="Garamond" pitchFamily="18" charset="0"/>
              </a:rPr>
              <a:t>u</a:t>
            </a:r>
            <a:r>
              <a:rPr lang="en-US" sz="2400" dirty="0" smtClean="0">
                <a:latin typeface="Garamond" pitchFamily="18" charset="0"/>
              </a:rPr>
              <a:t> in a </a:t>
            </a:r>
            <a:r>
              <a:rPr lang="en-US" sz="2400" i="1" dirty="0" smtClean="0">
                <a:solidFill>
                  <a:srgbClr val="FF0000"/>
                </a:solidFill>
                <a:latin typeface="Garamond" pitchFamily="18" charset="0"/>
              </a:rPr>
              <a:t>binary-rooted </a:t>
            </a:r>
            <a:r>
              <a:rPr lang="en-US" sz="2400" dirty="0" smtClean="0">
                <a:latin typeface="Garamond" pitchFamily="18" charset="0"/>
              </a:rPr>
              <a:t>tree T, </a:t>
            </a:r>
            <a:endParaRPr lang="en-US" sz="2400" dirty="0">
              <a:latin typeface="Garamond" pitchFamily="18" charset="0"/>
            </a:endParaRPr>
          </a:p>
          <a:p>
            <a:pPr>
              <a:spcBef>
                <a:spcPts val="600"/>
              </a:spcBef>
              <a:buClr>
                <a:schemeClr val="accent1"/>
              </a:buClr>
              <a:buSzPct val="90000"/>
              <a:buFont typeface="Wingdings 3" pitchFamily="18" charset="2"/>
              <a:buChar char="}"/>
            </a:pPr>
            <a:endParaRPr lang="en-US" sz="2400" dirty="0" smtClean="0">
              <a:latin typeface="Garamond" pitchFamily="18" charset="0"/>
            </a:endParaRPr>
          </a:p>
        </p:txBody>
      </p:sp>
      <p:sp>
        <p:nvSpPr>
          <p:cNvPr id="65" name="AutoShape 5"/>
          <p:cNvSpPr>
            <a:spLocks noChangeArrowheads="1"/>
          </p:cNvSpPr>
          <p:nvPr/>
        </p:nvSpPr>
        <p:spPr bwMode="auto">
          <a:xfrm>
            <a:off x="2159732" y="1700808"/>
            <a:ext cx="4367018" cy="457200"/>
          </a:xfrm>
          <a:prstGeom prst="roundRect">
            <a:avLst>
              <a:gd name="adj" fmla="val 16667"/>
            </a:avLst>
          </a:prstGeom>
          <a:solidFill>
            <a:srgbClr val="FFFFFF"/>
          </a:solidFill>
          <a:ln w="57150">
            <a:solidFill>
              <a:srgbClr val="FF0000"/>
            </a:solidFill>
            <a:round/>
            <a:headEnd/>
            <a:tailEnd/>
          </a:ln>
          <a:effectLst>
            <a:outerShdw dist="107763" dir="2700000" algn="ctr" rotWithShape="0">
              <a:srgbClr val="808080">
                <a:alpha val="50000"/>
              </a:srgbClr>
            </a:outerShdw>
          </a:effectLst>
        </p:spPr>
        <p:txBody>
          <a:bodyPr wrap="none" anchor="ctr"/>
          <a:lstStyle/>
          <a:p>
            <a:pPr lvl="0" algn="ctr">
              <a:spcBef>
                <a:spcPts val="600"/>
              </a:spcBef>
              <a:buClr>
                <a:srgbClr val="4F81BD"/>
              </a:buClr>
              <a:buSzPct val="90000"/>
            </a:pPr>
            <a:r>
              <a:rPr lang="en-US" sz="2400" i="1" dirty="0">
                <a:solidFill>
                  <a:prstClr val="black"/>
                </a:solidFill>
                <a:latin typeface="Garamond" pitchFamily="18" charset="0"/>
              </a:rPr>
              <a:t>SBP</a:t>
            </a:r>
            <a:r>
              <a:rPr lang="en-US" sz="2400" dirty="0">
                <a:solidFill>
                  <a:prstClr val="black"/>
                </a:solidFill>
                <a:latin typeface="Garamond" pitchFamily="18" charset="0"/>
              </a:rPr>
              <a:t>(</a:t>
            </a:r>
            <a:r>
              <a:rPr lang="en-US" sz="2400" i="1" dirty="0">
                <a:solidFill>
                  <a:prstClr val="black"/>
                </a:solidFill>
                <a:latin typeface="Garamond" pitchFamily="18" charset="0"/>
              </a:rPr>
              <a:t>u</a:t>
            </a:r>
            <a:r>
              <a:rPr lang="en-US" sz="2400" dirty="0">
                <a:solidFill>
                  <a:prstClr val="black"/>
                </a:solidFill>
                <a:latin typeface="Garamond" pitchFamily="18" charset="0"/>
              </a:rPr>
              <a:t>) = </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L</a:t>
            </a:r>
            <a:r>
              <a:rPr lang="en-US" sz="2400" dirty="0">
                <a:solidFill>
                  <a:prstClr val="black"/>
                </a:solidFill>
                <a:latin typeface="Garamond" pitchFamily="18" charset="0"/>
              </a:rPr>
              <a:t>)|</a:t>
            </a:r>
            <a:r>
              <a:rPr lang="en-US" sz="2400" i="1" dirty="0">
                <a:solidFill>
                  <a:prstClr val="black"/>
                </a:solidFill>
                <a:latin typeface="Garamond" pitchFamily="18" charset="0"/>
              </a:rPr>
              <a:t>cluster</a:t>
            </a:r>
            <a:r>
              <a:rPr lang="en-US" sz="2400" dirty="0">
                <a:solidFill>
                  <a:prstClr val="black"/>
                </a:solidFill>
                <a:latin typeface="Garamond" pitchFamily="18" charset="0"/>
              </a:rPr>
              <a:t>(</a:t>
            </a:r>
            <a:r>
              <a:rPr lang="en-US" sz="2400" i="1" dirty="0">
                <a:solidFill>
                  <a:prstClr val="black"/>
                </a:solidFill>
                <a:latin typeface="Garamond" pitchFamily="18" charset="0"/>
              </a:rPr>
              <a:t>T</a:t>
            </a:r>
            <a:r>
              <a:rPr lang="en-US" sz="2400" i="1" baseline="-25000" dirty="0">
                <a:solidFill>
                  <a:prstClr val="black"/>
                </a:solidFill>
                <a:latin typeface="Garamond" pitchFamily="18" charset="0"/>
              </a:rPr>
              <a:t>R</a:t>
            </a:r>
            <a:r>
              <a:rPr lang="en-US" sz="2400" dirty="0">
                <a:solidFill>
                  <a:prstClr val="black"/>
                </a:solidFill>
                <a:latin typeface="Garamond" pitchFamily="18" charset="0"/>
              </a:rPr>
              <a:t>)</a:t>
            </a:r>
          </a:p>
        </p:txBody>
      </p:sp>
      <p:sp>
        <p:nvSpPr>
          <p:cNvPr id="66" name="AutoShape 33"/>
          <p:cNvSpPr>
            <a:spLocks noChangeArrowheads="1"/>
          </p:cNvSpPr>
          <p:nvPr/>
        </p:nvSpPr>
        <p:spPr bwMode="auto">
          <a:xfrm rot="7382569">
            <a:off x="4761483" y="341275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69" name="TextBox 68"/>
          <p:cNvSpPr txBox="1"/>
          <p:nvPr/>
        </p:nvSpPr>
        <p:spPr>
          <a:xfrm>
            <a:off x="4896838" y="3578922"/>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B|CD</a:t>
            </a:r>
            <a:endParaRPr lang="en-US" sz="2400" i="1" dirty="0">
              <a:solidFill>
                <a:srgbClr val="FF0000"/>
              </a:solidFill>
              <a:latin typeface="Georgia" pitchFamily="18" charset="0"/>
              <a:ea typeface="Verdana" pitchFamily="34" charset="0"/>
              <a:cs typeface="Verdana" pitchFamily="34" charset="0"/>
            </a:endParaRPr>
          </a:p>
        </p:txBody>
      </p:sp>
      <p:sp>
        <p:nvSpPr>
          <p:cNvPr id="70" name="TextBox 69"/>
          <p:cNvSpPr txBox="1"/>
          <p:nvPr/>
        </p:nvSpPr>
        <p:spPr>
          <a:xfrm>
            <a:off x="5416477" y="4371491"/>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C|D</a:t>
            </a:r>
            <a:endParaRPr lang="en-US" sz="2400" i="1" dirty="0">
              <a:solidFill>
                <a:srgbClr val="FF0000"/>
              </a:solidFill>
              <a:latin typeface="Georgia" pitchFamily="18" charset="0"/>
              <a:ea typeface="Verdana" pitchFamily="34" charset="0"/>
              <a:cs typeface="Verdana" pitchFamily="34" charset="0"/>
            </a:endParaRPr>
          </a:p>
        </p:txBody>
      </p:sp>
      <p:sp>
        <p:nvSpPr>
          <p:cNvPr id="71" name="TextBox 70"/>
          <p:cNvSpPr txBox="1"/>
          <p:nvPr/>
        </p:nvSpPr>
        <p:spPr>
          <a:xfrm>
            <a:off x="4319972" y="2787315"/>
            <a:ext cx="1243755"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A|BCD</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144090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barn(inVertical)">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arn(inVertical)">
                                      <p:cBhvr>
                                        <p:cTn id="31" dur="500"/>
                                        <p:tgtEl>
                                          <p:spTgt spid="7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barn(inVertical)">
                                      <p:cBhvr>
                                        <p:cTn id="3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6" grpId="1" animBg="1"/>
      <p:bldP spid="69" grpId="0"/>
      <p:bldP spid="70" grpId="0"/>
      <p:bldP spid="7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47092"/>
            <a:ext cx="8460940"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Compatibility</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539552" y="836712"/>
            <a:ext cx="817290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i="1" dirty="0" smtClean="0">
                <a:solidFill>
                  <a:srgbClr val="000099"/>
                </a:solidFill>
                <a:latin typeface="Garamond" pitchFamily="18" charset="0"/>
              </a:rPr>
              <a:t>Compatibility</a:t>
            </a:r>
          </a:p>
          <a:p>
            <a:pPr lvl="1">
              <a:spcBef>
                <a:spcPts val="600"/>
              </a:spcBef>
              <a:buClr>
                <a:schemeClr val="accent1"/>
              </a:buClr>
              <a:buSzPct val="90000"/>
              <a:buFont typeface="Wingdings 3" pitchFamily="18" charset="2"/>
              <a:buChar char="}"/>
            </a:pPr>
            <a:r>
              <a:rPr lang="en-US" sz="2400" dirty="0">
                <a:solidFill>
                  <a:srgbClr val="000099"/>
                </a:solidFill>
                <a:latin typeface="Garamond" pitchFamily="18" charset="0"/>
              </a:rPr>
              <a:t> </a:t>
            </a:r>
            <a:r>
              <a:rPr lang="en-US" sz="2400" dirty="0" smtClean="0">
                <a:latin typeface="Garamond" pitchFamily="18" charset="0"/>
              </a:rPr>
              <a:t>X|Y and P|Q are </a:t>
            </a:r>
            <a:r>
              <a:rPr lang="en-US" sz="2400" i="1" dirty="0" smtClean="0">
                <a:solidFill>
                  <a:srgbClr val="000099"/>
                </a:solidFill>
                <a:latin typeface="Garamond" pitchFamily="18" charset="0"/>
              </a:rPr>
              <a:t>compatible</a:t>
            </a:r>
            <a:r>
              <a:rPr lang="en-US" sz="2400" dirty="0" smtClean="0">
                <a:solidFill>
                  <a:srgbClr val="000099"/>
                </a:solidFill>
                <a:latin typeface="Garamond" pitchFamily="18" charset="0"/>
              </a:rPr>
              <a:t> </a:t>
            </a:r>
            <a:r>
              <a:rPr lang="en-US" sz="2400" dirty="0" smtClean="0">
                <a:latin typeface="Garamond" pitchFamily="18" charset="0"/>
              </a:rPr>
              <a:t>if they can </a:t>
            </a:r>
            <a:r>
              <a:rPr lang="en-US" sz="2400" dirty="0" smtClean="0">
                <a:solidFill>
                  <a:srgbClr val="FF0000"/>
                </a:solidFill>
                <a:latin typeface="Garamond" pitchFamily="18" charset="0"/>
              </a:rPr>
              <a:t>“co-exist”</a:t>
            </a:r>
            <a:r>
              <a:rPr lang="en-US" sz="2400" dirty="0" smtClean="0">
                <a:latin typeface="Garamond" pitchFamily="18" charset="0"/>
              </a:rPr>
              <a:t> in a binary rooted tree.</a:t>
            </a:r>
          </a:p>
        </p:txBody>
      </p:sp>
      <p:sp>
        <p:nvSpPr>
          <p:cNvPr id="22" name="AutoShape 2"/>
          <p:cNvSpPr>
            <a:spLocks noChangeArrowheads="1"/>
          </p:cNvSpPr>
          <p:nvPr/>
        </p:nvSpPr>
        <p:spPr bwMode="auto">
          <a:xfrm>
            <a:off x="1289118" y="4825346"/>
            <a:ext cx="7423342" cy="1339958"/>
          </a:xfrm>
          <a:prstGeom prst="roundRect">
            <a:avLst>
              <a:gd name="adj" fmla="val 16667"/>
            </a:avLst>
          </a:prstGeom>
          <a:solidFill>
            <a:srgbClr val="FFFFFF"/>
          </a:solidFill>
          <a:ln w="57150">
            <a:solidFill>
              <a:srgbClr val="333399"/>
            </a:solidFill>
            <a:round/>
            <a:headEnd/>
            <a:tailEnd/>
          </a:ln>
          <a:effectLst>
            <a:outerShdw dist="107763" dir="2700000" algn="ctr" rotWithShape="0">
              <a:srgbClr val="808080">
                <a:alpha val="50000"/>
              </a:srgbClr>
            </a:outerShdw>
          </a:effectLst>
        </p:spPr>
        <p:txBody>
          <a:bodyPr wrap="none" anchor="ctr"/>
          <a:lstStyle/>
          <a:p>
            <a:pPr lvl="0" algn="ctr"/>
            <a:r>
              <a:rPr lang="en-US" sz="2400" dirty="0" smtClean="0">
                <a:solidFill>
                  <a:prstClr val="black"/>
                </a:solidFill>
                <a:latin typeface="Garamond" pitchFamily="18" charset="0"/>
              </a:rPr>
              <a:t>If the common ancestry of two genes-copies can be traced </a:t>
            </a:r>
          </a:p>
          <a:p>
            <a:pPr lvl="0" algn="ctr"/>
            <a:r>
              <a:rPr lang="en-US" sz="2400" dirty="0" smtClean="0">
                <a:solidFill>
                  <a:prstClr val="black"/>
                </a:solidFill>
                <a:latin typeface="Garamond" pitchFamily="18" charset="0"/>
              </a:rPr>
              <a:t>back to a </a:t>
            </a:r>
            <a:r>
              <a:rPr lang="en-US" sz="2400" dirty="0" err="1" smtClean="0">
                <a:solidFill>
                  <a:prstClr val="black"/>
                </a:solidFill>
                <a:latin typeface="Garamond" pitchFamily="18" charset="0"/>
              </a:rPr>
              <a:t>specieation</a:t>
            </a:r>
            <a:r>
              <a:rPr lang="en-US" sz="2400" dirty="0" smtClean="0">
                <a:solidFill>
                  <a:prstClr val="black"/>
                </a:solidFill>
                <a:latin typeface="Garamond" pitchFamily="18" charset="0"/>
              </a:rPr>
              <a:t> event, they are orthologous. </a:t>
            </a:r>
          </a:p>
          <a:p>
            <a:pPr lvl="0" algn="ctr"/>
            <a:r>
              <a:rPr lang="en-US" sz="2400" dirty="0" smtClean="0">
                <a:solidFill>
                  <a:prstClr val="black"/>
                </a:solidFill>
                <a:latin typeface="Garamond" pitchFamily="18" charset="0"/>
              </a:rPr>
              <a:t>If the traced back to a duplication event, they are </a:t>
            </a:r>
            <a:r>
              <a:rPr lang="en-US" sz="2400" dirty="0" err="1" smtClean="0">
                <a:solidFill>
                  <a:prstClr val="black"/>
                </a:solidFill>
                <a:latin typeface="Garamond" pitchFamily="18" charset="0"/>
              </a:rPr>
              <a:t>paralogous.s</a:t>
            </a:r>
            <a:endParaRPr kumimoji="0" lang="en-US" sz="1800" b="0" i="1" u="none" strike="noStrike" kern="0" cap="none" spc="0" normalizeH="0" baseline="0" noProof="0" dirty="0" smtClean="0">
              <a:ln>
                <a:noFill/>
              </a:ln>
              <a:solidFill>
                <a:srgbClr val="FF0000"/>
              </a:solidFill>
              <a:effectLst/>
              <a:uLnTx/>
              <a:uFillTx/>
              <a:latin typeface="Book Antiqua" pitchFamily="18" charset="0"/>
            </a:endParaRPr>
          </a:p>
        </p:txBody>
      </p:sp>
      <p:sp>
        <p:nvSpPr>
          <p:cNvPr id="10" name="Freeform 9"/>
          <p:cNvSpPr/>
          <p:nvPr/>
        </p:nvSpPr>
        <p:spPr>
          <a:xfrm>
            <a:off x="5004048" y="3785377"/>
            <a:ext cx="600537" cy="450312"/>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648451" y="3371154"/>
            <a:ext cx="1185945" cy="815546"/>
          </a:xfrm>
          <a:custGeom>
            <a:avLst/>
            <a:gdLst>
              <a:gd name="connsiteX0" fmla="*/ 593424 w 1185945"/>
              <a:gd name="connsiteY0" fmla="*/ 0 h 815546"/>
              <a:gd name="connsiteX1" fmla="*/ 12657 w 1185945"/>
              <a:gd name="connsiteY1" fmla="*/ 815546 h 815546"/>
              <a:gd name="connsiteX2" fmla="*/ 1174192 w 1185945"/>
              <a:gd name="connsiteY2" fmla="*/ 815546 h 815546"/>
              <a:gd name="connsiteX3" fmla="*/ 593424 w 1185945"/>
              <a:gd name="connsiteY3" fmla="*/ 0 h 815546"/>
            </a:gdLst>
            <a:ahLst/>
            <a:cxnLst>
              <a:cxn ang="0">
                <a:pos x="connsiteX0" y="connsiteY0"/>
              </a:cxn>
              <a:cxn ang="0">
                <a:pos x="connsiteX1" y="connsiteY1"/>
              </a:cxn>
              <a:cxn ang="0">
                <a:pos x="connsiteX2" y="connsiteY2"/>
              </a:cxn>
              <a:cxn ang="0">
                <a:pos x="connsiteX3" y="connsiteY3"/>
              </a:cxn>
            </a:cxnLst>
            <a:rect l="l" t="t" r="r" b="b"/>
            <a:pathLst>
              <a:path w="1185945" h="815546">
                <a:moveTo>
                  <a:pt x="593424" y="0"/>
                </a:moveTo>
                <a:cubicBezTo>
                  <a:pt x="399835" y="0"/>
                  <a:pt x="-84138" y="679622"/>
                  <a:pt x="12657" y="815546"/>
                </a:cubicBezTo>
                <a:cubicBezTo>
                  <a:pt x="109452" y="951470"/>
                  <a:pt x="1081516" y="951470"/>
                  <a:pt x="1174192" y="815546"/>
                </a:cubicBezTo>
                <a:cubicBezTo>
                  <a:pt x="1266868" y="679622"/>
                  <a:pt x="787013" y="0"/>
                  <a:pt x="5934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635896" y="3828248"/>
            <a:ext cx="600537" cy="407441"/>
          </a:xfrm>
          <a:custGeom>
            <a:avLst/>
            <a:gdLst>
              <a:gd name="connsiteX0" fmla="*/ 289905 w 568668"/>
              <a:gd name="connsiteY0" fmla="*/ 105 h 386956"/>
              <a:gd name="connsiteX1" fmla="*/ 5700 w 568668"/>
              <a:gd name="connsiteY1" fmla="*/ 321380 h 386956"/>
              <a:gd name="connsiteX2" fmla="*/ 561754 w 568668"/>
              <a:gd name="connsiteY2" fmla="*/ 358451 h 386956"/>
              <a:gd name="connsiteX3" fmla="*/ 289905 w 568668"/>
              <a:gd name="connsiteY3" fmla="*/ 105 h 386956"/>
            </a:gdLst>
            <a:ahLst/>
            <a:cxnLst>
              <a:cxn ang="0">
                <a:pos x="connsiteX0" y="connsiteY0"/>
              </a:cxn>
              <a:cxn ang="0">
                <a:pos x="connsiteX1" y="connsiteY1"/>
              </a:cxn>
              <a:cxn ang="0">
                <a:pos x="connsiteX2" y="connsiteY2"/>
              </a:cxn>
              <a:cxn ang="0">
                <a:pos x="connsiteX3" y="connsiteY3"/>
              </a:cxn>
            </a:cxnLst>
            <a:rect l="l" t="t" r="r" b="b"/>
            <a:pathLst>
              <a:path w="568668" h="386956">
                <a:moveTo>
                  <a:pt x="289905" y="105"/>
                </a:moveTo>
                <a:cubicBezTo>
                  <a:pt x="197229" y="-6074"/>
                  <a:pt x="-39608" y="261656"/>
                  <a:pt x="5700" y="321380"/>
                </a:cubicBezTo>
                <a:cubicBezTo>
                  <a:pt x="51008" y="381104"/>
                  <a:pt x="512327" y="414056"/>
                  <a:pt x="561754" y="358451"/>
                </a:cubicBezTo>
                <a:cubicBezTo>
                  <a:pt x="611181" y="302846"/>
                  <a:pt x="382581" y="6284"/>
                  <a:pt x="289905" y="1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3690764" y="2600908"/>
            <a:ext cx="989248" cy="1571862"/>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9726" y="3311140"/>
            <a:ext cx="450286" cy="833808"/>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59932" y="3728044"/>
            <a:ext cx="243272" cy="4287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0012" y="2600908"/>
            <a:ext cx="897469" cy="1555906"/>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25295" y="3711649"/>
            <a:ext cx="174390" cy="445165"/>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3896308" y="3672089"/>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4" name="Oval 4"/>
          <p:cNvSpPr>
            <a:spLocks noChangeArrowheads="1"/>
          </p:cNvSpPr>
          <p:nvPr/>
        </p:nvSpPr>
        <p:spPr bwMode="auto">
          <a:xfrm>
            <a:off x="4164524" y="3245282"/>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Oval 4"/>
          <p:cNvSpPr>
            <a:spLocks noChangeArrowheads="1"/>
          </p:cNvSpPr>
          <p:nvPr/>
        </p:nvSpPr>
        <p:spPr bwMode="auto">
          <a:xfrm>
            <a:off x="5244644" y="3641326"/>
            <a:ext cx="155448" cy="15544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TextBox 25"/>
          <p:cNvSpPr txBox="1"/>
          <p:nvPr/>
        </p:nvSpPr>
        <p:spPr>
          <a:xfrm>
            <a:off x="3650296" y="4386092"/>
            <a:ext cx="2001824"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Containment</a:t>
            </a:r>
            <a:endParaRPr lang="en-US" sz="2400" i="1" dirty="0">
              <a:solidFill>
                <a:srgbClr val="FF0000"/>
              </a:solidFill>
              <a:latin typeface="Georgia" pitchFamily="18" charset="0"/>
              <a:ea typeface="Verdana" pitchFamily="34" charset="0"/>
              <a:cs typeface="Verdana" pitchFamily="34" charset="0"/>
            </a:endParaRPr>
          </a:p>
        </p:txBody>
      </p:sp>
      <p:sp>
        <p:nvSpPr>
          <p:cNvPr id="27" name="TextBox 26"/>
          <p:cNvSpPr txBox="1"/>
          <p:nvPr/>
        </p:nvSpPr>
        <p:spPr>
          <a:xfrm>
            <a:off x="4082344" y="4379705"/>
            <a:ext cx="1317748" cy="461665"/>
          </a:xfrm>
          <a:prstGeom prst="rect">
            <a:avLst/>
          </a:prstGeom>
          <a:noFill/>
        </p:spPr>
        <p:txBody>
          <a:bodyPr wrap="square" rtlCol="0">
            <a:spAutoFit/>
          </a:bodyPr>
          <a:lstStyle/>
          <a:p>
            <a:r>
              <a:rPr lang="en-US" sz="2400" i="1" dirty="0" smtClean="0">
                <a:solidFill>
                  <a:srgbClr val="FF0000"/>
                </a:solidFill>
                <a:latin typeface="Georgia" pitchFamily="18" charset="0"/>
                <a:ea typeface="Verdana" pitchFamily="34" charset="0"/>
                <a:cs typeface="Verdana" pitchFamily="34" charset="0"/>
              </a:rPr>
              <a:t>Disjoint</a:t>
            </a:r>
            <a:endParaRPr lang="en-US" sz="2400" i="1" dirty="0">
              <a:solidFill>
                <a:srgbClr val="FF0000"/>
              </a:solidFill>
              <a:latin typeface="Georgia" pitchFamily="18" charset="0"/>
              <a:ea typeface="Verdana" pitchFamily="34" charset="0"/>
              <a:cs typeface="Verdana" pitchFamily="34" charset="0"/>
            </a:endParaRPr>
          </a:p>
        </p:txBody>
      </p:sp>
    </p:spTree>
    <p:extLst>
      <p:ext uri="{BB962C8B-B14F-4D97-AF65-F5344CB8AC3E}">
        <p14:creationId xmlns:p14="http://schemas.microsoft.com/office/powerpoint/2010/main" val="1407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p:tgtEl>
                                          <p:spTgt spid="24"/>
                                        </p:tgtEl>
                                        <p:attrNameLst>
                                          <p:attrName>ppt_y</p:attrName>
                                        </p:attrNameLst>
                                      </p:cBhvr>
                                      <p:tavLst>
                                        <p:tav tm="0">
                                          <p:val>
                                            <p:strVal val="#ppt_y+#ppt_h*1.125000"/>
                                          </p:val>
                                        </p:tav>
                                        <p:tav tm="100000">
                                          <p:val>
                                            <p:strVal val="#ppt_y"/>
                                          </p:val>
                                        </p:tav>
                                      </p:tavLst>
                                    </p:anim>
                                    <p:animEffect transition="in" filter="wipe(up)">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2" presetClass="exit" presetSubtype="4" fill="hold" grpId="1" nodeType="withEffect">
                                  <p:stCondLst>
                                    <p:cond delay="0"/>
                                  </p:stCondLst>
                                  <p:childTnLst>
                                    <p:anim calcmode="lin" valueType="num">
                                      <p:cBhvr additive="base">
                                        <p:cTn id="50" dur="500"/>
                                        <p:tgtEl>
                                          <p:spTgt spid="26"/>
                                        </p:tgtEl>
                                        <p:attrNameLst>
                                          <p:attrName>ppt_y</p:attrName>
                                        </p:attrNameLst>
                                      </p:cBhvr>
                                      <p:tavLst>
                                        <p:tav tm="0">
                                          <p:val>
                                            <p:strVal val="#ppt_y"/>
                                          </p:val>
                                        </p:tav>
                                        <p:tav tm="100000">
                                          <p:val>
                                            <p:strVal val="#ppt_y+#ppt_h*1.125000"/>
                                          </p:val>
                                        </p:tav>
                                      </p:tavLst>
                                    </p:anim>
                                    <p:animEffect transition="out" filter="wipe(down)">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2" presetClass="exit" presetSubtype="4" fill="hold" grpId="1" nodeType="withEffect">
                                  <p:stCondLst>
                                    <p:cond delay="0"/>
                                  </p:stCondLst>
                                  <p:childTnLst>
                                    <p:anim calcmode="lin" valueType="num">
                                      <p:cBhvr additive="base">
                                        <p:cTn id="54" dur="500"/>
                                        <p:tgtEl>
                                          <p:spTgt spid="24"/>
                                        </p:tgtEl>
                                        <p:attrNameLst>
                                          <p:attrName>ppt_y</p:attrName>
                                        </p:attrNameLst>
                                      </p:cBhvr>
                                      <p:tavLst>
                                        <p:tav tm="0">
                                          <p:val>
                                            <p:strVal val="#ppt_y"/>
                                          </p:val>
                                        </p:tav>
                                        <p:tav tm="100000">
                                          <p:val>
                                            <p:strVal val="#ppt_y+#ppt_h*1.125000"/>
                                          </p:val>
                                        </p:tav>
                                      </p:tavLst>
                                    </p:anim>
                                    <p:animEffect transition="out" filter="wipe(down)">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par>
                          <p:cTn id="57" fill="hold">
                            <p:stCondLst>
                              <p:cond delay="500"/>
                            </p:stCondLst>
                            <p:childTnLst>
                              <p:par>
                                <p:cTn id="58" presetID="12" presetClass="entr" presetSubtype="4"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p:tgtEl>
                                          <p:spTgt spid="25"/>
                                        </p:tgtEl>
                                        <p:attrNameLst>
                                          <p:attrName>ppt_y</p:attrName>
                                        </p:attrNameLst>
                                      </p:cBhvr>
                                      <p:tavLst>
                                        <p:tav tm="0">
                                          <p:val>
                                            <p:strVal val="#ppt_y+#ppt_h*1.125000"/>
                                          </p:val>
                                        </p:tav>
                                        <p:tav tm="100000">
                                          <p:val>
                                            <p:strVal val="#ppt_y"/>
                                          </p:val>
                                        </p:tav>
                                      </p:tavLst>
                                    </p:anim>
                                    <p:animEffect transition="in" filter="wipe(up)">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arn(inVertical)">
                                      <p:cBhvr>
                                        <p:cTn id="66" dur="500"/>
                                        <p:tgtEl>
                                          <p:spTgt spid="10"/>
                                        </p:tgtEl>
                                      </p:cBhvr>
                                    </p:animEffect>
                                  </p:childTnLst>
                                </p:cTn>
                              </p:par>
                            </p:childTnLst>
                          </p:cTn>
                        </p:par>
                        <p:par>
                          <p:cTn id="67" fill="hold">
                            <p:stCondLst>
                              <p:cond delay="500"/>
                            </p:stCondLst>
                            <p:childTnLst>
                              <p:par>
                                <p:cTn id="68" presetID="12" presetClass="entr" presetSubtype="4"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p:tgtEl>
                                          <p:spTgt spid="27"/>
                                        </p:tgtEl>
                                        <p:attrNameLst>
                                          <p:attrName>ppt_y</p:attrName>
                                        </p:attrNameLst>
                                      </p:cBhvr>
                                      <p:tavLst>
                                        <p:tav tm="0">
                                          <p:val>
                                            <p:strVal val="#ppt_y+#ppt_h*1.125000"/>
                                          </p:val>
                                        </p:tav>
                                        <p:tav tm="100000">
                                          <p:val>
                                            <p:strVal val="#ppt_y"/>
                                          </p:val>
                                        </p:tav>
                                      </p:tavLst>
                                    </p:anim>
                                    <p:animEffect transition="in" filter="wipe(up)">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23"/>
                                        </p:tgtEl>
                                      </p:cBhvr>
                                    </p:animEffect>
                                    <p:set>
                                      <p:cBhvr>
                                        <p:cTn id="76" dur="1" fill="hold">
                                          <p:stCondLst>
                                            <p:cond delay="499"/>
                                          </p:stCondLst>
                                        </p:cTn>
                                        <p:tgtEl>
                                          <p:spTgt spid="23"/>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5"/>
                                        </p:tgtEl>
                                      </p:cBhvr>
                                    </p:animEffect>
                                    <p:set>
                                      <p:cBhvr>
                                        <p:cTn id="88" dur="1" fill="hold">
                                          <p:stCondLst>
                                            <p:cond delay="499"/>
                                          </p:stCondLst>
                                        </p:cTn>
                                        <p:tgtEl>
                                          <p:spTgt spid="2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4"/>
                                        </p:tgtEl>
                                      </p:cBhvr>
                                    </p:animEffect>
                                    <p:set>
                                      <p:cBhvr>
                                        <p:cTn id="97" dur="1" fill="hold">
                                          <p:stCondLst>
                                            <p:cond delay="499"/>
                                          </p:stCondLst>
                                        </p:cTn>
                                        <p:tgtEl>
                                          <p:spTgt spid="1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6"/>
                                        </p:tgtEl>
                                      </p:cBhvr>
                                    </p:animEffect>
                                    <p:set>
                                      <p:cBhvr>
                                        <p:cTn id="100" dur="1" fill="hold">
                                          <p:stCondLst>
                                            <p:cond delay="499"/>
                                          </p:stCondLst>
                                        </p:cTn>
                                        <p:tgtEl>
                                          <p:spTgt spid="16"/>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8"/>
                                        </p:tgtEl>
                                      </p:cBhvr>
                                    </p:animEffect>
                                    <p:set>
                                      <p:cBhvr>
                                        <p:cTn id="103" dur="1" fill="hold">
                                          <p:stCondLst>
                                            <p:cond delay="499"/>
                                          </p:stCondLst>
                                        </p:cTn>
                                        <p:tgtEl>
                                          <p:spTgt spid="1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21"/>
                                        </p:tgtEl>
                                      </p:cBhvr>
                                    </p:animEffect>
                                    <p:set>
                                      <p:cBhvr>
                                        <p:cTn id="106" dur="1" fill="hold">
                                          <p:stCondLst>
                                            <p:cond delay="499"/>
                                          </p:stCondLst>
                                        </p:cTn>
                                        <p:tgtEl>
                                          <p:spTgt spid="2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7"/>
                                        </p:tgtEl>
                                      </p:cBhvr>
                                    </p:animEffect>
                                    <p:set>
                                      <p:cBhvr>
                                        <p:cTn id="109" dur="1" fill="hold">
                                          <p:stCondLst>
                                            <p:cond delay="499"/>
                                          </p:stCondLst>
                                        </p:cTn>
                                        <p:tgtEl>
                                          <p:spTgt spid="27"/>
                                        </p:tgtEl>
                                        <p:attrNameLst>
                                          <p:attrName>style.visibility</p:attrName>
                                        </p:attrNameLst>
                                      </p:cBhvr>
                                      <p:to>
                                        <p:strVal val="hidden"/>
                                      </p:to>
                                    </p:set>
                                  </p:childTnLst>
                                </p:cTn>
                              </p:par>
                            </p:childTnLst>
                          </p:cTn>
                        </p:par>
                        <p:par>
                          <p:cTn id="110" fill="hold">
                            <p:stCondLst>
                              <p:cond delay="500"/>
                            </p:stCondLst>
                            <p:childTnLst>
                              <p:par>
                                <p:cTn id="111" presetID="12" presetClass="entr" presetSubtype="1" fill="hold" grpId="0" nodeType="after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p:tgtEl>
                                          <p:spTgt spid="22"/>
                                        </p:tgtEl>
                                        <p:attrNameLst>
                                          <p:attrName>ppt_y</p:attrName>
                                        </p:attrNameLst>
                                      </p:cBhvr>
                                      <p:tavLst>
                                        <p:tav tm="0">
                                          <p:val>
                                            <p:strVal val="#ppt_y-#ppt_h*1.125000"/>
                                          </p:val>
                                        </p:tav>
                                        <p:tav tm="100000">
                                          <p:val>
                                            <p:strVal val="#ppt_y"/>
                                          </p:val>
                                        </p:tav>
                                      </p:tavLst>
                                    </p:anim>
                                    <p:animEffect transition="in" filter="wipe(down)">
                                      <p:cBhvr>
                                        <p:cTn id="1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P spid="10" grpId="1" animBg="1"/>
      <p:bldP spid="11" grpId="0" animBg="1"/>
      <p:bldP spid="11" grpId="1" animBg="1"/>
      <p:bldP spid="11" grpId="2" animBg="1"/>
      <p:bldP spid="12" grpId="0" animBg="1"/>
      <p:bldP spid="12" grpId="1" animBg="1"/>
      <p:bldP spid="23" grpId="0" animBg="1"/>
      <p:bldP spid="23" grpId="1" animBg="1"/>
      <p:bldP spid="24" grpId="0" animBg="1"/>
      <p:bldP spid="24" grpId="1" animBg="1"/>
      <p:bldP spid="24" grpId="2" animBg="1"/>
      <p:bldP spid="25" grpId="0" animBg="1"/>
      <p:bldP spid="25" grpId="1" animBg="1"/>
      <p:bldP spid="26" grpId="0"/>
      <p:bldP spid="26" grpId="1"/>
      <p:bldP spid="27" grpId="0"/>
      <p:bldP spid="27"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a:xfrm>
            <a:off x="251520" y="-27384"/>
            <a:ext cx="8064896"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Dynamic Programming approach</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5" name="Rectangle 4"/>
          <p:cNvSpPr>
            <a:spLocks noChangeArrowheads="1"/>
          </p:cNvSpPr>
          <p:nvPr/>
        </p:nvSpPr>
        <p:spPr bwMode="auto">
          <a:xfrm>
            <a:off x="374068" y="692696"/>
            <a:ext cx="5976664"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Maximal clique problem is </a:t>
            </a:r>
            <a:r>
              <a:rPr lang="en-US" sz="2400" dirty="0" smtClean="0">
                <a:solidFill>
                  <a:srgbClr val="FF0000"/>
                </a:solidFill>
                <a:latin typeface="Garamond" pitchFamily="18" charset="0"/>
              </a:rPr>
              <a:t>NP-hard!</a:t>
            </a:r>
          </a:p>
          <a:p>
            <a:pPr>
              <a:spcBef>
                <a:spcPts val="600"/>
              </a:spcBef>
              <a:buClr>
                <a:schemeClr val="accent1"/>
              </a:buClr>
              <a:buSzPct val="90000"/>
              <a:buFont typeface="Wingdings 3" pitchFamily="18" charset="2"/>
              <a:buChar char="}"/>
            </a:pPr>
            <a:r>
              <a:rPr lang="en-US" sz="2400" dirty="0">
                <a:solidFill>
                  <a:srgbClr val="FF0000"/>
                </a:solidFill>
                <a:latin typeface="Garamond" pitchFamily="18" charset="0"/>
              </a:rPr>
              <a:t> </a:t>
            </a:r>
            <a:r>
              <a:rPr lang="en-US" sz="2400" dirty="0" smtClean="0">
                <a:solidFill>
                  <a:srgbClr val="FF0000"/>
                </a:solidFill>
                <a:latin typeface="Garamond" pitchFamily="18" charset="0"/>
              </a:rPr>
              <a:t>DP-based</a:t>
            </a:r>
            <a:r>
              <a:rPr lang="en-US" sz="2400" dirty="0" smtClean="0">
                <a:solidFill>
                  <a:srgbClr val="000099"/>
                </a:solidFill>
                <a:latin typeface="Garamond" pitchFamily="18" charset="0"/>
              </a:rPr>
              <a:t> approach would be more efficient.</a:t>
            </a:r>
          </a:p>
        </p:txBody>
      </p:sp>
      <p:cxnSp>
        <p:nvCxnSpPr>
          <p:cNvPr id="10" name="Straight Connector 9"/>
          <p:cNvCxnSpPr/>
          <p:nvPr/>
        </p:nvCxnSpPr>
        <p:spPr>
          <a:xfrm flipV="1">
            <a:off x="3635896" y="1645532"/>
            <a:ext cx="540060" cy="648070"/>
          </a:xfrm>
          <a:prstGeom prst="line">
            <a:avLst/>
          </a:prstGeom>
          <a:ln w="38100" cap="rn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75956" y="1645530"/>
            <a:ext cx="540060" cy="648072"/>
          </a:xfrm>
          <a:prstGeom prst="line">
            <a:avLst/>
          </a:prstGeom>
          <a:ln w="38100" cap="rnd"/>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75856" y="2293602"/>
            <a:ext cx="720080" cy="499248"/>
            <a:chOff x="1547664" y="1844824"/>
            <a:chExt cx="720080" cy="499248"/>
          </a:xfrm>
        </p:grpSpPr>
        <p:cxnSp>
          <p:nvCxnSpPr>
            <p:cNvPr id="26" name="Straight Connector 25"/>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355976" y="2293602"/>
            <a:ext cx="720080" cy="499248"/>
            <a:chOff x="1547664" y="1844824"/>
            <a:chExt cx="720080" cy="499248"/>
          </a:xfrm>
        </p:grpSpPr>
        <p:cxnSp>
          <p:nvCxnSpPr>
            <p:cNvPr id="45" name="Straight Connector 44"/>
            <p:cNvCxnSpPr/>
            <p:nvPr/>
          </p:nvCxnSpPr>
          <p:spPr>
            <a:xfrm>
              <a:off x="1547664" y="2344072"/>
              <a:ext cx="720080" cy="0"/>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54766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907704" y="1844824"/>
              <a:ext cx="360040" cy="499248"/>
            </a:xfrm>
            <a:prstGeom prst="line">
              <a:avLst/>
            </a:prstGeom>
            <a:ln w="38100"/>
            <a:scene3d>
              <a:camera prst="orthographicFront">
                <a:rot lat="0" lon="240000" rev="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48" name="Text Box 15"/>
          <p:cNvSpPr txBox="1">
            <a:spLocks noChangeArrowheads="1"/>
          </p:cNvSpPr>
          <p:nvPr/>
        </p:nvSpPr>
        <p:spPr bwMode="auto">
          <a:xfrm>
            <a:off x="3284774" y="2816932"/>
            <a:ext cx="62115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smtClean="0">
                <a:latin typeface="Garamond" pitchFamily="18" charset="0"/>
              </a:rPr>
              <a:t>L</a:t>
            </a:r>
            <a:endParaRPr lang="en-US" sz="2200" b="1" i="1" baseline="-25000" dirty="0">
              <a:latin typeface="Garamond" pitchFamily="18" charset="0"/>
            </a:endParaRPr>
          </a:p>
        </p:txBody>
      </p:sp>
      <p:sp>
        <p:nvSpPr>
          <p:cNvPr id="49" name="Text Box 15"/>
          <p:cNvSpPr txBox="1">
            <a:spLocks noChangeArrowheads="1"/>
          </p:cNvSpPr>
          <p:nvPr/>
        </p:nvSpPr>
        <p:spPr bwMode="auto">
          <a:xfrm>
            <a:off x="4409982" y="2818093"/>
            <a:ext cx="6300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latin typeface="Garamond" pitchFamily="18" charset="0"/>
              </a:rPr>
              <a:t>T</a:t>
            </a:r>
            <a:r>
              <a:rPr lang="en-US" sz="2200" b="1" i="1" baseline="-25000" dirty="0">
                <a:latin typeface="Garamond" pitchFamily="18" charset="0"/>
              </a:rPr>
              <a:t>R</a:t>
            </a:r>
          </a:p>
        </p:txBody>
      </p:sp>
      <p:sp>
        <p:nvSpPr>
          <p:cNvPr id="50" name="Text Box 15"/>
          <p:cNvSpPr txBox="1">
            <a:spLocks noChangeArrowheads="1"/>
          </p:cNvSpPr>
          <p:nvPr/>
        </p:nvSpPr>
        <p:spPr bwMode="auto">
          <a:xfrm>
            <a:off x="3995936" y="1232756"/>
            <a:ext cx="461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latin typeface="Garamond" pitchFamily="18" charset="0"/>
              </a:rPr>
              <a:t>u</a:t>
            </a:r>
            <a:endParaRPr lang="en-US" sz="2200" b="1" i="1" baseline="-25000" dirty="0">
              <a:latin typeface="Garamond" pitchFamily="18" charset="0"/>
            </a:endParaRPr>
          </a:p>
        </p:txBody>
      </p:sp>
      <p:sp>
        <p:nvSpPr>
          <p:cNvPr id="52" name="Text Box 55"/>
          <p:cNvSpPr txBox="1">
            <a:spLocks noChangeArrowheads="1"/>
          </p:cNvSpPr>
          <p:nvPr/>
        </p:nvSpPr>
        <p:spPr bwMode="auto">
          <a:xfrm>
            <a:off x="-508" y="3501008"/>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weight(T) = weight(T</a:t>
            </a:r>
            <a:r>
              <a:rPr lang="en-US" sz="2200" i="1" baseline="-25000" dirty="0" smtClean="0">
                <a:solidFill>
                  <a:schemeClr val="bg1"/>
                </a:solidFill>
                <a:latin typeface="Verdana" pitchFamily="34" charset="0"/>
              </a:rPr>
              <a:t>L</a:t>
            </a:r>
            <a:r>
              <a:rPr lang="en-US" sz="2200" i="1" dirty="0" smtClean="0">
                <a:solidFill>
                  <a:schemeClr val="bg1"/>
                </a:solidFill>
                <a:latin typeface="Verdana" pitchFamily="34" charset="0"/>
              </a:rPr>
              <a:t>) + weight(T</a:t>
            </a:r>
            <a:r>
              <a:rPr lang="en-US" sz="2200" i="1" baseline="-25000" dirty="0" smtClean="0">
                <a:solidFill>
                  <a:schemeClr val="bg1"/>
                </a:solidFill>
                <a:latin typeface="Verdana" pitchFamily="34" charset="0"/>
              </a:rPr>
              <a:t>R</a:t>
            </a:r>
            <a:r>
              <a:rPr lang="en-US" sz="2200" i="1" dirty="0" smtClean="0">
                <a:solidFill>
                  <a:schemeClr val="bg1"/>
                </a:solidFill>
                <a:latin typeface="Verdana" pitchFamily="34" charset="0"/>
              </a:rPr>
              <a:t>) + weight(u)</a:t>
            </a:r>
            <a:endParaRPr lang="el-GR" sz="2200" i="1" baseline="-25000" dirty="0">
              <a:solidFill>
                <a:schemeClr val="bg1"/>
              </a:solidFill>
              <a:latin typeface="Verdana" pitchFamily="34" charset="0"/>
            </a:endParaRPr>
          </a:p>
        </p:txBody>
      </p:sp>
      <p:sp>
        <p:nvSpPr>
          <p:cNvPr id="53" name="Rectangle 4"/>
          <p:cNvSpPr>
            <a:spLocks noChangeArrowheads="1"/>
          </p:cNvSpPr>
          <p:nvPr/>
        </p:nvSpPr>
        <p:spPr bwMode="auto">
          <a:xfrm>
            <a:off x="157708" y="4869160"/>
            <a:ext cx="850454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a:t>
            </a:r>
            <a:r>
              <a:rPr lang="en-US" sz="2400" dirty="0" smtClean="0">
                <a:solidFill>
                  <a:srgbClr val="000099"/>
                </a:solidFill>
                <a:latin typeface="Garamond" pitchFamily="18" charset="0"/>
              </a:rPr>
              <a:t>Running time is still </a:t>
            </a:r>
            <a:r>
              <a:rPr lang="en-US" sz="2400" dirty="0" smtClean="0">
                <a:solidFill>
                  <a:srgbClr val="FF0000"/>
                </a:solidFill>
                <a:latin typeface="Garamond" pitchFamily="18" charset="0"/>
              </a:rPr>
              <a:t>exponential</a:t>
            </a:r>
            <a:r>
              <a:rPr lang="en-US" sz="2400" dirty="0" smtClean="0">
                <a:solidFill>
                  <a:srgbClr val="000099"/>
                </a:solidFill>
                <a:latin typeface="Garamond" pitchFamily="18" charset="0"/>
              </a:rPr>
              <a:t>. But much better than searching </a:t>
            </a:r>
            <a:r>
              <a:rPr lang="en-US" sz="2400" dirty="0" smtClean="0">
                <a:solidFill>
                  <a:srgbClr val="FF0000"/>
                </a:solidFill>
                <a:latin typeface="Garamond" pitchFamily="18" charset="0"/>
              </a:rPr>
              <a:t>(2n-3)!! </a:t>
            </a:r>
            <a:r>
              <a:rPr lang="en-US" sz="2400" dirty="0" smtClean="0">
                <a:solidFill>
                  <a:srgbClr val="000099"/>
                </a:solidFill>
                <a:latin typeface="Garamond" pitchFamily="18" charset="0"/>
              </a:rPr>
              <a:t>binary rooted trees.</a:t>
            </a:r>
            <a:endParaRPr lang="en-US" sz="2400" dirty="0" smtClean="0">
              <a:solidFill>
                <a:srgbClr val="FF0000"/>
              </a:solidFill>
              <a:latin typeface="Garamond" pitchFamily="18" charset="0"/>
            </a:endParaRPr>
          </a:p>
        </p:txBody>
      </p:sp>
      <p:sp>
        <p:nvSpPr>
          <p:cNvPr id="54" name="Text Box 55"/>
          <p:cNvSpPr txBox="1">
            <a:spLocks noChangeArrowheads="1"/>
          </p:cNvSpPr>
          <p:nvPr/>
        </p:nvSpPr>
        <p:spPr bwMode="auto">
          <a:xfrm>
            <a:off x="0" y="4084295"/>
            <a:ext cx="9144000" cy="430887"/>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i="1" dirty="0" smtClean="0">
                <a:solidFill>
                  <a:schemeClr val="bg1"/>
                </a:solidFill>
                <a:latin typeface="Verdana" pitchFamily="34" charset="0"/>
              </a:rPr>
              <a:t>value(A) = </a:t>
            </a:r>
            <a:r>
              <a:rPr lang="en-US" sz="2200" i="1" dirty="0" smtClean="0">
                <a:solidFill>
                  <a:srgbClr val="000099"/>
                </a:solidFill>
                <a:latin typeface="Verdana" pitchFamily="34" charset="0"/>
              </a:rPr>
              <a:t>max</a:t>
            </a:r>
            <a:r>
              <a:rPr lang="en-US" sz="2200" i="1" dirty="0" smtClean="0">
                <a:solidFill>
                  <a:schemeClr val="bg1"/>
                </a:solidFill>
                <a:latin typeface="Verdana" pitchFamily="34" charset="0"/>
              </a:rPr>
              <a:t>{value(A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value(A-A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 + weight(A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|A-A</a:t>
            </a:r>
            <a:r>
              <a:rPr lang="en-US" sz="2200" i="1" baseline="-25000" dirty="0" smtClean="0">
                <a:solidFill>
                  <a:schemeClr val="bg1"/>
                </a:solidFill>
                <a:latin typeface="Verdana" pitchFamily="34" charset="0"/>
              </a:rPr>
              <a:t>1</a:t>
            </a:r>
            <a:r>
              <a:rPr lang="en-US" sz="2200" i="1" dirty="0" smtClean="0">
                <a:solidFill>
                  <a:schemeClr val="bg1"/>
                </a:solidFill>
                <a:latin typeface="Verdana" pitchFamily="34" charset="0"/>
              </a:rPr>
              <a:t>)}</a:t>
            </a:r>
            <a:endParaRPr lang="el-GR" sz="2200" i="1" baseline="-25000" dirty="0">
              <a:solidFill>
                <a:schemeClr val="bg1"/>
              </a:solidFill>
              <a:latin typeface="Verdana" pitchFamily="34" charset="0"/>
            </a:endParaRPr>
          </a:p>
        </p:txBody>
      </p:sp>
    </p:spTree>
    <p:extLst>
      <p:ext uri="{BB962C8B-B14F-4D97-AF65-F5344CB8AC3E}">
        <p14:creationId xmlns:p14="http://schemas.microsoft.com/office/powerpoint/2010/main" val="408308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2"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ppt_y</p:attrName>
                                        </p:attrNameLst>
                                      </p:cBhvr>
                                      <p:tavLst>
                                        <p:tav tm="0">
                                          <p:val>
                                            <p:strVal val="#ppt_y-#ppt_h*1.125000"/>
                                          </p:val>
                                        </p:tav>
                                        <p:tav tm="100000">
                                          <p:val>
                                            <p:strVal val="#ppt_y"/>
                                          </p:val>
                                        </p:tav>
                                      </p:tavLst>
                                    </p:anim>
                                    <p:animEffect transition="in" filter="wipe(down)">
                                      <p:cBhvr>
                                        <p:cTn id="8" dur="500"/>
                                        <p:tgtEl>
                                          <p:spTgt spid="5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Tree of Life</a:t>
            </a:r>
            <a:endParaRPr lang="en-US" altLang="ja-JP" sz="3600" b="1" dirty="0">
              <a:solidFill>
                <a:srgbClr val="A50021"/>
              </a:solidFill>
              <a:latin typeface="Verdana" pitchFamily="34" charset="0"/>
              <a:ea typeface="ＭＳ Ｐゴシック" pitchFamily="34" charset="-128"/>
            </a:endParaRPr>
          </a:p>
        </p:txBody>
      </p:sp>
      <p:sp>
        <p:nvSpPr>
          <p:cNvPr id="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6" name="Picture 2" descr="C:\USA\Research\presentations\LeavesAndAncest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804" y="836712"/>
            <a:ext cx="5164596" cy="40917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55676" y="5765194"/>
            <a:ext cx="6012668" cy="400110"/>
          </a:xfrm>
          <a:prstGeom prst="rect">
            <a:avLst/>
          </a:prstGeom>
          <a:noFill/>
        </p:spPr>
        <p:txBody>
          <a:bodyPr wrap="square" rtlCol="0">
            <a:spAutoFit/>
          </a:bodyPr>
          <a:lstStyle/>
          <a:p>
            <a:r>
              <a:rPr lang="en-US" sz="2000" dirty="0" smtClean="0">
                <a:latin typeface="Georgia" pitchFamily="18" charset="0"/>
              </a:rPr>
              <a:t>It </a:t>
            </a:r>
            <a:r>
              <a:rPr lang="en-US" sz="2000" dirty="0">
                <a:latin typeface="Georgia" pitchFamily="18" charset="0"/>
              </a:rPr>
              <a:t>is to </a:t>
            </a:r>
            <a:r>
              <a:rPr lang="en-US" sz="2000" dirty="0">
                <a:solidFill>
                  <a:srgbClr val="000099"/>
                </a:solidFill>
                <a:latin typeface="Georgia" pitchFamily="18" charset="0"/>
              </a:rPr>
              <a:t>biology</a:t>
            </a:r>
            <a:r>
              <a:rPr lang="en-US" sz="2000" dirty="0">
                <a:latin typeface="Georgia" pitchFamily="18" charset="0"/>
              </a:rPr>
              <a:t> what </a:t>
            </a:r>
            <a:r>
              <a:rPr lang="en-US" sz="2000" dirty="0">
                <a:solidFill>
                  <a:srgbClr val="000099"/>
                </a:solidFill>
                <a:latin typeface="Georgia" pitchFamily="18" charset="0"/>
              </a:rPr>
              <a:t>periodic table </a:t>
            </a:r>
            <a:r>
              <a:rPr lang="en-US" sz="2000" dirty="0">
                <a:latin typeface="Georgia" pitchFamily="18" charset="0"/>
              </a:rPr>
              <a:t>is to </a:t>
            </a:r>
            <a:r>
              <a:rPr lang="en-US" sz="2000" dirty="0">
                <a:solidFill>
                  <a:srgbClr val="000099"/>
                </a:solidFill>
                <a:latin typeface="Georgia" pitchFamily="18" charset="0"/>
              </a:rPr>
              <a:t>chemistry</a:t>
            </a:r>
          </a:p>
        </p:txBody>
      </p:sp>
    </p:spTree>
    <p:extLst>
      <p:ext uri="{BB962C8B-B14F-4D97-AF65-F5344CB8AC3E}">
        <p14:creationId xmlns:p14="http://schemas.microsoft.com/office/powerpoint/2010/main" val="1955635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839571" y="1735006"/>
            <a:ext cx="3424778" cy="2653347"/>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683568" y="4507318"/>
            <a:ext cx="312006" cy="400110"/>
          </a:xfrm>
          <a:prstGeom prst="rect">
            <a:avLst/>
          </a:prstGeom>
          <a:noFill/>
        </p:spPr>
        <p:txBody>
          <a:bodyPr wrap="square" rtlCol="0">
            <a:spAutoFit/>
          </a:bodyPr>
          <a:lstStyle/>
          <a:p>
            <a:r>
              <a:rPr lang="en-US" sz="2000" b="1" dirty="0" smtClean="0"/>
              <a:t>A</a:t>
            </a:r>
            <a:endParaRPr lang="en-US" sz="2000" b="1" dirty="0"/>
          </a:p>
        </p:txBody>
      </p:sp>
      <p:sp>
        <p:nvSpPr>
          <p:cNvPr id="32" name="Rectangle 3"/>
          <p:cNvSpPr txBox="1">
            <a:spLocks noChangeArrowheads="1"/>
          </p:cNvSpPr>
          <p:nvPr/>
        </p:nvSpPr>
        <p:spPr>
          <a:xfrm>
            <a:off x="251520" y="83096"/>
            <a:ext cx="7770813" cy="609600"/>
          </a:xfrm>
          <a:prstGeom prst="rect">
            <a:avLst/>
          </a:prstGeom>
          <a:effectLst>
            <a:outerShdw dist="35921" dir="2700000" algn="ctr" rotWithShape="0">
              <a:schemeClr val="bg2"/>
            </a:outerShdw>
          </a:effectLst>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Optimal Reconciliation (LCA mapping)</a:t>
            </a:r>
            <a:endParaRPr lang="en-US" altLang="ja-JP" sz="3600" b="1" dirty="0">
              <a:solidFill>
                <a:srgbClr val="A50021"/>
              </a:solidFill>
              <a:latin typeface="Verdana" pitchFamily="34" charset="0"/>
              <a:ea typeface="ＭＳ Ｐゴシック" pitchFamily="34" charset="-128"/>
            </a:endParaRPr>
          </a:p>
        </p:txBody>
      </p:sp>
      <p:sp>
        <p:nvSpPr>
          <p:cNvPr id="33"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nvGrpSpPr>
          <p:cNvPr id="75" name="Group 74"/>
          <p:cNvGrpSpPr/>
          <p:nvPr/>
        </p:nvGrpSpPr>
        <p:grpSpPr>
          <a:xfrm>
            <a:off x="4914954" y="1735010"/>
            <a:ext cx="3449452" cy="2653345"/>
            <a:chOff x="1115616" y="2279882"/>
            <a:chExt cx="3449452" cy="2362303"/>
          </a:xfrm>
        </p:grpSpPr>
        <p:cxnSp>
          <p:nvCxnSpPr>
            <p:cNvPr id="9" name="Straight Connector 8"/>
            <p:cNvCxnSpPr/>
            <p:nvPr/>
          </p:nvCxnSpPr>
          <p:spPr>
            <a:xfrm flipV="1">
              <a:off x="1115616" y="2279882"/>
              <a:ext cx="1656184" cy="2362303"/>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71800" y="2279882"/>
              <a:ext cx="1793268" cy="2347917"/>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19290" y="3238313"/>
              <a:ext cx="1084558" cy="137510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48690" y="4078052"/>
              <a:ext cx="323111" cy="535362"/>
            </a:xfrm>
            <a:prstGeom prst="line">
              <a:avLst/>
            </a:prstGeom>
            <a:ln w="57150" cap="rnd"/>
          </p:spPr>
          <p:style>
            <a:lnRef idx="1">
              <a:schemeClr val="accent1"/>
            </a:lnRef>
            <a:fillRef idx="0">
              <a:schemeClr val="accent1"/>
            </a:fillRef>
            <a:effectRef idx="0">
              <a:schemeClr val="accent1"/>
            </a:effectRef>
            <a:fontRef idx="minor">
              <a:schemeClr val="tx1"/>
            </a:fontRef>
          </p:style>
        </p:cxnSp>
      </p:grpSp>
      <p:sp>
        <p:nvSpPr>
          <p:cNvPr id="78" name="Text Box 45"/>
          <p:cNvSpPr txBox="1">
            <a:spLocks noChangeArrowheads="1"/>
          </p:cNvSpPr>
          <p:nvPr/>
        </p:nvSpPr>
        <p:spPr bwMode="auto">
          <a:xfrm>
            <a:off x="2135714"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err="1" smtClean="0">
                <a:latin typeface="Bookman Old Style" pitchFamily="18" charset="0"/>
              </a:rPr>
              <a:t>gt</a:t>
            </a:r>
            <a:endParaRPr lang="en-US" sz="2100" b="0" i="1" baseline="-25000" dirty="0">
              <a:latin typeface="Bookman Old Style" pitchFamily="18" charset="0"/>
            </a:endParaRPr>
          </a:p>
        </p:txBody>
      </p:sp>
      <p:sp>
        <p:nvSpPr>
          <p:cNvPr id="79" name="Text Box 45"/>
          <p:cNvSpPr txBox="1">
            <a:spLocks noChangeArrowheads="1"/>
          </p:cNvSpPr>
          <p:nvPr/>
        </p:nvSpPr>
        <p:spPr bwMode="auto">
          <a:xfrm>
            <a:off x="6692391" y="5227398"/>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ST</a:t>
            </a:r>
            <a:endParaRPr lang="en-US" sz="2100" b="0" i="1" baseline="-25000" dirty="0">
              <a:solidFill>
                <a:srgbClr val="3333CC"/>
              </a:solidFill>
              <a:latin typeface="Bookman Old Style" pitchFamily="18" charset="0"/>
            </a:endParaRPr>
          </a:p>
        </p:txBody>
      </p:sp>
      <p:sp>
        <p:nvSpPr>
          <p:cNvPr id="80" name="TextBox 79"/>
          <p:cNvSpPr txBox="1"/>
          <p:nvPr/>
        </p:nvSpPr>
        <p:spPr>
          <a:xfrm>
            <a:off x="2027702" y="4507318"/>
            <a:ext cx="312006" cy="400110"/>
          </a:xfrm>
          <a:prstGeom prst="rect">
            <a:avLst/>
          </a:prstGeom>
          <a:noFill/>
        </p:spPr>
        <p:txBody>
          <a:bodyPr wrap="square" rtlCol="0">
            <a:spAutoFit/>
          </a:bodyPr>
          <a:lstStyle/>
          <a:p>
            <a:r>
              <a:rPr lang="en-US" sz="2000" b="1" dirty="0"/>
              <a:t>B</a:t>
            </a:r>
          </a:p>
        </p:txBody>
      </p:sp>
      <p:sp>
        <p:nvSpPr>
          <p:cNvPr id="81" name="TextBox 80"/>
          <p:cNvSpPr txBox="1"/>
          <p:nvPr/>
        </p:nvSpPr>
        <p:spPr>
          <a:xfrm>
            <a:off x="2892644" y="4507318"/>
            <a:ext cx="312006" cy="400110"/>
          </a:xfrm>
          <a:prstGeom prst="rect">
            <a:avLst/>
          </a:prstGeom>
          <a:noFill/>
        </p:spPr>
        <p:txBody>
          <a:bodyPr wrap="square" rtlCol="0">
            <a:spAutoFit/>
          </a:bodyPr>
          <a:lstStyle/>
          <a:p>
            <a:r>
              <a:rPr lang="en-US" sz="2000" b="1" dirty="0"/>
              <a:t>C</a:t>
            </a:r>
          </a:p>
        </p:txBody>
      </p:sp>
      <p:sp>
        <p:nvSpPr>
          <p:cNvPr id="82" name="TextBox 81"/>
          <p:cNvSpPr txBox="1"/>
          <p:nvPr/>
        </p:nvSpPr>
        <p:spPr>
          <a:xfrm>
            <a:off x="4108346" y="4507318"/>
            <a:ext cx="312006" cy="400110"/>
          </a:xfrm>
          <a:prstGeom prst="rect">
            <a:avLst/>
          </a:prstGeom>
          <a:noFill/>
        </p:spPr>
        <p:txBody>
          <a:bodyPr wrap="square" rtlCol="0">
            <a:spAutoFit/>
          </a:bodyPr>
          <a:lstStyle/>
          <a:p>
            <a:r>
              <a:rPr lang="en-US" sz="2000" b="1" dirty="0"/>
              <a:t>D</a:t>
            </a:r>
          </a:p>
        </p:txBody>
      </p:sp>
      <p:sp>
        <p:nvSpPr>
          <p:cNvPr id="83" name="TextBox 82"/>
          <p:cNvSpPr txBox="1"/>
          <p:nvPr/>
        </p:nvSpPr>
        <p:spPr>
          <a:xfrm>
            <a:off x="4758951" y="4507318"/>
            <a:ext cx="312006" cy="400110"/>
          </a:xfrm>
          <a:prstGeom prst="rect">
            <a:avLst/>
          </a:prstGeom>
          <a:noFill/>
        </p:spPr>
        <p:txBody>
          <a:bodyPr wrap="square" rtlCol="0">
            <a:spAutoFit/>
          </a:bodyPr>
          <a:lstStyle/>
          <a:p>
            <a:r>
              <a:rPr lang="en-US" sz="2000" b="1" dirty="0">
                <a:solidFill>
                  <a:srgbClr val="0070C0"/>
                </a:solidFill>
              </a:rPr>
              <a:t>D</a:t>
            </a:r>
          </a:p>
        </p:txBody>
      </p:sp>
      <p:sp>
        <p:nvSpPr>
          <p:cNvPr id="84" name="TextBox 83"/>
          <p:cNvSpPr txBox="1"/>
          <p:nvPr/>
        </p:nvSpPr>
        <p:spPr>
          <a:xfrm>
            <a:off x="6071682" y="4507318"/>
            <a:ext cx="312006" cy="400110"/>
          </a:xfrm>
          <a:prstGeom prst="rect">
            <a:avLst/>
          </a:prstGeom>
          <a:noFill/>
        </p:spPr>
        <p:txBody>
          <a:bodyPr wrap="square" rtlCol="0">
            <a:spAutoFit/>
          </a:bodyPr>
          <a:lstStyle/>
          <a:p>
            <a:r>
              <a:rPr lang="en-US" sz="2000" b="1" dirty="0">
                <a:solidFill>
                  <a:srgbClr val="0070C0"/>
                </a:solidFill>
              </a:rPr>
              <a:t>C</a:t>
            </a:r>
          </a:p>
        </p:txBody>
      </p:sp>
      <p:sp>
        <p:nvSpPr>
          <p:cNvPr id="85" name="TextBox 84"/>
          <p:cNvSpPr txBox="1"/>
          <p:nvPr/>
        </p:nvSpPr>
        <p:spPr>
          <a:xfrm>
            <a:off x="6966047" y="4507318"/>
            <a:ext cx="312006" cy="400110"/>
          </a:xfrm>
          <a:prstGeom prst="rect">
            <a:avLst/>
          </a:prstGeom>
          <a:noFill/>
        </p:spPr>
        <p:txBody>
          <a:bodyPr wrap="square" rtlCol="0">
            <a:spAutoFit/>
          </a:bodyPr>
          <a:lstStyle/>
          <a:p>
            <a:r>
              <a:rPr lang="en-US" sz="2000" b="1" dirty="0">
                <a:solidFill>
                  <a:srgbClr val="0070C0"/>
                </a:solidFill>
              </a:rPr>
              <a:t>B</a:t>
            </a:r>
          </a:p>
        </p:txBody>
      </p:sp>
      <p:sp>
        <p:nvSpPr>
          <p:cNvPr id="86" name="TextBox 85"/>
          <p:cNvSpPr txBox="1"/>
          <p:nvPr/>
        </p:nvSpPr>
        <p:spPr>
          <a:xfrm>
            <a:off x="8232321" y="4510341"/>
            <a:ext cx="312006" cy="400110"/>
          </a:xfrm>
          <a:prstGeom prst="rect">
            <a:avLst/>
          </a:prstGeom>
          <a:noFill/>
        </p:spPr>
        <p:txBody>
          <a:bodyPr wrap="square" rtlCol="0">
            <a:spAutoFit/>
          </a:bodyPr>
          <a:lstStyle/>
          <a:p>
            <a:r>
              <a:rPr lang="en-US" sz="2000" b="1" dirty="0" smtClean="0">
                <a:solidFill>
                  <a:srgbClr val="0070C0"/>
                </a:solidFill>
              </a:rPr>
              <a:t>A</a:t>
            </a:r>
            <a:endParaRPr lang="en-US" sz="2000" b="1" dirty="0">
              <a:solidFill>
                <a:srgbClr val="0070C0"/>
              </a:solidFill>
            </a:endParaRPr>
          </a:p>
        </p:txBody>
      </p:sp>
      <p:sp>
        <p:nvSpPr>
          <p:cNvPr id="88" name="AutoShape 33"/>
          <p:cNvSpPr>
            <a:spLocks noChangeArrowheads="1"/>
          </p:cNvSpPr>
          <p:nvPr/>
        </p:nvSpPr>
        <p:spPr bwMode="auto">
          <a:xfrm rot="7382569">
            <a:off x="3607454" y="2895081"/>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cxnSp>
        <p:nvCxnSpPr>
          <p:cNvPr id="92" name="Straight Connector 91"/>
          <p:cNvCxnSpPr/>
          <p:nvPr/>
        </p:nvCxnSpPr>
        <p:spPr>
          <a:xfrm flipV="1">
            <a:off x="4908021" y="2815130"/>
            <a:ext cx="1003674" cy="1576834"/>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11695" y="2815130"/>
            <a:ext cx="652511" cy="943197"/>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6241095" y="3758327"/>
            <a:ext cx="323111" cy="601320"/>
          </a:xfrm>
          <a:prstGeom prst="line">
            <a:avLst/>
          </a:prstGeom>
          <a:ln w="139700" cap="rnd">
            <a:solidFill>
              <a:schemeClr val="accent6">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0" name="Freeform 99"/>
          <p:cNvSpPr/>
          <p:nvPr/>
        </p:nvSpPr>
        <p:spPr>
          <a:xfrm>
            <a:off x="3733253" y="2763253"/>
            <a:ext cx="2038865" cy="627941"/>
          </a:xfrm>
          <a:custGeom>
            <a:avLst/>
            <a:gdLst>
              <a:gd name="connsiteX0" fmla="*/ 0 w 2038865"/>
              <a:gd name="connsiteY0" fmla="*/ 627941 h 627941"/>
              <a:gd name="connsiteX1" fmla="*/ 926757 w 2038865"/>
              <a:gd name="connsiteY1" fmla="*/ 84244 h 627941"/>
              <a:gd name="connsiteX2" fmla="*/ 2038865 w 2038865"/>
              <a:gd name="connsiteY2" fmla="*/ 10103 h 627941"/>
            </a:gdLst>
            <a:ahLst/>
            <a:cxnLst>
              <a:cxn ang="0">
                <a:pos x="connsiteX0" y="connsiteY0"/>
              </a:cxn>
              <a:cxn ang="0">
                <a:pos x="connsiteX1" y="connsiteY1"/>
              </a:cxn>
              <a:cxn ang="0">
                <a:pos x="connsiteX2" y="connsiteY2"/>
              </a:cxn>
            </a:cxnLst>
            <a:rect l="l" t="t" r="r" b="b"/>
            <a:pathLst>
              <a:path w="2038865" h="627941">
                <a:moveTo>
                  <a:pt x="0" y="627941"/>
                </a:moveTo>
                <a:cubicBezTo>
                  <a:pt x="293473" y="407579"/>
                  <a:pt x="586946" y="187217"/>
                  <a:pt x="926757" y="84244"/>
                </a:cubicBezTo>
                <a:cubicBezTo>
                  <a:pt x="1266568" y="-18729"/>
                  <a:pt x="1652716" y="-4313"/>
                  <a:pt x="2038865" y="10103"/>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3220478" y="2284125"/>
            <a:ext cx="2545492" cy="358419"/>
          </a:xfrm>
          <a:custGeom>
            <a:avLst/>
            <a:gdLst>
              <a:gd name="connsiteX0" fmla="*/ 0 w 2545492"/>
              <a:gd name="connsiteY0" fmla="*/ 333705 h 358419"/>
              <a:gd name="connsiteX1" fmla="*/ 1309816 w 2545492"/>
              <a:gd name="connsiteY1" fmla="*/ 73 h 358419"/>
              <a:gd name="connsiteX2" fmla="*/ 2545492 w 2545492"/>
              <a:gd name="connsiteY2" fmla="*/ 358419 h 358419"/>
            </a:gdLst>
            <a:ahLst/>
            <a:cxnLst>
              <a:cxn ang="0">
                <a:pos x="connsiteX0" y="connsiteY0"/>
              </a:cxn>
              <a:cxn ang="0">
                <a:pos x="connsiteX1" y="connsiteY1"/>
              </a:cxn>
              <a:cxn ang="0">
                <a:pos x="connsiteX2" y="connsiteY2"/>
              </a:cxn>
            </a:cxnLst>
            <a:rect l="l" t="t" r="r" b="b"/>
            <a:pathLst>
              <a:path w="2545492" h="358419">
                <a:moveTo>
                  <a:pt x="0" y="333705"/>
                </a:moveTo>
                <a:cubicBezTo>
                  <a:pt x="442783" y="164829"/>
                  <a:pt x="885567" y="-4046"/>
                  <a:pt x="1309816" y="73"/>
                </a:cubicBezTo>
                <a:cubicBezTo>
                  <a:pt x="1734065" y="4192"/>
                  <a:pt x="2139778" y="181305"/>
                  <a:pt x="2545492" y="358419"/>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2577926" y="1196752"/>
            <a:ext cx="3842952" cy="506678"/>
          </a:xfrm>
          <a:custGeom>
            <a:avLst/>
            <a:gdLst>
              <a:gd name="connsiteX0" fmla="*/ 0 w 3842952"/>
              <a:gd name="connsiteY0" fmla="*/ 506678 h 506678"/>
              <a:gd name="connsiteX1" fmla="*/ 2063579 w 3842952"/>
              <a:gd name="connsiteY1" fmla="*/ 51 h 506678"/>
              <a:gd name="connsiteX2" fmla="*/ 3842952 w 3842952"/>
              <a:gd name="connsiteY2" fmla="*/ 481965 h 506678"/>
            </a:gdLst>
            <a:ahLst/>
            <a:cxnLst>
              <a:cxn ang="0">
                <a:pos x="connsiteX0" y="connsiteY0"/>
              </a:cxn>
              <a:cxn ang="0">
                <a:pos x="connsiteX1" y="connsiteY1"/>
              </a:cxn>
              <a:cxn ang="0">
                <a:pos x="connsiteX2" y="connsiteY2"/>
              </a:cxn>
            </a:cxnLst>
            <a:rect l="l" t="t" r="r" b="b"/>
            <a:pathLst>
              <a:path w="3842952" h="506678">
                <a:moveTo>
                  <a:pt x="0" y="506678"/>
                </a:moveTo>
                <a:cubicBezTo>
                  <a:pt x="711543" y="255424"/>
                  <a:pt x="1423087" y="4170"/>
                  <a:pt x="2063579" y="51"/>
                </a:cubicBezTo>
                <a:cubicBezTo>
                  <a:pt x="2704071" y="-4068"/>
                  <a:pt x="3273511" y="238948"/>
                  <a:pt x="3842952" y="481965"/>
                </a:cubicBezTo>
              </a:path>
            </a:pathLst>
          </a:cu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utoShape 33"/>
          <p:cNvSpPr>
            <a:spLocks noChangeArrowheads="1"/>
          </p:cNvSpPr>
          <p:nvPr/>
        </p:nvSpPr>
        <p:spPr bwMode="auto">
          <a:xfrm rot="7382569">
            <a:off x="3110873" y="2117954"/>
            <a:ext cx="571025" cy="332342"/>
          </a:xfrm>
          <a:prstGeom prst="rightArrow">
            <a:avLst>
              <a:gd name="adj1" fmla="val 50185"/>
              <a:gd name="adj2" fmla="val 52732"/>
            </a:avLst>
          </a:prstGeom>
          <a:solidFill>
            <a:srgbClr val="BBE0E3"/>
          </a:solidFill>
          <a:ln w="38100">
            <a:solidFill>
              <a:srgbClr val="000000"/>
            </a:solidFill>
            <a:miter lim="800000"/>
            <a:headEnd/>
            <a:tailEnd/>
          </a:ln>
          <a:effectLst>
            <a:outerShdw dist="107763" dir="2700000" algn="ctr" rotWithShape="0">
              <a:srgbClr val="808080">
                <a:alpha val="50000"/>
              </a:srgbClr>
            </a:outerShdw>
          </a:effectLst>
        </p:spPr>
        <p:txBody>
          <a:bodyPr rot="10800000"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ndParaRPr>
          </a:p>
        </p:txBody>
      </p:sp>
      <p:sp>
        <p:nvSpPr>
          <p:cNvPr id="113" name="Text Box 3"/>
          <p:cNvSpPr txBox="1">
            <a:spLocks noChangeArrowheads="1"/>
          </p:cNvSpPr>
          <p:nvPr/>
        </p:nvSpPr>
        <p:spPr bwMode="auto">
          <a:xfrm>
            <a:off x="929208" y="5780112"/>
            <a:ext cx="7315200" cy="457200"/>
          </a:xfrm>
          <a:prstGeom prst="rect">
            <a:avLst/>
          </a:prstGeom>
          <a:solidFill>
            <a:srgbClr val="531FE7">
              <a:alpha val="68000"/>
            </a:srgbClr>
          </a:solidFill>
          <a:ln>
            <a:noFill/>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Verdana" pitchFamily="34" charset="0"/>
              </a:rPr>
              <a:t>One </a:t>
            </a:r>
            <a:r>
              <a:rPr kumimoji="0" lang="en-US" sz="2400" b="0" i="0" u="none" strike="noStrike" kern="0" cap="none" spc="0" normalizeH="0" baseline="0" noProof="0" dirty="0" smtClean="0">
                <a:ln>
                  <a:noFill/>
                </a:ln>
                <a:solidFill>
                  <a:schemeClr val="bg1"/>
                </a:solidFill>
                <a:effectLst/>
                <a:uLnTx/>
                <a:uFillTx/>
                <a:latin typeface="Verdana" pitchFamily="34" charset="0"/>
              </a:rPr>
              <a:t>duplication is required to reconcile</a:t>
            </a:r>
          </a:p>
        </p:txBody>
      </p:sp>
      <p:grpSp>
        <p:nvGrpSpPr>
          <p:cNvPr id="34" name="Group 33"/>
          <p:cNvGrpSpPr/>
          <p:nvPr/>
        </p:nvGrpSpPr>
        <p:grpSpPr>
          <a:xfrm>
            <a:off x="35496" y="1592796"/>
            <a:ext cx="5207086" cy="3330473"/>
            <a:chOff x="3743908" y="1214651"/>
            <a:chExt cx="5207086" cy="3330473"/>
          </a:xfrm>
        </p:grpSpPr>
        <p:sp>
          <p:nvSpPr>
            <p:cNvPr id="35" name="TextBox 34"/>
            <p:cNvSpPr txBox="1"/>
            <p:nvPr/>
          </p:nvSpPr>
          <p:spPr>
            <a:xfrm>
              <a:off x="374390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36" name="TextBox 35"/>
            <p:cNvSpPr txBox="1"/>
            <p:nvPr/>
          </p:nvSpPr>
          <p:spPr>
            <a:xfrm>
              <a:off x="5664150" y="414501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37" name="TextBox 36"/>
            <p:cNvSpPr txBox="1"/>
            <p:nvPr/>
          </p:nvSpPr>
          <p:spPr>
            <a:xfrm>
              <a:off x="6888286" y="4109010"/>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38" name="TextBox 37"/>
            <p:cNvSpPr txBox="1"/>
            <p:nvPr/>
          </p:nvSpPr>
          <p:spPr>
            <a:xfrm>
              <a:off x="8638988"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39" name="Freeform 38"/>
            <p:cNvSpPr/>
            <p:nvPr/>
          </p:nvSpPr>
          <p:spPr>
            <a:xfrm>
              <a:off x="4094328" y="2776141"/>
              <a:ext cx="1878944" cy="1236301"/>
            </a:xfrm>
            <a:custGeom>
              <a:avLst/>
              <a:gdLst>
                <a:gd name="connsiteX0" fmla="*/ 1528550 w 1878944"/>
                <a:gd name="connsiteY0" fmla="*/ 1236301 h 1236301"/>
                <a:gd name="connsiteX1" fmla="*/ 1869744 w 1878944"/>
                <a:gd name="connsiteY1" fmla="*/ 731334 h 1236301"/>
                <a:gd name="connsiteX2" fmla="*/ 1201003 w 1878944"/>
                <a:gd name="connsiteY2" fmla="*/ 8002 h 1236301"/>
                <a:gd name="connsiteX3" fmla="*/ 0 w 1878944"/>
                <a:gd name="connsiteY3" fmla="*/ 1236301 h 1236301"/>
              </a:gdLst>
              <a:ahLst/>
              <a:cxnLst>
                <a:cxn ang="0">
                  <a:pos x="connsiteX0" y="connsiteY0"/>
                </a:cxn>
                <a:cxn ang="0">
                  <a:pos x="connsiteX1" y="connsiteY1"/>
                </a:cxn>
                <a:cxn ang="0">
                  <a:pos x="connsiteX2" y="connsiteY2"/>
                </a:cxn>
                <a:cxn ang="0">
                  <a:pos x="connsiteX3" y="connsiteY3"/>
                </a:cxn>
              </a:cxnLst>
              <a:rect l="l" t="t" r="r" b="b"/>
              <a:pathLst>
                <a:path w="1878944" h="1236301">
                  <a:moveTo>
                    <a:pt x="1528550" y="1236301"/>
                  </a:moveTo>
                  <a:cubicBezTo>
                    <a:pt x="1726442" y="1086175"/>
                    <a:pt x="1924335" y="936050"/>
                    <a:pt x="1869744" y="731334"/>
                  </a:cubicBezTo>
                  <a:cubicBezTo>
                    <a:pt x="1815153" y="526618"/>
                    <a:pt x="1512627" y="-76159"/>
                    <a:pt x="1201003" y="8002"/>
                  </a:cubicBezTo>
                  <a:cubicBezTo>
                    <a:pt x="889379" y="92163"/>
                    <a:pt x="444689" y="664232"/>
                    <a:pt x="0" y="1236301"/>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5904149" y="3356992"/>
              <a:ext cx="540060" cy="468052"/>
            </a:xfrm>
            <a:custGeom>
              <a:avLst/>
              <a:gdLst>
                <a:gd name="connsiteX0" fmla="*/ 0 w 750627"/>
                <a:gd name="connsiteY0" fmla="*/ 0 h 682388"/>
                <a:gd name="connsiteX1" fmla="*/ 532263 w 750627"/>
                <a:gd name="connsiteY1" fmla="*/ 368489 h 682388"/>
                <a:gd name="connsiteX2" fmla="*/ 750627 w 750627"/>
                <a:gd name="connsiteY2" fmla="*/ 682388 h 682388"/>
              </a:gdLst>
              <a:ahLst/>
              <a:cxnLst>
                <a:cxn ang="0">
                  <a:pos x="connsiteX0" y="connsiteY0"/>
                </a:cxn>
                <a:cxn ang="0">
                  <a:pos x="connsiteX1" y="connsiteY1"/>
                </a:cxn>
                <a:cxn ang="0">
                  <a:pos x="connsiteX2" y="connsiteY2"/>
                </a:cxn>
              </a:cxnLst>
              <a:rect l="l" t="t" r="r" b="b"/>
              <a:pathLst>
                <a:path w="750627" h="682388">
                  <a:moveTo>
                    <a:pt x="0" y="0"/>
                  </a:moveTo>
                  <a:cubicBezTo>
                    <a:pt x="203579" y="127379"/>
                    <a:pt x="407158" y="254758"/>
                    <a:pt x="532263" y="368489"/>
                  </a:cubicBezTo>
                  <a:cubicBezTo>
                    <a:pt x="657368" y="482220"/>
                    <a:pt x="703997" y="582304"/>
                    <a:pt x="750627" y="682388"/>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815837" y="2582580"/>
              <a:ext cx="764275" cy="450376"/>
            </a:xfrm>
            <a:custGeom>
              <a:avLst/>
              <a:gdLst>
                <a:gd name="connsiteX0" fmla="*/ 764275 w 764275"/>
                <a:gd name="connsiteY0" fmla="*/ 0 h 450376"/>
                <a:gd name="connsiteX1" fmla="*/ 341194 w 764275"/>
                <a:gd name="connsiteY1" fmla="*/ 81887 h 450376"/>
                <a:gd name="connsiteX2" fmla="*/ 0 w 764275"/>
                <a:gd name="connsiteY2" fmla="*/ 450376 h 450376"/>
              </a:gdLst>
              <a:ahLst/>
              <a:cxnLst>
                <a:cxn ang="0">
                  <a:pos x="connsiteX0" y="connsiteY0"/>
                </a:cxn>
                <a:cxn ang="0">
                  <a:pos x="connsiteX1" y="connsiteY1"/>
                </a:cxn>
                <a:cxn ang="0">
                  <a:pos x="connsiteX2" y="connsiteY2"/>
                </a:cxn>
              </a:cxnLst>
              <a:rect l="l" t="t" r="r" b="b"/>
              <a:pathLst>
                <a:path w="764275" h="450376">
                  <a:moveTo>
                    <a:pt x="764275" y="0"/>
                  </a:moveTo>
                  <a:cubicBezTo>
                    <a:pt x="616424" y="3412"/>
                    <a:pt x="468573" y="6824"/>
                    <a:pt x="341194" y="81887"/>
                  </a:cubicBezTo>
                  <a:cubicBezTo>
                    <a:pt x="213815" y="156950"/>
                    <a:pt x="106907" y="303663"/>
                    <a:pt x="0" y="450376"/>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232030" y="1214651"/>
              <a:ext cx="2297821" cy="2784143"/>
            </a:xfrm>
            <a:custGeom>
              <a:avLst/>
              <a:gdLst>
                <a:gd name="connsiteX0" fmla="*/ 2297821 w 2297821"/>
                <a:gd name="connsiteY0" fmla="*/ 2784143 h 2784143"/>
                <a:gd name="connsiteX1" fmla="*/ 332543 w 2297821"/>
                <a:gd name="connsiteY1" fmla="*/ 750627 h 2784143"/>
                <a:gd name="connsiteX2" fmla="*/ 18645 w 2297821"/>
                <a:gd name="connsiteY2" fmla="*/ 0 h 2784143"/>
              </a:gdLst>
              <a:ahLst/>
              <a:cxnLst>
                <a:cxn ang="0">
                  <a:pos x="connsiteX0" y="connsiteY0"/>
                </a:cxn>
                <a:cxn ang="0">
                  <a:pos x="connsiteX1" y="connsiteY1"/>
                </a:cxn>
                <a:cxn ang="0">
                  <a:pos x="connsiteX2" y="connsiteY2"/>
                </a:cxn>
              </a:cxnLst>
              <a:rect l="l" t="t" r="r" b="b"/>
              <a:pathLst>
                <a:path w="2297821" h="2784143">
                  <a:moveTo>
                    <a:pt x="2297821" y="2784143"/>
                  </a:moveTo>
                  <a:cubicBezTo>
                    <a:pt x="1505113" y="1999397"/>
                    <a:pt x="712406" y="1214651"/>
                    <a:pt x="332543" y="750627"/>
                  </a:cubicBezTo>
                  <a:cubicBezTo>
                    <a:pt x="-47320" y="286603"/>
                    <a:pt x="-14338" y="143301"/>
                    <a:pt x="1864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5363570" y="2292824"/>
              <a:ext cx="204717" cy="491319"/>
            </a:xfrm>
            <a:custGeom>
              <a:avLst/>
              <a:gdLst>
                <a:gd name="connsiteX0" fmla="*/ 0 w 204717"/>
                <a:gd name="connsiteY0" fmla="*/ 491319 h 491319"/>
                <a:gd name="connsiteX1" fmla="*/ 68239 w 204717"/>
                <a:gd name="connsiteY1" fmla="*/ 150125 h 491319"/>
                <a:gd name="connsiteX2" fmla="*/ 204717 w 204717"/>
                <a:gd name="connsiteY2" fmla="*/ 0 h 491319"/>
              </a:gdLst>
              <a:ahLst/>
              <a:cxnLst>
                <a:cxn ang="0">
                  <a:pos x="connsiteX0" y="connsiteY0"/>
                </a:cxn>
                <a:cxn ang="0">
                  <a:pos x="connsiteX1" y="connsiteY1"/>
                </a:cxn>
                <a:cxn ang="0">
                  <a:pos x="connsiteX2" y="connsiteY2"/>
                </a:cxn>
              </a:cxnLst>
              <a:rect l="l" t="t" r="r" b="b"/>
              <a:pathLst>
                <a:path w="204717" h="491319">
                  <a:moveTo>
                    <a:pt x="0" y="491319"/>
                  </a:moveTo>
                  <a:cubicBezTo>
                    <a:pt x="17060" y="361665"/>
                    <a:pt x="34120" y="232011"/>
                    <a:pt x="68239" y="150125"/>
                  </a:cubicBezTo>
                  <a:cubicBezTo>
                    <a:pt x="102358" y="68239"/>
                    <a:pt x="153537" y="34119"/>
                    <a:pt x="204717" y="0"/>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581934" y="1241946"/>
              <a:ext cx="655093" cy="1037230"/>
            </a:xfrm>
            <a:custGeom>
              <a:avLst/>
              <a:gdLst>
                <a:gd name="connsiteX0" fmla="*/ 0 w 655093"/>
                <a:gd name="connsiteY0" fmla="*/ 1037230 h 1037230"/>
                <a:gd name="connsiteX1" fmla="*/ 409433 w 655093"/>
                <a:gd name="connsiteY1" fmla="*/ 382138 h 1037230"/>
                <a:gd name="connsiteX2" fmla="*/ 655093 w 655093"/>
                <a:gd name="connsiteY2" fmla="*/ 0 h 1037230"/>
              </a:gdLst>
              <a:ahLst/>
              <a:cxnLst>
                <a:cxn ang="0">
                  <a:pos x="connsiteX0" y="connsiteY0"/>
                </a:cxn>
                <a:cxn ang="0">
                  <a:pos x="connsiteX1" y="connsiteY1"/>
                </a:cxn>
                <a:cxn ang="0">
                  <a:pos x="connsiteX2" y="connsiteY2"/>
                </a:cxn>
              </a:cxnLst>
              <a:rect l="l" t="t" r="r" b="b"/>
              <a:pathLst>
                <a:path w="655093" h="1037230">
                  <a:moveTo>
                    <a:pt x="0" y="1037230"/>
                  </a:moveTo>
                  <a:lnTo>
                    <a:pt x="409433" y="382138"/>
                  </a:lnTo>
                  <a:lnTo>
                    <a:pt x="655093"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5568287" y="2593075"/>
              <a:ext cx="1255594" cy="1433015"/>
            </a:xfrm>
            <a:custGeom>
              <a:avLst/>
              <a:gdLst>
                <a:gd name="connsiteX0" fmla="*/ 0 w 1255594"/>
                <a:gd name="connsiteY0" fmla="*/ 0 h 1433015"/>
                <a:gd name="connsiteX1" fmla="*/ 955343 w 1255594"/>
                <a:gd name="connsiteY1" fmla="*/ 1009934 h 1433015"/>
                <a:gd name="connsiteX2" fmla="*/ 1255594 w 1255594"/>
                <a:gd name="connsiteY2" fmla="*/ 1433015 h 1433015"/>
              </a:gdLst>
              <a:ahLst/>
              <a:cxnLst>
                <a:cxn ang="0">
                  <a:pos x="connsiteX0" y="connsiteY0"/>
                </a:cxn>
                <a:cxn ang="0">
                  <a:pos x="connsiteX1" y="connsiteY1"/>
                </a:cxn>
                <a:cxn ang="0">
                  <a:pos x="connsiteX2" y="connsiteY2"/>
                </a:cxn>
              </a:cxnLst>
              <a:rect l="l" t="t" r="r" b="b"/>
              <a:pathLst>
                <a:path w="1255594" h="1433015">
                  <a:moveTo>
                    <a:pt x="0" y="0"/>
                  </a:moveTo>
                  <a:cubicBezTo>
                    <a:pt x="373038" y="385549"/>
                    <a:pt x="746077" y="771098"/>
                    <a:pt x="955343" y="1009934"/>
                  </a:cubicBezTo>
                  <a:cubicBezTo>
                    <a:pt x="1164609" y="1248770"/>
                    <a:pt x="1210101" y="1340892"/>
                    <a:pt x="1255594" y="143301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581934" y="2279176"/>
              <a:ext cx="81991" cy="313899"/>
            </a:xfrm>
            <a:custGeom>
              <a:avLst/>
              <a:gdLst>
                <a:gd name="connsiteX0" fmla="*/ 0 w 81991"/>
                <a:gd name="connsiteY0" fmla="*/ 313899 h 313899"/>
                <a:gd name="connsiteX1" fmla="*/ 81887 w 81991"/>
                <a:gd name="connsiteY1" fmla="*/ 191069 h 313899"/>
                <a:gd name="connsiteX2" fmla="*/ 13648 w 81991"/>
                <a:gd name="connsiteY2" fmla="*/ 0 h 313899"/>
              </a:gdLst>
              <a:ahLst/>
              <a:cxnLst>
                <a:cxn ang="0">
                  <a:pos x="connsiteX0" y="connsiteY0"/>
                </a:cxn>
                <a:cxn ang="0">
                  <a:pos x="connsiteX1" y="connsiteY1"/>
                </a:cxn>
                <a:cxn ang="0">
                  <a:pos x="connsiteX2" y="connsiteY2"/>
                </a:cxn>
              </a:cxnLst>
              <a:rect l="l" t="t" r="r" b="b"/>
              <a:pathLst>
                <a:path w="81991" h="313899">
                  <a:moveTo>
                    <a:pt x="0" y="313899"/>
                  </a:moveTo>
                  <a:cubicBezTo>
                    <a:pt x="39806" y="278642"/>
                    <a:pt x="79612" y="243385"/>
                    <a:pt x="81887" y="191069"/>
                  </a:cubicBezTo>
                  <a:cubicBezTo>
                    <a:pt x="84162" y="138753"/>
                    <a:pt x="48905" y="69376"/>
                    <a:pt x="13648" y="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6387059" y="3739156"/>
              <a:ext cx="114300" cy="104775"/>
              <a:chOff x="6984268" y="2204864"/>
              <a:chExt cx="457200" cy="419100"/>
            </a:xfrm>
          </p:grpSpPr>
          <p:sp>
            <p:nvSpPr>
              <p:cNvPr id="55"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8" name="Group 47"/>
            <p:cNvGrpSpPr/>
            <p:nvPr/>
          </p:nvGrpSpPr>
          <p:grpSpPr>
            <a:xfrm>
              <a:off x="4817740" y="2928181"/>
              <a:ext cx="114300" cy="104775"/>
              <a:chOff x="6984268" y="2204864"/>
              <a:chExt cx="457200" cy="419100"/>
            </a:xfrm>
          </p:grpSpPr>
          <p:sp>
            <p:nvSpPr>
              <p:cNvPr id="53"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Freeform 48"/>
            <p:cNvSpPr/>
            <p:nvPr/>
          </p:nvSpPr>
          <p:spPr>
            <a:xfrm>
              <a:off x="5950634" y="3305908"/>
              <a:ext cx="309489" cy="506437"/>
            </a:xfrm>
            <a:custGeom>
              <a:avLst/>
              <a:gdLst>
                <a:gd name="connsiteX0" fmla="*/ 309489 w 309489"/>
                <a:gd name="connsiteY0" fmla="*/ 0 h 506437"/>
                <a:gd name="connsiteX1" fmla="*/ 112541 w 309489"/>
                <a:gd name="connsiteY1" fmla="*/ 365760 h 506437"/>
                <a:gd name="connsiteX2" fmla="*/ 0 w 309489"/>
                <a:gd name="connsiteY2" fmla="*/ 506437 h 506437"/>
              </a:gdLst>
              <a:ahLst/>
              <a:cxnLst>
                <a:cxn ang="0">
                  <a:pos x="connsiteX0" y="connsiteY0"/>
                </a:cxn>
                <a:cxn ang="0">
                  <a:pos x="connsiteX1" y="connsiteY1"/>
                </a:cxn>
                <a:cxn ang="0">
                  <a:pos x="connsiteX2" y="connsiteY2"/>
                </a:cxn>
              </a:cxnLst>
              <a:rect l="l" t="t" r="r" b="b"/>
              <a:pathLst>
                <a:path w="309489" h="506437">
                  <a:moveTo>
                    <a:pt x="309489" y="0"/>
                  </a:moveTo>
                  <a:cubicBezTo>
                    <a:pt x="236805" y="140677"/>
                    <a:pt x="164122" y="281354"/>
                    <a:pt x="112541" y="365760"/>
                  </a:cubicBezTo>
                  <a:cubicBezTo>
                    <a:pt x="60960" y="450166"/>
                    <a:pt x="30480" y="478301"/>
                    <a:pt x="0" y="506437"/>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0" name="Group 49"/>
            <p:cNvGrpSpPr/>
            <p:nvPr/>
          </p:nvGrpSpPr>
          <p:grpSpPr>
            <a:xfrm>
              <a:off x="5904148" y="3753036"/>
              <a:ext cx="114300" cy="104775"/>
              <a:chOff x="6984268" y="2204864"/>
              <a:chExt cx="457200" cy="419100"/>
            </a:xfrm>
          </p:grpSpPr>
          <p:sp>
            <p:nvSpPr>
              <p:cNvPr id="51" name="Line 55"/>
              <p:cNvSpPr>
                <a:spLocks noChangeShapeType="1"/>
              </p:cNvSpPr>
              <p:nvPr/>
            </p:nvSpPr>
            <p:spPr bwMode="auto">
              <a:xfrm>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6"/>
              <p:cNvSpPr>
                <a:spLocks noChangeShapeType="1"/>
              </p:cNvSpPr>
              <p:nvPr/>
            </p:nvSpPr>
            <p:spPr bwMode="auto">
              <a:xfrm flipV="1">
                <a:off x="6984268" y="2204864"/>
                <a:ext cx="457200" cy="419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08895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down)">
                                      <p:cBhvr>
                                        <p:cTn id="19" dur="500"/>
                                        <p:tgtEl>
                                          <p:spTgt spid="9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92"/>
                                        </p:tgtEl>
                                      </p:cBhvr>
                                    </p:animEffect>
                                    <p:set>
                                      <p:cBhvr>
                                        <p:cTn id="24" dur="1" fill="hold">
                                          <p:stCondLst>
                                            <p:cond delay="499"/>
                                          </p:stCondLst>
                                        </p:cTn>
                                        <p:tgtEl>
                                          <p:spTgt spid="92"/>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95"/>
                                        </p:tgtEl>
                                      </p:cBhvr>
                                    </p:animEffect>
                                    <p:set>
                                      <p:cBhvr>
                                        <p:cTn id="27" dur="1" fill="hold">
                                          <p:stCondLst>
                                            <p:cond delay="499"/>
                                          </p:stCondLst>
                                        </p:cTn>
                                        <p:tgtEl>
                                          <p:spTgt spid="9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94"/>
                                        </p:tgtEl>
                                      </p:cBhvr>
                                    </p:animEffect>
                                    <p:set>
                                      <p:cBhvr>
                                        <p:cTn id="30" dur="1" fill="hold">
                                          <p:stCondLst>
                                            <p:cond delay="499"/>
                                          </p:stCondLst>
                                        </p:cTn>
                                        <p:tgtEl>
                                          <p:spTgt spid="94"/>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88"/>
                                        </p:tgtEl>
                                      </p:cBhvr>
                                    </p:animEffect>
                                    <p:set>
                                      <p:cBhvr>
                                        <p:cTn id="33" dur="1" fill="hold">
                                          <p:stCondLst>
                                            <p:cond delay="499"/>
                                          </p:stCondLst>
                                        </p:cTn>
                                        <p:tgtEl>
                                          <p:spTgt spid="88"/>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5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wipe(left)">
                                      <p:cBhvr>
                                        <p:cTn id="42" dur="500"/>
                                        <p:tgtEl>
                                          <p:spTgt spid="10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left)">
                                      <p:cBhvr>
                                        <p:cTn id="45" dur="500"/>
                                        <p:tgtEl>
                                          <p:spTgt spid="103"/>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emph" presetSubtype="0" fill="hold" grpId="1" nodeType="clickEffect">
                                  <p:stCondLst>
                                    <p:cond delay="0"/>
                                  </p:stCondLst>
                                  <p:childTnLst>
                                    <p:anim calcmode="discrete" valueType="str">
                                      <p:cBhvr>
                                        <p:cTn id="49" dur="1000" fill="hold"/>
                                        <p:tgtEl>
                                          <p:spTgt spid="100"/>
                                        </p:tgtEl>
                                        <p:attrNameLst>
                                          <p:attrName>style.visibility</p:attrName>
                                        </p:attrNameLst>
                                      </p:cBhvr>
                                      <p:tavLst>
                                        <p:tav tm="0">
                                          <p:val>
                                            <p:strVal val="hidden"/>
                                          </p:val>
                                        </p:tav>
                                        <p:tav tm="50000">
                                          <p:val>
                                            <p:strVal val="visible"/>
                                          </p:val>
                                        </p:tav>
                                      </p:tavLst>
                                    </p:anim>
                                  </p:childTnLst>
                                </p:cTn>
                              </p:par>
                              <p:par>
                                <p:cTn id="50" presetID="35" presetClass="emph" presetSubtype="0" fill="hold" grpId="1" nodeType="withEffect">
                                  <p:stCondLst>
                                    <p:cond delay="0"/>
                                  </p:stCondLst>
                                  <p:childTnLst>
                                    <p:anim calcmode="discrete" valueType="str">
                                      <p:cBhvr>
                                        <p:cTn id="51" dur="10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wipe(up)">
                                      <p:cBhvr>
                                        <p:cTn id="56" dur="500"/>
                                        <p:tgtEl>
                                          <p:spTgt spid="11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anim calcmode="lin" valueType="num">
                                      <p:cBhvr additive="base">
                                        <p:cTn id="61" dur="500"/>
                                        <p:tgtEl>
                                          <p:spTgt spid="113"/>
                                        </p:tgtEl>
                                        <p:attrNameLst>
                                          <p:attrName>ppt_y</p:attrName>
                                        </p:attrNameLst>
                                      </p:cBhvr>
                                      <p:tavLst>
                                        <p:tav tm="0">
                                          <p:val>
                                            <p:strVal val="#ppt_y+#ppt_h*1.125000"/>
                                          </p:val>
                                        </p:tav>
                                        <p:tav tm="100000">
                                          <p:val>
                                            <p:strVal val="#ppt_y"/>
                                          </p:val>
                                        </p:tav>
                                      </p:tavLst>
                                    </p:anim>
                                    <p:animEffect transition="in" filter="wipe(up)">
                                      <p:cBhvr>
                                        <p:cTn id="6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100" grpId="0" animBg="1"/>
      <p:bldP spid="100" grpId="1" animBg="1"/>
      <p:bldP spid="102" grpId="0" animBg="1"/>
      <p:bldP spid="102" grpId="1" animBg="1"/>
      <p:bldP spid="103" grpId="0" animBg="1"/>
      <p:bldP spid="110" grpId="0" animBg="1"/>
      <p:bldP spid="1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185787" y="932927"/>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5417280" y="3993266"/>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5148064" y="3885254"/>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6516216" y="3885254"/>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7380312" y="3885254"/>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8604448" y="3917192"/>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sp>
        <p:nvSpPr>
          <p:cNvPr id="2" name="Freeform 1"/>
          <p:cNvSpPr/>
          <p:nvPr/>
        </p:nvSpPr>
        <p:spPr>
          <a:xfrm>
            <a:off x="5526990" y="1436982"/>
            <a:ext cx="3137436" cy="2449782"/>
          </a:xfrm>
          <a:custGeom>
            <a:avLst/>
            <a:gdLst>
              <a:gd name="connsiteX0" fmla="*/ 3831220 w 3831220"/>
              <a:gd name="connsiteY0" fmla="*/ 2801073 h 2824223"/>
              <a:gd name="connsiteX1" fmla="*/ 1794076 w 3831220"/>
              <a:gd name="connsiteY1" fmla="*/ 0 h 2824223"/>
              <a:gd name="connsiteX2" fmla="*/ 0 w 3831220"/>
              <a:gd name="connsiteY2" fmla="*/ 2824223 h 2824223"/>
            </a:gdLst>
            <a:ahLst/>
            <a:cxnLst>
              <a:cxn ang="0">
                <a:pos x="connsiteX0" y="connsiteY0"/>
              </a:cxn>
              <a:cxn ang="0">
                <a:pos x="connsiteX1" y="connsiteY1"/>
              </a:cxn>
              <a:cxn ang="0">
                <a:pos x="connsiteX2" y="connsiteY2"/>
              </a:cxn>
            </a:cxnLst>
            <a:rect l="l" t="t" r="r" b="b"/>
            <a:pathLst>
              <a:path w="3831220" h="2824223">
                <a:moveTo>
                  <a:pt x="3831220" y="2801073"/>
                </a:moveTo>
                <a:lnTo>
                  <a:pt x="1794076" y="0"/>
                </a:lnTo>
                <a:lnTo>
                  <a:pt x="0" y="2824223"/>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p:cNvCxnSpPr/>
          <p:nvPr/>
        </p:nvCxnSpPr>
        <p:spPr>
          <a:xfrm>
            <a:off x="6384661" y="2445094"/>
            <a:ext cx="1019625" cy="1392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627242" y="3237182"/>
            <a:ext cx="344999" cy="6001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5004048" y="3408544"/>
            <a:ext cx="1656184" cy="944762"/>
          </a:xfrm>
          <a:prstGeom prst="arc">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p:cNvGrpSpPr/>
          <p:nvPr/>
        </p:nvGrpSpPr>
        <p:grpSpPr>
          <a:xfrm>
            <a:off x="6742591" y="3461590"/>
            <a:ext cx="114300" cy="104775"/>
            <a:chOff x="6984268" y="2204864"/>
            <a:chExt cx="457200" cy="419100"/>
          </a:xfrm>
        </p:grpSpPr>
        <p:sp>
          <p:nvSpPr>
            <p:cNvPr id="38" name="Line 55"/>
            <p:cNvSpPr>
              <a:spLocks noChangeShapeType="1"/>
            </p:cNvSpPr>
            <p:nvPr/>
          </p:nvSpPr>
          <p:spPr bwMode="auto">
            <a:xfrm>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6"/>
            <p:cNvSpPr>
              <a:spLocks noChangeShapeType="1"/>
            </p:cNvSpPr>
            <p:nvPr/>
          </p:nvSpPr>
          <p:spPr bwMode="auto">
            <a:xfrm flipV="1">
              <a:off x="6984268" y="2204864"/>
              <a:ext cx="457200" cy="4191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Horizontal Gene Transfer</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143508" y="1779198"/>
            <a:ext cx="500455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800" b="0" dirty="0" smtClean="0">
                <a:latin typeface="Garamond" pitchFamily="18" charset="0"/>
              </a:rPr>
              <a:t> Renegade genes somehow break the confines of the species lineages and moved horizontally across the phylogeny.</a:t>
            </a:r>
          </a:p>
          <a:p>
            <a:pPr>
              <a:spcBef>
                <a:spcPts val="600"/>
              </a:spcBef>
              <a:buClr>
                <a:schemeClr val="accent1"/>
              </a:buClr>
              <a:buSzPct val="90000"/>
              <a:buFont typeface="Wingdings 3" pitchFamily="18" charset="2"/>
              <a:buChar char="}"/>
            </a:pPr>
            <a:endParaRPr lang="en-GB" sz="2800" dirty="0">
              <a:latin typeface="Garamond" pitchFamily="18" charset="0"/>
            </a:endParaRPr>
          </a:p>
          <a:p>
            <a:pPr>
              <a:spcBef>
                <a:spcPts val="600"/>
              </a:spcBef>
              <a:buClr>
                <a:schemeClr val="accent1"/>
              </a:buClr>
              <a:buSzPct val="90000"/>
              <a:buFont typeface="Wingdings 3" pitchFamily="18" charset="2"/>
              <a:buChar char="}"/>
            </a:pPr>
            <a:r>
              <a:rPr lang="en-GB" sz="2800" b="0" dirty="0" smtClean="0">
                <a:latin typeface="Garamond" pitchFamily="18" charset="0"/>
              </a:rPr>
              <a:t> Species history – </a:t>
            </a:r>
            <a:r>
              <a:rPr lang="en-GB" sz="2800" b="0" dirty="0" smtClean="0">
                <a:solidFill>
                  <a:srgbClr val="FF0000"/>
                </a:solidFill>
                <a:latin typeface="Garamond" pitchFamily="18" charset="0"/>
              </a:rPr>
              <a:t>more complex</a:t>
            </a:r>
            <a:r>
              <a:rPr lang="en-GB" sz="2800" b="0" dirty="0" smtClean="0">
                <a:latin typeface="Garamond" pitchFamily="18" charset="0"/>
              </a:rPr>
              <a:t>?</a:t>
            </a:r>
          </a:p>
          <a:p>
            <a:pPr lvl="1">
              <a:spcBef>
                <a:spcPts val="600"/>
              </a:spcBef>
              <a:buClr>
                <a:schemeClr val="accent1"/>
              </a:buClr>
              <a:buSzPct val="90000"/>
              <a:buFont typeface="Wingdings 3" pitchFamily="18" charset="2"/>
              <a:buChar char="}"/>
            </a:pPr>
            <a:r>
              <a:rPr lang="en-GB" sz="2800" dirty="0">
                <a:latin typeface="Garamond" pitchFamily="18" charset="0"/>
              </a:rPr>
              <a:t> </a:t>
            </a:r>
            <a:r>
              <a:rPr lang="en-GB" sz="2800" dirty="0" smtClean="0">
                <a:solidFill>
                  <a:srgbClr val="FF0000"/>
                </a:solidFill>
                <a:latin typeface="Garamond" pitchFamily="18" charset="0"/>
              </a:rPr>
              <a:t>Network</a:t>
            </a:r>
            <a:r>
              <a:rPr lang="en-GB" sz="2800" dirty="0" smtClean="0">
                <a:solidFill>
                  <a:srgbClr val="000099"/>
                </a:solidFill>
                <a:latin typeface="Garamond" pitchFamily="18" charset="0"/>
              </a:rPr>
              <a:t> </a:t>
            </a:r>
            <a:r>
              <a:rPr lang="en-GB" sz="2800" dirty="0" smtClean="0">
                <a:latin typeface="Garamond" pitchFamily="18" charset="0"/>
              </a:rPr>
              <a:t>instead of a </a:t>
            </a:r>
            <a:r>
              <a:rPr lang="en-GB" sz="2800" dirty="0" smtClean="0">
                <a:solidFill>
                  <a:srgbClr val="000099"/>
                </a:solidFill>
                <a:latin typeface="Garamond" pitchFamily="18" charset="0"/>
              </a:rPr>
              <a:t>tree</a:t>
            </a:r>
            <a:endParaRPr lang="en-GB" sz="2800" b="0" dirty="0" smtClean="0">
              <a:solidFill>
                <a:srgbClr val="000099"/>
              </a:solidFill>
              <a:latin typeface="Garamond" pitchFamily="18" charset="0"/>
            </a:endParaRPr>
          </a:p>
          <a:p>
            <a:pPr algn="l">
              <a:spcBef>
                <a:spcPts val="600"/>
              </a:spcBef>
              <a:buClr>
                <a:schemeClr val="accent1"/>
              </a:buClr>
              <a:buSzPct val="90000"/>
              <a:buFont typeface="Wingdings 3" pitchFamily="18" charset="2"/>
              <a:buChar char="}"/>
            </a:pPr>
            <a:endParaRPr lang="en-GB" sz="2800" b="0" dirty="0" smtClean="0">
              <a:solidFill>
                <a:srgbClr val="000099"/>
              </a:solidFill>
              <a:latin typeface="Garamond" pitchFamily="18" charset="0"/>
            </a:endParaRPr>
          </a:p>
          <a:p>
            <a:r>
              <a:rPr lang="en-GB" sz="2800" dirty="0" smtClean="0">
                <a:latin typeface="Garamond" pitchFamily="18" charset="0"/>
              </a:rPr>
              <a:t> </a:t>
            </a:r>
            <a:endParaRPr lang="en-US" sz="2800" dirty="0"/>
          </a:p>
        </p:txBody>
      </p:sp>
    </p:spTree>
    <p:extLst>
      <p:ext uri="{BB962C8B-B14F-4D97-AF65-F5344CB8AC3E}">
        <p14:creationId xmlns:p14="http://schemas.microsoft.com/office/powerpoint/2010/main" val="32367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10"/>
                                        </p:tgtEl>
                                        <p:attrNameLst>
                                          <p:attrName>style.opacity</p:attrName>
                                        </p:attrNameLst>
                                      </p:cBhvr>
                                      <p:to>
                                        <p:strVal val="0.5"/>
                                      </p:to>
                                    </p:set>
                                    <p:animEffect filter="image" prLst="opacity: 0.5">
                                      <p:cBhvr rctx="IE">
                                        <p:cTn id="12" dur="indefinite"/>
                                        <p:tgtEl>
                                          <p:spTgt spid="10"/>
                                        </p:tgtEl>
                                      </p:cBhvr>
                                    </p:animEffec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down)">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7487681" y="4386860"/>
            <a:ext cx="752355" cy="856527"/>
          </a:xfrm>
          <a:custGeom>
            <a:avLst/>
            <a:gdLst>
              <a:gd name="connsiteX0" fmla="*/ 752355 w 752355"/>
              <a:gd name="connsiteY0" fmla="*/ 856527 h 856527"/>
              <a:gd name="connsiteX1" fmla="*/ 219919 w 752355"/>
              <a:gd name="connsiteY1" fmla="*/ 578734 h 856527"/>
              <a:gd name="connsiteX2" fmla="*/ 243069 w 752355"/>
              <a:gd name="connsiteY2" fmla="*/ 266218 h 856527"/>
              <a:gd name="connsiteX3" fmla="*/ 0 w 752355"/>
              <a:gd name="connsiteY3" fmla="*/ 0 h 856527"/>
            </a:gdLst>
            <a:ahLst/>
            <a:cxnLst>
              <a:cxn ang="0">
                <a:pos x="connsiteX0" y="connsiteY0"/>
              </a:cxn>
              <a:cxn ang="0">
                <a:pos x="connsiteX1" y="connsiteY1"/>
              </a:cxn>
              <a:cxn ang="0">
                <a:pos x="connsiteX2" y="connsiteY2"/>
              </a:cxn>
              <a:cxn ang="0">
                <a:pos x="connsiteX3" y="connsiteY3"/>
              </a:cxn>
            </a:cxnLst>
            <a:rect l="l" t="t" r="r" b="b"/>
            <a:pathLst>
              <a:path w="752355" h="856527">
                <a:moveTo>
                  <a:pt x="752355" y="856527"/>
                </a:moveTo>
                <a:lnTo>
                  <a:pt x="219919" y="578734"/>
                </a:lnTo>
                <a:lnTo>
                  <a:pt x="243069" y="266218"/>
                </a:lnTo>
                <a:lnTo>
                  <a:pt x="0" y="0"/>
                </a:lnTo>
              </a:path>
            </a:pathLst>
          </a:cu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5716755" y="4352136"/>
            <a:ext cx="740780" cy="833377"/>
          </a:xfrm>
          <a:custGeom>
            <a:avLst/>
            <a:gdLst>
              <a:gd name="connsiteX0" fmla="*/ 0 w 740780"/>
              <a:gd name="connsiteY0" fmla="*/ 833377 h 833377"/>
              <a:gd name="connsiteX1" fmla="*/ 208344 w 740780"/>
              <a:gd name="connsiteY1" fmla="*/ 532436 h 833377"/>
              <a:gd name="connsiteX2" fmla="*/ 740780 w 740780"/>
              <a:gd name="connsiteY2" fmla="*/ 277793 h 833377"/>
              <a:gd name="connsiteX3" fmla="*/ 682906 w 740780"/>
              <a:gd name="connsiteY3" fmla="*/ 0 h 833377"/>
            </a:gdLst>
            <a:ahLst/>
            <a:cxnLst>
              <a:cxn ang="0">
                <a:pos x="connsiteX0" y="connsiteY0"/>
              </a:cxn>
              <a:cxn ang="0">
                <a:pos x="connsiteX1" y="connsiteY1"/>
              </a:cxn>
              <a:cxn ang="0">
                <a:pos x="connsiteX2" y="connsiteY2"/>
              </a:cxn>
              <a:cxn ang="0">
                <a:pos x="connsiteX3" y="connsiteY3"/>
              </a:cxn>
            </a:cxnLst>
            <a:rect l="l" t="t" r="r" b="b"/>
            <a:pathLst>
              <a:path w="740780" h="833377">
                <a:moveTo>
                  <a:pt x="0" y="833377"/>
                </a:moveTo>
                <a:lnTo>
                  <a:pt x="208344" y="532436"/>
                </a:lnTo>
                <a:lnTo>
                  <a:pt x="740780" y="277793"/>
                </a:lnTo>
                <a:lnTo>
                  <a:pt x="682906"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6110239" y="2600908"/>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02427" y="263691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5172745" y="4185084"/>
            <a:ext cx="3541853" cy="1169043"/>
          </a:xfrm>
          <a:custGeom>
            <a:avLst/>
            <a:gdLst>
              <a:gd name="connsiteX0" fmla="*/ 937549 w 3541853"/>
              <a:gd name="connsiteY0" fmla="*/ 11575 h 1169043"/>
              <a:gd name="connsiteX1" fmla="*/ 0 w 3541853"/>
              <a:gd name="connsiteY1" fmla="*/ 1169043 h 1169043"/>
              <a:gd name="connsiteX2" fmla="*/ 844952 w 3541853"/>
              <a:gd name="connsiteY2" fmla="*/ 1145894 h 1169043"/>
              <a:gd name="connsiteX3" fmla="*/ 1770926 w 3541853"/>
              <a:gd name="connsiteY3" fmla="*/ 0 h 1169043"/>
              <a:gd name="connsiteX4" fmla="*/ 2720050 w 3541853"/>
              <a:gd name="connsiteY4" fmla="*/ 1169043 h 1169043"/>
              <a:gd name="connsiteX5" fmla="*/ 3541853 w 3541853"/>
              <a:gd name="connsiteY5" fmla="*/ 1169043 h 1169043"/>
              <a:gd name="connsiteX6" fmla="*/ 2615878 w 3541853"/>
              <a:gd name="connsiteY6" fmla="*/ 46299 h 116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853" h="1169043">
                <a:moveTo>
                  <a:pt x="937549" y="11575"/>
                </a:moveTo>
                <a:lnTo>
                  <a:pt x="0" y="1169043"/>
                </a:lnTo>
                <a:lnTo>
                  <a:pt x="844952" y="1145894"/>
                </a:lnTo>
                <a:lnTo>
                  <a:pt x="1770926" y="0"/>
                </a:lnTo>
                <a:lnTo>
                  <a:pt x="2720050" y="1169043"/>
                </a:lnTo>
                <a:lnTo>
                  <a:pt x="3541853" y="1169043"/>
                </a:lnTo>
                <a:lnTo>
                  <a:pt x="2615878" y="46299"/>
                </a:ln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a:spLocks noChangeArrowheads="1"/>
          </p:cNvSpPr>
          <p:nvPr/>
        </p:nvSpPr>
        <p:spPr bwMode="auto">
          <a:xfrm>
            <a:off x="6180531"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432559"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720591"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0" name="Oval 19"/>
          <p:cNvSpPr>
            <a:spLocks noChangeArrowheads="1"/>
          </p:cNvSpPr>
          <p:nvPr/>
        </p:nvSpPr>
        <p:spPr bwMode="auto">
          <a:xfrm>
            <a:off x="7008623"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1" name="Oval 20"/>
          <p:cNvSpPr>
            <a:spLocks noChangeArrowheads="1"/>
          </p:cNvSpPr>
          <p:nvPr/>
        </p:nvSpPr>
        <p:spPr bwMode="auto">
          <a:xfrm>
            <a:off x="7296655" y="378904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2" name="Oval 21"/>
          <p:cNvSpPr>
            <a:spLocks noChangeArrowheads="1"/>
          </p:cNvSpPr>
          <p:nvPr/>
        </p:nvSpPr>
        <p:spPr bwMode="auto">
          <a:xfrm>
            <a:off x="7584687" y="37873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182247"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434275"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722307"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6" name="Oval 25"/>
          <p:cNvSpPr>
            <a:spLocks noChangeArrowheads="1"/>
          </p:cNvSpPr>
          <p:nvPr/>
        </p:nvSpPr>
        <p:spPr bwMode="auto">
          <a:xfrm>
            <a:off x="7010339"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7" name="Oval 26"/>
          <p:cNvSpPr>
            <a:spLocks noChangeArrowheads="1"/>
          </p:cNvSpPr>
          <p:nvPr/>
        </p:nvSpPr>
        <p:spPr bwMode="auto">
          <a:xfrm>
            <a:off x="7298371" y="350272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8" name="Oval 27"/>
          <p:cNvSpPr>
            <a:spLocks noChangeArrowheads="1"/>
          </p:cNvSpPr>
          <p:nvPr/>
        </p:nvSpPr>
        <p:spPr bwMode="auto">
          <a:xfrm>
            <a:off x="7586403" y="350100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182247"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434275"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722307"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2" name="Oval 31"/>
          <p:cNvSpPr>
            <a:spLocks noChangeArrowheads="1"/>
          </p:cNvSpPr>
          <p:nvPr/>
        </p:nvSpPr>
        <p:spPr bwMode="auto">
          <a:xfrm>
            <a:off x="7010339"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3" name="Oval 32"/>
          <p:cNvSpPr>
            <a:spLocks noChangeArrowheads="1"/>
          </p:cNvSpPr>
          <p:nvPr/>
        </p:nvSpPr>
        <p:spPr bwMode="auto">
          <a:xfrm>
            <a:off x="7298371" y="321469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4" name="Oval 33"/>
          <p:cNvSpPr>
            <a:spLocks noChangeArrowheads="1"/>
          </p:cNvSpPr>
          <p:nvPr/>
        </p:nvSpPr>
        <p:spPr bwMode="auto">
          <a:xfrm>
            <a:off x="7586403"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180531"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432559"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720591"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8" name="Oval 37"/>
          <p:cNvSpPr>
            <a:spLocks noChangeArrowheads="1"/>
          </p:cNvSpPr>
          <p:nvPr/>
        </p:nvSpPr>
        <p:spPr bwMode="auto">
          <a:xfrm>
            <a:off x="7008623"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9" name="Oval 38"/>
          <p:cNvSpPr>
            <a:spLocks noChangeArrowheads="1"/>
          </p:cNvSpPr>
          <p:nvPr/>
        </p:nvSpPr>
        <p:spPr bwMode="auto">
          <a:xfrm>
            <a:off x="7296655"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0" name="Oval 39"/>
          <p:cNvSpPr>
            <a:spLocks noChangeArrowheads="1"/>
          </p:cNvSpPr>
          <p:nvPr/>
        </p:nvSpPr>
        <p:spPr bwMode="auto">
          <a:xfrm>
            <a:off x="7584687"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216535"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468563"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756595"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4" name="Oval 43"/>
          <p:cNvSpPr>
            <a:spLocks noChangeArrowheads="1"/>
          </p:cNvSpPr>
          <p:nvPr/>
        </p:nvSpPr>
        <p:spPr bwMode="auto">
          <a:xfrm>
            <a:off x="7044627"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5" name="Oval 44"/>
          <p:cNvSpPr>
            <a:spLocks noChangeArrowheads="1"/>
          </p:cNvSpPr>
          <p:nvPr/>
        </p:nvSpPr>
        <p:spPr bwMode="auto">
          <a:xfrm>
            <a:off x="7332659" y="26746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6" name="Oval 45"/>
          <p:cNvSpPr>
            <a:spLocks noChangeArrowheads="1"/>
          </p:cNvSpPr>
          <p:nvPr/>
        </p:nvSpPr>
        <p:spPr bwMode="auto">
          <a:xfrm>
            <a:off x="7620691" y="26729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036515" y="42930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6324547"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6612579" y="42948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5820491" y="454855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6108523"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396555" y="45502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5570179" y="48365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5858211"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6146243" y="48383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5354155" y="51211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5642187"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5930219" y="512290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216535"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468563"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756595"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044627"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332659" y="40393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7620691" y="403763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7872719" y="51897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8160751"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8448783" y="51914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58411" y="490516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46443"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8234475" y="4906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7404667" y="46137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658411"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946443" y="46154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152639" y="43291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440671"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9" name="Oval 78"/>
          <p:cNvSpPr>
            <a:spLocks noChangeArrowheads="1"/>
          </p:cNvSpPr>
          <p:nvPr/>
        </p:nvSpPr>
        <p:spPr bwMode="auto">
          <a:xfrm>
            <a:off x="7728703" y="43308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Freeform 81"/>
          <p:cNvSpPr/>
          <p:nvPr/>
        </p:nvSpPr>
        <p:spPr>
          <a:xfrm>
            <a:off x="6388087" y="2720106"/>
            <a:ext cx="694481" cy="1620455"/>
          </a:xfrm>
          <a:custGeom>
            <a:avLst/>
            <a:gdLst>
              <a:gd name="connsiteX0" fmla="*/ 0 w 694481"/>
              <a:gd name="connsiteY0" fmla="*/ 1620455 h 1620455"/>
              <a:gd name="connsiteX1" fmla="*/ 138896 w 694481"/>
              <a:gd name="connsiteY1" fmla="*/ 1365812 h 1620455"/>
              <a:gd name="connsiteX2" fmla="*/ 92597 w 694481"/>
              <a:gd name="connsiteY2" fmla="*/ 1111169 h 1620455"/>
              <a:gd name="connsiteX3" fmla="*/ 405113 w 694481"/>
              <a:gd name="connsiteY3" fmla="*/ 844952 h 1620455"/>
              <a:gd name="connsiteX4" fmla="*/ 694481 w 694481"/>
              <a:gd name="connsiteY4" fmla="*/ 555585 h 1620455"/>
              <a:gd name="connsiteX5" fmla="*/ 682906 w 694481"/>
              <a:gd name="connsiteY5" fmla="*/ 254643 h 1620455"/>
              <a:gd name="connsiteX6" fmla="*/ 416688 w 694481"/>
              <a:gd name="connsiteY6" fmla="*/ 0 h 162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481" h="1620455">
                <a:moveTo>
                  <a:pt x="0" y="1620455"/>
                </a:moveTo>
                <a:lnTo>
                  <a:pt x="138896" y="1365812"/>
                </a:lnTo>
                <a:lnTo>
                  <a:pt x="92597" y="1111169"/>
                </a:lnTo>
                <a:lnTo>
                  <a:pt x="405113" y="844952"/>
                </a:lnTo>
                <a:lnTo>
                  <a:pt x="694481" y="555585"/>
                </a:lnTo>
                <a:lnTo>
                  <a:pt x="682906" y="254643"/>
                </a:lnTo>
                <a:lnTo>
                  <a:pt x="41668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7337211" y="2708531"/>
            <a:ext cx="324091" cy="1655180"/>
          </a:xfrm>
          <a:custGeom>
            <a:avLst/>
            <a:gdLst>
              <a:gd name="connsiteX0" fmla="*/ 162045 w 324091"/>
              <a:gd name="connsiteY0" fmla="*/ 1655180 h 1655180"/>
              <a:gd name="connsiteX1" fmla="*/ 312516 w 324091"/>
              <a:gd name="connsiteY1" fmla="*/ 1377387 h 1655180"/>
              <a:gd name="connsiteX2" fmla="*/ 0 w 324091"/>
              <a:gd name="connsiteY2" fmla="*/ 1145894 h 1655180"/>
              <a:gd name="connsiteX3" fmla="*/ 23149 w 324091"/>
              <a:gd name="connsiteY3" fmla="*/ 810228 h 1655180"/>
              <a:gd name="connsiteX4" fmla="*/ 23149 w 324091"/>
              <a:gd name="connsiteY4" fmla="*/ 567160 h 1655180"/>
              <a:gd name="connsiteX5" fmla="*/ 266217 w 324091"/>
              <a:gd name="connsiteY5" fmla="*/ 277792 h 1655180"/>
              <a:gd name="connsiteX6" fmla="*/ 324091 w 324091"/>
              <a:gd name="connsiteY6" fmla="*/ 0 h 165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91" h="1655180">
                <a:moveTo>
                  <a:pt x="162045" y="1655180"/>
                </a:moveTo>
                <a:lnTo>
                  <a:pt x="312516" y="1377387"/>
                </a:lnTo>
                <a:lnTo>
                  <a:pt x="0" y="1145894"/>
                </a:lnTo>
                <a:lnTo>
                  <a:pt x="23149" y="810228"/>
                </a:lnTo>
                <a:lnTo>
                  <a:pt x="23149" y="567160"/>
                </a:lnTo>
                <a:lnTo>
                  <a:pt x="266217" y="277792"/>
                </a:lnTo>
                <a:lnTo>
                  <a:pt x="3240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ine 20"/>
          <p:cNvSpPr>
            <a:spLocks noChangeShapeType="1"/>
          </p:cNvSpPr>
          <p:nvPr/>
        </p:nvSpPr>
        <p:spPr bwMode="auto">
          <a:xfrm flipV="1">
            <a:off x="4920717" y="2542803"/>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036841" y="2312876"/>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000837" y="1804754"/>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871955" y="3805009"/>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a:t>
            </a:r>
            <a:endParaRPr lang="en-US" altLang="ja-JP" sz="3600" b="1" dirty="0">
              <a:solidFill>
                <a:srgbClr val="A50021"/>
              </a:solidFill>
              <a:latin typeface="Verdana" pitchFamily="34" charset="0"/>
              <a:ea typeface="ＭＳ Ｐゴシック" pitchFamily="34" charset="-128"/>
            </a:endParaRPr>
          </a:p>
        </p:txBody>
      </p:sp>
      <p:sp>
        <p:nvSpPr>
          <p:cNvPr id="90"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91" name="Rectangle 4"/>
          <p:cNvSpPr>
            <a:spLocks noChangeArrowheads="1"/>
          </p:cNvSpPr>
          <p:nvPr/>
        </p:nvSpPr>
        <p:spPr bwMode="auto">
          <a:xfrm>
            <a:off x="218542" y="1592796"/>
            <a:ext cx="4065426"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chemeClr val="accent1"/>
              </a:buClr>
              <a:buSzPct val="90000"/>
              <a:buFont typeface="Wingdings 3" pitchFamily="18" charset="2"/>
              <a:buChar char="}"/>
            </a:pPr>
            <a:r>
              <a:rPr lang="en-GB" sz="2400" b="0" dirty="0" smtClean="0">
                <a:latin typeface="+mj-lt"/>
              </a:rPr>
              <a:t> </a:t>
            </a:r>
            <a:r>
              <a:rPr lang="en-US" sz="2400" dirty="0">
                <a:latin typeface="+mj-lt"/>
              </a:rPr>
              <a:t>Gene copies </a:t>
            </a:r>
            <a:r>
              <a:rPr lang="en-US" sz="2400" dirty="0">
                <a:solidFill>
                  <a:srgbClr val="FF0000"/>
                </a:solidFill>
                <a:latin typeface="+mj-lt"/>
              </a:rPr>
              <a:t>fail</a:t>
            </a:r>
            <a:r>
              <a:rPr lang="en-US" sz="2400" dirty="0">
                <a:latin typeface="+mj-lt"/>
              </a:rPr>
              <a:t> to </a:t>
            </a:r>
            <a:r>
              <a:rPr lang="en-US" sz="2400" dirty="0">
                <a:solidFill>
                  <a:srgbClr val="000099"/>
                </a:solidFill>
                <a:latin typeface="+mj-lt"/>
              </a:rPr>
              <a:t>coalesce</a:t>
            </a:r>
            <a:r>
              <a:rPr lang="en-US" sz="2400" dirty="0">
                <a:latin typeface="+mj-lt"/>
              </a:rPr>
              <a:t> in the </a:t>
            </a:r>
            <a:r>
              <a:rPr lang="en-US" sz="2400" dirty="0">
                <a:solidFill>
                  <a:srgbClr val="000099"/>
                </a:solidFill>
                <a:latin typeface="+mj-lt"/>
              </a:rPr>
              <a:t>speciation point</a:t>
            </a:r>
            <a:r>
              <a:rPr lang="en-US" sz="2400" dirty="0">
                <a:latin typeface="+mj-lt"/>
              </a:rPr>
              <a:t>. Gene copies at a single locus extends deeper than the speciation events</a:t>
            </a:r>
          </a:p>
          <a:p>
            <a:pPr>
              <a:spcBef>
                <a:spcPts val="600"/>
              </a:spcBef>
              <a:buClr>
                <a:schemeClr val="accent1"/>
              </a:buClr>
              <a:buSzPct val="90000"/>
              <a:buFont typeface="Wingdings 3" pitchFamily="18" charset="2"/>
              <a:buChar char="}"/>
            </a:pPr>
            <a:endParaRPr lang="en-GB" sz="2400" dirty="0">
              <a:latin typeface="+mj-lt"/>
            </a:endParaRPr>
          </a:p>
          <a:p>
            <a:pPr>
              <a:spcBef>
                <a:spcPts val="600"/>
              </a:spcBef>
              <a:buClr>
                <a:schemeClr val="accent1"/>
              </a:buClr>
              <a:buSzPct val="90000"/>
              <a:buFont typeface="Wingdings 3" pitchFamily="18" charset="2"/>
              <a:buChar char="}"/>
            </a:pPr>
            <a:r>
              <a:rPr lang="en-US" sz="2400" dirty="0" smtClean="0">
                <a:solidFill>
                  <a:srgbClr val="531FE7"/>
                </a:solidFill>
                <a:latin typeface="+mj-lt"/>
              </a:rPr>
              <a:t>Coalescence </a:t>
            </a:r>
            <a:r>
              <a:rPr lang="en-US" sz="2400" dirty="0">
                <a:solidFill>
                  <a:srgbClr val="531FE7"/>
                </a:solidFill>
                <a:latin typeface="+mj-lt"/>
              </a:rPr>
              <a:t>theory  </a:t>
            </a:r>
            <a:r>
              <a:rPr lang="en-US" sz="2400" dirty="0">
                <a:latin typeface="+mj-lt"/>
              </a:rPr>
              <a:t>visualizes the process as if it operated backwards in </a:t>
            </a:r>
            <a:r>
              <a:rPr lang="en-US" sz="2400" dirty="0" smtClean="0">
                <a:latin typeface="+mj-lt"/>
              </a:rPr>
              <a:t>time.</a:t>
            </a:r>
            <a:endParaRPr lang="en-US" sz="2400" dirty="0">
              <a:latin typeface="+mj-lt"/>
            </a:endParaRPr>
          </a:p>
          <a:p>
            <a:pPr algn="l">
              <a:spcBef>
                <a:spcPts val="600"/>
              </a:spcBef>
              <a:buClr>
                <a:schemeClr val="accent1"/>
              </a:buClr>
              <a:buSzPct val="90000"/>
              <a:buFont typeface="Wingdings 3" pitchFamily="18" charset="2"/>
              <a:buChar char="}"/>
            </a:pPr>
            <a:endParaRPr lang="en-GB" sz="2400" b="0" dirty="0" smtClean="0">
              <a:solidFill>
                <a:srgbClr val="000099"/>
              </a:solidFill>
              <a:latin typeface="+mj-lt"/>
            </a:endParaRPr>
          </a:p>
          <a:p>
            <a:r>
              <a:rPr lang="en-GB" sz="2400" dirty="0" smtClean="0">
                <a:latin typeface="+mj-lt"/>
              </a:rPr>
              <a:t> </a:t>
            </a:r>
            <a:endParaRPr lang="en-US" sz="2400" dirty="0">
              <a:latin typeface="+mj-lt"/>
            </a:endParaRPr>
          </a:p>
        </p:txBody>
      </p:sp>
    </p:spTree>
    <p:extLst>
      <p:ext uri="{BB962C8B-B14F-4D97-AF65-F5344CB8AC3E}">
        <p14:creationId xmlns:p14="http://schemas.microsoft.com/office/powerpoint/2010/main" val="21673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10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10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down)">
                                      <p:cBhvr>
                                        <p:cTn id="15" dur="1000"/>
                                        <p:tgtEl>
                                          <p:spTgt spid="8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down)">
                                      <p:cBhvr>
                                        <p:cTn id="18"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82" grpId="0" animBg="1"/>
      <p:bldP spid="8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013550" y="2024844"/>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40252" y="2060848"/>
            <a:ext cx="0" cy="262829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p:cNvSpPr>
            <a:spLocks noChangeArrowheads="1"/>
          </p:cNvSpPr>
          <p:nvPr/>
        </p:nvSpPr>
        <p:spPr bwMode="auto">
          <a:xfrm>
            <a:off x="6083842"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335870" y="32112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6623902" y="321297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085558"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337586" y="29249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6625618" y="292666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085558"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337586" y="263691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6625618" y="2638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083842"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335870" y="234888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6623902" y="235059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119846"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371874" y="209685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3" name="Oval 42"/>
          <p:cNvSpPr>
            <a:spLocks noChangeArrowheads="1"/>
          </p:cNvSpPr>
          <p:nvPr/>
        </p:nvSpPr>
        <p:spPr bwMode="auto">
          <a:xfrm>
            <a:off x="6659906" y="209856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116414"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368442" y="34615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6656474" y="34632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4" name="TextBox 83"/>
          <p:cNvSpPr txBox="1"/>
          <p:nvPr/>
        </p:nvSpPr>
        <p:spPr>
          <a:xfrm>
            <a:off x="515901" y="2202236"/>
            <a:ext cx="3528392" cy="1692771"/>
          </a:xfrm>
          <a:prstGeom prst="rect">
            <a:avLst/>
          </a:prstGeom>
          <a:noFill/>
        </p:spPr>
        <p:txBody>
          <a:bodyPr wrap="square" rtlCol="0">
            <a:spAutoFit/>
          </a:bodyPr>
          <a:lstStyle/>
          <a:p>
            <a:r>
              <a:rPr lang="en-US" sz="2600" dirty="0" smtClean="0">
                <a:solidFill>
                  <a:srgbClr val="531FE7"/>
                </a:solidFill>
              </a:rPr>
              <a:t>Smaller</a:t>
            </a:r>
            <a:r>
              <a:rPr lang="en-US" sz="2600" dirty="0" smtClean="0"/>
              <a:t> population size and </a:t>
            </a:r>
            <a:r>
              <a:rPr lang="en-US" sz="2600" dirty="0" smtClean="0">
                <a:solidFill>
                  <a:srgbClr val="531FE7"/>
                </a:solidFill>
              </a:rPr>
              <a:t>longer</a:t>
            </a:r>
            <a:r>
              <a:rPr lang="en-US" sz="2600" dirty="0" smtClean="0"/>
              <a:t> branch increases the possibility of coalescence.</a:t>
            </a:r>
            <a:endParaRPr lang="en-US" sz="2600" dirty="0"/>
          </a:p>
        </p:txBody>
      </p:sp>
      <p:sp>
        <p:nvSpPr>
          <p:cNvPr id="85" name="Line 20"/>
          <p:cNvSpPr>
            <a:spLocks noChangeShapeType="1"/>
          </p:cNvSpPr>
          <p:nvPr/>
        </p:nvSpPr>
        <p:spPr bwMode="auto">
          <a:xfrm flipV="1">
            <a:off x="4824028" y="1966739"/>
            <a:ext cx="0" cy="2830413"/>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5940152" y="1736812"/>
            <a:ext cx="1080120"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5580112" y="1228690"/>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3775266" y="3228945"/>
            <a:ext cx="1512168" cy="400110"/>
          </a:xfrm>
          <a:prstGeom prst="rect">
            <a:avLst/>
          </a:prstGeom>
          <a:noFill/>
        </p:spPr>
        <p:txBody>
          <a:bodyPr wrap="square" rtlCol="0">
            <a:spAutoFit/>
          </a:bodyPr>
          <a:lstStyle/>
          <a:p>
            <a:r>
              <a:rPr lang="en-US" sz="2000" dirty="0" smtClean="0"/>
              <a:t>Generation</a:t>
            </a:r>
            <a:endParaRPr lang="en-US" sz="2000" dirty="0"/>
          </a:p>
        </p:txBody>
      </p:sp>
      <p:sp>
        <p:nvSpPr>
          <p:cNvPr id="89" name="Oval 88"/>
          <p:cNvSpPr>
            <a:spLocks noChangeArrowheads="1"/>
          </p:cNvSpPr>
          <p:nvPr/>
        </p:nvSpPr>
        <p:spPr bwMode="auto">
          <a:xfrm>
            <a:off x="6115024"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0" name="Oval 89"/>
          <p:cNvSpPr>
            <a:spLocks noChangeArrowheads="1"/>
          </p:cNvSpPr>
          <p:nvPr/>
        </p:nvSpPr>
        <p:spPr bwMode="auto">
          <a:xfrm>
            <a:off x="6367052" y="371531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1" name="Oval 90"/>
          <p:cNvSpPr>
            <a:spLocks noChangeArrowheads="1"/>
          </p:cNvSpPr>
          <p:nvPr/>
        </p:nvSpPr>
        <p:spPr bwMode="auto">
          <a:xfrm>
            <a:off x="6655084" y="371703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5" name="Oval 94"/>
          <p:cNvSpPr>
            <a:spLocks noChangeArrowheads="1"/>
          </p:cNvSpPr>
          <p:nvPr/>
        </p:nvSpPr>
        <p:spPr bwMode="auto">
          <a:xfrm>
            <a:off x="6116740"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6" name="Oval 95"/>
          <p:cNvSpPr>
            <a:spLocks noChangeArrowheads="1"/>
          </p:cNvSpPr>
          <p:nvPr/>
        </p:nvSpPr>
        <p:spPr bwMode="auto">
          <a:xfrm>
            <a:off x="6368768" y="396562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7" name="Oval 96"/>
          <p:cNvSpPr>
            <a:spLocks noChangeArrowheads="1"/>
          </p:cNvSpPr>
          <p:nvPr/>
        </p:nvSpPr>
        <p:spPr bwMode="auto">
          <a:xfrm>
            <a:off x="6656800" y="396734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1" name="Oval 100"/>
          <p:cNvSpPr>
            <a:spLocks noChangeArrowheads="1"/>
          </p:cNvSpPr>
          <p:nvPr/>
        </p:nvSpPr>
        <p:spPr bwMode="auto">
          <a:xfrm>
            <a:off x="6116740"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2" name="Oval 101"/>
          <p:cNvSpPr>
            <a:spLocks noChangeArrowheads="1"/>
          </p:cNvSpPr>
          <p:nvPr/>
        </p:nvSpPr>
        <p:spPr bwMode="auto">
          <a:xfrm>
            <a:off x="6368768" y="421937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3" name="Oval 102"/>
          <p:cNvSpPr>
            <a:spLocks noChangeArrowheads="1"/>
          </p:cNvSpPr>
          <p:nvPr/>
        </p:nvSpPr>
        <p:spPr bwMode="auto">
          <a:xfrm>
            <a:off x="6656800" y="422108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4" name="Oval 103"/>
          <p:cNvSpPr>
            <a:spLocks noChangeArrowheads="1"/>
          </p:cNvSpPr>
          <p:nvPr/>
        </p:nvSpPr>
        <p:spPr bwMode="auto">
          <a:xfrm>
            <a:off x="6118456"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5" name="Oval 104"/>
          <p:cNvSpPr>
            <a:spLocks noChangeArrowheads="1"/>
          </p:cNvSpPr>
          <p:nvPr/>
        </p:nvSpPr>
        <p:spPr bwMode="auto">
          <a:xfrm>
            <a:off x="6370484" y="446968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06" name="Oval 105"/>
          <p:cNvSpPr>
            <a:spLocks noChangeArrowheads="1"/>
          </p:cNvSpPr>
          <p:nvPr/>
        </p:nvSpPr>
        <p:spPr bwMode="auto">
          <a:xfrm>
            <a:off x="6658516" y="447140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3" name="Freeform 12"/>
          <p:cNvSpPr/>
          <p:nvPr/>
        </p:nvSpPr>
        <p:spPr>
          <a:xfrm>
            <a:off x="6180881" y="2963119"/>
            <a:ext cx="243068" cy="1562582"/>
          </a:xfrm>
          <a:custGeom>
            <a:avLst/>
            <a:gdLst>
              <a:gd name="connsiteX0" fmla="*/ 0 w 243068"/>
              <a:gd name="connsiteY0" fmla="*/ 1562582 h 1562582"/>
              <a:gd name="connsiteX1" fmla="*/ 231494 w 243068"/>
              <a:gd name="connsiteY1" fmla="*/ 1331089 h 1562582"/>
              <a:gd name="connsiteX2" fmla="*/ 0 w 243068"/>
              <a:gd name="connsiteY2" fmla="*/ 1076446 h 1562582"/>
              <a:gd name="connsiteX3" fmla="*/ 0 w 243068"/>
              <a:gd name="connsiteY3" fmla="*/ 810228 h 1562582"/>
              <a:gd name="connsiteX4" fmla="*/ 11575 w 243068"/>
              <a:gd name="connsiteY4" fmla="*/ 532435 h 1562582"/>
              <a:gd name="connsiteX5" fmla="*/ 208344 w 243068"/>
              <a:gd name="connsiteY5" fmla="*/ 300942 h 1562582"/>
              <a:gd name="connsiteX6" fmla="*/ 243068 w 243068"/>
              <a:gd name="connsiteY6" fmla="*/ 0 h 1562582"/>
              <a:gd name="connsiteX7" fmla="*/ 219919 w 243068"/>
              <a:gd name="connsiteY7" fmla="*/ 11575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68" h="1562582">
                <a:moveTo>
                  <a:pt x="0" y="1562582"/>
                </a:moveTo>
                <a:lnTo>
                  <a:pt x="231494" y="1331089"/>
                </a:lnTo>
                <a:lnTo>
                  <a:pt x="0" y="1076446"/>
                </a:lnTo>
                <a:lnTo>
                  <a:pt x="0" y="810228"/>
                </a:lnTo>
                <a:lnTo>
                  <a:pt x="11575" y="532435"/>
                </a:lnTo>
                <a:lnTo>
                  <a:pt x="208344" y="300942"/>
                </a:lnTo>
                <a:lnTo>
                  <a:pt x="243068" y="0"/>
                </a:lnTo>
                <a:lnTo>
                  <a:pt x="219919" y="11575"/>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6412375" y="2963119"/>
            <a:ext cx="312516" cy="1574157"/>
          </a:xfrm>
          <a:custGeom>
            <a:avLst/>
            <a:gdLst>
              <a:gd name="connsiteX0" fmla="*/ 300941 w 312516"/>
              <a:gd name="connsiteY0" fmla="*/ 1574157 h 1574157"/>
              <a:gd name="connsiteX1" fmla="*/ 312516 w 312516"/>
              <a:gd name="connsiteY1" fmla="*/ 1331089 h 1574157"/>
              <a:gd name="connsiteX2" fmla="*/ 11574 w 312516"/>
              <a:gd name="connsiteY2" fmla="*/ 1064871 h 1574157"/>
              <a:gd name="connsiteX3" fmla="*/ 34724 w 312516"/>
              <a:gd name="connsiteY3" fmla="*/ 740780 h 1574157"/>
              <a:gd name="connsiteX4" fmla="*/ 312516 w 312516"/>
              <a:gd name="connsiteY4" fmla="*/ 544010 h 1574157"/>
              <a:gd name="connsiteX5" fmla="*/ 277792 w 312516"/>
              <a:gd name="connsiteY5" fmla="*/ 266218 h 1574157"/>
              <a:gd name="connsiteX6" fmla="*/ 0 w 312516"/>
              <a:gd name="connsiteY6" fmla="*/ 0 h 157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516" h="1574157">
                <a:moveTo>
                  <a:pt x="300941" y="1574157"/>
                </a:moveTo>
                <a:lnTo>
                  <a:pt x="312516" y="1331089"/>
                </a:lnTo>
                <a:lnTo>
                  <a:pt x="11574" y="1064871"/>
                </a:lnTo>
                <a:lnTo>
                  <a:pt x="34724" y="740780"/>
                </a:lnTo>
                <a:lnTo>
                  <a:pt x="312516" y="544010"/>
                </a:lnTo>
                <a:lnTo>
                  <a:pt x="277792" y="266218"/>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4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929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8" name="Oval 17"/>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19" name="Oval 18"/>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3" name="Oval 22"/>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4" name="Oval 23"/>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5" name="Oval 24"/>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9" name="Oval 28"/>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0" name="Oval 29"/>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1" name="Oval 30"/>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5" name="Oval 34"/>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6" name="Oval 35"/>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37" name="Oval 36"/>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1" name="Oval 40"/>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2" name="Oval 41"/>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19050">
            <a:solidFill>
              <a:schemeClr val="tx1"/>
            </a:solidFill>
            <a:round/>
            <a:headEnd/>
            <a:tailEnd/>
          </a:ln>
        </p:spPr>
        <p:txBody>
          <a:bodyPr wrap="none" anchor="ctr"/>
          <a:lstStyle/>
          <a:p>
            <a:endParaRPr lang="en-US" sz="1800"/>
          </a:p>
        </p:txBody>
      </p:sp>
      <p:sp>
        <p:nvSpPr>
          <p:cNvPr id="43" name="Oval 42"/>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2" name="Oval 61"/>
          <p:cNvSpPr>
            <a:spLocks noChangeArrowheads="1"/>
          </p:cNvSpPr>
          <p:nvPr/>
        </p:nvSpPr>
        <p:spPr bwMode="auto">
          <a:xfrm>
            <a:off x="658446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3" name="Oval 62"/>
          <p:cNvSpPr>
            <a:spLocks noChangeArrowheads="1"/>
          </p:cNvSpPr>
          <p:nvPr/>
        </p:nvSpPr>
        <p:spPr bwMode="auto">
          <a:xfrm>
            <a:off x="683649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4" name="Oval 63"/>
          <p:cNvSpPr>
            <a:spLocks noChangeArrowheads="1"/>
          </p:cNvSpPr>
          <p:nvPr/>
        </p:nvSpPr>
        <p:spPr bwMode="auto">
          <a:xfrm>
            <a:off x="7124526"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5" name="Line 20"/>
          <p:cNvSpPr>
            <a:spLocks noChangeShapeType="1"/>
          </p:cNvSpPr>
          <p:nvPr/>
        </p:nvSpPr>
        <p:spPr bwMode="auto">
          <a:xfrm flipV="1">
            <a:off x="5904148" y="2474861"/>
            <a:ext cx="0" cy="1714289"/>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6" name="Line 20"/>
          <p:cNvSpPr>
            <a:spLocks noChangeShapeType="1"/>
          </p:cNvSpPr>
          <p:nvPr/>
        </p:nvSpPr>
        <p:spPr bwMode="auto">
          <a:xfrm flipV="1">
            <a:off x="6408204" y="2208930"/>
            <a:ext cx="1793206" cy="0"/>
          </a:xfrm>
          <a:prstGeom prst="line">
            <a:avLst/>
          </a:prstGeom>
          <a:noFill/>
          <a:ln w="38100">
            <a:solidFill>
              <a:srgbClr val="FF0000"/>
            </a:solidFill>
            <a:round/>
            <a:headEnd/>
            <a:tailEnd type="arrow"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7" name="TextBox 86"/>
          <p:cNvSpPr txBox="1"/>
          <p:nvPr/>
        </p:nvSpPr>
        <p:spPr>
          <a:xfrm>
            <a:off x="6372200" y="1700808"/>
            <a:ext cx="2232248" cy="400110"/>
          </a:xfrm>
          <a:prstGeom prst="rect">
            <a:avLst/>
          </a:prstGeom>
          <a:noFill/>
        </p:spPr>
        <p:txBody>
          <a:bodyPr wrap="square" rtlCol="0">
            <a:spAutoFit/>
          </a:bodyPr>
          <a:lstStyle/>
          <a:p>
            <a:r>
              <a:rPr lang="en-US" sz="2000" dirty="0" smtClean="0"/>
              <a:t>Population size</a:t>
            </a:r>
            <a:endParaRPr lang="en-US" sz="2000" dirty="0"/>
          </a:p>
        </p:txBody>
      </p:sp>
      <p:sp>
        <p:nvSpPr>
          <p:cNvPr id="88" name="TextBox 87"/>
          <p:cNvSpPr txBox="1"/>
          <p:nvPr/>
        </p:nvSpPr>
        <p:spPr>
          <a:xfrm rot="16200000">
            <a:off x="4876001" y="3088996"/>
            <a:ext cx="1512168" cy="400110"/>
          </a:xfrm>
          <a:prstGeom prst="rect">
            <a:avLst/>
          </a:prstGeom>
          <a:noFill/>
        </p:spPr>
        <p:txBody>
          <a:bodyPr wrap="square" rtlCol="0">
            <a:spAutoFit/>
          </a:bodyPr>
          <a:lstStyle/>
          <a:p>
            <a:r>
              <a:rPr lang="en-US" sz="2000" dirty="0" smtClean="0"/>
              <a:t>Generation</a:t>
            </a:r>
            <a:endParaRPr lang="en-US" sz="2000" dirty="0"/>
          </a:p>
        </p:txBody>
      </p:sp>
      <p:cxnSp>
        <p:nvCxnSpPr>
          <p:cNvPr id="44" name="Straight Connector 43"/>
          <p:cNvCxnSpPr/>
          <p:nvPr/>
        </p:nvCxnSpPr>
        <p:spPr>
          <a:xfrm>
            <a:off x="6481602" y="2496962"/>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73790" y="2532966"/>
            <a:ext cx="0" cy="16201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6" name="Oval 45"/>
          <p:cNvSpPr>
            <a:spLocks noChangeArrowheads="1"/>
          </p:cNvSpPr>
          <p:nvPr/>
        </p:nvSpPr>
        <p:spPr bwMode="auto">
          <a:xfrm>
            <a:off x="6551894"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7" name="Oval 46"/>
          <p:cNvSpPr>
            <a:spLocks noChangeArrowheads="1"/>
          </p:cNvSpPr>
          <p:nvPr/>
        </p:nvSpPr>
        <p:spPr bwMode="auto">
          <a:xfrm>
            <a:off x="6803922"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8" name="Oval 47"/>
          <p:cNvSpPr>
            <a:spLocks noChangeArrowheads="1"/>
          </p:cNvSpPr>
          <p:nvPr/>
        </p:nvSpPr>
        <p:spPr bwMode="auto">
          <a:xfrm>
            <a:off x="7091954"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49" name="Oval 48"/>
          <p:cNvSpPr>
            <a:spLocks noChangeArrowheads="1"/>
          </p:cNvSpPr>
          <p:nvPr/>
        </p:nvSpPr>
        <p:spPr bwMode="auto">
          <a:xfrm>
            <a:off x="7379986"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0" name="Oval 49"/>
          <p:cNvSpPr>
            <a:spLocks noChangeArrowheads="1"/>
          </p:cNvSpPr>
          <p:nvPr/>
        </p:nvSpPr>
        <p:spPr bwMode="auto">
          <a:xfrm>
            <a:off x="7668018" y="368509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1" name="Oval 50"/>
          <p:cNvSpPr>
            <a:spLocks noChangeArrowheads="1"/>
          </p:cNvSpPr>
          <p:nvPr/>
        </p:nvSpPr>
        <p:spPr bwMode="auto">
          <a:xfrm>
            <a:off x="7956050" y="36833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2" name="Oval 51"/>
          <p:cNvSpPr>
            <a:spLocks noChangeArrowheads="1"/>
          </p:cNvSpPr>
          <p:nvPr/>
        </p:nvSpPr>
        <p:spPr bwMode="auto">
          <a:xfrm>
            <a:off x="6553610"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3" name="Oval 52"/>
          <p:cNvSpPr>
            <a:spLocks noChangeArrowheads="1"/>
          </p:cNvSpPr>
          <p:nvPr/>
        </p:nvSpPr>
        <p:spPr bwMode="auto">
          <a:xfrm>
            <a:off x="6805638"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4" name="Oval 53"/>
          <p:cNvSpPr>
            <a:spLocks noChangeArrowheads="1"/>
          </p:cNvSpPr>
          <p:nvPr/>
        </p:nvSpPr>
        <p:spPr bwMode="auto">
          <a:xfrm>
            <a:off x="7093670"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5" name="Oval 54"/>
          <p:cNvSpPr>
            <a:spLocks noChangeArrowheads="1"/>
          </p:cNvSpPr>
          <p:nvPr/>
        </p:nvSpPr>
        <p:spPr bwMode="auto">
          <a:xfrm>
            <a:off x="7381702"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6" name="Oval 55"/>
          <p:cNvSpPr>
            <a:spLocks noChangeArrowheads="1"/>
          </p:cNvSpPr>
          <p:nvPr/>
        </p:nvSpPr>
        <p:spPr bwMode="auto">
          <a:xfrm>
            <a:off x="7669734" y="339877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7" name="Oval 56"/>
          <p:cNvSpPr>
            <a:spLocks noChangeArrowheads="1"/>
          </p:cNvSpPr>
          <p:nvPr/>
        </p:nvSpPr>
        <p:spPr bwMode="auto">
          <a:xfrm>
            <a:off x="7957766" y="3397062"/>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8" name="Oval 57"/>
          <p:cNvSpPr>
            <a:spLocks noChangeArrowheads="1"/>
          </p:cNvSpPr>
          <p:nvPr/>
        </p:nvSpPr>
        <p:spPr bwMode="auto">
          <a:xfrm>
            <a:off x="6553610"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59" name="Oval 58"/>
          <p:cNvSpPr>
            <a:spLocks noChangeArrowheads="1"/>
          </p:cNvSpPr>
          <p:nvPr/>
        </p:nvSpPr>
        <p:spPr bwMode="auto">
          <a:xfrm>
            <a:off x="6805638"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0" name="Oval 59"/>
          <p:cNvSpPr>
            <a:spLocks noChangeArrowheads="1"/>
          </p:cNvSpPr>
          <p:nvPr/>
        </p:nvSpPr>
        <p:spPr bwMode="auto">
          <a:xfrm>
            <a:off x="7093670"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1" name="Oval 60"/>
          <p:cNvSpPr>
            <a:spLocks noChangeArrowheads="1"/>
          </p:cNvSpPr>
          <p:nvPr/>
        </p:nvSpPr>
        <p:spPr bwMode="auto">
          <a:xfrm>
            <a:off x="7381702"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5" name="Oval 64"/>
          <p:cNvSpPr>
            <a:spLocks noChangeArrowheads="1"/>
          </p:cNvSpPr>
          <p:nvPr/>
        </p:nvSpPr>
        <p:spPr bwMode="auto">
          <a:xfrm>
            <a:off x="7669734" y="311074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6" name="Oval 65"/>
          <p:cNvSpPr>
            <a:spLocks noChangeArrowheads="1"/>
          </p:cNvSpPr>
          <p:nvPr/>
        </p:nvSpPr>
        <p:spPr bwMode="auto">
          <a:xfrm>
            <a:off x="7957766" y="310903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7" name="Oval 66"/>
          <p:cNvSpPr>
            <a:spLocks noChangeArrowheads="1"/>
          </p:cNvSpPr>
          <p:nvPr/>
        </p:nvSpPr>
        <p:spPr bwMode="auto">
          <a:xfrm>
            <a:off x="6551894"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8" name="Oval 67"/>
          <p:cNvSpPr>
            <a:spLocks noChangeArrowheads="1"/>
          </p:cNvSpPr>
          <p:nvPr/>
        </p:nvSpPr>
        <p:spPr bwMode="auto">
          <a:xfrm>
            <a:off x="6803922"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69" name="Oval 68"/>
          <p:cNvSpPr>
            <a:spLocks noChangeArrowheads="1"/>
          </p:cNvSpPr>
          <p:nvPr/>
        </p:nvSpPr>
        <p:spPr bwMode="auto">
          <a:xfrm>
            <a:off x="7091954"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0" name="Oval 69"/>
          <p:cNvSpPr>
            <a:spLocks noChangeArrowheads="1"/>
          </p:cNvSpPr>
          <p:nvPr/>
        </p:nvSpPr>
        <p:spPr bwMode="auto">
          <a:xfrm>
            <a:off x="7379986"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1" name="Oval 70"/>
          <p:cNvSpPr>
            <a:spLocks noChangeArrowheads="1"/>
          </p:cNvSpPr>
          <p:nvPr/>
        </p:nvSpPr>
        <p:spPr bwMode="auto">
          <a:xfrm>
            <a:off x="7668018" y="2822714"/>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2" name="Oval 71"/>
          <p:cNvSpPr>
            <a:spLocks noChangeArrowheads="1"/>
          </p:cNvSpPr>
          <p:nvPr/>
        </p:nvSpPr>
        <p:spPr bwMode="auto">
          <a:xfrm>
            <a:off x="7956050" y="2820998"/>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3" name="Oval 72"/>
          <p:cNvSpPr>
            <a:spLocks noChangeArrowheads="1"/>
          </p:cNvSpPr>
          <p:nvPr/>
        </p:nvSpPr>
        <p:spPr bwMode="auto">
          <a:xfrm>
            <a:off x="6587898"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4" name="Oval 73"/>
          <p:cNvSpPr>
            <a:spLocks noChangeArrowheads="1"/>
          </p:cNvSpPr>
          <p:nvPr/>
        </p:nvSpPr>
        <p:spPr bwMode="auto">
          <a:xfrm>
            <a:off x="6839926"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5" name="Oval 74"/>
          <p:cNvSpPr>
            <a:spLocks noChangeArrowheads="1"/>
          </p:cNvSpPr>
          <p:nvPr/>
        </p:nvSpPr>
        <p:spPr bwMode="auto">
          <a:xfrm>
            <a:off x="7127958"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6" name="Oval 75"/>
          <p:cNvSpPr>
            <a:spLocks noChangeArrowheads="1"/>
          </p:cNvSpPr>
          <p:nvPr/>
        </p:nvSpPr>
        <p:spPr bwMode="auto">
          <a:xfrm>
            <a:off x="7415990"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7" name="Oval 76"/>
          <p:cNvSpPr>
            <a:spLocks noChangeArrowheads="1"/>
          </p:cNvSpPr>
          <p:nvPr/>
        </p:nvSpPr>
        <p:spPr bwMode="auto">
          <a:xfrm>
            <a:off x="7704022" y="257068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78" name="Oval 77"/>
          <p:cNvSpPr>
            <a:spLocks noChangeArrowheads="1"/>
          </p:cNvSpPr>
          <p:nvPr/>
        </p:nvSpPr>
        <p:spPr bwMode="auto">
          <a:xfrm>
            <a:off x="7992054" y="256897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2" name="Oval 81"/>
          <p:cNvSpPr>
            <a:spLocks noChangeArrowheads="1"/>
          </p:cNvSpPr>
          <p:nvPr/>
        </p:nvSpPr>
        <p:spPr bwMode="auto">
          <a:xfrm>
            <a:off x="6587898"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83" name="Oval 82"/>
          <p:cNvSpPr>
            <a:spLocks noChangeArrowheads="1"/>
          </p:cNvSpPr>
          <p:nvPr/>
        </p:nvSpPr>
        <p:spPr bwMode="auto">
          <a:xfrm>
            <a:off x="6839926"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2" name="Oval 91"/>
          <p:cNvSpPr>
            <a:spLocks noChangeArrowheads="1"/>
          </p:cNvSpPr>
          <p:nvPr/>
        </p:nvSpPr>
        <p:spPr bwMode="auto">
          <a:xfrm>
            <a:off x="7127958"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3" name="Oval 92"/>
          <p:cNvSpPr>
            <a:spLocks noChangeArrowheads="1"/>
          </p:cNvSpPr>
          <p:nvPr/>
        </p:nvSpPr>
        <p:spPr bwMode="auto">
          <a:xfrm>
            <a:off x="7415990"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4" name="Oval 93"/>
          <p:cNvSpPr>
            <a:spLocks noChangeArrowheads="1"/>
          </p:cNvSpPr>
          <p:nvPr/>
        </p:nvSpPr>
        <p:spPr bwMode="auto">
          <a:xfrm>
            <a:off x="7704022" y="3935406"/>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98" name="Oval 97"/>
          <p:cNvSpPr>
            <a:spLocks noChangeArrowheads="1"/>
          </p:cNvSpPr>
          <p:nvPr/>
        </p:nvSpPr>
        <p:spPr bwMode="auto">
          <a:xfrm>
            <a:off x="7992054" y="3933690"/>
            <a:ext cx="109728" cy="109728"/>
          </a:xfrm>
          <a:prstGeom prst="ellipse">
            <a:avLst/>
          </a:prstGeom>
          <a:gradFill rotWithShape="1">
            <a:gsLst>
              <a:gs pos="0">
                <a:schemeClr val="tx1">
                  <a:gamma/>
                  <a:tint val="0"/>
                  <a:invGamma/>
                </a:schemeClr>
              </a:gs>
              <a:gs pos="100000">
                <a:schemeClr val="tx1"/>
              </a:gs>
            </a:gsLst>
            <a:path path="shape">
              <a:fillToRect l="50000" t="50000" r="50000" b="50000"/>
            </a:path>
          </a:gradFill>
          <a:ln w="9525">
            <a:solidFill>
              <a:schemeClr val="bg1"/>
            </a:solidFill>
            <a:round/>
            <a:headEnd/>
            <a:tailEnd/>
          </a:ln>
        </p:spPr>
        <p:txBody>
          <a:bodyPr wrap="none" anchor="ctr"/>
          <a:lstStyle/>
          <a:p>
            <a:endParaRPr lang="en-US" sz="1800"/>
          </a:p>
        </p:txBody>
      </p:sp>
      <p:sp>
        <p:nvSpPr>
          <p:cNvPr id="2" name="Freeform 1"/>
          <p:cNvSpPr/>
          <p:nvPr/>
        </p:nvSpPr>
        <p:spPr>
          <a:xfrm>
            <a:off x="6660508" y="2601860"/>
            <a:ext cx="509286" cy="1400536"/>
          </a:xfrm>
          <a:custGeom>
            <a:avLst/>
            <a:gdLst>
              <a:gd name="connsiteX0" fmla="*/ 0 w 509286"/>
              <a:gd name="connsiteY0" fmla="*/ 1400536 h 1400536"/>
              <a:gd name="connsiteX1" fmla="*/ 185195 w 509286"/>
              <a:gd name="connsiteY1" fmla="*/ 1134319 h 1400536"/>
              <a:gd name="connsiteX2" fmla="*/ 486136 w 509286"/>
              <a:gd name="connsiteY2" fmla="*/ 856526 h 1400536"/>
              <a:gd name="connsiteX3" fmla="*/ 509286 w 509286"/>
              <a:gd name="connsiteY3" fmla="*/ 567159 h 1400536"/>
              <a:gd name="connsiteX4" fmla="*/ 208344 w 509286"/>
              <a:gd name="connsiteY4" fmla="*/ 277792 h 1400536"/>
              <a:gd name="connsiteX5" fmla="*/ 243068 w 509286"/>
              <a:gd name="connsiteY5" fmla="*/ 0 h 14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286" h="1400536">
                <a:moveTo>
                  <a:pt x="0" y="1400536"/>
                </a:moveTo>
                <a:lnTo>
                  <a:pt x="185195" y="1134319"/>
                </a:lnTo>
                <a:lnTo>
                  <a:pt x="486136" y="856526"/>
                </a:lnTo>
                <a:lnTo>
                  <a:pt x="509286" y="567159"/>
                </a:lnTo>
                <a:lnTo>
                  <a:pt x="208344" y="277792"/>
                </a:lnTo>
                <a:lnTo>
                  <a:pt x="243068"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7436011" y="2625009"/>
            <a:ext cx="347241" cy="1377387"/>
          </a:xfrm>
          <a:custGeom>
            <a:avLst/>
            <a:gdLst>
              <a:gd name="connsiteX0" fmla="*/ 335666 w 347241"/>
              <a:gd name="connsiteY0" fmla="*/ 1377387 h 1377387"/>
              <a:gd name="connsiteX1" fmla="*/ 324092 w 347241"/>
              <a:gd name="connsiteY1" fmla="*/ 1134319 h 1377387"/>
              <a:gd name="connsiteX2" fmla="*/ 23150 w 347241"/>
              <a:gd name="connsiteY2" fmla="*/ 856527 h 1377387"/>
              <a:gd name="connsiteX3" fmla="*/ 0 w 347241"/>
              <a:gd name="connsiteY3" fmla="*/ 520861 h 1377387"/>
              <a:gd name="connsiteX4" fmla="*/ 254644 w 347241"/>
              <a:gd name="connsiteY4" fmla="*/ 243068 h 1377387"/>
              <a:gd name="connsiteX5" fmla="*/ 347241 w 347241"/>
              <a:gd name="connsiteY5" fmla="*/ 0 h 137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241" h="1377387">
                <a:moveTo>
                  <a:pt x="335666" y="1377387"/>
                </a:moveTo>
                <a:lnTo>
                  <a:pt x="324092" y="1134319"/>
                </a:lnTo>
                <a:lnTo>
                  <a:pt x="23150" y="856527"/>
                </a:lnTo>
                <a:lnTo>
                  <a:pt x="0" y="520861"/>
                </a:lnTo>
                <a:lnTo>
                  <a:pt x="254644" y="243068"/>
                </a:lnTo>
                <a:lnTo>
                  <a:pt x="34724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515901" y="2202236"/>
            <a:ext cx="3528392" cy="2092881"/>
          </a:xfrm>
          <a:prstGeom prst="rect">
            <a:avLst/>
          </a:prstGeom>
          <a:noFill/>
        </p:spPr>
        <p:txBody>
          <a:bodyPr wrap="square" rtlCol="0">
            <a:spAutoFit/>
          </a:bodyPr>
          <a:lstStyle/>
          <a:p>
            <a:r>
              <a:rPr lang="en-US" sz="2600" dirty="0">
                <a:solidFill>
                  <a:srgbClr val="531FE7"/>
                </a:solidFill>
              </a:rPr>
              <a:t>Larger</a:t>
            </a:r>
            <a:r>
              <a:rPr lang="en-US" sz="2600" dirty="0">
                <a:solidFill>
                  <a:srgbClr val="000000"/>
                </a:solidFill>
              </a:rPr>
              <a:t> population size and </a:t>
            </a:r>
            <a:r>
              <a:rPr lang="en-US" sz="2600" dirty="0">
                <a:solidFill>
                  <a:srgbClr val="531FE7"/>
                </a:solidFill>
              </a:rPr>
              <a:t>shorter</a:t>
            </a:r>
            <a:r>
              <a:rPr lang="en-US" sz="2600" dirty="0">
                <a:solidFill>
                  <a:srgbClr val="000000"/>
                </a:solidFill>
              </a:rPr>
              <a:t> branch increase the chances that gene copies will </a:t>
            </a:r>
            <a:r>
              <a:rPr lang="en-US" sz="2600" dirty="0">
                <a:solidFill>
                  <a:srgbClr val="FF0000"/>
                </a:solidFill>
              </a:rPr>
              <a:t>fail</a:t>
            </a:r>
            <a:r>
              <a:rPr lang="en-US" sz="2600" dirty="0">
                <a:solidFill>
                  <a:srgbClr val="000000"/>
                </a:solidFill>
              </a:rPr>
              <a:t> to coalesce</a:t>
            </a:r>
          </a:p>
        </p:txBody>
      </p:sp>
      <p:sp>
        <p:nvSpPr>
          <p:cNvPr id="81"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Deep Coalescence (cont.)</a:t>
            </a:r>
            <a:endParaRPr lang="en-US" altLang="ja-JP" sz="3600" b="1" dirty="0">
              <a:solidFill>
                <a:srgbClr val="A50021"/>
              </a:solidFill>
              <a:latin typeface="Verdana" pitchFamily="34" charset="0"/>
              <a:ea typeface="ＭＳ Ｐゴシック" pitchFamily="34" charset="-128"/>
            </a:endParaRPr>
          </a:p>
        </p:txBody>
      </p:sp>
      <p:sp>
        <p:nvSpPr>
          <p:cNvPr id="89"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132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5527" y="1088740"/>
            <a:ext cx="3792195" cy="3024336"/>
            <a:chOff x="1030147" y="1643605"/>
            <a:chExt cx="5231757" cy="3738623"/>
          </a:xfrm>
        </p:grpSpPr>
        <p:sp>
          <p:nvSpPr>
            <p:cNvPr id="11" name="Freeform 10"/>
            <p:cNvSpPr/>
            <p:nvPr/>
          </p:nvSpPr>
          <p:spPr>
            <a:xfrm>
              <a:off x="1030147" y="1643605"/>
              <a:ext cx="5231757" cy="3738623"/>
            </a:xfrm>
            <a:custGeom>
              <a:avLst/>
              <a:gdLst>
                <a:gd name="connsiteX0" fmla="*/ 2025569 w 5231757"/>
                <a:gd name="connsiteY0" fmla="*/ 671332 h 3738623"/>
                <a:gd name="connsiteX1" fmla="*/ 0 w 5231757"/>
                <a:gd name="connsiteY1" fmla="*/ 3727048 h 3738623"/>
                <a:gd name="connsiteX2" fmla="*/ 740780 w 5231757"/>
                <a:gd name="connsiteY2" fmla="*/ 3727048 h 3738623"/>
                <a:gd name="connsiteX3" fmla="*/ 1666754 w 5231757"/>
                <a:gd name="connsiteY3" fmla="*/ 2349661 h 3738623"/>
                <a:gd name="connsiteX4" fmla="*/ 2095018 w 5231757"/>
                <a:gd name="connsiteY4" fmla="*/ 2916820 h 3738623"/>
                <a:gd name="connsiteX5" fmla="*/ 1574157 w 5231757"/>
                <a:gd name="connsiteY5" fmla="*/ 3727048 h 3738623"/>
                <a:gd name="connsiteX6" fmla="*/ 2280212 w 5231757"/>
                <a:gd name="connsiteY6" fmla="*/ 3727048 h 3738623"/>
                <a:gd name="connsiteX7" fmla="*/ 2523281 w 5231757"/>
                <a:gd name="connsiteY7" fmla="*/ 3333509 h 3738623"/>
                <a:gd name="connsiteX8" fmla="*/ 2766349 w 5231757"/>
                <a:gd name="connsiteY8" fmla="*/ 3727048 h 3738623"/>
                <a:gd name="connsiteX9" fmla="*/ 3333509 w 5231757"/>
                <a:gd name="connsiteY9" fmla="*/ 3727048 h 3738623"/>
                <a:gd name="connsiteX10" fmla="*/ 3483980 w 5231757"/>
                <a:gd name="connsiteY10" fmla="*/ 3727048 h 3738623"/>
                <a:gd name="connsiteX11" fmla="*/ 2048719 w 5231757"/>
                <a:gd name="connsiteY11" fmla="*/ 1851949 h 3738623"/>
                <a:gd name="connsiteX12" fmla="*/ 2500131 w 5231757"/>
                <a:gd name="connsiteY12" fmla="*/ 1134319 h 3738623"/>
                <a:gd name="connsiteX13" fmla="*/ 4456253 w 5231757"/>
                <a:gd name="connsiteY13" fmla="*/ 3738623 h 3738623"/>
                <a:gd name="connsiteX14" fmla="*/ 5058137 w 5231757"/>
                <a:gd name="connsiteY14" fmla="*/ 3738623 h 3738623"/>
                <a:gd name="connsiteX15" fmla="*/ 5231757 w 5231757"/>
                <a:gd name="connsiteY15" fmla="*/ 3738623 h 3738623"/>
                <a:gd name="connsiteX16" fmla="*/ 2905245 w 5231757"/>
                <a:gd name="connsiteY16" fmla="*/ 625033 h 3738623"/>
                <a:gd name="connsiteX17" fmla="*/ 2893671 w 5231757"/>
                <a:gd name="connsiteY17" fmla="*/ 0 h 373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31757" h="3738623">
                  <a:moveTo>
                    <a:pt x="2025569" y="671332"/>
                  </a:moveTo>
                  <a:lnTo>
                    <a:pt x="0" y="3727048"/>
                  </a:lnTo>
                  <a:lnTo>
                    <a:pt x="740780" y="3727048"/>
                  </a:lnTo>
                  <a:lnTo>
                    <a:pt x="1666754" y="2349661"/>
                  </a:lnTo>
                  <a:lnTo>
                    <a:pt x="2095018" y="2916820"/>
                  </a:lnTo>
                  <a:lnTo>
                    <a:pt x="1574157" y="3727048"/>
                  </a:lnTo>
                  <a:lnTo>
                    <a:pt x="2280212" y="3727048"/>
                  </a:lnTo>
                  <a:lnTo>
                    <a:pt x="2523281" y="3333509"/>
                  </a:lnTo>
                  <a:lnTo>
                    <a:pt x="2766349" y="3727048"/>
                  </a:lnTo>
                  <a:lnTo>
                    <a:pt x="3333509" y="3727048"/>
                  </a:lnTo>
                  <a:lnTo>
                    <a:pt x="3483980" y="3727048"/>
                  </a:lnTo>
                  <a:lnTo>
                    <a:pt x="2048719" y="1851949"/>
                  </a:lnTo>
                  <a:lnTo>
                    <a:pt x="2500131" y="1134319"/>
                  </a:lnTo>
                  <a:lnTo>
                    <a:pt x="4456253" y="3738623"/>
                  </a:lnTo>
                  <a:lnTo>
                    <a:pt x="5058137" y="3738623"/>
                  </a:lnTo>
                  <a:lnTo>
                    <a:pt x="5231757" y="3738623"/>
                  </a:lnTo>
                  <a:lnTo>
                    <a:pt x="2905245" y="625033"/>
                  </a:lnTo>
                  <a:lnTo>
                    <a:pt x="2893671"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055716" y="1678329"/>
              <a:ext cx="11575" cy="636608"/>
            </a:xfrm>
            <a:custGeom>
              <a:avLst/>
              <a:gdLst>
                <a:gd name="connsiteX0" fmla="*/ 0 w 11575"/>
                <a:gd name="connsiteY0" fmla="*/ 636608 h 636608"/>
                <a:gd name="connsiteX1" fmla="*/ 11575 w 11575"/>
                <a:gd name="connsiteY1" fmla="*/ 0 h 636608"/>
              </a:gdLst>
              <a:ahLst/>
              <a:cxnLst>
                <a:cxn ang="0">
                  <a:pos x="connsiteX0" y="connsiteY0"/>
                </a:cxn>
                <a:cxn ang="0">
                  <a:pos x="connsiteX1" y="connsiteY1"/>
                </a:cxn>
              </a:cxnLst>
              <a:rect l="l" t="t" r="r" b="b"/>
              <a:pathLst>
                <a:path w="11575" h="636608">
                  <a:moveTo>
                    <a:pt x="0" y="636608"/>
                  </a:moveTo>
                  <a:lnTo>
                    <a:pt x="11575" y="0"/>
                  </a:ln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3125054" y="4137282"/>
            <a:ext cx="3247146" cy="2424066"/>
            <a:chOff x="2245489" y="3993266"/>
            <a:chExt cx="4421529" cy="2743200"/>
          </a:xfrm>
        </p:grpSpPr>
        <p:sp>
          <p:nvSpPr>
            <p:cNvPr id="16" name="Freeform 15"/>
            <p:cNvSpPr/>
            <p:nvPr/>
          </p:nvSpPr>
          <p:spPr>
            <a:xfrm>
              <a:off x="2245489" y="3993266"/>
              <a:ext cx="1585731" cy="995423"/>
            </a:xfrm>
            <a:custGeom>
              <a:avLst/>
              <a:gdLst>
                <a:gd name="connsiteX0" fmla="*/ 0 w 1585731"/>
                <a:gd name="connsiteY0" fmla="*/ 0 h 995423"/>
                <a:gd name="connsiteX1" fmla="*/ 833377 w 1585731"/>
                <a:gd name="connsiteY1" fmla="*/ 995423 h 995423"/>
                <a:gd name="connsiteX2" fmla="*/ 1585731 w 1585731"/>
                <a:gd name="connsiteY2" fmla="*/ 11575 h 995423"/>
              </a:gdLst>
              <a:ahLst/>
              <a:cxnLst>
                <a:cxn ang="0">
                  <a:pos x="connsiteX0" y="connsiteY0"/>
                </a:cxn>
                <a:cxn ang="0">
                  <a:pos x="connsiteX1" y="connsiteY1"/>
                </a:cxn>
                <a:cxn ang="0">
                  <a:pos x="connsiteX2" y="connsiteY2"/>
                </a:cxn>
              </a:cxnLst>
              <a:rect l="l" t="t" r="r" b="b"/>
              <a:pathLst>
                <a:path w="1585731" h="995423">
                  <a:moveTo>
                    <a:pt x="0" y="0"/>
                  </a:moveTo>
                  <a:lnTo>
                    <a:pt x="833377" y="995423"/>
                  </a:lnTo>
                  <a:lnTo>
                    <a:pt x="1585731" y="11575"/>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3078866" y="4004841"/>
              <a:ext cx="1875099" cy="1747777"/>
            </a:xfrm>
            <a:custGeom>
              <a:avLst/>
              <a:gdLst>
                <a:gd name="connsiteX0" fmla="*/ 0 w 1875099"/>
                <a:gd name="connsiteY0" fmla="*/ 972273 h 1747777"/>
                <a:gd name="connsiteX1" fmla="*/ 659757 w 1875099"/>
                <a:gd name="connsiteY1" fmla="*/ 1747777 h 1747777"/>
                <a:gd name="connsiteX2" fmla="*/ 1875099 w 1875099"/>
                <a:gd name="connsiteY2" fmla="*/ 0 h 1747777"/>
              </a:gdLst>
              <a:ahLst/>
              <a:cxnLst>
                <a:cxn ang="0">
                  <a:pos x="connsiteX0" y="connsiteY0"/>
                </a:cxn>
                <a:cxn ang="0">
                  <a:pos x="connsiteX1" y="connsiteY1"/>
                </a:cxn>
                <a:cxn ang="0">
                  <a:pos x="connsiteX2" y="connsiteY2"/>
                </a:cxn>
              </a:cxnLst>
              <a:rect l="l" t="t" r="r" b="b"/>
              <a:pathLst>
                <a:path w="1875099" h="1747777">
                  <a:moveTo>
                    <a:pt x="0" y="972273"/>
                  </a:moveTo>
                  <a:lnTo>
                    <a:pt x="659757" y="1747777"/>
                  </a:lnTo>
                  <a:lnTo>
                    <a:pt x="1875099"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3727048" y="4016415"/>
              <a:ext cx="2939970" cy="2720051"/>
            </a:xfrm>
            <a:custGeom>
              <a:avLst/>
              <a:gdLst>
                <a:gd name="connsiteX0" fmla="*/ 0 w 2939970"/>
                <a:gd name="connsiteY0" fmla="*/ 1724628 h 2720051"/>
                <a:gd name="connsiteX1" fmla="*/ 729205 w 2939970"/>
                <a:gd name="connsiteY1" fmla="*/ 2581155 h 2720051"/>
                <a:gd name="connsiteX2" fmla="*/ 844952 w 2939970"/>
                <a:gd name="connsiteY2" fmla="*/ 2720051 h 2720051"/>
                <a:gd name="connsiteX3" fmla="*/ 2939970 w 2939970"/>
                <a:gd name="connsiteY3" fmla="*/ 0 h 2720051"/>
              </a:gdLst>
              <a:ahLst/>
              <a:cxnLst>
                <a:cxn ang="0">
                  <a:pos x="connsiteX0" y="connsiteY0"/>
                </a:cxn>
                <a:cxn ang="0">
                  <a:pos x="connsiteX1" y="connsiteY1"/>
                </a:cxn>
                <a:cxn ang="0">
                  <a:pos x="connsiteX2" y="connsiteY2"/>
                </a:cxn>
                <a:cxn ang="0">
                  <a:pos x="connsiteX3" y="connsiteY3"/>
                </a:cxn>
              </a:cxnLst>
              <a:rect l="l" t="t" r="r" b="b"/>
              <a:pathLst>
                <a:path w="2939970" h="2720051">
                  <a:moveTo>
                    <a:pt x="0" y="1724628"/>
                  </a:moveTo>
                  <a:lnTo>
                    <a:pt x="729205" y="2581155"/>
                  </a:lnTo>
                  <a:lnTo>
                    <a:pt x="844952" y="2720051"/>
                  </a:lnTo>
                  <a:lnTo>
                    <a:pt x="293997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855838" y="4077072"/>
            <a:ext cx="312006" cy="400110"/>
          </a:xfrm>
          <a:prstGeom prst="rect">
            <a:avLst/>
          </a:prstGeom>
          <a:noFill/>
        </p:spPr>
        <p:txBody>
          <a:bodyPr wrap="square" rtlCol="0">
            <a:spAutoFit/>
          </a:bodyPr>
          <a:lstStyle/>
          <a:p>
            <a:r>
              <a:rPr lang="en-US" sz="2000" b="1" dirty="0">
                <a:solidFill>
                  <a:schemeClr val="accent1">
                    <a:lumMod val="50000"/>
                  </a:schemeClr>
                </a:solidFill>
              </a:rPr>
              <a:t>D</a:t>
            </a:r>
          </a:p>
        </p:txBody>
      </p:sp>
      <p:sp>
        <p:nvSpPr>
          <p:cNvPr id="21" name="TextBox 20"/>
          <p:cNvSpPr txBox="1"/>
          <p:nvPr/>
        </p:nvSpPr>
        <p:spPr>
          <a:xfrm>
            <a:off x="4223990" y="4077072"/>
            <a:ext cx="312006" cy="400110"/>
          </a:xfrm>
          <a:prstGeom prst="rect">
            <a:avLst/>
          </a:prstGeom>
          <a:noFill/>
        </p:spPr>
        <p:txBody>
          <a:bodyPr wrap="square" rtlCol="0">
            <a:spAutoFit/>
          </a:bodyPr>
          <a:lstStyle/>
          <a:p>
            <a:r>
              <a:rPr lang="en-US" sz="2000" b="1" dirty="0">
                <a:solidFill>
                  <a:schemeClr val="accent1">
                    <a:lumMod val="50000"/>
                  </a:schemeClr>
                </a:solidFill>
              </a:rPr>
              <a:t>C</a:t>
            </a:r>
          </a:p>
        </p:txBody>
      </p:sp>
      <p:sp>
        <p:nvSpPr>
          <p:cNvPr id="22" name="TextBox 21"/>
          <p:cNvSpPr txBox="1"/>
          <p:nvPr/>
        </p:nvSpPr>
        <p:spPr>
          <a:xfrm>
            <a:off x="5088086" y="4077072"/>
            <a:ext cx="312006" cy="400110"/>
          </a:xfrm>
          <a:prstGeom prst="rect">
            <a:avLst/>
          </a:prstGeom>
          <a:noFill/>
        </p:spPr>
        <p:txBody>
          <a:bodyPr wrap="square" rtlCol="0">
            <a:spAutoFit/>
          </a:bodyPr>
          <a:lstStyle/>
          <a:p>
            <a:r>
              <a:rPr lang="en-US" sz="2000" b="1" dirty="0">
                <a:solidFill>
                  <a:schemeClr val="accent1">
                    <a:lumMod val="50000"/>
                  </a:schemeClr>
                </a:solidFill>
              </a:rPr>
              <a:t>B</a:t>
            </a:r>
          </a:p>
        </p:txBody>
      </p:sp>
      <p:sp>
        <p:nvSpPr>
          <p:cNvPr id="23" name="TextBox 22"/>
          <p:cNvSpPr txBox="1"/>
          <p:nvPr/>
        </p:nvSpPr>
        <p:spPr>
          <a:xfrm>
            <a:off x="6312222" y="4109010"/>
            <a:ext cx="312006" cy="400110"/>
          </a:xfrm>
          <a:prstGeom prst="rect">
            <a:avLst/>
          </a:prstGeom>
          <a:noFill/>
        </p:spPr>
        <p:txBody>
          <a:bodyPr wrap="square" rtlCol="0">
            <a:spAutoFit/>
          </a:bodyPr>
          <a:lstStyle/>
          <a:p>
            <a:r>
              <a:rPr lang="en-US" sz="2000" b="1" dirty="0" smtClean="0">
                <a:solidFill>
                  <a:schemeClr val="accent1">
                    <a:lumMod val="50000"/>
                  </a:schemeClr>
                </a:solidFill>
              </a:rPr>
              <a:t>A</a:t>
            </a:r>
            <a:endParaRPr lang="en-US" sz="2000" b="1" dirty="0">
              <a:solidFill>
                <a:schemeClr val="accent1">
                  <a:lumMod val="50000"/>
                </a:schemeClr>
              </a:solidFill>
            </a:endParaRPr>
          </a:p>
        </p:txBody>
      </p:sp>
      <p:cxnSp>
        <p:nvCxnSpPr>
          <p:cNvPr id="4" name="Straight Connector 3"/>
          <p:cNvCxnSpPr/>
          <p:nvPr/>
        </p:nvCxnSpPr>
        <p:spPr>
          <a:xfrm>
            <a:off x="4103948" y="2528900"/>
            <a:ext cx="1068133" cy="1512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12237" y="2697316"/>
            <a:ext cx="573206" cy="1323833"/>
          </a:xfrm>
          <a:custGeom>
            <a:avLst/>
            <a:gdLst>
              <a:gd name="connsiteX0" fmla="*/ 286603 w 573206"/>
              <a:gd name="connsiteY0" fmla="*/ 1323833 h 1323833"/>
              <a:gd name="connsiteX1" fmla="*/ 573206 w 573206"/>
              <a:gd name="connsiteY1" fmla="*/ 818866 h 1323833"/>
              <a:gd name="connsiteX2" fmla="*/ 0 w 573206"/>
              <a:gd name="connsiteY2" fmla="*/ 0 h 1323833"/>
            </a:gdLst>
            <a:ahLst/>
            <a:cxnLst>
              <a:cxn ang="0">
                <a:pos x="connsiteX0" y="connsiteY0"/>
              </a:cxn>
              <a:cxn ang="0">
                <a:pos x="connsiteX1" y="connsiteY1"/>
              </a:cxn>
              <a:cxn ang="0">
                <a:pos x="connsiteX2" y="connsiteY2"/>
              </a:cxn>
            </a:cxnLst>
            <a:rect l="l" t="t" r="r" b="b"/>
            <a:pathLst>
              <a:path w="573206" h="1323833">
                <a:moveTo>
                  <a:pt x="286603" y="1323833"/>
                </a:moveTo>
                <a:lnTo>
                  <a:pt x="573206" y="818866"/>
                </a:lnTo>
                <a:lnTo>
                  <a:pt x="0" y="0"/>
                </a:lnTo>
              </a:path>
            </a:pathLst>
          </a:cu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a:stCxn id="5" idx="2"/>
          </p:cNvCxnSpPr>
          <p:nvPr/>
        </p:nvCxnSpPr>
        <p:spPr>
          <a:xfrm flipH="1">
            <a:off x="3275856" y="2697316"/>
            <a:ext cx="736381" cy="123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012442" y="1637731"/>
            <a:ext cx="2251880" cy="2374711"/>
          </a:xfrm>
          <a:custGeom>
            <a:avLst/>
            <a:gdLst>
              <a:gd name="connsiteX0" fmla="*/ 0 w 2251880"/>
              <a:gd name="connsiteY0" fmla="*/ 1078173 h 2374711"/>
              <a:gd name="connsiteX1" fmla="*/ 641445 w 2251880"/>
              <a:gd name="connsiteY1" fmla="*/ 0 h 2374711"/>
              <a:gd name="connsiteX2" fmla="*/ 2251880 w 2251880"/>
              <a:gd name="connsiteY2" fmla="*/ 2374711 h 2374711"/>
            </a:gdLst>
            <a:ahLst/>
            <a:cxnLst>
              <a:cxn ang="0">
                <a:pos x="connsiteX0" y="connsiteY0"/>
              </a:cxn>
              <a:cxn ang="0">
                <a:pos x="connsiteX1" y="connsiteY1"/>
              </a:cxn>
              <a:cxn ang="0">
                <a:pos x="connsiteX2" y="connsiteY2"/>
              </a:cxn>
            </a:cxnLst>
            <a:rect l="l" t="t" r="r" b="b"/>
            <a:pathLst>
              <a:path w="2251880" h="2374711">
                <a:moveTo>
                  <a:pt x="0" y="1078173"/>
                </a:moveTo>
                <a:lnTo>
                  <a:pt x="641445" y="0"/>
                </a:lnTo>
                <a:lnTo>
                  <a:pt x="2251880" y="2374711"/>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3"/>
          <p:cNvSpPr txBox="1">
            <a:spLocks noChangeArrowheads="1"/>
          </p:cNvSpPr>
          <p:nvPr/>
        </p:nvSpPr>
        <p:spPr>
          <a:xfrm>
            <a:off x="251520" y="-27384"/>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smtClean="0">
                <a:solidFill>
                  <a:srgbClr val="A50021"/>
                </a:solidFill>
                <a:latin typeface="Verdana" pitchFamily="34" charset="0"/>
                <a:ea typeface="ＭＳ Ｐゴシック" pitchFamily="34" charset="-128"/>
              </a:rPr>
              <a:t>Discordance by Deep Coalescence </a:t>
            </a:r>
            <a:endParaRPr lang="en-US" altLang="ja-JP" sz="3600" b="1" dirty="0">
              <a:solidFill>
                <a:srgbClr val="A50021"/>
              </a:solidFill>
              <a:latin typeface="Verdana" pitchFamily="34" charset="0"/>
              <a:ea typeface="ＭＳ Ｐゴシック" pitchFamily="34" charset="-128"/>
            </a:endParaRPr>
          </a:p>
        </p:txBody>
      </p:sp>
      <p:sp>
        <p:nvSpPr>
          <p:cNvPr id="25" name="Line 5"/>
          <p:cNvSpPr>
            <a:spLocks noChangeShapeType="1"/>
          </p:cNvSpPr>
          <p:nvPr/>
        </p:nvSpPr>
        <p:spPr bwMode="auto">
          <a:xfrm>
            <a:off x="374068" y="584684"/>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53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143508" y="-99392"/>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How CS is related to Phylogeny?</a:t>
            </a:r>
            <a:endParaRPr lang="en-US" altLang="ja-JP" sz="3600" b="1" dirty="0">
              <a:solidFill>
                <a:srgbClr val="A50021"/>
              </a:solidFill>
              <a:latin typeface="Verdana" pitchFamily="34" charset="0"/>
              <a:ea typeface="ＭＳ Ｐゴシック" pitchFamily="34" charset="-128"/>
            </a:endParaRPr>
          </a:p>
        </p:txBody>
      </p:sp>
      <p:sp>
        <p:nvSpPr>
          <p:cNvPr id="48133" name="Line 5"/>
          <p:cNvSpPr>
            <a:spLocks noChangeShapeType="1"/>
          </p:cNvSpPr>
          <p:nvPr/>
        </p:nvSpPr>
        <p:spPr bwMode="auto">
          <a:xfrm>
            <a:off x="245469"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298648" y="657270"/>
            <a:ext cx="83058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b="0" dirty="0" smtClean="0">
                <a:latin typeface="Bookman Old Style" pitchFamily="18" charset="0"/>
              </a:rPr>
              <a:t> </a:t>
            </a:r>
            <a:r>
              <a:rPr lang="en-GB" sz="2600" b="0" dirty="0" smtClean="0">
                <a:solidFill>
                  <a:srgbClr val="000099"/>
                </a:solidFill>
                <a:latin typeface="Bookman Old Style" pitchFamily="18" charset="0"/>
              </a:rPr>
              <a:t>Morphological data</a:t>
            </a:r>
          </a:p>
          <a:p>
            <a:pPr lvl="1">
              <a:spcBef>
                <a:spcPts val="600"/>
              </a:spcBef>
              <a:buClr>
                <a:schemeClr val="accent1"/>
              </a:buClr>
              <a:buSzPct val="90000"/>
              <a:buFont typeface="Wingdings 3" pitchFamily="18" charset="2"/>
              <a:buChar char="}"/>
            </a:pPr>
            <a:r>
              <a:rPr lang="en-US" sz="2000" dirty="0">
                <a:latin typeface="Bookman Old Style" pitchFamily="18" charset="0"/>
              </a:rPr>
              <a:t> Form and structure of organisms and their specific structural features.</a:t>
            </a:r>
          </a:p>
          <a:p>
            <a:pPr lvl="1">
              <a:spcBef>
                <a:spcPts val="600"/>
              </a:spcBef>
              <a:buClr>
                <a:schemeClr val="accent1"/>
              </a:buClr>
              <a:buSzPct val="90000"/>
              <a:buFont typeface="Wingdings 3" pitchFamily="18" charset="2"/>
              <a:buChar char="}"/>
            </a:pPr>
            <a:r>
              <a:rPr lang="en-US" sz="2000" dirty="0">
                <a:latin typeface="Bookman Old Style" pitchFamily="18" charset="0"/>
              </a:rPr>
              <a:t> </a:t>
            </a:r>
            <a:r>
              <a:rPr lang="en-GB" sz="2000" dirty="0">
                <a:latin typeface="Bookman Old Style" pitchFamily="18" charset="0"/>
              </a:rPr>
              <a:t>Number of legs, </a:t>
            </a:r>
            <a:r>
              <a:rPr lang="en-GB" sz="2000" dirty="0" err="1" smtClean="0">
                <a:latin typeface="Bookman Old Style" pitchFamily="18" charset="0"/>
              </a:rPr>
              <a:t>color</a:t>
            </a:r>
            <a:r>
              <a:rPr lang="en-GB" sz="2000" dirty="0" smtClean="0">
                <a:latin typeface="Bookman Old Style" pitchFamily="18" charset="0"/>
              </a:rPr>
              <a:t> of the eye etc.</a:t>
            </a:r>
            <a:endParaRPr lang="en-GB" sz="2600" b="0" dirty="0" smtClean="0">
              <a:latin typeface="Bookman Old Style" pitchFamily="18" charset="0"/>
            </a:endParaRPr>
          </a:p>
          <a:p>
            <a:pPr algn="l">
              <a:spcBef>
                <a:spcPts val="600"/>
              </a:spcBef>
              <a:buClr>
                <a:schemeClr val="accent1"/>
              </a:buClr>
              <a:buSzPct val="90000"/>
              <a:buFont typeface="Wingdings 3" pitchFamily="18" charset="2"/>
              <a:buChar char="}"/>
            </a:pPr>
            <a:r>
              <a:rPr lang="en-GB" sz="2600" dirty="0" smtClean="0">
                <a:latin typeface="Bookman Old Style" pitchFamily="18" charset="0"/>
              </a:rPr>
              <a:t> </a:t>
            </a:r>
            <a:r>
              <a:rPr lang="en-GB" sz="2600" dirty="0" err="1" smtClean="0">
                <a:solidFill>
                  <a:srgbClr val="000099"/>
                </a:solidFill>
                <a:latin typeface="Bookman Old Style" pitchFamily="18" charset="0"/>
              </a:rPr>
              <a:t>Biomolecular</a:t>
            </a:r>
            <a:r>
              <a:rPr lang="en-GB" sz="2600" dirty="0" smtClean="0">
                <a:solidFill>
                  <a:srgbClr val="000099"/>
                </a:solidFill>
                <a:latin typeface="Bookman Old Style" pitchFamily="18" charset="0"/>
              </a:rPr>
              <a:t> sequences</a:t>
            </a:r>
          </a:p>
          <a:p>
            <a:pPr lvl="1">
              <a:spcBef>
                <a:spcPts val="600"/>
              </a:spcBef>
              <a:buClr>
                <a:schemeClr val="accent1"/>
              </a:buClr>
              <a:buSzPct val="90000"/>
              <a:buFont typeface="Wingdings 3" pitchFamily="18" charset="2"/>
              <a:buChar char="}"/>
            </a:pPr>
            <a:r>
              <a:rPr lang="en-GB" sz="2000" b="0" dirty="0" smtClean="0">
                <a:latin typeface="Bookman Old Style" pitchFamily="18" charset="0"/>
              </a:rPr>
              <a:t>DNA, RNA, amino acids etc.</a:t>
            </a:r>
          </a:p>
        </p:txBody>
      </p:sp>
      <p:sp>
        <p:nvSpPr>
          <p:cNvPr id="9" name="AutoShape 2"/>
          <p:cNvSpPr>
            <a:spLocks noChangeArrowheads="1"/>
          </p:cNvSpPr>
          <p:nvPr/>
        </p:nvSpPr>
        <p:spPr bwMode="auto">
          <a:xfrm>
            <a:off x="2323492" y="5324562"/>
            <a:ext cx="4876800" cy="304800"/>
          </a:xfrm>
          <a:prstGeom prst="roundRect">
            <a:avLst>
              <a:gd name="adj" fmla="val 16667"/>
            </a:avLst>
          </a:prstGeom>
          <a:solidFill>
            <a:srgbClr val="808080">
              <a:alpha val="26000"/>
            </a:srgbClr>
          </a:solidFill>
          <a:ln w="28575">
            <a:solidFill>
              <a:schemeClr val="bg2"/>
            </a:solidFill>
            <a:round/>
            <a:headEnd/>
            <a:tailEnd/>
          </a:ln>
          <a:effectLst/>
        </p:spPr>
        <p:txBody>
          <a:bodyPr wrap="none" anchor="ctr"/>
          <a:lstStyle/>
          <a:p>
            <a:pPr algn="ctr"/>
            <a:endParaRPr lang="en-US" b="0" i="1" baseline="-25000">
              <a:solidFill>
                <a:srgbClr val="FF0000"/>
              </a:solidFill>
              <a:latin typeface="Book Antiqua" pitchFamily="18" charset="0"/>
            </a:endParaRPr>
          </a:p>
        </p:txBody>
      </p:sp>
      <p:sp>
        <p:nvSpPr>
          <p:cNvPr id="10" name="Line 8"/>
          <p:cNvSpPr>
            <a:spLocks noChangeShapeType="1"/>
          </p:cNvSpPr>
          <p:nvPr/>
        </p:nvSpPr>
        <p:spPr bwMode="auto">
          <a:xfrm flipH="1">
            <a:off x="25671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flipH="1">
            <a:off x="3557736" y="4801481"/>
            <a:ext cx="609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4167336" y="48014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H="1">
            <a:off x="31005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3633936" y="4115681"/>
            <a:ext cx="533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flipH="1">
            <a:off x="5843736" y="4877681"/>
            <a:ext cx="228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a:off x="6072336" y="4877681"/>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a:off x="5462736" y="4115681"/>
            <a:ext cx="6096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3633936" y="3506081"/>
            <a:ext cx="990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a:off x="4624536" y="3506081"/>
            <a:ext cx="8382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Oval 4"/>
          <p:cNvSpPr>
            <a:spLocks noChangeArrowheads="1"/>
          </p:cNvSpPr>
          <p:nvPr/>
        </p:nvSpPr>
        <p:spPr bwMode="auto">
          <a:xfrm>
            <a:off x="3024336" y="47046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1" name="Oval 4"/>
          <p:cNvSpPr>
            <a:spLocks noChangeArrowheads="1"/>
          </p:cNvSpPr>
          <p:nvPr/>
        </p:nvSpPr>
        <p:spPr bwMode="auto">
          <a:xfrm>
            <a:off x="24909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2" name="Oval 4"/>
          <p:cNvSpPr>
            <a:spLocks noChangeArrowheads="1"/>
          </p:cNvSpPr>
          <p:nvPr/>
        </p:nvSpPr>
        <p:spPr bwMode="auto">
          <a:xfrm>
            <a:off x="4070499" y="47046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3" name="Oval 4"/>
          <p:cNvSpPr>
            <a:spLocks noChangeArrowheads="1"/>
          </p:cNvSpPr>
          <p:nvPr/>
        </p:nvSpPr>
        <p:spPr bwMode="auto">
          <a:xfrm>
            <a:off x="3481536" y="5390443"/>
            <a:ext cx="173038" cy="173038"/>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4" name="Oval 4"/>
          <p:cNvSpPr>
            <a:spLocks noChangeArrowheads="1"/>
          </p:cNvSpPr>
          <p:nvPr/>
        </p:nvSpPr>
        <p:spPr bwMode="auto">
          <a:xfrm>
            <a:off x="4603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5" name="Oval 4"/>
          <p:cNvSpPr>
            <a:spLocks noChangeArrowheads="1"/>
          </p:cNvSpPr>
          <p:nvPr/>
        </p:nvSpPr>
        <p:spPr bwMode="auto">
          <a:xfrm>
            <a:off x="5746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6" name="Oval 4"/>
          <p:cNvSpPr>
            <a:spLocks noChangeArrowheads="1"/>
          </p:cNvSpPr>
          <p:nvPr/>
        </p:nvSpPr>
        <p:spPr bwMode="auto">
          <a:xfrm>
            <a:off x="6889899" y="5411081"/>
            <a:ext cx="173037" cy="173037"/>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27" name="Text Box 26"/>
          <p:cNvSpPr txBox="1">
            <a:spLocks noChangeArrowheads="1"/>
          </p:cNvSpPr>
          <p:nvPr/>
        </p:nvSpPr>
        <p:spPr bwMode="auto">
          <a:xfrm>
            <a:off x="30243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TAGCCCA</a:t>
            </a:r>
          </a:p>
        </p:txBody>
      </p:sp>
      <p:sp>
        <p:nvSpPr>
          <p:cNvPr id="28" name="Text Box 27"/>
          <p:cNvSpPr txBox="1">
            <a:spLocks noChangeArrowheads="1"/>
          </p:cNvSpPr>
          <p:nvPr/>
        </p:nvSpPr>
        <p:spPr bwMode="auto">
          <a:xfrm>
            <a:off x="4091136" y="57000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TAGACTT</a:t>
            </a:r>
          </a:p>
        </p:txBody>
      </p:sp>
      <p:sp>
        <p:nvSpPr>
          <p:cNvPr id="29" name="Text Box 28"/>
          <p:cNvSpPr txBox="1">
            <a:spLocks noChangeArrowheads="1"/>
          </p:cNvSpPr>
          <p:nvPr/>
        </p:nvSpPr>
        <p:spPr bwMode="auto">
          <a:xfrm>
            <a:off x="1881336" y="57000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AGGGCAT</a:t>
            </a:r>
          </a:p>
        </p:txBody>
      </p:sp>
      <p:sp>
        <p:nvSpPr>
          <p:cNvPr id="30" name="Text Box 29"/>
          <p:cNvSpPr txBox="1">
            <a:spLocks noChangeArrowheads="1"/>
          </p:cNvSpPr>
          <p:nvPr/>
        </p:nvSpPr>
        <p:spPr bwMode="auto">
          <a:xfrm>
            <a:off x="4243536" y="4633206"/>
            <a:ext cx="1143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TAGCCCT</a:t>
            </a:r>
          </a:p>
        </p:txBody>
      </p:sp>
      <p:sp>
        <p:nvSpPr>
          <p:cNvPr id="31" name="Oval 4"/>
          <p:cNvSpPr>
            <a:spLocks noChangeArrowheads="1"/>
          </p:cNvSpPr>
          <p:nvPr/>
        </p:nvSpPr>
        <p:spPr bwMode="auto">
          <a:xfrm>
            <a:off x="3557736" y="4039481"/>
            <a:ext cx="173038" cy="173037"/>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2" name="Text Box 31"/>
          <p:cNvSpPr txBox="1">
            <a:spLocks noChangeArrowheads="1"/>
          </p:cNvSpPr>
          <p:nvPr/>
        </p:nvSpPr>
        <p:spPr bwMode="auto">
          <a:xfrm>
            <a:off x="1881336" y="4633206"/>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AGGGCAT</a:t>
            </a:r>
          </a:p>
        </p:txBody>
      </p:sp>
      <p:sp>
        <p:nvSpPr>
          <p:cNvPr id="33" name="Text Box 32"/>
          <p:cNvSpPr txBox="1">
            <a:spLocks noChangeArrowheads="1"/>
          </p:cNvSpPr>
          <p:nvPr/>
        </p:nvSpPr>
        <p:spPr bwMode="auto">
          <a:xfrm>
            <a:off x="2414736" y="3963281"/>
            <a:ext cx="1295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AAGGCCT</a:t>
            </a:r>
          </a:p>
        </p:txBody>
      </p:sp>
      <p:sp>
        <p:nvSpPr>
          <p:cNvPr id="34" name="Text Box 33"/>
          <p:cNvSpPr txBox="1">
            <a:spLocks noChangeArrowheads="1"/>
          </p:cNvSpPr>
          <p:nvPr/>
        </p:nvSpPr>
        <p:spPr bwMode="auto">
          <a:xfrm>
            <a:off x="53103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AGCACAA</a:t>
            </a:r>
          </a:p>
        </p:txBody>
      </p:sp>
      <p:sp>
        <p:nvSpPr>
          <p:cNvPr id="35" name="Text Box 34"/>
          <p:cNvSpPr txBox="1">
            <a:spLocks noChangeArrowheads="1"/>
          </p:cNvSpPr>
          <p:nvPr/>
        </p:nvSpPr>
        <p:spPr bwMode="auto">
          <a:xfrm>
            <a:off x="6377136" y="57000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solidFill>
                  <a:srgbClr val="FF0000"/>
                </a:solidFill>
              </a:rPr>
              <a:t>AGCGCTT</a:t>
            </a:r>
          </a:p>
        </p:txBody>
      </p:sp>
      <p:sp>
        <p:nvSpPr>
          <p:cNvPr id="36" name="Oval 4"/>
          <p:cNvSpPr>
            <a:spLocks noChangeArrowheads="1"/>
          </p:cNvSpPr>
          <p:nvPr/>
        </p:nvSpPr>
        <p:spPr bwMode="auto">
          <a:xfrm>
            <a:off x="5996136" y="4780843"/>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7" name="Text Box 36"/>
          <p:cNvSpPr txBox="1">
            <a:spLocks noChangeArrowheads="1"/>
          </p:cNvSpPr>
          <p:nvPr/>
        </p:nvSpPr>
        <p:spPr bwMode="auto">
          <a:xfrm>
            <a:off x="6224736" y="4709406"/>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AGCACTT</a:t>
            </a:r>
          </a:p>
        </p:txBody>
      </p:sp>
      <p:sp>
        <p:nvSpPr>
          <p:cNvPr id="38" name="Oval 4"/>
          <p:cNvSpPr>
            <a:spLocks noChangeArrowheads="1"/>
          </p:cNvSpPr>
          <p:nvPr/>
        </p:nvSpPr>
        <p:spPr bwMode="auto">
          <a:xfrm>
            <a:off x="5386536" y="4034718"/>
            <a:ext cx="173038"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39" name="Text Box 38"/>
          <p:cNvSpPr txBox="1">
            <a:spLocks noChangeArrowheads="1"/>
          </p:cNvSpPr>
          <p:nvPr/>
        </p:nvSpPr>
        <p:spPr bwMode="auto">
          <a:xfrm>
            <a:off x="5615136" y="39632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a:t>TGGACTT</a:t>
            </a:r>
          </a:p>
        </p:txBody>
      </p:sp>
      <p:sp>
        <p:nvSpPr>
          <p:cNvPr id="40" name="Oval 4"/>
          <p:cNvSpPr>
            <a:spLocks noChangeArrowheads="1"/>
          </p:cNvSpPr>
          <p:nvPr/>
        </p:nvSpPr>
        <p:spPr bwMode="auto">
          <a:xfrm>
            <a:off x="4527699" y="3409243"/>
            <a:ext cx="173037" cy="173038"/>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a:p>
        </p:txBody>
      </p:sp>
      <p:sp>
        <p:nvSpPr>
          <p:cNvPr id="41" name="Text Box 40"/>
          <p:cNvSpPr txBox="1">
            <a:spLocks noChangeArrowheads="1"/>
          </p:cNvSpPr>
          <p:nvPr/>
        </p:nvSpPr>
        <p:spPr bwMode="auto">
          <a:xfrm>
            <a:off x="4091136" y="3125081"/>
            <a:ext cx="1219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500" dirty="0"/>
              <a:t>AAGACTT</a:t>
            </a:r>
          </a:p>
        </p:txBody>
      </p:sp>
      <p:sp>
        <p:nvSpPr>
          <p:cNvPr id="42" name="Text Box 52"/>
          <p:cNvSpPr txBox="1">
            <a:spLocks noChangeArrowheads="1"/>
          </p:cNvSpPr>
          <p:nvPr/>
        </p:nvSpPr>
        <p:spPr bwMode="auto">
          <a:xfrm>
            <a:off x="2348061" y="5944481"/>
            <a:ext cx="600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dirty="0">
                <a:solidFill>
                  <a:srgbClr val="3333CC"/>
                </a:solidFill>
                <a:latin typeface="Garamond" pitchFamily="18" charset="0"/>
              </a:rPr>
              <a:t>a</a:t>
            </a:r>
            <a:endParaRPr lang="en-US" i="1" baseline="-25000" dirty="0">
              <a:solidFill>
                <a:srgbClr val="3333CC"/>
              </a:solidFill>
              <a:latin typeface="Garamond" pitchFamily="18" charset="0"/>
            </a:endParaRPr>
          </a:p>
        </p:txBody>
      </p:sp>
      <p:sp>
        <p:nvSpPr>
          <p:cNvPr id="43" name="Text Box 53"/>
          <p:cNvSpPr txBox="1">
            <a:spLocks noChangeArrowheads="1"/>
          </p:cNvSpPr>
          <p:nvPr/>
        </p:nvSpPr>
        <p:spPr bwMode="auto">
          <a:xfrm>
            <a:off x="3329136" y="5944481"/>
            <a:ext cx="3714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b</a:t>
            </a:r>
          </a:p>
        </p:txBody>
      </p:sp>
      <p:sp>
        <p:nvSpPr>
          <p:cNvPr id="44" name="Text Box 54"/>
          <p:cNvSpPr txBox="1">
            <a:spLocks noChangeArrowheads="1"/>
          </p:cNvSpPr>
          <p:nvPr/>
        </p:nvSpPr>
        <p:spPr bwMode="auto">
          <a:xfrm>
            <a:off x="4472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c</a:t>
            </a:r>
          </a:p>
        </p:txBody>
      </p:sp>
      <p:sp>
        <p:nvSpPr>
          <p:cNvPr id="45" name="Text Box 55"/>
          <p:cNvSpPr txBox="1">
            <a:spLocks noChangeArrowheads="1"/>
          </p:cNvSpPr>
          <p:nvPr/>
        </p:nvSpPr>
        <p:spPr bwMode="auto">
          <a:xfrm>
            <a:off x="5615136"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d</a:t>
            </a:r>
          </a:p>
        </p:txBody>
      </p:sp>
      <p:sp>
        <p:nvSpPr>
          <p:cNvPr id="46" name="Text Box 56"/>
          <p:cNvSpPr txBox="1">
            <a:spLocks noChangeArrowheads="1"/>
          </p:cNvSpPr>
          <p:nvPr/>
        </p:nvSpPr>
        <p:spPr bwMode="auto">
          <a:xfrm>
            <a:off x="6767661" y="5942893"/>
            <a:ext cx="3714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i="1">
                <a:solidFill>
                  <a:srgbClr val="3333CC"/>
                </a:solidFill>
                <a:latin typeface="Garamond" pitchFamily="18" charset="0"/>
              </a:rPr>
              <a:t>e</a:t>
            </a:r>
          </a:p>
        </p:txBody>
      </p:sp>
      <p:sp>
        <p:nvSpPr>
          <p:cNvPr id="47" name="Text Box 67"/>
          <p:cNvSpPr txBox="1">
            <a:spLocks noChangeArrowheads="1"/>
          </p:cNvSpPr>
          <p:nvPr/>
        </p:nvSpPr>
        <p:spPr bwMode="auto">
          <a:xfrm>
            <a:off x="2778224" y="6237312"/>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smtClean="0">
                <a:solidFill>
                  <a:srgbClr val="002060"/>
                </a:solidFill>
                <a:latin typeface="Book Antiqua" pitchFamily="18" charset="0"/>
              </a:rPr>
              <a:t>Evolutionary History</a:t>
            </a:r>
            <a:endParaRPr lang="en-US" sz="2400" i="1" dirty="0">
              <a:solidFill>
                <a:srgbClr val="002060"/>
              </a:solidFill>
              <a:latin typeface="Book Antiqua" pitchFamily="18" charset="0"/>
            </a:endParaRPr>
          </a:p>
        </p:txBody>
      </p:sp>
    </p:spTree>
    <p:custDataLst>
      <p:tags r:id="rId1"/>
    </p:custDataLst>
    <p:extLst>
      <p:ext uri="{BB962C8B-B14F-4D97-AF65-F5344CB8AC3E}">
        <p14:creationId xmlns:p14="http://schemas.microsoft.com/office/powerpoint/2010/main" val="18305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up)">
                                      <p:cBhvr>
                                        <p:cTn id="16" dur="500"/>
                                        <p:tgtEl>
                                          <p:spTgt spid="1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ppt_y</p:attrName>
                                        </p:attrNameLst>
                                      </p:cBhvr>
                                      <p:tavLst>
                                        <p:tav tm="0">
                                          <p:val>
                                            <p:strVal val="#ppt_y+#ppt_h*1.125000"/>
                                          </p:val>
                                        </p:tav>
                                        <p:tav tm="100000">
                                          <p:val>
                                            <p:strVal val="#ppt_y"/>
                                          </p:val>
                                        </p:tav>
                                      </p:tavLst>
                                    </p:anim>
                                    <p:animEffect transition="in" filter="wipe(up)">
                                      <p:cBhvr>
                                        <p:cTn id="44" dur="500"/>
                                        <p:tgtEl>
                                          <p:spTgt spid="1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up)">
                                      <p:cBhvr>
                                        <p:cTn id="52" dur="500"/>
                                        <p:tgtEl>
                                          <p:spTgt spid="2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p:tgtEl>
                                          <p:spTgt spid="24"/>
                                        </p:tgtEl>
                                        <p:attrNameLst>
                                          <p:attrName>ppt_y</p:attrName>
                                        </p:attrNameLst>
                                      </p:cBhvr>
                                      <p:tavLst>
                                        <p:tav tm="0">
                                          <p:val>
                                            <p:strVal val="#ppt_y+#ppt_h*1.125000"/>
                                          </p:val>
                                        </p:tav>
                                        <p:tav tm="100000">
                                          <p:val>
                                            <p:strVal val="#ppt_y"/>
                                          </p:val>
                                        </p:tav>
                                      </p:tavLst>
                                    </p:anim>
                                    <p:animEffect transition="in" filter="wipe(up)">
                                      <p:cBhvr>
                                        <p:cTn id="64" dur="500"/>
                                        <p:tgtEl>
                                          <p:spTgt spid="2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up)">
                                      <p:cBhvr>
                                        <p:cTn id="68" dur="500"/>
                                        <p:tgtEl>
                                          <p:spTgt spid="25"/>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p:tgtEl>
                                          <p:spTgt spid="26"/>
                                        </p:tgtEl>
                                        <p:attrNameLst>
                                          <p:attrName>ppt_y</p:attrName>
                                        </p:attrNameLst>
                                      </p:cBhvr>
                                      <p:tavLst>
                                        <p:tav tm="0">
                                          <p:val>
                                            <p:strVal val="#ppt_y+#ppt_h*1.125000"/>
                                          </p:val>
                                        </p:tav>
                                        <p:tav tm="100000">
                                          <p:val>
                                            <p:strVal val="#ppt_y"/>
                                          </p:val>
                                        </p:tav>
                                      </p:tavLst>
                                    </p:anim>
                                    <p:animEffect transition="in" filter="wipe(up)">
                                      <p:cBhvr>
                                        <p:cTn id="72" dur="500"/>
                                        <p:tgtEl>
                                          <p:spTgt spid="26"/>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p:tgtEl>
                                          <p:spTgt spid="27"/>
                                        </p:tgtEl>
                                        <p:attrNameLst>
                                          <p:attrName>ppt_y</p:attrName>
                                        </p:attrNameLst>
                                      </p:cBhvr>
                                      <p:tavLst>
                                        <p:tav tm="0">
                                          <p:val>
                                            <p:strVal val="#ppt_y+#ppt_h*1.125000"/>
                                          </p:val>
                                        </p:tav>
                                        <p:tav tm="100000">
                                          <p:val>
                                            <p:strVal val="#ppt_y"/>
                                          </p:val>
                                        </p:tav>
                                      </p:tavLst>
                                    </p:anim>
                                    <p:animEffect transition="in" filter="wipe(up)">
                                      <p:cBhvr>
                                        <p:cTn id="76" dur="500"/>
                                        <p:tgtEl>
                                          <p:spTgt spid="27"/>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p:tgtEl>
                                          <p:spTgt spid="28"/>
                                        </p:tgtEl>
                                        <p:attrNameLst>
                                          <p:attrName>ppt_y</p:attrName>
                                        </p:attrNameLst>
                                      </p:cBhvr>
                                      <p:tavLst>
                                        <p:tav tm="0">
                                          <p:val>
                                            <p:strVal val="#ppt_y+#ppt_h*1.125000"/>
                                          </p:val>
                                        </p:tav>
                                        <p:tav tm="100000">
                                          <p:val>
                                            <p:strVal val="#ppt_y"/>
                                          </p:val>
                                        </p:tav>
                                      </p:tavLst>
                                    </p:anim>
                                    <p:animEffect transition="in" filter="wipe(up)">
                                      <p:cBhvr>
                                        <p:cTn id="80" dur="500"/>
                                        <p:tgtEl>
                                          <p:spTgt spid="28"/>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p:tgtEl>
                                          <p:spTgt spid="29"/>
                                        </p:tgtEl>
                                        <p:attrNameLst>
                                          <p:attrName>ppt_y</p:attrName>
                                        </p:attrNameLst>
                                      </p:cBhvr>
                                      <p:tavLst>
                                        <p:tav tm="0">
                                          <p:val>
                                            <p:strVal val="#ppt_y+#ppt_h*1.125000"/>
                                          </p:val>
                                        </p:tav>
                                        <p:tav tm="100000">
                                          <p:val>
                                            <p:strVal val="#ppt_y"/>
                                          </p:val>
                                        </p:tav>
                                      </p:tavLst>
                                    </p:anim>
                                    <p:animEffect transition="in" filter="wipe(up)">
                                      <p:cBhvr>
                                        <p:cTn id="84" dur="500"/>
                                        <p:tgtEl>
                                          <p:spTgt spid="29"/>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ppt_y</p:attrName>
                                        </p:attrNameLst>
                                      </p:cBhvr>
                                      <p:tavLst>
                                        <p:tav tm="0">
                                          <p:val>
                                            <p:strVal val="#ppt_y+#ppt_h*1.125000"/>
                                          </p:val>
                                        </p:tav>
                                        <p:tav tm="100000">
                                          <p:val>
                                            <p:strVal val="#ppt_y"/>
                                          </p:val>
                                        </p:tav>
                                      </p:tavLst>
                                    </p:anim>
                                    <p:animEffect transition="in" filter="wipe(up)">
                                      <p:cBhvr>
                                        <p:cTn id="88" dur="500"/>
                                        <p:tgtEl>
                                          <p:spTgt spid="30"/>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p:tgtEl>
                                          <p:spTgt spid="31"/>
                                        </p:tgtEl>
                                        <p:attrNameLst>
                                          <p:attrName>ppt_y</p:attrName>
                                        </p:attrNameLst>
                                      </p:cBhvr>
                                      <p:tavLst>
                                        <p:tav tm="0">
                                          <p:val>
                                            <p:strVal val="#ppt_y+#ppt_h*1.125000"/>
                                          </p:val>
                                        </p:tav>
                                        <p:tav tm="100000">
                                          <p:val>
                                            <p:strVal val="#ppt_y"/>
                                          </p:val>
                                        </p:tav>
                                      </p:tavLst>
                                    </p:anim>
                                    <p:animEffect transition="in" filter="wipe(up)">
                                      <p:cBhvr>
                                        <p:cTn id="92" dur="500"/>
                                        <p:tgtEl>
                                          <p:spTgt spid="31"/>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p:tgtEl>
                                          <p:spTgt spid="32"/>
                                        </p:tgtEl>
                                        <p:attrNameLst>
                                          <p:attrName>ppt_y</p:attrName>
                                        </p:attrNameLst>
                                      </p:cBhvr>
                                      <p:tavLst>
                                        <p:tav tm="0">
                                          <p:val>
                                            <p:strVal val="#ppt_y+#ppt_h*1.125000"/>
                                          </p:val>
                                        </p:tav>
                                        <p:tav tm="100000">
                                          <p:val>
                                            <p:strVal val="#ppt_y"/>
                                          </p:val>
                                        </p:tav>
                                      </p:tavLst>
                                    </p:anim>
                                    <p:animEffect transition="in" filter="wipe(up)">
                                      <p:cBhvr>
                                        <p:cTn id="96" dur="500"/>
                                        <p:tgtEl>
                                          <p:spTgt spid="32"/>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additive="base">
                                        <p:cTn id="99" dur="500"/>
                                        <p:tgtEl>
                                          <p:spTgt spid="33"/>
                                        </p:tgtEl>
                                        <p:attrNameLst>
                                          <p:attrName>ppt_y</p:attrName>
                                        </p:attrNameLst>
                                      </p:cBhvr>
                                      <p:tavLst>
                                        <p:tav tm="0">
                                          <p:val>
                                            <p:strVal val="#ppt_y+#ppt_h*1.125000"/>
                                          </p:val>
                                        </p:tav>
                                        <p:tav tm="100000">
                                          <p:val>
                                            <p:strVal val="#ppt_y"/>
                                          </p:val>
                                        </p:tav>
                                      </p:tavLst>
                                    </p:anim>
                                    <p:animEffect transition="in" filter="wipe(up)">
                                      <p:cBhvr>
                                        <p:cTn id="100" dur="500"/>
                                        <p:tgtEl>
                                          <p:spTgt spid="3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p:tgtEl>
                                          <p:spTgt spid="34"/>
                                        </p:tgtEl>
                                        <p:attrNameLst>
                                          <p:attrName>ppt_y</p:attrName>
                                        </p:attrNameLst>
                                      </p:cBhvr>
                                      <p:tavLst>
                                        <p:tav tm="0">
                                          <p:val>
                                            <p:strVal val="#ppt_y+#ppt_h*1.125000"/>
                                          </p:val>
                                        </p:tav>
                                        <p:tav tm="100000">
                                          <p:val>
                                            <p:strVal val="#ppt_y"/>
                                          </p:val>
                                        </p:tav>
                                      </p:tavLst>
                                    </p:anim>
                                    <p:animEffect transition="in" filter="wipe(up)">
                                      <p:cBhvr>
                                        <p:cTn id="104" dur="500"/>
                                        <p:tgtEl>
                                          <p:spTgt spid="34"/>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p:tgtEl>
                                          <p:spTgt spid="35"/>
                                        </p:tgtEl>
                                        <p:attrNameLst>
                                          <p:attrName>ppt_y</p:attrName>
                                        </p:attrNameLst>
                                      </p:cBhvr>
                                      <p:tavLst>
                                        <p:tav tm="0">
                                          <p:val>
                                            <p:strVal val="#ppt_y+#ppt_h*1.125000"/>
                                          </p:val>
                                        </p:tav>
                                        <p:tav tm="100000">
                                          <p:val>
                                            <p:strVal val="#ppt_y"/>
                                          </p:val>
                                        </p:tav>
                                      </p:tavLst>
                                    </p:anim>
                                    <p:animEffect transition="in" filter="wipe(up)">
                                      <p:cBhvr>
                                        <p:cTn id="108" dur="500"/>
                                        <p:tgtEl>
                                          <p:spTgt spid="35"/>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p:tgtEl>
                                          <p:spTgt spid="36"/>
                                        </p:tgtEl>
                                        <p:attrNameLst>
                                          <p:attrName>ppt_y</p:attrName>
                                        </p:attrNameLst>
                                      </p:cBhvr>
                                      <p:tavLst>
                                        <p:tav tm="0">
                                          <p:val>
                                            <p:strVal val="#ppt_y+#ppt_h*1.125000"/>
                                          </p:val>
                                        </p:tav>
                                        <p:tav tm="100000">
                                          <p:val>
                                            <p:strVal val="#ppt_y"/>
                                          </p:val>
                                        </p:tav>
                                      </p:tavLst>
                                    </p:anim>
                                    <p:animEffect transition="in" filter="wipe(up)">
                                      <p:cBhvr>
                                        <p:cTn id="112" dur="500"/>
                                        <p:tgtEl>
                                          <p:spTgt spid="36"/>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p:tgtEl>
                                          <p:spTgt spid="37"/>
                                        </p:tgtEl>
                                        <p:attrNameLst>
                                          <p:attrName>ppt_y</p:attrName>
                                        </p:attrNameLst>
                                      </p:cBhvr>
                                      <p:tavLst>
                                        <p:tav tm="0">
                                          <p:val>
                                            <p:strVal val="#ppt_y+#ppt_h*1.125000"/>
                                          </p:val>
                                        </p:tav>
                                        <p:tav tm="100000">
                                          <p:val>
                                            <p:strVal val="#ppt_y"/>
                                          </p:val>
                                        </p:tav>
                                      </p:tavLst>
                                    </p:anim>
                                    <p:animEffect transition="in" filter="wipe(up)">
                                      <p:cBhvr>
                                        <p:cTn id="116" dur="500"/>
                                        <p:tgtEl>
                                          <p:spTgt spid="37"/>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p:tgtEl>
                                          <p:spTgt spid="38"/>
                                        </p:tgtEl>
                                        <p:attrNameLst>
                                          <p:attrName>ppt_y</p:attrName>
                                        </p:attrNameLst>
                                      </p:cBhvr>
                                      <p:tavLst>
                                        <p:tav tm="0">
                                          <p:val>
                                            <p:strVal val="#ppt_y+#ppt_h*1.125000"/>
                                          </p:val>
                                        </p:tav>
                                        <p:tav tm="100000">
                                          <p:val>
                                            <p:strVal val="#ppt_y"/>
                                          </p:val>
                                        </p:tav>
                                      </p:tavLst>
                                    </p:anim>
                                    <p:animEffect transition="in" filter="wipe(up)">
                                      <p:cBhvr>
                                        <p:cTn id="120" dur="500"/>
                                        <p:tgtEl>
                                          <p:spTgt spid="38"/>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 calcmode="lin" valueType="num">
                                      <p:cBhvr additive="base">
                                        <p:cTn id="123" dur="500"/>
                                        <p:tgtEl>
                                          <p:spTgt spid="39"/>
                                        </p:tgtEl>
                                        <p:attrNameLst>
                                          <p:attrName>ppt_y</p:attrName>
                                        </p:attrNameLst>
                                      </p:cBhvr>
                                      <p:tavLst>
                                        <p:tav tm="0">
                                          <p:val>
                                            <p:strVal val="#ppt_y+#ppt_h*1.125000"/>
                                          </p:val>
                                        </p:tav>
                                        <p:tav tm="100000">
                                          <p:val>
                                            <p:strVal val="#ppt_y"/>
                                          </p:val>
                                        </p:tav>
                                      </p:tavLst>
                                    </p:anim>
                                    <p:animEffect transition="in" filter="wipe(up)">
                                      <p:cBhvr>
                                        <p:cTn id="124" dur="500"/>
                                        <p:tgtEl>
                                          <p:spTgt spid="39"/>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p:tgtEl>
                                          <p:spTgt spid="40"/>
                                        </p:tgtEl>
                                        <p:attrNameLst>
                                          <p:attrName>ppt_y</p:attrName>
                                        </p:attrNameLst>
                                      </p:cBhvr>
                                      <p:tavLst>
                                        <p:tav tm="0">
                                          <p:val>
                                            <p:strVal val="#ppt_y+#ppt_h*1.125000"/>
                                          </p:val>
                                        </p:tav>
                                        <p:tav tm="100000">
                                          <p:val>
                                            <p:strVal val="#ppt_y"/>
                                          </p:val>
                                        </p:tav>
                                      </p:tavLst>
                                    </p:anim>
                                    <p:animEffect transition="in" filter="wipe(up)">
                                      <p:cBhvr>
                                        <p:cTn id="128" dur="500"/>
                                        <p:tgtEl>
                                          <p:spTgt spid="40"/>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anim calcmode="lin" valueType="num">
                                      <p:cBhvr additive="base">
                                        <p:cTn id="131" dur="500"/>
                                        <p:tgtEl>
                                          <p:spTgt spid="41"/>
                                        </p:tgtEl>
                                        <p:attrNameLst>
                                          <p:attrName>ppt_y</p:attrName>
                                        </p:attrNameLst>
                                      </p:cBhvr>
                                      <p:tavLst>
                                        <p:tav tm="0">
                                          <p:val>
                                            <p:strVal val="#ppt_y+#ppt_h*1.125000"/>
                                          </p:val>
                                        </p:tav>
                                        <p:tav tm="100000">
                                          <p:val>
                                            <p:strVal val="#ppt_y"/>
                                          </p:val>
                                        </p:tav>
                                      </p:tavLst>
                                    </p:anim>
                                    <p:animEffect transition="in" filter="wipe(up)">
                                      <p:cBhvr>
                                        <p:cTn id="132" dur="500"/>
                                        <p:tgtEl>
                                          <p:spTgt spid="41"/>
                                        </p:tgtEl>
                                      </p:cBhvr>
                                    </p:animEffect>
                                  </p:childTnLst>
                                </p:cTn>
                              </p:par>
                              <p:par>
                                <p:cTn id="133" presetID="12" presetClass="entr" presetSubtype="4"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 calcmode="lin" valueType="num">
                                      <p:cBhvr additive="base">
                                        <p:cTn id="135" dur="500"/>
                                        <p:tgtEl>
                                          <p:spTgt spid="42"/>
                                        </p:tgtEl>
                                        <p:attrNameLst>
                                          <p:attrName>ppt_y</p:attrName>
                                        </p:attrNameLst>
                                      </p:cBhvr>
                                      <p:tavLst>
                                        <p:tav tm="0">
                                          <p:val>
                                            <p:strVal val="#ppt_y+#ppt_h*1.125000"/>
                                          </p:val>
                                        </p:tav>
                                        <p:tav tm="100000">
                                          <p:val>
                                            <p:strVal val="#ppt_y"/>
                                          </p:val>
                                        </p:tav>
                                      </p:tavLst>
                                    </p:anim>
                                    <p:animEffect transition="in" filter="wipe(up)">
                                      <p:cBhvr>
                                        <p:cTn id="136" dur="500"/>
                                        <p:tgtEl>
                                          <p:spTgt spid="42"/>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additive="base">
                                        <p:cTn id="139" dur="500"/>
                                        <p:tgtEl>
                                          <p:spTgt spid="43"/>
                                        </p:tgtEl>
                                        <p:attrNameLst>
                                          <p:attrName>ppt_y</p:attrName>
                                        </p:attrNameLst>
                                      </p:cBhvr>
                                      <p:tavLst>
                                        <p:tav tm="0">
                                          <p:val>
                                            <p:strVal val="#ppt_y+#ppt_h*1.125000"/>
                                          </p:val>
                                        </p:tav>
                                        <p:tav tm="100000">
                                          <p:val>
                                            <p:strVal val="#ppt_y"/>
                                          </p:val>
                                        </p:tav>
                                      </p:tavLst>
                                    </p:anim>
                                    <p:animEffect transition="in" filter="wipe(up)">
                                      <p:cBhvr>
                                        <p:cTn id="140" dur="500"/>
                                        <p:tgtEl>
                                          <p:spTgt spid="43"/>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 calcmode="lin" valueType="num">
                                      <p:cBhvr additive="base">
                                        <p:cTn id="143" dur="500"/>
                                        <p:tgtEl>
                                          <p:spTgt spid="44"/>
                                        </p:tgtEl>
                                        <p:attrNameLst>
                                          <p:attrName>ppt_y</p:attrName>
                                        </p:attrNameLst>
                                      </p:cBhvr>
                                      <p:tavLst>
                                        <p:tav tm="0">
                                          <p:val>
                                            <p:strVal val="#ppt_y+#ppt_h*1.125000"/>
                                          </p:val>
                                        </p:tav>
                                        <p:tav tm="100000">
                                          <p:val>
                                            <p:strVal val="#ppt_y"/>
                                          </p:val>
                                        </p:tav>
                                      </p:tavLst>
                                    </p:anim>
                                    <p:animEffect transition="in" filter="wipe(up)">
                                      <p:cBhvr>
                                        <p:cTn id="144" dur="500"/>
                                        <p:tgtEl>
                                          <p:spTgt spid="44"/>
                                        </p:tgtEl>
                                      </p:cBhvr>
                                    </p:animEffect>
                                  </p:childTnLst>
                                </p:cTn>
                              </p:par>
                              <p:par>
                                <p:cTn id="145" presetID="12" presetClass="entr" presetSubtype="4"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 calcmode="lin" valueType="num">
                                      <p:cBhvr additive="base">
                                        <p:cTn id="147" dur="500"/>
                                        <p:tgtEl>
                                          <p:spTgt spid="45"/>
                                        </p:tgtEl>
                                        <p:attrNameLst>
                                          <p:attrName>ppt_y</p:attrName>
                                        </p:attrNameLst>
                                      </p:cBhvr>
                                      <p:tavLst>
                                        <p:tav tm="0">
                                          <p:val>
                                            <p:strVal val="#ppt_y+#ppt_h*1.125000"/>
                                          </p:val>
                                        </p:tav>
                                        <p:tav tm="100000">
                                          <p:val>
                                            <p:strVal val="#ppt_y"/>
                                          </p:val>
                                        </p:tav>
                                      </p:tavLst>
                                    </p:anim>
                                    <p:animEffect transition="in" filter="wipe(up)">
                                      <p:cBhvr>
                                        <p:cTn id="148" dur="500"/>
                                        <p:tgtEl>
                                          <p:spTgt spid="45"/>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anim calcmode="lin" valueType="num">
                                      <p:cBhvr additive="base">
                                        <p:cTn id="151" dur="500"/>
                                        <p:tgtEl>
                                          <p:spTgt spid="46"/>
                                        </p:tgtEl>
                                        <p:attrNameLst>
                                          <p:attrName>ppt_y</p:attrName>
                                        </p:attrNameLst>
                                      </p:cBhvr>
                                      <p:tavLst>
                                        <p:tav tm="0">
                                          <p:val>
                                            <p:strVal val="#ppt_y+#ppt_h*1.125000"/>
                                          </p:val>
                                        </p:tav>
                                        <p:tav tm="100000">
                                          <p:val>
                                            <p:strVal val="#ppt_y"/>
                                          </p:val>
                                        </p:tav>
                                      </p:tavLst>
                                    </p:anim>
                                    <p:animEffect transition="in" filter="wipe(up)">
                                      <p:cBhvr>
                                        <p:cTn id="152" dur="500"/>
                                        <p:tgtEl>
                                          <p:spTgt spid="46"/>
                                        </p:tgtEl>
                                      </p:cBhvr>
                                    </p:animEffect>
                                  </p:childTnLst>
                                </p:cTn>
                              </p:par>
                              <p:par>
                                <p:cTn id="153" presetID="12" presetClass="entr" presetSubtype="4" fill="hold" grpId="0" nodeType="withEffect">
                                  <p:stCondLst>
                                    <p:cond delay="0"/>
                                  </p:stCondLst>
                                  <p:childTnLst>
                                    <p:set>
                                      <p:cBhvr>
                                        <p:cTn id="154" dur="1" fill="hold">
                                          <p:stCondLst>
                                            <p:cond delay="0"/>
                                          </p:stCondLst>
                                        </p:cTn>
                                        <p:tgtEl>
                                          <p:spTgt spid="47"/>
                                        </p:tgtEl>
                                        <p:attrNameLst>
                                          <p:attrName>style.visibility</p:attrName>
                                        </p:attrNameLst>
                                      </p:cBhvr>
                                      <p:to>
                                        <p:strVal val="visible"/>
                                      </p:to>
                                    </p:set>
                                    <p:anim calcmode="lin" valueType="num">
                                      <p:cBhvr additive="base">
                                        <p:cTn id="155" dur="500"/>
                                        <p:tgtEl>
                                          <p:spTgt spid="47"/>
                                        </p:tgtEl>
                                        <p:attrNameLst>
                                          <p:attrName>ppt_y</p:attrName>
                                        </p:attrNameLst>
                                      </p:cBhvr>
                                      <p:tavLst>
                                        <p:tav tm="0">
                                          <p:val>
                                            <p:strVal val="#ppt_y+#ppt_h*1.125000"/>
                                          </p:val>
                                        </p:tav>
                                        <p:tav tm="100000">
                                          <p:val>
                                            <p:strVal val="#ppt_y"/>
                                          </p:val>
                                        </p:tav>
                                      </p:tavLst>
                                    </p:anim>
                                    <p:animEffect transition="in" filter="wipe(up)">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10" fill="hold" grpId="0" nodeType="clickEffect">
                                  <p:stCondLst>
                                    <p:cond delay="0"/>
                                  </p:stCondLst>
                                  <p:childTnLst>
                                    <p:set>
                                      <p:cBhvr>
                                        <p:cTn id="160" dur="1" fill="hold">
                                          <p:stCondLst>
                                            <p:cond delay="0"/>
                                          </p:stCondLst>
                                        </p:cTn>
                                        <p:tgtEl>
                                          <p:spTgt spid="9"/>
                                        </p:tgtEl>
                                        <p:attrNameLst>
                                          <p:attrName>style.visibility</p:attrName>
                                        </p:attrNameLst>
                                      </p:cBhvr>
                                      <p:to>
                                        <p:strVal val="visible"/>
                                      </p:to>
                                    </p:set>
                                    <p:anim calcmode="lin" valueType="num">
                                      <p:cBhvr>
                                        <p:cTn id="161" dur="500" fill="hold"/>
                                        <p:tgtEl>
                                          <p:spTgt spid="9"/>
                                        </p:tgtEl>
                                        <p:attrNameLst>
                                          <p:attrName>ppt_w</p:attrName>
                                        </p:attrNameLst>
                                      </p:cBhvr>
                                      <p:tavLst>
                                        <p:tav tm="0">
                                          <p:val>
                                            <p:fltVal val="0"/>
                                          </p:val>
                                        </p:tav>
                                        <p:tav tm="100000">
                                          <p:val>
                                            <p:strVal val="#ppt_w"/>
                                          </p:val>
                                        </p:tav>
                                      </p:tavLst>
                                    </p:anim>
                                    <p:anim calcmode="lin" valueType="num">
                                      <p:cBhvr>
                                        <p:cTn id="162"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animBg="1"/>
      <p:bldP spid="32" grpId="0"/>
      <p:bldP spid="33" grpId="0"/>
      <p:bldP spid="34" grpId="0"/>
      <p:bldP spid="35" grpId="0"/>
      <p:bldP spid="36" grpId="0" animBg="1"/>
      <p:bldP spid="37" grpId="0"/>
      <p:bldP spid="38" grpId="0" animBg="1"/>
      <p:bldP spid="39" grpId="0"/>
      <p:bldP spid="40" grpId="0" animBg="1"/>
      <p:bldP spid="41" grpId="0"/>
      <p:bldP spid="42" grpId="0"/>
      <p:bldP spid="43" grpId="0"/>
      <p:bldP spid="44" grpId="0"/>
      <p:bldP spid="45" grpId="0"/>
      <p:bldP spid="46" grpId="0"/>
      <p:bldP spid="4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Line 2"/>
          <p:cNvSpPr>
            <a:spLocks noChangeShapeType="1"/>
          </p:cNvSpPr>
          <p:nvPr/>
        </p:nvSpPr>
        <p:spPr bwMode="auto">
          <a:xfrm>
            <a:off x="228600" y="6858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pic>
        <p:nvPicPr>
          <p:cNvPr id="1884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938500"/>
            <a:ext cx="6915150" cy="2373312"/>
          </a:xfrm>
          <a:prstGeom prst="rect">
            <a:avLst/>
          </a:prstGeom>
          <a:noFill/>
          <a:extLst>
            <a:ext uri="{909E8E84-426E-40DD-AFC4-6F175D3DCCD1}">
              <a14:hiddenFill xmlns:a14="http://schemas.microsoft.com/office/drawing/2010/main">
                <a:solidFill>
                  <a:srgbClr val="FFFFFF"/>
                </a:solidFill>
              </a14:hiddenFill>
            </a:ext>
          </a:extLst>
        </p:spPr>
      </p:pic>
      <p:sp>
        <p:nvSpPr>
          <p:cNvPr id="188426" name="Line 10"/>
          <p:cNvSpPr>
            <a:spLocks noChangeShapeType="1"/>
          </p:cNvSpPr>
          <p:nvPr/>
        </p:nvSpPr>
        <p:spPr bwMode="auto">
          <a:xfrm flipV="1">
            <a:off x="5071542" y="2208312"/>
            <a:ext cx="9144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7" name="Line 11"/>
          <p:cNvSpPr>
            <a:spLocks noChangeShapeType="1"/>
          </p:cNvSpPr>
          <p:nvPr/>
        </p:nvSpPr>
        <p:spPr bwMode="auto">
          <a:xfrm>
            <a:off x="5985942" y="2208312"/>
            <a:ext cx="1066800" cy="8382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8" name="Line 12"/>
          <p:cNvSpPr>
            <a:spLocks noChangeShapeType="1"/>
          </p:cNvSpPr>
          <p:nvPr/>
        </p:nvSpPr>
        <p:spPr bwMode="auto">
          <a:xfrm flipH="1" flipV="1">
            <a:off x="4233342" y="836712"/>
            <a:ext cx="1752600" cy="13716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9" name="Line 13"/>
          <p:cNvSpPr>
            <a:spLocks noChangeShapeType="1"/>
          </p:cNvSpPr>
          <p:nvPr/>
        </p:nvSpPr>
        <p:spPr bwMode="auto">
          <a:xfrm flipH="1">
            <a:off x="1794942" y="836712"/>
            <a:ext cx="2438400" cy="22098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p:cNvSpPr>
            <a:spLocks noChangeShapeType="1"/>
          </p:cNvSpPr>
          <p:nvPr/>
        </p:nvSpPr>
        <p:spPr bwMode="auto">
          <a:xfrm flipV="1">
            <a:off x="3471342" y="1522512"/>
            <a:ext cx="1600200" cy="152400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50" name="Picture 2" descr="C:\USA\Research\presentations\beautiful baby phot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7000" y="3478560"/>
            <a:ext cx="1424378" cy="17494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14364" y="2615334"/>
            <a:ext cx="6114764" cy="646331"/>
          </a:xfrm>
          <a:prstGeom prst="rect">
            <a:avLst/>
          </a:prstGeom>
        </p:spPr>
        <p:txBody>
          <a:bodyPr wrap="square">
            <a:spAutoFit/>
          </a:bodyPr>
          <a:lstStyle/>
          <a:p>
            <a:pPr algn="ctr"/>
            <a:r>
              <a:rPr lang="en-US" sz="3600" dirty="0" smtClean="0">
                <a:latin typeface="Book Antiqua" pitchFamily="18" charset="0"/>
              </a:rPr>
              <a:t>What is a                    </a:t>
            </a:r>
            <a:r>
              <a:rPr lang="en-US" altLang="ja-JP" sz="3600" dirty="0" smtClean="0">
                <a:solidFill>
                  <a:srgbClr val="A50021"/>
                </a:solidFill>
                <a:latin typeface="Verdana" pitchFamily="34" charset="0"/>
                <a:ea typeface="ＭＳ Ｐゴシック" pitchFamily="34" charset="-128"/>
              </a:rPr>
              <a:t>  </a:t>
            </a:r>
            <a:r>
              <a:rPr lang="en-US" sz="3600" dirty="0" smtClean="0">
                <a:latin typeface="Book Antiqua" pitchFamily="18" charset="0"/>
              </a:rPr>
              <a:t>?</a:t>
            </a:r>
            <a:endParaRPr lang="en-US" sz="3600" dirty="0"/>
          </a:p>
        </p:txBody>
      </p:sp>
      <p:sp>
        <p:nvSpPr>
          <p:cNvPr id="14" name="Rectangle 7"/>
          <p:cNvSpPr>
            <a:spLocks noChangeArrowheads="1"/>
          </p:cNvSpPr>
          <p:nvPr/>
        </p:nvSpPr>
        <p:spPr bwMode="auto">
          <a:xfrm>
            <a:off x="4018483" y="2578460"/>
            <a:ext cx="3122613"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r>
              <a:rPr lang="en-US" altLang="ja-JP" sz="3600" dirty="0">
                <a:solidFill>
                  <a:srgbClr val="A50021"/>
                </a:solidFill>
                <a:latin typeface="Verdana" pitchFamily="34" charset="0"/>
                <a:ea typeface="ＭＳ Ｐゴシック" pitchFamily="34" charset="-128"/>
              </a:rPr>
              <a:t>Phylogeny</a:t>
            </a:r>
          </a:p>
        </p:txBody>
      </p:sp>
      <p:pic>
        <p:nvPicPr>
          <p:cNvPr id="1026" name="Picture 2" descr="C:\USA\Research\presentations\LeavesAndAncestor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7109" y="852996"/>
            <a:ext cx="6705251" cy="5312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a:spLocks noChangeArrowheads="1"/>
          </p:cNvSpPr>
          <p:nvPr/>
        </p:nvSpPr>
        <p:spPr bwMode="auto">
          <a:xfrm>
            <a:off x="886338" y="5481228"/>
            <a:ext cx="83058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600"/>
              </a:spcBef>
              <a:buClr>
                <a:schemeClr val="accent1"/>
              </a:buClr>
              <a:buSzPct val="90000"/>
              <a:buFont typeface="Wingdings 3" pitchFamily="18" charset="2"/>
              <a:buChar char="}"/>
            </a:pPr>
            <a:r>
              <a:rPr lang="en-GB" sz="2600" dirty="0">
                <a:latin typeface="Garamond" pitchFamily="18" charset="0"/>
              </a:rPr>
              <a:t> </a:t>
            </a:r>
            <a:r>
              <a:rPr lang="en-GB" sz="2600" dirty="0" smtClean="0">
                <a:latin typeface="Garamond" pitchFamily="18" charset="0"/>
              </a:rPr>
              <a:t>Study of </a:t>
            </a:r>
            <a:r>
              <a:rPr lang="en-GB" sz="2600" dirty="0" smtClean="0">
                <a:solidFill>
                  <a:srgbClr val="FF0000"/>
                </a:solidFill>
                <a:latin typeface="Garamond" pitchFamily="18" charset="0"/>
              </a:rPr>
              <a:t>evolutionary relatedness</a:t>
            </a:r>
            <a:r>
              <a:rPr lang="en-GB" sz="2600" dirty="0" smtClean="0">
                <a:latin typeface="Garamond" pitchFamily="18" charset="0"/>
              </a:rPr>
              <a:t> among a group of organisms</a:t>
            </a:r>
            <a:endParaRPr lang="en-GB" sz="2600" b="0" dirty="0" smtClean="0">
              <a:solidFill>
                <a:srgbClr val="000099"/>
              </a:solidFill>
              <a:latin typeface="Garamond"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74914318"/>
              </p:ext>
            </p:extLst>
          </p:nvPr>
        </p:nvGraphicFramePr>
        <p:xfrm>
          <a:off x="2605088" y="2433638"/>
          <a:ext cx="3933825" cy="1990725"/>
        </p:xfrm>
        <a:graphic>
          <a:graphicData uri="http://schemas.openxmlformats.org/presentationml/2006/ole">
            <mc:AlternateContent xmlns:mc="http://schemas.openxmlformats.org/markup-compatibility/2006">
              <mc:Choice xmlns:v="urn:schemas-microsoft-com:vml" Requires="v">
                <p:oleObj spid="_x0000_s2220" name="Acrobat Document" r:id="rId7" imgW="3933578" imgH="1990490" progId="AcroExch.Document.7">
                  <p:embed/>
                </p:oleObj>
              </mc:Choice>
              <mc:Fallback>
                <p:oleObj name="Acrobat Document" r:id="rId7" imgW="3933578" imgH="1990490" progId="AcroExch.Document.7">
                  <p:embed/>
                  <p:pic>
                    <p:nvPicPr>
                      <p:cNvPr id="0" name=""/>
                      <p:cNvPicPr/>
                      <p:nvPr/>
                    </p:nvPicPr>
                    <p:blipFill>
                      <a:blip r:embed="rId8"/>
                      <a:stretch>
                        <a:fillRect/>
                      </a:stretch>
                    </p:blipFill>
                    <p:spPr>
                      <a:xfrm>
                        <a:off x="2605088" y="2433638"/>
                        <a:ext cx="3933825" cy="19907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19343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64" presetClass="path" presetSubtype="0" accel="50000" decel="50000" fill="hold" grpId="0" nodeType="withEffect">
                                  <p:stCondLst>
                                    <p:cond delay="0"/>
                                  </p:stCondLst>
                                  <p:childTnLst>
                                    <p:animMotion origin="layout" path="M 5.55556E-7 -1.49861E-6 L -0.40938 -0.38205 " pathEditMode="relative" rAng="0" ptsTypes="AA">
                                      <p:cBhvr>
                                        <p:cTn id="11" dur="1000" fill="hold"/>
                                        <p:tgtEl>
                                          <p:spTgt spid="14"/>
                                        </p:tgtEl>
                                        <p:attrNameLst>
                                          <p:attrName>ppt_x</p:attrName>
                                          <p:attrName>ppt_y</p:attrName>
                                        </p:attrNameLst>
                                      </p:cBhvr>
                                      <p:rCtr x="-20469" y="-19103"/>
                                    </p:animMotion>
                                  </p:childTnLst>
                                </p:cTn>
                              </p:par>
                              <p:par>
                                <p:cTn id="12" presetID="22" presetClass="entr" presetSubtype="8" fill="hold" grpId="0" nodeType="withEffect">
                                  <p:stCondLst>
                                    <p:cond delay="0"/>
                                  </p:stCondLst>
                                  <p:childTnLst>
                                    <p:set>
                                      <p:cBhvr>
                                        <p:cTn id="13" dur="1" fill="hold">
                                          <p:stCondLst>
                                            <p:cond delay="0"/>
                                          </p:stCondLst>
                                        </p:cTn>
                                        <p:tgtEl>
                                          <p:spTgt spid="188418"/>
                                        </p:tgtEl>
                                        <p:attrNameLst>
                                          <p:attrName>style.visibility</p:attrName>
                                        </p:attrNameLst>
                                      </p:cBhvr>
                                      <p:to>
                                        <p:strVal val="visible"/>
                                      </p:to>
                                    </p:set>
                                    <p:animEffect transition="in" filter="wipe(left)">
                                      <p:cBhvr>
                                        <p:cTn id="14" dur="1000"/>
                                        <p:tgtEl>
                                          <p:spTgt spid="188418"/>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dissolve">
                                      <p:cBhvr>
                                        <p:cTn id="18" dur="500"/>
                                        <p:tgtEl>
                                          <p:spTgt spid="2050"/>
                                        </p:tgtEl>
                                      </p:cBhvr>
                                    </p:animEffect>
                                  </p:childTnLst>
                                </p:cTn>
                              </p:par>
                              <p:par>
                                <p:cTn id="19" presetID="9" presetClass="entr" presetSubtype="0" fill="hold" nodeType="withEffect">
                                  <p:stCondLst>
                                    <p:cond delay="0"/>
                                  </p:stCondLst>
                                  <p:childTnLst>
                                    <p:set>
                                      <p:cBhvr>
                                        <p:cTn id="20" dur="1" fill="hold">
                                          <p:stCondLst>
                                            <p:cond delay="0"/>
                                          </p:stCondLst>
                                        </p:cTn>
                                        <p:tgtEl>
                                          <p:spTgt spid="188425"/>
                                        </p:tgtEl>
                                        <p:attrNameLst>
                                          <p:attrName>style.visibility</p:attrName>
                                        </p:attrNameLst>
                                      </p:cBhvr>
                                      <p:to>
                                        <p:strVal val="visible"/>
                                      </p:to>
                                    </p:set>
                                    <p:animEffect transition="in" filter="dissolve">
                                      <p:cBhvr>
                                        <p:cTn id="21" dur="500"/>
                                        <p:tgtEl>
                                          <p:spTgt spid="188425"/>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8427"/>
                                        </p:tgtEl>
                                        <p:attrNameLst>
                                          <p:attrName>style.visibility</p:attrName>
                                        </p:attrNameLst>
                                      </p:cBhvr>
                                      <p:to>
                                        <p:strVal val="visible"/>
                                      </p:to>
                                    </p:set>
                                    <p:animEffect transition="in" filter="wipe(down)">
                                      <p:cBhvr>
                                        <p:cTn id="29" dur="500"/>
                                        <p:tgtEl>
                                          <p:spTgt spid="1884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down)">
                                      <p:cBhvr>
                                        <p:cTn id="32" dur="500"/>
                                        <p:tgtEl>
                                          <p:spTgt spid="188426"/>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88428"/>
                                        </p:tgtEl>
                                        <p:attrNameLst>
                                          <p:attrName>style.visibility</p:attrName>
                                        </p:attrNameLst>
                                      </p:cBhvr>
                                      <p:to>
                                        <p:strVal val="visible"/>
                                      </p:to>
                                    </p:set>
                                    <p:animEffect transition="in" filter="wipe(down)">
                                      <p:cBhvr>
                                        <p:cTn id="36" dur="500"/>
                                        <p:tgtEl>
                                          <p:spTgt spid="1884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8430"/>
                                        </p:tgtEl>
                                        <p:attrNameLst>
                                          <p:attrName>style.visibility</p:attrName>
                                        </p:attrNameLst>
                                      </p:cBhvr>
                                      <p:to>
                                        <p:strVal val="visible"/>
                                      </p:to>
                                    </p:set>
                                    <p:animEffect transition="in" filter="wipe(down)">
                                      <p:cBhvr>
                                        <p:cTn id="39" dur="500"/>
                                        <p:tgtEl>
                                          <p:spTgt spid="1884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8429"/>
                                        </p:tgtEl>
                                        <p:attrNameLst>
                                          <p:attrName>style.visibility</p:attrName>
                                        </p:attrNameLst>
                                      </p:cBhvr>
                                      <p:to>
                                        <p:strVal val="visible"/>
                                      </p:to>
                                    </p:set>
                                    <p:animEffect transition="in" filter="wipe(down)">
                                      <p:cBhvr>
                                        <p:cTn id="42" dur="500"/>
                                        <p:tgtEl>
                                          <p:spTgt spid="18842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2050"/>
                                        </p:tgtEl>
                                        <p:attrNameLst>
                                          <p:attrName>style.opacity</p:attrName>
                                        </p:attrNameLst>
                                      </p:cBhvr>
                                      <p:to>
                                        <p:strVal val="0.25"/>
                                      </p:to>
                                    </p:set>
                                    <p:animEffect filter="image" prLst="opacity: 0.25">
                                      <p:cBhvr rctx="IE">
                                        <p:cTn id="47" dur="indefinite"/>
                                        <p:tgtEl>
                                          <p:spTgt spid="2050"/>
                                        </p:tgtEl>
                                      </p:cBhvr>
                                    </p:animEffect>
                                  </p:childTnLst>
                                </p:cTn>
                              </p:par>
                              <p:par>
                                <p:cTn id="48" presetID="9" presetClass="emph" presetSubtype="0" nodeType="withEffect">
                                  <p:stCondLst>
                                    <p:cond delay="0"/>
                                  </p:stCondLst>
                                  <p:childTnLst>
                                    <p:set>
                                      <p:cBhvr rctx="PPT">
                                        <p:cTn id="49" dur="indefinite"/>
                                        <p:tgtEl>
                                          <p:spTgt spid="188425"/>
                                        </p:tgtEl>
                                        <p:attrNameLst>
                                          <p:attrName>style.opacity</p:attrName>
                                        </p:attrNameLst>
                                      </p:cBhvr>
                                      <p:to>
                                        <p:strVal val="0.25"/>
                                      </p:to>
                                    </p:set>
                                    <p:animEffect filter="image" prLst="opacity: 0.25">
                                      <p:cBhvr rctx="IE">
                                        <p:cTn id="50" dur="indefinite"/>
                                        <p:tgtEl>
                                          <p:spTgt spid="188425"/>
                                        </p:tgtEl>
                                      </p:cBhvr>
                                    </p:animEffect>
                                  </p:childTnLst>
                                </p:cTn>
                              </p:par>
                              <p:par>
                                <p:cTn id="51" presetID="9" presetClass="emph" presetSubtype="0" grpId="1" nodeType="withEffect">
                                  <p:stCondLst>
                                    <p:cond delay="0"/>
                                  </p:stCondLst>
                                  <p:childTnLst>
                                    <p:set>
                                      <p:cBhvr rctx="PPT">
                                        <p:cTn id="52" dur="indefinite"/>
                                        <p:tgtEl>
                                          <p:spTgt spid="188427"/>
                                        </p:tgtEl>
                                        <p:attrNameLst>
                                          <p:attrName>style.opacity</p:attrName>
                                        </p:attrNameLst>
                                      </p:cBhvr>
                                      <p:to>
                                        <p:strVal val="0.25"/>
                                      </p:to>
                                    </p:set>
                                    <p:animEffect filter="image" prLst="opacity: 0.25">
                                      <p:cBhvr rctx="IE">
                                        <p:cTn id="53" dur="indefinite"/>
                                        <p:tgtEl>
                                          <p:spTgt spid="188427"/>
                                        </p:tgtEl>
                                      </p:cBhvr>
                                    </p:animEffect>
                                  </p:childTnLst>
                                </p:cTn>
                              </p:par>
                              <p:par>
                                <p:cTn id="54" presetID="9" presetClass="emph" presetSubtype="0" grpId="1" nodeType="withEffect">
                                  <p:stCondLst>
                                    <p:cond delay="0"/>
                                  </p:stCondLst>
                                  <p:childTnLst>
                                    <p:set>
                                      <p:cBhvr rctx="PPT">
                                        <p:cTn id="55" dur="indefinite"/>
                                        <p:tgtEl>
                                          <p:spTgt spid="188426"/>
                                        </p:tgtEl>
                                        <p:attrNameLst>
                                          <p:attrName>style.opacity</p:attrName>
                                        </p:attrNameLst>
                                      </p:cBhvr>
                                      <p:to>
                                        <p:strVal val="0.25"/>
                                      </p:to>
                                    </p:set>
                                    <p:animEffect filter="image" prLst="opacity: 0.25">
                                      <p:cBhvr rctx="IE">
                                        <p:cTn id="56" dur="indefinite"/>
                                        <p:tgtEl>
                                          <p:spTgt spid="188426"/>
                                        </p:tgtEl>
                                      </p:cBhvr>
                                    </p:animEffect>
                                  </p:childTnLst>
                                </p:cTn>
                              </p:par>
                              <p:par>
                                <p:cTn id="57" presetID="9" presetClass="emph" presetSubtype="0" grpId="1" nodeType="withEffect">
                                  <p:stCondLst>
                                    <p:cond delay="0"/>
                                  </p:stCondLst>
                                  <p:childTnLst>
                                    <p:set>
                                      <p:cBhvr rctx="PPT">
                                        <p:cTn id="58" dur="indefinite"/>
                                        <p:tgtEl>
                                          <p:spTgt spid="188428"/>
                                        </p:tgtEl>
                                        <p:attrNameLst>
                                          <p:attrName>style.opacity</p:attrName>
                                        </p:attrNameLst>
                                      </p:cBhvr>
                                      <p:to>
                                        <p:strVal val="0.25"/>
                                      </p:to>
                                    </p:set>
                                    <p:animEffect filter="image" prLst="opacity: 0.25">
                                      <p:cBhvr rctx="IE">
                                        <p:cTn id="59" dur="indefinite"/>
                                        <p:tgtEl>
                                          <p:spTgt spid="188428"/>
                                        </p:tgtEl>
                                      </p:cBhvr>
                                    </p:animEffect>
                                  </p:childTnLst>
                                </p:cTn>
                              </p:par>
                              <p:par>
                                <p:cTn id="60" presetID="9" presetClass="emph" presetSubtype="0" grpId="1" nodeType="withEffect">
                                  <p:stCondLst>
                                    <p:cond delay="0"/>
                                  </p:stCondLst>
                                  <p:childTnLst>
                                    <p:set>
                                      <p:cBhvr rctx="PPT">
                                        <p:cTn id="61" dur="indefinite"/>
                                        <p:tgtEl>
                                          <p:spTgt spid="188430"/>
                                        </p:tgtEl>
                                        <p:attrNameLst>
                                          <p:attrName>style.opacity</p:attrName>
                                        </p:attrNameLst>
                                      </p:cBhvr>
                                      <p:to>
                                        <p:strVal val="0.25"/>
                                      </p:to>
                                    </p:set>
                                    <p:animEffect filter="image" prLst="opacity: 0.25">
                                      <p:cBhvr rctx="IE">
                                        <p:cTn id="62" dur="indefinite"/>
                                        <p:tgtEl>
                                          <p:spTgt spid="188430"/>
                                        </p:tgtEl>
                                      </p:cBhvr>
                                    </p:animEffect>
                                  </p:childTnLst>
                                </p:cTn>
                              </p:par>
                              <p:par>
                                <p:cTn id="63" presetID="9" presetClass="emph" presetSubtype="0" grpId="1" nodeType="withEffect">
                                  <p:stCondLst>
                                    <p:cond delay="0"/>
                                  </p:stCondLst>
                                  <p:childTnLst>
                                    <p:set>
                                      <p:cBhvr rctx="PPT">
                                        <p:cTn id="64" dur="indefinite"/>
                                        <p:tgtEl>
                                          <p:spTgt spid="188429"/>
                                        </p:tgtEl>
                                        <p:attrNameLst>
                                          <p:attrName>style.opacity</p:attrName>
                                        </p:attrNameLst>
                                      </p:cBhvr>
                                      <p:to>
                                        <p:strVal val="0.25"/>
                                      </p:to>
                                    </p:set>
                                    <p:animEffect filter="image" prLst="opacity: 0.25">
                                      <p:cBhvr rctx="IE">
                                        <p:cTn id="65" dur="indefinite"/>
                                        <p:tgtEl>
                                          <p:spTgt spid="188429"/>
                                        </p:tgtEl>
                                      </p:cBhvr>
                                    </p:animEffect>
                                  </p:childTnLst>
                                </p:cTn>
                              </p:par>
                              <p:par>
                                <p:cTn id="66" presetID="9" presetClass="emph" presetSubtype="0" grpId="1" nodeType="withEffect">
                                  <p:stCondLst>
                                    <p:cond delay="0"/>
                                  </p:stCondLst>
                                  <p:childTnLst>
                                    <p:set>
                                      <p:cBhvr rctx="PPT">
                                        <p:cTn id="67" dur="indefinite"/>
                                        <p:tgtEl>
                                          <p:spTgt spid="13"/>
                                        </p:tgtEl>
                                        <p:attrNameLst>
                                          <p:attrName>style.opacity</p:attrName>
                                        </p:attrNameLst>
                                      </p:cBhvr>
                                      <p:to>
                                        <p:strVal val="0.5"/>
                                      </p:to>
                                    </p:set>
                                    <p:animEffect filter="image" prLst="opacity: 0.5">
                                      <p:cBhvr rctx="IE">
                                        <p:cTn id="68" dur="indefinite"/>
                                        <p:tgtEl>
                                          <p:spTgt spid="13"/>
                                        </p:tgtEl>
                                      </p:cBhvr>
                                    </p:animEffect>
                                  </p:childTnLst>
                                </p:cTn>
                              </p:par>
                            </p:childTnLst>
                          </p:cTn>
                        </p:par>
                        <p:par>
                          <p:cTn id="69" fill="hold">
                            <p:stCondLst>
                              <p:cond delay="0"/>
                            </p:stCondLst>
                            <p:childTnLst>
                              <p:par>
                                <p:cTn id="70" presetID="10" presetClass="entr" presetSubtype="0" fill="hold" nodeType="after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fade">
                                      <p:cBhvr>
                                        <p:cTn id="7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26" grpId="0" animBg="1"/>
      <p:bldP spid="188426" grpId="1" animBg="1"/>
      <p:bldP spid="188427" grpId="0" animBg="1"/>
      <p:bldP spid="188427" grpId="1" animBg="1"/>
      <p:bldP spid="188428" grpId="0" animBg="1"/>
      <p:bldP spid="188428" grpId="1" animBg="1"/>
      <p:bldP spid="188429" grpId="0" animBg="1"/>
      <p:bldP spid="188429" grpId="1" animBg="1"/>
      <p:bldP spid="188430" grpId="0" animBg="1"/>
      <p:bldP spid="188430" grpId="1" animBg="1"/>
      <p:bldP spid="2" grpId="0"/>
      <p:bldP spid="14" grpId="0"/>
      <p:bldP spid="13" grpId="0"/>
      <p:bldP spid="13"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35184" y="692696"/>
            <a:ext cx="7317236" cy="6165304"/>
            <a:chOff x="1035184" y="692696"/>
            <a:chExt cx="7317236" cy="6165304"/>
          </a:xfrm>
        </p:grpSpPr>
        <p:cxnSp>
          <p:nvCxnSpPr>
            <p:cNvPr id="9" name="Straight Connector 8"/>
            <p:cNvCxnSpPr/>
            <p:nvPr/>
          </p:nvCxnSpPr>
          <p:spPr>
            <a:xfrm flipH="1">
              <a:off x="3106746" y="4244514"/>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22568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37752"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7719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97474"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42" name="Text Box 15"/>
            <p:cNvSpPr txBox="1">
              <a:spLocks noChangeArrowheads="1"/>
            </p:cNvSpPr>
            <p:nvPr/>
          </p:nvSpPr>
          <p:spPr bwMode="auto">
            <a:xfrm>
              <a:off x="1035184"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3" name="Text Box 15"/>
            <p:cNvSpPr txBox="1">
              <a:spLocks noChangeArrowheads="1"/>
            </p:cNvSpPr>
            <p:nvPr/>
          </p:nvSpPr>
          <p:spPr bwMode="auto">
            <a:xfrm>
              <a:off x="1744784" y="222257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4" name="Text Box 15"/>
            <p:cNvSpPr txBox="1">
              <a:spLocks noChangeArrowheads="1"/>
            </p:cNvSpPr>
            <p:nvPr/>
          </p:nvSpPr>
          <p:spPr bwMode="auto">
            <a:xfrm>
              <a:off x="2269800"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sp>
          <p:nvSpPr>
            <p:cNvPr id="46" name="Text Box 15"/>
            <p:cNvSpPr txBox="1">
              <a:spLocks noChangeArrowheads="1"/>
            </p:cNvSpPr>
            <p:nvPr/>
          </p:nvSpPr>
          <p:spPr bwMode="auto">
            <a:xfrm>
              <a:off x="3565944"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47" name="Text Box 15"/>
            <p:cNvSpPr txBox="1">
              <a:spLocks noChangeArrowheads="1"/>
            </p:cNvSpPr>
            <p:nvPr/>
          </p:nvSpPr>
          <p:spPr bwMode="auto">
            <a:xfrm>
              <a:off x="4275544" y="222257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48" name="Text Box 15"/>
            <p:cNvSpPr txBox="1">
              <a:spLocks noChangeArrowheads="1"/>
            </p:cNvSpPr>
            <p:nvPr/>
          </p:nvSpPr>
          <p:spPr bwMode="auto">
            <a:xfrm>
              <a:off x="4684576"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c</a:t>
              </a:r>
            </a:p>
          </p:txBody>
        </p:sp>
        <p:sp>
          <p:nvSpPr>
            <p:cNvPr id="52" name="Text Box 45"/>
            <p:cNvSpPr txBox="1">
              <a:spLocks noChangeArrowheads="1"/>
            </p:cNvSpPr>
            <p:nvPr/>
          </p:nvSpPr>
          <p:spPr bwMode="auto">
            <a:xfrm>
              <a:off x="1925977" y="2545450"/>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smtClean="0">
                  <a:solidFill>
                    <a:srgbClr val="3333CC"/>
                  </a:solidFill>
                  <a:latin typeface="Bookman Old Style" pitchFamily="18" charset="0"/>
                </a:rPr>
                <a:t>1</a:t>
              </a:r>
              <a:endParaRPr lang="en-US" sz="2100" b="0" i="1" baseline="-25000" dirty="0">
                <a:solidFill>
                  <a:srgbClr val="3333CC"/>
                </a:solidFill>
                <a:latin typeface="Bookman Old Style" pitchFamily="18" charset="0"/>
              </a:endParaRPr>
            </a:p>
          </p:txBody>
        </p:sp>
        <p:sp>
          <p:nvSpPr>
            <p:cNvPr id="56" name="Text Box 45"/>
            <p:cNvSpPr txBox="1">
              <a:spLocks noChangeArrowheads="1"/>
            </p:cNvSpPr>
            <p:nvPr/>
          </p:nvSpPr>
          <p:spPr bwMode="auto">
            <a:xfrm>
              <a:off x="4374249" y="2473442"/>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2</a:t>
              </a:r>
              <a:endParaRPr lang="en-US" sz="2100" b="0" i="1" baseline="-25000" dirty="0">
                <a:solidFill>
                  <a:srgbClr val="3333CC"/>
                </a:solidFill>
                <a:latin typeface="Bookman Old Style" pitchFamily="18" charset="0"/>
              </a:endParaRPr>
            </a:p>
          </p:txBody>
        </p:sp>
        <p:sp>
          <p:nvSpPr>
            <p:cNvPr id="57" name="Text Box 45"/>
            <p:cNvSpPr txBox="1">
              <a:spLocks noChangeArrowheads="1"/>
            </p:cNvSpPr>
            <p:nvPr/>
          </p:nvSpPr>
          <p:spPr bwMode="auto">
            <a:xfrm>
              <a:off x="7126552" y="2509446"/>
              <a:ext cx="5473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100" i="1" dirty="0" smtClean="0">
                  <a:solidFill>
                    <a:srgbClr val="3333CC"/>
                  </a:solidFill>
                  <a:latin typeface="Bookman Old Style" pitchFamily="18" charset="0"/>
                </a:rPr>
                <a:t>gt</a:t>
              </a:r>
              <a:r>
                <a:rPr lang="en-US" sz="2100" i="1" baseline="-25000" dirty="0">
                  <a:solidFill>
                    <a:srgbClr val="3333CC"/>
                  </a:solidFill>
                  <a:latin typeface="Bookman Old Style" pitchFamily="18" charset="0"/>
                </a:rPr>
                <a:t>3</a:t>
              </a:r>
              <a:endParaRPr lang="en-US" sz="2100" b="0" i="1" baseline="-25000" dirty="0">
                <a:solidFill>
                  <a:srgbClr val="3333CC"/>
                </a:solidFill>
                <a:latin typeface="Bookman Old Style" pitchFamily="18" charset="0"/>
              </a:endParaRPr>
            </a:p>
          </p:txBody>
        </p:sp>
        <p:sp>
          <p:nvSpPr>
            <p:cNvPr id="61" name="Oval 4"/>
            <p:cNvSpPr>
              <a:spLocks noChangeArrowheads="1"/>
            </p:cNvSpPr>
            <p:nvPr/>
          </p:nvSpPr>
          <p:spPr bwMode="auto">
            <a:xfrm>
              <a:off x="3028450"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Oval 4"/>
            <p:cNvSpPr>
              <a:spLocks noChangeArrowheads="1"/>
            </p:cNvSpPr>
            <p:nvPr/>
          </p:nvSpPr>
          <p:spPr bwMode="auto">
            <a:xfrm>
              <a:off x="2992446"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63" name="Straight Connector 62"/>
            <p:cNvCxnSpPr/>
            <p:nvPr/>
          </p:nvCxnSpPr>
          <p:spPr>
            <a:xfrm flipH="1">
              <a:off x="5946083" y="4250802"/>
              <a:ext cx="17140" cy="13978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4"/>
            <p:cNvSpPr>
              <a:spLocks noChangeArrowheads="1"/>
            </p:cNvSpPr>
            <p:nvPr/>
          </p:nvSpPr>
          <p:spPr bwMode="auto">
            <a:xfrm>
              <a:off x="5848923" y="418964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Oval 4"/>
            <p:cNvSpPr>
              <a:spLocks noChangeArrowheads="1"/>
            </p:cNvSpPr>
            <p:nvPr/>
          </p:nvSpPr>
          <p:spPr bwMode="auto">
            <a:xfrm>
              <a:off x="5831783" y="5462362"/>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Oval 4"/>
            <p:cNvSpPr>
              <a:spLocks noChangeArrowheads="1"/>
            </p:cNvSpPr>
            <p:nvPr/>
          </p:nvSpPr>
          <p:spPr bwMode="auto">
            <a:xfrm>
              <a:off x="4398128" y="6254450"/>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15"/>
            <p:cNvSpPr txBox="1">
              <a:spLocks noChangeArrowheads="1"/>
            </p:cNvSpPr>
            <p:nvPr/>
          </p:nvSpPr>
          <p:spPr bwMode="auto">
            <a:xfrm>
              <a:off x="3532716" y="2962109"/>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a:t>
              </a:r>
              <a:r>
                <a:rPr lang="en-US" sz="2200" b="1" dirty="0" err="1" smtClean="0">
                  <a:latin typeface="Garamond" pitchFamily="18" charset="0"/>
                </a:rPr>
                <a:t>|</a:t>
              </a:r>
              <a:r>
                <a:rPr lang="en-US" sz="2200" b="1" i="1" dirty="0" err="1">
                  <a:latin typeface="Garamond" pitchFamily="18" charset="0"/>
                </a:rPr>
                <a:t>b</a:t>
              </a:r>
              <a:endParaRPr lang="en-US" sz="2200" b="1" i="1" dirty="0">
                <a:latin typeface="Garamond" pitchFamily="18" charset="0"/>
              </a:endParaRPr>
            </a:p>
          </p:txBody>
        </p:sp>
        <p:sp>
          <p:nvSpPr>
            <p:cNvPr id="74" name="Text Box 15"/>
            <p:cNvSpPr txBox="1">
              <a:spLocks noChangeArrowheads="1"/>
            </p:cNvSpPr>
            <p:nvPr/>
          </p:nvSpPr>
          <p:spPr bwMode="auto">
            <a:xfrm>
              <a:off x="5724128" y="3698166"/>
              <a:ext cx="97899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cd</a:t>
              </a:r>
              <a:r>
                <a:rPr lang="en-US" sz="2200" b="1" dirty="0" err="1" smtClean="0">
                  <a:latin typeface="Garamond" pitchFamily="18" charset="0"/>
                </a:rPr>
                <a:t>|b</a:t>
              </a:r>
              <a:endParaRPr lang="en-US" sz="2200" b="1" i="1" dirty="0">
                <a:latin typeface="Garamond" pitchFamily="18" charset="0"/>
              </a:endParaRPr>
            </a:p>
          </p:txBody>
        </p:sp>
        <p:sp>
          <p:nvSpPr>
            <p:cNvPr id="75" name="Text Box 15"/>
            <p:cNvSpPr txBox="1">
              <a:spLocks noChangeArrowheads="1"/>
            </p:cNvSpPr>
            <p:nvPr/>
          </p:nvSpPr>
          <p:spPr bwMode="auto">
            <a:xfrm>
              <a:off x="5671768" y="5678386"/>
              <a:ext cx="10604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bcd</a:t>
              </a:r>
              <a:r>
                <a:rPr lang="en-US" sz="2200" b="1" dirty="0" err="1" smtClean="0">
                  <a:latin typeface="Garamond" pitchFamily="18" charset="0"/>
                </a:rPr>
                <a:t>|</a:t>
              </a:r>
              <a:r>
                <a:rPr lang="en-US" sz="2200" b="1" i="1" dirty="0" err="1">
                  <a:latin typeface="Garamond" pitchFamily="18" charset="0"/>
                </a:rPr>
                <a:t>a</a:t>
              </a:r>
              <a:endParaRPr lang="en-US" sz="2200" b="1" i="1" dirty="0">
                <a:latin typeface="Garamond" pitchFamily="18" charset="0"/>
              </a:endParaRPr>
            </a:p>
          </p:txBody>
        </p:sp>
        <p:sp>
          <p:nvSpPr>
            <p:cNvPr id="76" name="Text Box 15"/>
            <p:cNvSpPr txBox="1">
              <a:spLocks noChangeArrowheads="1"/>
            </p:cNvSpPr>
            <p:nvPr/>
          </p:nvSpPr>
          <p:spPr bwMode="auto">
            <a:xfrm>
              <a:off x="4031940" y="6427113"/>
              <a:ext cx="10801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|cd</a:t>
              </a:r>
              <a:endParaRPr lang="en-US" sz="2200" b="1" i="1" dirty="0">
                <a:latin typeface="Garamond" pitchFamily="18" charset="0"/>
              </a:endParaRPr>
            </a:p>
          </p:txBody>
        </p:sp>
        <p:sp>
          <p:nvSpPr>
            <p:cNvPr id="77" name="Text Box 15"/>
            <p:cNvSpPr txBox="1">
              <a:spLocks noChangeArrowheads="1"/>
            </p:cNvSpPr>
            <p:nvPr/>
          </p:nvSpPr>
          <p:spPr bwMode="auto">
            <a:xfrm>
              <a:off x="2411760" y="5678386"/>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90" name="Text Box 15"/>
            <p:cNvSpPr txBox="1">
              <a:spLocks noChangeArrowheads="1"/>
            </p:cNvSpPr>
            <p:nvPr/>
          </p:nvSpPr>
          <p:spPr bwMode="auto">
            <a:xfrm>
              <a:off x="2664497" y="4130214"/>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1" name="Text Box 15"/>
            <p:cNvSpPr txBox="1">
              <a:spLocks noChangeArrowheads="1"/>
            </p:cNvSpPr>
            <p:nvPr/>
          </p:nvSpPr>
          <p:spPr bwMode="auto">
            <a:xfrm>
              <a:off x="2627784" y="531950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2" name="Text Box 15"/>
            <p:cNvSpPr txBox="1">
              <a:spLocks noChangeArrowheads="1"/>
            </p:cNvSpPr>
            <p:nvPr/>
          </p:nvSpPr>
          <p:spPr bwMode="auto">
            <a:xfrm>
              <a:off x="4644008" y="5743717"/>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3" name="Text Box 15"/>
            <p:cNvSpPr txBox="1">
              <a:spLocks noChangeArrowheads="1"/>
            </p:cNvSpPr>
            <p:nvPr/>
          </p:nvSpPr>
          <p:spPr bwMode="auto">
            <a:xfrm>
              <a:off x="6048164" y="5337212"/>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3</a:t>
              </a:r>
              <a:endParaRPr lang="en-US" sz="2200" b="1" i="1" dirty="0">
                <a:solidFill>
                  <a:srgbClr val="000099"/>
                </a:solidFill>
                <a:latin typeface="Garamond" pitchFamily="18" charset="0"/>
              </a:endParaRPr>
            </a:p>
          </p:txBody>
        </p:sp>
        <p:sp>
          <p:nvSpPr>
            <p:cNvPr id="94" name="Text Box 15"/>
            <p:cNvSpPr txBox="1">
              <a:spLocks noChangeArrowheads="1"/>
            </p:cNvSpPr>
            <p:nvPr/>
          </p:nvSpPr>
          <p:spPr bwMode="auto">
            <a:xfrm>
              <a:off x="6048164" y="4035358"/>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smtClean="0">
                  <a:solidFill>
                    <a:srgbClr val="000099"/>
                  </a:solidFill>
                  <a:latin typeface="Garamond" pitchFamily="18" charset="0"/>
                </a:rPr>
                <a:t>1</a:t>
              </a:r>
              <a:endParaRPr lang="en-US" sz="2200" b="1" i="1" dirty="0">
                <a:solidFill>
                  <a:srgbClr val="000099"/>
                </a:solidFill>
                <a:latin typeface="Garamond" pitchFamily="18" charset="0"/>
              </a:endParaRPr>
            </a:p>
          </p:txBody>
        </p:sp>
        <p:sp>
          <p:nvSpPr>
            <p:cNvPr id="95" name="Text Box 15"/>
            <p:cNvSpPr txBox="1">
              <a:spLocks noChangeArrowheads="1"/>
            </p:cNvSpPr>
            <p:nvPr/>
          </p:nvSpPr>
          <p:spPr bwMode="auto">
            <a:xfrm>
              <a:off x="4752020" y="3430161"/>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cxnSp>
          <p:nvCxnSpPr>
            <p:cNvPr id="55" name="Straight Connector 54"/>
            <p:cNvCxnSpPr/>
            <p:nvPr/>
          </p:nvCxnSpPr>
          <p:spPr>
            <a:xfrm>
              <a:off x="207724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745964"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97524"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4886114" y="1700808"/>
              <a:ext cx="323478" cy="523289"/>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38252" y="692696"/>
              <a:ext cx="815556" cy="1544518"/>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950320" y="1124744"/>
              <a:ext cx="648072" cy="111612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689762" y="1634916"/>
              <a:ext cx="332566" cy="589181"/>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97" name="Text Box 15"/>
            <p:cNvSpPr txBox="1">
              <a:spLocks noChangeArrowheads="1"/>
            </p:cNvSpPr>
            <p:nvPr/>
          </p:nvSpPr>
          <p:spPr bwMode="auto">
            <a:xfrm>
              <a:off x="7971420" y="222257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a</a:t>
              </a:r>
            </a:p>
          </p:txBody>
        </p:sp>
        <p:sp>
          <p:nvSpPr>
            <p:cNvPr id="99" name="Text Box 15"/>
            <p:cNvSpPr txBox="1">
              <a:spLocks noChangeArrowheads="1"/>
            </p:cNvSpPr>
            <p:nvPr/>
          </p:nvSpPr>
          <p:spPr bwMode="auto">
            <a:xfrm>
              <a:off x="7600900" y="222257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b</a:t>
              </a:r>
            </a:p>
          </p:txBody>
        </p:sp>
        <p:sp>
          <p:nvSpPr>
            <p:cNvPr id="100" name="Text Box 15"/>
            <p:cNvSpPr txBox="1">
              <a:spLocks noChangeArrowheads="1"/>
            </p:cNvSpPr>
            <p:nvPr/>
          </p:nvSpPr>
          <p:spPr bwMode="auto">
            <a:xfrm>
              <a:off x="6865776"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smtClean="0">
                  <a:latin typeface="Garamond" pitchFamily="18" charset="0"/>
                </a:rPr>
                <a:t>c</a:t>
              </a:r>
              <a:endParaRPr lang="en-US" sz="2200" b="1" i="1" dirty="0">
                <a:latin typeface="Garamond" pitchFamily="18" charset="0"/>
              </a:endParaRPr>
            </a:p>
          </p:txBody>
        </p:sp>
        <p:cxnSp>
          <p:nvCxnSpPr>
            <p:cNvPr id="101" name="Straight Connector 100"/>
            <p:cNvCxnSpPr/>
            <p:nvPr/>
          </p:nvCxnSpPr>
          <p:spPr>
            <a:xfrm>
              <a:off x="7189812" y="692696"/>
              <a:ext cx="972108" cy="1548172"/>
            </a:xfrm>
            <a:prstGeom prst="line">
              <a:avLst/>
            </a:prstGeom>
            <a:ln w="57150" cap="rnd"/>
          </p:spPr>
          <p:style>
            <a:lnRef idx="1">
              <a:schemeClr val="accent1"/>
            </a:lnRef>
            <a:fillRef idx="0">
              <a:schemeClr val="accent1"/>
            </a:fillRef>
            <a:effectRef idx="0">
              <a:schemeClr val="accent1"/>
            </a:effectRef>
            <a:fontRef idx="minor">
              <a:schemeClr val="tx1"/>
            </a:fontRef>
          </p:style>
        </p:cxnSp>
        <p:sp>
          <p:nvSpPr>
            <p:cNvPr id="102" name="Text Box 15"/>
            <p:cNvSpPr txBox="1">
              <a:spLocks noChangeArrowheads="1"/>
            </p:cNvSpPr>
            <p:nvPr/>
          </p:nvSpPr>
          <p:spPr bwMode="auto">
            <a:xfrm>
              <a:off x="2848372"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3" name="Text Box 15"/>
            <p:cNvSpPr txBox="1">
              <a:spLocks noChangeArrowheads="1"/>
            </p:cNvSpPr>
            <p:nvPr/>
          </p:nvSpPr>
          <p:spPr bwMode="auto">
            <a:xfrm>
              <a:off x="5353608" y="2222575"/>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4" name="Text Box 15"/>
            <p:cNvSpPr txBox="1">
              <a:spLocks noChangeArrowheads="1"/>
            </p:cNvSpPr>
            <p:nvPr/>
          </p:nvSpPr>
          <p:spPr bwMode="auto">
            <a:xfrm>
              <a:off x="6145696" y="2221414"/>
              <a:ext cx="38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200" b="1" i="1" dirty="0">
                  <a:latin typeface="Garamond" pitchFamily="18" charset="0"/>
                </a:rPr>
                <a:t>d</a:t>
              </a:r>
            </a:p>
          </p:txBody>
        </p:sp>
        <p:sp>
          <p:nvSpPr>
            <p:cNvPr id="105" name="Oval 4"/>
            <p:cNvSpPr>
              <a:spLocks noChangeArrowheads="1"/>
            </p:cNvSpPr>
            <p:nvPr/>
          </p:nvSpPr>
          <p:spPr bwMode="auto">
            <a:xfrm>
              <a:off x="3776110" y="3358826"/>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6" name="Oval 4"/>
            <p:cNvSpPr>
              <a:spLocks noChangeArrowheads="1"/>
            </p:cNvSpPr>
            <p:nvPr/>
          </p:nvSpPr>
          <p:spPr bwMode="auto">
            <a:xfrm>
              <a:off x="5112060" y="3362239"/>
              <a:ext cx="228600" cy="228600"/>
            </a:xfrm>
            <a:prstGeom prst="ellipse">
              <a:avLst/>
            </a:prstGeom>
            <a:gradFill rotWithShape="1">
              <a:gsLst>
                <a:gs pos="0">
                  <a:srgbClr val="FF0000"/>
                </a:gs>
                <a:gs pos="100000">
                  <a:srgbClr val="FF0000">
                    <a:gamma/>
                    <a:shade val="46275"/>
                    <a:invGamma/>
                  </a:srgbClr>
                </a:gs>
              </a:gsLst>
              <a:path path="shape">
                <a:fillToRect l="50000" t="50000" r="50000" b="50000"/>
              </a:path>
            </a:grad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108" name="Straight Connector 107"/>
            <p:cNvCxnSpPr>
              <a:stCxn id="105" idx="3"/>
              <a:endCxn id="61" idx="7"/>
            </p:cNvCxnSpPr>
            <p:nvPr/>
          </p:nvCxnSpPr>
          <p:spPr>
            <a:xfrm flipH="1">
              <a:off x="3223572" y="3553948"/>
              <a:ext cx="586016" cy="66917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6" idx="2"/>
              <a:endCxn id="105" idx="6"/>
            </p:cNvCxnSpPr>
            <p:nvPr/>
          </p:nvCxnSpPr>
          <p:spPr>
            <a:xfrm flipH="1" flipV="1">
              <a:off x="4004710" y="3473126"/>
              <a:ext cx="1107350" cy="34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4" idx="1"/>
              <a:endCxn id="106" idx="5"/>
            </p:cNvCxnSpPr>
            <p:nvPr/>
          </p:nvCxnSpPr>
          <p:spPr>
            <a:xfrm flipH="1" flipV="1">
              <a:off x="5307182" y="3557361"/>
              <a:ext cx="575219" cy="6657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68" idx="0"/>
            </p:cNvCxnSpPr>
            <p:nvPr/>
          </p:nvCxnSpPr>
          <p:spPr>
            <a:xfrm>
              <a:off x="3890410" y="3587426"/>
              <a:ext cx="622018" cy="2667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6" idx="3"/>
              <a:endCxn id="68" idx="0"/>
            </p:cNvCxnSpPr>
            <p:nvPr/>
          </p:nvCxnSpPr>
          <p:spPr>
            <a:xfrm flipH="1">
              <a:off x="4512428" y="3557361"/>
              <a:ext cx="633110" cy="26970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5" idx="3"/>
              <a:endCxn id="62" idx="7"/>
            </p:cNvCxnSpPr>
            <p:nvPr/>
          </p:nvCxnSpPr>
          <p:spPr>
            <a:xfrm flipH="1">
              <a:off x="3187568" y="3553948"/>
              <a:ext cx="622020" cy="194189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06" idx="4"/>
              <a:endCxn id="65" idx="1"/>
            </p:cNvCxnSpPr>
            <p:nvPr/>
          </p:nvCxnSpPr>
          <p:spPr>
            <a:xfrm>
              <a:off x="5226360" y="3590839"/>
              <a:ext cx="638901" cy="19050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 Box 15"/>
            <p:cNvSpPr txBox="1">
              <a:spLocks noChangeArrowheads="1"/>
            </p:cNvSpPr>
            <p:nvPr/>
          </p:nvSpPr>
          <p:spPr bwMode="auto">
            <a:xfrm>
              <a:off x="2627784" y="3699327"/>
              <a:ext cx="929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ab</a:t>
              </a:r>
              <a:r>
                <a:rPr lang="en-US" sz="2200" b="1" dirty="0" err="1" smtClean="0">
                  <a:latin typeface="Garamond" pitchFamily="18" charset="0"/>
                </a:rPr>
                <a:t>|</a:t>
              </a:r>
              <a:r>
                <a:rPr lang="en-US" sz="2200" b="1" i="1" dirty="0" err="1">
                  <a:latin typeface="Garamond" pitchFamily="18" charset="0"/>
                </a:rPr>
                <a:t>c</a:t>
              </a:r>
              <a:endParaRPr lang="en-US" sz="2200" b="1" i="1" dirty="0">
                <a:latin typeface="Garamond" pitchFamily="18" charset="0"/>
              </a:endParaRPr>
            </a:p>
          </p:txBody>
        </p:sp>
        <p:sp>
          <p:nvSpPr>
            <p:cNvPr id="132" name="Text Box 15"/>
            <p:cNvSpPr txBox="1">
              <a:spLocks noChangeArrowheads="1"/>
            </p:cNvSpPr>
            <p:nvPr/>
          </p:nvSpPr>
          <p:spPr bwMode="auto">
            <a:xfrm>
              <a:off x="4902124" y="2956306"/>
              <a:ext cx="7192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err="1" smtClean="0">
                  <a:latin typeface="Garamond" pitchFamily="18" charset="0"/>
                </a:rPr>
                <a:t>c</a:t>
              </a:r>
              <a:r>
                <a:rPr lang="en-US" sz="2200" b="1" dirty="0" err="1" smtClean="0">
                  <a:latin typeface="Garamond" pitchFamily="18" charset="0"/>
                </a:rPr>
                <a:t>|</a:t>
              </a:r>
              <a:r>
                <a:rPr lang="en-US" sz="2200" b="1" i="1" dirty="0" err="1">
                  <a:latin typeface="Garamond" pitchFamily="18" charset="0"/>
                </a:rPr>
                <a:t>d</a:t>
              </a:r>
              <a:endParaRPr lang="en-US" sz="2200" b="1" i="1" dirty="0">
                <a:latin typeface="Garamond" pitchFamily="18" charset="0"/>
              </a:endParaRPr>
            </a:p>
          </p:txBody>
        </p:sp>
        <p:sp>
          <p:nvSpPr>
            <p:cNvPr id="133" name="Text Box 15"/>
            <p:cNvSpPr txBox="1">
              <a:spLocks noChangeArrowheads="1"/>
            </p:cNvSpPr>
            <p:nvPr/>
          </p:nvSpPr>
          <p:spPr bwMode="auto">
            <a:xfrm>
              <a:off x="3920015" y="3392996"/>
              <a:ext cx="363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200" b="1" i="1" dirty="0">
                  <a:solidFill>
                    <a:srgbClr val="000099"/>
                  </a:solidFill>
                  <a:latin typeface="Garamond" pitchFamily="18" charset="0"/>
                </a:rPr>
                <a:t>2</a:t>
              </a:r>
            </a:p>
          </p:txBody>
        </p:sp>
        <p:grpSp>
          <p:nvGrpSpPr>
            <p:cNvPr id="137" name="Group 136"/>
            <p:cNvGrpSpPr/>
            <p:nvPr/>
          </p:nvGrpSpPr>
          <p:grpSpPr>
            <a:xfrm>
              <a:off x="3892936" y="3465004"/>
              <a:ext cx="1255128" cy="2781324"/>
              <a:chOff x="6989280" y="3625526"/>
              <a:chExt cx="1255128" cy="2781324"/>
            </a:xfrm>
          </p:grpSpPr>
          <p:cxnSp>
            <p:nvCxnSpPr>
              <p:cNvPr id="134" name="Straight Connector 133"/>
              <p:cNvCxnSpPr/>
              <p:nvPr/>
            </p:nvCxnSpPr>
            <p:spPr>
              <a:xfrm flipH="1" flipV="1">
                <a:off x="7103580" y="3625526"/>
                <a:ext cx="1107350" cy="3413"/>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989280" y="3739826"/>
                <a:ext cx="622018" cy="2667024"/>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7611298" y="3709761"/>
                <a:ext cx="633110" cy="2697089"/>
              </a:xfrm>
              <a:prstGeom prst="line">
                <a:avLst/>
              </a:prstGeom>
              <a:ln w="571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272417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8620"/>
            <a:ext cx="8244916" cy="609600"/>
          </a:xfrm>
          <a:prstGeom prst="rect">
            <a:avLst/>
          </a:prstGeom>
          <a:effectLst>
            <a:outerShdw dist="35921" dir="2700000" algn="ctr" rotWithShape="0">
              <a:schemeClr val="bg2"/>
            </a:outerShdw>
          </a:effectLst>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2800" b="1" dirty="0" smtClean="0">
                <a:solidFill>
                  <a:srgbClr val="A50021"/>
                </a:solidFill>
                <a:latin typeface="Verdana" pitchFamily="34" charset="0"/>
                <a:ea typeface="ＭＳ Ｐゴシック" pitchFamily="34" charset="-128"/>
              </a:rPr>
              <a:t>Why *BEAST is so good?</a:t>
            </a:r>
            <a:endParaRPr lang="en-US" altLang="ja-JP" sz="2800" b="1" dirty="0">
              <a:solidFill>
                <a:srgbClr val="A50021"/>
              </a:solidFill>
              <a:latin typeface="Verdana" pitchFamily="34" charset="0"/>
              <a:ea typeface="ＭＳ Ｐゴシック" pitchFamily="34" charset="-128"/>
            </a:endParaRPr>
          </a:p>
        </p:txBody>
      </p:sp>
      <p:sp>
        <p:nvSpPr>
          <p:cNvPr id="3" name="Line 5"/>
          <p:cNvSpPr>
            <a:spLocks noChangeShapeType="1"/>
          </p:cNvSpPr>
          <p:nvPr/>
        </p:nvSpPr>
        <p:spPr bwMode="auto">
          <a:xfrm>
            <a:off x="323528" y="54868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dirty="0"/>
          </a:p>
        </p:txBody>
      </p:sp>
      <p:grpSp>
        <p:nvGrpSpPr>
          <p:cNvPr id="4" name="Group 3"/>
          <p:cNvGrpSpPr/>
          <p:nvPr/>
        </p:nvGrpSpPr>
        <p:grpSpPr>
          <a:xfrm>
            <a:off x="1331640" y="1484784"/>
            <a:ext cx="684076" cy="504056"/>
            <a:chOff x="2375756" y="2348880"/>
            <a:chExt cx="684076" cy="504056"/>
          </a:xfrm>
          <a:solidFill>
            <a:schemeClr val="accent6">
              <a:lumMod val="60000"/>
              <a:lumOff val="40000"/>
            </a:schemeClr>
          </a:solidFill>
        </p:grpSpPr>
        <p:sp>
          <p:nvSpPr>
            <p:cNvPr id="5" name="Rectangle 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 name="Rectangle 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7" name="Rectangle 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Rectangle 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9" name="Group 8"/>
          <p:cNvGrpSpPr/>
          <p:nvPr/>
        </p:nvGrpSpPr>
        <p:grpSpPr>
          <a:xfrm>
            <a:off x="395536" y="1484784"/>
            <a:ext cx="684076" cy="504056"/>
            <a:chOff x="2375756" y="2348880"/>
            <a:chExt cx="684076" cy="504056"/>
          </a:xfrm>
          <a:solidFill>
            <a:schemeClr val="accent3">
              <a:lumMod val="50000"/>
            </a:schemeClr>
          </a:solidFill>
        </p:grpSpPr>
        <p:sp>
          <p:nvSpPr>
            <p:cNvPr id="10" name="Rectangle 9"/>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1" name="Rectangle 10"/>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3" name="Rectangle 12"/>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14" name="TextBox 13"/>
          <p:cNvSpPr txBox="1"/>
          <p:nvPr/>
        </p:nvSpPr>
        <p:spPr>
          <a:xfrm>
            <a:off x="575556" y="1029958"/>
            <a:ext cx="540060" cy="369332"/>
          </a:xfrm>
          <a:prstGeom prst="rect">
            <a:avLst/>
          </a:prstGeom>
          <a:noFill/>
        </p:spPr>
        <p:txBody>
          <a:bodyPr wrap="square" rtlCol="0">
            <a:spAutoFit/>
          </a:bodyPr>
          <a:lstStyle/>
          <a:p>
            <a:r>
              <a:rPr lang="en-US" b="1" i="1" dirty="0" smtClean="0">
                <a:latin typeface="Book Antiqua" pitchFamily="18" charset="0"/>
              </a:rPr>
              <a:t>g</a:t>
            </a:r>
            <a:r>
              <a:rPr lang="en-US" baseline="-25000" dirty="0" smtClean="0">
                <a:latin typeface="Georgia" pitchFamily="18" charset="0"/>
              </a:rPr>
              <a:t>1</a:t>
            </a:r>
            <a:endParaRPr lang="en-US" baseline="-25000" dirty="0">
              <a:latin typeface="Georgia" pitchFamily="18" charset="0"/>
            </a:endParaRPr>
          </a:p>
        </p:txBody>
      </p:sp>
      <p:sp>
        <p:nvSpPr>
          <p:cNvPr id="15" name="TextBox 14"/>
          <p:cNvSpPr txBox="1"/>
          <p:nvPr/>
        </p:nvSpPr>
        <p:spPr>
          <a:xfrm>
            <a:off x="1475656"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smtClean="0">
                <a:latin typeface="Georgia" pitchFamily="18" charset="0"/>
              </a:rPr>
              <a:t>2</a:t>
            </a:r>
            <a:endParaRPr lang="en-US" baseline="-25000" dirty="0">
              <a:latin typeface="Georgia" pitchFamily="18" charset="0"/>
            </a:endParaRPr>
          </a:p>
        </p:txBody>
      </p:sp>
      <p:grpSp>
        <p:nvGrpSpPr>
          <p:cNvPr id="16" name="Group 15"/>
          <p:cNvGrpSpPr/>
          <p:nvPr/>
        </p:nvGrpSpPr>
        <p:grpSpPr>
          <a:xfrm>
            <a:off x="2231740" y="1484784"/>
            <a:ext cx="684076" cy="504056"/>
            <a:chOff x="2375756" y="2348880"/>
            <a:chExt cx="684076" cy="504056"/>
          </a:xfrm>
          <a:solidFill>
            <a:schemeClr val="accent5">
              <a:lumMod val="75000"/>
            </a:schemeClr>
          </a:solidFill>
        </p:grpSpPr>
        <p:sp>
          <p:nvSpPr>
            <p:cNvPr id="17" name="Rectangle 16"/>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8" name="Rectangle 17"/>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9" name="Rectangle 18"/>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Rectangle 19"/>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grpSp>
        <p:nvGrpSpPr>
          <p:cNvPr id="21" name="Group 20"/>
          <p:cNvGrpSpPr/>
          <p:nvPr/>
        </p:nvGrpSpPr>
        <p:grpSpPr>
          <a:xfrm>
            <a:off x="2231740" y="2204864"/>
            <a:ext cx="684076" cy="504056"/>
            <a:chOff x="2375756" y="2348880"/>
            <a:chExt cx="684076" cy="504056"/>
          </a:xfrm>
          <a:solidFill>
            <a:schemeClr val="accent3">
              <a:lumMod val="75000"/>
            </a:schemeClr>
          </a:solidFill>
        </p:grpSpPr>
        <p:sp>
          <p:nvSpPr>
            <p:cNvPr id="22" name="Rectangle 21"/>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3" name="Rectangle 22"/>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4" name="Rectangle 23"/>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5" name="Rectangle 24"/>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26" name="TextBox 25"/>
          <p:cNvSpPr txBox="1"/>
          <p:nvPr/>
        </p:nvSpPr>
        <p:spPr>
          <a:xfrm>
            <a:off x="2411760" y="1016732"/>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3</a:t>
            </a:r>
          </a:p>
        </p:txBody>
      </p:sp>
      <p:sp>
        <p:nvSpPr>
          <p:cNvPr id="27" name="TextBox 26"/>
          <p:cNvSpPr txBox="1"/>
          <p:nvPr/>
        </p:nvSpPr>
        <p:spPr>
          <a:xfrm>
            <a:off x="575556" y="2663624"/>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4</a:t>
            </a:r>
          </a:p>
        </p:txBody>
      </p:sp>
      <p:grpSp>
        <p:nvGrpSpPr>
          <p:cNvPr id="28" name="Group 27"/>
          <p:cNvGrpSpPr/>
          <p:nvPr/>
        </p:nvGrpSpPr>
        <p:grpSpPr>
          <a:xfrm>
            <a:off x="395536" y="2204864"/>
            <a:ext cx="684076" cy="504056"/>
            <a:chOff x="2375756" y="2348880"/>
            <a:chExt cx="684076" cy="504056"/>
          </a:xfrm>
          <a:solidFill>
            <a:schemeClr val="accent6">
              <a:lumMod val="75000"/>
            </a:schemeClr>
          </a:solidFill>
        </p:grpSpPr>
        <p:sp>
          <p:nvSpPr>
            <p:cNvPr id="29" name="Rectangle 28"/>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0" name="Rectangle 29"/>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Rectangle 30"/>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2" name="Rectangle 31"/>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33" name="TextBox 32"/>
          <p:cNvSpPr txBox="1"/>
          <p:nvPr/>
        </p:nvSpPr>
        <p:spPr>
          <a:xfrm>
            <a:off x="14756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5</a:t>
            </a:r>
          </a:p>
        </p:txBody>
      </p:sp>
      <p:grpSp>
        <p:nvGrpSpPr>
          <p:cNvPr id="34" name="Group 33"/>
          <p:cNvGrpSpPr/>
          <p:nvPr/>
        </p:nvGrpSpPr>
        <p:grpSpPr>
          <a:xfrm>
            <a:off x="1331640" y="2202344"/>
            <a:ext cx="684076" cy="504056"/>
            <a:chOff x="2375756" y="2348880"/>
            <a:chExt cx="684076" cy="504056"/>
          </a:xfrm>
          <a:solidFill>
            <a:srgbClr val="235F6F"/>
          </a:solidFill>
        </p:grpSpPr>
        <p:sp>
          <p:nvSpPr>
            <p:cNvPr id="35" name="Rectangle 34"/>
            <p:cNvSpPr/>
            <p:nvPr/>
          </p:nvSpPr>
          <p:spPr>
            <a:xfrm>
              <a:off x="2375756" y="2348880"/>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6" name="Rectangle 35"/>
            <p:cNvSpPr/>
            <p:nvPr/>
          </p:nvSpPr>
          <p:spPr>
            <a:xfrm>
              <a:off x="2375756" y="247973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7" name="Rectangle 36"/>
            <p:cNvSpPr/>
            <p:nvPr/>
          </p:nvSpPr>
          <p:spPr>
            <a:xfrm>
              <a:off x="2375756" y="2614072"/>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8" name="Rectangle 37"/>
            <p:cNvSpPr/>
            <p:nvPr/>
          </p:nvSpPr>
          <p:spPr>
            <a:xfrm>
              <a:off x="2375756" y="2744924"/>
              <a:ext cx="684076" cy="10801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grpSp>
      <p:sp>
        <p:nvSpPr>
          <p:cNvPr id="40" name="TextBox 39"/>
          <p:cNvSpPr txBox="1"/>
          <p:nvPr/>
        </p:nvSpPr>
        <p:spPr>
          <a:xfrm>
            <a:off x="2375756" y="2699628"/>
            <a:ext cx="432048"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a:t>
            </a:r>
            <a:r>
              <a:rPr lang="en-US" baseline="-25000" dirty="0">
                <a:latin typeface="Georgia" pitchFamily="18" charset="0"/>
              </a:rPr>
              <a:t>6</a:t>
            </a:r>
          </a:p>
        </p:txBody>
      </p:sp>
      <p:grpSp>
        <p:nvGrpSpPr>
          <p:cNvPr id="41" name="Group 40"/>
          <p:cNvGrpSpPr/>
          <p:nvPr/>
        </p:nvGrpSpPr>
        <p:grpSpPr>
          <a:xfrm>
            <a:off x="6208616" y="1417351"/>
            <a:ext cx="621852" cy="467432"/>
            <a:chOff x="971600" y="3104964"/>
            <a:chExt cx="621852" cy="647452"/>
          </a:xfrm>
        </p:grpSpPr>
        <p:cxnSp>
          <p:nvCxnSpPr>
            <p:cNvPr id="42" name="Straight Connector 41"/>
            <p:cNvCxnSpPr/>
            <p:nvPr/>
          </p:nvCxnSpPr>
          <p:spPr>
            <a:xfrm flipV="1">
              <a:off x="971600" y="3104964"/>
              <a:ext cx="281395" cy="64327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9396" y="3524746"/>
              <a:ext cx="121444"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52995" y="3104964"/>
              <a:ext cx="340457" cy="623094"/>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341424" y="3524746"/>
              <a:ext cx="108013" cy="227670"/>
            </a:xfrm>
            <a:prstGeom prst="line">
              <a:avLst/>
            </a:prstGeom>
            <a:ln w="38100" cap="rnd">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118500" y="1408558"/>
            <a:ext cx="621852" cy="467432"/>
            <a:chOff x="971600" y="4149700"/>
            <a:chExt cx="621852" cy="467432"/>
          </a:xfrm>
        </p:grpSpPr>
        <p:cxnSp>
          <p:nvCxnSpPr>
            <p:cNvPr id="47" name="Straight Connector 46"/>
            <p:cNvCxnSpPr/>
            <p:nvPr/>
          </p:nvCxnSpPr>
          <p:spPr>
            <a:xfrm flipV="1">
              <a:off x="971600" y="4149700"/>
              <a:ext cx="281395" cy="464416"/>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89396" y="4452764"/>
              <a:ext cx="121444" cy="164368"/>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252995" y="4149700"/>
              <a:ext cx="340457" cy="4498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76337" y="4329100"/>
              <a:ext cx="219093" cy="270447"/>
            </a:xfrm>
            <a:prstGeom prst="line">
              <a:avLst/>
            </a:prstGeom>
            <a:ln w="381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8054604" y="1390973"/>
            <a:ext cx="621852" cy="467432"/>
            <a:chOff x="1916088" y="4725764"/>
            <a:chExt cx="621852" cy="467432"/>
          </a:xfrm>
        </p:grpSpPr>
        <p:cxnSp>
          <p:nvCxnSpPr>
            <p:cNvPr id="52" name="Straight Connector 51"/>
            <p:cNvCxnSpPr/>
            <p:nvPr/>
          </p:nvCxnSpPr>
          <p:spPr>
            <a:xfrm flipV="1">
              <a:off x="1916088" y="4725764"/>
              <a:ext cx="281395" cy="464416"/>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97483" y="4725764"/>
              <a:ext cx="340457" cy="449847"/>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05726" y="4898031"/>
              <a:ext cx="198440" cy="292149"/>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303748" y="5047122"/>
              <a:ext cx="99220" cy="146074"/>
            </a:xfrm>
            <a:prstGeom prst="line">
              <a:avLst/>
            </a:prstGeom>
            <a:ln w="38100" cap="rnd">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54504" y="2241488"/>
            <a:ext cx="621852" cy="467432"/>
            <a:chOff x="971600" y="4149700"/>
            <a:chExt cx="621852" cy="467432"/>
          </a:xfrm>
        </p:grpSpPr>
        <p:cxnSp>
          <p:nvCxnSpPr>
            <p:cNvPr id="57" name="Straight Connector 56"/>
            <p:cNvCxnSpPr/>
            <p:nvPr/>
          </p:nvCxnSpPr>
          <p:spPr>
            <a:xfrm flipV="1">
              <a:off x="971600" y="4149700"/>
              <a:ext cx="281395" cy="464416"/>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89396" y="4452764"/>
              <a:ext cx="121444" cy="164368"/>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52995" y="4149700"/>
              <a:ext cx="340457" cy="4498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76337" y="4329100"/>
              <a:ext cx="219093" cy="270447"/>
            </a:xfrm>
            <a:prstGeom prst="line">
              <a:avLst/>
            </a:prstGeom>
            <a:ln w="38100" cap="rnd">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4620" y="2240868"/>
            <a:ext cx="621852" cy="467432"/>
            <a:chOff x="971600" y="3104964"/>
            <a:chExt cx="621852" cy="647452"/>
          </a:xfrm>
        </p:grpSpPr>
        <p:cxnSp>
          <p:nvCxnSpPr>
            <p:cNvPr id="62" name="Straight Connector 61"/>
            <p:cNvCxnSpPr/>
            <p:nvPr/>
          </p:nvCxnSpPr>
          <p:spPr>
            <a:xfrm flipV="1">
              <a:off x="971600" y="3104964"/>
              <a:ext cx="281395" cy="64327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89396" y="3524746"/>
              <a:ext cx="121444"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252995" y="3104964"/>
              <a:ext cx="340457" cy="623094"/>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41424" y="3524746"/>
              <a:ext cx="108013" cy="227670"/>
            </a:xfrm>
            <a:prstGeom prst="line">
              <a:avLst/>
            </a:prstGeom>
            <a:ln w="38100" cap="rnd">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8090608" y="2241488"/>
            <a:ext cx="621852" cy="467432"/>
            <a:chOff x="971600" y="3104964"/>
            <a:chExt cx="621852" cy="647452"/>
          </a:xfrm>
        </p:grpSpPr>
        <p:cxnSp>
          <p:nvCxnSpPr>
            <p:cNvPr id="67" name="Straight Connector 66"/>
            <p:cNvCxnSpPr/>
            <p:nvPr/>
          </p:nvCxnSpPr>
          <p:spPr>
            <a:xfrm flipV="1">
              <a:off x="971600" y="3104964"/>
              <a:ext cx="281395" cy="64327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089396" y="3524746"/>
              <a:ext cx="121444"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252995" y="3104964"/>
              <a:ext cx="340457" cy="623094"/>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341424" y="3524746"/>
              <a:ext cx="108013" cy="227670"/>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6264188" y="1029958"/>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smtClean="0">
                <a:latin typeface="Georgia" pitchFamily="18" charset="0"/>
              </a:rPr>
              <a:t>1</a:t>
            </a:r>
            <a:endParaRPr lang="en-US" baseline="-25000" dirty="0">
              <a:latin typeface="Georgia" pitchFamily="18" charset="0"/>
            </a:endParaRPr>
          </a:p>
        </p:txBody>
      </p:sp>
      <p:sp>
        <p:nvSpPr>
          <p:cNvPr id="72" name="TextBox 71"/>
          <p:cNvSpPr txBox="1"/>
          <p:nvPr/>
        </p:nvSpPr>
        <p:spPr>
          <a:xfrm>
            <a:off x="7272300" y="1016732"/>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2</a:t>
            </a:r>
            <a:endParaRPr lang="en-US" baseline="-25000" dirty="0">
              <a:latin typeface="Georgia" pitchFamily="18" charset="0"/>
            </a:endParaRPr>
          </a:p>
        </p:txBody>
      </p:sp>
      <p:sp>
        <p:nvSpPr>
          <p:cNvPr id="73" name="TextBox 72"/>
          <p:cNvSpPr txBox="1"/>
          <p:nvPr/>
        </p:nvSpPr>
        <p:spPr>
          <a:xfrm>
            <a:off x="8208404" y="1016732"/>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smtClean="0">
                <a:latin typeface="Georgia" pitchFamily="18" charset="0"/>
              </a:rPr>
              <a:t>3</a:t>
            </a:r>
            <a:endParaRPr lang="en-US" baseline="-25000" dirty="0">
              <a:latin typeface="Georgia" pitchFamily="18" charset="0"/>
            </a:endParaRPr>
          </a:p>
        </p:txBody>
      </p:sp>
      <p:sp>
        <p:nvSpPr>
          <p:cNvPr id="74" name="TextBox 73"/>
          <p:cNvSpPr txBox="1"/>
          <p:nvPr/>
        </p:nvSpPr>
        <p:spPr>
          <a:xfrm>
            <a:off x="6264188" y="2807640"/>
            <a:ext cx="540060" cy="369332"/>
          </a:xfrm>
          <a:prstGeom prst="rect">
            <a:avLst/>
          </a:prstGeom>
          <a:noFill/>
        </p:spPr>
        <p:txBody>
          <a:bodyPr wrap="square" rtlCol="0">
            <a:spAutoFit/>
          </a:bodyPr>
          <a:lstStyle/>
          <a:p>
            <a:r>
              <a:rPr lang="en-US" b="1" i="1" dirty="0" smtClean="0">
                <a:latin typeface="Book Antiqua" pitchFamily="18" charset="0"/>
              </a:rPr>
              <a:t>gt</a:t>
            </a:r>
            <a:r>
              <a:rPr lang="en-US" baseline="-25000" dirty="0">
                <a:latin typeface="Georgia" pitchFamily="18" charset="0"/>
              </a:rPr>
              <a:t>4</a:t>
            </a:r>
          </a:p>
        </p:txBody>
      </p:sp>
      <p:sp>
        <p:nvSpPr>
          <p:cNvPr id="75" name="TextBox 74"/>
          <p:cNvSpPr txBox="1"/>
          <p:nvPr/>
        </p:nvSpPr>
        <p:spPr>
          <a:xfrm>
            <a:off x="7272300" y="2794414"/>
            <a:ext cx="504056"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5</a:t>
            </a:r>
          </a:p>
        </p:txBody>
      </p:sp>
      <p:sp>
        <p:nvSpPr>
          <p:cNvPr id="76" name="TextBox 75"/>
          <p:cNvSpPr txBox="1"/>
          <p:nvPr/>
        </p:nvSpPr>
        <p:spPr>
          <a:xfrm>
            <a:off x="8208404" y="2794414"/>
            <a:ext cx="576064" cy="369332"/>
          </a:xfrm>
          <a:prstGeom prst="rect">
            <a:avLst/>
          </a:prstGeom>
          <a:noFill/>
        </p:spPr>
        <p:txBody>
          <a:bodyPr wrap="square" rtlCol="0">
            <a:spAutoFit/>
          </a:bodyPr>
          <a:lstStyle/>
          <a:p>
            <a:r>
              <a:rPr lang="en-US" b="1" i="1" dirty="0" smtClean="0">
                <a:latin typeface="Book Antiqua" pitchFamily="18" charset="0"/>
                <a:ea typeface="Verdana" pitchFamily="34" charset="0"/>
                <a:cs typeface="Verdana" pitchFamily="34" charset="0"/>
              </a:rPr>
              <a:t>gt</a:t>
            </a:r>
            <a:r>
              <a:rPr lang="en-US" baseline="-25000" dirty="0">
                <a:latin typeface="Georgia" pitchFamily="18" charset="0"/>
              </a:rPr>
              <a:t>6</a:t>
            </a:r>
          </a:p>
        </p:txBody>
      </p:sp>
      <p:sp>
        <p:nvSpPr>
          <p:cNvPr id="77" name="AutoShape 34"/>
          <p:cNvSpPr>
            <a:spLocks noChangeArrowheads="1"/>
          </p:cNvSpPr>
          <p:nvPr/>
        </p:nvSpPr>
        <p:spPr bwMode="auto">
          <a:xfrm>
            <a:off x="3462968" y="3032956"/>
            <a:ext cx="21031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dirty="0"/>
          </a:p>
        </p:txBody>
      </p:sp>
      <p:sp>
        <p:nvSpPr>
          <p:cNvPr id="80" name="AutoShape 19"/>
          <p:cNvSpPr>
            <a:spLocks noChangeArrowheads="1"/>
          </p:cNvSpPr>
          <p:nvPr/>
        </p:nvSpPr>
        <p:spPr bwMode="auto">
          <a:xfrm>
            <a:off x="3383868" y="1776475"/>
            <a:ext cx="2484276" cy="608409"/>
          </a:xfrm>
          <a:prstGeom prst="rightArrow">
            <a:avLst>
              <a:gd name="adj1" fmla="val 50185"/>
              <a:gd name="adj2" fmla="val 88815"/>
            </a:avLst>
          </a:prstGeom>
          <a:solidFill>
            <a:srgbClr val="FF0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Gene tree estimation</a:t>
            </a:r>
            <a:endParaRPr lang="en-US" sz="1400" b="1" dirty="0">
              <a:solidFill>
                <a:schemeClr val="bg1"/>
              </a:solidFill>
              <a:latin typeface="Georgia" pitchFamily="18" charset="0"/>
            </a:endParaRPr>
          </a:p>
        </p:txBody>
      </p:sp>
      <p:grpSp>
        <p:nvGrpSpPr>
          <p:cNvPr id="82" name="Group 81"/>
          <p:cNvGrpSpPr/>
          <p:nvPr/>
        </p:nvGrpSpPr>
        <p:grpSpPr>
          <a:xfrm>
            <a:off x="6905833" y="5121188"/>
            <a:ext cx="1125908" cy="1007492"/>
            <a:chOff x="971600" y="3104964"/>
            <a:chExt cx="621852" cy="647452"/>
          </a:xfrm>
        </p:grpSpPr>
        <p:cxnSp>
          <p:nvCxnSpPr>
            <p:cNvPr id="83" name="Straight Connector 82"/>
            <p:cNvCxnSpPr/>
            <p:nvPr/>
          </p:nvCxnSpPr>
          <p:spPr>
            <a:xfrm flipV="1">
              <a:off x="971600" y="3104964"/>
              <a:ext cx="281395" cy="64327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89396" y="3524746"/>
              <a:ext cx="121444"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52995" y="3104964"/>
              <a:ext cx="340457" cy="623094"/>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1341424" y="3524746"/>
              <a:ext cx="108013" cy="227670"/>
            </a:xfrm>
            <a:prstGeom prst="line">
              <a:avLst/>
            </a:prstGeom>
            <a:ln w="104775" cap="rnd" cmpd="sng">
              <a:solidFill>
                <a:schemeClr val="accent5">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87" name="AutoShape 34"/>
          <p:cNvSpPr>
            <a:spLocks noChangeArrowheads="1"/>
          </p:cNvSpPr>
          <p:nvPr/>
        </p:nvSpPr>
        <p:spPr bwMode="auto">
          <a:xfrm rot="5400000">
            <a:off x="6811319" y="3889393"/>
            <a:ext cx="1188720" cy="410774"/>
          </a:xfrm>
          <a:prstGeom prst="rightArrow">
            <a:avLst>
              <a:gd name="adj1" fmla="val 50185"/>
              <a:gd name="adj2" fmla="val 97561"/>
            </a:avLst>
          </a:prstGeom>
          <a:solidFill>
            <a:srgbClr val="FF0000"/>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89" name="AutoShape 5"/>
          <p:cNvSpPr>
            <a:spLocks noChangeArrowheads="1"/>
          </p:cNvSpPr>
          <p:nvPr/>
        </p:nvSpPr>
        <p:spPr bwMode="auto">
          <a:xfrm>
            <a:off x="7764616" y="3717032"/>
            <a:ext cx="1332149" cy="604952"/>
          </a:xfrm>
          <a:prstGeom prst="roundRect">
            <a:avLst>
              <a:gd name="adj" fmla="val 16667"/>
            </a:avLst>
          </a:prstGeom>
          <a:solidFill>
            <a:schemeClr val="bg1"/>
          </a:solidFill>
          <a:ln w="4127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Summary </a:t>
            </a:r>
          </a:p>
          <a:p>
            <a:pPr algn="ctr" eaLnBrk="1" hangingPunct="1"/>
            <a:r>
              <a:rPr lang="en-US" sz="1400" b="1" dirty="0" smtClean="0">
                <a:latin typeface="Georgia" pitchFamily="18" charset="0"/>
              </a:rPr>
              <a:t>methods</a:t>
            </a:r>
            <a:endParaRPr lang="en-US" sz="1400" b="1" dirty="0">
              <a:latin typeface="Georgia" pitchFamily="18" charset="0"/>
            </a:endParaRPr>
          </a:p>
        </p:txBody>
      </p:sp>
      <p:sp>
        <p:nvSpPr>
          <p:cNvPr id="90" name="AutoShape 5"/>
          <p:cNvSpPr>
            <a:spLocks noChangeArrowheads="1"/>
          </p:cNvSpPr>
          <p:nvPr/>
        </p:nvSpPr>
        <p:spPr bwMode="auto">
          <a:xfrm>
            <a:off x="899592" y="5344328"/>
            <a:ext cx="1332149" cy="604952"/>
          </a:xfrm>
          <a:prstGeom prst="roundRect">
            <a:avLst>
              <a:gd name="adj" fmla="val 16667"/>
            </a:avLst>
          </a:prstGeom>
          <a:solidFill>
            <a:srgbClr val="FF0000"/>
          </a:solidFill>
          <a:ln w="57150">
            <a:solidFill>
              <a:schemeClr val="tx1">
                <a:lumMod val="65000"/>
                <a:lumOff val="35000"/>
              </a:schemeClr>
            </a:solidFill>
            <a:round/>
            <a:headEnd/>
            <a:tailEnd/>
          </a:ln>
          <a:effectLst>
            <a:outerShdw blurRad="50800" dist="38100" dir="18900000" algn="bl" rotWithShape="0">
              <a:prstClr val="black">
                <a:alpha val="40000"/>
              </a:prstClr>
            </a:outerShdw>
          </a:effectLst>
        </p:spPr>
        <p:txBody>
          <a:bodyPr wrap="none" anchor="ctr"/>
          <a:lstStyle/>
          <a:p>
            <a:pPr algn="ctr" eaLnBrk="1" hangingPunct="1"/>
            <a:r>
              <a:rPr lang="en-US" sz="1600" b="1" dirty="0" smtClean="0">
                <a:solidFill>
                  <a:schemeClr val="bg1"/>
                </a:solidFill>
                <a:latin typeface="Georgia" pitchFamily="18" charset="0"/>
              </a:rPr>
              <a:t>*BEAST</a:t>
            </a:r>
            <a:endParaRPr lang="en-US" sz="1600" b="1" dirty="0">
              <a:solidFill>
                <a:schemeClr val="bg1"/>
              </a:solidFill>
              <a:latin typeface="Georgia" pitchFamily="18" charset="0"/>
            </a:endParaRPr>
          </a:p>
        </p:txBody>
      </p:sp>
      <p:sp>
        <p:nvSpPr>
          <p:cNvPr id="91" name="AutoShape 19"/>
          <p:cNvSpPr>
            <a:spLocks noChangeArrowheads="1"/>
          </p:cNvSpPr>
          <p:nvPr/>
        </p:nvSpPr>
        <p:spPr bwMode="auto">
          <a:xfrm>
            <a:off x="3451724" y="3443730"/>
            <a:ext cx="2484276" cy="608409"/>
          </a:xfrm>
          <a:prstGeom prst="rightArrow">
            <a:avLst>
              <a:gd name="adj1" fmla="val 50185"/>
              <a:gd name="adj2" fmla="val 88815"/>
            </a:avLst>
          </a:prstGeom>
          <a:solidFill>
            <a:srgbClr val="FF0000"/>
          </a:solidFill>
          <a:ln w="38100">
            <a:solidFill>
              <a:schemeClr val="tx1"/>
            </a:solidFill>
            <a:miter lim="800000"/>
            <a:headEnd/>
            <a:tailEnd/>
          </a:ln>
          <a:effectLst>
            <a:outerShdw blurRad="50800" dist="38100" dir="2700000" algn="tl" rotWithShape="0">
              <a:prstClr val="black">
                <a:alpha val="40000"/>
              </a:prstClr>
            </a:outerShdw>
          </a:effectLst>
        </p:spPr>
        <p:txBody>
          <a:bodyPr wrap="square" anchor="ctr">
            <a:spAutoFit/>
          </a:bodyPr>
          <a:lstStyle/>
          <a:p>
            <a:pPr algn="ctr" eaLnBrk="1" hangingPunct="1"/>
            <a:r>
              <a:rPr lang="en-US" sz="1400" b="1" dirty="0" smtClean="0">
                <a:solidFill>
                  <a:schemeClr val="bg1"/>
                </a:solidFill>
                <a:latin typeface="Georgia" pitchFamily="18" charset="0"/>
              </a:rPr>
              <a:t>Gene tree estimation</a:t>
            </a:r>
            <a:endParaRPr lang="en-US" sz="1400" b="1" dirty="0">
              <a:solidFill>
                <a:schemeClr val="bg1"/>
              </a:solidFill>
              <a:latin typeface="Georgia" pitchFamily="18" charset="0"/>
            </a:endParaRPr>
          </a:p>
        </p:txBody>
      </p:sp>
      <p:sp>
        <p:nvSpPr>
          <p:cNvPr id="92" name="AutoShape 34"/>
          <p:cNvSpPr>
            <a:spLocks noChangeArrowheads="1"/>
          </p:cNvSpPr>
          <p:nvPr/>
        </p:nvSpPr>
        <p:spPr bwMode="auto">
          <a:xfrm rot="5400000">
            <a:off x="968915" y="3814121"/>
            <a:ext cx="1188720" cy="410774"/>
          </a:xfrm>
          <a:prstGeom prst="rightArrow">
            <a:avLst>
              <a:gd name="adj1" fmla="val 50185"/>
              <a:gd name="adj2" fmla="val 97561"/>
            </a:avLst>
          </a:prstGeom>
          <a:solidFill>
            <a:schemeClr val="accent1">
              <a:lumMod val="75000"/>
            </a:schemeClr>
          </a:solidFill>
          <a:ln w="38100">
            <a:solidFill>
              <a:schemeClr val="tx1"/>
            </a:solidFill>
            <a:miter lim="800000"/>
            <a:headEnd/>
            <a:tailEnd/>
          </a:ln>
          <a:effectLst>
            <a:outerShdw blurRad="50800" dist="38100" dir="18900000" algn="bl" rotWithShape="0">
              <a:prstClr val="black">
                <a:alpha val="40000"/>
              </a:prstClr>
            </a:outerShdw>
          </a:effectLst>
        </p:spPr>
        <p:txBody>
          <a:bodyPr vert="eaVert" wrap="square" anchor="ctr">
            <a:spAutoFit/>
          </a:bodyPr>
          <a:lstStyle/>
          <a:p>
            <a:pPr eaLnBrk="1" hangingPunct="1">
              <a:defRPr/>
            </a:pPr>
            <a:endParaRPr lang="en-US" sz="1800"/>
          </a:p>
        </p:txBody>
      </p:sp>
      <p:sp>
        <p:nvSpPr>
          <p:cNvPr id="93" name="AutoShape 5"/>
          <p:cNvSpPr>
            <a:spLocks noChangeArrowheads="1"/>
          </p:cNvSpPr>
          <p:nvPr/>
        </p:nvSpPr>
        <p:spPr bwMode="auto">
          <a:xfrm>
            <a:off x="5524450" y="5446431"/>
            <a:ext cx="1332149" cy="604952"/>
          </a:xfrm>
          <a:prstGeom prst="roundRect">
            <a:avLst>
              <a:gd name="adj" fmla="val 16667"/>
            </a:avLst>
          </a:prstGeom>
          <a:solidFill>
            <a:schemeClr val="bg1"/>
          </a:solidFill>
          <a:ln w="41275">
            <a:solidFill>
              <a:schemeClr val="tx2"/>
            </a:solidFill>
            <a:round/>
            <a:headEnd/>
            <a:tailEnd/>
          </a:ln>
          <a:effectLst>
            <a:outerShdw blurRad="50800" dist="38100" dir="2700000" algn="tl" rotWithShape="0">
              <a:prstClr val="black">
                <a:alpha val="40000"/>
              </a:prstClr>
            </a:outerShdw>
          </a:effectLst>
        </p:spPr>
        <p:txBody>
          <a:bodyPr wrap="none" anchor="ctr"/>
          <a:lstStyle/>
          <a:p>
            <a:pPr algn="ctr" eaLnBrk="1" hangingPunct="1"/>
            <a:r>
              <a:rPr lang="en-US" sz="1400" b="1" dirty="0" smtClean="0">
                <a:solidFill>
                  <a:srgbClr val="FF0000"/>
                </a:solidFill>
                <a:latin typeface="Georgia" pitchFamily="18" charset="0"/>
              </a:rPr>
              <a:t>Summary </a:t>
            </a:r>
          </a:p>
          <a:p>
            <a:pPr algn="ctr" eaLnBrk="1" hangingPunct="1"/>
            <a:r>
              <a:rPr lang="en-US" sz="1400" b="1" dirty="0" smtClean="0">
                <a:latin typeface="Georgia" pitchFamily="18" charset="0"/>
              </a:rPr>
              <a:t>methods</a:t>
            </a:r>
            <a:endParaRPr lang="en-US" sz="1400" b="1" dirty="0">
              <a:latin typeface="Georgia" pitchFamily="18" charset="0"/>
            </a:endParaRPr>
          </a:p>
        </p:txBody>
      </p:sp>
      <p:sp>
        <p:nvSpPr>
          <p:cNvPr id="94" name="Text Box 17"/>
          <p:cNvSpPr txBox="1">
            <a:spLocks noChangeArrowheads="1"/>
          </p:cNvSpPr>
          <p:nvPr/>
        </p:nvSpPr>
        <p:spPr bwMode="auto">
          <a:xfrm>
            <a:off x="2992258" y="5415971"/>
            <a:ext cx="1910248" cy="369332"/>
          </a:xfrm>
          <a:prstGeom prst="rect">
            <a:avLst/>
          </a:prstGeom>
          <a:solidFill>
            <a:srgbClr val="FFFFFF"/>
          </a:solidFill>
          <a:ln w="57150">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pPr algn="ctr" eaLnBrk="1" hangingPunct="1">
              <a:spcBef>
                <a:spcPct val="50000"/>
              </a:spcBef>
              <a:defRPr/>
            </a:pPr>
            <a:r>
              <a:rPr lang="en-US" altLang="ja-JP" b="1" i="1" dirty="0" smtClean="0">
                <a:solidFill>
                  <a:schemeClr val="accent1"/>
                </a:solidFill>
                <a:latin typeface="Georgia" pitchFamily="18" charset="0"/>
                <a:ea typeface="ＭＳ Ｐゴシック" pitchFamily="50" charset="-128"/>
              </a:rPr>
              <a:t>Co-estimation</a:t>
            </a:r>
            <a:endParaRPr lang="en-US" altLang="ja-JP" i="1" baseline="-25000" dirty="0">
              <a:latin typeface="Georgia" pitchFamily="18" charset="0"/>
              <a:ea typeface="ＭＳ Ｐゴシック" pitchFamily="50" charset="-128"/>
            </a:endParaRPr>
          </a:p>
        </p:txBody>
      </p:sp>
      <p:sp>
        <p:nvSpPr>
          <p:cNvPr id="97" name="Freeform 96"/>
          <p:cNvSpPr/>
          <p:nvPr/>
        </p:nvSpPr>
        <p:spPr>
          <a:xfrm>
            <a:off x="1347186" y="3456410"/>
            <a:ext cx="3476496" cy="1690524"/>
          </a:xfrm>
          <a:custGeom>
            <a:avLst/>
            <a:gdLst>
              <a:gd name="connsiteX0" fmla="*/ 0 w 3728720"/>
              <a:gd name="connsiteY0" fmla="*/ 1737360 h 2103120"/>
              <a:gd name="connsiteX1" fmla="*/ 1503680 w 3728720"/>
              <a:gd name="connsiteY1" fmla="*/ 1737360 h 2103120"/>
              <a:gd name="connsiteX2" fmla="*/ 2499360 w 3728720"/>
              <a:gd name="connsiteY2" fmla="*/ 294640 h 2103120"/>
              <a:gd name="connsiteX3" fmla="*/ 2387600 w 3728720"/>
              <a:gd name="connsiteY3" fmla="*/ 213360 h 2103120"/>
              <a:gd name="connsiteX4" fmla="*/ 3017520 w 3728720"/>
              <a:gd name="connsiteY4" fmla="*/ 0 h 2103120"/>
              <a:gd name="connsiteX5" fmla="*/ 2946400 w 3728720"/>
              <a:gd name="connsiteY5" fmla="*/ 579120 h 2103120"/>
              <a:gd name="connsiteX6" fmla="*/ 2814320 w 3728720"/>
              <a:gd name="connsiteY6" fmla="*/ 508000 h 2103120"/>
              <a:gd name="connsiteX7" fmla="*/ 1960880 w 3728720"/>
              <a:gd name="connsiteY7" fmla="*/ 1737360 h 2103120"/>
              <a:gd name="connsiteX8" fmla="*/ 3332480 w 3728720"/>
              <a:gd name="connsiteY8" fmla="*/ 1737360 h 2103120"/>
              <a:gd name="connsiteX9" fmla="*/ 3342640 w 3728720"/>
              <a:gd name="connsiteY9" fmla="*/ 1605280 h 2103120"/>
              <a:gd name="connsiteX10" fmla="*/ 3728720 w 3728720"/>
              <a:gd name="connsiteY10" fmla="*/ 1869440 h 2103120"/>
              <a:gd name="connsiteX11" fmla="*/ 3423920 w 3728720"/>
              <a:gd name="connsiteY11" fmla="*/ 2072640 h 2103120"/>
              <a:gd name="connsiteX12" fmla="*/ 3342640 w 3728720"/>
              <a:gd name="connsiteY12" fmla="*/ 2103120 h 2103120"/>
              <a:gd name="connsiteX13" fmla="*/ 3342640 w 3728720"/>
              <a:gd name="connsiteY13" fmla="*/ 1960880 h 2103120"/>
              <a:gd name="connsiteX14" fmla="*/ 20320 w 3728720"/>
              <a:gd name="connsiteY14" fmla="*/ 1991360 h 2103120"/>
              <a:gd name="connsiteX15" fmla="*/ 0 w 3728720"/>
              <a:gd name="connsiteY15" fmla="*/ 1737360 h 2103120"/>
              <a:gd name="connsiteX0" fmla="*/ 20320 w 3749040"/>
              <a:gd name="connsiteY0" fmla="*/ 1737360 h 2103120"/>
              <a:gd name="connsiteX1" fmla="*/ 1524000 w 3749040"/>
              <a:gd name="connsiteY1" fmla="*/ 1737360 h 2103120"/>
              <a:gd name="connsiteX2" fmla="*/ 2519680 w 3749040"/>
              <a:gd name="connsiteY2" fmla="*/ 294640 h 2103120"/>
              <a:gd name="connsiteX3" fmla="*/ 2407920 w 3749040"/>
              <a:gd name="connsiteY3" fmla="*/ 213360 h 2103120"/>
              <a:gd name="connsiteX4" fmla="*/ 3037840 w 3749040"/>
              <a:gd name="connsiteY4" fmla="*/ 0 h 2103120"/>
              <a:gd name="connsiteX5" fmla="*/ 2966720 w 3749040"/>
              <a:gd name="connsiteY5" fmla="*/ 579120 h 2103120"/>
              <a:gd name="connsiteX6" fmla="*/ 2834640 w 3749040"/>
              <a:gd name="connsiteY6" fmla="*/ 508000 h 2103120"/>
              <a:gd name="connsiteX7" fmla="*/ 1981200 w 3749040"/>
              <a:gd name="connsiteY7" fmla="*/ 1737360 h 2103120"/>
              <a:gd name="connsiteX8" fmla="*/ 3352800 w 3749040"/>
              <a:gd name="connsiteY8" fmla="*/ 1737360 h 2103120"/>
              <a:gd name="connsiteX9" fmla="*/ 3362960 w 3749040"/>
              <a:gd name="connsiteY9" fmla="*/ 1605280 h 2103120"/>
              <a:gd name="connsiteX10" fmla="*/ 3749040 w 3749040"/>
              <a:gd name="connsiteY10" fmla="*/ 1869440 h 2103120"/>
              <a:gd name="connsiteX11" fmla="*/ 3444240 w 3749040"/>
              <a:gd name="connsiteY11" fmla="*/ 2072640 h 2103120"/>
              <a:gd name="connsiteX12" fmla="*/ 3362960 w 3749040"/>
              <a:gd name="connsiteY12" fmla="*/ 2103120 h 2103120"/>
              <a:gd name="connsiteX13" fmla="*/ 3362960 w 3749040"/>
              <a:gd name="connsiteY13" fmla="*/ 1960880 h 2103120"/>
              <a:gd name="connsiteX14" fmla="*/ 0 w 3749040"/>
              <a:gd name="connsiteY14" fmla="*/ 2103120 h 2103120"/>
              <a:gd name="connsiteX15" fmla="*/ 20320 w 3749040"/>
              <a:gd name="connsiteY15" fmla="*/ 1737360 h 2103120"/>
              <a:gd name="connsiteX0" fmla="*/ 20320 w 3749040"/>
              <a:gd name="connsiteY0" fmla="*/ 1737360 h 2123440"/>
              <a:gd name="connsiteX1" fmla="*/ 1524000 w 3749040"/>
              <a:gd name="connsiteY1" fmla="*/ 1737360 h 2123440"/>
              <a:gd name="connsiteX2" fmla="*/ 2519680 w 3749040"/>
              <a:gd name="connsiteY2" fmla="*/ 294640 h 2123440"/>
              <a:gd name="connsiteX3" fmla="*/ 2407920 w 3749040"/>
              <a:gd name="connsiteY3" fmla="*/ 213360 h 2123440"/>
              <a:gd name="connsiteX4" fmla="*/ 3037840 w 3749040"/>
              <a:gd name="connsiteY4" fmla="*/ 0 h 2123440"/>
              <a:gd name="connsiteX5" fmla="*/ 2966720 w 3749040"/>
              <a:gd name="connsiteY5" fmla="*/ 579120 h 2123440"/>
              <a:gd name="connsiteX6" fmla="*/ 2834640 w 3749040"/>
              <a:gd name="connsiteY6" fmla="*/ 508000 h 2123440"/>
              <a:gd name="connsiteX7" fmla="*/ 1981200 w 3749040"/>
              <a:gd name="connsiteY7" fmla="*/ 1737360 h 2123440"/>
              <a:gd name="connsiteX8" fmla="*/ 3352800 w 3749040"/>
              <a:gd name="connsiteY8" fmla="*/ 1737360 h 2123440"/>
              <a:gd name="connsiteX9" fmla="*/ 3362960 w 3749040"/>
              <a:gd name="connsiteY9" fmla="*/ 1605280 h 2123440"/>
              <a:gd name="connsiteX10" fmla="*/ 3749040 w 3749040"/>
              <a:gd name="connsiteY10" fmla="*/ 1869440 h 2123440"/>
              <a:gd name="connsiteX11" fmla="*/ 3444240 w 3749040"/>
              <a:gd name="connsiteY11" fmla="*/ 2072640 h 2123440"/>
              <a:gd name="connsiteX12" fmla="*/ 3362960 w 3749040"/>
              <a:gd name="connsiteY12" fmla="*/ 2103120 h 2123440"/>
              <a:gd name="connsiteX13" fmla="*/ 3383280 w 3749040"/>
              <a:gd name="connsiteY13" fmla="*/ 2123440 h 2123440"/>
              <a:gd name="connsiteX14" fmla="*/ 0 w 3749040"/>
              <a:gd name="connsiteY14" fmla="*/ 2103120 h 2123440"/>
              <a:gd name="connsiteX15" fmla="*/ 20320 w 3749040"/>
              <a:gd name="connsiteY15" fmla="*/ 1737360 h 2123440"/>
              <a:gd name="connsiteX0" fmla="*/ 20320 w 3749040"/>
              <a:gd name="connsiteY0" fmla="*/ 1737360 h 2123440"/>
              <a:gd name="connsiteX1" fmla="*/ 1524000 w 3749040"/>
              <a:gd name="connsiteY1" fmla="*/ 1737360 h 2123440"/>
              <a:gd name="connsiteX2" fmla="*/ 2519680 w 3749040"/>
              <a:gd name="connsiteY2" fmla="*/ 294640 h 2123440"/>
              <a:gd name="connsiteX3" fmla="*/ 2407920 w 3749040"/>
              <a:gd name="connsiteY3" fmla="*/ 213360 h 2123440"/>
              <a:gd name="connsiteX4" fmla="*/ 3037840 w 3749040"/>
              <a:gd name="connsiteY4" fmla="*/ 0 h 2123440"/>
              <a:gd name="connsiteX5" fmla="*/ 2966720 w 3749040"/>
              <a:gd name="connsiteY5" fmla="*/ 579120 h 2123440"/>
              <a:gd name="connsiteX6" fmla="*/ 2834640 w 3749040"/>
              <a:gd name="connsiteY6" fmla="*/ 508000 h 2123440"/>
              <a:gd name="connsiteX7" fmla="*/ 1981200 w 3749040"/>
              <a:gd name="connsiteY7" fmla="*/ 1737360 h 2123440"/>
              <a:gd name="connsiteX8" fmla="*/ 3352800 w 3749040"/>
              <a:gd name="connsiteY8" fmla="*/ 1737360 h 2123440"/>
              <a:gd name="connsiteX9" fmla="*/ 3362960 w 3749040"/>
              <a:gd name="connsiteY9" fmla="*/ 1605280 h 2123440"/>
              <a:gd name="connsiteX10" fmla="*/ 3749040 w 3749040"/>
              <a:gd name="connsiteY10" fmla="*/ 1940560 h 2123440"/>
              <a:gd name="connsiteX11" fmla="*/ 3444240 w 3749040"/>
              <a:gd name="connsiteY11" fmla="*/ 2072640 h 2123440"/>
              <a:gd name="connsiteX12" fmla="*/ 3362960 w 3749040"/>
              <a:gd name="connsiteY12" fmla="*/ 2103120 h 2123440"/>
              <a:gd name="connsiteX13" fmla="*/ 3383280 w 3749040"/>
              <a:gd name="connsiteY13" fmla="*/ 2123440 h 2123440"/>
              <a:gd name="connsiteX14" fmla="*/ 0 w 3749040"/>
              <a:gd name="connsiteY14" fmla="*/ 2103120 h 2123440"/>
              <a:gd name="connsiteX15" fmla="*/ 20320 w 3749040"/>
              <a:gd name="connsiteY15" fmla="*/ 1737360 h 2123440"/>
              <a:gd name="connsiteX0" fmla="*/ 20320 w 3789680"/>
              <a:gd name="connsiteY0" fmla="*/ 1737360 h 2123440"/>
              <a:gd name="connsiteX1" fmla="*/ 1524000 w 3789680"/>
              <a:gd name="connsiteY1" fmla="*/ 1737360 h 2123440"/>
              <a:gd name="connsiteX2" fmla="*/ 2519680 w 3789680"/>
              <a:gd name="connsiteY2" fmla="*/ 294640 h 2123440"/>
              <a:gd name="connsiteX3" fmla="*/ 2407920 w 3789680"/>
              <a:gd name="connsiteY3" fmla="*/ 213360 h 2123440"/>
              <a:gd name="connsiteX4" fmla="*/ 3037840 w 3789680"/>
              <a:gd name="connsiteY4" fmla="*/ 0 h 2123440"/>
              <a:gd name="connsiteX5" fmla="*/ 2966720 w 3789680"/>
              <a:gd name="connsiteY5" fmla="*/ 579120 h 2123440"/>
              <a:gd name="connsiteX6" fmla="*/ 2834640 w 3789680"/>
              <a:gd name="connsiteY6" fmla="*/ 508000 h 2123440"/>
              <a:gd name="connsiteX7" fmla="*/ 1981200 w 3789680"/>
              <a:gd name="connsiteY7" fmla="*/ 1737360 h 2123440"/>
              <a:gd name="connsiteX8" fmla="*/ 3352800 w 3789680"/>
              <a:gd name="connsiteY8" fmla="*/ 1737360 h 2123440"/>
              <a:gd name="connsiteX9" fmla="*/ 3362960 w 3789680"/>
              <a:gd name="connsiteY9" fmla="*/ 1605280 h 2123440"/>
              <a:gd name="connsiteX10" fmla="*/ 3789680 w 3789680"/>
              <a:gd name="connsiteY10" fmla="*/ 1920240 h 2123440"/>
              <a:gd name="connsiteX11" fmla="*/ 3444240 w 3789680"/>
              <a:gd name="connsiteY11" fmla="*/ 2072640 h 2123440"/>
              <a:gd name="connsiteX12" fmla="*/ 3362960 w 3789680"/>
              <a:gd name="connsiteY12" fmla="*/ 2103120 h 2123440"/>
              <a:gd name="connsiteX13" fmla="*/ 3383280 w 3789680"/>
              <a:gd name="connsiteY13" fmla="*/ 2123440 h 2123440"/>
              <a:gd name="connsiteX14" fmla="*/ 0 w 3789680"/>
              <a:gd name="connsiteY14" fmla="*/ 2103120 h 2123440"/>
              <a:gd name="connsiteX15" fmla="*/ 20320 w 3789680"/>
              <a:gd name="connsiteY15" fmla="*/ 1737360 h 2123440"/>
              <a:gd name="connsiteX0" fmla="*/ 20320 w 3789680"/>
              <a:gd name="connsiteY0" fmla="*/ 1737360 h 2103120"/>
              <a:gd name="connsiteX1" fmla="*/ 1524000 w 3789680"/>
              <a:gd name="connsiteY1" fmla="*/ 1737360 h 2103120"/>
              <a:gd name="connsiteX2" fmla="*/ 2519680 w 3789680"/>
              <a:gd name="connsiteY2" fmla="*/ 294640 h 2103120"/>
              <a:gd name="connsiteX3" fmla="*/ 2407920 w 3789680"/>
              <a:gd name="connsiteY3" fmla="*/ 213360 h 2103120"/>
              <a:gd name="connsiteX4" fmla="*/ 3037840 w 3789680"/>
              <a:gd name="connsiteY4" fmla="*/ 0 h 2103120"/>
              <a:gd name="connsiteX5" fmla="*/ 2966720 w 3789680"/>
              <a:gd name="connsiteY5" fmla="*/ 579120 h 2103120"/>
              <a:gd name="connsiteX6" fmla="*/ 2834640 w 3789680"/>
              <a:gd name="connsiteY6" fmla="*/ 508000 h 2103120"/>
              <a:gd name="connsiteX7" fmla="*/ 1981200 w 3789680"/>
              <a:gd name="connsiteY7" fmla="*/ 1737360 h 2103120"/>
              <a:gd name="connsiteX8" fmla="*/ 3352800 w 3789680"/>
              <a:gd name="connsiteY8" fmla="*/ 1737360 h 2103120"/>
              <a:gd name="connsiteX9" fmla="*/ 3362960 w 3789680"/>
              <a:gd name="connsiteY9" fmla="*/ 1605280 h 2103120"/>
              <a:gd name="connsiteX10" fmla="*/ 3789680 w 3789680"/>
              <a:gd name="connsiteY10" fmla="*/ 1920240 h 2103120"/>
              <a:gd name="connsiteX11" fmla="*/ 3444240 w 3789680"/>
              <a:gd name="connsiteY11" fmla="*/ 2072640 h 2103120"/>
              <a:gd name="connsiteX12" fmla="*/ 3362960 w 3789680"/>
              <a:gd name="connsiteY12" fmla="*/ 2103120 h 2103120"/>
              <a:gd name="connsiteX13" fmla="*/ 3393440 w 3789680"/>
              <a:gd name="connsiteY13" fmla="*/ 1971040 h 2103120"/>
              <a:gd name="connsiteX14" fmla="*/ 0 w 3789680"/>
              <a:gd name="connsiteY14" fmla="*/ 2103120 h 2103120"/>
              <a:gd name="connsiteX15" fmla="*/ 20320 w 3789680"/>
              <a:gd name="connsiteY15" fmla="*/ 1737360 h 2103120"/>
              <a:gd name="connsiteX0" fmla="*/ 20320 w 3789680"/>
              <a:gd name="connsiteY0" fmla="*/ 1737360 h 2357120"/>
              <a:gd name="connsiteX1" fmla="*/ 1524000 w 3789680"/>
              <a:gd name="connsiteY1" fmla="*/ 1737360 h 2357120"/>
              <a:gd name="connsiteX2" fmla="*/ 2519680 w 3789680"/>
              <a:gd name="connsiteY2" fmla="*/ 294640 h 2357120"/>
              <a:gd name="connsiteX3" fmla="*/ 2407920 w 3789680"/>
              <a:gd name="connsiteY3" fmla="*/ 213360 h 2357120"/>
              <a:gd name="connsiteX4" fmla="*/ 3037840 w 3789680"/>
              <a:gd name="connsiteY4" fmla="*/ 0 h 2357120"/>
              <a:gd name="connsiteX5" fmla="*/ 2966720 w 3789680"/>
              <a:gd name="connsiteY5" fmla="*/ 579120 h 2357120"/>
              <a:gd name="connsiteX6" fmla="*/ 2834640 w 3789680"/>
              <a:gd name="connsiteY6" fmla="*/ 508000 h 2357120"/>
              <a:gd name="connsiteX7" fmla="*/ 1981200 w 3789680"/>
              <a:gd name="connsiteY7" fmla="*/ 1737360 h 2357120"/>
              <a:gd name="connsiteX8" fmla="*/ 3352800 w 3789680"/>
              <a:gd name="connsiteY8" fmla="*/ 1737360 h 2357120"/>
              <a:gd name="connsiteX9" fmla="*/ 3362960 w 3789680"/>
              <a:gd name="connsiteY9" fmla="*/ 1605280 h 2357120"/>
              <a:gd name="connsiteX10" fmla="*/ 3789680 w 3789680"/>
              <a:gd name="connsiteY10" fmla="*/ 1920240 h 2357120"/>
              <a:gd name="connsiteX11" fmla="*/ 3444240 w 3789680"/>
              <a:gd name="connsiteY11" fmla="*/ 2072640 h 2357120"/>
              <a:gd name="connsiteX12" fmla="*/ 3362960 w 3789680"/>
              <a:gd name="connsiteY12" fmla="*/ 2103120 h 2357120"/>
              <a:gd name="connsiteX13" fmla="*/ 3180080 w 3789680"/>
              <a:gd name="connsiteY13" fmla="*/ 2357120 h 2357120"/>
              <a:gd name="connsiteX14" fmla="*/ 0 w 3789680"/>
              <a:gd name="connsiteY14" fmla="*/ 2103120 h 2357120"/>
              <a:gd name="connsiteX15" fmla="*/ 20320 w 3789680"/>
              <a:gd name="connsiteY15" fmla="*/ 1737360 h 2357120"/>
              <a:gd name="connsiteX0" fmla="*/ 20320 w 3789680"/>
              <a:gd name="connsiteY0" fmla="*/ 1737360 h 2357120"/>
              <a:gd name="connsiteX1" fmla="*/ 1524000 w 3789680"/>
              <a:gd name="connsiteY1" fmla="*/ 1737360 h 2357120"/>
              <a:gd name="connsiteX2" fmla="*/ 2519680 w 3789680"/>
              <a:gd name="connsiteY2" fmla="*/ 294640 h 2357120"/>
              <a:gd name="connsiteX3" fmla="*/ 2407920 w 3789680"/>
              <a:gd name="connsiteY3" fmla="*/ 213360 h 2357120"/>
              <a:gd name="connsiteX4" fmla="*/ 3037840 w 3789680"/>
              <a:gd name="connsiteY4" fmla="*/ 0 h 2357120"/>
              <a:gd name="connsiteX5" fmla="*/ 2966720 w 3789680"/>
              <a:gd name="connsiteY5" fmla="*/ 579120 h 2357120"/>
              <a:gd name="connsiteX6" fmla="*/ 2834640 w 3789680"/>
              <a:gd name="connsiteY6" fmla="*/ 508000 h 2357120"/>
              <a:gd name="connsiteX7" fmla="*/ 1981200 w 3789680"/>
              <a:gd name="connsiteY7" fmla="*/ 1737360 h 2357120"/>
              <a:gd name="connsiteX8" fmla="*/ 3352800 w 3789680"/>
              <a:gd name="connsiteY8" fmla="*/ 1737360 h 2357120"/>
              <a:gd name="connsiteX9" fmla="*/ 3362960 w 3789680"/>
              <a:gd name="connsiteY9" fmla="*/ 1605280 h 2357120"/>
              <a:gd name="connsiteX10" fmla="*/ 3789680 w 3789680"/>
              <a:gd name="connsiteY10" fmla="*/ 1920240 h 2357120"/>
              <a:gd name="connsiteX11" fmla="*/ 3444240 w 3789680"/>
              <a:gd name="connsiteY11" fmla="*/ 2072640 h 2357120"/>
              <a:gd name="connsiteX12" fmla="*/ 3373120 w 3789680"/>
              <a:gd name="connsiteY12" fmla="*/ 1910080 h 2357120"/>
              <a:gd name="connsiteX13" fmla="*/ 3180080 w 3789680"/>
              <a:gd name="connsiteY13" fmla="*/ 2357120 h 2357120"/>
              <a:gd name="connsiteX14" fmla="*/ 0 w 3789680"/>
              <a:gd name="connsiteY14" fmla="*/ 2103120 h 2357120"/>
              <a:gd name="connsiteX15" fmla="*/ 20320 w 3789680"/>
              <a:gd name="connsiteY15" fmla="*/ 1737360 h 2357120"/>
              <a:gd name="connsiteX0" fmla="*/ 20320 w 3789680"/>
              <a:gd name="connsiteY0" fmla="*/ 1737360 h 2357120"/>
              <a:gd name="connsiteX1" fmla="*/ 1524000 w 3789680"/>
              <a:gd name="connsiteY1" fmla="*/ 1737360 h 2357120"/>
              <a:gd name="connsiteX2" fmla="*/ 2519680 w 3789680"/>
              <a:gd name="connsiteY2" fmla="*/ 294640 h 2357120"/>
              <a:gd name="connsiteX3" fmla="*/ 2407920 w 3789680"/>
              <a:gd name="connsiteY3" fmla="*/ 213360 h 2357120"/>
              <a:gd name="connsiteX4" fmla="*/ 3037840 w 3789680"/>
              <a:gd name="connsiteY4" fmla="*/ 0 h 2357120"/>
              <a:gd name="connsiteX5" fmla="*/ 2966720 w 3789680"/>
              <a:gd name="connsiteY5" fmla="*/ 579120 h 2357120"/>
              <a:gd name="connsiteX6" fmla="*/ 2834640 w 3789680"/>
              <a:gd name="connsiteY6" fmla="*/ 508000 h 2357120"/>
              <a:gd name="connsiteX7" fmla="*/ 1981200 w 3789680"/>
              <a:gd name="connsiteY7" fmla="*/ 1737360 h 2357120"/>
              <a:gd name="connsiteX8" fmla="*/ 3352800 w 3789680"/>
              <a:gd name="connsiteY8" fmla="*/ 1737360 h 2357120"/>
              <a:gd name="connsiteX9" fmla="*/ 3362960 w 3789680"/>
              <a:gd name="connsiteY9" fmla="*/ 1605280 h 2357120"/>
              <a:gd name="connsiteX10" fmla="*/ 3789680 w 3789680"/>
              <a:gd name="connsiteY10" fmla="*/ 1920240 h 2357120"/>
              <a:gd name="connsiteX11" fmla="*/ 3352800 w 3789680"/>
              <a:gd name="connsiteY11" fmla="*/ 2133600 h 2357120"/>
              <a:gd name="connsiteX12" fmla="*/ 3373120 w 3789680"/>
              <a:gd name="connsiteY12" fmla="*/ 1910080 h 2357120"/>
              <a:gd name="connsiteX13" fmla="*/ 3180080 w 3789680"/>
              <a:gd name="connsiteY13" fmla="*/ 2357120 h 2357120"/>
              <a:gd name="connsiteX14" fmla="*/ 0 w 3789680"/>
              <a:gd name="connsiteY14" fmla="*/ 2103120 h 2357120"/>
              <a:gd name="connsiteX15" fmla="*/ 20320 w 3789680"/>
              <a:gd name="connsiteY15" fmla="*/ 1737360 h 2357120"/>
              <a:gd name="connsiteX0" fmla="*/ 20320 w 3789680"/>
              <a:gd name="connsiteY0" fmla="*/ 1737360 h 2133600"/>
              <a:gd name="connsiteX1" fmla="*/ 1524000 w 3789680"/>
              <a:gd name="connsiteY1" fmla="*/ 1737360 h 2133600"/>
              <a:gd name="connsiteX2" fmla="*/ 2519680 w 3789680"/>
              <a:gd name="connsiteY2" fmla="*/ 294640 h 2133600"/>
              <a:gd name="connsiteX3" fmla="*/ 2407920 w 3789680"/>
              <a:gd name="connsiteY3" fmla="*/ 213360 h 2133600"/>
              <a:gd name="connsiteX4" fmla="*/ 3037840 w 3789680"/>
              <a:gd name="connsiteY4" fmla="*/ 0 h 2133600"/>
              <a:gd name="connsiteX5" fmla="*/ 2966720 w 3789680"/>
              <a:gd name="connsiteY5" fmla="*/ 579120 h 2133600"/>
              <a:gd name="connsiteX6" fmla="*/ 2834640 w 3789680"/>
              <a:gd name="connsiteY6" fmla="*/ 508000 h 2133600"/>
              <a:gd name="connsiteX7" fmla="*/ 1981200 w 3789680"/>
              <a:gd name="connsiteY7" fmla="*/ 1737360 h 2133600"/>
              <a:gd name="connsiteX8" fmla="*/ 3352800 w 3789680"/>
              <a:gd name="connsiteY8" fmla="*/ 1737360 h 2133600"/>
              <a:gd name="connsiteX9" fmla="*/ 3362960 w 3789680"/>
              <a:gd name="connsiteY9" fmla="*/ 1605280 h 2133600"/>
              <a:gd name="connsiteX10" fmla="*/ 3789680 w 3789680"/>
              <a:gd name="connsiteY10" fmla="*/ 1920240 h 2133600"/>
              <a:gd name="connsiteX11" fmla="*/ 3352800 w 3789680"/>
              <a:gd name="connsiteY11" fmla="*/ 2133600 h 2133600"/>
              <a:gd name="connsiteX12" fmla="*/ 3373120 w 3789680"/>
              <a:gd name="connsiteY12" fmla="*/ 1910080 h 2133600"/>
              <a:gd name="connsiteX13" fmla="*/ 2987040 w 3789680"/>
              <a:gd name="connsiteY13" fmla="*/ 2062480 h 2133600"/>
              <a:gd name="connsiteX14" fmla="*/ 0 w 3789680"/>
              <a:gd name="connsiteY14" fmla="*/ 2103120 h 2133600"/>
              <a:gd name="connsiteX15" fmla="*/ 20320 w 3789680"/>
              <a:gd name="connsiteY15" fmla="*/ 1737360 h 2133600"/>
              <a:gd name="connsiteX0" fmla="*/ 20320 w 3789680"/>
              <a:gd name="connsiteY0" fmla="*/ 1737360 h 2133600"/>
              <a:gd name="connsiteX1" fmla="*/ 1524000 w 3789680"/>
              <a:gd name="connsiteY1" fmla="*/ 1737360 h 2133600"/>
              <a:gd name="connsiteX2" fmla="*/ 2519680 w 3789680"/>
              <a:gd name="connsiteY2" fmla="*/ 294640 h 2133600"/>
              <a:gd name="connsiteX3" fmla="*/ 2407920 w 3789680"/>
              <a:gd name="connsiteY3" fmla="*/ 213360 h 2133600"/>
              <a:gd name="connsiteX4" fmla="*/ 3037840 w 3789680"/>
              <a:gd name="connsiteY4" fmla="*/ 0 h 2133600"/>
              <a:gd name="connsiteX5" fmla="*/ 2966720 w 3789680"/>
              <a:gd name="connsiteY5" fmla="*/ 579120 h 2133600"/>
              <a:gd name="connsiteX6" fmla="*/ 2834640 w 3789680"/>
              <a:gd name="connsiteY6" fmla="*/ 508000 h 2133600"/>
              <a:gd name="connsiteX7" fmla="*/ 1981200 w 3789680"/>
              <a:gd name="connsiteY7" fmla="*/ 1737360 h 2133600"/>
              <a:gd name="connsiteX8" fmla="*/ 3352800 w 3789680"/>
              <a:gd name="connsiteY8" fmla="*/ 1737360 h 2133600"/>
              <a:gd name="connsiteX9" fmla="*/ 3362960 w 3789680"/>
              <a:gd name="connsiteY9" fmla="*/ 1605280 h 2133600"/>
              <a:gd name="connsiteX10" fmla="*/ 3789680 w 3789680"/>
              <a:gd name="connsiteY10" fmla="*/ 1920240 h 2133600"/>
              <a:gd name="connsiteX11" fmla="*/ 3352800 w 3789680"/>
              <a:gd name="connsiteY11" fmla="*/ 2133600 h 2133600"/>
              <a:gd name="connsiteX12" fmla="*/ 3393440 w 3789680"/>
              <a:gd name="connsiteY12" fmla="*/ 2092960 h 2133600"/>
              <a:gd name="connsiteX13" fmla="*/ 2987040 w 3789680"/>
              <a:gd name="connsiteY13" fmla="*/ 2062480 h 2133600"/>
              <a:gd name="connsiteX14" fmla="*/ 0 w 3789680"/>
              <a:gd name="connsiteY14" fmla="*/ 2103120 h 2133600"/>
              <a:gd name="connsiteX15" fmla="*/ 20320 w 3789680"/>
              <a:gd name="connsiteY15" fmla="*/ 1737360 h 2133600"/>
              <a:gd name="connsiteX0" fmla="*/ 20320 w 3789680"/>
              <a:gd name="connsiteY0" fmla="*/ 1737360 h 2367280"/>
              <a:gd name="connsiteX1" fmla="*/ 1524000 w 3789680"/>
              <a:gd name="connsiteY1" fmla="*/ 1737360 h 2367280"/>
              <a:gd name="connsiteX2" fmla="*/ 2519680 w 3789680"/>
              <a:gd name="connsiteY2" fmla="*/ 294640 h 2367280"/>
              <a:gd name="connsiteX3" fmla="*/ 2407920 w 3789680"/>
              <a:gd name="connsiteY3" fmla="*/ 213360 h 2367280"/>
              <a:gd name="connsiteX4" fmla="*/ 3037840 w 3789680"/>
              <a:gd name="connsiteY4" fmla="*/ 0 h 2367280"/>
              <a:gd name="connsiteX5" fmla="*/ 2966720 w 3789680"/>
              <a:gd name="connsiteY5" fmla="*/ 579120 h 2367280"/>
              <a:gd name="connsiteX6" fmla="*/ 2834640 w 3789680"/>
              <a:gd name="connsiteY6" fmla="*/ 508000 h 2367280"/>
              <a:gd name="connsiteX7" fmla="*/ 1981200 w 3789680"/>
              <a:gd name="connsiteY7" fmla="*/ 1737360 h 2367280"/>
              <a:gd name="connsiteX8" fmla="*/ 3352800 w 3789680"/>
              <a:gd name="connsiteY8" fmla="*/ 1737360 h 2367280"/>
              <a:gd name="connsiteX9" fmla="*/ 3362960 w 3789680"/>
              <a:gd name="connsiteY9" fmla="*/ 1605280 h 2367280"/>
              <a:gd name="connsiteX10" fmla="*/ 3789680 w 3789680"/>
              <a:gd name="connsiteY10" fmla="*/ 1920240 h 2367280"/>
              <a:gd name="connsiteX11" fmla="*/ 3434080 w 3789680"/>
              <a:gd name="connsiteY11" fmla="*/ 2367280 h 2367280"/>
              <a:gd name="connsiteX12" fmla="*/ 3393440 w 3789680"/>
              <a:gd name="connsiteY12" fmla="*/ 2092960 h 2367280"/>
              <a:gd name="connsiteX13" fmla="*/ 2987040 w 3789680"/>
              <a:gd name="connsiteY13" fmla="*/ 2062480 h 2367280"/>
              <a:gd name="connsiteX14" fmla="*/ 0 w 3789680"/>
              <a:gd name="connsiteY14" fmla="*/ 2103120 h 2367280"/>
              <a:gd name="connsiteX15" fmla="*/ 20320 w 3789680"/>
              <a:gd name="connsiteY15" fmla="*/ 1737360 h 2367280"/>
              <a:gd name="connsiteX0" fmla="*/ 20320 w 3789680"/>
              <a:gd name="connsiteY0" fmla="*/ 1737360 h 2377440"/>
              <a:gd name="connsiteX1" fmla="*/ 1524000 w 3789680"/>
              <a:gd name="connsiteY1" fmla="*/ 1737360 h 2377440"/>
              <a:gd name="connsiteX2" fmla="*/ 2519680 w 3789680"/>
              <a:gd name="connsiteY2" fmla="*/ 294640 h 2377440"/>
              <a:gd name="connsiteX3" fmla="*/ 2407920 w 3789680"/>
              <a:gd name="connsiteY3" fmla="*/ 213360 h 2377440"/>
              <a:gd name="connsiteX4" fmla="*/ 3037840 w 3789680"/>
              <a:gd name="connsiteY4" fmla="*/ 0 h 2377440"/>
              <a:gd name="connsiteX5" fmla="*/ 2966720 w 3789680"/>
              <a:gd name="connsiteY5" fmla="*/ 579120 h 2377440"/>
              <a:gd name="connsiteX6" fmla="*/ 2834640 w 3789680"/>
              <a:gd name="connsiteY6" fmla="*/ 508000 h 2377440"/>
              <a:gd name="connsiteX7" fmla="*/ 1981200 w 3789680"/>
              <a:gd name="connsiteY7" fmla="*/ 1737360 h 2377440"/>
              <a:gd name="connsiteX8" fmla="*/ 3352800 w 3789680"/>
              <a:gd name="connsiteY8" fmla="*/ 1737360 h 2377440"/>
              <a:gd name="connsiteX9" fmla="*/ 3362960 w 3789680"/>
              <a:gd name="connsiteY9" fmla="*/ 1605280 h 2377440"/>
              <a:gd name="connsiteX10" fmla="*/ 3789680 w 3789680"/>
              <a:gd name="connsiteY10" fmla="*/ 1920240 h 2377440"/>
              <a:gd name="connsiteX11" fmla="*/ 3352800 w 3789680"/>
              <a:gd name="connsiteY11" fmla="*/ 2377440 h 2377440"/>
              <a:gd name="connsiteX12" fmla="*/ 3393440 w 3789680"/>
              <a:gd name="connsiteY12" fmla="*/ 2092960 h 2377440"/>
              <a:gd name="connsiteX13" fmla="*/ 2987040 w 3789680"/>
              <a:gd name="connsiteY13" fmla="*/ 2062480 h 2377440"/>
              <a:gd name="connsiteX14" fmla="*/ 0 w 3789680"/>
              <a:gd name="connsiteY14" fmla="*/ 2103120 h 2377440"/>
              <a:gd name="connsiteX15" fmla="*/ 20320 w 3789680"/>
              <a:gd name="connsiteY15" fmla="*/ 1737360 h 2377440"/>
              <a:gd name="connsiteX0" fmla="*/ 20320 w 3931920"/>
              <a:gd name="connsiteY0" fmla="*/ 1737360 h 2377440"/>
              <a:gd name="connsiteX1" fmla="*/ 1524000 w 3931920"/>
              <a:gd name="connsiteY1" fmla="*/ 1737360 h 2377440"/>
              <a:gd name="connsiteX2" fmla="*/ 2519680 w 3931920"/>
              <a:gd name="connsiteY2" fmla="*/ 294640 h 2377440"/>
              <a:gd name="connsiteX3" fmla="*/ 2407920 w 3931920"/>
              <a:gd name="connsiteY3" fmla="*/ 213360 h 2377440"/>
              <a:gd name="connsiteX4" fmla="*/ 3037840 w 3931920"/>
              <a:gd name="connsiteY4" fmla="*/ 0 h 2377440"/>
              <a:gd name="connsiteX5" fmla="*/ 2966720 w 3931920"/>
              <a:gd name="connsiteY5" fmla="*/ 579120 h 2377440"/>
              <a:gd name="connsiteX6" fmla="*/ 2834640 w 3931920"/>
              <a:gd name="connsiteY6" fmla="*/ 508000 h 2377440"/>
              <a:gd name="connsiteX7" fmla="*/ 1981200 w 3931920"/>
              <a:gd name="connsiteY7" fmla="*/ 1737360 h 2377440"/>
              <a:gd name="connsiteX8" fmla="*/ 3352800 w 3931920"/>
              <a:gd name="connsiteY8" fmla="*/ 1737360 h 2377440"/>
              <a:gd name="connsiteX9" fmla="*/ 3362960 w 3931920"/>
              <a:gd name="connsiteY9" fmla="*/ 1605280 h 2377440"/>
              <a:gd name="connsiteX10" fmla="*/ 3931920 w 3931920"/>
              <a:gd name="connsiteY10" fmla="*/ 1910080 h 2377440"/>
              <a:gd name="connsiteX11" fmla="*/ 3352800 w 3931920"/>
              <a:gd name="connsiteY11" fmla="*/ 2377440 h 2377440"/>
              <a:gd name="connsiteX12" fmla="*/ 3393440 w 3931920"/>
              <a:gd name="connsiteY12" fmla="*/ 2092960 h 2377440"/>
              <a:gd name="connsiteX13" fmla="*/ 2987040 w 3931920"/>
              <a:gd name="connsiteY13" fmla="*/ 2062480 h 2377440"/>
              <a:gd name="connsiteX14" fmla="*/ 0 w 3931920"/>
              <a:gd name="connsiteY14" fmla="*/ 2103120 h 2377440"/>
              <a:gd name="connsiteX15" fmla="*/ 20320 w 3931920"/>
              <a:gd name="connsiteY15" fmla="*/ 1737360 h 2377440"/>
              <a:gd name="connsiteX0" fmla="*/ 20320 w 3931920"/>
              <a:gd name="connsiteY0" fmla="*/ 1737360 h 2377440"/>
              <a:gd name="connsiteX1" fmla="*/ 1524000 w 3931920"/>
              <a:gd name="connsiteY1" fmla="*/ 1737360 h 2377440"/>
              <a:gd name="connsiteX2" fmla="*/ 2519680 w 3931920"/>
              <a:gd name="connsiteY2" fmla="*/ 294640 h 2377440"/>
              <a:gd name="connsiteX3" fmla="*/ 2407920 w 3931920"/>
              <a:gd name="connsiteY3" fmla="*/ 213360 h 2377440"/>
              <a:gd name="connsiteX4" fmla="*/ 3037840 w 3931920"/>
              <a:gd name="connsiteY4" fmla="*/ 0 h 2377440"/>
              <a:gd name="connsiteX5" fmla="*/ 2966720 w 3931920"/>
              <a:gd name="connsiteY5" fmla="*/ 579120 h 2377440"/>
              <a:gd name="connsiteX6" fmla="*/ 2834640 w 3931920"/>
              <a:gd name="connsiteY6" fmla="*/ 508000 h 2377440"/>
              <a:gd name="connsiteX7" fmla="*/ 1981200 w 3931920"/>
              <a:gd name="connsiteY7" fmla="*/ 1737360 h 2377440"/>
              <a:gd name="connsiteX8" fmla="*/ 3352800 w 3931920"/>
              <a:gd name="connsiteY8" fmla="*/ 1737360 h 2377440"/>
              <a:gd name="connsiteX9" fmla="*/ 3362960 w 3931920"/>
              <a:gd name="connsiteY9" fmla="*/ 1605280 h 2377440"/>
              <a:gd name="connsiteX10" fmla="*/ 3931920 w 3931920"/>
              <a:gd name="connsiteY10" fmla="*/ 1910080 h 2377440"/>
              <a:gd name="connsiteX11" fmla="*/ 3352800 w 3931920"/>
              <a:gd name="connsiteY11" fmla="*/ 2377440 h 2377440"/>
              <a:gd name="connsiteX12" fmla="*/ 3393440 w 3931920"/>
              <a:gd name="connsiteY12" fmla="*/ 2092960 h 2377440"/>
              <a:gd name="connsiteX13" fmla="*/ 2987040 w 3931920"/>
              <a:gd name="connsiteY13" fmla="*/ 2113280 h 2377440"/>
              <a:gd name="connsiteX14" fmla="*/ 0 w 3931920"/>
              <a:gd name="connsiteY14" fmla="*/ 2103120 h 2377440"/>
              <a:gd name="connsiteX15" fmla="*/ 20320 w 3931920"/>
              <a:gd name="connsiteY15" fmla="*/ 1737360 h 2377440"/>
              <a:gd name="connsiteX0" fmla="*/ 20320 w 3931920"/>
              <a:gd name="connsiteY0" fmla="*/ 1737360 h 2346960"/>
              <a:gd name="connsiteX1" fmla="*/ 1524000 w 3931920"/>
              <a:gd name="connsiteY1" fmla="*/ 1737360 h 2346960"/>
              <a:gd name="connsiteX2" fmla="*/ 2519680 w 3931920"/>
              <a:gd name="connsiteY2" fmla="*/ 294640 h 2346960"/>
              <a:gd name="connsiteX3" fmla="*/ 2407920 w 3931920"/>
              <a:gd name="connsiteY3" fmla="*/ 213360 h 2346960"/>
              <a:gd name="connsiteX4" fmla="*/ 3037840 w 3931920"/>
              <a:gd name="connsiteY4" fmla="*/ 0 h 2346960"/>
              <a:gd name="connsiteX5" fmla="*/ 2966720 w 3931920"/>
              <a:gd name="connsiteY5" fmla="*/ 579120 h 2346960"/>
              <a:gd name="connsiteX6" fmla="*/ 2834640 w 3931920"/>
              <a:gd name="connsiteY6" fmla="*/ 508000 h 2346960"/>
              <a:gd name="connsiteX7" fmla="*/ 1981200 w 3931920"/>
              <a:gd name="connsiteY7" fmla="*/ 1737360 h 2346960"/>
              <a:gd name="connsiteX8" fmla="*/ 3352800 w 3931920"/>
              <a:gd name="connsiteY8" fmla="*/ 1737360 h 2346960"/>
              <a:gd name="connsiteX9" fmla="*/ 3362960 w 3931920"/>
              <a:gd name="connsiteY9" fmla="*/ 1605280 h 2346960"/>
              <a:gd name="connsiteX10" fmla="*/ 3931920 w 3931920"/>
              <a:gd name="connsiteY10" fmla="*/ 1910080 h 2346960"/>
              <a:gd name="connsiteX11" fmla="*/ 3403600 w 3931920"/>
              <a:gd name="connsiteY11" fmla="*/ 2346960 h 2346960"/>
              <a:gd name="connsiteX12" fmla="*/ 3393440 w 3931920"/>
              <a:gd name="connsiteY12" fmla="*/ 2092960 h 2346960"/>
              <a:gd name="connsiteX13" fmla="*/ 2987040 w 3931920"/>
              <a:gd name="connsiteY13" fmla="*/ 2113280 h 2346960"/>
              <a:gd name="connsiteX14" fmla="*/ 0 w 3931920"/>
              <a:gd name="connsiteY14" fmla="*/ 2103120 h 2346960"/>
              <a:gd name="connsiteX15" fmla="*/ 20320 w 3931920"/>
              <a:gd name="connsiteY15" fmla="*/ 1737360 h 2346960"/>
              <a:gd name="connsiteX0" fmla="*/ 20320 w 3931920"/>
              <a:gd name="connsiteY0" fmla="*/ 1737360 h 2346960"/>
              <a:gd name="connsiteX1" fmla="*/ 1524000 w 3931920"/>
              <a:gd name="connsiteY1" fmla="*/ 1737360 h 2346960"/>
              <a:gd name="connsiteX2" fmla="*/ 2519680 w 3931920"/>
              <a:gd name="connsiteY2" fmla="*/ 294640 h 2346960"/>
              <a:gd name="connsiteX3" fmla="*/ 2407920 w 3931920"/>
              <a:gd name="connsiteY3" fmla="*/ 213360 h 2346960"/>
              <a:gd name="connsiteX4" fmla="*/ 3037840 w 3931920"/>
              <a:gd name="connsiteY4" fmla="*/ 0 h 2346960"/>
              <a:gd name="connsiteX5" fmla="*/ 2966720 w 3931920"/>
              <a:gd name="connsiteY5" fmla="*/ 579120 h 2346960"/>
              <a:gd name="connsiteX6" fmla="*/ 2834640 w 3931920"/>
              <a:gd name="connsiteY6" fmla="*/ 508000 h 2346960"/>
              <a:gd name="connsiteX7" fmla="*/ 1981200 w 3931920"/>
              <a:gd name="connsiteY7" fmla="*/ 1737360 h 2346960"/>
              <a:gd name="connsiteX8" fmla="*/ 3352800 w 3931920"/>
              <a:gd name="connsiteY8" fmla="*/ 1737360 h 2346960"/>
              <a:gd name="connsiteX9" fmla="*/ 3362960 w 3931920"/>
              <a:gd name="connsiteY9" fmla="*/ 1605280 h 2346960"/>
              <a:gd name="connsiteX10" fmla="*/ 3931920 w 3931920"/>
              <a:gd name="connsiteY10" fmla="*/ 1910080 h 2346960"/>
              <a:gd name="connsiteX11" fmla="*/ 3403600 w 3931920"/>
              <a:gd name="connsiteY11" fmla="*/ 2346960 h 2346960"/>
              <a:gd name="connsiteX12" fmla="*/ 3393440 w 3931920"/>
              <a:gd name="connsiteY12" fmla="*/ 2092960 h 2346960"/>
              <a:gd name="connsiteX13" fmla="*/ 2987040 w 3931920"/>
              <a:gd name="connsiteY13" fmla="*/ 2113280 h 2346960"/>
              <a:gd name="connsiteX14" fmla="*/ 0 w 3931920"/>
              <a:gd name="connsiteY14" fmla="*/ 2103120 h 2346960"/>
              <a:gd name="connsiteX15" fmla="*/ 20320 w 3931920"/>
              <a:gd name="connsiteY15" fmla="*/ 1737360 h 2346960"/>
              <a:gd name="connsiteX0" fmla="*/ 20320 w 3931920"/>
              <a:gd name="connsiteY0" fmla="*/ 1737360 h 2255520"/>
              <a:gd name="connsiteX1" fmla="*/ 1524000 w 3931920"/>
              <a:gd name="connsiteY1" fmla="*/ 1737360 h 2255520"/>
              <a:gd name="connsiteX2" fmla="*/ 2519680 w 3931920"/>
              <a:gd name="connsiteY2" fmla="*/ 294640 h 2255520"/>
              <a:gd name="connsiteX3" fmla="*/ 2407920 w 3931920"/>
              <a:gd name="connsiteY3" fmla="*/ 213360 h 2255520"/>
              <a:gd name="connsiteX4" fmla="*/ 3037840 w 3931920"/>
              <a:gd name="connsiteY4" fmla="*/ 0 h 2255520"/>
              <a:gd name="connsiteX5" fmla="*/ 2966720 w 3931920"/>
              <a:gd name="connsiteY5" fmla="*/ 579120 h 2255520"/>
              <a:gd name="connsiteX6" fmla="*/ 2834640 w 3931920"/>
              <a:gd name="connsiteY6" fmla="*/ 508000 h 2255520"/>
              <a:gd name="connsiteX7" fmla="*/ 1981200 w 3931920"/>
              <a:gd name="connsiteY7" fmla="*/ 1737360 h 2255520"/>
              <a:gd name="connsiteX8" fmla="*/ 3352800 w 3931920"/>
              <a:gd name="connsiteY8" fmla="*/ 1737360 h 2255520"/>
              <a:gd name="connsiteX9" fmla="*/ 3362960 w 3931920"/>
              <a:gd name="connsiteY9" fmla="*/ 1605280 h 2255520"/>
              <a:gd name="connsiteX10" fmla="*/ 3931920 w 3931920"/>
              <a:gd name="connsiteY10" fmla="*/ 1910080 h 2255520"/>
              <a:gd name="connsiteX11" fmla="*/ 3393440 w 3931920"/>
              <a:gd name="connsiteY11" fmla="*/ 2255520 h 2255520"/>
              <a:gd name="connsiteX12" fmla="*/ 3393440 w 3931920"/>
              <a:gd name="connsiteY12" fmla="*/ 2092960 h 2255520"/>
              <a:gd name="connsiteX13" fmla="*/ 2987040 w 3931920"/>
              <a:gd name="connsiteY13" fmla="*/ 2113280 h 2255520"/>
              <a:gd name="connsiteX14" fmla="*/ 0 w 3931920"/>
              <a:gd name="connsiteY14" fmla="*/ 2103120 h 2255520"/>
              <a:gd name="connsiteX15" fmla="*/ 20320 w 3931920"/>
              <a:gd name="connsiteY15" fmla="*/ 1737360 h 2255520"/>
              <a:gd name="connsiteX0" fmla="*/ 20320 w 3931920"/>
              <a:gd name="connsiteY0" fmla="*/ 1737360 h 2255520"/>
              <a:gd name="connsiteX1" fmla="*/ 1524000 w 3931920"/>
              <a:gd name="connsiteY1" fmla="*/ 1737360 h 2255520"/>
              <a:gd name="connsiteX2" fmla="*/ 2519680 w 3931920"/>
              <a:gd name="connsiteY2" fmla="*/ 294640 h 2255520"/>
              <a:gd name="connsiteX3" fmla="*/ 2407920 w 3931920"/>
              <a:gd name="connsiteY3" fmla="*/ 213360 h 2255520"/>
              <a:gd name="connsiteX4" fmla="*/ 3037840 w 3931920"/>
              <a:gd name="connsiteY4" fmla="*/ 0 h 2255520"/>
              <a:gd name="connsiteX5" fmla="*/ 2966720 w 3931920"/>
              <a:gd name="connsiteY5" fmla="*/ 579120 h 2255520"/>
              <a:gd name="connsiteX6" fmla="*/ 2834640 w 3931920"/>
              <a:gd name="connsiteY6" fmla="*/ 508000 h 2255520"/>
              <a:gd name="connsiteX7" fmla="*/ 1981200 w 3931920"/>
              <a:gd name="connsiteY7" fmla="*/ 1737360 h 2255520"/>
              <a:gd name="connsiteX8" fmla="*/ 3352800 w 3931920"/>
              <a:gd name="connsiteY8" fmla="*/ 1737360 h 2255520"/>
              <a:gd name="connsiteX9" fmla="*/ 3362960 w 3931920"/>
              <a:gd name="connsiteY9" fmla="*/ 1605280 h 2255520"/>
              <a:gd name="connsiteX10" fmla="*/ 3931920 w 3931920"/>
              <a:gd name="connsiteY10" fmla="*/ 1910080 h 2255520"/>
              <a:gd name="connsiteX11" fmla="*/ 3393440 w 3931920"/>
              <a:gd name="connsiteY11" fmla="*/ 2255520 h 2255520"/>
              <a:gd name="connsiteX12" fmla="*/ 3393440 w 3931920"/>
              <a:gd name="connsiteY12" fmla="*/ 2103120 h 2255520"/>
              <a:gd name="connsiteX13" fmla="*/ 2987040 w 3931920"/>
              <a:gd name="connsiteY13" fmla="*/ 2113280 h 2255520"/>
              <a:gd name="connsiteX14" fmla="*/ 0 w 3931920"/>
              <a:gd name="connsiteY14" fmla="*/ 2103120 h 2255520"/>
              <a:gd name="connsiteX15" fmla="*/ 20320 w 3931920"/>
              <a:gd name="connsiteY15" fmla="*/ 1737360 h 2255520"/>
              <a:gd name="connsiteX0" fmla="*/ 20320 w 3931920"/>
              <a:gd name="connsiteY0" fmla="*/ 1737360 h 2255520"/>
              <a:gd name="connsiteX1" fmla="*/ 1524000 w 3931920"/>
              <a:gd name="connsiteY1" fmla="*/ 1737360 h 2255520"/>
              <a:gd name="connsiteX2" fmla="*/ 2519680 w 3931920"/>
              <a:gd name="connsiteY2" fmla="*/ 294640 h 2255520"/>
              <a:gd name="connsiteX3" fmla="*/ 2407920 w 3931920"/>
              <a:gd name="connsiteY3" fmla="*/ 213360 h 2255520"/>
              <a:gd name="connsiteX4" fmla="*/ 3037840 w 3931920"/>
              <a:gd name="connsiteY4" fmla="*/ 0 h 2255520"/>
              <a:gd name="connsiteX5" fmla="*/ 2966720 w 3931920"/>
              <a:gd name="connsiteY5" fmla="*/ 579120 h 2255520"/>
              <a:gd name="connsiteX6" fmla="*/ 2834640 w 3931920"/>
              <a:gd name="connsiteY6" fmla="*/ 508000 h 2255520"/>
              <a:gd name="connsiteX7" fmla="*/ 1981200 w 3931920"/>
              <a:gd name="connsiteY7" fmla="*/ 1737360 h 2255520"/>
              <a:gd name="connsiteX8" fmla="*/ 3352800 w 3931920"/>
              <a:gd name="connsiteY8" fmla="*/ 1737360 h 2255520"/>
              <a:gd name="connsiteX9" fmla="*/ 3362960 w 3931920"/>
              <a:gd name="connsiteY9" fmla="*/ 1544320 h 2255520"/>
              <a:gd name="connsiteX10" fmla="*/ 3931920 w 3931920"/>
              <a:gd name="connsiteY10" fmla="*/ 1910080 h 2255520"/>
              <a:gd name="connsiteX11" fmla="*/ 3393440 w 3931920"/>
              <a:gd name="connsiteY11" fmla="*/ 2255520 h 2255520"/>
              <a:gd name="connsiteX12" fmla="*/ 3393440 w 3931920"/>
              <a:gd name="connsiteY12" fmla="*/ 2103120 h 2255520"/>
              <a:gd name="connsiteX13" fmla="*/ 2987040 w 3931920"/>
              <a:gd name="connsiteY13" fmla="*/ 2113280 h 2255520"/>
              <a:gd name="connsiteX14" fmla="*/ 0 w 3931920"/>
              <a:gd name="connsiteY14" fmla="*/ 2103120 h 2255520"/>
              <a:gd name="connsiteX15" fmla="*/ 20320 w 3931920"/>
              <a:gd name="connsiteY15" fmla="*/ 1737360 h 2255520"/>
              <a:gd name="connsiteX0" fmla="*/ 20320 w 3931920"/>
              <a:gd name="connsiteY0" fmla="*/ 1737360 h 2255520"/>
              <a:gd name="connsiteX1" fmla="*/ 1524000 w 3931920"/>
              <a:gd name="connsiteY1" fmla="*/ 1737360 h 2255520"/>
              <a:gd name="connsiteX2" fmla="*/ 2519680 w 3931920"/>
              <a:gd name="connsiteY2" fmla="*/ 294640 h 2255520"/>
              <a:gd name="connsiteX3" fmla="*/ 2407920 w 3931920"/>
              <a:gd name="connsiteY3" fmla="*/ 213360 h 2255520"/>
              <a:gd name="connsiteX4" fmla="*/ 3037840 w 3931920"/>
              <a:gd name="connsiteY4" fmla="*/ 0 h 2255520"/>
              <a:gd name="connsiteX5" fmla="*/ 2966720 w 3931920"/>
              <a:gd name="connsiteY5" fmla="*/ 579120 h 2255520"/>
              <a:gd name="connsiteX6" fmla="*/ 2834640 w 3931920"/>
              <a:gd name="connsiteY6" fmla="*/ 508000 h 2255520"/>
              <a:gd name="connsiteX7" fmla="*/ 1981200 w 3931920"/>
              <a:gd name="connsiteY7" fmla="*/ 1737360 h 2255520"/>
              <a:gd name="connsiteX8" fmla="*/ 3352800 w 3931920"/>
              <a:gd name="connsiteY8" fmla="*/ 1737360 h 2255520"/>
              <a:gd name="connsiteX9" fmla="*/ 3362960 w 3931920"/>
              <a:gd name="connsiteY9" fmla="*/ 1544320 h 2255520"/>
              <a:gd name="connsiteX10" fmla="*/ 3931920 w 3931920"/>
              <a:gd name="connsiteY10" fmla="*/ 1910080 h 2255520"/>
              <a:gd name="connsiteX11" fmla="*/ 3393440 w 3931920"/>
              <a:gd name="connsiteY11" fmla="*/ 2255520 h 2255520"/>
              <a:gd name="connsiteX12" fmla="*/ 3342640 w 3931920"/>
              <a:gd name="connsiteY12" fmla="*/ 2082800 h 2255520"/>
              <a:gd name="connsiteX13" fmla="*/ 2987040 w 3931920"/>
              <a:gd name="connsiteY13" fmla="*/ 2113280 h 2255520"/>
              <a:gd name="connsiteX14" fmla="*/ 0 w 3931920"/>
              <a:gd name="connsiteY14" fmla="*/ 2103120 h 2255520"/>
              <a:gd name="connsiteX15" fmla="*/ 20320 w 3931920"/>
              <a:gd name="connsiteY15" fmla="*/ 1737360 h 2255520"/>
              <a:gd name="connsiteX0" fmla="*/ 20320 w 3931920"/>
              <a:gd name="connsiteY0" fmla="*/ 1737360 h 2265680"/>
              <a:gd name="connsiteX1" fmla="*/ 1524000 w 3931920"/>
              <a:gd name="connsiteY1" fmla="*/ 1737360 h 2265680"/>
              <a:gd name="connsiteX2" fmla="*/ 2519680 w 3931920"/>
              <a:gd name="connsiteY2" fmla="*/ 294640 h 2265680"/>
              <a:gd name="connsiteX3" fmla="*/ 2407920 w 3931920"/>
              <a:gd name="connsiteY3" fmla="*/ 213360 h 2265680"/>
              <a:gd name="connsiteX4" fmla="*/ 3037840 w 3931920"/>
              <a:gd name="connsiteY4" fmla="*/ 0 h 2265680"/>
              <a:gd name="connsiteX5" fmla="*/ 2966720 w 3931920"/>
              <a:gd name="connsiteY5" fmla="*/ 579120 h 2265680"/>
              <a:gd name="connsiteX6" fmla="*/ 2834640 w 3931920"/>
              <a:gd name="connsiteY6" fmla="*/ 508000 h 2265680"/>
              <a:gd name="connsiteX7" fmla="*/ 1981200 w 3931920"/>
              <a:gd name="connsiteY7" fmla="*/ 1737360 h 2265680"/>
              <a:gd name="connsiteX8" fmla="*/ 3352800 w 3931920"/>
              <a:gd name="connsiteY8" fmla="*/ 1737360 h 2265680"/>
              <a:gd name="connsiteX9" fmla="*/ 3362960 w 3931920"/>
              <a:gd name="connsiteY9" fmla="*/ 1544320 h 2265680"/>
              <a:gd name="connsiteX10" fmla="*/ 3931920 w 3931920"/>
              <a:gd name="connsiteY10" fmla="*/ 1910080 h 2265680"/>
              <a:gd name="connsiteX11" fmla="*/ 3322320 w 3931920"/>
              <a:gd name="connsiteY11" fmla="*/ 2265680 h 2265680"/>
              <a:gd name="connsiteX12" fmla="*/ 3342640 w 3931920"/>
              <a:gd name="connsiteY12" fmla="*/ 2082800 h 2265680"/>
              <a:gd name="connsiteX13" fmla="*/ 2987040 w 3931920"/>
              <a:gd name="connsiteY13" fmla="*/ 2113280 h 2265680"/>
              <a:gd name="connsiteX14" fmla="*/ 0 w 3931920"/>
              <a:gd name="connsiteY14" fmla="*/ 2103120 h 2265680"/>
              <a:gd name="connsiteX15" fmla="*/ 20320 w 3931920"/>
              <a:gd name="connsiteY15" fmla="*/ 1737360 h 2265680"/>
              <a:gd name="connsiteX0" fmla="*/ 20320 w 3931920"/>
              <a:gd name="connsiteY0" fmla="*/ 1737360 h 2296160"/>
              <a:gd name="connsiteX1" fmla="*/ 1524000 w 3931920"/>
              <a:gd name="connsiteY1" fmla="*/ 1737360 h 2296160"/>
              <a:gd name="connsiteX2" fmla="*/ 2519680 w 3931920"/>
              <a:gd name="connsiteY2" fmla="*/ 294640 h 2296160"/>
              <a:gd name="connsiteX3" fmla="*/ 2407920 w 3931920"/>
              <a:gd name="connsiteY3" fmla="*/ 213360 h 2296160"/>
              <a:gd name="connsiteX4" fmla="*/ 3037840 w 3931920"/>
              <a:gd name="connsiteY4" fmla="*/ 0 h 2296160"/>
              <a:gd name="connsiteX5" fmla="*/ 2966720 w 3931920"/>
              <a:gd name="connsiteY5" fmla="*/ 579120 h 2296160"/>
              <a:gd name="connsiteX6" fmla="*/ 2834640 w 3931920"/>
              <a:gd name="connsiteY6" fmla="*/ 508000 h 2296160"/>
              <a:gd name="connsiteX7" fmla="*/ 1981200 w 3931920"/>
              <a:gd name="connsiteY7" fmla="*/ 1737360 h 2296160"/>
              <a:gd name="connsiteX8" fmla="*/ 3352800 w 3931920"/>
              <a:gd name="connsiteY8" fmla="*/ 1737360 h 2296160"/>
              <a:gd name="connsiteX9" fmla="*/ 3362960 w 3931920"/>
              <a:gd name="connsiteY9" fmla="*/ 1544320 h 2296160"/>
              <a:gd name="connsiteX10" fmla="*/ 3931920 w 3931920"/>
              <a:gd name="connsiteY10" fmla="*/ 1910080 h 2296160"/>
              <a:gd name="connsiteX11" fmla="*/ 3362960 w 3931920"/>
              <a:gd name="connsiteY11" fmla="*/ 2296160 h 2296160"/>
              <a:gd name="connsiteX12" fmla="*/ 3342640 w 3931920"/>
              <a:gd name="connsiteY12" fmla="*/ 2082800 h 2296160"/>
              <a:gd name="connsiteX13" fmla="*/ 2987040 w 3931920"/>
              <a:gd name="connsiteY13" fmla="*/ 2113280 h 2296160"/>
              <a:gd name="connsiteX14" fmla="*/ 0 w 3931920"/>
              <a:gd name="connsiteY14" fmla="*/ 2103120 h 2296160"/>
              <a:gd name="connsiteX15" fmla="*/ 20320 w 3931920"/>
              <a:gd name="connsiteY15" fmla="*/ 1737360 h 2296160"/>
              <a:gd name="connsiteX0" fmla="*/ 20320 w 3931920"/>
              <a:gd name="connsiteY0" fmla="*/ 1737360 h 2296160"/>
              <a:gd name="connsiteX1" fmla="*/ 1524000 w 3931920"/>
              <a:gd name="connsiteY1" fmla="*/ 1737360 h 2296160"/>
              <a:gd name="connsiteX2" fmla="*/ 2519680 w 3931920"/>
              <a:gd name="connsiteY2" fmla="*/ 294640 h 2296160"/>
              <a:gd name="connsiteX3" fmla="*/ 2407920 w 3931920"/>
              <a:gd name="connsiteY3" fmla="*/ 213360 h 2296160"/>
              <a:gd name="connsiteX4" fmla="*/ 3037840 w 3931920"/>
              <a:gd name="connsiteY4" fmla="*/ 0 h 2296160"/>
              <a:gd name="connsiteX5" fmla="*/ 2966720 w 3931920"/>
              <a:gd name="connsiteY5" fmla="*/ 579120 h 2296160"/>
              <a:gd name="connsiteX6" fmla="*/ 2834640 w 3931920"/>
              <a:gd name="connsiteY6" fmla="*/ 508000 h 2296160"/>
              <a:gd name="connsiteX7" fmla="*/ 1981200 w 3931920"/>
              <a:gd name="connsiteY7" fmla="*/ 1737360 h 2296160"/>
              <a:gd name="connsiteX8" fmla="*/ 3352800 w 3931920"/>
              <a:gd name="connsiteY8" fmla="*/ 1737360 h 2296160"/>
              <a:gd name="connsiteX9" fmla="*/ 3362960 w 3931920"/>
              <a:gd name="connsiteY9" fmla="*/ 1544320 h 2296160"/>
              <a:gd name="connsiteX10" fmla="*/ 3931920 w 3931920"/>
              <a:gd name="connsiteY10" fmla="*/ 1910080 h 2296160"/>
              <a:gd name="connsiteX11" fmla="*/ 3362960 w 3931920"/>
              <a:gd name="connsiteY11" fmla="*/ 2296160 h 2296160"/>
              <a:gd name="connsiteX12" fmla="*/ 3362960 w 3931920"/>
              <a:gd name="connsiteY12" fmla="*/ 2123440 h 2296160"/>
              <a:gd name="connsiteX13" fmla="*/ 2987040 w 3931920"/>
              <a:gd name="connsiteY13" fmla="*/ 2113280 h 2296160"/>
              <a:gd name="connsiteX14" fmla="*/ 0 w 3931920"/>
              <a:gd name="connsiteY14" fmla="*/ 2103120 h 2296160"/>
              <a:gd name="connsiteX15" fmla="*/ 20320 w 3931920"/>
              <a:gd name="connsiteY15" fmla="*/ 1737360 h 229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1920" h="2296160">
                <a:moveTo>
                  <a:pt x="20320" y="1737360"/>
                </a:moveTo>
                <a:lnTo>
                  <a:pt x="1524000" y="1737360"/>
                </a:lnTo>
                <a:lnTo>
                  <a:pt x="2519680" y="294640"/>
                </a:lnTo>
                <a:lnTo>
                  <a:pt x="2407920" y="213360"/>
                </a:lnTo>
                <a:lnTo>
                  <a:pt x="3037840" y="0"/>
                </a:lnTo>
                <a:lnTo>
                  <a:pt x="2966720" y="579120"/>
                </a:lnTo>
                <a:lnTo>
                  <a:pt x="2834640" y="508000"/>
                </a:lnTo>
                <a:lnTo>
                  <a:pt x="1981200" y="1737360"/>
                </a:lnTo>
                <a:lnTo>
                  <a:pt x="3352800" y="1737360"/>
                </a:lnTo>
                <a:lnTo>
                  <a:pt x="3362960" y="1544320"/>
                </a:lnTo>
                <a:lnTo>
                  <a:pt x="3931920" y="1910080"/>
                </a:lnTo>
                <a:lnTo>
                  <a:pt x="3362960" y="2296160"/>
                </a:lnTo>
                <a:cubicBezTo>
                  <a:pt x="3359573" y="2170853"/>
                  <a:pt x="3366347" y="2208107"/>
                  <a:pt x="3362960" y="2123440"/>
                </a:cubicBezTo>
                <a:lnTo>
                  <a:pt x="2987040" y="2113280"/>
                </a:lnTo>
                <a:lnTo>
                  <a:pt x="0" y="2103120"/>
                </a:lnTo>
                <a:lnTo>
                  <a:pt x="20320" y="1737360"/>
                </a:lnTo>
                <a:close/>
              </a:path>
            </a:pathLst>
          </a:custGeom>
          <a:solidFill>
            <a:schemeClr val="accent1">
              <a:lumMod val="75000"/>
            </a:schemeClr>
          </a:solidFill>
          <a:ln w="5080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4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up)">
                                      <p:cBhvr>
                                        <p:cTn id="10" dur="500"/>
                                        <p:tgtEl>
                                          <p:spTgt spid="46"/>
                                        </p:tgtEl>
                                      </p:cBhvr>
                                    </p:animEffect>
                                  </p:childTnLst>
                                </p:cTn>
                              </p:par>
                              <p:par>
                                <p:cTn id="11" presetID="22" presetClass="entr" presetSubtype="1"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par>
                                <p:cTn id="14" presetID="22" presetClass="entr" presetSubtype="1"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par>
                                <p:cTn id="17" presetID="22" presetClass="entr" presetSubtype="1"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par>
                                <p:cTn id="20" presetID="22" presetClass="entr" presetSubtype="1"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up)">
                                      <p:cBhvr>
                                        <p:cTn id="22" dur="500"/>
                                        <p:tgtEl>
                                          <p:spTgt spid="66"/>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down)">
                                      <p:cBhvr>
                                        <p:cTn id="26" dur="500"/>
                                        <p:tgtEl>
                                          <p:spTgt spid="7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down)">
                                      <p:cBhvr>
                                        <p:cTn id="29" dur="500"/>
                                        <p:tgtEl>
                                          <p:spTgt spid="7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down)">
                                      <p:cBhvr>
                                        <p:cTn id="32" dur="500"/>
                                        <p:tgtEl>
                                          <p:spTgt spid="7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down)">
                                      <p:cBhvr>
                                        <p:cTn id="35" dur="500"/>
                                        <p:tgtEl>
                                          <p:spTgt spid="7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down)">
                                      <p:cBhvr>
                                        <p:cTn id="38" dur="500"/>
                                        <p:tgtEl>
                                          <p:spTgt spid="7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down)">
                                      <p:cBhvr>
                                        <p:cTn id="4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1007604" y="2158752"/>
            <a:ext cx="5796644" cy="838200"/>
          </a:xfrm>
          <a:prstGeom prst="horizontalScroll">
            <a:avLst>
              <a:gd name="adj" fmla="val 12500"/>
            </a:avLst>
          </a:prstGeom>
          <a:solidFill>
            <a:srgbClr val="FFCC99"/>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endParaRPr lang="en-US"/>
          </a:p>
        </p:txBody>
      </p:sp>
      <p:sp>
        <p:nvSpPr>
          <p:cNvPr id="83971" name="Rectangle 3"/>
          <p:cNvSpPr>
            <a:spLocks noGrp="1" noChangeArrowheads="1"/>
          </p:cNvSpPr>
          <p:nvPr>
            <p:ph type="title"/>
          </p:nvPr>
        </p:nvSpPr>
        <p:spPr>
          <a:xfrm>
            <a:off x="381000" y="228600"/>
            <a:ext cx="7770813" cy="609600"/>
          </a:xfrm>
          <a:effectLst>
            <a:outerShdw dist="35921" dir="2700000" algn="ctr" rotWithShape="0">
              <a:schemeClr val="bg2"/>
            </a:outerShdw>
          </a:effectLst>
        </p:spPr>
        <p:txBody>
          <a:bodyPr>
            <a:normAutofit fontScale="90000"/>
          </a:bodyPr>
          <a:lstStyle/>
          <a:p>
            <a:pPr algn="l"/>
            <a:r>
              <a:rPr lang="en-US" altLang="ja-JP" sz="3600" b="1" dirty="0" smtClean="0">
                <a:solidFill>
                  <a:srgbClr val="A50021"/>
                </a:solidFill>
                <a:latin typeface="Verdana" pitchFamily="34" charset="0"/>
                <a:ea typeface="ＭＳ Ｐゴシック" pitchFamily="34" charset="-128"/>
              </a:rPr>
              <a:t>Outline</a:t>
            </a:r>
            <a:endParaRPr lang="en-US" altLang="ja-JP" sz="3600" b="1" dirty="0">
              <a:solidFill>
                <a:srgbClr val="A50021"/>
              </a:solidFill>
              <a:latin typeface="Verdana" pitchFamily="34" charset="0"/>
              <a:ea typeface="ＭＳ Ｐゴシック" pitchFamily="34" charset="-128"/>
            </a:endParaRPr>
          </a:p>
        </p:txBody>
      </p:sp>
      <p:sp>
        <p:nvSpPr>
          <p:cNvPr id="83972" name="Rectangle 4"/>
          <p:cNvSpPr>
            <a:spLocks noGrp="1" noChangeArrowheads="1"/>
          </p:cNvSpPr>
          <p:nvPr>
            <p:ph type="body" idx="1"/>
          </p:nvPr>
        </p:nvSpPr>
        <p:spPr>
          <a:xfrm>
            <a:off x="1130536" y="1700808"/>
            <a:ext cx="7770813" cy="4032448"/>
          </a:xfrm>
        </p:spPr>
        <p:txBody>
          <a:bodyPr>
            <a:normAutofit/>
          </a:bodyPr>
          <a:lstStyle/>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Background</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Gene tree and species tree</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Species tree estimation</a:t>
            </a:r>
          </a:p>
          <a:p>
            <a:pPr>
              <a:buClr>
                <a:srgbClr val="9966FF"/>
              </a:buClr>
              <a:buFont typeface="Times New Roman" pitchFamily="18" charset="0"/>
              <a:buChar char="▒"/>
            </a:pPr>
            <a:r>
              <a:rPr lang="en-US" altLang="ja-JP" dirty="0">
                <a:latin typeface="Trebuchet MS" pitchFamily="34" charset="0"/>
                <a:ea typeface="ＭＳ Ｐゴシック" pitchFamily="34" charset="-128"/>
              </a:rPr>
              <a:t> </a:t>
            </a:r>
            <a:r>
              <a:rPr lang="en-US" altLang="ja-JP" dirty="0" smtClean="0">
                <a:latin typeface="Trebuchet MS" pitchFamily="34" charset="0"/>
                <a:ea typeface="ＭＳ Ｐゴシック" pitchFamily="34" charset="-128"/>
              </a:rPr>
              <a:t>My contributions </a:t>
            </a: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r>
              <a:rPr lang="en-US" altLang="ja-JP" dirty="0" smtClean="0">
                <a:latin typeface="Trebuchet MS" pitchFamily="34" charset="0"/>
                <a:ea typeface="ＭＳ Ｐゴシック" pitchFamily="34" charset="-128"/>
              </a:rPr>
              <a:t> Future Work</a:t>
            </a:r>
          </a:p>
          <a:p>
            <a:pPr>
              <a:buClr>
                <a:srgbClr val="9966FF"/>
              </a:buClr>
              <a:buFont typeface="Times New Roman" pitchFamily="18" charset="0"/>
              <a:buChar char="▒"/>
            </a:pPr>
            <a:endParaRPr lang="en-US" altLang="ja-JP" dirty="0">
              <a:latin typeface="Trebuchet MS" pitchFamily="34" charset="0"/>
              <a:ea typeface="ＭＳ Ｐゴシック" pitchFamily="34" charset="-128"/>
            </a:endParaRPr>
          </a:p>
          <a:p>
            <a:pPr>
              <a:buClr>
                <a:srgbClr val="9966FF"/>
              </a:buClr>
              <a:buFont typeface="Times New Roman" pitchFamily="18" charset="0"/>
              <a:buChar char="▒"/>
            </a:pPr>
            <a:endParaRPr lang="en-US" altLang="ja-JP" dirty="0">
              <a:ea typeface="ＭＳ Ｐゴシック" pitchFamily="34" charset="-128"/>
            </a:endParaRPr>
          </a:p>
          <a:p>
            <a:pPr marL="692150" lvl="1" indent="-347663">
              <a:buClr>
                <a:srgbClr val="9966FF"/>
              </a:buClr>
              <a:buFont typeface="Times New Roman" pitchFamily="18" charset="0"/>
              <a:buChar char="▒"/>
            </a:pPr>
            <a:endParaRPr lang="en-US" altLang="ja-JP" dirty="0">
              <a:ea typeface="ＭＳ Ｐゴシック" pitchFamily="34" charset="-128"/>
            </a:endParaRPr>
          </a:p>
        </p:txBody>
      </p:sp>
      <p:sp>
        <p:nvSpPr>
          <p:cNvPr id="83973" name="Line 5"/>
          <p:cNvSpPr>
            <a:spLocks noChangeShapeType="1"/>
          </p:cNvSpPr>
          <p:nvPr/>
        </p:nvSpPr>
        <p:spPr bwMode="auto">
          <a:xfrm>
            <a:off x="533400" y="990600"/>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Tree>
    <p:custDataLst>
      <p:tags r:id="rId1"/>
    </p:custDataLst>
    <p:extLst>
      <p:ext uri="{BB962C8B-B14F-4D97-AF65-F5344CB8AC3E}">
        <p14:creationId xmlns:p14="http://schemas.microsoft.com/office/powerpoint/2010/main" val="111398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10.xml><?xml version="1.0" encoding="utf-8"?>
<p:tagLst xmlns:a="http://schemas.openxmlformats.org/drawingml/2006/main" xmlns:r="http://schemas.openxmlformats.org/officeDocument/2006/relationships" xmlns:p="http://schemas.openxmlformats.org/presentationml/2006/main">
  <p:tag name="TIMING" val="|0.3"/>
</p:tagLst>
</file>

<file path=ppt/tags/tag11.xml><?xml version="1.0" encoding="utf-8"?>
<p:tagLst xmlns:a="http://schemas.openxmlformats.org/drawingml/2006/main" xmlns:r="http://schemas.openxmlformats.org/officeDocument/2006/relationships" xmlns:p="http://schemas.openxmlformats.org/presentationml/2006/main">
  <p:tag name="TIMING" val="|0.4|2.8|4.8|4.9"/>
</p:tagLst>
</file>

<file path=ppt/tags/tag2.xml><?xml version="1.0" encoding="utf-8"?>
<p:tagLst xmlns:a="http://schemas.openxmlformats.org/drawingml/2006/main" xmlns:r="http://schemas.openxmlformats.org/officeDocument/2006/relationships" xmlns:p="http://schemas.openxmlformats.org/presentationml/2006/main">
  <p:tag name="TIMING" val="|0.4|2.8|4.8|4.9"/>
</p:tagLst>
</file>

<file path=ppt/tags/tag3.xml><?xml version="1.0" encoding="utf-8"?>
<p:tagLst xmlns:a="http://schemas.openxmlformats.org/drawingml/2006/main" xmlns:r="http://schemas.openxmlformats.org/officeDocument/2006/relationships" xmlns:p="http://schemas.openxmlformats.org/presentationml/2006/main">
  <p:tag name="TIMING" val="|0.4|2.8|4.8|4.9"/>
</p:tagLst>
</file>

<file path=ppt/tags/tag4.xml><?xml version="1.0" encoding="utf-8"?>
<p:tagLst xmlns:a="http://schemas.openxmlformats.org/drawingml/2006/main" xmlns:r="http://schemas.openxmlformats.org/officeDocument/2006/relationships" xmlns:p="http://schemas.openxmlformats.org/presentationml/2006/main">
  <p:tag name="TIMING" val="|0.3"/>
</p:tagLst>
</file>

<file path=ppt/tags/tag5.xml><?xml version="1.0" encoding="utf-8"?>
<p:tagLst xmlns:a="http://schemas.openxmlformats.org/drawingml/2006/main" xmlns:r="http://schemas.openxmlformats.org/officeDocument/2006/relationships" xmlns:p="http://schemas.openxmlformats.org/presentationml/2006/main">
  <p:tag name="TIMING" val="|0.3"/>
</p:tagLst>
</file>

<file path=ppt/tags/tag6.xml><?xml version="1.0" encoding="utf-8"?>
<p:tagLst xmlns:a="http://schemas.openxmlformats.org/drawingml/2006/main" xmlns:r="http://schemas.openxmlformats.org/officeDocument/2006/relationships" xmlns:p="http://schemas.openxmlformats.org/presentationml/2006/main">
  <p:tag name="TIMING" val="|3.8|16.7|12|10.9|8.4|5.5|6.9|4.4|7.5"/>
</p:tagLst>
</file>

<file path=ppt/tags/tag7.xml><?xml version="1.0" encoding="utf-8"?>
<p:tagLst xmlns:a="http://schemas.openxmlformats.org/drawingml/2006/main" xmlns:r="http://schemas.openxmlformats.org/officeDocument/2006/relationships" xmlns:p="http://schemas.openxmlformats.org/presentationml/2006/main">
  <p:tag name="TIMING" val="|0.3"/>
</p:tagLst>
</file>

<file path=ppt/tags/tag8.xml><?xml version="1.0" encoding="utf-8"?>
<p:tagLst xmlns:a="http://schemas.openxmlformats.org/drawingml/2006/main" xmlns:r="http://schemas.openxmlformats.org/officeDocument/2006/relationships" xmlns:p="http://schemas.openxmlformats.org/presentationml/2006/main">
  <p:tag name="TIMING" val="|3.8|16.7|12|10.9|8.4|5.5|6.9|4.4|7.5"/>
</p:tagLst>
</file>

<file path=ppt/tags/tag9.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11593</TotalTime>
  <Words>6510</Words>
  <Application>Microsoft Office PowerPoint</Application>
  <PresentationFormat>On-screen Show (4:3)</PresentationFormat>
  <Paragraphs>1015</Paragraphs>
  <Slides>89</Slides>
  <Notes>51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Office Theme</vt:lpstr>
      <vt:lpstr>Acrobat Document</vt:lpstr>
      <vt:lpstr>PowerPoint Presentation</vt:lpstr>
      <vt:lpstr>Outline</vt:lpstr>
      <vt:lpstr>PowerPoint Presentation</vt:lpstr>
      <vt:lpstr>PowerPoint Presentation</vt:lpstr>
      <vt:lpstr>PowerPoint Presentation</vt:lpstr>
      <vt:lpstr>Phylogeny Reconstruction</vt:lpstr>
      <vt:lpstr>Applications</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CS is related to Phylogeny?</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Md. Shamsuzzoha Bayzid</cp:lastModifiedBy>
  <cp:revision>607</cp:revision>
  <dcterms:created xsi:type="dcterms:W3CDTF">2010-11-23T03:59:37Z</dcterms:created>
  <dcterms:modified xsi:type="dcterms:W3CDTF">2014-05-13T18:42:57Z</dcterms:modified>
</cp:coreProperties>
</file>